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Lst>
  <p:notesMasterIdLst>
    <p:notesMasterId r:id="rId52"/>
  </p:notesMasterIdLst>
  <p:sldIdLst>
    <p:sldId id="258" r:id="rId3"/>
    <p:sldId id="259" r:id="rId4"/>
    <p:sldId id="260" r:id="rId5"/>
    <p:sldId id="300" r:id="rId6"/>
    <p:sldId id="268" r:id="rId7"/>
    <p:sldId id="261" r:id="rId8"/>
    <p:sldId id="262" r:id="rId9"/>
    <p:sldId id="263" r:id="rId10"/>
    <p:sldId id="265" r:id="rId11"/>
    <p:sldId id="270" r:id="rId12"/>
    <p:sldId id="272" r:id="rId13"/>
    <p:sldId id="267" r:id="rId14"/>
    <p:sldId id="297" r:id="rId15"/>
    <p:sldId id="256" r:id="rId16"/>
    <p:sldId id="257" r:id="rId17"/>
    <p:sldId id="294" r:id="rId18"/>
    <p:sldId id="295" r:id="rId19"/>
    <p:sldId id="296" r:id="rId20"/>
    <p:sldId id="298" r:id="rId21"/>
    <p:sldId id="273" r:id="rId22"/>
    <p:sldId id="274" r:id="rId23"/>
    <p:sldId id="276" r:id="rId24"/>
    <p:sldId id="306" r:id="rId25"/>
    <p:sldId id="307" r:id="rId26"/>
    <p:sldId id="308" r:id="rId27"/>
    <p:sldId id="309" r:id="rId28"/>
    <p:sldId id="310" r:id="rId29"/>
    <p:sldId id="311" r:id="rId30"/>
    <p:sldId id="312" r:id="rId31"/>
    <p:sldId id="275" r:id="rId32"/>
    <p:sldId id="277" r:id="rId33"/>
    <p:sldId id="302" r:id="rId34"/>
    <p:sldId id="303" r:id="rId35"/>
    <p:sldId id="279" r:id="rId36"/>
    <p:sldId id="280" r:id="rId37"/>
    <p:sldId id="305" r:id="rId38"/>
    <p:sldId id="281" r:id="rId39"/>
    <p:sldId id="284" r:id="rId40"/>
    <p:sldId id="285" r:id="rId41"/>
    <p:sldId id="282" r:id="rId42"/>
    <p:sldId id="301" r:id="rId43"/>
    <p:sldId id="287" r:id="rId44"/>
    <p:sldId id="288" r:id="rId45"/>
    <p:sldId id="289" r:id="rId46"/>
    <p:sldId id="290" r:id="rId47"/>
    <p:sldId id="283" r:id="rId48"/>
    <p:sldId id="291" r:id="rId49"/>
    <p:sldId id="292" r:id="rId50"/>
    <p:sldId id="29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F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85696" autoAdjust="0"/>
  </p:normalViewPr>
  <p:slideViewPr>
    <p:cSldViewPr snapToGrid="0">
      <p:cViewPr varScale="1">
        <p:scale>
          <a:sx n="82" d="100"/>
          <a:sy n="82" d="100"/>
        </p:scale>
        <p:origin x="108" y="34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90501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215666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Temperature Danger Zone:  41F-135F</a:t>
            </a:r>
          </a:p>
          <a:p>
            <a:r>
              <a:rPr lang="en-US" dirty="0"/>
              <a:t>Pathogens will quickly double; growing from a single organism to 64,000 in just four hours.</a:t>
            </a:r>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203460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1723982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aid demonstrates where to place foods to minimize the risk of cross-contamination.</a:t>
            </a:r>
          </a:p>
        </p:txBody>
      </p:sp>
      <p:sp>
        <p:nvSpPr>
          <p:cNvPr id="4" name="Slide Number Placeholder 3"/>
          <p:cNvSpPr>
            <a:spLocks noGrp="1"/>
          </p:cNvSpPr>
          <p:nvPr>
            <p:ph type="sldNum" sz="quarter" idx="5"/>
          </p:nvPr>
        </p:nvSpPr>
        <p:spPr/>
        <p:txBody>
          <a:bodyPr/>
          <a:lstStyle/>
          <a:p>
            <a:fld id="{E0746DE6-3336-457D-A091-FA20AC1C536E}" type="slidenum">
              <a:rPr lang="en-US" smtClean="0"/>
              <a:t>30</a:t>
            </a:fld>
            <a:endParaRPr lang="en-US"/>
          </a:p>
        </p:txBody>
      </p:sp>
    </p:spTree>
    <p:extLst>
      <p:ext uri="{BB962C8B-B14F-4D97-AF65-F5344CB8AC3E}">
        <p14:creationId xmlns:p14="http://schemas.microsoft.com/office/powerpoint/2010/main" val="192958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31</a:t>
            </a:fld>
            <a:endParaRPr lang="en-US"/>
          </a:p>
        </p:txBody>
      </p:sp>
    </p:spTree>
    <p:extLst>
      <p:ext uri="{BB962C8B-B14F-4D97-AF65-F5344CB8AC3E}">
        <p14:creationId xmlns:p14="http://schemas.microsoft.com/office/powerpoint/2010/main" val="3393634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32</a:t>
            </a:fld>
            <a:endParaRPr lang="en-US"/>
          </a:p>
        </p:txBody>
      </p:sp>
    </p:spTree>
    <p:extLst>
      <p:ext uri="{BB962C8B-B14F-4D97-AF65-F5344CB8AC3E}">
        <p14:creationId xmlns:p14="http://schemas.microsoft.com/office/powerpoint/2010/main" val="362847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33</a:t>
            </a:fld>
            <a:endParaRPr lang="en-US"/>
          </a:p>
        </p:txBody>
      </p:sp>
    </p:spTree>
    <p:extLst>
      <p:ext uri="{BB962C8B-B14F-4D97-AF65-F5344CB8AC3E}">
        <p14:creationId xmlns:p14="http://schemas.microsoft.com/office/powerpoint/2010/main" val="19389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34</a:t>
            </a:fld>
            <a:endParaRPr lang="en-US"/>
          </a:p>
        </p:txBody>
      </p:sp>
    </p:spTree>
    <p:extLst>
      <p:ext uri="{BB962C8B-B14F-4D97-AF65-F5344CB8AC3E}">
        <p14:creationId xmlns:p14="http://schemas.microsoft.com/office/powerpoint/2010/main" val="2122791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Agencies are referred to the ADA for more information on allowing service animals into the pantries and community kitchens.  DTC’s guidance follows the ADA:  Agencies may only ask two questions:  1.  Is the animal required for a disability and 2. What tasks are the animal trained to perform?  Agencies may not ask what disability the client may have, and may not require any identification or special identifiers for the animal.  DTC expects that partners make reasonable accommodations to serve people with disabilities and service animals per the </a:t>
            </a:r>
            <a:r>
              <a:rPr lang="en-US"/>
              <a:t>ADA directive.</a:t>
            </a:r>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36</a:t>
            </a:fld>
            <a:endParaRPr lang="en-US"/>
          </a:p>
        </p:txBody>
      </p:sp>
    </p:spTree>
    <p:extLst>
      <p:ext uri="{BB962C8B-B14F-4D97-AF65-F5344CB8AC3E}">
        <p14:creationId xmlns:p14="http://schemas.microsoft.com/office/powerpoint/2010/main" val="758950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in the warehouse looks for and discards recalled product</a:t>
            </a:r>
          </a:p>
          <a:p>
            <a:r>
              <a:rPr lang="en-US" dirty="0"/>
              <a:t>Agencies might have received recalled product from food drives, church donations, or other means.</a:t>
            </a:r>
          </a:p>
          <a:p>
            <a:r>
              <a:rPr lang="en-US" dirty="0"/>
              <a:t>Agencies should put up a bulletin board, and print out the recall emails to inform clients of the recall.</a:t>
            </a:r>
          </a:p>
        </p:txBody>
      </p:sp>
      <p:sp>
        <p:nvSpPr>
          <p:cNvPr id="4" name="Slide Number Placeholder 3"/>
          <p:cNvSpPr>
            <a:spLocks noGrp="1"/>
          </p:cNvSpPr>
          <p:nvPr>
            <p:ph type="sldNum" sz="quarter" idx="5"/>
          </p:nvPr>
        </p:nvSpPr>
        <p:spPr/>
        <p:txBody>
          <a:bodyPr/>
          <a:lstStyle/>
          <a:p>
            <a:fld id="{E0746DE6-3336-457D-A091-FA20AC1C536E}" type="slidenum">
              <a:rPr lang="en-US" smtClean="0"/>
              <a:t>37</a:t>
            </a:fld>
            <a:endParaRPr lang="en-US"/>
          </a:p>
        </p:txBody>
      </p:sp>
    </p:spTree>
    <p:extLst>
      <p:ext uri="{BB962C8B-B14F-4D97-AF65-F5344CB8AC3E}">
        <p14:creationId xmlns:p14="http://schemas.microsoft.com/office/powerpoint/2010/main" val="3348813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Non-feeding sites should call DTC and find out where the nearest community kitchen partner is located, then make arrangements to transfer the product.  Product should NEVER be repackaged.</a:t>
            </a:r>
          </a:p>
          <a:p>
            <a:r>
              <a:rPr lang="en-US" dirty="0"/>
              <a:t>Avoid detours to keep food safe.</a:t>
            </a:r>
          </a:p>
        </p:txBody>
      </p:sp>
      <p:sp>
        <p:nvSpPr>
          <p:cNvPr id="4" name="Slide Number Placeholder 3"/>
          <p:cNvSpPr>
            <a:spLocks noGrp="1"/>
          </p:cNvSpPr>
          <p:nvPr>
            <p:ph type="sldNum" sz="quarter" idx="5"/>
          </p:nvPr>
        </p:nvSpPr>
        <p:spPr/>
        <p:txBody>
          <a:bodyPr/>
          <a:lstStyle/>
          <a:p>
            <a:fld id="{E0746DE6-3336-457D-A091-FA20AC1C536E}" type="slidenum">
              <a:rPr lang="en-US" smtClean="0"/>
              <a:t>38</a:t>
            </a:fld>
            <a:endParaRPr lang="en-US"/>
          </a:p>
        </p:txBody>
      </p:sp>
    </p:spTree>
    <p:extLst>
      <p:ext uri="{BB962C8B-B14F-4D97-AF65-F5344CB8AC3E}">
        <p14:creationId xmlns:p14="http://schemas.microsoft.com/office/powerpoint/2010/main" val="421776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409722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Temperatures that are out of range must be taken seriously; any product held at improper temperatures should be discarded and doused with bleach to keep dumpster divers safe as well.</a:t>
            </a:r>
          </a:p>
        </p:txBody>
      </p:sp>
      <p:sp>
        <p:nvSpPr>
          <p:cNvPr id="4" name="Slide Number Placeholder 3"/>
          <p:cNvSpPr>
            <a:spLocks noGrp="1"/>
          </p:cNvSpPr>
          <p:nvPr>
            <p:ph type="sldNum" sz="quarter" idx="5"/>
          </p:nvPr>
        </p:nvSpPr>
        <p:spPr/>
        <p:txBody>
          <a:bodyPr/>
          <a:lstStyle/>
          <a:p>
            <a:fld id="{E0746DE6-3336-457D-A091-FA20AC1C536E}" type="slidenum">
              <a:rPr lang="en-US" smtClean="0"/>
              <a:t>39</a:t>
            </a:fld>
            <a:endParaRPr lang="en-US"/>
          </a:p>
        </p:txBody>
      </p:sp>
    </p:spTree>
    <p:extLst>
      <p:ext uri="{BB962C8B-B14F-4D97-AF65-F5344CB8AC3E}">
        <p14:creationId xmlns:p14="http://schemas.microsoft.com/office/powerpoint/2010/main" val="3875782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40</a:t>
            </a:fld>
            <a:endParaRPr lang="en-US"/>
          </a:p>
        </p:txBody>
      </p:sp>
    </p:spTree>
    <p:extLst>
      <p:ext uri="{BB962C8B-B14F-4D97-AF65-F5344CB8AC3E}">
        <p14:creationId xmlns:p14="http://schemas.microsoft.com/office/powerpoint/2010/main" val="2591987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41</a:t>
            </a:fld>
            <a:endParaRPr lang="en-US"/>
          </a:p>
        </p:txBody>
      </p:sp>
    </p:spTree>
    <p:extLst>
      <p:ext uri="{BB962C8B-B14F-4D97-AF65-F5344CB8AC3E}">
        <p14:creationId xmlns:p14="http://schemas.microsoft.com/office/powerpoint/2010/main" val="2858738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44</a:t>
            </a:fld>
            <a:endParaRPr lang="en-US"/>
          </a:p>
        </p:txBody>
      </p:sp>
    </p:spTree>
    <p:extLst>
      <p:ext uri="{BB962C8B-B14F-4D97-AF65-F5344CB8AC3E}">
        <p14:creationId xmlns:p14="http://schemas.microsoft.com/office/powerpoint/2010/main" val="1568276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45</a:t>
            </a:fld>
            <a:endParaRPr lang="en-US"/>
          </a:p>
        </p:txBody>
      </p:sp>
    </p:spTree>
    <p:extLst>
      <p:ext uri="{BB962C8B-B14F-4D97-AF65-F5344CB8AC3E}">
        <p14:creationId xmlns:p14="http://schemas.microsoft.com/office/powerpoint/2010/main" val="78760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80972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a:t>
            </a:r>
            <a:r>
              <a:rPr lang="en-US"/>
              <a:t>Risky Foods -Poultry</a:t>
            </a:r>
            <a:r>
              <a:rPr lang="en-US" dirty="0"/>
              <a:t>, Pre-cut Fruits &amp; Veggies, Leafy Greens, Fish &amp; Shellfish, COOKED Rice, Deli Meat, Dairy, Eggs, Sprouts, Ice Cream</a:t>
            </a: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85062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Risk Categories:  Elderly, Young Children, and those who are Immune-Compromised (chronically ill)</a:t>
            </a:r>
          </a:p>
          <a:p>
            <a:r>
              <a:rPr lang="en-US" dirty="0"/>
              <a:t>Regulators include the local health department, USDA inspectors, DTC representatives</a:t>
            </a:r>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200563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TOM –Food, Acidity, Time, Temperature, Oxygen, Moisture</a:t>
            </a:r>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202788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may become contaminated during production, or in the fields</a:t>
            </a:r>
          </a:p>
          <a:p>
            <a:r>
              <a:rPr lang="en-US" dirty="0"/>
              <a:t>Hand washing is always going to be the first line of defense in keeping food safe</a:t>
            </a:r>
          </a:p>
          <a:p>
            <a:r>
              <a:rPr lang="en-US" dirty="0"/>
              <a:t>The clients themselves may be the source of the contamination –long bus rides, improper thawing or storage, improper cooking temperatures</a:t>
            </a:r>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53962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427178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contamination is the process by which pathogens are unintentionally transferred from one substance or object to another, with harmful effect</a:t>
            </a:r>
          </a:p>
          <a:p>
            <a:r>
              <a:rPr lang="en-US" dirty="0"/>
              <a:t>WASH YOUR HANDS!</a:t>
            </a:r>
          </a:p>
          <a:p>
            <a:r>
              <a:rPr lang="en-US" dirty="0"/>
              <a:t>Cleaning requires the use of soap or detergents to remove visible soils.  Sanitation requires the use of heat (180F or above) or chemicals to reduce pathogens to a safe level</a:t>
            </a:r>
          </a:p>
          <a:p>
            <a:r>
              <a:rPr lang="en-US" dirty="0"/>
              <a:t>Time &amp; Temperature abuse –4 hours for food to become unsafe at the improper temperatures</a:t>
            </a:r>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675034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FBE95E-9360-4856-B5BA-33A9034977A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51879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37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53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64227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88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71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01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499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9EB7-A8AA-431D-98E6-DF38B152C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15DC88-045A-48DD-A8C8-B7CDCDF2F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97B81-93D0-40CB-A73D-5FE206178C6B}"/>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5" name="Footer Placeholder 4">
            <a:extLst>
              <a:ext uri="{FF2B5EF4-FFF2-40B4-BE49-F238E27FC236}">
                <a16:creationId xmlns:a16="http://schemas.microsoft.com/office/drawing/2014/main" id="{0FF04C96-9E25-41CB-9A48-BABF289B2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B73D5-CBD1-46C0-B1AC-781D0E27C0F3}"/>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1436653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84E9-9E90-4E3A-A71F-0FDC469E4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38AB2-E508-47A6-BA74-4B78AB3B63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35162-9CC9-46DF-9B9D-55F7C25019BB}"/>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5" name="Footer Placeholder 4">
            <a:extLst>
              <a:ext uri="{FF2B5EF4-FFF2-40B4-BE49-F238E27FC236}">
                <a16:creationId xmlns:a16="http://schemas.microsoft.com/office/drawing/2014/main" id="{D3CE0496-E056-4445-AA77-C72947D09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96D8D-0514-4AB2-9654-D466648D5126}"/>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288494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86568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C72B-27F1-4A23-A122-63D9DA3C33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9DC2A7-31B1-4CDC-9648-EEC29CC7A4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6C1DE1-F374-401D-B7AB-9ACECC6B0CD2}"/>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5" name="Footer Placeholder 4">
            <a:extLst>
              <a:ext uri="{FF2B5EF4-FFF2-40B4-BE49-F238E27FC236}">
                <a16:creationId xmlns:a16="http://schemas.microsoft.com/office/drawing/2014/main" id="{1131D85F-9FF7-4E9E-9428-4A37BF210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65AD9-5603-44A6-9605-77E097A0D89E}"/>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273242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561D-FAD5-449B-9F65-0A43F26B1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84038-5724-4BE1-A68F-92CC4D6DA9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3B927-D40A-4A0D-A9E6-18FFFC7FF8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2BD2B-6AF7-401F-85A4-A53B7888062A}"/>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6" name="Footer Placeholder 5">
            <a:extLst>
              <a:ext uri="{FF2B5EF4-FFF2-40B4-BE49-F238E27FC236}">
                <a16:creationId xmlns:a16="http://schemas.microsoft.com/office/drawing/2014/main" id="{5522329F-9E6F-475D-90AD-D73221A00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E3E1D-8152-43DF-B271-73158EDAE8C5}"/>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660198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1874-D1BD-4D77-877C-1A9CB23972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DA164E-7A87-4065-8034-F8878AAE7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2467F-F168-4E02-B5E7-B80FB3B40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13758-19D0-44CF-A455-1C59B2C89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1BABA-ADE9-49BB-A142-17D78BC68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2EEF6F-7E18-4575-A2B4-D84BBC2F0B66}"/>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8" name="Footer Placeholder 7">
            <a:extLst>
              <a:ext uri="{FF2B5EF4-FFF2-40B4-BE49-F238E27FC236}">
                <a16:creationId xmlns:a16="http://schemas.microsoft.com/office/drawing/2014/main" id="{EE55AE5D-1D08-4728-950A-2BBBB39822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489FF0-031A-492F-9D8E-B11C42F7CF64}"/>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230171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409C-9FA9-442F-9BD7-B746E41C40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AB5091-CCDF-4477-BD22-32083E73F27C}"/>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4" name="Footer Placeholder 3">
            <a:extLst>
              <a:ext uri="{FF2B5EF4-FFF2-40B4-BE49-F238E27FC236}">
                <a16:creationId xmlns:a16="http://schemas.microsoft.com/office/drawing/2014/main" id="{47E184E6-CB22-47CD-9B47-DC8E02D6CD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246636-7003-4F5F-9760-15C2773CB21E}"/>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78453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B86D9-8D13-4270-AABB-1B74C371EB48}"/>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3" name="Footer Placeholder 2">
            <a:extLst>
              <a:ext uri="{FF2B5EF4-FFF2-40B4-BE49-F238E27FC236}">
                <a16:creationId xmlns:a16="http://schemas.microsoft.com/office/drawing/2014/main" id="{1BE1AE05-5C28-4E8D-897F-6736D9EDFB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678C85-5E14-4509-A735-997494227CDA}"/>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685039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4453-0F22-4B09-A97B-2C7734F76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C8E543-F473-422E-9DD5-176A4C4B4D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7A372-8B06-4361-8F97-0E6DD81EF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E4841-60EC-4593-BFA7-F652609E9AD1}"/>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6" name="Footer Placeholder 5">
            <a:extLst>
              <a:ext uri="{FF2B5EF4-FFF2-40B4-BE49-F238E27FC236}">
                <a16:creationId xmlns:a16="http://schemas.microsoft.com/office/drawing/2014/main" id="{7F0764B3-792F-4AB4-AD68-E8477CAC6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72C48-1704-4AB8-A3D1-36C4ABBCD089}"/>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401959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AC4F-4D95-4683-B062-335E6AEBB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3C9E83-B0C5-4AD3-8E23-618546266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BFF47-916B-4F1A-AAC5-86192BE2C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D9802-CE32-4398-860F-C715C2612AF8}"/>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6" name="Footer Placeholder 5">
            <a:extLst>
              <a:ext uri="{FF2B5EF4-FFF2-40B4-BE49-F238E27FC236}">
                <a16:creationId xmlns:a16="http://schemas.microsoft.com/office/drawing/2014/main" id="{539961F2-71A8-4075-87D3-A630C243C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87F97-C3C3-40E2-B670-B6A1F4726AC2}"/>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2962247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35C1-548F-4D55-9248-BB7BF39AD3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7BD68-2D60-4941-BCC5-84A66BDDDB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83D43-D483-47A0-B395-CD8E8CC859AB}"/>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5" name="Footer Placeholder 4">
            <a:extLst>
              <a:ext uri="{FF2B5EF4-FFF2-40B4-BE49-F238E27FC236}">
                <a16:creationId xmlns:a16="http://schemas.microsoft.com/office/drawing/2014/main" id="{9AE38F35-0F47-4585-AF26-8EAAD2362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FB9F9-EDF2-46AE-853B-AF54FC2B5D69}"/>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3057295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8ED577-0E31-46EB-86CE-D50F176D53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3590EC-C1F5-4DA3-A17F-B1A6FBAFC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769ED-9C8B-494C-A3A8-8CABFDA4A9EE}"/>
              </a:ext>
            </a:extLst>
          </p:cNvPr>
          <p:cNvSpPr>
            <a:spLocks noGrp="1"/>
          </p:cNvSpPr>
          <p:nvPr>
            <p:ph type="dt" sz="half" idx="10"/>
          </p:nvPr>
        </p:nvSpPr>
        <p:spPr/>
        <p:txBody>
          <a:bodyPr/>
          <a:lstStyle/>
          <a:p>
            <a:fld id="{4C70D617-B50B-4B6B-BBAD-C48001CE79AA}" type="datetimeFigureOut">
              <a:rPr lang="en-US" smtClean="0"/>
              <a:t>8/17/2020</a:t>
            </a:fld>
            <a:endParaRPr lang="en-US"/>
          </a:p>
        </p:txBody>
      </p:sp>
      <p:sp>
        <p:nvSpPr>
          <p:cNvPr id="5" name="Footer Placeholder 4">
            <a:extLst>
              <a:ext uri="{FF2B5EF4-FFF2-40B4-BE49-F238E27FC236}">
                <a16:creationId xmlns:a16="http://schemas.microsoft.com/office/drawing/2014/main" id="{B050BAD5-E6DE-4226-A39B-20636E775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793AD-CCD1-4325-80F1-425C3DDE1A66}"/>
              </a:ext>
            </a:extLst>
          </p:cNvPr>
          <p:cNvSpPr>
            <a:spLocks noGrp="1"/>
          </p:cNvSpPr>
          <p:nvPr>
            <p:ph type="sldNum" sz="quarter" idx="12"/>
          </p:nvPr>
        </p:nvSpPr>
        <p:spPr/>
        <p:txBody>
          <a:bodyPr/>
          <a:lstStyle/>
          <a:p>
            <a:fld id="{CBF64002-01CB-4287-898A-2E12C5C4197C}" type="slidenum">
              <a:rPr lang="en-US" smtClean="0"/>
              <a:t>‹#›</a:t>
            </a:fld>
            <a:endParaRPr lang="en-US"/>
          </a:p>
        </p:txBody>
      </p:sp>
    </p:spTree>
    <p:extLst>
      <p:ext uri="{BB962C8B-B14F-4D97-AF65-F5344CB8AC3E}">
        <p14:creationId xmlns:p14="http://schemas.microsoft.com/office/powerpoint/2010/main" val="150272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2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2D574-25AB-4ED9-A06D-4279CBFE7127}"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239274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2D574-25AB-4ED9-A06D-4279CBFE7127}"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BE95E-9360-4856-B5BA-33A9034977A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2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2D574-25AB-4ED9-A06D-4279CBFE7127}"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9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2D574-25AB-4ED9-A06D-4279CBFE7127}"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15388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9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74607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12D574-25AB-4ED9-A06D-4279CBFE7127}" type="datetimeFigureOut">
              <a:rPr lang="en-US" smtClean="0"/>
              <a:t>8/17/2020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BE95E-9360-4856-B5BA-33A9034977AE}" type="slidenum">
              <a:rPr lang="en-US" smtClean="0"/>
              <a:t>‹#›</a:t>
            </a:fld>
            <a:endParaRPr lang="en-US"/>
          </a:p>
        </p:txBody>
      </p:sp>
    </p:spTree>
    <p:extLst>
      <p:ext uri="{BB962C8B-B14F-4D97-AF65-F5344CB8AC3E}">
        <p14:creationId xmlns:p14="http://schemas.microsoft.com/office/powerpoint/2010/main" val="1058188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F939C-0E86-4920-B833-A0905E979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205A5-572E-4DBA-BA40-642F16910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43C6D-6E1A-4668-BF78-A5F7762800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0D617-B50B-4B6B-BBAD-C48001CE79AA}" type="datetimeFigureOut">
              <a:rPr lang="en-US" smtClean="0"/>
              <a:t>8/17/2020</a:t>
            </a:fld>
            <a:endParaRPr lang="en-US"/>
          </a:p>
        </p:txBody>
      </p:sp>
      <p:sp>
        <p:nvSpPr>
          <p:cNvPr id="5" name="Footer Placeholder 4">
            <a:extLst>
              <a:ext uri="{FF2B5EF4-FFF2-40B4-BE49-F238E27FC236}">
                <a16:creationId xmlns:a16="http://schemas.microsoft.com/office/drawing/2014/main" id="{FC0DA4F3-23B7-4406-B033-99F1BE09D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7B4606-6F04-478F-B1D3-FE4500EE4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64002-01CB-4287-898A-2E12C5C4197C}" type="slidenum">
              <a:rPr lang="en-US" smtClean="0"/>
              <a:t>‹#›</a:t>
            </a:fld>
            <a:endParaRPr lang="en-US"/>
          </a:p>
        </p:txBody>
      </p:sp>
    </p:spTree>
    <p:extLst>
      <p:ext uri="{BB962C8B-B14F-4D97-AF65-F5344CB8AC3E}">
        <p14:creationId xmlns:p14="http://schemas.microsoft.com/office/powerpoint/2010/main" val="24956620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0.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tm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8.jpg"/><Relationship Id="rId4" Type="http://schemas.openxmlformats.org/officeDocument/2006/relationships/image" Target="../media/image47.jpg"/></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2.jpg"/><Relationship Id="rId4" Type="http://schemas.openxmlformats.org/officeDocument/2006/relationships/image" Target="../media/image51.jp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55.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6.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7.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58.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hyperlink" Target="mailto:ruthe.holmberg@daretocare.org" TargetMode="External"/><Relationship Id="rId2" Type="http://schemas.openxmlformats.org/officeDocument/2006/relationships/hyperlink" Target="mailto:cassie.cairns@daretocare.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jfif"/><Relationship Id="rId13" Type="http://schemas.openxmlformats.org/officeDocument/2006/relationships/image" Target="../media/image16.jfif"/><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f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1160825" y="1148793"/>
            <a:ext cx="9863639" cy="3375525"/>
          </a:xfrm>
        </p:spPr>
        <p:txBody>
          <a:bodyPr anchor="ctr">
            <a:normAutofit/>
          </a:bodyPr>
          <a:lstStyle/>
          <a:p>
            <a:r>
              <a:rPr lang="en-US" sz="6000" dirty="0">
                <a:solidFill>
                  <a:srgbClr val="212121"/>
                </a:solidFill>
              </a:rPr>
              <a:t>Food Safety</a:t>
            </a:r>
            <a:br>
              <a:rPr lang="en-US" sz="6000" dirty="0">
                <a:solidFill>
                  <a:srgbClr val="212121"/>
                </a:solidFill>
              </a:rPr>
            </a:br>
            <a:r>
              <a:rPr lang="en-US" sz="3600" dirty="0">
                <a:solidFill>
                  <a:srgbClr val="212121"/>
                </a:solidFill>
              </a:rPr>
              <a:t>for</a:t>
            </a:r>
            <a:br>
              <a:rPr lang="en-US" sz="3600" dirty="0">
                <a:solidFill>
                  <a:srgbClr val="212121"/>
                </a:solidFill>
              </a:rPr>
            </a:br>
            <a:r>
              <a:rPr lang="en-US" sz="6000" dirty="0">
                <a:solidFill>
                  <a:srgbClr val="212121"/>
                </a:solidFill>
              </a:rPr>
              <a:t>Dare </a:t>
            </a:r>
            <a:r>
              <a:rPr lang="en-US" sz="3600" dirty="0">
                <a:solidFill>
                  <a:srgbClr val="212121"/>
                </a:solidFill>
              </a:rPr>
              <a:t>to </a:t>
            </a:r>
            <a:r>
              <a:rPr lang="en-US" sz="6000" dirty="0">
                <a:solidFill>
                  <a:srgbClr val="212121"/>
                </a:solidFill>
              </a:rPr>
              <a:t>Care Partners</a:t>
            </a:r>
          </a:p>
        </p:txBody>
      </p:sp>
      <p:sp>
        <p:nvSpPr>
          <p:cNvPr id="3" name="Content Placeholder 2"/>
          <p:cNvSpPr>
            <a:spLocks noGrp="1"/>
          </p:cNvSpPr>
          <p:nvPr>
            <p:ph type="subTitle" idx="1"/>
          </p:nvPr>
        </p:nvSpPr>
        <p:spPr>
          <a:xfrm>
            <a:off x="1160825" y="5083533"/>
            <a:ext cx="9863639" cy="329428"/>
          </a:xfrm>
        </p:spPr>
        <p:txBody>
          <a:bodyPr>
            <a:normAutofit fontScale="70000" lnSpcReduction="20000"/>
          </a:bodyPr>
          <a:lstStyle/>
          <a:p>
            <a:r>
              <a:rPr lang="en-US" sz="2400" dirty="0">
                <a:solidFill>
                  <a:srgbClr val="212121"/>
                </a:solidFill>
              </a:rPr>
              <a:t>Presented by Cassie Cairns, and Ruthe Holmberg             </a:t>
            </a:r>
            <a:endParaRPr sz="2400" dirty="0">
              <a:solidFill>
                <a:srgbClr val="212121"/>
              </a:solidFill>
            </a:endParaRPr>
          </a:p>
        </p:txBody>
      </p:sp>
      <p:pic>
        <p:nvPicPr>
          <p:cNvPr id="13" name="Picture 12">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4551031"/>
            <a:ext cx="1363576" cy="441158"/>
          </a:xfrm>
          <a:prstGeom prst="rect">
            <a:avLst/>
          </a:prstGeom>
        </p:spPr>
      </p:pic>
    </p:spTree>
    <p:extLst>
      <p:ext uri="{BB962C8B-B14F-4D97-AF65-F5344CB8AC3E}">
        <p14:creationId xmlns:p14="http://schemas.microsoft.com/office/powerpoint/2010/main" val="35835488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3" name="Straight Connector 12">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DD7B256-B75A-45C2-94A4-9223269B0AF8}"/>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4000" kern="1200" cap="none" dirty="0">
                <a:ln w="3175" cmpd="sng">
                  <a:noFill/>
                </a:ln>
                <a:solidFill>
                  <a:schemeClr val="tx1">
                    <a:lumMod val="85000"/>
                    <a:lumOff val="15000"/>
                  </a:schemeClr>
                </a:solidFill>
                <a:effectLst/>
                <a:latin typeface="+mj-lt"/>
                <a:ea typeface="+mj-ea"/>
                <a:cs typeface="+mj-cs"/>
              </a:rPr>
              <a:t>Types of Contamination</a:t>
            </a:r>
          </a:p>
        </p:txBody>
      </p:sp>
      <p:cxnSp>
        <p:nvCxnSpPr>
          <p:cNvPr id="17" name="Straight Connector 16">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4135AB89-F916-427B-B04A-3100CF31D6F1}"/>
              </a:ext>
            </a:extLst>
          </p:cNvPr>
          <p:cNvSpPr>
            <a:spLocks noGrp="1"/>
          </p:cNvSpPr>
          <p:nvPr>
            <p:ph type="body" sz="half" idx="2"/>
          </p:nvPr>
        </p:nvSpPr>
        <p:spPr>
          <a:xfrm>
            <a:off x="1295401" y="2493774"/>
            <a:ext cx="3660057" cy="3382094"/>
          </a:xfrm>
        </p:spPr>
        <p:txBody>
          <a:bodyPr vert="horz" lIns="91440" tIns="45720" rIns="91440" bIns="45720" rtlCol="0" anchor="t">
            <a:normAutofit/>
          </a:bodyPr>
          <a:lstStyle/>
          <a:p>
            <a:pPr marL="285750" indent="-285750">
              <a:buFont typeface="Arial"/>
              <a:buChar char="•"/>
            </a:pPr>
            <a:r>
              <a:rPr lang="en-US" sz="2800" kern="1200" cap="none" dirty="0">
                <a:solidFill>
                  <a:schemeClr val="tx1">
                    <a:lumMod val="85000"/>
                    <a:lumOff val="15000"/>
                  </a:schemeClr>
                </a:solidFill>
                <a:effectLst/>
                <a:latin typeface="+mn-lt"/>
                <a:ea typeface="+mn-ea"/>
                <a:cs typeface="+mn-cs"/>
              </a:rPr>
              <a:t>Chemical</a:t>
            </a:r>
          </a:p>
          <a:p>
            <a:pPr marL="285750" indent="-285750">
              <a:buFont typeface="Arial"/>
              <a:buChar char="•"/>
            </a:pPr>
            <a:r>
              <a:rPr lang="en-US" sz="2800" kern="1200" cap="none" dirty="0">
                <a:solidFill>
                  <a:schemeClr val="tx1">
                    <a:lumMod val="85000"/>
                    <a:lumOff val="15000"/>
                  </a:schemeClr>
                </a:solidFill>
                <a:effectLst/>
                <a:latin typeface="+mn-lt"/>
                <a:ea typeface="+mn-ea"/>
                <a:cs typeface="+mn-cs"/>
              </a:rPr>
              <a:t>Physical</a:t>
            </a:r>
          </a:p>
          <a:p>
            <a:pPr marL="285750" indent="-285750">
              <a:buFont typeface="Arial"/>
              <a:buChar char="•"/>
            </a:pPr>
            <a:r>
              <a:rPr lang="en-US" sz="2800" kern="1200" cap="none" dirty="0">
                <a:solidFill>
                  <a:schemeClr val="tx1">
                    <a:lumMod val="85000"/>
                    <a:lumOff val="15000"/>
                  </a:schemeClr>
                </a:solidFill>
                <a:effectLst/>
                <a:latin typeface="+mn-lt"/>
                <a:ea typeface="+mn-ea"/>
                <a:cs typeface="+mn-cs"/>
              </a:rPr>
              <a:t>Biological</a:t>
            </a:r>
          </a:p>
        </p:txBody>
      </p:sp>
      <p:pic>
        <p:nvPicPr>
          <p:cNvPr id="6" name="Content Placeholder 5" descr="A close up of text on a white background&#10;&#10;Description automatically generated">
            <a:extLst>
              <a:ext uri="{FF2B5EF4-FFF2-40B4-BE49-F238E27FC236}">
                <a16:creationId xmlns:a16="http://schemas.microsoft.com/office/drawing/2014/main" id="{3C8EEC62-D0BF-4C11-A858-F2BC16AC530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551714" y="631487"/>
            <a:ext cx="5244117" cy="563883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30023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8" name="Straight Connector 37">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40" name="Picture 39">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06CA25A-E51A-407B-AAD0-36AF7E12903D}"/>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3100" dirty="0"/>
              <a:t>A few more words on contamination…</a:t>
            </a:r>
          </a:p>
        </p:txBody>
      </p:sp>
      <p:sp>
        <p:nvSpPr>
          <p:cNvPr id="42" name="Rectangle 41">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DB2A0EF1-538D-4396-A66A-F370A85DD991}"/>
              </a:ext>
            </a:extLst>
          </p:cNvPr>
          <p:cNvSpPr>
            <a:spLocks noGrp="1"/>
          </p:cNvSpPr>
          <p:nvPr>
            <p:ph type="body" sz="half" idx="2"/>
          </p:nvPr>
        </p:nvSpPr>
        <p:spPr>
          <a:xfrm>
            <a:off x="7535824" y="2556932"/>
            <a:ext cx="3360771" cy="3318936"/>
          </a:xfrm>
        </p:spPr>
        <p:txBody>
          <a:bodyPr vert="horz" lIns="91440" tIns="45720" rIns="91440" bIns="45720" rtlCol="0" anchor="t">
            <a:normAutofit/>
          </a:bodyPr>
          <a:lstStyle/>
          <a:p>
            <a:pPr algn="l">
              <a:buFont typeface="Arial"/>
              <a:buChar char="•"/>
            </a:pPr>
            <a:r>
              <a:rPr lang="en-US"/>
              <a:t>What are the causes of contamination?</a:t>
            </a:r>
          </a:p>
          <a:p>
            <a:pPr algn="l">
              <a:buFont typeface="Arial"/>
              <a:buChar char="•"/>
            </a:pPr>
            <a:endParaRPr lang="en-US"/>
          </a:p>
          <a:p>
            <a:pPr marL="285750" indent="-285750" algn="l">
              <a:buFont typeface="Arial"/>
              <a:buChar char="•"/>
            </a:pPr>
            <a:r>
              <a:rPr lang="en-US"/>
              <a:t>Cross contamination</a:t>
            </a:r>
          </a:p>
          <a:p>
            <a:pPr marL="285750" indent="-285750" algn="l">
              <a:buFont typeface="Arial"/>
              <a:buChar char="•"/>
            </a:pPr>
            <a:r>
              <a:rPr lang="en-US"/>
              <a:t>Poor personal hygiene</a:t>
            </a:r>
          </a:p>
          <a:p>
            <a:pPr marL="285750" indent="-285750" algn="l">
              <a:buFont typeface="Arial"/>
              <a:buChar char="•"/>
            </a:pPr>
            <a:r>
              <a:rPr lang="en-US"/>
              <a:t>Improper cleaning &amp; sanitation</a:t>
            </a:r>
          </a:p>
          <a:p>
            <a:pPr marL="285750" indent="-285750" algn="l">
              <a:buFont typeface="Arial"/>
              <a:buChar char="•"/>
            </a:pPr>
            <a:r>
              <a:rPr lang="en-US"/>
              <a:t>Time &amp; temperature abuse</a:t>
            </a:r>
          </a:p>
          <a:p>
            <a:pPr marL="285750" indent="-285750" algn="l">
              <a:buFont typeface="Arial"/>
              <a:buChar char="•"/>
            </a:pPr>
            <a:endParaRPr lang="en-US"/>
          </a:p>
        </p:txBody>
      </p:sp>
      <p:pic>
        <p:nvPicPr>
          <p:cNvPr id="10244" name="Picture 4" descr="Avoiding Cross-Contamination">
            <a:extLst>
              <a:ext uri="{FF2B5EF4-FFF2-40B4-BE49-F238E27FC236}">
                <a16:creationId xmlns:a16="http://schemas.microsoft.com/office/drawing/2014/main" id="{2F8EFDB0-18A0-4920-8CE9-DCE2BD0C0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643" y="1092199"/>
            <a:ext cx="5978948" cy="451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71DC4032-1EBF-43F0-A045-DA2EC28F7E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4626508" y="982132"/>
            <a:ext cx="6270090" cy="1303867"/>
          </a:xfrm>
        </p:spPr>
        <p:txBody>
          <a:bodyPr>
            <a:normAutofit/>
          </a:bodyPr>
          <a:lstStyle/>
          <a:p>
            <a:pPr>
              <a:lnSpc>
                <a:spcPct val="90000"/>
              </a:lnSpc>
            </a:pPr>
            <a:r>
              <a:rPr lang="en-US" sz="4100" dirty="0"/>
              <a:t>Time &amp;</a:t>
            </a:r>
            <a:br>
              <a:rPr lang="en-US" sz="4100" dirty="0"/>
            </a:br>
            <a:r>
              <a:rPr lang="en-US" sz="4100" dirty="0"/>
              <a:t>Temperature Abuse</a:t>
            </a:r>
          </a:p>
        </p:txBody>
      </p:sp>
      <p:sp>
        <p:nvSpPr>
          <p:cNvPr id="44" name="Rectangle 43">
            <a:extLst>
              <a:ext uri="{FF2B5EF4-FFF2-40B4-BE49-F238E27FC236}">
                <a16:creationId xmlns:a16="http://schemas.microsoft.com/office/drawing/2014/main" id="{9D6700F0-A132-4E69-86EC-E2226656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rawing of a person&#10;&#10;Description automatically generated">
            <a:extLst>
              <a:ext uri="{FF2B5EF4-FFF2-40B4-BE49-F238E27FC236}">
                <a16:creationId xmlns:a16="http://schemas.microsoft.com/office/drawing/2014/main" id="{810AF993-4BAF-44E5-B86F-65F7B214E4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4974" y="1724909"/>
            <a:ext cx="2585177" cy="3435179"/>
          </a:xfrm>
          <a:prstGeom prst="rect">
            <a:avLst/>
          </a:prstGeom>
        </p:spPr>
      </p:pic>
      <p:cxnSp>
        <p:nvCxnSpPr>
          <p:cNvPr id="46" name="Straight Connector 45">
            <a:extLst>
              <a:ext uri="{FF2B5EF4-FFF2-40B4-BE49-F238E27FC236}">
                <a16:creationId xmlns:a16="http://schemas.microsoft.com/office/drawing/2014/main" id="{0C9EF08C-0CEB-490B-BB65-480687C1B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type="body" idx="1"/>
          </p:nvPr>
        </p:nvSpPr>
        <p:spPr>
          <a:xfrm>
            <a:off x="4636482" y="2556932"/>
            <a:ext cx="6260114" cy="3318936"/>
          </a:xfrm>
        </p:spPr>
        <p:txBody>
          <a:bodyPr>
            <a:normAutofit/>
          </a:bodyPr>
          <a:lstStyle/>
          <a:p>
            <a:pPr marL="0" indent="0">
              <a:buNone/>
            </a:pPr>
            <a:r>
              <a:rPr lang="en-US" sz="2400" dirty="0"/>
              <a:t>What is the temperature danger zone?</a:t>
            </a:r>
          </a:p>
          <a:p>
            <a:r>
              <a:rPr lang="en-US" sz="2400" dirty="0"/>
              <a:t>Harmful pathogens multiply and grow at a rapid rate between 41F-135F.  </a:t>
            </a:r>
          </a:p>
        </p:txBody>
      </p:sp>
    </p:spTree>
    <p:extLst>
      <p:ext uri="{BB962C8B-B14F-4D97-AF65-F5344CB8AC3E}">
        <p14:creationId xmlns:p14="http://schemas.microsoft.com/office/powerpoint/2010/main" val="222632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0BAB49-521A-4847-8CD2-806C48DFA9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Straight Connector 10">
            <a:extLst>
              <a:ext uri="{FF2B5EF4-FFF2-40B4-BE49-F238E27FC236}">
                <a16:creationId xmlns:a16="http://schemas.microsoft.com/office/drawing/2014/main" id="{B98F1179-1183-4919-9064-D6B2602184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6441B39E-9CEC-491F-9A5D-487DED644F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extBox 3">
            <a:extLst>
              <a:ext uri="{FF2B5EF4-FFF2-40B4-BE49-F238E27FC236}">
                <a16:creationId xmlns:a16="http://schemas.microsoft.com/office/drawing/2014/main" id="{A6C7A26C-BFDE-4FA1-9666-1066B95DD7AE}"/>
              </a:ext>
            </a:extLst>
          </p:cNvPr>
          <p:cNvSpPr txBox="1"/>
          <p:nvPr/>
        </p:nvSpPr>
        <p:spPr>
          <a:xfrm>
            <a:off x="7761248" y="2842858"/>
            <a:ext cx="3501057" cy="1416908"/>
          </a:xfrm>
          <a:prstGeom prst="rect">
            <a:avLst/>
          </a:prstGeom>
        </p:spPr>
        <p:txBody>
          <a:bodyPr vert="horz" lIns="91440" tIns="45720" rIns="91440" bIns="45720" rtlCol="0" anchor="b">
            <a:normAutofit fontScale="70000" lnSpcReduction="20000"/>
          </a:bodyPr>
          <a:lstStyle/>
          <a:p>
            <a:pPr algn="ctr">
              <a:lnSpc>
                <a:spcPct val="90000"/>
              </a:lnSpc>
              <a:spcBef>
                <a:spcPct val="0"/>
              </a:spcBef>
              <a:spcAft>
                <a:spcPts val="600"/>
              </a:spcAft>
            </a:pPr>
            <a:r>
              <a:rPr lang="en-US" sz="3800" kern="1200" cap="none" dirty="0">
                <a:ln w="3175" cmpd="sng">
                  <a:noFill/>
                </a:ln>
                <a:solidFill>
                  <a:schemeClr val="tx1">
                    <a:lumMod val="85000"/>
                    <a:lumOff val="15000"/>
                  </a:schemeClr>
                </a:solidFill>
                <a:effectLst/>
                <a:latin typeface="+mj-lt"/>
                <a:ea typeface="+mj-ea"/>
                <a:cs typeface="+mj-cs"/>
              </a:rPr>
              <a:t>PREVENTION</a:t>
            </a:r>
          </a:p>
          <a:p>
            <a:pPr algn="ctr">
              <a:lnSpc>
                <a:spcPct val="90000"/>
              </a:lnSpc>
              <a:spcBef>
                <a:spcPct val="0"/>
              </a:spcBef>
              <a:spcAft>
                <a:spcPts val="600"/>
              </a:spcAft>
            </a:pPr>
            <a:endParaRPr lang="en-US" sz="3800" kern="1200" cap="none" dirty="0">
              <a:ln w="3175" cmpd="sng">
                <a:noFill/>
              </a:ln>
              <a:solidFill>
                <a:schemeClr val="tx1">
                  <a:lumMod val="85000"/>
                  <a:lumOff val="15000"/>
                </a:schemeClr>
              </a:solidFill>
              <a:effectLst/>
              <a:latin typeface="+mj-lt"/>
              <a:ea typeface="+mj-ea"/>
              <a:cs typeface="+mj-cs"/>
            </a:endParaRPr>
          </a:p>
          <a:p>
            <a:pPr algn="ctr">
              <a:lnSpc>
                <a:spcPct val="90000"/>
              </a:lnSpc>
              <a:spcBef>
                <a:spcPct val="0"/>
              </a:spcBef>
              <a:spcAft>
                <a:spcPts val="600"/>
              </a:spcAft>
            </a:pPr>
            <a:r>
              <a:rPr lang="en-US" sz="3800" kern="1200" cap="none" dirty="0">
                <a:ln w="3175" cmpd="sng">
                  <a:noFill/>
                </a:ln>
                <a:solidFill>
                  <a:schemeClr val="tx1">
                    <a:lumMod val="85000"/>
                    <a:lumOff val="15000"/>
                  </a:schemeClr>
                </a:solidFill>
                <a:effectLst/>
                <a:latin typeface="+mj-lt"/>
                <a:ea typeface="+mj-ea"/>
                <a:cs typeface="+mj-cs"/>
              </a:rPr>
              <a:t>Receiving</a:t>
            </a:r>
          </a:p>
          <a:p>
            <a:pPr algn="ctr">
              <a:lnSpc>
                <a:spcPct val="90000"/>
              </a:lnSpc>
              <a:spcBef>
                <a:spcPct val="0"/>
              </a:spcBef>
              <a:spcAft>
                <a:spcPts val="600"/>
              </a:spcAft>
            </a:pPr>
            <a:r>
              <a:rPr lang="en-US" sz="2800" dirty="0">
                <a:ln w="3175" cmpd="sng">
                  <a:noFill/>
                </a:ln>
                <a:solidFill>
                  <a:schemeClr val="tx1">
                    <a:lumMod val="85000"/>
                    <a:lumOff val="15000"/>
                  </a:schemeClr>
                </a:solidFill>
                <a:latin typeface="+mj-lt"/>
                <a:ea typeface="+mj-ea"/>
                <a:cs typeface="+mj-cs"/>
              </a:rPr>
              <a:t>(Cans)</a:t>
            </a:r>
            <a:endParaRPr lang="en-US" sz="2800" kern="1200" cap="none" dirty="0">
              <a:ln w="3175" cmpd="sng">
                <a:noFill/>
              </a:ln>
              <a:solidFill>
                <a:schemeClr val="tx1">
                  <a:lumMod val="85000"/>
                  <a:lumOff val="15000"/>
                </a:schemeClr>
              </a:solidFill>
              <a:effectLst/>
              <a:latin typeface="+mj-lt"/>
              <a:ea typeface="+mj-ea"/>
              <a:cs typeface="+mj-cs"/>
            </a:endParaRPr>
          </a:p>
        </p:txBody>
      </p:sp>
      <p:sp>
        <p:nvSpPr>
          <p:cNvPr id="15" name="Rectangle 14">
            <a:extLst>
              <a:ext uri="{FF2B5EF4-FFF2-40B4-BE49-F238E27FC236}">
                <a16:creationId xmlns:a16="http://schemas.microsoft.com/office/drawing/2014/main" id="{15572A79-1801-44EB-BDC2-BAEE6B473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FD37111-10AC-4926-81AC-9AD3968FD1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pic>
        <p:nvPicPr>
          <p:cNvPr id="9218" name="Picture 2" descr="Tel Hai Sponsors Annual March Food Drive: Fri., March 1-29 - Tel Hai">
            <a:extLst>
              <a:ext uri="{FF2B5EF4-FFF2-40B4-BE49-F238E27FC236}">
                <a16:creationId xmlns:a16="http://schemas.microsoft.com/office/drawing/2014/main" id="{38A55B34-50BB-4186-ABCE-6850E0D01B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107" y="1803951"/>
            <a:ext cx="6183203" cy="309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91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3C491-5227-48D6-8A1D-C8A79798FB37}"/>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een, table&#10;&#10;Description automatically generated">
            <a:extLst>
              <a:ext uri="{FF2B5EF4-FFF2-40B4-BE49-F238E27FC236}">
                <a16:creationId xmlns:a16="http://schemas.microsoft.com/office/drawing/2014/main" id="{8E3538C6-2D41-46D6-A71E-93BE102E2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275" y="0"/>
            <a:ext cx="6775450" cy="6846397"/>
          </a:xfrm>
          <a:prstGeom prst="rect">
            <a:avLst/>
          </a:prstGeom>
        </p:spPr>
      </p:pic>
    </p:spTree>
    <p:extLst>
      <p:ext uri="{BB962C8B-B14F-4D97-AF65-F5344CB8AC3E}">
        <p14:creationId xmlns:p14="http://schemas.microsoft.com/office/powerpoint/2010/main" val="349902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36AC44-FDD1-4B8B-9A58-1A4A11B78229}"/>
              </a:ext>
            </a:extLst>
          </p:cNvPr>
          <p:cNvSpPr/>
          <p:nvPr/>
        </p:nvSpPr>
        <p:spPr>
          <a:xfrm>
            <a:off x="0" y="0"/>
            <a:ext cx="109728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een, table&#10;&#10;Description automatically generated">
            <a:extLst>
              <a:ext uri="{FF2B5EF4-FFF2-40B4-BE49-F238E27FC236}">
                <a16:creationId xmlns:a16="http://schemas.microsoft.com/office/drawing/2014/main" id="{8E3538C6-2D41-46D6-A71E-93BE102E2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900" y="43685"/>
            <a:ext cx="13487400" cy="13628629"/>
          </a:xfrm>
          <a:prstGeom prst="rect">
            <a:avLst/>
          </a:prstGeom>
        </p:spPr>
      </p:pic>
    </p:spTree>
    <p:extLst>
      <p:ext uri="{BB962C8B-B14F-4D97-AF65-F5344CB8AC3E}">
        <p14:creationId xmlns:p14="http://schemas.microsoft.com/office/powerpoint/2010/main" val="2774679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94EC5-9660-4D19-BF84-D4C183822DA2}"/>
              </a:ext>
            </a:extLst>
          </p:cNvPr>
          <p:cNvSpPr/>
          <p:nvPr/>
        </p:nvSpPr>
        <p:spPr>
          <a:xfrm>
            <a:off x="-3898900" y="0"/>
            <a:ext cx="160909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een, table&#10;&#10;Description automatically generated">
            <a:extLst>
              <a:ext uri="{FF2B5EF4-FFF2-40B4-BE49-F238E27FC236}">
                <a16:creationId xmlns:a16="http://schemas.microsoft.com/office/drawing/2014/main" id="{8E3538C6-2D41-46D6-A71E-93BE102E2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900" y="0"/>
            <a:ext cx="13487400" cy="13628629"/>
          </a:xfrm>
          <a:prstGeom prst="rect">
            <a:avLst/>
          </a:prstGeom>
        </p:spPr>
      </p:pic>
    </p:spTree>
    <p:extLst>
      <p:ext uri="{BB962C8B-B14F-4D97-AF65-F5344CB8AC3E}">
        <p14:creationId xmlns:p14="http://schemas.microsoft.com/office/powerpoint/2010/main" val="34695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D74D8-884E-414B-AB1D-3ADC09B45EC2}"/>
              </a:ext>
            </a:extLst>
          </p:cNvPr>
          <p:cNvSpPr/>
          <p:nvPr/>
        </p:nvSpPr>
        <p:spPr>
          <a:xfrm>
            <a:off x="0" y="0"/>
            <a:ext cx="12192000" cy="68143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een, table&#10;&#10;Description automatically generated">
            <a:extLst>
              <a:ext uri="{FF2B5EF4-FFF2-40B4-BE49-F238E27FC236}">
                <a16:creationId xmlns:a16="http://schemas.microsoft.com/office/drawing/2014/main" id="{8E3538C6-2D41-46D6-A71E-93BE102E2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700" y="-6814315"/>
            <a:ext cx="13487400" cy="13628629"/>
          </a:xfrm>
          <a:prstGeom prst="rect">
            <a:avLst/>
          </a:prstGeom>
        </p:spPr>
      </p:pic>
    </p:spTree>
    <p:extLst>
      <p:ext uri="{BB962C8B-B14F-4D97-AF65-F5344CB8AC3E}">
        <p14:creationId xmlns:p14="http://schemas.microsoft.com/office/powerpoint/2010/main" val="3749454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CC8C89-DD11-4A96-805B-8AA0635BD8F9}"/>
              </a:ext>
            </a:extLst>
          </p:cNvPr>
          <p:cNvSpPr/>
          <p:nvPr/>
        </p:nvSpPr>
        <p:spPr>
          <a:xfrm>
            <a:off x="-1295400" y="0"/>
            <a:ext cx="13487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een, table&#10;&#10;Description automatically generated">
            <a:extLst>
              <a:ext uri="{FF2B5EF4-FFF2-40B4-BE49-F238E27FC236}">
                <a16:creationId xmlns:a16="http://schemas.microsoft.com/office/drawing/2014/main" id="{8E3538C6-2D41-46D6-A71E-93BE102E2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900" y="-6814315"/>
            <a:ext cx="13487400" cy="13628629"/>
          </a:xfrm>
          <a:prstGeom prst="rect">
            <a:avLst/>
          </a:prstGeom>
        </p:spPr>
      </p:pic>
    </p:spTree>
    <p:extLst>
      <p:ext uri="{BB962C8B-B14F-4D97-AF65-F5344CB8AC3E}">
        <p14:creationId xmlns:p14="http://schemas.microsoft.com/office/powerpoint/2010/main" val="2469043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3C491-5227-48D6-8A1D-C8A79798FB37}"/>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een, table&#10;&#10;Description automatically generated">
            <a:extLst>
              <a:ext uri="{FF2B5EF4-FFF2-40B4-BE49-F238E27FC236}">
                <a16:creationId xmlns:a16="http://schemas.microsoft.com/office/drawing/2014/main" id="{8E3538C6-2D41-46D6-A71E-93BE102E2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275" y="0"/>
            <a:ext cx="6775450" cy="6846397"/>
          </a:xfrm>
          <a:prstGeom prst="rect">
            <a:avLst/>
          </a:prstGeom>
        </p:spPr>
      </p:pic>
    </p:spTree>
    <p:extLst>
      <p:ext uri="{BB962C8B-B14F-4D97-AF65-F5344CB8AC3E}">
        <p14:creationId xmlns:p14="http://schemas.microsoft.com/office/powerpoint/2010/main" val="255087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2" name="Rectangle 21">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sz="4400">
                <a:solidFill>
                  <a:schemeClr val="tx1"/>
                </a:solidFill>
              </a:rPr>
              <a:t>Contents</a:t>
            </a:r>
          </a:p>
        </p:txBody>
      </p:sp>
      <p:cxnSp>
        <p:nvCxnSpPr>
          <p:cNvPr id="26" name="Straight Connector 25">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07279" y="1508760"/>
            <a:ext cx="5989317" cy="3840480"/>
          </a:xfrm>
        </p:spPr>
        <p:txBody>
          <a:bodyPr anchor="ctr">
            <a:normAutofit/>
          </a:bodyPr>
          <a:lstStyle/>
          <a:p>
            <a:r>
              <a:rPr lang="en-US" sz="2000">
                <a:solidFill>
                  <a:schemeClr val="tx1"/>
                </a:solidFill>
              </a:rPr>
              <a:t>Pre-Test</a:t>
            </a:r>
          </a:p>
          <a:p>
            <a:r>
              <a:rPr lang="en-US" sz="2000">
                <a:solidFill>
                  <a:schemeClr val="tx1"/>
                </a:solidFill>
              </a:rPr>
              <a:t>Why are we here?</a:t>
            </a:r>
          </a:p>
          <a:p>
            <a:r>
              <a:rPr lang="en-US" sz="2000">
                <a:solidFill>
                  <a:schemeClr val="tx1"/>
                </a:solidFill>
              </a:rPr>
              <a:t>Pathogens</a:t>
            </a:r>
          </a:p>
          <a:p>
            <a:r>
              <a:rPr lang="en-US" sz="2000">
                <a:solidFill>
                  <a:schemeClr val="tx1"/>
                </a:solidFill>
              </a:rPr>
              <a:t>Prevention</a:t>
            </a:r>
          </a:p>
          <a:p>
            <a:r>
              <a:rPr lang="en-US" sz="2000">
                <a:solidFill>
                  <a:schemeClr val="tx1"/>
                </a:solidFill>
              </a:rPr>
              <a:t>The Dreaded Paperwork</a:t>
            </a:r>
          </a:p>
          <a:p>
            <a:r>
              <a:rPr lang="en-US" sz="2000">
                <a:solidFill>
                  <a:schemeClr val="tx1"/>
                </a:solidFill>
              </a:rPr>
              <a:t>Where to find more information</a:t>
            </a:r>
          </a:p>
          <a:p>
            <a:r>
              <a:rPr lang="en-US" sz="2000">
                <a:solidFill>
                  <a:schemeClr val="tx1"/>
                </a:solidFill>
              </a:rPr>
              <a:t>Certificates</a:t>
            </a:r>
          </a:p>
        </p:txBody>
      </p:sp>
    </p:spTree>
    <p:extLst>
      <p:ext uri="{BB962C8B-B14F-4D97-AF65-F5344CB8AC3E}">
        <p14:creationId xmlns:p14="http://schemas.microsoft.com/office/powerpoint/2010/main" val="33019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93C74DE-DC1B-40E3-9D0A-1EFC833EA2E8}"/>
              </a:ext>
            </a:extLst>
          </p:cNvPr>
          <p:cNvSpPr>
            <a:spLocks noGrp="1"/>
          </p:cNvSpPr>
          <p:nvPr>
            <p:ph type="title"/>
          </p:nvPr>
        </p:nvSpPr>
        <p:spPr>
          <a:xfrm>
            <a:off x="7535825" y="982132"/>
            <a:ext cx="3360772" cy="1303867"/>
          </a:xfrm>
        </p:spPr>
        <p:txBody>
          <a:bodyPr>
            <a:normAutofit/>
          </a:bodyPr>
          <a:lstStyle/>
          <a:p>
            <a:pPr>
              <a:lnSpc>
                <a:spcPct val="90000"/>
              </a:lnSpc>
            </a:pPr>
            <a:r>
              <a:rPr lang="en-US" sz="3700"/>
              <a:t>PREVENTION</a:t>
            </a:r>
          </a:p>
        </p:txBody>
      </p:sp>
      <p:sp>
        <p:nvSpPr>
          <p:cNvPr id="13" name="Rectangle 12">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0D6FDEB-8F8C-4D70-9A0F-5CE88C60B37D}"/>
              </a:ext>
            </a:extLst>
          </p:cNvPr>
          <p:cNvSpPr>
            <a:spLocks noGrp="1"/>
          </p:cNvSpPr>
          <p:nvPr>
            <p:ph idx="1"/>
          </p:nvPr>
        </p:nvSpPr>
        <p:spPr>
          <a:xfrm>
            <a:off x="7535824" y="2556932"/>
            <a:ext cx="3360771" cy="3318936"/>
          </a:xfrm>
        </p:spPr>
        <p:txBody>
          <a:bodyPr>
            <a:normAutofit/>
          </a:bodyPr>
          <a:lstStyle/>
          <a:p>
            <a:r>
              <a:rPr lang="en-US"/>
              <a:t>Ripped or chewed packaging</a:t>
            </a:r>
          </a:p>
          <a:p>
            <a:r>
              <a:rPr lang="en-US"/>
              <a:t>Evidence of nesting, or pests</a:t>
            </a:r>
          </a:p>
          <a:p>
            <a:r>
              <a:rPr lang="en-US"/>
              <a:t>Products that have been thawed and refrozen</a:t>
            </a:r>
          </a:p>
          <a:p>
            <a:pPr marL="0" indent="0">
              <a:buNone/>
            </a:pPr>
            <a:endParaRPr lang="en-US"/>
          </a:p>
        </p:txBody>
      </p:sp>
      <p:pic>
        <p:nvPicPr>
          <p:cNvPr id="8194" name="Picture 2" descr="Pest Control Icon Clipart (#2052772) - PinClipart">
            <a:extLst>
              <a:ext uri="{FF2B5EF4-FFF2-40B4-BE49-F238E27FC236}">
                <a16:creationId xmlns:a16="http://schemas.microsoft.com/office/drawing/2014/main" id="{0A185559-BE11-4F15-B6E7-345622B25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3" y="1223612"/>
            <a:ext cx="5384181" cy="425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0BAB49-521A-4847-8CD2-806C48DFA9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Straight Connector 10">
            <a:extLst>
              <a:ext uri="{FF2B5EF4-FFF2-40B4-BE49-F238E27FC236}">
                <a16:creationId xmlns:a16="http://schemas.microsoft.com/office/drawing/2014/main" id="{B98F1179-1183-4919-9064-D6B2602184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6441B39E-9CEC-491F-9A5D-487DED644F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15572A79-1801-44EB-BDC2-BAEE6B473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FD37111-10AC-4926-81AC-9AD3968FD1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5100CC0-AB45-4DF7-95F4-4DC4EA915455}"/>
              </a:ext>
            </a:extLst>
          </p:cNvPr>
          <p:cNvSpPr txBox="1"/>
          <p:nvPr/>
        </p:nvSpPr>
        <p:spPr>
          <a:xfrm>
            <a:off x="7958203" y="2404532"/>
            <a:ext cx="3122651" cy="1200329"/>
          </a:xfrm>
          <a:prstGeom prst="rect">
            <a:avLst/>
          </a:prstGeom>
          <a:noFill/>
        </p:spPr>
        <p:txBody>
          <a:bodyPr wrap="none" rtlCol="0">
            <a:spAutoFit/>
          </a:bodyPr>
          <a:lstStyle/>
          <a:p>
            <a:pPr algn="ctr"/>
            <a:r>
              <a:rPr lang="en-US" sz="3600" dirty="0"/>
              <a:t>What to do with</a:t>
            </a:r>
          </a:p>
          <a:p>
            <a:pPr algn="ctr"/>
            <a:r>
              <a:rPr lang="en-US" sz="3600" dirty="0"/>
              <a:t>rejected foods?</a:t>
            </a:r>
          </a:p>
        </p:txBody>
      </p:sp>
      <p:pic>
        <p:nvPicPr>
          <p:cNvPr id="7170" name="Picture 2" descr="Waste Container Dumpster Recycling - Clipart Cartoon Dumpster, HD Png  Download , Transparent Png Image - PNGitem">
            <a:extLst>
              <a:ext uri="{FF2B5EF4-FFF2-40B4-BE49-F238E27FC236}">
                <a16:creationId xmlns:a16="http://schemas.microsoft.com/office/drawing/2014/main" id="{D2DC51A3-C857-414B-A4FE-23D0F16FAE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722" y="1287167"/>
            <a:ext cx="6299974" cy="409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0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C81B-8682-44B2-BC47-F0EA099162DF}"/>
              </a:ext>
            </a:extLst>
          </p:cNvPr>
          <p:cNvSpPr>
            <a:spLocks noGrp="1"/>
          </p:cNvSpPr>
          <p:nvPr>
            <p:ph type="title"/>
          </p:nvPr>
        </p:nvSpPr>
        <p:spPr>
          <a:xfrm>
            <a:off x="1295402" y="982132"/>
            <a:ext cx="9601196" cy="1303867"/>
          </a:xfrm>
        </p:spPr>
        <p:txBody>
          <a:bodyPr>
            <a:normAutofit/>
          </a:bodyPr>
          <a:lstStyle/>
          <a:p>
            <a:pPr>
              <a:lnSpc>
                <a:spcPct val="90000"/>
              </a:lnSpc>
            </a:pPr>
            <a:r>
              <a:rPr lang="en-US" sz="4100" dirty="0"/>
              <a:t>PREVENTION</a:t>
            </a:r>
            <a:br>
              <a:rPr lang="en-US" sz="4100" dirty="0"/>
            </a:br>
            <a:r>
              <a:rPr lang="en-US" sz="4100" dirty="0"/>
              <a:t>Storage</a:t>
            </a:r>
          </a:p>
        </p:txBody>
      </p:sp>
      <p:sp>
        <p:nvSpPr>
          <p:cNvPr id="3" name="Content Placeholder 2">
            <a:extLst>
              <a:ext uri="{FF2B5EF4-FFF2-40B4-BE49-F238E27FC236}">
                <a16:creationId xmlns:a16="http://schemas.microsoft.com/office/drawing/2014/main" id="{95755862-F936-4B4E-B0BF-AA196D305838}"/>
              </a:ext>
            </a:extLst>
          </p:cNvPr>
          <p:cNvSpPr>
            <a:spLocks noGrp="1"/>
          </p:cNvSpPr>
          <p:nvPr>
            <p:ph idx="1"/>
          </p:nvPr>
        </p:nvSpPr>
        <p:spPr>
          <a:xfrm>
            <a:off x="1295402" y="2556932"/>
            <a:ext cx="6256866" cy="3318936"/>
          </a:xfrm>
        </p:spPr>
        <p:txBody>
          <a:bodyPr>
            <a:normAutofit fontScale="92500" lnSpcReduction="10000"/>
          </a:bodyPr>
          <a:lstStyle/>
          <a:p>
            <a:pPr>
              <a:lnSpc>
                <a:spcPct val="90000"/>
              </a:lnSpc>
            </a:pPr>
            <a:r>
              <a:rPr lang="en-US" sz="2200" dirty="0"/>
              <a:t>Dry shelf stable goods should be stored at 50F-70F</a:t>
            </a:r>
          </a:p>
          <a:p>
            <a:pPr>
              <a:lnSpc>
                <a:spcPct val="90000"/>
              </a:lnSpc>
            </a:pPr>
            <a:r>
              <a:rPr lang="en-US" sz="2200" dirty="0"/>
              <a:t>Refrigerated goods should be stored at 35F-41F</a:t>
            </a:r>
          </a:p>
          <a:p>
            <a:pPr>
              <a:lnSpc>
                <a:spcPct val="90000"/>
              </a:lnSpc>
            </a:pPr>
            <a:r>
              <a:rPr lang="en-US" sz="2200" dirty="0"/>
              <a:t>Frozen goods should be stored at -10F-0F</a:t>
            </a:r>
          </a:p>
          <a:p>
            <a:pPr>
              <a:lnSpc>
                <a:spcPct val="90000"/>
              </a:lnSpc>
            </a:pPr>
            <a:r>
              <a:rPr lang="en-US" sz="2200" dirty="0"/>
              <a:t>All goods should be stored 6” from the wall and 6” from the floor.</a:t>
            </a:r>
          </a:p>
          <a:p>
            <a:pPr>
              <a:lnSpc>
                <a:spcPct val="90000"/>
              </a:lnSpc>
            </a:pPr>
            <a:r>
              <a:rPr lang="en-US" sz="2200" dirty="0"/>
              <a:t>Pantry temperatures should be checked and recorded on the Temperature Recording Chart weekly; Kitchen will check and record temperatures daily</a:t>
            </a:r>
          </a:p>
          <a:p>
            <a:pPr>
              <a:lnSpc>
                <a:spcPct val="90000"/>
              </a:lnSpc>
            </a:pPr>
            <a:r>
              <a:rPr lang="en-US" sz="2200" dirty="0"/>
              <a:t>Temp sheets must be kept on-site and on file for 3 years plus the current year.  </a:t>
            </a:r>
          </a:p>
          <a:p>
            <a:pPr>
              <a:lnSpc>
                <a:spcPct val="90000"/>
              </a:lnSpc>
            </a:pPr>
            <a:endParaRPr lang="en-US" sz="2200" dirty="0"/>
          </a:p>
        </p:txBody>
      </p:sp>
      <p:sp>
        <p:nvSpPr>
          <p:cNvPr id="4" name="TextBox 3">
            <a:extLst>
              <a:ext uri="{FF2B5EF4-FFF2-40B4-BE49-F238E27FC236}">
                <a16:creationId xmlns:a16="http://schemas.microsoft.com/office/drawing/2014/main" id="{23DC41BE-531E-4739-82BB-BFF8CC6B7DAC}"/>
              </a:ext>
            </a:extLst>
          </p:cNvPr>
          <p:cNvSpPr txBox="1"/>
          <p:nvPr/>
        </p:nvSpPr>
        <p:spPr>
          <a:xfrm>
            <a:off x="1295402" y="2497423"/>
            <a:ext cx="6256866"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Put food away in a certain order:  Refrigerated, Frozen, Dry</a:t>
            </a:r>
          </a:p>
          <a:p>
            <a:pPr marL="285750" indent="-285750">
              <a:buFont typeface="Arial" panose="020B0604020202020204" pitchFamily="34" charset="0"/>
              <a:buChar char="•"/>
            </a:pPr>
            <a:r>
              <a:rPr lang="en-US" sz="2800" dirty="0"/>
              <a:t>Store food in its original packaging</a:t>
            </a:r>
          </a:p>
          <a:p>
            <a:pPr marL="285750" indent="-285750">
              <a:buFont typeface="Arial" panose="020B0604020202020204" pitchFamily="34" charset="0"/>
              <a:buChar char="•"/>
            </a:pPr>
            <a:r>
              <a:rPr lang="en-US" sz="2800" dirty="0"/>
              <a:t>Use the FIFO method</a:t>
            </a:r>
          </a:p>
          <a:p>
            <a:pPr marL="285750" indent="-285750">
              <a:buFont typeface="Arial" panose="020B0604020202020204" pitchFamily="34" charset="0"/>
              <a:buChar char="•"/>
            </a:pPr>
            <a:r>
              <a:rPr lang="en-US" sz="2800" dirty="0"/>
              <a:t>Minimize time in the danger zone</a:t>
            </a:r>
          </a:p>
          <a:p>
            <a:pPr marL="285750" indent="-285750">
              <a:buFont typeface="Arial" panose="020B0604020202020204" pitchFamily="34" charset="0"/>
              <a:buChar char="•"/>
            </a:pPr>
            <a:r>
              <a:rPr lang="en-US" sz="2800" dirty="0"/>
              <a:t>Prevent cross contamination</a:t>
            </a:r>
          </a:p>
        </p:txBody>
      </p:sp>
      <p:pic>
        <p:nvPicPr>
          <p:cNvPr id="14338" name="Picture 2" descr="FSSA calls on Indiana food pantries to stay open and keep serving Hoosiers  | WSLM RADIO">
            <a:extLst>
              <a:ext uri="{FF2B5EF4-FFF2-40B4-BE49-F238E27FC236}">
                <a16:creationId xmlns:a16="http://schemas.microsoft.com/office/drawing/2014/main" id="{A2994BA4-71F5-4B60-97FA-4F47A0977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931" y="2497423"/>
            <a:ext cx="3638824" cy="369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6A4C93B-A744-444B-B562-A48063FBB2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290" y="269976"/>
            <a:ext cx="11624441" cy="6318047"/>
          </a:xfrm>
          <a:prstGeom prst="rect">
            <a:avLst/>
          </a:prstGeom>
        </p:spPr>
      </p:pic>
    </p:spTree>
    <p:extLst>
      <p:ext uri="{BB962C8B-B14F-4D97-AF65-F5344CB8AC3E}">
        <p14:creationId xmlns:p14="http://schemas.microsoft.com/office/powerpoint/2010/main" val="321082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hite, sitting, refrigerator, sign&#10;&#10;Description automatically generated">
            <a:extLst>
              <a:ext uri="{FF2B5EF4-FFF2-40B4-BE49-F238E27FC236}">
                <a16:creationId xmlns:a16="http://schemas.microsoft.com/office/drawing/2014/main" id="{AD70EF68-39A4-4177-BA41-FBE3260347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738" y="425427"/>
            <a:ext cx="11529847" cy="6007146"/>
          </a:xfrm>
          <a:prstGeom prst="rect">
            <a:avLst/>
          </a:prstGeom>
        </p:spPr>
      </p:pic>
    </p:spTree>
    <p:extLst>
      <p:ext uri="{BB962C8B-B14F-4D97-AF65-F5344CB8AC3E}">
        <p14:creationId xmlns:p14="http://schemas.microsoft.com/office/powerpoint/2010/main" val="407141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efrigerator&#10;&#10;Description automatically generated">
            <a:extLst>
              <a:ext uri="{FF2B5EF4-FFF2-40B4-BE49-F238E27FC236}">
                <a16:creationId xmlns:a16="http://schemas.microsoft.com/office/drawing/2014/main" id="{401F7AD6-8991-4FE8-A628-B2F6FCC8DD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910" y="458282"/>
            <a:ext cx="7472856" cy="5941435"/>
          </a:xfrm>
          <a:prstGeom prst="rect">
            <a:avLst/>
          </a:prstGeom>
        </p:spPr>
      </p:pic>
    </p:spTree>
    <p:extLst>
      <p:ext uri="{BB962C8B-B14F-4D97-AF65-F5344CB8AC3E}">
        <p14:creationId xmlns:p14="http://schemas.microsoft.com/office/powerpoint/2010/main" val="3867597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D9EC514-E60D-413C-92EC-8E19A36D7A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2497" y="472966"/>
            <a:ext cx="5412827" cy="5938344"/>
          </a:xfrm>
          <a:prstGeom prst="rect">
            <a:avLst/>
          </a:prstGeom>
        </p:spPr>
      </p:pic>
    </p:spTree>
    <p:extLst>
      <p:ext uri="{BB962C8B-B14F-4D97-AF65-F5344CB8AC3E}">
        <p14:creationId xmlns:p14="http://schemas.microsoft.com/office/powerpoint/2010/main" val="142395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board&#10;&#10;Description automatically generated">
            <a:extLst>
              <a:ext uri="{FF2B5EF4-FFF2-40B4-BE49-F238E27FC236}">
                <a16:creationId xmlns:a16="http://schemas.microsoft.com/office/drawing/2014/main" id="{6966D294-B68A-4A2C-92F6-ED6530A241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270" y="100697"/>
            <a:ext cx="11624440" cy="6615414"/>
          </a:xfrm>
          <a:prstGeom prst="rect">
            <a:avLst/>
          </a:prstGeom>
        </p:spPr>
      </p:pic>
    </p:spTree>
    <p:extLst>
      <p:ext uri="{BB962C8B-B14F-4D97-AF65-F5344CB8AC3E}">
        <p14:creationId xmlns:p14="http://schemas.microsoft.com/office/powerpoint/2010/main" val="2277769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99FBA155-CA01-4A96-BFF5-7DDC9713AA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213" y="220740"/>
            <a:ext cx="11503573" cy="6416519"/>
          </a:xfrm>
          <a:prstGeom prst="rect">
            <a:avLst/>
          </a:prstGeom>
        </p:spPr>
      </p:pic>
    </p:spTree>
    <p:extLst>
      <p:ext uri="{BB962C8B-B14F-4D97-AF65-F5344CB8AC3E}">
        <p14:creationId xmlns:p14="http://schemas.microsoft.com/office/powerpoint/2010/main" val="413663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0F47BAE2-9132-4073-BB47-A3E87042B5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9021" y="454134"/>
            <a:ext cx="6243145" cy="5949731"/>
          </a:xfrm>
          <a:prstGeom prst="rect">
            <a:avLst/>
          </a:prstGeom>
        </p:spPr>
      </p:pic>
    </p:spTree>
    <p:extLst>
      <p:ext uri="{BB962C8B-B14F-4D97-AF65-F5344CB8AC3E}">
        <p14:creationId xmlns:p14="http://schemas.microsoft.com/office/powerpoint/2010/main" val="131275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prstClr val="black"/>
                <a:schemeClr val="tx2">
                  <a:tint val="45000"/>
                  <a:satMod val="400000"/>
                </a:schemeClr>
              </a:duotone>
            </a:blip>
            <a:stretch/>
          </a:blip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2" name="Rectangle 21">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sz="4400" dirty="0">
                <a:solidFill>
                  <a:schemeClr val="tx1"/>
                </a:solidFill>
              </a:rPr>
              <a:t>Pre-Test</a:t>
            </a:r>
          </a:p>
        </p:txBody>
      </p:sp>
      <p:cxnSp>
        <p:nvCxnSpPr>
          <p:cNvPr id="26" name="Straight Connector 25">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Autofit/>
          </a:bodyPr>
          <a:lstStyle/>
          <a:p>
            <a:pPr>
              <a:lnSpc>
                <a:spcPct val="90000"/>
              </a:lnSpc>
            </a:pPr>
            <a:r>
              <a:rPr lang="en-US" dirty="0">
                <a:solidFill>
                  <a:schemeClr val="tx1"/>
                </a:solidFill>
              </a:rPr>
              <a:t>What is a FOODBORNE ILLNESS?</a:t>
            </a:r>
          </a:p>
          <a:p>
            <a:pPr>
              <a:lnSpc>
                <a:spcPct val="90000"/>
              </a:lnSpc>
            </a:pPr>
            <a:r>
              <a:rPr lang="en-US" dirty="0">
                <a:solidFill>
                  <a:schemeClr val="tx1"/>
                </a:solidFill>
              </a:rPr>
              <a:t>A foodborne illness outbreak consists of ____people?</a:t>
            </a:r>
          </a:p>
          <a:p>
            <a:pPr>
              <a:lnSpc>
                <a:spcPct val="90000"/>
              </a:lnSpc>
            </a:pPr>
            <a:r>
              <a:rPr lang="en-US" dirty="0">
                <a:solidFill>
                  <a:schemeClr val="tx1"/>
                </a:solidFill>
              </a:rPr>
              <a:t>Which THREE populations are most at risk of a foodborne illness?</a:t>
            </a:r>
          </a:p>
          <a:p>
            <a:pPr>
              <a:lnSpc>
                <a:spcPct val="90000"/>
              </a:lnSpc>
            </a:pPr>
            <a:r>
              <a:rPr lang="en-US" dirty="0">
                <a:solidFill>
                  <a:schemeClr val="tx1"/>
                </a:solidFill>
              </a:rPr>
              <a:t>What is the TEMPERATURE DANGER ZONE?</a:t>
            </a:r>
          </a:p>
          <a:p>
            <a:pPr>
              <a:lnSpc>
                <a:spcPct val="90000"/>
              </a:lnSpc>
            </a:pPr>
            <a:r>
              <a:rPr lang="en-US" dirty="0">
                <a:solidFill>
                  <a:schemeClr val="tx1"/>
                </a:solidFill>
              </a:rPr>
              <a:t>How often should temperatures be CHECKED AND RECORDED?</a:t>
            </a:r>
          </a:p>
          <a:p>
            <a:pPr>
              <a:lnSpc>
                <a:spcPct val="90000"/>
              </a:lnSpc>
            </a:pPr>
            <a:r>
              <a:rPr lang="en-US" dirty="0">
                <a:solidFill>
                  <a:schemeClr val="tx1"/>
                </a:solidFill>
              </a:rPr>
              <a:t>What is the most effective way to PREVENT foodborne illness?</a:t>
            </a:r>
          </a:p>
        </p:txBody>
      </p:sp>
    </p:spTree>
    <p:extLst>
      <p:ext uri="{BB962C8B-B14F-4D97-AF65-F5344CB8AC3E}">
        <p14:creationId xmlns:p14="http://schemas.microsoft.com/office/powerpoint/2010/main" val="41272172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765600F-1CD6-4398-9987-BDD323188659}"/>
              </a:ext>
            </a:extLst>
          </p:cNvPr>
          <p:cNvSpPr>
            <a:spLocks noGrp="1"/>
          </p:cNvSpPr>
          <p:nvPr>
            <p:ph type="title"/>
          </p:nvPr>
        </p:nvSpPr>
        <p:spPr>
          <a:xfrm>
            <a:off x="1295402" y="982132"/>
            <a:ext cx="3660056" cy="1325373"/>
          </a:xfrm>
        </p:spPr>
        <p:txBody>
          <a:bodyPr anchor="b">
            <a:normAutofit/>
          </a:bodyPr>
          <a:lstStyle/>
          <a:p>
            <a:r>
              <a:rPr lang="en-US" sz="3600" dirty="0"/>
              <a:t>PREVENTION -Storage</a:t>
            </a:r>
          </a:p>
        </p:txBody>
      </p:sp>
      <p:cxnSp>
        <p:nvCxnSpPr>
          <p:cNvPr id="19" name="Straight Connector 18">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07239AC-F246-45B7-9A7A-DA958F964437}"/>
              </a:ext>
            </a:extLst>
          </p:cNvPr>
          <p:cNvSpPr>
            <a:spLocks noGrp="1"/>
          </p:cNvSpPr>
          <p:nvPr>
            <p:ph idx="1"/>
          </p:nvPr>
        </p:nvSpPr>
        <p:spPr>
          <a:xfrm>
            <a:off x="1295401" y="2493774"/>
            <a:ext cx="3660057" cy="3382094"/>
          </a:xfrm>
        </p:spPr>
        <p:txBody>
          <a:bodyPr>
            <a:normAutofit/>
          </a:bodyPr>
          <a:lstStyle/>
          <a:p>
            <a:pPr marL="0" indent="0" algn="ctr">
              <a:buNone/>
            </a:pPr>
            <a:endParaRPr lang="en-US" sz="1600" dirty="0"/>
          </a:p>
          <a:p>
            <a:pPr algn="ctr"/>
            <a:r>
              <a:rPr lang="en-US" sz="2800" dirty="0"/>
              <a:t>RTE</a:t>
            </a:r>
          </a:p>
          <a:p>
            <a:pPr algn="ctr"/>
            <a:r>
              <a:rPr lang="en-US" sz="2800" dirty="0"/>
              <a:t>SWIMS</a:t>
            </a:r>
          </a:p>
          <a:p>
            <a:pPr algn="ctr"/>
            <a:r>
              <a:rPr lang="en-US" sz="2800" dirty="0"/>
              <a:t>WALKS</a:t>
            </a:r>
          </a:p>
          <a:p>
            <a:pPr algn="ctr"/>
            <a:r>
              <a:rPr lang="en-US" sz="2800" dirty="0"/>
              <a:t>FLIES</a:t>
            </a:r>
          </a:p>
          <a:p>
            <a:pPr marL="0" indent="0" algn="ctr">
              <a:buNone/>
            </a:pPr>
            <a:endParaRPr lang="en-US" sz="1600" dirty="0"/>
          </a:p>
        </p:txBody>
      </p:sp>
      <p:pic>
        <p:nvPicPr>
          <p:cNvPr id="6" name="Picture 5" descr="A screenshot of a cell phone&#10;&#10;Description automatically generated">
            <a:extLst>
              <a:ext uri="{FF2B5EF4-FFF2-40B4-BE49-F238E27FC236}">
                <a16:creationId xmlns:a16="http://schemas.microsoft.com/office/drawing/2014/main" id="{E0EDD290-FDFF-4A22-B78C-AC5A2FF98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6138" y="1198582"/>
            <a:ext cx="5726660" cy="4309311"/>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36098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B984C-77BB-4DA7-B33E-DC37F853D5E8}"/>
              </a:ext>
            </a:extLst>
          </p:cNvPr>
          <p:cNvSpPr>
            <a:spLocks noGrp="1"/>
          </p:cNvSpPr>
          <p:nvPr>
            <p:ph type="title"/>
          </p:nvPr>
        </p:nvSpPr>
        <p:spPr/>
        <p:txBody>
          <a:bodyPr>
            <a:normAutofit fontScale="90000"/>
          </a:bodyPr>
          <a:lstStyle/>
          <a:p>
            <a:r>
              <a:rPr lang="en-US" dirty="0"/>
              <a:t>THERMOMETERS –The Tools of Our Trade</a:t>
            </a:r>
            <a:br>
              <a:rPr lang="en-US" dirty="0"/>
            </a:br>
            <a:r>
              <a:rPr lang="en-US" dirty="0"/>
              <a:t>Test Your Knowledge</a:t>
            </a:r>
          </a:p>
        </p:txBody>
      </p:sp>
      <p:grpSp>
        <p:nvGrpSpPr>
          <p:cNvPr id="3" name="Group 2">
            <a:extLst>
              <a:ext uri="{FF2B5EF4-FFF2-40B4-BE49-F238E27FC236}">
                <a16:creationId xmlns:a16="http://schemas.microsoft.com/office/drawing/2014/main" id="{88280556-33F7-4BFC-81CA-6E4A0A4556DA}"/>
              </a:ext>
            </a:extLst>
          </p:cNvPr>
          <p:cNvGrpSpPr/>
          <p:nvPr/>
        </p:nvGrpSpPr>
        <p:grpSpPr>
          <a:xfrm>
            <a:off x="5423765" y="2576516"/>
            <a:ext cx="5812696" cy="3187256"/>
            <a:chOff x="5423765" y="2576516"/>
            <a:chExt cx="5812696" cy="3187256"/>
          </a:xfrm>
        </p:grpSpPr>
        <p:pic>
          <p:nvPicPr>
            <p:cNvPr id="9" name="Picture 8" descr="A picture containing indoor, white, counter, sitting&#10;&#10;Description automatically generated">
              <a:extLst>
                <a:ext uri="{FF2B5EF4-FFF2-40B4-BE49-F238E27FC236}">
                  <a16:creationId xmlns:a16="http://schemas.microsoft.com/office/drawing/2014/main" id="{A4678607-E11E-4B9C-B9A4-D0E56EAD3C7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8741612" y="3268923"/>
              <a:ext cx="3160898" cy="1828800"/>
            </a:xfrm>
            <a:prstGeom prst="rect">
              <a:avLst/>
            </a:prstGeom>
          </p:spPr>
        </p:pic>
        <p:pic>
          <p:nvPicPr>
            <p:cNvPr id="27" name="Picture 26" descr="A picture containing kitchen, light, white, sink&#10;&#10;Description automatically generated">
              <a:extLst>
                <a:ext uri="{FF2B5EF4-FFF2-40B4-BE49-F238E27FC236}">
                  <a16:creationId xmlns:a16="http://schemas.microsoft.com/office/drawing/2014/main" id="{0EF0DE70-1803-4FDC-8F62-C1F4FBF0B7C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5400000">
              <a:off x="4756253" y="3265035"/>
              <a:ext cx="3163824" cy="1828800"/>
            </a:xfrm>
            <a:prstGeom prst="rect">
              <a:avLst/>
            </a:prstGeom>
          </p:spPr>
        </p:pic>
        <p:pic>
          <p:nvPicPr>
            <p:cNvPr id="29" name="Picture 28" descr="A picture containing kitchen, white, refrigerator&#10;&#10;Description automatically generated">
              <a:extLst>
                <a:ext uri="{FF2B5EF4-FFF2-40B4-BE49-F238E27FC236}">
                  <a16:creationId xmlns:a16="http://schemas.microsoft.com/office/drawing/2014/main" id="{E8C50D89-6945-4BEC-8C85-B116D8F4CE1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rot="5400000">
              <a:off x="6743217" y="3244028"/>
              <a:ext cx="3163824" cy="1828800"/>
            </a:xfrm>
            <a:prstGeom prst="rect">
              <a:avLst/>
            </a:prstGeom>
          </p:spPr>
        </p:pic>
        <p:grpSp>
          <p:nvGrpSpPr>
            <p:cNvPr id="32" name="Group 31">
              <a:extLst>
                <a:ext uri="{FF2B5EF4-FFF2-40B4-BE49-F238E27FC236}">
                  <a16:creationId xmlns:a16="http://schemas.microsoft.com/office/drawing/2014/main" id="{B04023B0-C068-4817-A9C6-D71EC31AB603}"/>
                </a:ext>
              </a:extLst>
            </p:cNvPr>
            <p:cNvGrpSpPr/>
            <p:nvPr/>
          </p:nvGrpSpPr>
          <p:grpSpPr>
            <a:xfrm>
              <a:off x="6201811" y="4185155"/>
              <a:ext cx="112129" cy="1152521"/>
              <a:chOff x="8167429" y="4491038"/>
              <a:chExt cx="100282" cy="900114"/>
            </a:xfrm>
          </p:grpSpPr>
          <p:cxnSp>
            <p:nvCxnSpPr>
              <p:cNvPr id="33" name="Straight Connector 32">
                <a:extLst>
                  <a:ext uri="{FF2B5EF4-FFF2-40B4-BE49-F238E27FC236}">
                    <a16:creationId xmlns:a16="http://schemas.microsoft.com/office/drawing/2014/main" id="{63C3F9D7-5024-44AF-A5E7-14BC337AD46E}"/>
                  </a:ext>
                </a:extLst>
              </p:cNvPr>
              <p:cNvCxnSpPr>
                <a:cxnSpLocks/>
                <a:endCxn id="34" idx="0"/>
              </p:cNvCxnSpPr>
              <p:nvPr/>
            </p:nvCxnSpPr>
            <p:spPr>
              <a:xfrm>
                <a:off x="8217570" y="4491038"/>
                <a:ext cx="0" cy="7953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E9DCAE3B-0948-47B0-95C3-CC10198ED24C}"/>
                  </a:ext>
                </a:extLst>
              </p:cNvPr>
              <p:cNvSpPr/>
              <p:nvPr/>
            </p:nvSpPr>
            <p:spPr>
              <a:xfrm>
                <a:off x="8167429" y="5286377"/>
                <a:ext cx="100282" cy="1047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A9BFDE0-48B1-4201-821B-AA17D50A2939}"/>
                </a:ext>
              </a:extLst>
            </p:cNvPr>
            <p:cNvGrpSpPr/>
            <p:nvPr/>
          </p:nvGrpSpPr>
          <p:grpSpPr>
            <a:xfrm>
              <a:off x="8274544" y="3956557"/>
              <a:ext cx="173064" cy="1412871"/>
              <a:chOff x="8167429" y="4491038"/>
              <a:chExt cx="100282" cy="900114"/>
            </a:xfrm>
          </p:grpSpPr>
          <p:cxnSp>
            <p:nvCxnSpPr>
              <p:cNvPr id="36" name="Straight Connector 35">
                <a:extLst>
                  <a:ext uri="{FF2B5EF4-FFF2-40B4-BE49-F238E27FC236}">
                    <a16:creationId xmlns:a16="http://schemas.microsoft.com/office/drawing/2014/main" id="{5CD1F13A-4348-4657-93CE-2AA6800A908C}"/>
                  </a:ext>
                </a:extLst>
              </p:cNvPr>
              <p:cNvCxnSpPr>
                <a:cxnSpLocks/>
                <a:endCxn id="37" idx="0"/>
              </p:cNvCxnSpPr>
              <p:nvPr/>
            </p:nvCxnSpPr>
            <p:spPr>
              <a:xfrm>
                <a:off x="8217570" y="4491038"/>
                <a:ext cx="0" cy="7953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CE93F181-AC0B-4F3A-A526-73DAC1E9A6EF}"/>
                  </a:ext>
                </a:extLst>
              </p:cNvPr>
              <p:cNvSpPr/>
              <p:nvPr/>
            </p:nvSpPr>
            <p:spPr>
              <a:xfrm>
                <a:off x="8167429" y="5286377"/>
                <a:ext cx="100282" cy="1047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EE24959D-6C7B-4EFD-8844-85AD46409194}"/>
                </a:ext>
              </a:extLst>
            </p:cNvPr>
            <p:cNvGrpSpPr/>
            <p:nvPr/>
          </p:nvGrpSpPr>
          <p:grpSpPr>
            <a:xfrm>
              <a:off x="10298365" y="4223255"/>
              <a:ext cx="107950" cy="929011"/>
              <a:chOff x="8167429" y="4491038"/>
              <a:chExt cx="100282" cy="900114"/>
            </a:xfrm>
          </p:grpSpPr>
          <p:cxnSp>
            <p:nvCxnSpPr>
              <p:cNvPr id="39" name="Straight Connector 38">
                <a:extLst>
                  <a:ext uri="{FF2B5EF4-FFF2-40B4-BE49-F238E27FC236}">
                    <a16:creationId xmlns:a16="http://schemas.microsoft.com/office/drawing/2014/main" id="{36339012-1D93-40BA-B624-F1CC21501AC4}"/>
                  </a:ext>
                </a:extLst>
              </p:cNvPr>
              <p:cNvCxnSpPr>
                <a:cxnSpLocks/>
                <a:endCxn id="40" idx="0"/>
              </p:cNvCxnSpPr>
              <p:nvPr/>
            </p:nvCxnSpPr>
            <p:spPr>
              <a:xfrm>
                <a:off x="8217570" y="4491038"/>
                <a:ext cx="0" cy="7953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A20EE467-2630-46AF-992A-A95CBCD26F65}"/>
                  </a:ext>
                </a:extLst>
              </p:cNvPr>
              <p:cNvSpPr/>
              <p:nvPr/>
            </p:nvSpPr>
            <p:spPr>
              <a:xfrm>
                <a:off x="8167429" y="5286377"/>
                <a:ext cx="100282" cy="1047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146" name="Picture 2" descr="Clip Art Temperature Image Thermometer Cold, PNG, 425x800px, Temperature,  Area, Cartoon, Cold, Exhaust Gas Temperature Gauge">
            <a:extLst>
              <a:ext uri="{FF2B5EF4-FFF2-40B4-BE49-F238E27FC236}">
                <a16:creationId xmlns:a16="http://schemas.microsoft.com/office/drawing/2014/main" id="{C1AC9129-13AC-49A8-80B1-44D14B2BFD3D}"/>
              </a:ext>
            </a:extLst>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1555906" y="2451410"/>
            <a:ext cx="3392685"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8B3423C-F295-4983-A941-876F5CD87AC4}"/>
              </a:ext>
            </a:extLst>
          </p:cNvPr>
          <p:cNvGrpSpPr/>
          <p:nvPr/>
        </p:nvGrpSpPr>
        <p:grpSpPr>
          <a:xfrm>
            <a:off x="-195943" y="-156753"/>
            <a:ext cx="12670972" cy="7158443"/>
            <a:chOff x="-195943" y="-156753"/>
            <a:chExt cx="12670972" cy="7158443"/>
          </a:xfrm>
        </p:grpSpPr>
        <p:grpSp>
          <p:nvGrpSpPr>
            <p:cNvPr id="16" name="Group 15">
              <a:extLst>
                <a:ext uri="{FF2B5EF4-FFF2-40B4-BE49-F238E27FC236}">
                  <a16:creationId xmlns:a16="http://schemas.microsoft.com/office/drawing/2014/main" id="{E6C4413A-D128-4715-B9FA-BBA079060C6A}"/>
                </a:ext>
              </a:extLst>
            </p:cNvPr>
            <p:cNvGrpSpPr/>
            <p:nvPr/>
          </p:nvGrpSpPr>
          <p:grpSpPr>
            <a:xfrm>
              <a:off x="-195943" y="-156753"/>
              <a:ext cx="12670972" cy="7158443"/>
              <a:chOff x="-195943" y="-156753"/>
              <a:chExt cx="12670972" cy="7158443"/>
            </a:xfrm>
          </p:grpSpPr>
          <p:pic>
            <p:nvPicPr>
              <p:cNvPr id="9" name="Picture 8" descr="A picture containing indoor, white, counter, sitting&#10;&#10;Description automatically generated">
                <a:extLst>
                  <a:ext uri="{FF2B5EF4-FFF2-40B4-BE49-F238E27FC236}">
                    <a16:creationId xmlns:a16="http://schemas.microsoft.com/office/drawing/2014/main" id="{A4678607-E11E-4B9C-B9A4-D0E56EAD3C75}"/>
                  </a:ext>
                </a:extLst>
              </p:cNvPr>
              <p:cNvPicPr>
                <a:picLocks/>
              </p:cNvPicPr>
              <p:nvPr/>
            </p:nvPicPr>
            <p:blipFill>
              <a:blip r:embed="rId3">
                <a:extLst>
                  <a:ext uri="{28A0092B-C50C-407E-A947-70E740481C1C}">
                    <a14:useLocalDpi xmlns:a14="http://schemas.microsoft.com/office/drawing/2010/main"/>
                  </a:ext>
                </a:extLst>
              </a:blip>
              <a:stretch>
                <a:fillRect/>
              </a:stretch>
            </p:blipFill>
            <p:spPr>
              <a:xfrm rot="5400000">
                <a:off x="6958062" y="1484724"/>
                <a:ext cx="7070267" cy="3963666"/>
              </a:xfrm>
              <a:prstGeom prst="rect">
                <a:avLst/>
              </a:prstGeom>
            </p:spPr>
          </p:pic>
          <p:pic>
            <p:nvPicPr>
              <p:cNvPr id="27" name="Picture 26" descr="A picture containing kitchen, light, white, sink&#10;&#10;Description automatically generated">
                <a:extLst>
                  <a:ext uri="{FF2B5EF4-FFF2-40B4-BE49-F238E27FC236}">
                    <a16:creationId xmlns:a16="http://schemas.microsoft.com/office/drawing/2014/main" id="{0EF0DE70-1803-4FDC-8F62-C1F4FBF0B7CD}"/>
                  </a:ext>
                </a:extLst>
              </p:cNvPr>
              <p:cNvPicPr>
                <a:picLocks/>
              </p:cNvPicPr>
              <p:nvPr/>
            </p:nvPicPr>
            <p:blipFill>
              <a:blip r:embed="rId4">
                <a:extLst>
                  <a:ext uri="{28A0092B-C50C-407E-A947-70E740481C1C}">
                    <a14:useLocalDpi xmlns:a14="http://schemas.microsoft.com/office/drawing/2010/main"/>
                  </a:ext>
                </a:extLst>
              </a:blip>
              <a:stretch>
                <a:fillRect/>
              </a:stretch>
            </p:blipFill>
            <p:spPr>
              <a:xfrm rot="5400000">
                <a:off x="-1752516" y="1430715"/>
                <a:ext cx="7076812" cy="3963666"/>
              </a:xfrm>
              <a:prstGeom prst="rect">
                <a:avLst/>
              </a:prstGeom>
            </p:spPr>
          </p:pic>
          <p:pic>
            <p:nvPicPr>
              <p:cNvPr id="29" name="Picture 28" descr="A picture containing kitchen, white, refrigerator&#10;&#10;Description automatically generated">
                <a:extLst>
                  <a:ext uri="{FF2B5EF4-FFF2-40B4-BE49-F238E27FC236}">
                    <a16:creationId xmlns:a16="http://schemas.microsoft.com/office/drawing/2014/main" id="{E8C50D89-6945-4BEC-8C85-B116D8F4CE1A}"/>
                  </a:ext>
                </a:extLst>
              </p:cNvPr>
              <p:cNvPicPr>
                <a:picLocks/>
              </p:cNvPicPr>
              <p:nvPr/>
            </p:nvPicPr>
            <p:blipFill>
              <a:blip r:embed="rId5">
                <a:extLst>
                  <a:ext uri="{28A0092B-C50C-407E-A947-70E740481C1C}">
                    <a14:useLocalDpi xmlns:a14="http://schemas.microsoft.com/office/drawing/2010/main"/>
                  </a:ext>
                </a:extLst>
              </a:blip>
              <a:stretch>
                <a:fillRect/>
              </a:stretch>
            </p:blipFill>
            <p:spPr>
              <a:xfrm rot="5400000">
                <a:off x="2626721" y="1399820"/>
                <a:ext cx="7076812" cy="3963666"/>
              </a:xfrm>
              <a:prstGeom prst="rect">
                <a:avLst/>
              </a:prstGeom>
            </p:spPr>
          </p:pic>
          <p:grpSp>
            <p:nvGrpSpPr>
              <p:cNvPr id="32" name="Group 31">
                <a:extLst>
                  <a:ext uri="{FF2B5EF4-FFF2-40B4-BE49-F238E27FC236}">
                    <a16:creationId xmlns:a16="http://schemas.microsoft.com/office/drawing/2014/main" id="{B04023B0-C068-4817-A9C6-D71EC31AB603}"/>
                  </a:ext>
                </a:extLst>
              </p:cNvPr>
              <p:cNvGrpSpPr/>
              <p:nvPr/>
            </p:nvGrpSpPr>
            <p:grpSpPr>
              <a:xfrm>
                <a:off x="1563135" y="3441436"/>
                <a:ext cx="243024" cy="2577948"/>
                <a:chOff x="8167429" y="4491038"/>
                <a:chExt cx="100282" cy="900114"/>
              </a:xfrm>
            </p:grpSpPr>
            <p:cxnSp>
              <p:nvCxnSpPr>
                <p:cNvPr id="33" name="Straight Connector 32">
                  <a:extLst>
                    <a:ext uri="{FF2B5EF4-FFF2-40B4-BE49-F238E27FC236}">
                      <a16:creationId xmlns:a16="http://schemas.microsoft.com/office/drawing/2014/main" id="{63C3F9D7-5024-44AF-A5E7-14BC337AD46E}"/>
                    </a:ext>
                  </a:extLst>
                </p:cNvPr>
                <p:cNvCxnSpPr>
                  <a:cxnSpLocks/>
                  <a:endCxn id="34" idx="0"/>
                </p:cNvCxnSpPr>
                <p:nvPr/>
              </p:nvCxnSpPr>
              <p:spPr>
                <a:xfrm>
                  <a:off x="8217570" y="4491038"/>
                  <a:ext cx="0" cy="795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E9DCAE3B-0948-47B0-95C3-CC10198ED24C}"/>
                    </a:ext>
                  </a:extLst>
                </p:cNvPr>
                <p:cNvSpPr/>
                <p:nvPr/>
              </p:nvSpPr>
              <p:spPr>
                <a:xfrm>
                  <a:off x="8167429" y="5286377"/>
                  <a:ext cx="100282" cy="1047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A9BFDE0-48B1-4201-821B-AA17D50A2939}"/>
                  </a:ext>
                </a:extLst>
              </p:cNvPr>
              <p:cNvGrpSpPr/>
              <p:nvPr/>
            </p:nvGrpSpPr>
            <p:grpSpPr>
              <a:xfrm>
                <a:off x="6055492" y="2930110"/>
                <a:ext cx="375092" cy="3160297"/>
                <a:chOff x="8167429" y="4491038"/>
                <a:chExt cx="100282" cy="900114"/>
              </a:xfrm>
            </p:grpSpPr>
            <p:cxnSp>
              <p:nvCxnSpPr>
                <p:cNvPr id="36" name="Straight Connector 35">
                  <a:extLst>
                    <a:ext uri="{FF2B5EF4-FFF2-40B4-BE49-F238E27FC236}">
                      <a16:creationId xmlns:a16="http://schemas.microsoft.com/office/drawing/2014/main" id="{5CD1F13A-4348-4657-93CE-2AA6800A908C}"/>
                    </a:ext>
                  </a:extLst>
                </p:cNvPr>
                <p:cNvCxnSpPr>
                  <a:cxnSpLocks/>
                  <a:endCxn id="37" idx="0"/>
                </p:cNvCxnSpPr>
                <p:nvPr/>
              </p:nvCxnSpPr>
              <p:spPr>
                <a:xfrm>
                  <a:off x="8217570" y="4491038"/>
                  <a:ext cx="0" cy="795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CE93F181-AC0B-4F3A-A526-73DAC1E9A6EF}"/>
                    </a:ext>
                  </a:extLst>
                </p:cNvPr>
                <p:cNvSpPr/>
                <p:nvPr/>
              </p:nvSpPr>
              <p:spPr>
                <a:xfrm>
                  <a:off x="8167429" y="5286377"/>
                  <a:ext cx="100282" cy="1047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Oval 40">
              <a:extLst>
                <a:ext uri="{FF2B5EF4-FFF2-40B4-BE49-F238E27FC236}">
                  <a16:creationId xmlns:a16="http://schemas.microsoft.com/office/drawing/2014/main" id="{6B467D33-12B7-4526-9810-4BA2E10BBE86}"/>
                </a:ext>
              </a:extLst>
            </p:cNvPr>
            <p:cNvSpPr/>
            <p:nvPr/>
          </p:nvSpPr>
          <p:spPr>
            <a:xfrm>
              <a:off x="10438710" y="5397267"/>
              <a:ext cx="375092" cy="3678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1AF82EB-10BD-40D3-9046-7442C732F3F7}"/>
                </a:ext>
              </a:extLst>
            </p:cNvPr>
            <p:cNvCxnSpPr/>
            <p:nvPr/>
          </p:nvCxnSpPr>
          <p:spPr>
            <a:xfrm>
              <a:off x="10633166" y="4206240"/>
              <a:ext cx="0" cy="1371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831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white, kitchen, light&#10;&#10;Description automatically generated">
            <a:extLst>
              <a:ext uri="{FF2B5EF4-FFF2-40B4-BE49-F238E27FC236}">
                <a16:creationId xmlns:a16="http://schemas.microsoft.com/office/drawing/2014/main" id="{3B7B3792-7FD2-458F-8202-6D4EB7C22D83}"/>
              </a:ext>
            </a:extLst>
          </p:cNvPr>
          <p:cNvPicPr>
            <a:picLocks/>
          </p:cNvPicPr>
          <p:nvPr/>
        </p:nvPicPr>
        <p:blipFill>
          <a:blip r:embed="rId3">
            <a:extLst>
              <a:ext uri="{28A0092B-C50C-407E-A947-70E740481C1C}">
                <a14:useLocalDpi xmlns:a14="http://schemas.microsoft.com/office/drawing/2010/main"/>
              </a:ext>
            </a:extLst>
          </a:blip>
          <a:stretch>
            <a:fillRect/>
          </a:stretch>
        </p:blipFill>
        <p:spPr>
          <a:xfrm rot="5400000">
            <a:off x="7709489" y="1384099"/>
            <a:ext cx="7398993" cy="4293499"/>
          </a:xfrm>
          <a:prstGeom prst="rect">
            <a:avLst/>
          </a:prstGeom>
        </p:spPr>
      </p:pic>
      <p:pic>
        <p:nvPicPr>
          <p:cNvPr id="17" name="Picture 16" descr="A close up of a white wall&#10;&#10;Description automatically generated">
            <a:extLst>
              <a:ext uri="{FF2B5EF4-FFF2-40B4-BE49-F238E27FC236}">
                <a16:creationId xmlns:a16="http://schemas.microsoft.com/office/drawing/2014/main" id="{6EC7D83D-F0F7-4071-9E4B-9F9C8632100D}"/>
              </a:ext>
            </a:extLst>
          </p:cNvPr>
          <p:cNvPicPr>
            <a:picLocks/>
          </p:cNvPicPr>
          <p:nvPr/>
        </p:nvPicPr>
        <p:blipFill>
          <a:blip r:embed="rId4">
            <a:extLst>
              <a:ext uri="{28A0092B-C50C-407E-A947-70E740481C1C}">
                <a14:useLocalDpi xmlns:a14="http://schemas.microsoft.com/office/drawing/2010/main"/>
              </a:ext>
            </a:extLst>
          </a:blip>
          <a:stretch>
            <a:fillRect/>
          </a:stretch>
        </p:blipFill>
        <p:spPr>
          <a:xfrm rot="5400000">
            <a:off x="-1774901" y="1486610"/>
            <a:ext cx="7392145" cy="4293499"/>
          </a:xfrm>
          <a:prstGeom prst="rect">
            <a:avLst/>
          </a:prstGeom>
        </p:spPr>
      </p:pic>
      <p:pic>
        <p:nvPicPr>
          <p:cNvPr id="18" name="Picture 17" descr="A picture containing kitchen, light, white&#10;&#10;Description automatically generated">
            <a:extLst>
              <a:ext uri="{FF2B5EF4-FFF2-40B4-BE49-F238E27FC236}">
                <a16:creationId xmlns:a16="http://schemas.microsoft.com/office/drawing/2014/main" id="{31A976F1-EAAA-4369-9BC1-291EE5020758}"/>
              </a:ext>
            </a:extLst>
          </p:cNvPr>
          <p:cNvPicPr>
            <a:picLocks/>
          </p:cNvPicPr>
          <p:nvPr/>
        </p:nvPicPr>
        <p:blipFill>
          <a:blip r:embed="rId5">
            <a:extLst>
              <a:ext uri="{28A0092B-C50C-407E-A947-70E740481C1C}">
                <a14:useLocalDpi xmlns:a14="http://schemas.microsoft.com/office/drawing/2010/main"/>
              </a:ext>
            </a:extLst>
          </a:blip>
          <a:stretch>
            <a:fillRect/>
          </a:stretch>
        </p:blipFill>
        <p:spPr>
          <a:xfrm rot="5400000">
            <a:off x="2917282" y="1472868"/>
            <a:ext cx="7392150" cy="4293499"/>
          </a:xfrm>
          <a:prstGeom prst="rect">
            <a:avLst/>
          </a:prstGeom>
        </p:spPr>
      </p:pic>
      <p:grpSp>
        <p:nvGrpSpPr>
          <p:cNvPr id="19" name="Group 18">
            <a:extLst>
              <a:ext uri="{FF2B5EF4-FFF2-40B4-BE49-F238E27FC236}">
                <a16:creationId xmlns:a16="http://schemas.microsoft.com/office/drawing/2014/main" id="{8297B964-DDA4-4F52-A0FE-F59B57303534}"/>
              </a:ext>
            </a:extLst>
          </p:cNvPr>
          <p:cNvGrpSpPr/>
          <p:nvPr/>
        </p:nvGrpSpPr>
        <p:grpSpPr>
          <a:xfrm>
            <a:off x="1871758" y="4829750"/>
            <a:ext cx="230208" cy="987430"/>
            <a:chOff x="6262415" y="4648200"/>
            <a:chExt cx="100282" cy="576263"/>
          </a:xfrm>
        </p:grpSpPr>
        <p:cxnSp>
          <p:nvCxnSpPr>
            <p:cNvPr id="20" name="Straight Connector 19">
              <a:extLst>
                <a:ext uri="{FF2B5EF4-FFF2-40B4-BE49-F238E27FC236}">
                  <a16:creationId xmlns:a16="http://schemas.microsoft.com/office/drawing/2014/main" id="{04BD1622-4B85-4023-9794-AB121C4115BF}"/>
                </a:ext>
              </a:extLst>
            </p:cNvPr>
            <p:cNvCxnSpPr>
              <a:cxnSpLocks/>
              <a:endCxn id="21" idx="0"/>
            </p:cNvCxnSpPr>
            <p:nvPr/>
          </p:nvCxnSpPr>
          <p:spPr>
            <a:xfrm>
              <a:off x="6290993" y="4648200"/>
              <a:ext cx="21563" cy="4714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B5C628F-A2A0-4105-8BB7-2FECF1D0049A}"/>
                </a:ext>
              </a:extLst>
            </p:cNvPr>
            <p:cNvSpPr/>
            <p:nvPr/>
          </p:nvSpPr>
          <p:spPr>
            <a:xfrm>
              <a:off x="6262415" y="5119688"/>
              <a:ext cx="100282" cy="104775"/>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53BE513-4A48-4D66-B536-956DB5184156}"/>
              </a:ext>
            </a:extLst>
          </p:cNvPr>
          <p:cNvGrpSpPr/>
          <p:nvPr/>
        </p:nvGrpSpPr>
        <p:grpSpPr>
          <a:xfrm>
            <a:off x="6338961" y="4101975"/>
            <a:ext cx="235433" cy="2105028"/>
            <a:chOff x="8167429" y="4491038"/>
            <a:chExt cx="100282" cy="900114"/>
          </a:xfrm>
        </p:grpSpPr>
        <p:cxnSp>
          <p:nvCxnSpPr>
            <p:cNvPr id="23" name="Straight Connector 22">
              <a:extLst>
                <a:ext uri="{FF2B5EF4-FFF2-40B4-BE49-F238E27FC236}">
                  <a16:creationId xmlns:a16="http://schemas.microsoft.com/office/drawing/2014/main" id="{F5A0786F-9D6C-4656-9003-E6792A002E62}"/>
                </a:ext>
              </a:extLst>
            </p:cNvPr>
            <p:cNvCxnSpPr>
              <a:cxnSpLocks/>
              <a:endCxn id="24" idx="0"/>
            </p:cNvCxnSpPr>
            <p:nvPr/>
          </p:nvCxnSpPr>
          <p:spPr>
            <a:xfrm>
              <a:off x="8217570" y="4491038"/>
              <a:ext cx="0" cy="795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EA3A6AB-E76D-4980-B552-C04FDE542275}"/>
                </a:ext>
              </a:extLst>
            </p:cNvPr>
            <p:cNvSpPr/>
            <p:nvPr/>
          </p:nvSpPr>
          <p:spPr>
            <a:xfrm>
              <a:off x="8167429" y="5286377"/>
              <a:ext cx="100282" cy="104775"/>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Connector 25">
            <a:extLst>
              <a:ext uri="{FF2B5EF4-FFF2-40B4-BE49-F238E27FC236}">
                <a16:creationId xmlns:a16="http://schemas.microsoft.com/office/drawing/2014/main" id="{42E7B311-F1D1-47B4-B3AA-E721623BF39D}"/>
              </a:ext>
            </a:extLst>
          </p:cNvPr>
          <p:cNvCxnSpPr>
            <a:cxnSpLocks/>
            <a:endCxn id="28" idx="0"/>
          </p:cNvCxnSpPr>
          <p:nvPr/>
        </p:nvCxnSpPr>
        <p:spPr>
          <a:xfrm>
            <a:off x="11341285" y="3548415"/>
            <a:ext cx="0" cy="20793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6848E66-501E-4356-8F57-A72428994964}"/>
              </a:ext>
            </a:extLst>
          </p:cNvPr>
          <p:cNvSpPr/>
          <p:nvPr/>
        </p:nvSpPr>
        <p:spPr>
          <a:xfrm>
            <a:off x="11184718" y="5627738"/>
            <a:ext cx="313133" cy="1840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134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5" name="Straight Connector 24">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52D7949F-F7AD-4D72-9C9D-4FF1086C85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extBox 4">
            <a:extLst>
              <a:ext uri="{FF2B5EF4-FFF2-40B4-BE49-F238E27FC236}">
                <a16:creationId xmlns:a16="http://schemas.microsoft.com/office/drawing/2014/main" id="{6AB01609-AC5B-4851-ABD4-B7C8BEC80FFB}"/>
              </a:ext>
            </a:extLst>
          </p:cNvPr>
          <p:cNvSpPr txBox="1"/>
          <p:nvPr/>
        </p:nvSpPr>
        <p:spPr>
          <a:xfrm>
            <a:off x="6094412" y="982132"/>
            <a:ext cx="4802185" cy="1303867"/>
          </a:xfrm>
          <a:prstGeom prst="rect">
            <a:avLst/>
          </a:prstGeom>
        </p:spPr>
        <p:txBody>
          <a:bodyPr vert="horz" lIns="91440" tIns="45720" rIns="91440" bIns="45720" rtlCol="0" anchor="ctr">
            <a:normAutofit/>
          </a:bodyPr>
          <a:lstStyle/>
          <a:p>
            <a:pPr algn="ctr">
              <a:spcBef>
                <a:spcPct val="0"/>
              </a:spcBef>
              <a:spcAft>
                <a:spcPts val="600"/>
              </a:spcAft>
            </a:pPr>
            <a:r>
              <a:rPr lang="en-US" sz="4400" dirty="0">
                <a:ln w="3175" cmpd="sng">
                  <a:noFill/>
                </a:ln>
                <a:solidFill>
                  <a:schemeClr val="tx1">
                    <a:lumMod val="85000"/>
                    <a:lumOff val="15000"/>
                  </a:schemeClr>
                </a:solidFill>
                <a:latin typeface="+mj-lt"/>
                <a:ea typeface="+mj-ea"/>
                <a:cs typeface="+mj-cs"/>
              </a:rPr>
              <a:t>PREVENTION</a:t>
            </a:r>
          </a:p>
        </p:txBody>
      </p:sp>
      <p:sp>
        <p:nvSpPr>
          <p:cNvPr id="29" name="Rectangle 28">
            <a:extLst>
              <a:ext uri="{FF2B5EF4-FFF2-40B4-BE49-F238E27FC236}">
                <a16:creationId xmlns:a16="http://schemas.microsoft.com/office/drawing/2014/main" id="{EABBD5AE-06A5-42CD-88F2-7CCF8719E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C3E43B92-4F7A-45DF-BBDC-84EBC37E85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91659A1-96CC-4BF7-BA75-B76E4208D216}"/>
              </a:ext>
            </a:extLst>
          </p:cNvPr>
          <p:cNvSpPr txBox="1"/>
          <p:nvPr/>
        </p:nvSpPr>
        <p:spPr>
          <a:xfrm>
            <a:off x="6094412" y="2556932"/>
            <a:ext cx="4802184" cy="3318936"/>
          </a:xfrm>
          <a:prstGeom prst="rect">
            <a:avLst/>
          </a:prstGeom>
        </p:spPr>
        <p:txBody>
          <a:bodyPr vert="horz" lIns="91440" tIns="45720" rIns="91440" bIns="45720" rtlCol="0" anchor="t">
            <a:normAutofit/>
          </a:bodyPr>
          <a:lstStyle/>
          <a:p>
            <a:pPr marL="285750" indent="-285750">
              <a:lnSpc>
                <a:spcPct val="90000"/>
              </a:lnSpc>
              <a:spcBef>
                <a:spcPct val="20000"/>
              </a:spcBef>
              <a:spcAft>
                <a:spcPts val="600"/>
              </a:spcAft>
              <a:buClr>
                <a:schemeClr val="accent1"/>
              </a:buClr>
              <a:buSzPct val="115000"/>
              <a:buFont typeface="Arial"/>
              <a:buChar char="•"/>
            </a:pPr>
            <a:r>
              <a:rPr lang="en-US" dirty="0">
                <a:solidFill>
                  <a:schemeClr val="tx1">
                    <a:lumMod val="85000"/>
                    <a:lumOff val="15000"/>
                  </a:schemeClr>
                </a:solidFill>
              </a:rPr>
              <a:t>HAND WASHING –Wash your hands frequently, especially after easting, drinking, smoking, touching your face or hair, after handling waste, using the restroom, coughing or sneezing, handling raw foods, etc.  Use hot water (100F) and wash with soap for 15-20 seconds</a:t>
            </a:r>
          </a:p>
          <a:p>
            <a:pPr marL="285750" indent="-285750">
              <a:lnSpc>
                <a:spcPct val="90000"/>
              </a:lnSpc>
              <a:spcBef>
                <a:spcPct val="20000"/>
              </a:spcBef>
              <a:spcAft>
                <a:spcPts val="600"/>
              </a:spcAft>
              <a:buClr>
                <a:schemeClr val="accent1"/>
              </a:buClr>
              <a:buSzPct val="115000"/>
              <a:buFont typeface="Arial"/>
              <a:buChar char="•"/>
            </a:pPr>
            <a:r>
              <a:rPr lang="en-US" dirty="0">
                <a:solidFill>
                  <a:schemeClr val="tx1">
                    <a:lumMod val="85000"/>
                    <a:lumOff val="15000"/>
                  </a:schemeClr>
                </a:solidFill>
              </a:rPr>
              <a:t>PERSONAL CLEANLINESS –Bathe regularly, keep fingernails short and clean, do not handle food if you are ill or have infected wounds or cuts.  Cover wounds with a bandage and gloves before handling food.  Eat, drink, and smoke in designated areas only.</a:t>
            </a:r>
          </a:p>
        </p:txBody>
      </p:sp>
      <p:sp>
        <p:nvSpPr>
          <p:cNvPr id="3" name="TextBox 2">
            <a:extLst>
              <a:ext uri="{FF2B5EF4-FFF2-40B4-BE49-F238E27FC236}">
                <a16:creationId xmlns:a16="http://schemas.microsoft.com/office/drawing/2014/main" id="{713DC7E1-7A16-4825-8566-C139D0B8EAD7}"/>
              </a:ext>
            </a:extLst>
          </p:cNvPr>
          <p:cNvSpPr txBox="1"/>
          <p:nvPr/>
        </p:nvSpPr>
        <p:spPr>
          <a:xfrm>
            <a:off x="6354306" y="2474153"/>
            <a:ext cx="4585267" cy="1538883"/>
          </a:xfrm>
          <a:prstGeom prst="rect">
            <a:avLst/>
          </a:prstGeom>
          <a:noFill/>
        </p:spPr>
        <p:txBody>
          <a:bodyPr wrap="square" rtlCol="0">
            <a:spAutoFit/>
          </a:bodyPr>
          <a:lstStyle/>
          <a:p>
            <a:r>
              <a:rPr lang="en-US" sz="2200" dirty="0"/>
              <a:t>What about hand sanitizers?</a:t>
            </a:r>
          </a:p>
          <a:p>
            <a:pPr marL="342900" indent="-342900">
              <a:buFont typeface="Arial" panose="020B0604020202020204" pitchFamily="34" charset="0"/>
              <a:buChar char="•"/>
            </a:pPr>
            <a:r>
              <a:rPr lang="en-US" dirty="0"/>
              <a:t>After washing your hands with soap and water</a:t>
            </a:r>
          </a:p>
          <a:p>
            <a:pPr marL="342900" indent="-342900">
              <a:buFont typeface="Arial" panose="020B0604020202020204" pitchFamily="34" charset="0"/>
              <a:buChar char="•"/>
            </a:pPr>
            <a:r>
              <a:rPr lang="en-US" dirty="0"/>
              <a:t>When there is no access to soap and water</a:t>
            </a:r>
          </a:p>
          <a:p>
            <a:pPr marL="342900" indent="-342900">
              <a:buFont typeface="Arial" panose="020B0604020202020204" pitchFamily="34" charset="0"/>
              <a:buChar char="•"/>
            </a:pPr>
            <a:r>
              <a:rPr lang="en-US" dirty="0"/>
              <a:t>When hands are not visibly soiled or greasy</a:t>
            </a:r>
          </a:p>
        </p:txBody>
      </p:sp>
      <p:pic>
        <p:nvPicPr>
          <p:cNvPr id="3074" name="Picture 2" descr="What's the Right Way to Wash Hands? – PR News">
            <a:extLst>
              <a:ext uri="{FF2B5EF4-FFF2-40B4-BE49-F238E27FC236}">
                <a16:creationId xmlns:a16="http://schemas.microsoft.com/office/drawing/2014/main" id="{481C095C-DCF5-48E0-B2C9-C14F990245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643" y="1220567"/>
            <a:ext cx="4386737" cy="438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0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1" name="Straight Connector 11">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2" name="Picture 13">
            <a:extLst>
              <a:ext uri="{FF2B5EF4-FFF2-40B4-BE49-F238E27FC236}">
                <a16:creationId xmlns:a16="http://schemas.microsoft.com/office/drawing/2014/main" id="{52D7949F-F7AD-4D72-9C9D-4FF1086C85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extBox 1">
            <a:extLst>
              <a:ext uri="{FF2B5EF4-FFF2-40B4-BE49-F238E27FC236}">
                <a16:creationId xmlns:a16="http://schemas.microsoft.com/office/drawing/2014/main" id="{0796AB62-851B-4DE4-85FC-05DFE7E2B174}"/>
              </a:ext>
            </a:extLst>
          </p:cNvPr>
          <p:cNvSpPr txBox="1"/>
          <p:nvPr/>
        </p:nvSpPr>
        <p:spPr>
          <a:xfrm>
            <a:off x="6094412" y="982132"/>
            <a:ext cx="4802185"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a:ln w="3175" cmpd="sng">
                  <a:noFill/>
                </a:ln>
                <a:solidFill>
                  <a:schemeClr val="tx1">
                    <a:lumMod val="85000"/>
                    <a:lumOff val="15000"/>
                  </a:schemeClr>
                </a:solidFill>
                <a:latin typeface="+mj-lt"/>
                <a:ea typeface="+mj-ea"/>
                <a:cs typeface="+mj-cs"/>
              </a:rPr>
              <a:t>Prevention</a:t>
            </a:r>
          </a:p>
          <a:p>
            <a:pPr algn="ctr">
              <a:lnSpc>
                <a:spcPct val="90000"/>
              </a:lnSpc>
              <a:spcBef>
                <a:spcPct val="0"/>
              </a:spcBef>
              <a:spcAft>
                <a:spcPts val="600"/>
              </a:spcAft>
            </a:pPr>
            <a:r>
              <a:rPr lang="en-US" sz="4100">
                <a:ln w="3175" cmpd="sng">
                  <a:noFill/>
                </a:ln>
                <a:solidFill>
                  <a:schemeClr val="tx1">
                    <a:lumMod val="85000"/>
                    <a:lumOff val="15000"/>
                  </a:schemeClr>
                </a:solidFill>
                <a:latin typeface="+mj-lt"/>
                <a:ea typeface="+mj-ea"/>
                <a:cs typeface="+mj-cs"/>
              </a:rPr>
              <a:t>Cleaning &amp; Sanitizing</a:t>
            </a:r>
          </a:p>
        </p:txBody>
      </p:sp>
      <p:sp>
        <p:nvSpPr>
          <p:cNvPr id="23" name="Rectangle 15">
            <a:extLst>
              <a:ext uri="{FF2B5EF4-FFF2-40B4-BE49-F238E27FC236}">
                <a16:creationId xmlns:a16="http://schemas.microsoft.com/office/drawing/2014/main" id="{EABBD5AE-06A5-42CD-88F2-7CCF8719E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7">
            <a:extLst>
              <a:ext uri="{FF2B5EF4-FFF2-40B4-BE49-F238E27FC236}">
                <a16:creationId xmlns:a16="http://schemas.microsoft.com/office/drawing/2014/main" id="{C3E43B92-4F7A-45DF-BBDC-84EBC37E85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43905C8-429B-479B-9790-7C1DE5332580}"/>
              </a:ext>
            </a:extLst>
          </p:cNvPr>
          <p:cNvSpPr txBox="1"/>
          <p:nvPr/>
        </p:nvSpPr>
        <p:spPr>
          <a:xfrm>
            <a:off x="6094412" y="2556932"/>
            <a:ext cx="4802184"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dirty="0">
                <a:solidFill>
                  <a:schemeClr val="tx1">
                    <a:lumMod val="85000"/>
                    <a:lumOff val="15000"/>
                  </a:schemeClr>
                </a:solidFill>
              </a:rPr>
              <a:t>Cleaning requires the use of a soap or detergent to remove visible soil and grease</a:t>
            </a:r>
          </a:p>
          <a:p>
            <a:pPr marL="285750" indent="-285750">
              <a:spcBef>
                <a:spcPct val="20000"/>
              </a:spcBef>
              <a:spcAft>
                <a:spcPts val="600"/>
              </a:spcAft>
              <a:buClr>
                <a:schemeClr val="accent1"/>
              </a:buClr>
              <a:buSzPct val="115000"/>
              <a:buFont typeface="Arial"/>
              <a:buChar char="•"/>
            </a:pPr>
            <a:r>
              <a:rPr lang="en-US" dirty="0">
                <a:solidFill>
                  <a:schemeClr val="tx1">
                    <a:lumMod val="85000"/>
                    <a:lumOff val="15000"/>
                  </a:schemeClr>
                </a:solidFill>
              </a:rPr>
              <a:t>Sanitizing requires the use of heat (180F or above) or a chemical, such as chlorine, iodine, or a quaternary to reduce pathogens to a safe level</a:t>
            </a:r>
          </a:p>
          <a:p>
            <a:pPr marL="285750" indent="-285750">
              <a:spcBef>
                <a:spcPct val="20000"/>
              </a:spcBef>
              <a:spcAft>
                <a:spcPts val="600"/>
              </a:spcAft>
              <a:buClr>
                <a:schemeClr val="accent1"/>
              </a:buClr>
              <a:buSzPct val="115000"/>
              <a:buFont typeface="Arial"/>
              <a:buChar char="•"/>
            </a:pPr>
            <a:r>
              <a:rPr lang="en-US" dirty="0">
                <a:solidFill>
                  <a:schemeClr val="tx1">
                    <a:lumMod val="85000"/>
                    <a:lumOff val="15000"/>
                  </a:schemeClr>
                </a:solidFill>
              </a:rPr>
              <a:t>Store all chemicals in their original containers</a:t>
            </a:r>
          </a:p>
          <a:p>
            <a:pPr marL="285750" indent="-285750">
              <a:spcBef>
                <a:spcPct val="20000"/>
              </a:spcBef>
              <a:spcAft>
                <a:spcPts val="600"/>
              </a:spcAft>
              <a:buClr>
                <a:schemeClr val="accent1"/>
              </a:buClr>
              <a:buSzPct val="115000"/>
              <a:buFont typeface="Arial"/>
              <a:buChar char="•"/>
            </a:pPr>
            <a:r>
              <a:rPr lang="en-US" dirty="0">
                <a:solidFill>
                  <a:schemeClr val="tx1">
                    <a:lumMod val="85000"/>
                    <a:lumOff val="15000"/>
                  </a:schemeClr>
                </a:solidFill>
              </a:rPr>
              <a:t>Store chemicals and cleaning equipment away from food and food preparation areas</a:t>
            </a:r>
          </a:p>
        </p:txBody>
      </p:sp>
      <p:pic>
        <p:nvPicPr>
          <p:cNvPr id="1026" name="Picture 2" descr="Hand Sanitizer Clip Art">
            <a:extLst>
              <a:ext uri="{FF2B5EF4-FFF2-40B4-BE49-F238E27FC236}">
                <a16:creationId xmlns:a16="http://schemas.microsoft.com/office/drawing/2014/main" id="{66C89E00-93D4-4A05-A41F-D64EE70D4A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2643" y="1134408"/>
            <a:ext cx="4517009" cy="447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4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28" name="Picture 70">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29" name="Straight Connector 72">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06CA25A-E51A-407B-AAD0-36AF7E12903D}"/>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dirty="0"/>
              <a:t>And just a bit more on contamination…</a:t>
            </a:r>
          </a:p>
        </p:txBody>
      </p:sp>
      <p:sp>
        <p:nvSpPr>
          <p:cNvPr id="4" name="Text Placeholder 3">
            <a:extLst>
              <a:ext uri="{FF2B5EF4-FFF2-40B4-BE49-F238E27FC236}">
                <a16:creationId xmlns:a16="http://schemas.microsoft.com/office/drawing/2014/main" id="{DB2A0EF1-538D-4396-A66A-F370A85DD991}"/>
              </a:ext>
            </a:extLst>
          </p:cNvPr>
          <p:cNvSpPr>
            <a:spLocks noGrp="1"/>
          </p:cNvSpPr>
          <p:nvPr>
            <p:ph type="body" sz="half" idx="2"/>
          </p:nvPr>
        </p:nvSpPr>
        <p:spPr>
          <a:xfrm>
            <a:off x="936523" y="2556931"/>
            <a:ext cx="6823475" cy="3512029"/>
          </a:xfrm>
        </p:spPr>
        <p:txBody>
          <a:bodyPr vert="horz" lIns="91440" tIns="45720" rIns="91440" bIns="45720" rtlCol="0" anchor="t">
            <a:normAutofit fontScale="85000" lnSpcReduction="10000"/>
          </a:bodyPr>
          <a:lstStyle/>
          <a:p>
            <a:r>
              <a:rPr lang="en-US" b="1" dirty="0"/>
              <a:t>DEFINITION OF A SERVICE ANIMAL</a:t>
            </a:r>
            <a:endParaRPr lang="en-US" dirty="0"/>
          </a:p>
          <a:p>
            <a:pPr fontAlgn="b"/>
            <a:r>
              <a:rPr lang="en-US" b="1" dirty="0"/>
              <a:t>Q1. What is a service animal?</a:t>
            </a:r>
            <a:endParaRPr lang="en-US" dirty="0"/>
          </a:p>
          <a:p>
            <a:r>
              <a:rPr lang="en-US" b="1" dirty="0"/>
              <a:t>A</a:t>
            </a:r>
            <a:r>
              <a:rPr lang="en-US" dirty="0"/>
              <a:t>. Under the ADA, a service animal is defined as a dog that has been individually trained to do work or perform tasks for an individual with a disability.  The task(s) performed by the dog must be directly related to the person's disability.</a:t>
            </a:r>
          </a:p>
          <a:p>
            <a:pPr fontAlgn="b"/>
            <a:r>
              <a:rPr lang="en-US" b="1" dirty="0"/>
              <a:t>Q2. What does "do work or perform tasks" mean?</a:t>
            </a:r>
            <a:endParaRPr lang="en-US" dirty="0"/>
          </a:p>
          <a:p>
            <a:r>
              <a:rPr lang="en-US" b="1" dirty="0"/>
              <a:t>A</a:t>
            </a:r>
            <a:r>
              <a:rPr lang="en-US" dirty="0"/>
              <a:t>. The dog must be trained to take a specific action when needed to assist the person with a disability. For example, a person with diabetes may have a dog that is trained to alert him when his blood sugar reaches high or low levels. A person with depression may have a dog that is trained to remind her to take her medication. Or, a person who has epilepsy may have a dog that is trained to detect the onset of a seizure and then help the person remain safe during the seizure.</a:t>
            </a:r>
          </a:p>
        </p:txBody>
      </p:sp>
      <p:pic>
        <p:nvPicPr>
          <p:cNvPr id="1026" name="Picture 2" descr="Image result for tom and jerry spike food">
            <a:extLst>
              <a:ext uri="{FF2B5EF4-FFF2-40B4-BE49-F238E27FC236}">
                <a16:creationId xmlns:a16="http://schemas.microsoft.com/office/drawing/2014/main" id="{2F657A0C-EEB5-4031-B35D-C3D108D0B8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29289"/>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62A27CE-3553-4C43-B641-CF55CE14640F}"/>
              </a:ext>
            </a:extLst>
          </p:cNvPr>
          <p:cNvGrpSpPr/>
          <p:nvPr/>
        </p:nvGrpSpPr>
        <p:grpSpPr>
          <a:xfrm>
            <a:off x="7706032" y="2421466"/>
            <a:ext cx="3443749" cy="3454385"/>
            <a:chOff x="7706032" y="2421466"/>
            <a:chExt cx="3443749" cy="3454385"/>
          </a:xfrm>
        </p:grpSpPr>
        <p:sp>
          <p:nvSpPr>
            <p:cNvPr id="5" name="Oval 4">
              <a:extLst>
                <a:ext uri="{FF2B5EF4-FFF2-40B4-BE49-F238E27FC236}">
                  <a16:creationId xmlns:a16="http://schemas.microsoft.com/office/drawing/2014/main" id="{0293E827-B429-419C-A68B-F9B31CF07765}"/>
                </a:ext>
              </a:extLst>
            </p:cNvPr>
            <p:cNvSpPr/>
            <p:nvPr/>
          </p:nvSpPr>
          <p:spPr>
            <a:xfrm>
              <a:off x="7706032" y="2421466"/>
              <a:ext cx="3443749" cy="3454385"/>
            </a:xfrm>
            <a:prstGeom prst="ellipse">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3A5EE95-E542-4766-82A5-CA65C730029C}"/>
                </a:ext>
              </a:extLst>
            </p:cNvPr>
            <p:cNvCxnSpPr>
              <a:stCxn id="5" idx="1"/>
              <a:endCxn id="5" idx="5"/>
            </p:cNvCxnSpPr>
            <p:nvPr/>
          </p:nvCxnSpPr>
          <p:spPr>
            <a:xfrm>
              <a:off x="8210357" y="2927349"/>
              <a:ext cx="2435099" cy="244261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AD005AA-EBE0-43CB-86D3-416AEA0C994A}"/>
              </a:ext>
            </a:extLst>
          </p:cNvPr>
          <p:cNvSpPr txBox="1"/>
          <p:nvPr/>
        </p:nvSpPr>
        <p:spPr>
          <a:xfrm>
            <a:off x="799764" y="2451375"/>
            <a:ext cx="7285262" cy="3970318"/>
          </a:xfrm>
          <a:prstGeom prst="rect">
            <a:avLst/>
          </a:prstGeom>
          <a:noFill/>
        </p:spPr>
        <p:txBody>
          <a:bodyPr wrap="square" rtlCol="0">
            <a:spAutoFit/>
          </a:bodyPr>
          <a:lstStyle/>
          <a:p>
            <a:pPr algn="ctr" fontAlgn="b"/>
            <a:r>
              <a:rPr lang="en-US" b="1" dirty="0"/>
              <a:t>Q7. What questions can a covered entity's employees ask to determine if a dog is a service animal?</a:t>
            </a:r>
            <a:endParaRPr lang="en-US" dirty="0"/>
          </a:p>
          <a:p>
            <a:pPr marL="342900" indent="-342900" algn="ctr">
              <a:buAutoNum type="alphaUcPeriod"/>
            </a:pPr>
            <a:r>
              <a:rPr lang="en-US" dirty="0"/>
              <a:t>In situations where it is not obvious that the dog is a service animal, staff may ask only two specific questions: </a:t>
            </a:r>
          </a:p>
          <a:p>
            <a:pPr algn="ctr"/>
            <a:r>
              <a:rPr lang="en-US" dirty="0"/>
              <a:t>          (1) is the dog a service animal required because of a disability?</a:t>
            </a:r>
          </a:p>
          <a:p>
            <a:pPr algn="ctr"/>
            <a:r>
              <a:rPr lang="en-US" dirty="0"/>
              <a:t>          (2) what work or task has the dog been trained to perform? Staff are not allowed to request any documentation</a:t>
            </a:r>
          </a:p>
          <a:p>
            <a:pPr algn="ctr"/>
            <a:r>
              <a:rPr lang="en-US" dirty="0"/>
              <a:t>for the dog, require that the dog demonstrate its task, or inquire about the nature of the person's disability.</a:t>
            </a:r>
          </a:p>
          <a:p>
            <a:pPr algn="ctr" fontAlgn="b"/>
            <a:r>
              <a:rPr lang="en-US" b="1" dirty="0"/>
              <a:t>Q8. Do service animals have to wear a vest or patch or special harness identifying them as service animals?</a:t>
            </a:r>
            <a:endParaRPr lang="en-US" dirty="0"/>
          </a:p>
          <a:p>
            <a:pPr algn="ctr"/>
            <a:r>
              <a:rPr lang="en-US" b="1" dirty="0"/>
              <a:t>A</a:t>
            </a:r>
            <a:r>
              <a:rPr lang="en-US" dirty="0"/>
              <a:t>. No. The ADA does not require service animals to wear a vest, ID tag, or specific harness.</a:t>
            </a:r>
          </a:p>
          <a:p>
            <a:endParaRPr lang="en-US" dirty="0"/>
          </a:p>
        </p:txBody>
      </p:sp>
      <p:sp>
        <p:nvSpPr>
          <p:cNvPr id="13" name="TextBox 12">
            <a:extLst>
              <a:ext uri="{FF2B5EF4-FFF2-40B4-BE49-F238E27FC236}">
                <a16:creationId xmlns:a16="http://schemas.microsoft.com/office/drawing/2014/main" id="{6D16411F-24F5-49CE-AAAD-46AF6404CC7A}"/>
              </a:ext>
            </a:extLst>
          </p:cNvPr>
          <p:cNvSpPr txBox="1"/>
          <p:nvPr/>
        </p:nvSpPr>
        <p:spPr>
          <a:xfrm>
            <a:off x="1289542" y="2883876"/>
            <a:ext cx="6502398" cy="1815882"/>
          </a:xfrm>
          <a:prstGeom prst="rect">
            <a:avLst/>
          </a:prstGeom>
          <a:noFill/>
        </p:spPr>
        <p:txBody>
          <a:bodyPr wrap="square" rtlCol="0">
            <a:spAutoFit/>
          </a:bodyPr>
          <a:lstStyle/>
          <a:p>
            <a:pPr algn="ctr"/>
            <a:r>
              <a:rPr lang="en-US" sz="2800" dirty="0"/>
              <a:t>Dare to Care expects all of its partners to make reasonable accommodations to serve people with disabilities who use service animals per the ADA directive.</a:t>
            </a:r>
          </a:p>
        </p:txBody>
      </p:sp>
    </p:spTree>
    <p:extLst>
      <p:ext uri="{BB962C8B-B14F-4D97-AF65-F5344CB8AC3E}">
        <p14:creationId xmlns:p14="http://schemas.microsoft.com/office/powerpoint/2010/main" val="32346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12" grpId="0"/>
      <p:bldP spid="12" grpId="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4" name="Straight Connector 23">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FB3CC23-764D-41E4-BBBA-7E8EDBED2E62}"/>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3600" dirty="0"/>
              <a:t>What is a RECALL?</a:t>
            </a:r>
          </a:p>
        </p:txBody>
      </p:sp>
      <p:cxnSp>
        <p:nvCxnSpPr>
          <p:cNvPr id="28" name="Straight Connector 27">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AD3A5464-8915-449B-B601-C0C668508271}"/>
              </a:ext>
            </a:extLst>
          </p:cNvPr>
          <p:cNvSpPr>
            <a:spLocks noGrp="1"/>
          </p:cNvSpPr>
          <p:nvPr>
            <p:ph type="body" sz="half" idx="2"/>
          </p:nvPr>
        </p:nvSpPr>
        <p:spPr>
          <a:xfrm>
            <a:off x="1050879" y="2493774"/>
            <a:ext cx="5595582" cy="3382094"/>
          </a:xfrm>
        </p:spPr>
        <p:txBody>
          <a:bodyPr vert="horz" lIns="91440" tIns="45720" rIns="91440" bIns="45720" rtlCol="0" anchor="t">
            <a:noAutofit/>
          </a:bodyPr>
          <a:lstStyle/>
          <a:p>
            <a:pPr algn="l">
              <a:buFont typeface="Arial"/>
              <a:buChar char="•"/>
            </a:pPr>
            <a:r>
              <a:rPr lang="en-US" sz="2300" dirty="0"/>
              <a:t>A recall is an industry and regulatory response to food which is unsafe for consumption, because of adulteration (contamination) and/or misbranding (mislabeling).</a:t>
            </a:r>
          </a:p>
          <a:p>
            <a:pPr algn="l">
              <a:buFont typeface="Arial"/>
              <a:buChar char="•"/>
            </a:pPr>
            <a:r>
              <a:rPr lang="en-US" sz="2300" dirty="0"/>
              <a:t>As part of the food industry, food banks are required to react to recalls by identifying and removing recalled product from inventory.  Tracing and accounting for all recalled product is also necessary.</a:t>
            </a:r>
          </a:p>
        </p:txBody>
      </p:sp>
      <p:pic>
        <p:nvPicPr>
          <p:cNvPr id="2050" name="Picture 2" descr="Beckman Coulter Updates Hematology Analyzer Recall - Clinical Lab Products">
            <a:extLst>
              <a:ext uri="{FF2B5EF4-FFF2-40B4-BE49-F238E27FC236}">
                <a16:creationId xmlns:a16="http://schemas.microsoft.com/office/drawing/2014/main" id="{23D1BD3B-FA1E-42DE-AD3B-312CE65E849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9002" y="1513439"/>
            <a:ext cx="4707143" cy="271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0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3" name="Straight Connector 12">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D73D992-CFB8-41C3-A99E-F6398B868170}"/>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3200" dirty="0"/>
              <a:t>SCENARIO 1 -Receiving</a:t>
            </a:r>
          </a:p>
        </p:txBody>
      </p:sp>
      <p:cxnSp>
        <p:nvCxnSpPr>
          <p:cNvPr id="17" name="Straight Connector 16">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1802330-9A66-499C-848B-E6669C2D23FE}"/>
              </a:ext>
            </a:extLst>
          </p:cNvPr>
          <p:cNvSpPr>
            <a:spLocks noGrp="1"/>
          </p:cNvSpPr>
          <p:nvPr>
            <p:ph sz="half" idx="1"/>
          </p:nvPr>
        </p:nvSpPr>
        <p:spPr>
          <a:xfrm>
            <a:off x="1295401" y="2493774"/>
            <a:ext cx="3660057" cy="3382094"/>
          </a:xfrm>
        </p:spPr>
        <p:txBody>
          <a:bodyPr vert="horz" lIns="91440" tIns="45720" rIns="91440" bIns="45720" rtlCol="0" anchor="t">
            <a:normAutofit lnSpcReduction="10000"/>
          </a:bodyPr>
          <a:lstStyle/>
          <a:p>
            <a:pPr algn="ctr"/>
            <a:r>
              <a:rPr lang="en-US" dirty="0"/>
              <a:t>After picking up your food bank order, and are on your way back to the pantry, your driver mentions that you have received a 50 </a:t>
            </a:r>
            <a:r>
              <a:rPr lang="en-US" dirty="0" err="1"/>
              <a:t>lb</a:t>
            </a:r>
            <a:r>
              <a:rPr lang="en-US" dirty="0"/>
              <a:t> box of bulk chicken.  The driver also asks to stop at Subway on the way back.</a:t>
            </a:r>
          </a:p>
        </p:txBody>
      </p:sp>
      <p:pic>
        <p:nvPicPr>
          <p:cNvPr id="15362" name="Picture 2" descr="Ford Focus on Child Hunger: Fill a truck with peanut butter at Grappone  Ford | Manchester Ink Link">
            <a:extLst>
              <a:ext uri="{FF2B5EF4-FFF2-40B4-BE49-F238E27FC236}">
                <a16:creationId xmlns:a16="http://schemas.microsoft.com/office/drawing/2014/main" id="{BB166E43-9CF2-4B61-98E5-85B717981B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046" y="902768"/>
            <a:ext cx="5620138" cy="505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733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73" name="Straight Connector 72">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75" name="Picture 74">
            <a:extLst>
              <a:ext uri="{FF2B5EF4-FFF2-40B4-BE49-F238E27FC236}">
                <a16:creationId xmlns:a16="http://schemas.microsoft.com/office/drawing/2014/main" id="{EC451D95-F442-41F5-B7F3-ADFF8BF522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786"/>
            <a:ext cx="12188825" cy="6856214"/>
          </a:xfrm>
          <a:prstGeom prst="rect">
            <a:avLst/>
          </a:prstGeom>
        </p:spPr>
      </p:pic>
      <p:sp>
        <p:nvSpPr>
          <p:cNvPr id="2" name="Title 1">
            <a:extLst>
              <a:ext uri="{FF2B5EF4-FFF2-40B4-BE49-F238E27FC236}">
                <a16:creationId xmlns:a16="http://schemas.microsoft.com/office/drawing/2014/main" id="{A3BE7508-A3FB-45E0-820A-C844F2466814}"/>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400"/>
              <a:t>SCENARIO 2 -Storage</a:t>
            </a:r>
          </a:p>
        </p:txBody>
      </p:sp>
      <p:cxnSp>
        <p:nvCxnSpPr>
          <p:cNvPr id="77" name="Straight Connector 76">
            <a:extLst>
              <a:ext uri="{FF2B5EF4-FFF2-40B4-BE49-F238E27FC236}">
                <a16:creationId xmlns:a16="http://schemas.microsoft.com/office/drawing/2014/main" id="{3393F3B5-23C9-4DE1-BF93-BBDEE17705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38E99178-5536-4EB5-89EF-B89446AC3DD7}"/>
              </a:ext>
            </a:extLst>
          </p:cNvPr>
          <p:cNvSpPr>
            <a:spLocks noGrp="1"/>
          </p:cNvSpPr>
          <p:nvPr>
            <p:ph type="body" sz="half" idx="2"/>
          </p:nvPr>
        </p:nvSpPr>
        <p:spPr>
          <a:xfrm>
            <a:off x="1295401" y="2493774"/>
            <a:ext cx="3660057" cy="3382094"/>
          </a:xfrm>
        </p:spPr>
        <p:txBody>
          <a:bodyPr vert="horz" lIns="91440" tIns="45720" rIns="91440" bIns="45720" rtlCol="0" anchor="t">
            <a:normAutofit/>
          </a:bodyPr>
          <a:lstStyle/>
          <a:p>
            <a:pPr>
              <a:buFont typeface="Arial"/>
              <a:buChar char="•"/>
            </a:pPr>
            <a:r>
              <a:rPr lang="en-US" sz="1600"/>
              <a:t>You go into the church basement for your weekly temperature check, and notice a refrigerator is at 45F, and a freezer is at 10F.</a:t>
            </a:r>
          </a:p>
        </p:txBody>
      </p:sp>
      <p:pic>
        <p:nvPicPr>
          <p:cNvPr id="16386" name="Picture 2" descr="A Large Double Fridge Freezer Unit, With One Door Open. Royalty Free  Cliparts, Vectors, And Stock Illustration. Image 79722290.">
            <a:extLst>
              <a:ext uri="{FF2B5EF4-FFF2-40B4-BE49-F238E27FC236}">
                <a16:creationId xmlns:a16="http://schemas.microsoft.com/office/drawing/2014/main" id="{6622E798-64C6-4DB3-A6FC-0B881AA0BD6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18668" y="982131"/>
            <a:ext cx="5469466" cy="4893735"/>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1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prstClr val="black"/>
                <a:schemeClr val="tx2">
                  <a:tint val="45000"/>
                  <a:satMod val="400000"/>
                </a:schemeClr>
              </a:duotone>
            </a:blip>
            <a:stretch/>
          </a:blip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2" name="Rectangle 21">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sz="4400" dirty="0">
                <a:solidFill>
                  <a:schemeClr val="tx1"/>
                </a:solidFill>
              </a:rPr>
              <a:t>Pre-Test</a:t>
            </a:r>
          </a:p>
        </p:txBody>
      </p:sp>
      <p:cxnSp>
        <p:nvCxnSpPr>
          <p:cNvPr id="26" name="Straight Connector 25">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Autofit/>
          </a:bodyPr>
          <a:lstStyle/>
          <a:p>
            <a:pPr>
              <a:lnSpc>
                <a:spcPct val="90000"/>
              </a:lnSpc>
            </a:pPr>
            <a:r>
              <a:rPr lang="en-US" dirty="0">
                <a:solidFill>
                  <a:schemeClr val="tx1"/>
                </a:solidFill>
              </a:rPr>
              <a:t>How long should temperature recording sheets be kept on-site, and on-file?</a:t>
            </a:r>
          </a:p>
          <a:p>
            <a:pPr>
              <a:lnSpc>
                <a:spcPct val="90000"/>
              </a:lnSpc>
            </a:pPr>
            <a:r>
              <a:rPr lang="en-US" dirty="0">
                <a:solidFill>
                  <a:schemeClr val="tx1"/>
                </a:solidFill>
              </a:rPr>
              <a:t>What do pathogens need to grow and multiply?</a:t>
            </a:r>
          </a:p>
          <a:p>
            <a:pPr>
              <a:lnSpc>
                <a:spcPct val="90000"/>
              </a:lnSpc>
            </a:pPr>
            <a:r>
              <a:rPr lang="en-US" dirty="0">
                <a:solidFill>
                  <a:schemeClr val="tx1"/>
                </a:solidFill>
              </a:rPr>
              <a:t>What are the three types of contamination?</a:t>
            </a:r>
          </a:p>
          <a:p>
            <a:pPr>
              <a:lnSpc>
                <a:spcPct val="90000"/>
              </a:lnSpc>
            </a:pPr>
            <a:r>
              <a:rPr lang="en-US" dirty="0">
                <a:solidFill>
                  <a:schemeClr val="tx1"/>
                </a:solidFill>
              </a:rPr>
              <a:t>In what order should dry goods, frozen foods, and refrigerated foods be put away?</a:t>
            </a:r>
          </a:p>
          <a:p>
            <a:pPr>
              <a:lnSpc>
                <a:spcPct val="90000"/>
              </a:lnSpc>
            </a:pPr>
            <a:r>
              <a:rPr lang="en-US" dirty="0">
                <a:solidFill>
                  <a:schemeClr val="tx1"/>
                </a:solidFill>
              </a:rPr>
              <a:t>TRUE or FALSE:  Each food storage area should have a unique name or number, and should also be listed on the temperature chart.</a:t>
            </a:r>
          </a:p>
          <a:p>
            <a:pPr>
              <a:lnSpc>
                <a:spcPct val="90000"/>
              </a:lnSpc>
            </a:pPr>
            <a:r>
              <a:rPr lang="en-US" dirty="0">
                <a:solidFill>
                  <a:schemeClr val="tx1"/>
                </a:solidFill>
              </a:rPr>
              <a:t>TRUE or FALSE:  Thermometers should be kept in every refrigerator, every freezer, and every dry stock area.</a:t>
            </a:r>
          </a:p>
        </p:txBody>
      </p:sp>
    </p:spTree>
    <p:extLst>
      <p:ext uri="{BB962C8B-B14F-4D97-AF65-F5344CB8AC3E}">
        <p14:creationId xmlns:p14="http://schemas.microsoft.com/office/powerpoint/2010/main" val="4036100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prstClr val="black"/>
                <a:schemeClr val="tx2">
                  <a:tint val="45000"/>
                  <a:satMod val="400000"/>
                </a:schemeClr>
              </a:duotone>
            </a:blip>
            <a:stretch/>
          </a:blip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a:solidFill>
                  <a:schemeClr val="tx1"/>
                </a:solidFill>
              </a:rPr>
              <a:t>Post-Test</a:t>
            </a:r>
          </a:p>
        </p:txBody>
      </p:sp>
      <p:cxnSp>
        <p:nvCxnSpPr>
          <p:cNvPr id="14"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Autofit/>
          </a:bodyPr>
          <a:lstStyle/>
          <a:p>
            <a:pPr>
              <a:lnSpc>
                <a:spcPct val="90000"/>
              </a:lnSpc>
            </a:pPr>
            <a:r>
              <a:rPr lang="en-US" dirty="0">
                <a:solidFill>
                  <a:schemeClr val="tx1"/>
                </a:solidFill>
              </a:rPr>
              <a:t>What is a FOODBORNE ILLNESS?</a:t>
            </a:r>
          </a:p>
          <a:p>
            <a:pPr>
              <a:lnSpc>
                <a:spcPct val="90000"/>
              </a:lnSpc>
            </a:pPr>
            <a:r>
              <a:rPr lang="en-US" dirty="0">
                <a:solidFill>
                  <a:schemeClr val="tx1"/>
                </a:solidFill>
              </a:rPr>
              <a:t>What is a FOODBORNE ILLNESS OUTBREAK?</a:t>
            </a:r>
          </a:p>
          <a:p>
            <a:pPr>
              <a:lnSpc>
                <a:spcPct val="90000"/>
              </a:lnSpc>
            </a:pPr>
            <a:r>
              <a:rPr lang="en-US" dirty="0">
                <a:solidFill>
                  <a:schemeClr val="tx1"/>
                </a:solidFill>
              </a:rPr>
              <a:t>Which THREE populations are most at risk of a foodborne illness?</a:t>
            </a:r>
          </a:p>
          <a:p>
            <a:pPr>
              <a:lnSpc>
                <a:spcPct val="90000"/>
              </a:lnSpc>
            </a:pPr>
            <a:r>
              <a:rPr lang="en-US" dirty="0">
                <a:solidFill>
                  <a:schemeClr val="tx1"/>
                </a:solidFill>
              </a:rPr>
              <a:t>What is the TEMPERATURE DANGER ZONE?</a:t>
            </a:r>
          </a:p>
          <a:p>
            <a:pPr>
              <a:lnSpc>
                <a:spcPct val="90000"/>
              </a:lnSpc>
            </a:pPr>
            <a:r>
              <a:rPr lang="en-US" dirty="0">
                <a:solidFill>
                  <a:schemeClr val="tx1"/>
                </a:solidFill>
              </a:rPr>
              <a:t>How often should temperatures be CHECKED AND RECORDED?</a:t>
            </a:r>
          </a:p>
          <a:p>
            <a:pPr>
              <a:lnSpc>
                <a:spcPct val="90000"/>
              </a:lnSpc>
            </a:pPr>
            <a:r>
              <a:rPr lang="en-US" dirty="0">
                <a:solidFill>
                  <a:schemeClr val="tx1"/>
                </a:solidFill>
              </a:rPr>
              <a:t>What is the most effective way to PREVENT foodborne illness?</a:t>
            </a:r>
          </a:p>
        </p:txBody>
      </p:sp>
    </p:spTree>
    <p:extLst>
      <p:ext uri="{BB962C8B-B14F-4D97-AF65-F5344CB8AC3E}">
        <p14:creationId xmlns:p14="http://schemas.microsoft.com/office/powerpoint/2010/main" val="24595395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prstClr val="black"/>
                <a:schemeClr val="tx2">
                  <a:tint val="45000"/>
                  <a:satMod val="400000"/>
                </a:schemeClr>
              </a:duotone>
            </a:blip>
            <a:stretch/>
          </a:blip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2" name="Rectangle 21">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sz="4400" dirty="0">
                <a:solidFill>
                  <a:schemeClr val="tx1"/>
                </a:solidFill>
              </a:rPr>
              <a:t>Post-Test</a:t>
            </a:r>
          </a:p>
        </p:txBody>
      </p:sp>
      <p:cxnSp>
        <p:nvCxnSpPr>
          <p:cNvPr id="26" name="Straight Connector 25">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Autofit/>
          </a:bodyPr>
          <a:lstStyle/>
          <a:p>
            <a:pPr>
              <a:lnSpc>
                <a:spcPct val="90000"/>
              </a:lnSpc>
            </a:pPr>
            <a:r>
              <a:rPr lang="en-US" dirty="0">
                <a:solidFill>
                  <a:schemeClr val="tx1"/>
                </a:solidFill>
              </a:rPr>
              <a:t>How long should temperature recording sheets be kept on-site, and on-file?</a:t>
            </a:r>
          </a:p>
          <a:p>
            <a:pPr>
              <a:lnSpc>
                <a:spcPct val="90000"/>
              </a:lnSpc>
            </a:pPr>
            <a:r>
              <a:rPr lang="en-US" dirty="0">
                <a:solidFill>
                  <a:schemeClr val="tx1"/>
                </a:solidFill>
              </a:rPr>
              <a:t>What do pathogens need to grow and multiply?</a:t>
            </a:r>
          </a:p>
          <a:p>
            <a:pPr>
              <a:lnSpc>
                <a:spcPct val="90000"/>
              </a:lnSpc>
            </a:pPr>
            <a:r>
              <a:rPr lang="en-US" dirty="0">
                <a:solidFill>
                  <a:schemeClr val="tx1"/>
                </a:solidFill>
              </a:rPr>
              <a:t>What are the three types of contamination?</a:t>
            </a:r>
          </a:p>
          <a:p>
            <a:pPr>
              <a:lnSpc>
                <a:spcPct val="90000"/>
              </a:lnSpc>
            </a:pPr>
            <a:r>
              <a:rPr lang="en-US" dirty="0">
                <a:solidFill>
                  <a:schemeClr val="tx1"/>
                </a:solidFill>
              </a:rPr>
              <a:t>In what order should dry goods, frozen foods, and refrigerated foods be put away?</a:t>
            </a:r>
          </a:p>
          <a:p>
            <a:pPr>
              <a:lnSpc>
                <a:spcPct val="90000"/>
              </a:lnSpc>
            </a:pPr>
            <a:r>
              <a:rPr lang="en-US" dirty="0">
                <a:solidFill>
                  <a:schemeClr val="tx1"/>
                </a:solidFill>
              </a:rPr>
              <a:t>What is the best defense against foodborne illness?</a:t>
            </a:r>
          </a:p>
          <a:p>
            <a:pPr>
              <a:lnSpc>
                <a:spcPct val="90000"/>
              </a:lnSpc>
            </a:pPr>
            <a:r>
              <a:rPr lang="en-US" dirty="0">
                <a:solidFill>
                  <a:schemeClr val="tx1"/>
                </a:solidFill>
              </a:rPr>
              <a:t>TRUE or FALSE:  Thermometers should be kept in every refrigerator, every freezer, and every dry stock area.</a:t>
            </a:r>
          </a:p>
        </p:txBody>
      </p:sp>
    </p:spTree>
    <p:extLst>
      <p:ext uri="{BB962C8B-B14F-4D97-AF65-F5344CB8AC3E}">
        <p14:creationId xmlns:p14="http://schemas.microsoft.com/office/powerpoint/2010/main" val="3322045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0BAB49-521A-4847-8CD2-806C48DFA9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B98F1179-1183-4919-9064-D6B2602184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12F33585-2BC7-4C49-96E9-335DCC74A5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TextBox 2">
            <a:extLst>
              <a:ext uri="{FF2B5EF4-FFF2-40B4-BE49-F238E27FC236}">
                <a16:creationId xmlns:a16="http://schemas.microsoft.com/office/drawing/2014/main" id="{12517FDF-C6F2-484C-8CD0-3FFB861AA6ED}"/>
              </a:ext>
            </a:extLst>
          </p:cNvPr>
          <p:cNvSpPr txBox="1"/>
          <p:nvPr/>
        </p:nvSpPr>
        <p:spPr>
          <a:xfrm>
            <a:off x="1113028" y="3499950"/>
            <a:ext cx="6528018" cy="23452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000" dirty="0">
                <a:ln w="3175" cmpd="sng">
                  <a:noFill/>
                </a:ln>
                <a:solidFill>
                  <a:schemeClr val="tx1">
                    <a:lumMod val="85000"/>
                    <a:lumOff val="15000"/>
                  </a:schemeClr>
                </a:solidFill>
                <a:latin typeface="+mj-lt"/>
                <a:ea typeface="+mj-ea"/>
                <a:cs typeface="+mj-cs"/>
              </a:rPr>
              <a:t>This free app is available </a:t>
            </a:r>
          </a:p>
          <a:p>
            <a:pPr algn="ctr">
              <a:lnSpc>
                <a:spcPct val="90000"/>
              </a:lnSpc>
              <a:spcBef>
                <a:spcPct val="0"/>
              </a:spcBef>
              <a:spcAft>
                <a:spcPts val="600"/>
              </a:spcAft>
            </a:pPr>
            <a:r>
              <a:rPr lang="en-US" sz="5000" dirty="0">
                <a:ln w="3175" cmpd="sng">
                  <a:noFill/>
                </a:ln>
                <a:solidFill>
                  <a:schemeClr val="tx1">
                    <a:lumMod val="85000"/>
                    <a:lumOff val="15000"/>
                  </a:schemeClr>
                </a:solidFill>
                <a:latin typeface="+mj-lt"/>
                <a:ea typeface="+mj-ea"/>
                <a:cs typeface="+mj-cs"/>
              </a:rPr>
              <a:t>for both Android, and iPhones</a:t>
            </a:r>
          </a:p>
        </p:txBody>
      </p:sp>
      <p:cxnSp>
        <p:nvCxnSpPr>
          <p:cNvPr id="14" name="Straight Connector 13">
            <a:extLst>
              <a:ext uri="{FF2B5EF4-FFF2-40B4-BE49-F238E27FC236}">
                <a16:creationId xmlns:a16="http://schemas.microsoft.com/office/drawing/2014/main" id="{E148108F-92E9-42F2-A4D6-EF6F5C4F57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748DC4E3-BD1E-4A0A-9895-F5480EF25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4662"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1fcc4ed6-a9e8-45c2-9c19-3b3a8b059eb0@namprd11">
            <a:extLst>
              <a:ext uri="{FF2B5EF4-FFF2-40B4-BE49-F238E27FC236}">
                <a16:creationId xmlns:a16="http://schemas.microsoft.com/office/drawing/2014/main" id="{BD334674-BDDD-4AD9-921F-BBB28392571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47077" y="1545674"/>
            <a:ext cx="2170563" cy="385878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FC190B-2E7B-4297-B388-88AD3EC3EB02}"/>
              </a:ext>
            </a:extLst>
          </p:cNvPr>
          <p:cNvSpPr txBox="1"/>
          <p:nvPr/>
        </p:nvSpPr>
        <p:spPr>
          <a:xfrm>
            <a:off x="1581663" y="2435366"/>
            <a:ext cx="5614807" cy="769441"/>
          </a:xfrm>
          <a:prstGeom prst="rect">
            <a:avLst/>
          </a:prstGeom>
          <a:noFill/>
        </p:spPr>
        <p:txBody>
          <a:bodyPr wrap="none" rtlCol="0">
            <a:spAutoFit/>
          </a:bodyPr>
          <a:lstStyle/>
          <a:p>
            <a:r>
              <a:rPr lang="en-US" sz="4400" dirty="0"/>
              <a:t>USDA FOODKEEPER</a:t>
            </a:r>
          </a:p>
        </p:txBody>
      </p:sp>
    </p:spTree>
    <p:extLst>
      <p:ext uri="{BB962C8B-B14F-4D97-AF65-F5344CB8AC3E}">
        <p14:creationId xmlns:p14="http://schemas.microsoft.com/office/powerpoint/2010/main" val="440719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0fb4425-1845-4c73-821d-fa904010c7eb@namprd11">
            <a:extLst>
              <a:ext uri="{FF2B5EF4-FFF2-40B4-BE49-F238E27FC236}">
                <a16:creationId xmlns:a16="http://schemas.microsoft.com/office/drawing/2014/main" id="{8E9CB106-811C-43AA-B31A-C22BFC8A1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332" y="1291167"/>
            <a:ext cx="2405062" cy="4275666"/>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3" descr="7d2a93c3-f7d5-46ce-943e-6dee03e89139@namprd11">
            <a:extLst>
              <a:ext uri="{FF2B5EF4-FFF2-40B4-BE49-F238E27FC236}">
                <a16:creationId xmlns:a16="http://schemas.microsoft.com/office/drawing/2014/main" id="{DE07D714-CFF1-4C9B-910F-2225859EE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469" y="1291167"/>
            <a:ext cx="2405062" cy="4275666"/>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4" descr="dc89b6e1-127f-476e-ab4a-8ca8a66f9ac6@namprd11">
            <a:extLst>
              <a:ext uri="{FF2B5EF4-FFF2-40B4-BE49-F238E27FC236}">
                <a16:creationId xmlns:a16="http://schemas.microsoft.com/office/drawing/2014/main" id="{5381676D-10AD-4B84-8FC3-44A9F51CF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6983" y="1313441"/>
            <a:ext cx="2405061" cy="4275664"/>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E028B6C-0123-43FC-AAC0-5C8C22AD3FEA}"/>
              </a:ext>
            </a:extLst>
          </p:cNvPr>
          <p:cNvSpPr/>
          <p:nvPr/>
        </p:nvSpPr>
        <p:spPr>
          <a:xfrm>
            <a:off x="1933303" y="3709851"/>
            <a:ext cx="2986292" cy="6139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11DC025-891F-4BD8-898D-E82CC878C4A2}"/>
              </a:ext>
            </a:extLst>
          </p:cNvPr>
          <p:cNvSpPr/>
          <p:nvPr/>
        </p:nvSpPr>
        <p:spPr>
          <a:xfrm>
            <a:off x="4541524" y="2791097"/>
            <a:ext cx="2986292" cy="6139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C0F3781A-0ADA-448B-8EAF-967024AE8CF0}"/>
              </a:ext>
            </a:extLst>
          </p:cNvPr>
          <p:cNvSpPr/>
          <p:nvPr/>
        </p:nvSpPr>
        <p:spPr>
          <a:xfrm>
            <a:off x="9823269" y="3135086"/>
            <a:ext cx="1645920" cy="2939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A543055-B6B0-4D33-A4E5-74BC4B642681}"/>
              </a:ext>
            </a:extLst>
          </p:cNvPr>
          <p:cNvSpPr/>
          <p:nvPr/>
        </p:nvSpPr>
        <p:spPr>
          <a:xfrm>
            <a:off x="9845039" y="4437016"/>
            <a:ext cx="1645920" cy="2939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9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551823-D060-496F-8D15-1072997F6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1BDC95-9380-4966-9241-C0F3F62B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 y="511968"/>
            <a:ext cx="11220450" cy="58840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555BD6-C89B-4F2E-8FC8-21AF24E95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DB84EDE-EE4C-4E69-8BB0-C8E0CFEEC0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5" name="Rounded Rectangle 21">
              <a:extLst>
                <a:ext uri="{FF2B5EF4-FFF2-40B4-BE49-F238E27FC236}">
                  <a16:creationId xmlns:a16="http://schemas.microsoft.com/office/drawing/2014/main" id="{F3C107A9-C3E1-4099-ABCB-755EEF648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6" name="Picture 15">
              <a:extLst>
                <a:ext uri="{FF2B5EF4-FFF2-40B4-BE49-F238E27FC236}">
                  <a16:creationId xmlns:a16="http://schemas.microsoft.com/office/drawing/2014/main" id="{934B7F6D-B60A-4983-B3BC-7997CB70BB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7" name="Rounded Rectangle 27">
              <a:extLst>
                <a:ext uri="{FF2B5EF4-FFF2-40B4-BE49-F238E27FC236}">
                  <a16:creationId xmlns:a16="http://schemas.microsoft.com/office/drawing/2014/main" id="{C7BF12CA-CD41-454F-A36E-952A22332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D8351E39-8B6F-49F6-B117-927C58EEB0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pic>
        <p:nvPicPr>
          <p:cNvPr id="2" name="Picture 2" descr="fce7fbbb-9dd9-4433-b81d-7ae1dd7fa731@namprd11">
            <a:extLst>
              <a:ext uri="{FF2B5EF4-FFF2-40B4-BE49-F238E27FC236}">
                <a16:creationId xmlns:a16="http://schemas.microsoft.com/office/drawing/2014/main" id="{F2B822B7-4E05-476D-BA76-4A40361979B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55920" y="1149305"/>
            <a:ext cx="2596206" cy="4615479"/>
          </a:xfrm>
          <a:prstGeom prst="rect">
            <a:avLst/>
          </a:prstGeom>
          <a:noFill/>
          <a:ln w="190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3" descr="9cc60550-277e-49b2-a337-82d32849efe0@namprd11">
            <a:extLst>
              <a:ext uri="{FF2B5EF4-FFF2-40B4-BE49-F238E27FC236}">
                <a16:creationId xmlns:a16="http://schemas.microsoft.com/office/drawing/2014/main" id="{84B4DB04-3BF9-4ACC-AC85-195AEA3FD6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453321" y="1149305"/>
            <a:ext cx="2596206" cy="4615479"/>
          </a:xfrm>
          <a:prstGeom prst="rect">
            <a:avLst/>
          </a:prstGeom>
          <a:noFill/>
          <a:ln w="190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A886880-6445-42DE-8E9A-CE5B02B4B4AB}"/>
              </a:ext>
            </a:extLst>
          </p:cNvPr>
          <p:cNvPicPr>
            <a:picLocks noChangeAspect="1"/>
          </p:cNvPicPr>
          <p:nvPr/>
        </p:nvPicPr>
        <p:blipFill>
          <a:blip r:embed="rId6"/>
          <a:stretch>
            <a:fillRect/>
          </a:stretch>
        </p:blipFill>
        <p:spPr>
          <a:xfrm>
            <a:off x="1932939" y="1371456"/>
            <a:ext cx="3042168" cy="664522"/>
          </a:xfrm>
          <a:prstGeom prst="rect">
            <a:avLst/>
          </a:prstGeom>
        </p:spPr>
      </p:pic>
      <p:pic>
        <p:nvPicPr>
          <p:cNvPr id="7" name="Picture 6">
            <a:extLst>
              <a:ext uri="{FF2B5EF4-FFF2-40B4-BE49-F238E27FC236}">
                <a16:creationId xmlns:a16="http://schemas.microsoft.com/office/drawing/2014/main" id="{7A241A23-289A-42ED-BEBE-34443E64C42A}"/>
              </a:ext>
            </a:extLst>
          </p:cNvPr>
          <p:cNvPicPr>
            <a:picLocks noChangeAspect="1"/>
          </p:cNvPicPr>
          <p:nvPr/>
        </p:nvPicPr>
        <p:blipFill>
          <a:blip r:embed="rId7"/>
          <a:stretch>
            <a:fillRect/>
          </a:stretch>
        </p:blipFill>
        <p:spPr>
          <a:xfrm>
            <a:off x="3454023" y="5285358"/>
            <a:ext cx="963251" cy="402371"/>
          </a:xfrm>
          <a:prstGeom prst="rect">
            <a:avLst/>
          </a:prstGeom>
        </p:spPr>
      </p:pic>
    </p:spTree>
    <p:extLst>
      <p:ext uri="{BB962C8B-B14F-4D97-AF65-F5344CB8AC3E}">
        <p14:creationId xmlns:p14="http://schemas.microsoft.com/office/powerpoint/2010/main" val="35897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9EA27C-DE62-4CEC-A6D3-4FA9EF40A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51efbd54-3ada-4385-a4a2-d7c67fb573df@namprd11">
            <a:extLst>
              <a:ext uri="{FF2B5EF4-FFF2-40B4-BE49-F238E27FC236}">
                <a16:creationId xmlns:a16="http://schemas.microsoft.com/office/drawing/2014/main" id="{6B13B1DF-DBA6-460B-B103-1B4CF323015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12926" y="804334"/>
            <a:ext cx="2952748" cy="5249332"/>
          </a:xfrm>
          <a:prstGeom prst="rect">
            <a:avLst/>
          </a:prstGeom>
          <a:noFill/>
          <a:ln w="28575" cap="sq">
            <a:solidFill>
              <a:schemeClr val="tx2"/>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descr="189247b7-b3cd-498e-9ad9-8221eea4c6d2@namprd11">
            <a:extLst>
              <a:ext uri="{FF2B5EF4-FFF2-40B4-BE49-F238E27FC236}">
                <a16:creationId xmlns:a16="http://schemas.microsoft.com/office/drawing/2014/main" id="{DC026653-7B92-430A-ADC1-D54F5C5023D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26325" y="804334"/>
            <a:ext cx="2952748" cy="5249332"/>
          </a:xfrm>
          <a:prstGeom prst="rect">
            <a:avLst/>
          </a:prstGeom>
          <a:noFill/>
          <a:ln w="28575" cap="sq">
            <a:solidFill>
              <a:schemeClr val="tx2"/>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87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7E08-EA4B-4B81-BF29-833505F310EF}"/>
              </a:ext>
            </a:extLst>
          </p:cNvPr>
          <p:cNvSpPr>
            <a:spLocks noGrp="1"/>
          </p:cNvSpPr>
          <p:nvPr>
            <p:ph type="title"/>
          </p:nvPr>
        </p:nvSpPr>
        <p:spPr/>
        <p:txBody>
          <a:bodyPr>
            <a:normAutofit/>
          </a:bodyPr>
          <a:lstStyle/>
          <a:p>
            <a:r>
              <a:rPr lang="en-US" sz="4000" dirty="0"/>
              <a:t>Our Commitment</a:t>
            </a:r>
          </a:p>
        </p:txBody>
      </p:sp>
      <p:sp>
        <p:nvSpPr>
          <p:cNvPr id="4" name="Text Placeholder 3">
            <a:extLst>
              <a:ext uri="{FF2B5EF4-FFF2-40B4-BE49-F238E27FC236}">
                <a16:creationId xmlns:a16="http://schemas.microsoft.com/office/drawing/2014/main" id="{F4C9DE2E-7EBD-4AF5-953C-F77FD3D72587}"/>
              </a:ext>
            </a:extLst>
          </p:cNvPr>
          <p:cNvSpPr>
            <a:spLocks noGrp="1"/>
          </p:cNvSpPr>
          <p:nvPr>
            <p:ph type="body" sz="half" idx="2"/>
          </p:nvPr>
        </p:nvSpPr>
        <p:spPr>
          <a:xfrm>
            <a:off x="914401" y="3031065"/>
            <a:ext cx="4267200" cy="2438404"/>
          </a:xfrm>
        </p:spPr>
        <p:txBody>
          <a:bodyPr>
            <a:normAutofit fontScale="92500"/>
          </a:bodyPr>
          <a:lstStyle/>
          <a:p>
            <a:pPr marL="285750" indent="-285750">
              <a:buFont typeface="Arial" panose="020B0604020202020204" pitchFamily="34" charset="0"/>
              <a:buChar char="•"/>
            </a:pPr>
            <a:r>
              <a:rPr lang="en-US" sz="2400" dirty="0"/>
              <a:t>Share our knowledge</a:t>
            </a:r>
          </a:p>
          <a:p>
            <a:pPr marL="285750" indent="-285750">
              <a:buFont typeface="Arial" panose="020B0604020202020204" pitchFamily="34" charset="0"/>
              <a:buChar char="•"/>
            </a:pPr>
            <a:r>
              <a:rPr lang="en-US" sz="2400" dirty="0"/>
              <a:t>Be proactive</a:t>
            </a:r>
          </a:p>
          <a:p>
            <a:pPr marL="285750" indent="-285750">
              <a:buFont typeface="Arial" panose="020B0604020202020204" pitchFamily="34" charset="0"/>
              <a:buChar char="•"/>
            </a:pPr>
            <a:r>
              <a:rPr lang="en-US" sz="2400" dirty="0"/>
              <a:t>3</a:t>
            </a:r>
            <a:r>
              <a:rPr lang="en-US" sz="2400" baseline="30000" dirty="0"/>
              <a:t>rd</a:t>
            </a:r>
            <a:r>
              <a:rPr lang="en-US" sz="2400" dirty="0"/>
              <a:t> party audits for the Food Bank</a:t>
            </a:r>
          </a:p>
          <a:p>
            <a:pPr marL="285750" indent="-285750">
              <a:buFont typeface="Arial" panose="020B0604020202020204" pitchFamily="34" charset="0"/>
              <a:buChar char="•"/>
            </a:pPr>
            <a:r>
              <a:rPr lang="en-US" sz="2400" dirty="0"/>
              <a:t>Bi-annual monitoring for Partners</a:t>
            </a:r>
          </a:p>
        </p:txBody>
      </p:sp>
      <p:pic>
        <p:nvPicPr>
          <p:cNvPr id="4098" name="Picture 2" descr="Dare to Care, Inc. - GuideStar Profile">
            <a:extLst>
              <a:ext uri="{FF2B5EF4-FFF2-40B4-BE49-F238E27FC236}">
                <a16:creationId xmlns:a16="http://schemas.microsoft.com/office/drawing/2014/main" id="{C96499DE-FDC6-4D70-AAAC-6BF9222D53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5116" y="1590588"/>
            <a:ext cx="5406857" cy="2880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7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2A23-C12A-4BE3-9AFC-CFB9C4D07AF5}"/>
              </a:ext>
            </a:extLst>
          </p:cNvPr>
          <p:cNvSpPr>
            <a:spLocks noGrp="1"/>
          </p:cNvSpPr>
          <p:nvPr>
            <p:ph type="title"/>
          </p:nvPr>
        </p:nvSpPr>
        <p:spPr/>
        <p:txBody>
          <a:bodyPr/>
          <a:lstStyle/>
          <a:p>
            <a:r>
              <a:rPr lang="en-US" dirty="0"/>
              <a:t>For more information…</a:t>
            </a:r>
          </a:p>
        </p:txBody>
      </p:sp>
      <p:pic>
        <p:nvPicPr>
          <p:cNvPr id="4" name="Picture 2">
            <a:extLst>
              <a:ext uri="{FF2B5EF4-FFF2-40B4-BE49-F238E27FC236}">
                <a16:creationId xmlns:a16="http://schemas.microsoft.com/office/drawing/2014/main" id="{066D2D1C-0C48-4911-81E4-E4F84C34D179}"/>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38207" y="2505306"/>
            <a:ext cx="3740908" cy="15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picture containing food, table&#10;&#10;Description automatically generated">
            <a:extLst>
              <a:ext uri="{FF2B5EF4-FFF2-40B4-BE49-F238E27FC236}">
                <a16:creationId xmlns:a16="http://schemas.microsoft.com/office/drawing/2014/main" id="{FA9C872C-FFD8-46DA-8260-74ACEA3EBA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7373" y="2518101"/>
            <a:ext cx="3396374" cy="169818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35C99A0F-21AA-4AB6-B967-3CD0390A2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6390" y="4137646"/>
            <a:ext cx="3841432" cy="2015284"/>
          </a:xfrm>
          <a:prstGeom prst="rect">
            <a:avLst/>
          </a:prstGeom>
        </p:spPr>
      </p:pic>
    </p:spTree>
    <p:extLst>
      <p:ext uri="{BB962C8B-B14F-4D97-AF65-F5344CB8AC3E}">
        <p14:creationId xmlns:p14="http://schemas.microsoft.com/office/powerpoint/2010/main" val="152153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E4A9-72C4-481C-9D01-3E45A332B093}"/>
              </a:ext>
            </a:extLst>
          </p:cNvPr>
          <p:cNvSpPr>
            <a:spLocks noGrp="1"/>
          </p:cNvSpPr>
          <p:nvPr>
            <p:ph type="title"/>
          </p:nvPr>
        </p:nvSpPr>
        <p:spPr>
          <a:xfrm>
            <a:off x="1295402" y="982132"/>
            <a:ext cx="9601196" cy="1303867"/>
          </a:xfrm>
        </p:spPr>
        <p:txBody>
          <a:bodyPr/>
          <a:lstStyle/>
          <a:p>
            <a:r>
              <a:rPr lang="en-US" dirty="0"/>
              <a:t>Questions?</a:t>
            </a:r>
          </a:p>
        </p:txBody>
      </p:sp>
      <p:sp>
        <p:nvSpPr>
          <p:cNvPr id="4" name="Content Placeholder 3">
            <a:extLst>
              <a:ext uri="{FF2B5EF4-FFF2-40B4-BE49-F238E27FC236}">
                <a16:creationId xmlns:a16="http://schemas.microsoft.com/office/drawing/2014/main" id="{A639A53B-F2A1-40A5-910F-B1C9EB39FB45}"/>
              </a:ext>
            </a:extLst>
          </p:cNvPr>
          <p:cNvSpPr>
            <a:spLocks noGrp="1"/>
          </p:cNvSpPr>
          <p:nvPr>
            <p:ph idx="1"/>
          </p:nvPr>
        </p:nvSpPr>
        <p:spPr/>
        <p:txBody>
          <a:bodyPr/>
          <a:lstStyle/>
          <a:p>
            <a:r>
              <a:rPr lang="en-US" dirty="0"/>
              <a:t>Cassie Cairns: (502) 736-9915 or </a:t>
            </a:r>
            <a:r>
              <a:rPr lang="en-US" dirty="0">
                <a:hlinkClick r:id="rId2"/>
              </a:rPr>
              <a:t>cassie.cairns@daretocare.org</a:t>
            </a:r>
            <a:r>
              <a:rPr lang="en-US" dirty="0"/>
              <a:t> </a:t>
            </a:r>
          </a:p>
          <a:p>
            <a:endParaRPr lang="en-US" dirty="0"/>
          </a:p>
          <a:p>
            <a:r>
              <a:rPr lang="en-US" dirty="0"/>
              <a:t>Ruthe Holmberg: (502) 736-9918 or </a:t>
            </a:r>
            <a:r>
              <a:rPr lang="en-US" dirty="0">
                <a:hlinkClick r:id="rId3"/>
              </a:rPr>
              <a:t>ruthe.holmberg@daretocare.org</a:t>
            </a:r>
            <a:r>
              <a:rPr lang="en-US" dirty="0"/>
              <a:t> </a:t>
            </a:r>
          </a:p>
          <a:p>
            <a:endParaRPr lang="en-US" dirty="0"/>
          </a:p>
          <a:p>
            <a:endParaRPr lang="en-US" dirty="0"/>
          </a:p>
        </p:txBody>
      </p:sp>
    </p:spTree>
    <p:extLst>
      <p:ext uri="{BB962C8B-B14F-4D97-AF65-F5344CB8AC3E}">
        <p14:creationId xmlns:p14="http://schemas.microsoft.com/office/powerpoint/2010/main" val="1773103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3B04196-EE2E-4500-AF8D-C6E01DA9B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2" name="Straight Connector 21">
            <a:extLst>
              <a:ext uri="{FF2B5EF4-FFF2-40B4-BE49-F238E27FC236}">
                <a16:creationId xmlns:a16="http://schemas.microsoft.com/office/drawing/2014/main" id="{85B95145-40F9-436B-89CD-8054CBB2E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DE15C149-52C8-4918-9ED9-ABE8F23C3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CCC74E"/>
          </a:solidFill>
          <a:ln>
            <a:noFill/>
          </a:ln>
          <a:effectLst>
            <a:innerShdw blurRad="635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6" name="Rectangle 25">
            <a:extLst>
              <a:ext uri="{FF2B5EF4-FFF2-40B4-BE49-F238E27FC236}">
                <a16:creationId xmlns:a16="http://schemas.microsoft.com/office/drawing/2014/main" id="{7FF4C884-BB12-4BB5-8FE6-DD2A2F1A0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46" y="0"/>
            <a:ext cx="7537704" cy="6858000"/>
          </a:xfrm>
          <a:prstGeom prst="rect">
            <a:avLst/>
          </a:prstGeom>
          <a:solidFill>
            <a:schemeClr val="bg2">
              <a:lumMod val="90000"/>
              <a:lumOff val="10000"/>
            </a:schemeClr>
          </a:soli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8" name="Rectangle 27">
            <a:extLst>
              <a:ext uri="{FF2B5EF4-FFF2-40B4-BE49-F238E27FC236}">
                <a16:creationId xmlns:a16="http://schemas.microsoft.com/office/drawing/2014/main" id="{886AEC2C-60F0-42F3-B01C-DE5AF49E7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862" y="164592"/>
            <a:ext cx="7205472" cy="6528816"/>
          </a:xfrm>
          <a:prstGeom prst="rect">
            <a:avLst/>
          </a:prstGeom>
          <a:noFill/>
          <a:ln w="15875" cap="flat">
            <a:solidFill>
              <a:srgbClr val="CCC74E"/>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9B46AAD-8E9F-427E-BCA2-321EB81E8346}"/>
              </a:ext>
            </a:extLst>
          </p:cNvPr>
          <p:cNvSpPr>
            <a:spLocks noGrp="1"/>
          </p:cNvSpPr>
          <p:nvPr>
            <p:ph type="title"/>
          </p:nvPr>
        </p:nvSpPr>
        <p:spPr>
          <a:xfrm>
            <a:off x="5294375" y="670561"/>
            <a:ext cx="6271075" cy="3708400"/>
          </a:xfrm>
        </p:spPr>
        <p:txBody>
          <a:bodyPr vert="horz" lIns="91440" tIns="45720" rIns="91440" bIns="45720" rtlCol="0" anchor="b">
            <a:normAutofit/>
          </a:bodyPr>
          <a:lstStyle/>
          <a:p>
            <a:r>
              <a:rPr lang="en-US" sz="4600"/>
              <a:t>CONGRATULATIONS!</a:t>
            </a:r>
          </a:p>
        </p:txBody>
      </p:sp>
      <p:pic>
        <p:nvPicPr>
          <p:cNvPr id="5122" name="Picture 2" descr="How to Celebrate Project Success with a Distributed Team">
            <a:extLst>
              <a:ext uri="{FF2B5EF4-FFF2-40B4-BE49-F238E27FC236}">
                <a16:creationId xmlns:a16="http://schemas.microsoft.com/office/drawing/2014/main" id="{BFA3F620-3E61-405F-9098-6C34C0267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 y="5576"/>
            <a:ext cx="46619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598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picture containing drawing&#10;&#10;Description automatically generated">
            <a:extLst>
              <a:ext uri="{FF2B5EF4-FFF2-40B4-BE49-F238E27FC236}">
                <a16:creationId xmlns:a16="http://schemas.microsoft.com/office/drawing/2014/main" id="{B83CFDAF-E332-48B3-8127-DFFB0C82CF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547" y="1471287"/>
            <a:ext cx="719232" cy="914400"/>
          </a:xfrm>
          <a:prstGeom prst="rect">
            <a:avLst/>
          </a:prstGeom>
        </p:spPr>
      </p:pic>
      <p:pic>
        <p:nvPicPr>
          <p:cNvPr id="33" name="Picture 32" descr="A picture containing nail, ware&#10;&#10;Description automatically generated">
            <a:extLst>
              <a:ext uri="{FF2B5EF4-FFF2-40B4-BE49-F238E27FC236}">
                <a16:creationId xmlns:a16="http://schemas.microsoft.com/office/drawing/2014/main" id="{1D0E11B4-3F30-4C22-A229-A65161DD5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0295" y="3017667"/>
            <a:ext cx="946785" cy="676275"/>
          </a:xfrm>
          <a:prstGeom prst="rect">
            <a:avLst/>
          </a:prstGeom>
        </p:spPr>
      </p:pic>
      <p:sp>
        <p:nvSpPr>
          <p:cNvPr id="3" name="Content Placeholder 2"/>
          <p:cNvSpPr>
            <a:spLocks noGrp="1"/>
          </p:cNvSpPr>
          <p:nvPr>
            <p:ph idx="1"/>
          </p:nvPr>
        </p:nvSpPr>
        <p:spPr>
          <a:xfrm>
            <a:off x="5146766" y="744222"/>
            <a:ext cx="5957224" cy="5405968"/>
          </a:xfrm>
        </p:spPr>
        <p:txBody>
          <a:bodyPr anchor="ctr">
            <a:normAutofit/>
          </a:bodyPr>
          <a:lstStyle/>
          <a:p>
            <a:pPr marL="0" indent="0" algn="ctr">
              <a:buNone/>
            </a:pPr>
            <a:r>
              <a:rPr lang="en-US" dirty="0">
                <a:solidFill>
                  <a:schemeClr val="tx1"/>
                </a:solidFill>
              </a:rPr>
              <a:t>RISKY FOODS:</a:t>
            </a:r>
          </a:p>
          <a:p>
            <a:pPr marL="0" indent="0" algn="ctr">
              <a:buNone/>
            </a:pPr>
            <a:r>
              <a:rPr lang="en-US" dirty="0">
                <a:solidFill>
                  <a:schemeClr val="tx1"/>
                </a:solidFill>
              </a:rPr>
              <a:t>The FDA’s “Most Wanted” List </a:t>
            </a:r>
            <a:endParaRPr lang="en-US" sz="2400" dirty="0">
              <a:solidFill>
                <a:schemeClr val="tx1"/>
              </a:solidFill>
            </a:endParaRPr>
          </a:p>
        </p:txBody>
      </p:sp>
      <p:pic>
        <p:nvPicPr>
          <p:cNvPr id="10" name="Picture 9" descr="A plastic container filled with different types of food&#10;&#10;Description automatically generated">
            <a:extLst>
              <a:ext uri="{FF2B5EF4-FFF2-40B4-BE49-F238E27FC236}">
                <a16:creationId xmlns:a16="http://schemas.microsoft.com/office/drawing/2014/main" id="{75D5A215-C47C-4741-821F-4FA0BAED5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5790" y="5170497"/>
            <a:ext cx="1624675" cy="914400"/>
          </a:xfrm>
          <a:prstGeom prst="rect">
            <a:avLst/>
          </a:prstGeom>
        </p:spPr>
      </p:pic>
      <p:pic>
        <p:nvPicPr>
          <p:cNvPr id="14" name="Picture 13" descr="A store filled with lots of different types of food&#10;&#10;Description automatically generated">
            <a:extLst>
              <a:ext uri="{FF2B5EF4-FFF2-40B4-BE49-F238E27FC236}">
                <a16:creationId xmlns:a16="http://schemas.microsoft.com/office/drawing/2014/main" id="{ACA1A107-696E-4579-B27B-970530D36C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0911" y="4056858"/>
            <a:ext cx="1306285" cy="9144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232365AE-C82E-4526-AE23-C88F462065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1539" y="775258"/>
            <a:ext cx="1117195" cy="914400"/>
          </a:xfrm>
          <a:prstGeom prst="rect">
            <a:avLst/>
          </a:prstGeom>
        </p:spPr>
      </p:pic>
      <p:pic>
        <p:nvPicPr>
          <p:cNvPr id="19" name="Picture 18" descr="A picture containing food, table, plate, meal&#10;&#10;Description automatically generated">
            <a:extLst>
              <a:ext uri="{FF2B5EF4-FFF2-40B4-BE49-F238E27FC236}">
                <a16:creationId xmlns:a16="http://schemas.microsoft.com/office/drawing/2014/main" id="{1BA04313-607D-4E90-B01F-37DC403E65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0579" y="639831"/>
            <a:ext cx="1366631" cy="91440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A1B8A066-2B2E-4D7D-AC5F-316BF03959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2852" y="2203046"/>
            <a:ext cx="1051460" cy="914400"/>
          </a:xfrm>
          <a:prstGeom prst="rect">
            <a:avLst/>
          </a:prstGeom>
        </p:spPr>
      </p:pic>
      <p:pic>
        <p:nvPicPr>
          <p:cNvPr id="25" name="Picture 24" descr="A picture containing umbrella, food&#10;&#10;Description automatically generated">
            <a:extLst>
              <a:ext uri="{FF2B5EF4-FFF2-40B4-BE49-F238E27FC236}">
                <a16:creationId xmlns:a16="http://schemas.microsoft.com/office/drawing/2014/main" id="{296EEC10-85BF-449E-9E46-F903C70B0B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44602" y="3355805"/>
            <a:ext cx="465343" cy="914400"/>
          </a:xfrm>
          <a:prstGeom prst="rect">
            <a:avLst/>
          </a:prstGeom>
        </p:spPr>
      </p:pic>
      <p:pic>
        <p:nvPicPr>
          <p:cNvPr id="27" name="Picture 26" descr="A close up of a logo&#10;&#10;Description automatically generated">
            <a:extLst>
              <a:ext uri="{FF2B5EF4-FFF2-40B4-BE49-F238E27FC236}">
                <a16:creationId xmlns:a16="http://schemas.microsoft.com/office/drawing/2014/main" id="{20CD2311-9247-44AD-8D16-86AD31F16CB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22804" y="1534059"/>
            <a:ext cx="1625600" cy="914400"/>
          </a:xfrm>
          <a:prstGeom prst="rect">
            <a:avLst/>
          </a:prstGeom>
        </p:spPr>
      </p:pic>
      <p:cxnSp>
        <p:nvCxnSpPr>
          <p:cNvPr id="35" name="Straight Connector 34">
            <a:extLst>
              <a:ext uri="{FF2B5EF4-FFF2-40B4-BE49-F238E27FC236}">
                <a16:creationId xmlns:a16="http://schemas.microsoft.com/office/drawing/2014/main" id="{27C829B4-7327-43BB-8F97-7DD49A98EE3B}"/>
              </a:ext>
            </a:extLst>
          </p:cNvPr>
          <p:cNvCxnSpPr>
            <a:cxnSpLocks/>
          </p:cNvCxnSpPr>
          <p:nvPr/>
        </p:nvCxnSpPr>
        <p:spPr>
          <a:xfrm>
            <a:off x="7384785" y="2104758"/>
            <a:ext cx="2773342" cy="13152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C98EFEC-96DE-4A17-AAE0-2D6385146D08}"/>
              </a:ext>
            </a:extLst>
          </p:cNvPr>
          <p:cNvCxnSpPr>
            <a:stCxn id="19" idx="2"/>
          </p:cNvCxnSpPr>
          <p:nvPr/>
        </p:nvCxnSpPr>
        <p:spPr>
          <a:xfrm>
            <a:off x="8493895" y="1554231"/>
            <a:ext cx="1664232" cy="18747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48D0BF7-B4FA-4F70-BF6D-9E3E0783837B}"/>
              </a:ext>
            </a:extLst>
          </p:cNvPr>
          <p:cNvCxnSpPr>
            <a:stCxn id="27" idx="2"/>
          </p:cNvCxnSpPr>
          <p:nvPr/>
        </p:nvCxnSpPr>
        <p:spPr>
          <a:xfrm flipH="1">
            <a:off x="10048598" y="2448459"/>
            <a:ext cx="387006" cy="9207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238AC66-4F7E-40FF-BF16-25A3989907CF}"/>
              </a:ext>
            </a:extLst>
          </p:cNvPr>
          <p:cNvCxnSpPr>
            <a:stCxn id="25" idx="1"/>
          </p:cNvCxnSpPr>
          <p:nvPr/>
        </p:nvCxnSpPr>
        <p:spPr>
          <a:xfrm flipH="1" flipV="1">
            <a:off x="10048598" y="3420052"/>
            <a:ext cx="796004" cy="392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139608-FE7B-407D-B580-A0C1F9008A38}"/>
              </a:ext>
            </a:extLst>
          </p:cNvPr>
          <p:cNvCxnSpPr>
            <a:cxnSpLocks/>
          </p:cNvCxnSpPr>
          <p:nvPr/>
        </p:nvCxnSpPr>
        <p:spPr>
          <a:xfrm>
            <a:off x="5542584" y="1680401"/>
            <a:ext cx="4557122" cy="17575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4EFE324-D9FA-43F5-96B0-6841EF8534C0}"/>
              </a:ext>
            </a:extLst>
          </p:cNvPr>
          <p:cNvCxnSpPr>
            <a:stCxn id="10" idx="0"/>
          </p:cNvCxnSpPr>
          <p:nvPr/>
        </p:nvCxnSpPr>
        <p:spPr>
          <a:xfrm flipH="1" flipV="1">
            <a:off x="10048598" y="3447206"/>
            <a:ext cx="109530" cy="17232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A4F668A-A891-43B5-B1E0-D5205DC81DCF}"/>
              </a:ext>
            </a:extLst>
          </p:cNvPr>
          <p:cNvCxnSpPr/>
          <p:nvPr/>
        </p:nvCxnSpPr>
        <p:spPr>
          <a:xfrm flipV="1">
            <a:off x="8172721" y="3465294"/>
            <a:ext cx="1894538" cy="20372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54B6F84-DFD5-4C56-84DC-9CD32B251466}"/>
              </a:ext>
            </a:extLst>
          </p:cNvPr>
          <p:cNvCxnSpPr>
            <a:stCxn id="21" idx="3"/>
          </p:cNvCxnSpPr>
          <p:nvPr/>
        </p:nvCxnSpPr>
        <p:spPr>
          <a:xfrm>
            <a:off x="5534312" y="2660246"/>
            <a:ext cx="4569051" cy="7869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A40067E-7006-4F93-9A7A-A96C0BBEFA84}"/>
              </a:ext>
            </a:extLst>
          </p:cNvPr>
          <p:cNvCxnSpPr>
            <a:stCxn id="14" idx="3"/>
          </p:cNvCxnSpPr>
          <p:nvPr/>
        </p:nvCxnSpPr>
        <p:spPr>
          <a:xfrm flipV="1">
            <a:off x="6217196" y="3504483"/>
            <a:ext cx="3794726" cy="10095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9" name="Picture 68" descr="A picture containing drawing&#10;&#10;Description automatically generated">
            <a:extLst>
              <a:ext uri="{FF2B5EF4-FFF2-40B4-BE49-F238E27FC236}">
                <a16:creationId xmlns:a16="http://schemas.microsoft.com/office/drawing/2014/main" id="{88C106EF-093F-42CC-BF99-8370BA6D80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94279" y="5126404"/>
            <a:ext cx="1117100" cy="914400"/>
          </a:xfrm>
          <a:prstGeom prst="rect">
            <a:avLst/>
          </a:prstGeom>
        </p:spPr>
      </p:pic>
      <p:cxnSp>
        <p:nvCxnSpPr>
          <p:cNvPr id="73" name="Straight Connector 72">
            <a:extLst>
              <a:ext uri="{FF2B5EF4-FFF2-40B4-BE49-F238E27FC236}">
                <a16:creationId xmlns:a16="http://schemas.microsoft.com/office/drawing/2014/main" id="{E7C1312F-5EAA-4A2C-AF0C-96552D32D2BA}"/>
              </a:ext>
            </a:extLst>
          </p:cNvPr>
          <p:cNvCxnSpPr>
            <a:stCxn id="71" idx="3"/>
          </p:cNvCxnSpPr>
          <p:nvPr/>
        </p:nvCxnSpPr>
        <p:spPr>
          <a:xfrm flipV="1">
            <a:off x="8703098" y="3465294"/>
            <a:ext cx="1400265" cy="9524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5" name="Picture 74" descr="A close up of a greens&#10;&#10;Description automatically generated">
            <a:extLst>
              <a:ext uri="{FF2B5EF4-FFF2-40B4-BE49-F238E27FC236}">
                <a16:creationId xmlns:a16="http://schemas.microsoft.com/office/drawing/2014/main" id="{71E7BA07-067C-4275-BE3E-195E838B197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80105" y="5382364"/>
            <a:ext cx="1538095" cy="914400"/>
          </a:xfrm>
          <a:prstGeom prst="rect">
            <a:avLst/>
          </a:prstGeom>
        </p:spPr>
      </p:pic>
      <p:cxnSp>
        <p:nvCxnSpPr>
          <p:cNvPr id="79" name="Straight Connector 78">
            <a:extLst>
              <a:ext uri="{FF2B5EF4-FFF2-40B4-BE49-F238E27FC236}">
                <a16:creationId xmlns:a16="http://schemas.microsoft.com/office/drawing/2014/main" id="{648971A0-99CC-494C-AFC8-31DE89622229}"/>
              </a:ext>
            </a:extLst>
          </p:cNvPr>
          <p:cNvCxnSpPr/>
          <p:nvPr/>
        </p:nvCxnSpPr>
        <p:spPr>
          <a:xfrm flipV="1">
            <a:off x="5760720" y="3504483"/>
            <a:ext cx="4306539" cy="22431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1" name="Picture 70" descr="A close up of a logo&#10;&#10;Description automatically generated">
            <a:extLst>
              <a:ext uri="{FF2B5EF4-FFF2-40B4-BE49-F238E27FC236}">
                <a16:creationId xmlns:a16="http://schemas.microsoft.com/office/drawing/2014/main" id="{1FB69AF5-0918-4443-97D0-FD50A3D2AC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88698" y="3960524"/>
            <a:ext cx="914400" cy="914400"/>
          </a:xfrm>
          <a:prstGeom prst="rect">
            <a:avLst/>
          </a:prstGeom>
        </p:spPr>
      </p:pic>
    </p:spTree>
    <p:extLst>
      <p:ext uri="{BB962C8B-B14F-4D97-AF65-F5344CB8AC3E}">
        <p14:creationId xmlns:p14="http://schemas.microsoft.com/office/powerpoint/2010/main" val="421224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4" name="Picture 19">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5" name="Straight Connector 21">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881253" y="2427935"/>
            <a:ext cx="6024514" cy="3475229"/>
          </a:xfrm>
        </p:spPr>
        <p:txBody>
          <a:bodyPr>
            <a:noAutofit/>
          </a:bodyPr>
          <a:lstStyle/>
          <a:p>
            <a:r>
              <a:rPr lang="en-US" sz="2200" dirty="0"/>
              <a:t>We serve populations that are considered high risk</a:t>
            </a:r>
          </a:p>
          <a:p>
            <a:pPr lvl="1"/>
            <a:r>
              <a:rPr lang="en-US" sz="2200" dirty="0"/>
              <a:t>Elderly</a:t>
            </a:r>
          </a:p>
          <a:p>
            <a:pPr lvl="1"/>
            <a:r>
              <a:rPr lang="en-US" sz="2200" dirty="0"/>
              <a:t>Young children</a:t>
            </a:r>
          </a:p>
          <a:p>
            <a:pPr lvl="1"/>
            <a:r>
              <a:rPr lang="en-US" sz="2200" dirty="0"/>
              <a:t>Immune-compromised</a:t>
            </a:r>
          </a:p>
          <a:p>
            <a:r>
              <a:rPr lang="en-US" sz="2200" dirty="0"/>
              <a:t>It takes commitment from EVERYONE who comes in contact with food</a:t>
            </a:r>
          </a:p>
          <a:p>
            <a:pPr lvl="1"/>
            <a:r>
              <a:rPr lang="en-US" sz="2200" dirty="0"/>
              <a:t>Accountable to regulators</a:t>
            </a:r>
          </a:p>
          <a:p>
            <a:pPr lvl="1"/>
            <a:r>
              <a:rPr lang="en-US" sz="2200" dirty="0"/>
              <a:t>Accountable to our clients</a:t>
            </a:r>
          </a:p>
          <a:p>
            <a:pPr lvl="1"/>
            <a:endParaRPr lang="en-US" sz="2200" dirty="0"/>
          </a:p>
        </p:txBody>
      </p:sp>
      <p:sp>
        <p:nvSpPr>
          <p:cNvPr id="2" name="TextBox 1">
            <a:extLst>
              <a:ext uri="{FF2B5EF4-FFF2-40B4-BE49-F238E27FC236}">
                <a16:creationId xmlns:a16="http://schemas.microsoft.com/office/drawing/2014/main" id="{2BD7C136-67B7-4122-BFC6-AEC64DD96DC8}"/>
              </a:ext>
            </a:extLst>
          </p:cNvPr>
          <p:cNvSpPr txBox="1"/>
          <p:nvPr/>
        </p:nvSpPr>
        <p:spPr>
          <a:xfrm>
            <a:off x="1136469" y="1345471"/>
            <a:ext cx="4554647" cy="954107"/>
          </a:xfrm>
          <a:prstGeom prst="rect">
            <a:avLst/>
          </a:prstGeom>
          <a:noFill/>
        </p:spPr>
        <p:txBody>
          <a:bodyPr wrap="square" rtlCol="0">
            <a:spAutoFit/>
          </a:bodyPr>
          <a:lstStyle/>
          <a:p>
            <a:r>
              <a:rPr lang="en-US" sz="2800" dirty="0"/>
              <a:t>Keeping food safe is important because…</a:t>
            </a:r>
          </a:p>
        </p:txBody>
      </p:sp>
      <p:pic>
        <p:nvPicPr>
          <p:cNvPr id="12290" name="Picture 2" descr="Little Kids Clip Art - Kids Helping Clipart – Stunning free transparent png  clipart images free download">
            <a:extLst>
              <a:ext uri="{FF2B5EF4-FFF2-40B4-BE49-F238E27FC236}">
                <a16:creationId xmlns:a16="http://schemas.microsoft.com/office/drawing/2014/main" id="{47771AC4-7796-43DF-ABBE-8A156230B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818" y="506089"/>
            <a:ext cx="280987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Elderly Cliparts - Cliparts Zone">
            <a:extLst>
              <a:ext uri="{FF2B5EF4-FFF2-40B4-BE49-F238E27FC236}">
                <a16:creationId xmlns:a16="http://schemas.microsoft.com/office/drawing/2014/main" id="{2B1F2C6A-1253-45C3-A0C0-46BA444FCF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1755" y="2299578"/>
            <a:ext cx="29146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hildren Disabled Stock Illustrations – 1,423 Children Disabled Stock  Illustrations, Vectors &amp; Clipart - Dreamstime">
            <a:extLst>
              <a:ext uri="{FF2B5EF4-FFF2-40B4-BE49-F238E27FC236}">
                <a16:creationId xmlns:a16="http://schemas.microsoft.com/office/drawing/2014/main" id="{049F2860-5B44-4A07-A76D-EB214E3AA0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7526" y="3872798"/>
            <a:ext cx="2288458" cy="228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B8286FD-0D8B-4A23-A1DB-E3296C728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45A990F-5655-4935-A76E-35B43EA795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Rounded Corners 6">
            <a:extLst>
              <a:ext uri="{FF2B5EF4-FFF2-40B4-BE49-F238E27FC236}">
                <a16:creationId xmlns:a16="http://schemas.microsoft.com/office/drawing/2014/main" id="{D651B188-6B27-4C38-A807-B092C0AD73AF}"/>
              </a:ext>
            </a:extLst>
          </p:cNvPr>
          <p:cNvSpPr/>
          <p:nvPr/>
        </p:nvSpPr>
        <p:spPr>
          <a:xfrm>
            <a:off x="1295401" y="1167792"/>
            <a:ext cx="5761007" cy="1261899"/>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grpSp>
        <p:nvGrpSpPr>
          <p:cNvPr id="4" name="Group 3">
            <a:extLst>
              <a:ext uri="{FF2B5EF4-FFF2-40B4-BE49-F238E27FC236}">
                <a16:creationId xmlns:a16="http://schemas.microsoft.com/office/drawing/2014/main" id="{2F6D6A9D-254C-4C2C-A2A8-2DB4EAD77FD0}"/>
              </a:ext>
            </a:extLst>
          </p:cNvPr>
          <p:cNvGrpSpPr/>
          <p:nvPr/>
        </p:nvGrpSpPr>
        <p:grpSpPr>
          <a:xfrm>
            <a:off x="1450199" y="1167792"/>
            <a:ext cx="5278122" cy="1261899"/>
            <a:chOff x="1450199" y="1167792"/>
            <a:chExt cx="5278122" cy="1261899"/>
          </a:xfrm>
        </p:grpSpPr>
        <p:sp>
          <p:nvSpPr>
            <p:cNvPr id="8" name="Rectangle 7" descr="Doctor">
              <a:extLst>
                <a:ext uri="{FF2B5EF4-FFF2-40B4-BE49-F238E27FC236}">
                  <a16:creationId xmlns:a16="http://schemas.microsoft.com/office/drawing/2014/main" id="{07BCC821-BB52-4527-9BA0-B7997A0EAB81}"/>
                </a:ext>
              </a:extLst>
            </p:cNvPr>
            <p:cNvSpPr/>
            <p:nvPr/>
          </p:nvSpPr>
          <p:spPr>
            <a:xfrm>
              <a:off x="1450199" y="1451719"/>
              <a:ext cx="281451" cy="694044"/>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D6B46330-1407-4FC9-9B87-7BE5533B7B69}"/>
                </a:ext>
              </a:extLst>
            </p:cNvPr>
            <p:cNvSpPr/>
            <p:nvPr/>
          </p:nvSpPr>
          <p:spPr>
            <a:xfrm>
              <a:off x="1886450" y="1167792"/>
              <a:ext cx="4841871" cy="1261899"/>
            </a:xfrm>
            <a:custGeom>
              <a:avLst/>
              <a:gdLst>
                <a:gd name="connsiteX0" fmla="*/ 0 w 4320538"/>
                <a:gd name="connsiteY0" fmla="*/ 0 h 852841"/>
                <a:gd name="connsiteX1" fmla="*/ 4320538 w 4320538"/>
                <a:gd name="connsiteY1" fmla="*/ 0 h 852841"/>
                <a:gd name="connsiteX2" fmla="*/ 4320538 w 4320538"/>
                <a:gd name="connsiteY2" fmla="*/ 852841 h 852841"/>
                <a:gd name="connsiteX3" fmla="*/ 0 w 4320538"/>
                <a:gd name="connsiteY3" fmla="*/ 852841 h 852841"/>
                <a:gd name="connsiteX4" fmla="*/ 0 w 4320538"/>
                <a:gd name="connsiteY4" fmla="*/ 0 h 85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538" h="852841">
                  <a:moveTo>
                    <a:pt x="0" y="0"/>
                  </a:moveTo>
                  <a:lnTo>
                    <a:pt x="4320538" y="0"/>
                  </a:lnTo>
                  <a:lnTo>
                    <a:pt x="4320538" y="852841"/>
                  </a:lnTo>
                  <a:lnTo>
                    <a:pt x="0" y="852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0259" tIns="90259" rIns="90259" bIns="90259" numCol="1" spcCol="1270" anchor="ctr" anchorCtr="0">
              <a:noAutofit/>
            </a:bodyPr>
            <a:lstStyle/>
            <a:p>
              <a:pPr marL="0" lvl="0" indent="0" algn="l" defTabSz="1111250">
                <a:lnSpc>
                  <a:spcPct val="90000"/>
                </a:lnSpc>
                <a:spcBef>
                  <a:spcPct val="0"/>
                </a:spcBef>
                <a:spcAft>
                  <a:spcPct val="35000"/>
                </a:spcAft>
                <a:buNone/>
              </a:pPr>
              <a:r>
                <a:rPr lang="en-US" sz="2500" kern="1200" dirty="0"/>
                <a:t>What is a foodborne illness?</a:t>
              </a:r>
            </a:p>
          </p:txBody>
        </p:sp>
      </p:grpSp>
      <p:sp>
        <p:nvSpPr>
          <p:cNvPr id="12" name="Freeform: Shape 11">
            <a:extLst>
              <a:ext uri="{FF2B5EF4-FFF2-40B4-BE49-F238E27FC236}">
                <a16:creationId xmlns:a16="http://schemas.microsoft.com/office/drawing/2014/main" id="{6AE0EE56-E64A-4328-B762-B466046C6FB6}"/>
              </a:ext>
            </a:extLst>
          </p:cNvPr>
          <p:cNvSpPr/>
          <p:nvPr/>
        </p:nvSpPr>
        <p:spPr>
          <a:xfrm>
            <a:off x="1471458" y="1167792"/>
            <a:ext cx="5360416" cy="1261899"/>
          </a:xfrm>
          <a:custGeom>
            <a:avLst/>
            <a:gdLst>
              <a:gd name="connsiteX0" fmla="*/ 0 w 4295626"/>
              <a:gd name="connsiteY0" fmla="*/ 0 h 852841"/>
              <a:gd name="connsiteX1" fmla="*/ 4295626 w 4295626"/>
              <a:gd name="connsiteY1" fmla="*/ 0 h 852841"/>
              <a:gd name="connsiteX2" fmla="*/ 4295626 w 4295626"/>
              <a:gd name="connsiteY2" fmla="*/ 852841 h 852841"/>
              <a:gd name="connsiteX3" fmla="*/ 0 w 4295626"/>
              <a:gd name="connsiteY3" fmla="*/ 852841 h 852841"/>
              <a:gd name="connsiteX4" fmla="*/ 0 w 4295626"/>
              <a:gd name="connsiteY4" fmla="*/ 0 h 85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626" h="852841">
                <a:moveTo>
                  <a:pt x="0" y="0"/>
                </a:moveTo>
                <a:lnTo>
                  <a:pt x="4295626" y="0"/>
                </a:lnTo>
                <a:lnTo>
                  <a:pt x="4295626" y="852841"/>
                </a:lnTo>
                <a:lnTo>
                  <a:pt x="0" y="852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0259" tIns="90259" rIns="90259" bIns="90259" numCol="1" spcCol="1270" anchor="ctr" anchorCtr="0">
            <a:noAutofit/>
          </a:bodyPr>
          <a:lstStyle/>
          <a:p>
            <a:pPr marL="0" lvl="0" indent="0" algn="l" defTabSz="577850">
              <a:lnSpc>
                <a:spcPct val="90000"/>
              </a:lnSpc>
              <a:spcBef>
                <a:spcPct val="0"/>
              </a:spcBef>
              <a:spcAft>
                <a:spcPct val="35000"/>
              </a:spcAft>
              <a:buNone/>
            </a:pPr>
            <a:r>
              <a:rPr lang="en-US" kern="1200" dirty="0"/>
              <a:t>Simply put, it is an illness caused by eating contaminated food.  Commonly, it can cause vomiting, diarrhea, abdominal pain, fever, and chills.  It may lead to more serious problems, up to and including death.</a:t>
            </a:r>
          </a:p>
        </p:txBody>
      </p:sp>
      <p:sp>
        <p:nvSpPr>
          <p:cNvPr id="14" name="Rectangle: Rounded Corners 13">
            <a:extLst>
              <a:ext uri="{FF2B5EF4-FFF2-40B4-BE49-F238E27FC236}">
                <a16:creationId xmlns:a16="http://schemas.microsoft.com/office/drawing/2014/main" id="{F206D0AF-F4C5-480A-B4E4-40198181513E}"/>
              </a:ext>
            </a:extLst>
          </p:cNvPr>
          <p:cNvSpPr/>
          <p:nvPr/>
        </p:nvSpPr>
        <p:spPr>
          <a:xfrm>
            <a:off x="1295401" y="2612671"/>
            <a:ext cx="5761007" cy="1279113"/>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grpSp>
        <p:nvGrpSpPr>
          <p:cNvPr id="5" name="Group 4">
            <a:extLst>
              <a:ext uri="{FF2B5EF4-FFF2-40B4-BE49-F238E27FC236}">
                <a16:creationId xmlns:a16="http://schemas.microsoft.com/office/drawing/2014/main" id="{12B2D362-2C11-4853-99AE-57C9B95D4850}"/>
              </a:ext>
            </a:extLst>
          </p:cNvPr>
          <p:cNvGrpSpPr/>
          <p:nvPr/>
        </p:nvGrpSpPr>
        <p:grpSpPr>
          <a:xfrm>
            <a:off x="1450199" y="2612671"/>
            <a:ext cx="5278122" cy="1279113"/>
            <a:chOff x="1450199" y="2612671"/>
            <a:chExt cx="5278122" cy="1279113"/>
          </a:xfrm>
        </p:grpSpPr>
        <p:sp>
          <p:nvSpPr>
            <p:cNvPr id="16" name="Rectangle 15" descr="Ambulance">
              <a:extLst>
                <a:ext uri="{FF2B5EF4-FFF2-40B4-BE49-F238E27FC236}">
                  <a16:creationId xmlns:a16="http://schemas.microsoft.com/office/drawing/2014/main" id="{0D63EE9C-B51F-4C72-A134-3D9DF4DE4C7D}"/>
                </a:ext>
              </a:extLst>
            </p:cNvPr>
            <p:cNvSpPr/>
            <p:nvPr/>
          </p:nvSpPr>
          <p:spPr>
            <a:xfrm>
              <a:off x="1450199" y="2900473"/>
              <a:ext cx="281451" cy="703511"/>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7914A226-CA62-4A28-89C3-1E7AE6E89E29}"/>
                </a:ext>
              </a:extLst>
            </p:cNvPr>
            <p:cNvSpPr/>
            <p:nvPr/>
          </p:nvSpPr>
          <p:spPr>
            <a:xfrm>
              <a:off x="1886450" y="2612671"/>
              <a:ext cx="4841871" cy="1279113"/>
            </a:xfrm>
            <a:custGeom>
              <a:avLst/>
              <a:gdLst>
                <a:gd name="connsiteX0" fmla="*/ 0 w 4320538"/>
                <a:gd name="connsiteY0" fmla="*/ 0 h 852841"/>
                <a:gd name="connsiteX1" fmla="*/ 4320538 w 4320538"/>
                <a:gd name="connsiteY1" fmla="*/ 0 h 852841"/>
                <a:gd name="connsiteX2" fmla="*/ 4320538 w 4320538"/>
                <a:gd name="connsiteY2" fmla="*/ 852841 h 852841"/>
                <a:gd name="connsiteX3" fmla="*/ 0 w 4320538"/>
                <a:gd name="connsiteY3" fmla="*/ 852841 h 852841"/>
                <a:gd name="connsiteX4" fmla="*/ 0 w 4320538"/>
                <a:gd name="connsiteY4" fmla="*/ 0 h 85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538" h="852841">
                  <a:moveTo>
                    <a:pt x="0" y="0"/>
                  </a:moveTo>
                  <a:lnTo>
                    <a:pt x="4320538" y="0"/>
                  </a:lnTo>
                  <a:lnTo>
                    <a:pt x="4320538" y="852841"/>
                  </a:lnTo>
                  <a:lnTo>
                    <a:pt x="0" y="852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0259" tIns="90259" rIns="90259" bIns="90259" numCol="1" spcCol="1270" anchor="ctr" anchorCtr="0">
              <a:noAutofit/>
            </a:bodyPr>
            <a:lstStyle/>
            <a:p>
              <a:pPr marL="0" lvl="0" indent="0" algn="l" defTabSz="1111250">
                <a:lnSpc>
                  <a:spcPct val="90000"/>
                </a:lnSpc>
                <a:spcBef>
                  <a:spcPct val="0"/>
                </a:spcBef>
                <a:spcAft>
                  <a:spcPct val="35000"/>
                </a:spcAft>
                <a:buNone/>
              </a:pPr>
              <a:r>
                <a:rPr lang="en-US" sz="2500" kern="1200" dirty="0"/>
                <a:t>What is a foodborne illness outbreak?</a:t>
              </a:r>
            </a:p>
          </p:txBody>
        </p:sp>
      </p:grpSp>
      <p:sp>
        <p:nvSpPr>
          <p:cNvPr id="19" name="Freeform: Shape 18">
            <a:extLst>
              <a:ext uri="{FF2B5EF4-FFF2-40B4-BE49-F238E27FC236}">
                <a16:creationId xmlns:a16="http://schemas.microsoft.com/office/drawing/2014/main" id="{E166DC9F-C11B-47B2-98F3-D86EE53EB9AE}"/>
              </a:ext>
            </a:extLst>
          </p:cNvPr>
          <p:cNvSpPr/>
          <p:nvPr/>
        </p:nvSpPr>
        <p:spPr>
          <a:xfrm>
            <a:off x="2156395" y="2821676"/>
            <a:ext cx="4295626" cy="852841"/>
          </a:xfrm>
          <a:custGeom>
            <a:avLst/>
            <a:gdLst>
              <a:gd name="connsiteX0" fmla="*/ 0 w 4295626"/>
              <a:gd name="connsiteY0" fmla="*/ 0 h 852841"/>
              <a:gd name="connsiteX1" fmla="*/ 4295626 w 4295626"/>
              <a:gd name="connsiteY1" fmla="*/ 0 h 852841"/>
              <a:gd name="connsiteX2" fmla="*/ 4295626 w 4295626"/>
              <a:gd name="connsiteY2" fmla="*/ 852841 h 852841"/>
              <a:gd name="connsiteX3" fmla="*/ 0 w 4295626"/>
              <a:gd name="connsiteY3" fmla="*/ 852841 h 852841"/>
              <a:gd name="connsiteX4" fmla="*/ 0 w 4295626"/>
              <a:gd name="connsiteY4" fmla="*/ 0 h 85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626" h="852841">
                <a:moveTo>
                  <a:pt x="0" y="0"/>
                </a:moveTo>
                <a:lnTo>
                  <a:pt x="4295626" y="0"/>
                </a:lnTo>
                <a:lnTo>
                  <a:pt x="4295626" y="852841"/>
                </a:lnTo>
                <a:lnTo>
                  <a:pt x="0" y="852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0259" tIns="90259" rIns="90259" bIns="90259" numCol="1" spcCol="1270" anchor="ctr" anchorCtr="0">
            <a:noAutofit/>
          </a:bodyPr>
          <a:lstStyle/>
          <a:p>
            <a:pPr marL="0" lvl="0" indent="0" algn="l" defTabSz="577850">
              <a:lnSpc>
                <a:spcPct val="90000"/>
              </a:lnSpc>
              <a:spcBef>
                <a:spcPct val="0"/>
              </a:spcBef>
              <a:spcAft>
                <a:spcPct val="35000"/>
              </a:spcAft>
              <a:buNone/>
            </a:pPr>
            <a:r>
              <a:rPr lang="en-US" kern="1200" dirty="0"/>
              <a:t>Just TWO people are considered an outbreak</a:t>
            </a:r>
          </a:p>
        </p:txBody>
      </p:sp>
      <p:sp>
        <p:nvSpPr>
          <p:cNvPr id="20" name="Rectangle: Rounded Corners 19">
            <a:extLst>
              <a:ext uri="{FF2B5EF4-FFF2-40B4-BE49-F238E27FC236}">
                <a16:creationId xmlns:a16="http://schemas.microsoft.com/office/drawing/2014/main" id="{F5BED580-69F9-4051-9E64-6C80A7DFEA30}"/>
              </a:ext>
            </a:extLst>
          </p:cNvPr>
          <p:cNvSpPr/>
          <p:nvPr/>
        </p:nvSpPr>
        <p:spPr>
          <a:xfrm>
            <a:off x="1295401" y="4083673"/>
            <a:ext cx="5761007" cy="1507230"/>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grpSp>
        <p:nvGrpSpPr>
          <p:cNvPr id="6" name="Group 5">
            <a:extLst>
              <a:ext uri="{FF2B5EF4-FFF2-40B4-BE49-F238E27FC236}">
                <a16:creationId xmlns:a16="http://schemas.microsoft.com/office/drawing/2014/main" id="{149BF1E8-7059-40A1-A820-FD2CC462B174}"/>
              </a:ext>
            </a:extLst>
          </p:cNvPr>
          <p:cNvGrpSpPr/>
          <p:nvPr/>
        </p:nvGrpSpPr>
        <p:grpSpPr>
          <a:xfrm>
            <a:off x="1450199" y="4083673"/>
            <a:ext cx="5381675" cy="1507230"/>
            <a:chOff x="1450199" y="4083673"/>
            <a:chExt cx="5381675" cy="1507230"/>
          </a:xfrm>
        </p:grpSpPr>
        <p:sp>
          <p:nvSpPr>
            <p:cNvPr id="21" name="Rectangle 20" descr="Lady bug">
              <a:extLst>
                <a:ext uri="{FF2B5EF4-FFF2-40B4-BE49-F238E27FC236}">
                  <a16:creationId xmlns:a16="http://schemas.microsoft.com/office/drawing/2014/main" id="{C634CEA9-6387-4C81-9FC9-C7DFC708B516}"/>
                </a:ext>
              </a:extLst>
            </p:cNvPr>
            <p:cNvSpPr/>
            <p:nvPr/>
          </p:nvSpPr>
          <p:spPr>
            <a:xfrm>
              <a:off x="1450199" y="4422801"/>
              <a:ext cx="281451" cy="828976"/>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2B8FD073-C0B7-416D-AEFF-F41D077B54F3}"/>
                </a:ext>
              </a:extLst>
            </p:cNvPr>
            <p:cNvSpPr/>
            <p:nvPr/>
          </p:nvSpPr>
          <p:spPr>
            <a:xfrm>
              <a:off x="1886450" y="4083673"/>
              <a:ext cx="4945424" cy="1507230"/>
            </a:xfrm>
            <a:custGeom>
              <a:avLst/>
              <a:gdLst>
                <a:gd name="connsiteX0" fmla="*/ 0 w 4320538"/>
                <a:gd name="connsiteY0" fmla="*/ 0 h 852841"/>
                <a:gd name="connsiteX1" fmla="*/ 4320538 w 4320538"/>
                <a:gd name="connsiteY1" fmla="*/ 0 h 852841"/>
                <a:gd name="connsiteX2" fmla="*/ 4320538 w 4320538"/>
                <a:gd name="connsiteY2" fmla="*/ 852841 h 852841"/>
                <a:gd name="connsiteX3" fmla="*/ 0 w 4320538"/>
                <a:gd name="connsiteY3" fmla="*/ 852841 h 852841"/>
                <a:gd name="connsiteX4" fmla="*/ 0 w 4320538"/>
                <a:gd name="connsiteY4" fmla="*/ 0 h 85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538" h="852841">
                  <a:moveTo>
                    <a:pt x="0" y="0"/>
                  </a:moveTo>
                  <a:lnTo>
                    <a:pt x="4320538" y="0"/>
                  </a:lnTo>
                  <a:lnTo>
                    <a:pt x="4320538" y="852841"/>
                  </a:lnTo>
                  <a:lnTo>
                    <a:pt x="0" y="852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0259" tIns="90259" rIns="90259" bIns="90259" numCol="1" spcCol="1270" anchor="ctr" anchorCtr="0">
              <a:noAutofit/>
            </a:bodyPr>
            <a:lstStyle/>
            <a:p>
              <a:pPr marL="0" lvl="0" indent="0" algn="l" defTabSz="1111250">
                <a:lnSpc>
                  <a:spcPct val="90000"/>
                </a:lnSpc>
                <a:spcBef>
                  <a:spcPct val="0"/>
                </a:spcBef>
                <a:spcAft>
                  <a:spcPct val="35000"/>
                </a:spcAft>
                <a:buNone/>
              </a:pPr>
              <a:r>
                <a:rPr lang="en-US" sz="2500" kern="1200" dirty="0"/>
                <a:t>What micro organisms cause foodborne illnesses?</a:t>
              </a:r>
            </a:p>
          </p:txBody>
        </p:sp>
      </p:grpSp>
      <p:sp>
        <p:nvSpPr>
          <p:cNvPr id="25" name="Freeform: Shape 24">
            <a:extLst>
              <a:ext uri="{FF2B5EF4-FFF2-40B4-BE49-F238E27FC236}">
                <a16:creationId xmlns:a16="http://schemas.microsoft.com/office/drawing/2014/main" id="{5963BF24-4D54-4262-A843-104204C1349A}"/>
              </a:ext>
            </a:extLst>
          </p:cNvPr>
          <p:cNvSpPr/>
          <p:nvPr/>
        </p:nvSpPr>
        <p:spPr>
          <a:xfrm>
            <a:off x="2219742" y="4292681"/>
            <a:ext cx="4295626" cy="852841"/>
          </a:xfrm>
          <a:custGeom>
            <a:avLst/>
            <a:gdLst>
              <a:gd name="connsiteX0" fmla="*/ 0 w 4295626"/>
              <a:gd name="connsiteY0" fmla="*/ 0 h 852841"/>
              <a:gd name="connsiteX1" fmla="*/ 4295626 w 4295626"/>
              <a:gd name="connsiteY1" fmla="*/ 0 h 852841"/>
              <a:gd name="connsiteX2" fmla="*/ 4295626 w 4295626"/>
              <a:gd name="connsiteY2" fmla="*/ 852841 h 852841"/>
              <a:gd name="connsiteX3" fmla="*/ 0 w 4295626"/>
              <a:gd name="connsiteY3" fmla="*/ 852841 h 852841"/>
              <a:gd name="connsiteX4" fmla="*/ 0 w 4295626"/>
              <a:gd name="connsiteY4" fmla="*/ 0 h 85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626" h="852841">
                <a:moveTo>
                  <a:pt x="0" y="0"/>
                </a:moveTo>
                <a:lnTo>
                  <a:pt x="4295626" y="0"/>
                </a:lnTo>
                <a:lnTo>
                  <a:pt x="4295626" y="852841"/>
                </a:lnTo>
                <a:lnTo>
                  <a:pt x="0" y="852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0259" tIns="90259" rIns="90259" bIns="90259" numCol="1" spcCol="1270" anchor="ctr" anchorCtr="0">
            <a:noAutofit/>
          </a:bodyPr>
          <a:lstStyle/>
          <a:p>
            <a:pPr marL="0" lvl="0" indent="0" algn="l" defTabSz="577850">
              <a:lnSpc>
                <a:spcPct val="90000"/>
              </a:lnSpc>
              <a:spcBef>
                <a:spcPct val="0"/>
              </a:spcBef>
              <a:spcAft>
                <a:spcPct val="35000"/>
              </a:spcAft>
              <a:buNone/>
            </a:pPr>
            <a:endParaRPr lang="en-US" sz="1600" kern="1200" dirty="0"/>
          </a:p>
          <a:p>
            <a:pPr marL="0" lvl="0" indent="0" algn="l" defTabSz="577850">
              <a:lnSpc>
                <a:spcPct val="90000"/>
              </a:lnSpc>
              <a:spcBef>
                <a:spcPct val="0"/>
              </a:spcBef>
              <a:spcAft>
                <a:spcPct val="35000"/>
              </a:spcAft>
              <a:buNone/>
            </a:pPr>
            <a:r>
              <a:rPr lang="en-US" kern="1200" dirty="0"/>
              <a:t>The four categories of pathogens are:  bacteria, viruses, parasites and fungi</a:t>
            </a:r>
          </a:p>
        </p:txBody>
      </p:sp>
      <p:pic>
        <p:nvPicPr>
          <p:cNvPr id="13314" name="Picture 2" descr="Deadly Food Borne Illness Outbreaks - SignatureCare ER">
            <a:extLst>
              <a:ext uri="{FF2B5EF4-FFF2-40B4-BE49-F238E27FC236}">
                <a16:creationId xmlns:a16="http://schemas.microsoft.com/office/drawing/2014/main" id="{59046721-3636-402C-B58F-4E06484687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5166" y="1003610"/>
            <a:ext cx="4346188" cy="505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5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3600" b="1" u="sng" dirty="0">
                <a:solidFill>
                  <a:srgbClr val="FFFFFF"/>
                </a:solidFill>
              </a:rPr>
              <a:t>FAT TOM</a:t>
            </a:r>
            <a:br>
              <a:rPr lang="en-US" sz="3600" b="1" dirty="0">
                <a:solidFill>
                  <a:srgbClr val="FFFFFF"/>
                </a:solidFill>
              </a:rPr>
            </a:br>
            <a:r>
              <a:rPr lang="en-US" sz="3600" b="1" dirty="0">
                <a:solidFill>
                  <a:srgbClr val="FFFFFF"/>
                </a:solidFill>
              </a:rPr>
              <a:t>F</a:t>
            </a:r>
            <a:r>
              <a:rPr lang="en-US" sz="3600" dirty="0">
                <a:solidFill>
                  <a:srgbClr val="FFFFFF"/>
                </a:solidFill>
              </a:rPr>
              <a:t>ood</a:t>
            </a:r>
            <a:br>
              <a:rPr lang="en-US" sz="3600" dirty="0">
                <a:solidFill>
                  <a:srgbClr val="FFFFFF"/>
                </a:solidFill>
              </a:rPr>
            </a:br>
            <a:r>
              <a:rPr lang="en-US" sz="3600" b="1" dirty="0">
                <a:solidFill>
                  <a:srgbClr val="FFFFFF"/>
                </a:solidFill>
              </a:rPr>
              <a:t>A</a:t>
            </a:r>
            <a:r>
              <a:rPr lang="en-US" sz="3600" dirty="0">
                <a:solidFill>
                  <a:srgbClr val="FFFFFF"/>
                </a:solidFill>
              </a:rPr>
              <a:t>cidity</a:t>
            </a:r>
            <a:br>
              <a:rPr lang="en-US" sz="3600" dirty="0">
                <a:solidFill>
                  <a:srgbClr val="FFFFFF"/>
                </a:solidFill>
              </a:rPr>
            </a:br>
            <a:r>
              <a:rPr lang="en-US" sz="3600" b="1" dirty="0">
                <a:solidFill>
                  <a:srgbClr val="FFFFFF"/>
                </a:solidFill>
              </a:rPr>
              <a:t>T</a:t>
            </a:r>
            <a:r>
              <a:rPr lang="en-US" sz="3600" dirty="0">
                <a:solidFill>
                  <a:srgbClr val="FFFFFF"/>
                </a:solidFill>
              </a:rPr>
              <a:t>ime</a:t>
            </a:r>
            <a:br>
              <a:rPr lang="en-US" sz="3600" dirty="0">
                <a:solidFill>
                  <a:srgbClr val="FFFFFF"/>
                </a:solidFill>
              </a:rPr>
            </a:br>
            <a:r>
              <a:rPr lang="en-US" sz="3600" b="1" dirty="0">
                <a:solidFill>
                  <a:srgbClr val="FFFFFF"/>
                </a:solidFill>
              </a:rPr>
              <a:t>T</a:t>
            </a:r>
            <a:r>
              <a:rPr lang="en-US" sz="3600" dirty="0">
                <a:solidFill>
                  <a:srgbClr val="FFFFFF"/>
                </a:solidFill>
              </a:rPr>
              <a:t>emperature</a:t>
            </a:r>
            <a:br>
              <a:rPr lang="en-US" sz="3600" dirty="0">
                <a:solidFill>
                  <a:srgbClr val="FFFFFF"/>
                </a:solidFill>
              </a:rPr>
            </a:br>
            <a:r>
              <a:rPr lang="en-US" sz="3600" b="1" dirty="0">
                <a:solidFill>
                  <a:srgbClr val="FFFFFF"/>
                </a:solidFill>
              </a:rPr>
              <a:t>O</a:t>
            </a:r>
            <a:r>
              <a:rPr lang="en-US" sz="3600" dirty="0">
                <a:solidFill>
                  <a:srgbClr val="FFFFFF"/>
                </a:solidFill>
              </a:rPr>
              <a:t>xygen</a:t>
            </a:r>
            <a:br>
              <a:rPr lang="en-US" sz="3600" dirty="0">
                <a:solidFill>
                  <a:srgbClr val="FFFFFF"/>
                </a:solidFill>
              </a:rPr>
            </a:br>
            <a:r>
              <a:rPr lang="en-US" sz="3600" b="1" dirty="0">
                <a:solidFill>
                  <a:srgbClr val="FFFFFF"/>
                </a:solidFill>
              </a:rPr>
              <a:t>M</a:t>
            </a:r>
            <a:r>
              <a:rPr lang="en-US" sz="3600" dirty="0">
                <a:solidFill>
                  <a:srgbClr val="FFFFFF"/>
                </a:solidFill>
              </a:rPr>
              <a:t>oisture</a:t>
            </a:r>
          </a:p>
        </p:txBody>
      </p:sp>
      <p:sp>
        <p:nvSpPr>
          <p:cNvPr id="15" name="Rectangle 14">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98E1C3B-4915-47CA-BA99-1394FBEE1451}"/>
              </a:ext>
            </a:extLst>
          </p:cNvPr>
          <p:cNvSpPr txBox="1"/>
          <p:nvPr/>
        </p:nvSpPr>
        <p:spPr>
          <a:xfrm>
            <a:off x="5793075" y="3040954"/>
            <a:ext cx="5731762" cy="461665"/>
          </a:xfrm>
          <a:prstGeom prst="rect">
            <a:avLst/>
          </a:prstGeom>
          <a:noFill/>
        </p:spPr>
        <p:txBody>
          <a:bodyPr wrap="none" rtlCol="0">
            <a:spAutoFit/>
          </a:bodyPr>
          <a:lstStyle/>
          <a:p>
            <a:r>
              <a:rPr lang="en-US" sz="2400" dirty="0">
                <a:latin typeface="+mj-lt"/>
              </a:rPr>
              <a:t>What do pathogens need to grow and survive?</a:t>
            </a:r>
          </a:p>
        </p:txBody>
      </p:sp>
      <p:pic>
        <p:nvPicPr>
          <p:cNvPr id="21" name="Picture 20" descr="A picture containing room, shirt&#10;&#10;Description automatically generated">
            <a:extLst>
              <a:ext uri="{FF2B5EF4-FFF2-40B4-BE49-F238E27FC236}">
                <a16:creationId xmlns:a16="http://schemas.microsoft.com/office/drawing/2014/main" id="{8FC8BCC6-3C6C-49F7-9476-BD8399D6E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670" y="523924"/>
            <a:ext cx="7519092" cy="6239084"/>
          </a:xfrm>
          <a:prstGeom prst="rect">
            <a:avLst/>
          </a:prstGeom>
        </p:spPr>
      </p:pic>
    </p:spTree>
    <p:extLst>
      <p:ext uri="{BB962C8B-B14F-4D97-AF65-F5344CB8AC3E}">
        <p14:creationId xmlns:p14="http://schemas.microsoft.com/office/powerpoint/2010/main" val="42208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21"/>
                                        </p:tgtEl>
                                      </p:cBhvr>
                                    </p:animEffect>
                                    <p:animScale>
                                      <p:cBhvr>
                                        <p:cTn id="2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7" name="Rectangle 66">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Content Placeholder 2"/>
          <p:cNvSpPr>
            <a:spLocks noGrp="1"/>
          </p:cNvSpPr>
          <p:nvPr>
            <p:ph idx="1"/>
          </p:nvPr>
        </p:nvSpPr>
        <p:spPr>
          <a:xfrm>
            <a:off x="7535824" y="2556932"/>
            <a:ext cx="3360771" cy="3318936"/>
          </a:xfrm>
        </p:spPr>
        <p:txBody>
          <a:bodyPr>
            <a:noAutofit/>
          </a:bodyPr>
          <a:lstStyle/>
          <a:p>
            <a:pPr marL="0" indent="0">
              <a:lnSpc>
                <a:spcPct val="90000"/>
              </a:lnSpc>
              <a:buNone/>
            </a:pPr>
            <a:r>
              <a:rPr lang="en-US" sz="2000" b="1" dirty="0"/>
              <a:t>Contamination</a:t>
            </a:r>
            <a:r>
              <a:rPr lang="en-US" sz="2000" dirty="0"/>
              <a:t> is the presence of PHYSICAL, CHEMICAL or BIOLOGICAL MATTER in our food or food environment</a:t>
            </a:r>
          </a:p>
          <a:p>
            <a:pPr marL="0" indent="0">
              <a:lnSpc>
                <a:spcPct val="90000"/>
              </a:lnSpc>
              <a:buNone/>
            </a:pPr>
            <a:endParaRPr lang="en-US" sz="900" dirty="0"/>
          </a:p>
          <a:p>
            <a:pPr marL="0" indent="0">
              <a:lnSpc>
                <a:spcPct val="90000"/>
              </a:lnSpc>
              <a:buNone/>
            </a:pPr>
            <a:r>
              <a:rPr lang="en-US" sz="2000" dirty="0"/>
              <a:t>Food may become contaminated:</a:t>
            </a:r>
          </a:p>
          <a:p>
            <a:pPr>
              <a:lnSpc>
                <a:spcPct val="90000"/>
              </a:lnSpc>
            </a:pPr>
            <a:r>
              <a:rPr lang="en-US" sz="2000" dirty="0"/>
              <a:t>Before delivery</a:t>
            </a:r>
          </a:p>
          <a:p>
            <a:pPr>
              <a:lnSpc>
                <a:spcPct val="90000"/>
              </a:lnSpc>
            </a:pPr>
            <a:r>
              <a:rPr lang="en-US" sz="2000" dirty="0"/>
              <a:t>Due to poor hygiene</a:t>
            </a:r>
          </a:p>
          <a:p>
            <a:pPr>
              <a:lnSpc>
                <a:spcPct val="90000"/>
              </a:lnSpc>
            </a:pPr>
            <a:r>
              <a:rPr lang="en-US" sz="2000" dirty="0"/>
              <a:t>By clients</a:t>
            </a:r>
          </a:p>
        </p:txBody>
      </p:sp>
      <p:pic>
        <p:nvPicPr>
          <p:cNvPr id="11266" name="Picture 2" descr="Germs and food hygiene - microorganisms, pathogens, contamination, debates  and much more in 2020 | Food collage, Food clips, Food clipart">
            <a:extLst>
              <a:ext uri="{FF2B5EF4-FFF2-40B4-BE49-F238E27FC236}">
                <a16:creationId xmlns:a16="http://schemas.microsoft.com/office/drawing/2014/main" id="{00CA21B2-EF36-4201-8185-6FCAC1E07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867" y="992314"/>
            <a:ext cx="6276975"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1979</Words>
  <Application>Microsoft Office PowerPoint</Application>
  <PresentationFormat>Widescreen</PresentationFormat>
  <Paragraphs>199</Paragraphs>
  <Slides>49</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Calibri Light</vt:lpstr>
      <vt:lpstr>Garamond</vt:lpstr>
      <vt:lpstr>Organic</vt:lpstr>
      <vt:lpstr>Office Theme</vt:lpstr>
      <vt:lpstr>Food Safety for Dare to Care Partners</vt:lpstr>
      <vt:lpstr>Contents</vt:lpstr>
      <vt:lpstr>Pre-Test</vt:lpstr>
      <vt:lpstr>Pre-Test</vt:lpstr>
      <vt:lpstr>PowerPoint Presentation</vt:lpstr>
      <vt:lpstr>PowerPoint Presentation</vt:lpstr>
      <vt:lpstr>PowerPoint Presentation</vt:lpstr>
      <vt:lpstr>FAT TOM Food Acidity Time Temperature Oxygen Moisture</vt:lpstr>
      <vt:lpstr>PowerPoint Presentation</vt:lpstr>
      <vt:lpstr>Types of Contamination</vt:lpstr>
      <vt:lpstr>A few more words on contamination…</vt:lpstr>
      <vt:lpstr>Time &amp; Temperature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PREVENTION</vt:lpstr>
      <vt:lpstr>PowerPoint Presentation</vt:lpstr>
      <vt:lpstr>PREVENTION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PREVENTION -Storage</vt:lpstr>
      <vt:lpstr>THERMOMETERS –The Tools of Our Trade Test Your Knowledge</vt:lpstr>
      <vt:lpstr>PowerPoint Presentation</vt:lpstr>
      <vt:lpstr>PowerPoint Presentation</vt:lpstr>
      <vt:lpstr>PowerPoint Presentation</vt:lpstr>
      <vt:lpstr>PowerPoint Presentation</vt:lpstr>
      <vt:lpstr>And just a bit more on contamination…</vt:lpstr>
      <vt:lpstr>What is a RECALL?</vt:lpstr>
      <vt:lpstr>SCENARIO 1 -Receiving</vt:lpstr>
      <vt:lpstr>SCENARIO 2 -Storage</vt:lpstr>
      <vt:lpstr>Post-Test</vt:lpstr>
      <vt:lpstr>Post-Test</vt:lpstr>
      <vt:lpstr>PowerPoint Presentation</vt:lpstr>
      <vt:lpstr>PowerPoint Presentation</vt:lpstr>
      <vt:lpstr>PowerPoint Presentation</vt:lpstr>
      <vt:lpstr>PowerPoint Presentation</vt:lpstr>
      <vt:lpstr>Our Commitment</vt:lpstr>
      <vt:lpstr>For more information…</vt:lpstr>
      <vt:lpstr>Questions?</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for Dare to Care Partners</dc:title>
  <dc:creator>Cassie Cairns</dc:creator>
  <cp:lastModifiedBy>Laura Brewer</cp:lastModifiedBy>
  <cp:revision>7</cp:revision>
  <dcterms:created xsi:type="dcterms:W3CDTF">2020-08-17T17:37:54Z</dcterms:created>
  <dcterms:modified xsi:type="dcterms:W3CDTF">2020-08-17T19:31:08Z</dcterms:modified>
</cp:coreProperties>
</file>