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7" r:id="rId41"/>
    <p:sldId id="294" r:id="rId42"/>
    <p:sldId id="296" r:id="rId43"/>
  </p:sldIdLst>
  <p:sldSz cx="12192000" cy="6858000"/>
  <p:notesSz cx="7010400" cy="9296400"/>
  <p:embeddedFontLst>
    <p:embeddedFont>
      <p:font typeface="League Spartan" panose="020B0604020202020204" charset="0"/>
      <p:regular r:id="rId45"/>
      <p:bold r:id="rId46"/>
    </p:embeddedFont>
    <p:embeddedFont>
      <p:font typeface="Roboto" panose="02000000000000000000" pitchFamily="2"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guide id="3" pos="7008">
          <p15:clr>
            <a:srgbClr val="A4A3A4"/>
          </p15:clr>
        </p15:guide>
        <p15:guide id="4" orient="horz" pos="1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ylor Thompso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56E565-1386-4C19-9DF4-9BDDD787416E}">
  <a:tblStyle styleId="{6F56E565-1386-4C19-9DF4-9BDDD787416E}"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4E7"/>
          </a:solidFill>
        </a:fill>
      </a:tcStyle>
    </a:wholeTbl>
    <a:band1H>
      <a:tcTxStyle/>
      <a:tcStyle>
        <a:tcBdr/>
        <a:fill>
          <a:solidFill>
            <a:srgbClr val="DBE9CB"/>
          </a:solidFill>
        </a:fill>
      </a:tcStyle>
    </a:band1H>
    <a:band2H>
      <a:tcTxStyle/>
      <a:tcStyle>
        <a:tcBdr/>
      </a:tcStyle>
    </a:band2H>
    <a:band1V>
      <a:tcTxStyle/>
      <a:tcStyle>
        <a:tcBdr/>
        <a:fill>
          <a:solidFill>
            <a:srgbClr val="DBE9CB"/>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04" autoAdjust="0"/>
  </p:normalViewPr>
  <p:slideViewPr>
    <p:cSldViewPr snapToGrid="0">
      <p:cViewPr varScale="1">
        <p:scale>
          <a:sx n="112" d="100"/>
          <a:sy n="112" d="100"/>
        </p:scale>
        <p:origin x="516" y="96"/>
      </p:cViewPr>
      <p:guideLst>
        <p:guide orient="horz" pos="2160"/>
        <p:guide pos="672"/>
        <p:guide pos="7008"/>
        <p:guide orient="horz" pos="1824"/>
      </p:guideLst>
    </p:cSldViewPr>
  </p:slideViewPr>
  <p:outlineViewPr>
    <p:cViewPr>
      <p:scale>
        <a:sx n="33" d="100"/>
        <a:sy n="33" d="100"/>
      </p:scale>
      <p:origin x="0" y="-16608"/>
    </p:cViewPr>
  </p:outlineViewPr>
  <p:notesTextViewPr>
    <p:cViewPr>
      <p:scale>
        <a:sx n="1" d="1"/>
        <a:sy n="1" d="1"/>
      </p:scale>
      <p:origin x="0" y="0"/>
    </p:cViewPr>
  </p:notesTextViewPr>
  <p:sorterViewPr>
    <p:cViewPr>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2" name="Google Shape;24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Food Safety for Healthy Summer Meals Food safety is one of the key aspects of having a successful SFSP. Safe steps in food handling, cooking, and storage are essential in preventing foodborne illness. You can't see, smell, or taste harmful bacteria that may cause illness.</a:t>
            </a:r>
            <a:endParaRPr/>
          </a:p>
          <a:p>
            <a:pPr marL="0" lvl="0" indent="0" algn="l" rtl="0">
              <a:spcBef>
                <a:spcPts val="0"/>
              </a:spcBef>
              <a:spcAft>
                <a:spcPts val="0"/>
              </a:spcAft>
              <a:buNone/>
            </a:pPr>
            <a:r>
              <a:rPr lang="en-US"/>
              <a:t>For food preparation: Kitchen staff• Clean—Wash hands and surfaces often. • Separate—Don't cross- contaminate. • Cook—Cook to proper temperatures, checking with a food thermometer. • Chill—Refrigerate promptly. To ensure that food children consume in SFSP sites are safe and reduce the risk of a foodborne outbreak, it is important to keep these things in mind: (for sponsors &amp; sites)a. Follow all Health Department guidelines - b. Practice good personal hygiene - Sponsors can practice good personal hygiene by ensuring their staff handling and preparing food are using effective handwashing procedures, wearing gloves properly and arriving to a summer meals site properly dressed. c. Checking &amp; documenting Food Safety temperatures - Bacteria exist everywhere in nature. They are in the soil, air, water, and the foods we eat. When bacteria have nutrients (food), moisture, time, and favorable temperatures, they grow rapidly, increasing in numbers to the point where some can cause illness. Sponsors can prevent foodborne illnesses outbreak by properly handling, cooking, and storing foods at safe temperatures. Cold foods should be kept below 41 ⁰F while hot foods should be kept above 135 ⁰F. Using a calibrated food thermometer is recommended to make sure food stays out of danger zone.</a:t>
            </a:r>
            <a:endParaRPr/>
          </a:p>
          <a:p>
            <a:pPr marL="0" lvl="0" indent="0" algn="l" rtl="0">
              <a:spcBef>
                <a:spcPts val="0"/>
              </a:spcBef>
              <a:spcAft>
                <a:spcPts val="0"/>
              </a:spcAft>
              <a:buNone/>
            </a:pPr>
            <a:r>
              <a:rPr lang="en-US"/>
              <a:t>Practice proper cleaning and sanitizing –Proper cleaning and sanitization of food preparation equipment and work surfaces can minimize food contamination and prevent outbreak of foodborne illnesses at summer sites. The following steps can be followed to ensure proper cleaning: o Wash – Wash surface with soap and water solution to clean. o Rinse – Rinse surface with clean water to remove debris and soap. o Sanitize - Sanitize surface using a sanitizing solution mixed at the concentration specified on the manufacturer’s label. Allow items to air dry. </a:t>
            </a:r>
            <a:endParaRPr/>
          </a:p>
          <a:p>
            <a:pPr marL="0" lvl="0" indent="0" algn="l" rtl="0">
              <a:spcBef>
                <a:spcPts val="0"/>
              </a:spcBef>
              <a:spcAft>
                <a:spcPts val="0"/>
              </a:spcAft>
              <a:buNone/>
            </a:pPr>
            <a:r>
              <a:rPr lang="en-US"/>
              <a:t>If you need a thermometer let us know </a:t>
            </a:r>
            <a:endParaRPr/>
          </a:p>
          <a:p>
            <a:pPr marL="0" lvl="0" indent="0" algn="l" rtl="0">
              <a:spcBef>
                <a:spcPts val="0"/>
              </a:spcBef>
              <a:spcAft>
                <a:spcPts val="0"/>
              </a:spcAft>
              <a:buNone/>
            </a:pPr>
            <a:r>
              <a:rPr lang="en-US"/>
              <a:t>Make sure all cleaning products are stored away from food and kids </a:t>
            </a:r>
            <a:endParaRPr/>
          </a:p>
          <a:p>
            <a:pPr marL="0" marR="0" lvl="0" indent="0" algn="l" rtl="0">
              <a:lnSpc>
                <a:spcPct val="100000"/>
              </a:lnSpc>
              <a:spcBef>
                <a:spcPts val="0"/>
              </a:spcBef>
              <a:spcAft>
                <a:spcPts val="0"/>
              </a:spcAft>
              <a:buClr>
                <a:schemeClr val="dk1"/>
              </a:buClr>
              <a:buSzPts val="1200"/>
              <a:buFont typeface="Calibri"/>
              <a:buNone/>
            </a:pPr>
            <a:r>
              <a:rPr lang="en-US"/>
              <a:t>For pans/utensils that are staying on site, please make sure to wash and sanitize before the next meal service. Please make sure pans/utensils are cleaned off to the best of your ability before sending them back if you have no sink.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8" name="Google Shape;408;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9" name="Google Shape;42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1" name="Google Shape;451;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a picture of a sample menu. The menu will be a rotating menu. Each site will need to have this menu posted including snack and lunch.  Lunch will operate on a  week cycle,s similar to the school year. And snack will operate on a 2 week cycle. This will be available on the website </a:t>
            </a:r>
            <a:endParaRPr/>
          </a:p>
          <a:p>
            <a:pPr marL="0" lvl="0" indent="0" algn="l" rtl="0">
              <a:spcBef>
                <a:spcPts val="0"/>
              </a:spcBef>
              <a:spcAft>
                <a:spcPts val="0"/>
              </a:spcAft>
              <a:buNone/>
            </a:pPr>
            <a:endParaRPr/>
          </a:p>
          <a:p>
            <a:pPr marL="0" lvl="0" indent="0" algn="l" rtl="0">
              <a:spcBef>
                <a:spcPts val="0"/>
              </a:spcBef>
              <a:spcAft>
                <a:spcPts val="0"/>
              </a:spcAft>
              <a:buNone/>
            </a:pPr>
            <a:r>
              <a:rPr lang="en-US"/>
              <a:t>If there are any menu changes, these will be sent via email to sites, please make these changes on your menu </a:t>
            </a:r>
            <a:endParaRPr/>
          </a:p>
        </p:txBody>
      </p:sp>
      <p:sp>
        <p:nvSpPr>
          <p:cNvPr id="462" name="Google Shape;462;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7" name="Google Shape;47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Please have this form available for when your driver gets to you. Driver will need to sign a form for each meal service that they are delivering food for in the Cambro. Please have top filledout, except meals ordered/prepared amd kitchen supervisor/staff signature. Very similar to when you receive a package</a:t>
            </a:r>
            <a:endParaRPr/>
          </a:p>
          <a:p>
            <a:pPr marL="0" lvl="0" indent="0" algn="l" rtl="0">
              <a:spcBef>
                <a:spcPts val="0"/>
              </a:spcBef>
              <a:spcAft>
                <a:spcPts val="0"/>
              </a:spcAft>
              <a:buNone/>
            </a:pPr>
            <a:endParaRPr/>
          </a:p>
          <a:p>
            <a:pPr marL="0" lvl="0" indent="0" algn="l" rtl="0">
              <a:spcBef>
                <a:spcPts val="0"/>
              </a:spcBef>
              <a:spcAft>
                <a:spcPts val="0"/>
              </a:spcAft>
              <a:buNone/>
            </a:pPr>
            <a:r>
              <a:rPr lang="en-US"/>
              <a:t>Drivers will deliver around</a:t>
            </a:r>
            <a:endParaRPr/>
          </a:p>
          <a:p>
            <a:pPr marL="0" lvl="0" indent="0" algn="l" rtl="0">
              <a:spcBef>
                <a:spcPts val="0"/>
              </a:spcBef>
              <a:spcAft>
                <a:spcPts val="0"/>
              </a:spcAft>
              <a:buNone/>
            </a:pPr>
            <a:endParaRPr/>
          </a:p>
          <a:p>
            <a:pPr marL="0" lvl="0" indent="0" algn="l" rtl="0">
              <a:spcBef>
                <a:spcPts val="0"/>
              </a:spcBef>
              <a:spcAft>
                <a:spcPts val="0"/>
              </a:spcAft>
              <a:buNone/>
            </a:pPr>
            <a:r>
              <a:rPr lang="en-US"/>
              <a:t>You’ll fill out one of these a day</a:t>
            </a:r>
            <a:endParaRPr/>
          </a:p>
          <a:p>
            <a:pPr marL="0" lvl="0" indent="0" algn="l" rtl="0">
              <a:spcBef>
                <a:spcPts val="0"/>
              </a:spcBef>
              <a:spcAft>
                <a:spcPts val="0"/>
              </a:spcAft>
              <a:buNone/>
            </a:pPr>
            <a:endParaRPr/>
          </a:p>
          <a:p>
            <a:pPr marL="0" lvl="0" indent="0" algn="l" rtl="0">
              <a:spcBef>
                <a:spcPts val="0"/>
              </a:spcBef>
              <a:spcAft>
                <a:spcPts val="0"/>
              </a:spcAft>
              <a:buNone/>
            </a:pPr>
            <a:r>
              <a:rPr lang="en-US"/>
              <a:t>Drivers- this must be signed by you. Still sign tablets too</a:t>
            </a:r>
            <a:endParaRPr/>
          </a:p>
        </p:txBody>
      </p:sp>
      <p:sp>
        <p:nvSpPr>
          <p:cNvPr id="510" name="Google Shape;510;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3" name="Google Shape;523;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Print this sheet </a:t>
            </a:r>
            <a:endParaRPr/>
          </a:p>
        </p:txBody>
      </p:sp>
      <p:sp>
        <p:nvSpPr>
          <p:cNvPr id="543" name="Google Shape;543;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form needs to be downloaded from </a:t>
            </a:r>
            <a:r>
              <a:rPr lang="en-US" dirty="0" err="1"/>
              <a:t>Cartewheel</a:t>
            </a:r>
            <a:r>
              <a:rPr lang="en-US" dirty="0"/>
              <a:t> and saved to a folder</a:t>
            </a:r>
            <a:endParaRPr dirty="0"/>
          </a:p>
        </p:txBody>
      </p:sp>
      <p:sp>
        <p:nvSpPr>
          <p:cNvPr id="566" name="Google Shape;566;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If you need to decrease your meal counts, the latest this can be done is 8:30am the morning of. If you need to increase your meal counts, this needs to be done no less than two business days in advance </a:t>
            </a:r>
            <a:endParaRPr/>
          </a:p>
        </p:txBody>
      </p:sp>
      <p:sp>
        <p:nvSpPr>
          <p:cNvPr id="577" name="Google Shape;577;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1" name="Google Shape;251;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Different from cacfp</a:t>
            </a:r>
            <a:endParaRPr/>
          </a:p>
        </p:txBody>
      </p:sp>
      <p:sp>
        <p:nvSpPr>
          <p:cNvPr id="588" name="Google Shape;588;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8" name="Google Shape;59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To reduce waste, after three weeks of your site starting meal service, we will review your meal counts. based off your meal conts, we will decrease/increase your meal counts to the average meal counts you had for the previous three weeks. We will continue to monitor these meal counts and if the site is serving below 85% we will reduce meal counts. If the sites meal counts fall below 20, we will shift meals to shelf stable</a:t>
            </a:r>
            <a:endParaRPr/>
          </a:p>
        </p:txBody>
      </p:sp>
      <p:sp>
        <p:nvSpPr>
          <p:cNvPr id="606" name="Google Shape;606;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cb34b91e2b_0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cb34b91e2b_0_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8" name="Google Shape;638;g2cb34b91e2b_0_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Please turn in weekly </a:t>
            </a:r>
            <a:endParaRPr/>
          </a:p>
        </p:txBody>
      </p:sp>
      <p:sp>
        <p:nvSpPr>
          <p:cNvPr id="646" name="Google Shape;646;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How to put this on the meal count sheet </a:t>
            </a:r>
            <a:endParaRPr/>
          </a:p>
          <a:p>
            <a:pPr marL="0" lvl="0" indent="0" algn="l" rtl="0">
              <a:spcBef>
                <a:spcPts val="0"/>
              </a:spcBef>
              <a:spcAft>
                <a:spcPts val="0"/>
              </a:spcAft>
              <a:buNone/>
            </a:pPr>
            <a:r>
              <a:rPr lang="en-US"/>
              <a:t>All sites must feed congregate </a:t>
            </a:r>
            <a:endParaRPr/>
          </a:p>
        </p:txBody>
      </p:sp>
      <p:sp>
        <p:nvSpPr>
          <p:cNvPr id="685" name="Google Shape;685;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6" name="Google Shape;696;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03" name="Google Shape;703;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4" name="Google Shape;734;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new sites, we have conducted a pre-op visit. We will also complete an initial site visit within the first four weeks from your start date and review to make sure meal service and operations are moving smoothly</a:t>
            </a:r>
            <a:endParaRPr/>
          </a:p>
        </p:txBody>
      </p:sp>
      <p:sp>
        <p:nvSpPr>
          <p:cNvPr id="763" name="Google Shape;763;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4" name="Google Shape;274;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3" name="Google Shape;783;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4" name="Google Shape;804;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2" name="Google Shape;812;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 have some here if you need them. </a:t>
            </a:r>
            <a:endParaRPr/>
          </a:p>
        </p:txBody>
      </p:sp>
      <p:sp>
        <p:nvSpPr>
          <p:cNvPr id="820" name="Google Shape;820;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For example, if your site has steps, is there an alternate route for someone  who comes with a wheelchair?</a:t>
            </a:r>
            <a:endParaRPr/>
          </a:p>
        </p:txBody>
      </p:sp>
      <p:sp>
        <p:nvSpPr>
          <p:cNvPr id="837" name="Google Shape;837;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This is located on our website </a:t>
            </a:r>
            <a:endParaRPr/>
          </a:p>
        </p:txBody>
      </p:sp>
      <p:sp>
        <p:nvSpPr>
          <p:cNvPr id="857" name="Google Shape;857;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8" name="Google Shape;868;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6d60acba94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6d60acba94_0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With this being said, we are in partnership with you and you with us.  We, as well as you reserve the right to terminate partnership if either parties do not uphold to compliance or partnership requirements. We will also send to you our updated policies for you to sign. These will also be on our website.</a:t>
            </a:r>
            <a:endParaRPr/>
          </a:p>
        </p:txBody>
      </p:sp>
      <p:sp>
        <p:nvSpPr>
          <p:cNvPr id="877" name="Google Shape;877;g26d60acba94_0_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deadline for school year applications </a:t>
            </a:r>
            <a:endParaRPr/>
          </a:p>
        </p:txBody>
      </p:sp>
      <p:sp>
        <p:nvSpPr>
          <p:cNvPr id="895" name="Google Shape;895;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74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3" name="Google Shape;3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This training will be available online</a:t>
            </a:r>
            <a:endParaRPr/>
          </a:p>
          <a:p>
            <a:pPr marL="0" lvl="0" indent="0" algn="l" rtl="0">
              <a:spcBef>
                <a:spcPts val="0"/>
              </a:spcBef>
              <a:spcAft>
                <a:spcPts val="0"/>
              </a:spcAft>
              <a:buNone/>
            </a:pPr>
            <a:r>
              <a:rPr lang="en-US"/>
              <a:t>Did everyone sign the attendance sheet?</a:t>
            </a:r>
            <a:endParaRPr/>
          </a:p>
        </p:txBody>
      </p:sp>
      <p:sp>
        <p:nvSpPr>
          <p:cNvPr id="886" name="Google Shape;886;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8" name="Google Shape;908;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Turn in paperwork weekly. THis process is a cycle,  this is why it is important to turn in complete, accurate and on time paperwork. For deliveries, please make sure to be on site and available to receive food. Drivers are on a tight schedule and cannot wand will not wait on site for you to pick up your food. If you need to make any changes, please let us know through the portal , not the driver. For our drivers, please also make sure any ramps or paths that the drivers needto take to deliver food to your facility is clear. For example, if there is snow, debris, walnuts on the ramp or stairs, please clear it off. Or if there are any designated areas the driver shoul park, please make sure it is cleared</a:t>
            </a:r>
            <a:endParaRPr/>
          </a:p>
        </p:txBody>
      </p:sp>
      <p:sp>
        <p:nvSpPr>
          <p:cNvPr id="311" name="Google Shape;311;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while we encourage all students to eat, alls students do not have to eat</a:t>
            </a:r>
            <a:endParaRPr/>
          </a:p>
        </p:txBody>
      </p:sp>
      <p:sp>
        <p:nvSpPr>
          <p:cNvPr id="352" name="Google Shape;352;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2" name="Google Shape;362;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6" name="Google Shape;386;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7" name="Google Shape;397;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3 column">
  <p:cSld name="Comparison 3 colum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4000"/>
              <a:buFont typeface="Trebuchet MS"/>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body" idx="1"/>
          </p:nvPr>
        </p:nvSpPr>
        <p:spPr>
          <a:xfrm>
            <a:off x="839788" y="2011680"/>
            <a:ext cx="3108960" cy="950976"/>
          </a:xfrm>
          <a:prstGeom prst="rect">
            <a:avLst/>
          </a:prstGeom>
          <a:noFill/>
          <a:ln>
            <a:noFill/>
          </a:ln>
        </p:spPr>
        <p:txBody>
          <a:bodyPr spcFirstLastPara="1" wrap="square" lIns="91425" tIns="45700" rIns="91425" bIns="45700" anchor="b" anchorCtr="0">
            <a:normAutofit/>
          </a:bodyPr>
          <a:lstStyle>
            <a:lvl1pPr marL="457200" lvl="0" indent="-228600" algn="l">
              <a:spcBef>
                <a:spcPts val="1000"/>
              </a:spcBef>
              <a:spcAft>
                <a:spcPts val="0"/>
              </a:spcAft>
              <a:buSzPts val="2240"/>
              <a:buNone/>
              <a:defRPr sz="2800" b="1"/>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5" name="Google Shape;85;p11"/>
          <p:cNvSpPr txBox="1">
            <a:spLocks noGrp="1"/>
          </p:cNvSpPr>
          <p:nvPr>
            <p:ph type="body" idx="2"/>
          </p:nvPr>
        </p:nvSpPr>
        <p:spPr>
          <a:xfrm>
            <a:off x="839788" y="3127248"/>
            <a:ext cx="3108960" cy="306324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20040" algn="l">
              <a:spcBef>
                <a:spcPts val="1000"/>
              </a:spcBef>
              <a:spcAft>
                <a:spcPts val="0"/>
              </a:spcAft>
              <a:buSzPts val="1440"/>
              <a:buChar char="►"/>
              <a:defRPr sz="1800"/>
            </a:lvl2pPr>
            <a:lvl3pPr marL="1371600" lvl="2" indent="-320039" algn="l">
              <a:spcBef>
                <a:spcPts val="1000"/>
              </a:spcBef>
              <a:spcAft>
                <a:spcPts val="0"/>
              </a:spcAft>
              <a:buSzPts val="1440"/>
              <a:buChar char="►"/>
              <a:defRPr sz="1800"/>
            </a:lvl3pPr>
            <a:lvl4pPr marL="1828800" lvl="3" indent="-320039" algn="l">
              <a:spcBef>
                <a:spcPts val="1000"/>
              </a:spcBef>
              <a:spcAft>
                <a:spcPts val="0"/>
              </a:spcAft>
              <a:buSzPts val="1440"/>
              <a:buChar char="►"/>
              <a:defRPr sz="1800"/>
            </a:lvl4pPr>
            <a:lvl5pPr marL="2286000" lvl="4" indent="-320039" algn="l">
              <a:spcBef>
                <a:spcPts val="1000"/>
              </a:spcBef>
              <a:spcAft>
                <a:spcPts val="0"/>
              </a:spcAft>
              <a:buSzPts val="1440"/>
              <a:buChar char="►"/>
              <a:defRPr sz="1800"/>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6" name="Google Shape;86;p11"/>
          <p:cNvSpPr txBox="1">
            <a:spLocks noGrp="1"/>
          </p:cNvSpPr>
          <p:nvPr>
            <p:ph type="body" idx="3"/>
          </p:nvPr>
        </p:nvSpPr>
        <p:spPr>
          <a:xfrm>
            <a:off x="4541520" y="2011680"/>
            <a:ext cx="3108960" cy="950976"/>
          </a:xfrm>
          <a:prstGeom prst="rect">
            <a:avLst/>
          </a:prstGeom>
          <a:noFill/>
          <a:ln>
            <a:noFill/>
          </a:ln>
        </p:spPr>
        <p:txBody>
          <a:bodyPr spcFirstLastPara="1" wrap="square" lIns="91425" tIns="45700" rIns="91425" bIns="45700" anchor="b" anchorCtr="0">
            <a:normAutofit/>
          </a:bodyPr>
          <a:lstStyle>
            <a:lvl1pPr marL="457200" lvl="0" indent="-228600" algn="l">
              <a:spcBef>
                <a:spcPts val="1000"/>
              </a:spcBef>
              <a:spcAft>
                <a:spcPts val="0"/>
              </a:spcAft>
              <a:buSzPts val="2240"/>
              <a:buNone/>
              <a:defRPr sz="2800" b="1"/>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7" name="Google Shape;87;p11"/>
          <p:cNvSpPr txBox="1">
            <a:spLocks noGrp="1"/>
          </p:cNvSpPr>
          <p:nvPr>
            <p:ph type="body" idx="4"/>
          </p:nvPr>
        </p:nvSpPr>
        <p:spPr>
          <a:xfrm>
            <a:off x="4541520" y="3127248"/>
            <a:ext cx="3108960" cy="306324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20040" algn="l">
              <a:spcBef>
                <a:spcPts val="1000"/>
              </a:spcBef>
              <a:spcAft>
                <a:spcPts val="0"/>
              </a:spcAft>
              <a:buSzPts val="1440"/>
              <a:buChar char="►"/>
              <a:defRPr sz="1800"/>
            </a:lvl2pPr>
            <a:lvl3pPr marL="1371600" lvl="2" indent="-320039" algn="l">
              <a:spcBef>
                <a:spcPts val="1000"/>
              </a:spcBef>
              <a:spcAft>
                <a:spcPts val="0"/>
              </a:spcAft>
              <a:buSzPts val="1440"/>
              <a:buChar char="►"/>
              <a:defRPr sz="1800"/>
            </a:lvl3pPr>
            <a:lvl4pPr marL="1828800" lvl="3" indent="-320039" algn="l">
              <a:spcBef>
                <a:spcPts val="1000"/>
              </a:spcBef>
              <a:spcAft>
                <a:spcPts val="0"/>
              </a:spcAft>
              <a:buSzPts val="1440"/>
              <a:buChar char="►"/>
              <a:defRPr sz="1800"/>
            </a:lvl4pPr>
            <a:lvl5pPr marL="2286000" lvl="4" indent="-320039" algn="l">
              <a:spcBef>
                <a:spcPts val="1000"/>
              </a:spcBef>
              <a:spcAft>
                <a:spcPts val="0"/>
              </a:spcAft>
              <a:buSzPts val="1440"/>
              <a:buChar char="►"/>
              <a:defRPr sz="1800"/>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8" name="Google Shape;88;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1"/>
          <p:cNvSpPr txBox="1">
            <a:spLocks noGrp="1"/>
          </p:cNvSpPr>
          <p:nvPr>
            <p:ph type="body" idx="5"/>
          </p:nvPr>
        </p:nvSpPr>
        <p:spPr>
          <a:xfrm>
            <a:off x="8243252" y="2011680"/>
            <a:ext cx="3108960" cy="950976"/>
          </a:xfrm>
          <a:prstGeom prst="rect">
            <a:avLst/>
          </a:prstGeom>
          <a:noFill/>
          <a:ln>
            <a:noFill/>
          </a:ln>
        </p:spPr>
        <p:txBody>
          <a:bodyPr spcFirstLastPara="1" wrap="square" lIns="91425" tIns="45700" rIns="91425" bIns="45700" anchor="b" anchorCtr="0">
            <a:normAutofit/>
          </a:bodyPr>
          <a:lstStyle>
            <a:lvl1pPr marL="457200" lvl="0" indent="-228600" algn="l">
              <a:spcBef>
                <a:spcPts val="1000"/>
              </a:spcBef>
              <a:spcAft>
                <a:spcPts val="0"/>
              </a:spcAft>
              <a:buSzPts val="2240"/>
              <a:buNone/>
              <a:defRPr sz="2800" b="1"/>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92" name="Google Shape;92;p11"/>
          <p:cNvSpPr txBox="1">
            <a:spLocks noGrp="1"/>
          </p:cNvSpPr>
          <p:nvPr>
            <p:ph type="body" idx="6"/>
          </p:nvPr>
        </p:nvSpPr>
        <p:spPr>
          <a:xfrm>
            <a:off x="8243252" y="3127248"/>
            <a:ext cx="3108960" cy="306324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20040" algn="l">
              <a:spcBef>
                <a:spcPts val="1000"/>
              </a:spcBef>
              <a:spcAft>
                <a:spcPts val="0"/>
              </a:spcAft>
              <a:buSzPts val="1440"/>
              <a:buChar char="►"/>
              <a:defRPr sz="1800"/>
            </a:lvl2pPr>
            <a:lvl3pPr marL="1371600" lvl="2" indent="-320039" algn="l">
              <a:spcBef>
                <a:spcPts val="1000"/>
              </a:spcBef>
              <a:spcAft>
                <a:spcPts val="0"/>
              </a:spcAft>
              <a:buSzPts val="1440"/>
              <a:buChar char="►"/>
              <a:defRPr sz="1800"/>
            </a:lvl3pPr>
            <a:lvl4pPr marL="1828800" lvl="3" indent="-320039" algn="l">
              <a:spcBef>
                <a:spcPts val="1000"/>
              </a:spcBef>
              <a:spcAft>
                <a:spcPts val="0"/>
              </a:spcAft>
              <a:buSzPts val="1440"/>
              <a:buChar char="►"/>
              <a:defRPr sz="1800"/>
            </a:lvl4pPr>
            <a:lvl5pPr marL="2286000" lvl="4" indent="-320039" algn="l">
              <a:spcBef>
                <a:spcPts val="1000"/>
              </a:spcBef>
              <a:spcAft>
                <a:spcPts val="0"/>
              </a:spcAft>
              <a:buSzPts val="1440"/>
              <a:buChar char="►"/>
              <a:defRPr sz="1800"/>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93"/>
        <p:cNvGrpSpPr/>
        <p:nvPr/>
      </p:nvGrpSpPr>
      <p:grpSpPr>
        <a:xfrm>
          <a:off x="0" y="0"/>
          <a:ext cx="0" cy="0"/>
          <a:chOff x="0" y="0"/>
          <a:chExt cx="0" cy="0"/>
        </a:xfrm>
      </p:grpSpPr>
      <p:sp>
        <p:nvSpPr>
          <p:cNvPr id="94" name="Google Shape;94;p12"/>
          <p:cNvSpPr>
            <a:spLocks noGrp="1"/>
          </p:cNvSpPr>
          <p:nvPr>
            <p:ph type="pic" idx="2"/>
          </p:nvPr>
        </p:nvSpPr>
        <p:spPr>
          <a:xfrm>
            <a:off x="5710842" y="1"/>
            <a:ext cx="6481158" cy="4216186"/>
          </a:xfrm>
          <a:prstGeom prst="rect">
            <a:avLst/>
          </a:prstGeom>
          <a:noFill/>
          <a:ln>
            <a:noFill/>
          </a:ln>
        </p:spPr>
      </p:sp>
      <p:sp>
        <p:nvSpPr>
          <p:cNvPr id="95" name="Google Shape;95;p12"/>
          <p:cNvSpPr>
            <a:spLocks noGrp="1"/>
          </p:cNvSpPr>
          <p:nvPr>
            <p:ph type="pic" idx="3"/>
          </p:nvPr>
        </p:nvSpPr>
        <p:spPr>
          <a:xfrm>
            <a:off x="5078134" y="4323899"/>
            <a:ext cx="7113866" cy="2534101"/>
          </a:xfrm>
          <a:prstGeom prst="rect">
            <a:avLst/>
          </a:prstGeom>
          <a:noFill/>
          <a:ln>
            <a:noFill/>
          </a:ln>
        </p:spPr>
      </p:sp>
      <p:sp>
        <p:nvSpPr>
          <p:cNvPr id="96" name="Google Shape;96;p12"/>
          <p:cNvSpPr txBox="1">
            <a:spLocks noGrp="1"/>
          </p:cNvSpPr>
          <p:nvPr>
            <p:ph type="title"/>
          </p:nvPr>
        </p:nvSpPr>
        <p:spPr>
          <a:xfrm>
            <a:off x="838200" y="365124"/>
            <a:ext cx="4443984" cy="213969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body" idx="1"/>
          </p:nvPr>
        </p:nvSpPr>
        <p:spPr>
          <a:xfrm>
            <a:off x="838199" y="2898648"/>
            <a:ext cx="4443984" cy="59436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8" name="Google Shape;98;p12"/>
          <p:cNvSpPr txBox="1">
            <a:spLocks noGrp="1"/>
          </p:cNvSpPr>
          <p:nvPr>
            <p:ph type="body" idx="4"/>
          </p:nvPr>
        </p:nvSpPr>
        <p:spPr>
          <a:xfrm>
            <a:off x="838199" y="3639312"/>
            <a:ext cx="4443984" cy="59436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5"/>
          </p:nvPr>
        </p:nvSpPr>
        <p:spPr>
          <a:xfrm>
            <a:off x="838199" y="4389120"/>
            <a:ext cx="4443984" cy="59436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13"/>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4" name="Google Shape;104;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3 Column">
  <p:cSld name="1_3 Column">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758952" y="1234440"/>
            <a:ext cx="10671048" cy="76809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14"/>
          <p:cNvSpPr txBox="1">
            <a:spLocks noGrp="1"/>
          </p:cNvSpPr>
          <p:nvPr>
            <p:ph type="body" idx="1"/>
          </p:nvPr>
        </p:nvSpPr>
        <p:spPr>
          <a:xfrm>
            <a:off x="713232" y="2743200"/>
            <a:ext cx="3328416" cy="3557016"/>
          </a:xfrm>
          <a:prstGeom prst="rect">
            <a:avLst/>
          </a:prstGeom>
          <a:noFill/>
          <a:ln w="12700" cap="flat" cmpd="sng">
            <a:solidFill>
              <a:schemeClr val="accent3"/>
            </a:solidFill>
            <a:prstDash val="solid"/>
            <a:round/>
            <a:headEnd type="none" w="sm" len="sm"/>
            <a:tailEnd type="none" w="sm" len="sm"/>
          </a:ln>
        </p:spPr>
        <p:txBody>
          <a:bodyPr spcFirstLastPara="1" wrap="square" lIns="91425" tIns="685800" rIns="91425" bIns="45700" anchor="t" anchorCtr="0">
            <a:noAutofit/>
          </a:bodyPr>
          <a:lstStyle>
            <a:lvl1pPr marL="457200" lvl="0" indent="-228600" algn="ctr">
              <a:lnSpc>
                <a:spcPct val="100000"/>
              </a:lnSpc>
              <a:spcBef>
                <a:spcPts val="0"/>
              </a:spcBef>
              <a:spcAft>
                <a:spcPts val="0"/>
              </a:spcAft>
              <a:buSzPts val="1440"/>
              <a:buNone/>
              <a:defRPr sz="1800" b="1" cap="none">
                <a:solidFill>
                  <a:schemeClr val="accent6"/>
                </a:solidFill>
                <a:latin typeface="Arial"/>
                <a:ea typeface="Arial"/>
                <a:cs typeface="Arial"/>
                <a:sym typeface="Aria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2" name="Google Shape;112;p14"/>
          <p:cNvSpPr>
            <a:spLocks noGrp="1"/>
          </p:cNvSpPr>
          <p:nvPr>
            <p:ph type="pic" idx="2"/>
          </p:nvPr>
        </p:nvSpPr>
        <p:spPr>
          <a:xfrm>
            <a:off x="1911096" y="2258568"/>
            <a:ext cx="932688" cy="932688"/>
          </a:xfrm>
          <a:prstGeom prst="ellipse">
            <a:avLst/>
          </a:prstGeom>
          <a:solidFill>
            <a:schemeClr val="accent3"/>
          </a:solidFill>
          <a:ln>
            <a:noFill/>
          </a:ln>
        </p:spPr>
      </p:sp>
      <p:sp>
        <p:nvSpPr>
          <p:cNvPr id="113" name="Google Shape;113;p14"/>
          <p:cNvSpPr txBox="1">
            <a:spLocks noGrp="1"/>
          </p:cNvSpPr>
          <p:nvPr>
            <p:ph type="body" idx="3"/>
          </p:nvPr>
        </p:nvSpPr>
        <p:spPr>
          <a:xfrm>
            <a:off x="992124" y="3950208"/>
            <a:ext cx="2770632" cy="2206752"/>
          </a:xfrm>
          <a:prstGeom prst="rect">
            <a:avLst/>
          </a:prstGeom>
          <a:noFill/>
          <a:ln>
            <a:noFill/>
          </a:ln>
        </p:spPr>
        <p:txBody>
          <a:bodyPr spcFirstLastPara="1" wrap="square" lIns="91425" tIns="45700" rIns="91425" bIns="45700" anchor="t" anchorCtr="0">
            <a:noAutofit/>
          </a:bodyPr>
          <a:lstStyle>
            <a:lvl1pPr marL="457200" lvl="0" indent="-304800" algn="l">
              <a:spcBef>
                <a:spcPts val="360"/>
              </a:spcBef>
              <a:spcAft>
                <a:spcPts val="0"/>
              </a:spcAft>
              <a:buSzPts val="1200"/>
              <a:buFont typeface="Arial"/>
              <a:buChar char="•"/>
              <a:defRPr sz="15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4"/>
          </p:nvPr>
        </p:nvSpPr>
        <p:spPr>
          <a:xfrm>
            <a:off x="4443984" y="2743200"/>
            <a:ext cx="3328416" cy="3557016"/>
          </a:xfrm>
          <a:prstGeom prst="rect">
            <a:avLst/>
          </a:prstGeom>
          <a:noFill/>
          <a:ln w="12700" cap="flat" cmpd="sng">
            <a:solidFill>
              <a:schemeClr val="accent1"/>
            </a:solidFill>
            <a:prstDash val="solid"/>
            <a:round/>
            <a:headEnd type="none" w="sm" len="sm"/>
            <a:tailEnd type="none" w="sm" len="sm"/>
          </a:ln>
        </p:spPr>
        <p:txBody>
          <a:bodyPr spcFirstLastPara="1" wrap="square" lIns="91425" tIns="685800" rIns="91425" bIns="45700" anchor="t" anchorCtr="0">
            <a:noAutofit/>
          </a:bodyPr>
          <a:lstStyle>
            <a:lvl1pPr marL="457200" lvl="0" indent="-228600" algn="ctr">
              <a:lnSpc>
                <a:spcPct val="100000"/>
              </a:lnSpc>
              <a:spcBef>
                <a:spcPts val="0"/>
              </a:spcBef>
              <a:spcAft>
                <a:spcPts val="0"/>
              </a:spcAft>
              <a:buSzPts val="1440"/>
              <a:buNone/>
              <a:defRPr sz="1800" b="1" cap="none">
                <a:solidFill>
                  <a:schemeClr val="accent6"/>
                </a:solidFill>
                <a:latin typeface="Arial"/>
                <a:ea typeface="Arial"/>
                <a:cs typeface="Arial"/>
                <a:sym typeface="Aria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5" name="Google Shape;115;p14"/>
          <p:cNvSpPr>
            <a:spLocks noGrp="1"/>
          </p:cNvSpPr>
          <p:nvPr>
            <p:ph type="pic" idx="5"/>
          </p:nvPr>
        </p:nvSpPr>
        <p:spPr>
          <a:xfrm>
            <a:off x="5641848" y="2258568"/>
            <a:ext cx="932688" cy="932688"/>
          </a:xfrm>
          <a:prstGeom prst="ellipse">
            <a:avLst/>
          </a:prstGeom>
          <a:solidFill>
            <a:schemeClr val="accent1"/>
          </a:solidFill>
          <a:ln>
            <a:noFill/>
          </a:ln>
        </p:spPr>
      </p:sp>
      <p:sp>
        <p:nvSpPr>
          <p:cNvPr id="116" name="Google Shape;116;p14"/>
          <p:cNvSpPr txBox="1">
            <a:spLocks noGrp="1"/>
          </p:cNvSpPr>
          <p:nvPr>
            <p:ph type="body" idx="6"/>
          </p:nvPr>
        </p:nvSpPr>
        <p:spPr>
          <a:xfrm>
            <a:off x="4722876" y="3950208"/>
            <a:ext cx="2770632" cy="2206752"/>
          </a:xfrm>
          <a:prstGeom prst="rect">
            <a:avLst/>
          </a:prstGeom>
          <a:noFill/>
          <a:ln>
            <a:noFill/>
          </a:ln>
        </p:spPr>
        <p:txBody>
          <a:bodyPr spcFirstLastPara="1" wrap="square" lIns="91425" tIns="45700" rIns="91425" bIns="45700" anchor="t" anchorCtr="0">
            <a:noAutofit/>
          </a:bodyPr>
          <a:lstStyle>
            <a:lvl1pPr marL="457200" lvl="0" indent="-304800" algn="l">
              <a:spcBef>
                <a:spcPts val="360"/>
              </a:spcBef>
              <a:spcAft>
                <a:spcPts val="0"/>
              </a:spcAft>
              <a:buSzPts val="1200"/>
              <a:buFont typeface="Arial"/>
              <a:buChar char="•"/>
              <a:defRPr sz="15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7" name="Google Shape;117;p14"/>
          <p:cNvSpPr txBox="1">
            <a:spLocks noGrp="1"/>
          </p:cNvSpPr>
          <p:nvPr>
            <p:ph type="body" idx="7"/>
          </p:nvPr>
        </p:nvSpPr>
        <p:spPr>
          <a:xfrm>
            <a:off x="8092440" y="2743200"/>
            <a:ext cx="3328416" cy="3557016"/>
          </a:xfrm>
          <a:prstGeom prst="rect">
            <a:avLst/>
          </a:prstGeom>
          <a:noFill/>
          <a:ln w="12700" cap="flat" cmpd="sng">
            <a:solidFill>
              <a:schemeClr val="accent4"/>
            </a:solidFill>
            <a:prstDash val="solid"/>
            <a:round/>
            <a:headEnd type="none" w="sm" len="sm"/>
            <a:tailEnd type="none" w="sm" len="sm"/>
          </a:ln>
        </p:spPr>
        <p:txBody>
          <a:bodyPr spcFirstLastPara="1" wrap="square" lIns="91425" tIns="685800" rIns="91425" bIns="45700" anchor="t" anchorCtr="0">
            <a:noAutofit/>
          </a:bodyPr>
          <a:lstStyle>
            <a:lvl1pPr marL="457200" lvl="0" indent="-228600" algn="ctr">
              <a:lnSpc>
                <a:spcPct val="100000"/>
              </a:lnSpc>
              <a:spcBef>
                <a:spcPts val="0"/>
              </a:spcBef>
              <a:spcAft>
                <a:spcPts val="0"/>
              </a:spcAft>
              <a:buSzPts val="1440"/>
              <a:buNone/>
              <a:defRPr sz="1800" b="1" cap="none">
                <a:solidFill>
                  <a:schemeClr val="accent6"/>
                </a:solidFill>
                <a:latin typeface="Arial"/>
                <a:ea typeface="Arial"/>
                <a:cs typeface="Arial"/>
                <a:sym typeface="Aria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8" name="Google Shape;118;p14"/>
          <p:cNvSpPr>
            <a:spLocks noGrp="1"/>
          </p:cNvSpPr>
          <p:nvPr>
            <p:ph type="pic" idx="8"/>
          </p:nvPr>
        </p:nvSpPr>
        <p:spPr>
          <a:xfrm>
            <a:off x="9290304" y="2258568"/>
            <a:ext cx="932688" cy="932688"/>
          </a:xfrm>
          <a:prstGeom prst="ellipse">
            <a:avLst/>
          </a:prstGeom>
          <a:solidFill>
            <a:schemeClr val="accent4"/>
          </a:solidFill>
          <a:ln>
            <a:noFill/>
          </a:ln>
        </p:spPr>
      </p:sp>
      <p:sp>
        <p:nvSpPr>
          <p:cNvPr id="119" name="Google Shape;119;p14"/>
          <p:cNvSpPr txBox="1">
            <a:spLocks noGrp="1"/>
          </p:cNvSpPr>
          <p:nvPr>
            <p:ph type="body" idx="9"/>
          </p:nvPr>
        </p:nvSpPr>
        <p:spPr>
          <a:xfrm>
            <a:off x="8371332" y="3950208"/>
            <a:ext cx="2770632" cy="2206752"/>
          </a:xfrm>
          <a:prstGeom prst="rect">
            <a:avLst/>
          </a:prstGeom>
          <a:noFill/>
          <a:ln>
            <a:noFill/>
          </a:ln>
        </p:spPr>
        <p:txBody>
          <a:bodyPr spcFirstLastPara="1" wrap="square" lIns="91425" tIns="45700" rIns="91425" bIns="45700" anchor="t" anchorCtr="0">
            <a:noAutofit/>
          </a:bodyPr>
          <a:lstStyle>
            <a:lvl1pPr marL="457200" lvl="0" indent="-304800" algn="l">
              <a:spcBef>
                <a:spcPts val="360"/>
              </a:spcBef>
              <a:spcAft>
                <a:spcPts val="0"/>
              </a:spcAft>
              <a:buSzPts val="1200"/>
              <a:buFont typeface="Arial"/>
              <a:buChar char="•"/>
              <a:defRPr sz="15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0"/>
        <p:cNvGrpSpPr/>
        <p:nvPr/>
      </p:nvGrpSpPr>
      <p:grpSpPr>
        <a:xfrm>
          <a:off x="0" y="0"/>
          <a:ext cx="0" cy="0"/>
          <a:chOff x="0" y="0"/>
          <a:chExt cx="0" cy="0"/>
        </a:xfrm>
      </p:grpSpPr>
      <p:grpSp>
        <p:nvGrpSpPr>
          <p:cNvPr id="121" name="Google Shape;121;p15"/>
          <p:cNvGrpSpPr/>
          <p:nvPr/>
        </p:nvGrpSpPr>
        <p:grpSpPr>
          <a:xfrm>
            <a:off x="0" y="-8467"/>
            <a:ext cx="12192000" cy="6866467"/>
            <a:chOff x="0" y="-8467"/>
            <a:chExt cx="12192000" cy="6866467"/>
          </a:xfrm>
        </p:grpSpPr>
        <p:cxnSp>
          <p:nvCxnSpPr>
            <p:cNvPr id="122" name="Google Shape;122;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3" name="Google Shape;123;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24" name="Google Shape;124;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25" name="Google Shape;125;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26" name="Google Shape;126;p1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28" name="Google Shape;128;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29" name="Google Shape;129;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30" name="Google Shape;130;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5"/>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34" name="Google Shape;13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7" name="Google Shape;137;p15" descr="Tag=AccentColor&#10;Flavor=Light&#10;Target=Fill"/>
          <p:cNvSpPr/>
          <p:nvPr/>
        </p:nvSpPr>
        <p:spPr>
          <a:xfrm>
            <a:off x="-1" y="0"/>
            <a:ext cx="7824084" cy="6858000"/>
          </a:xfrm>
          <a:custGeom>
            <a:avLst/>
            <a:gdLst/>
            <a:ahLst/>
            <a:cxnLst/>
            <a:rect l="l" t="t" r="r" b="b"/>
            <a:pathLst>
              <a:path w="7534656" h="6858000" extrusionOk="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16"/>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6"/>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1" name="Google Shape;141;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7"/>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7" name="Google Shape;147;p17"/>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148" name="Google Shape;148;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8"/>
          <p:cNvSpPr>
            <a:spLocks noGrp="1"/>
          </p:cNvSpPr>
          <p:nvPr>
            <p:ph type="pic" idx="2"/>
          </p:nvPr>
        </p:nvSpPr>
        <p:spPr>
          <a:xfrm>
            <a:off x="677334" y="609600"/>
            <a:ext cx="8596668" cy="3845718"/>
          </a:xfrm>
          <a:prstGeom prst="rect">
            <a:avLst/>
          </a:prstGeom>
          <a:noFill/>
          <a:ln>
            <a:noFill/>
          </a:ln>
        </p:spPr>
      </p:sp>
      <p:sp>
        <p:nvSpPr>
          <p:cNvPr id="154" name="Google Shape;154;p18"/>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5" name="Google Shape;155;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58"/>
        <p:cNvGrpSpPr/>
        <p:nvPr/>
      </p:nvGrpSpPr>
      <p:grpSpPr>
        <a:xfrm>
          <a:off x="0" y="0"/>
          <a:ext cx="0" cy="0"/>
          <a:chOff x="0" y="0"/>
          <a:chExt cx="0" cy="0"/>
        </a:xfrm>
      </p:grpSpPr>
      <p:sp>
        <p:nvSpPr>
          <p:cNvPr id="159" name="Google Shape;159;p19"/>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9"/>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61" name="Google Shape;161;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0"/>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7" name="Google Shape;167;p20"/>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68" name="Google Shape;168;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1" name="Google Shape;171;p20"/>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72" name="Google Shape;172;p20"/>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gue">
  <p:cSld name="Segue">
    <p:spTree>
      <p:nvGrpSpPr>
        <p:cNvPr id="1" name="Shape 31"/>
        <p:cNvGrpSpPr/>
        <p:nvPr/>
      </p:nvGrpSpPr>
      <p:grpSpPr>
        <a:xfrm>
          <a:off x="0" y="0"/>
          <a:ext cx="0" cy="0"/>
          <a:chOff x="0" y="0"/>
          <a:chExt cx="0" cy="0"/>
        </a:xfrm>
      </p:grpSpPr>
      <p:sp>
        <p:nvSpPr>
          <p:cNvPr id="32" name="Google Shape;32;p3" descr="Tag=AccentColor&#10;Flavor=Light&#10;Target=Fill"/>
          <p:cNvSpPr/>
          <p:nvPr/>
        </p:nvSpPr>
        <p:spPr>
          <a:xfrm>
            <a:off x="380990" y="1327050"/>
            <a:ext cx="6079676" cy="4114233"/>
          </a:xfrm>
          <a:custGeom>
            <a:avLst/>
            <a:gdLst/>
            <a:ahLst/>
            <a:cxnLst/>
            <a:rect l="l" t="t" r="r" b="b"/>
            <a:pathLst>
              <a:path w="7323233" h="5835507" extrusionOk="0">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 name="Google Shape;33;p3"/>
          <p:cNvSpPr txBox="1">
            <a:spLocks noGrp="1"/>
          </p:cNvSpPr>
          <p:nvPr>
            <p:ph type="title"/>
          </p:nvPr>
        </p:nvSpPr>
        <p:spPr>
          <a:xfrm>
            <a:off x="1768928" y="2242457"/>
            <a:ext cx="3731849" cy="237308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000"/>
              <a:buFont typeface="Trebuchet MS"/>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3"/>
          <p:cNvSpPr txBox="1">
            <a:spLocks noGrp="1"/>
          </p:cNvSpPr>
          <p:nvPr>
            <p:ph type="body" idx="1"/>
          </p:nvPr>
        </p:nvSpPr>
        <p:spPr>
          <a:xfrm>
            <a:off x="6735763" y="712788"/>
            <a:ext cx="4618037" cy="5432425"/>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1"/>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76" name="Google Shape;176;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2" name="Google Shape;182;p2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3" name="Google Shape;183;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2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87" name="Google Shape;187;p2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3"/>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1" name="Google Shape;191;p23"/>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2" name="Google Shape;192;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4"/>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8" name="Google Shape;198;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5"/>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4" name="Google Shape;204;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with 4 pictures">
  <p:cSld name="Title and Content with 4 pictures">
    <p:spTree>
      <p:nvGrpSpPr>
        <p:cNvPr id="1" name="Shape 207"/>
        <p:cNvGrpSpPr/>
        <p:nvPr/>
      </p:nvGrpSpPr>
      <p:grpSpPr>
        <a:xfrm>
          <a:off x="0" y="0"/>
          <a:ext cx="0" cy="0"/>
          <a:chOff x="0" y="0"/>
          <a:chExt cx="0" cy="0"/>
        </a:xfrm>
      </p:grpSpPr>
      <p:sp>
        <p:nvSpPr>
          <p:cNvPr id="208" name="Google Shape;208;p26"/>
          <p:cNvSpPr>
            <a:spLocks noGrp="1"/>
          </p:cNvSpPr>
          <p:nvPr>
            <p:ph type="pic" idx="2"/>
          </p:nvPr>
        </p:nvSpPr>
        <p:spPr>
          <a:xfrm>
            <a:off x="4726728" y="3802958"/>
            <a:ext cx="4228282" cy="3055043"/>
          </a:xfrm>
          <a:prstGeom prst="rect">
            <a:avLst/>
          </a:prstGeom>
          <a:noFill/>
          <a:ln>
            <a:noFill/>
          </a:ln>
        </p:spPr>
      </p:sp>
      <p:sp>
        <p:nvSpPr>
          <p:cNvPr id="209" name="Google Shape;209;p26"/>
          <p:cNvSpPr>
            <a:spLocks noGrp="1"/>
          </p:cNvSpPr>
          <p:nvPr>
            <p:ph type="pic" idx="3"/>
          </p:nvPr>
        </p:nvSpPr>
        <p:spPr>
          <a:xfrm>
            <a:off x="4726375" y="0"/>
            <a:ext cx="4228635" cy="3694372"/>
          </a:xfrm>
          <a:prstGeom prst="rect">
            <a:avLst/>
          </a:prstGeom>
          <a:noFill/>
          <a:ln>
            <a:noFill/>
          </a:ln>
        </p:spPr>
      </p:sp>
      <p:sp>
        <p:nvSpPr>
          <p:cNvPr id="210" name="Google Shape;210;p26"/>
          <p:cNvSpPr txBox="1">
            <a:spLocks noGrp="1"/>
          </p:cNvSpPr>
          <p:nvPr>
            <p:ph type="title"/>
          </p:nvPr>
        </p:nvSpPr>
        <p:spPr>
          <a:xfrm>
            <a:off x="838200" y="365125"/>
            <a:ext cx="3200400" cy="210343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4000"/>
              <a:buFont typeface="Trebuchet MS"/>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6"/>
          <p:cNvSpPr txBox="1">
            <a:spLocks noGrp="1"/>
          </p:cNvSpPr>
          <p:nvPr>
            <p:ph type="body" idx="1"/>
          </p:nvPr>
        </p:nvSpPr>
        <p:spPr>
          <a:xfrm>
            <a:off x="838200" y="2643186"/>
            <a:ext cx="3816096" cy="35290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lvl1pPr>
            <a:lvl2pPr marL="914400" lvl="1" indent="-309880" algn="l">
              <a:spcBef>
                <a:spcPts val="1000"/>
              </a:spcBef>
              <a:spcAft>
                <a:spcPts val="0"/>
              </a:spcAft>
              <a:buSzPts val="1280"/>
              <a:buChar char="►"/>
              <a:defRPr/>
            </a:lvl2pPr>
            <a:lvl3pPr marL="1371600" lvl="2" indent="-299719" algn="l">
              <a:spcBef>
                <a:spcPts val="1000"/>
              </a:spcBef>
              <a:spcAft>
                <a:spcPts val="0"/>
              </a:spcAft>
              <a:buSzPts val="1120"/>
              <a:buChar char="►"/>
              <a:defRPr/>
            </a:lvl3pPr>
            <a:lvl4pPr marL="1828800" lvl="3" indent="-289560" algn="l">
              <a:spcBef>
                <a:spcPts val="1000"/>
              </a:spcBef>
              <a:spcAft>
                <a:spcPts val="0"/>
              </a:spcAft>
              <a:buSzPts val="96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2" name="Google Shape;212;p2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6"/>
          <p:cNvSpPr>
            <a:spLocks noGrp="1"/>
          </p:cNvSpPr>
          <p:nvPr>
            <p:ph type="pic" idx="4"/>
          </p:nvPr>
        </p:nvSpPr>
        <p:spPr>
          <a:xfrm>
            <a:off x="9082087" y="0"/>
            <a:ext cx="3109415" cy="3694372"/>
          </a:xfrm>
          <a:prstGeom prst="rect">
            <a:avLst/>
          </a:prstGeom>
          <a:noFill/>
          <a:ln>
            <a:noFill/>
          </a:ln>
        </p:spPr>
      </p:sp>
      <p:sp>
        <p:nvSpPr>
          <p:cNvPr id="214" name="Google Shape;214;p26"/>
          <p:cNvSpPr>
            <a:spLocks noGrp="1"/>
          </p:cNvSpPr>
          <p:nvPr>
            <p:ph type="pic" idx="5"/>
          </p:nvPr>
        </p:nvSpPr>
        <p:spPr>
          <a:xfrm>
            <a:off x="9081588" y="3802957"/>
            <a:ext cx="3109415" cy="3055044"/>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with 4 pictures">
  <p:cSld name="Title and Content with 4 pictures">
    <p:spTree>
      <p:nvGrpSpPr>
        <p:cNvPr id="1" name="Shape 232"/>
        <p:cNvGrpSpPr/>
        <p:nvPr/>
      </p:nvGrpSpPr>
      <p:grpSpPr>
        <a:xfrm>
          <a:off x="0" y="0"/>
          <a:ext cx="0" cy="0"/>
          <a:chOff x="0" y="0"/>
          <a:chExt cx="0" cy="0"/>
        </a:xfrm>
      </p:grpSpPr>
      <p:sp>
        <p:nvSpPr>
          <p:cNvPr id="233" name="Google Shape;233;p28"/>
          <p:cNvSpPr>
            <a:spLocks noGrp="1"/>
          </p:cNvSpPr>
          <p:nvPr>
            <p:ph type="pic" idx="2"/>
          </p:nvPr>
        </p:nvSpPr>
        <p:spPr>
          <a:xfrm>
            <a:off x="4726728" y="3802958"/>
            <a:ext cx="4228282" cy="3055043"/>
          </a:xfrm>
          <a:prstGeom prst="rect">
            <a:avLst/>
          </a:prstGeom>
          <a:noFill/>
          <a:ln>
            <a:noFill/>
          </a:ln>
        </p:spPr>
      </p:sp>
      <p:sp>
        <p:nvSpPr>
          <p:cNvPr id="234" name="Google Shape;234;p28"/>
          <p:cNvSpPr>
            <a:spLocks noGrp="1"/>
          </p:cNvSpPr>
          <p:nvPr>
            <p:ph type="pic" idx="3"/>
          </p:nvPr>
        </p:nvSpPr>
        <p:spPr>
          <a:xfrm>
            <a:off x="4726375" y="0"/>
            <a:ext cx="4228635" cy="3694372"/>
          </a:xfrm>
          <a:prstGeom prst="rect">
            <a:avLst/>
          </a:prstGeom>
          <a:noFill/>
          <a:ln>
            <a:noFill/>
          </a:ln>
        </p:spPr>
      </p:sp>
      <p:sp>
        <p:nvSpPr>
          <p:cNvPr id="235" name="Google Shape;235;p28"/>
          <p:cNvSpPr txBox="1">
            <a:spLocks noGrp="1"/>
          </p:cNvSpPr>
          <p:nvPr>
            <p:ph type="title"/>
          </p:nvPr>
        </p:nvSpPr>
        <p:spPr>
          <a:xfrm>
            <a:off x="838200" y="365125"/>
            <a:ext cx="3200400" cy="210343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4000"/>
              <a:buFont typeface="Trebuchet MS"/>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8"/>
          <p:cNvSpPr txBox="1">
            <a:spLocks noGrp="1"/>
          </p:cNvSpPr>
          <p:nvPr>
            <p:ph type="body" idx="1"/>
          </p:nvPr>
        </p:nvSpPr>
        <p:spPr>
          <a:xfrm>
            <a:off x="838200" y="2643186"/>
            <a:ext cx="3816096" cy="35290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lvl1pPr>
            <a:lvl2pPr marL="914400" lvl="1" indent="-309880" algn="l">
              <a:spcBef>
                <a:spcPts val="1000"/>
              </a:spcBef>
              <a:spcAft>
                <a:spcPts val="0"/>
              </a:spcAft>
              <a:buSzPts val="1280"/>
              <a:buChar char="►"/>
              <a:defRPr/>
            </a:lvl2pPr>
            <a:lvl3pPr marL="1371600" lvl="2" indent="-299719" algn="l">
              <a:spcBef>
                <a:spcPts val="1000"/>
              </a:spcBef>
              <a:spcAft>
                <a:spcPts val="0"/>
              </a:spcAft>
              <a:buSzPts val="1120"/>
              <a:buChar char="►"/>
              <a:defRPr/>
            </a:lvl3pPr>
            <a:lvl4pPr marL="1828800" lvl="3" indent="-289560" algn="l">
              <a:spcBef>
                <a:spcPts val="1000"/>
              </a:spcBef>
              <a:spcAft>
                <a:spcPts val="0"/>
              </a:spcAft>
              <a:buSzPts val="96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37" name="Google Shape;237;p28"/>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8"/>
          <p:cNvSpPr>
            <a:spLocks noGrp="1"/>
          </p:cNvSpPr>
          <p:nvPr>
            <p:ph type="pic" idx="4"/>
          </p:nvPr>
        </p:nvSpPr>
        <p:spPr>
          <a:xfrm>
            <a:off x="9082087" y="0"/>
            <a:ext cx="3109415" cy="3694372"/>
          </a:xfrm>
          <a:prstGeom prst="rect">
            <a:avLst/>
          </a:prstGeom>
          <a:noFill/>
          <a:ln>
            <a:noFill/>
          </a:ln>
        </p:spPr>
      </p:sp>
      <p:sp>
        <p:nvSpPr>
          <p:cNvPr id="239" name="Google Shape;239;p28"/>
          <p:cNvSpPr>
            <a:spLocks noGrp="1"/>
          </p:cNvSpPr>
          <p:nvPr>
            <p:ph type="pic" idx="5"/>
          </p:nvPr>
        </p:nvSpPr>
        <p:spPr>
          <a:xfrm>
            <a:off x="9081588" y="3802957"/>
            <a:ext cx="3109415" cy="3055044"/>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1" name="Google Shape;41;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with 2 pictures">
  <p:cSld name="Title with 2 pictures">
    <p:spTree>
      <p:nvGrpSpPr>
        <p:cNvPr id="1" name="Shape 44"/>
        <p:cNvGrpSpPr/>
        <p:nvPr/>
      </p:nvGrpSpPr>
      <p:grpSpPr>
        <a:xfrm>
          <a:off x="0" y="0"/>
          <a:ext cx="0" cy="0"/>
          <a:chOff x="0" y="0"/>
          <a:chExt cx="0" cy="0"/>
        </a:xfrm>
      </p:grpSpPr>
      <p:sp>
        <p:nvSpPr>
          <p:cNvPr id="45" name="Google Shape;45;p5"/>
          <p:cNvSpPr>
            <a:spLocks noGrp="1"/>
          </p:cNvSpPr>
          <p:nvPr>
            <p:ph type="pic" idx="2"/>
          </p:nvPr>
        </p:nvSpPr>
        <p:spPr>
          <a:xfrm>
            <a:off x="-9153" y="0"/>
            <a:ext cx="6105136" cy="6240787"/>
          </a:xfrm>
          <a:prstGeom prst="rect">
            <a:avLst/>
          </a:prstGeom>
          <a:noFill/>
          <a:ln>
            <a:noFill/>
          </a:ln>
        </p:spPr>
      </p:sp>
      <p:sp>
        <p:nvSpPr>
          <p:cNvPr id="46" name="Google Shape;46;p5"/>
          <p:cNvSpPr>
            <a:spLocks noGrp="1"/>
          </p:cNvSpPr>
          <p:nvPr>
            <p:ph type="pic" idx="3"/>
          </p:nvPr>
        </p:nvSpPr>
        <p:spPr>
          <a:xfrm>
            <a:off x="6355502" y="211465"/>
            <a:ext cx="4941484" cy="3877363"/>
          </a:xfrm>
          <a:prstGeom prst="rect">
            <a:avLst/>
          </a:prstGeom>
          <a:noFill/>
          <a:ln>
            <a:noFill/>
          </a:ln>
        </p:spPr>
      </p:sp>
      <p:sp>
        <p:nvSpPr>
          <p:cNvPr id="47" name="Google Shape;47;p5"/>
          <p:cNvSpPr txBox="1">
            <a:spLocks noGrp="1"/>
          </p:cNvSpPr>
          <p:nvPr>
            <p:ph type="title"/>
          </p:nvPr>
        </p:nvSpPr>
        <p:spPr>
          <a:xfrm>
            <a:off x="5248656" y="4224528"/>
            <a:ext cx="6108192" cy="146304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accent1"/>
              </a:buClr>
              <a:buSzPts val="4800"/>
              <a:buFont typeface="Trebuchet MS"/>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subTitle" idx="1"/>
          </p:nvPr>
        </p:nvSpPr>
        <p:spPr>
          <a:xfrm>
            <a:off x="5065776" y="5724144"/>
            <a:ext cx="6291072" cy="649224"/>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920"/>
              <a:buNone/>
              <a:defRPr sz="2400" cap="none"/>
            </a:lvl1pPr>
            <a:lvl2pPr lvl="1" algn="ctr">
              <a:spcBef>
                <a:spcPts val="1000"/>
              </a:spcBef>
              <a:spcAft>
                <a:spcPts val="0"/>
              </a:spcAft>
              <a:buSzPts val="1600"/>
              <a:buNone/>
              <a:defRPr sz="2000"/>
            </a:lvl2pPr>
            <a:lvl3pPr lvl="2" algn="ctr">
              <a:spcBef>
                <a:spcPts val="1000"/>
              </a:spcBef>
              <a:spcAft>
                <a:spcPts val="0"/>
              </a:spcAft>
              <a:buSzPts val="1440"/>
              <a:buNone/>
              <a:defRPr sz="1800"/>
            </a:lvl3pPr>
            <a:lvl4pPr lvl="3" algn="ctr">
              <a:spcBef>
                <a:spcPts val="1000"/>
              </a:spcBef>
              <a:spcAft>
                <a:spcPts val="0"/>
              </a:spcAft>
              <a:buSzPts val="1280"/>
              <a:buNone/>
              <a:defRPr sz="1600"/>
            </a:lvl4pPr>
            <a:lvl5pPr lvl="4" algn="ctr">
              <a:spcBef>
                <a:spcPts val="1000"/>
              </a:spcBef>
              <a:spcAft>
                <a:spcPts val="0"/>
              </a:spcAft>
              <a:buSzPts val="1280"/>
              <a:buNone/>
              <a:defRPr sz="1600"/>
            </a:lvl5pPr>
            <a:lvl6pPr lvl="5" algn="ctr">
              <a:spcBef>
                <a:spcPts val="1000"/>
              </a:spcBef>
              <a:spcAft>
                <a:spcPts val="0"/>
              </a:spcAft>
              <a:buSzPts val="1280"/>
              <a:buNone/>
              <a:defRPr sz="1600"/>
            </a:lvl6pPr>
            <a:lvl7pPr lvl="6" algn="ctr">
              <a:spcBef>
                <a:spcPts val="1000"/>
              </a:spcBef>
              <a:spcAft>
                <a:spcPts val="0"/>
              </a:spcAft>
              <a:buSzPts val="1280"/>
              <a:buNone/>
              <a:defRPr sz="1600"/>
            </a:lvl7pPr>
            <a:lvl8pPr lvl="7" algn="ctr">
              <a:spcBef>
                <a:spcPts val="1000"/>
              </a:spcBef>
              <a:spcAft>
                <a:spcPts val="0"/>
              </a:spcAft>
              <a:buSzPts val="1280"/>
              <a:buNone/>
              <a:defRPr sz="1600"/>
            </a:lvl8pPr>
            <a:lvl9pPr lvl="8" algn="ctr">
              <a:spcBef>
                <a:spcPts val="1000"/>
              </a:spcBef>
              <a:spcAft>
                <a:spcPts val="0"/>
              </a:spcAft>
              <a:buSzPts val="128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
        <p:cNvGrpSpPr/>
        <p:nvPr/>
      </p:nvGrpSpPr>
      <p:grpSpPr>
        <a:xfrm>
          <a:off x="0" y="0"/>
          <a:ext cx="0" cy="0"/>
          <a:chOff x="0" y="0"/>
          <a:chExt cx="0" cy="0"/>
        </a:xfrm>
      </p:grpSpPr>
      <p:sp>
        <p:nvSpPr>
          <p:cNvPr id="50" name="Google Shape;50;p6" descr="Tag=AccentColor&#10;Flavor=Light&#10;Target=Fill"/>
          <p:cNvSpPr/>
          <p:nvPr/>
        </p:nvSpPr>
        <p:spPr>
          <a:xfrm flipH="1">
            <a:off x="1969639" y="181596"/>
            <a:ext cx="8252722" cy="6022258"/>
          </a:xfrm>
          <a:custGeom>
            <a:avLst/>
            <a:gdLst/>
            <a:ahLst/>
            <a:cxnLst/>
            <a:rect l="l" t="t" r="r" b="b"/>
            <a:pathLst>
              <a:path w="6886274" h="5025119" extrusionOk="0">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51" name="Google Shape;51;p6"/>
          <p:cNvSpPr txBox="1">
            <a:spLocks noGrp="1"/>
          </p:cNvSpPr>
          <p:nvPr>
            <p:ph type="title"/>
          </p:nvPr>
        </p:nvSpPr>
        <p:spPr>
          <a:xfrm>
            <a:off x="3328416" y="2002536"/>
            <a:ext cx="5541264" cy="214884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6"/>
          <p:cNvSpPr txBox="1">
            <a:spLocks noGrp="1"/>
          </p:cNvSpPr>
          <p:nvPr>
            <p:ph type="body" idx="1"/>
          </p:nvPr>
        </p:nvSpPr>
        <p:spPr>
          <a:xfrm>
            <a:off x="3877056" y="4297680"/>
            <a:ext cx="4434840" cy="1188720"/>
          </a:xfrm>
          <a:prstGeom prst="rect">
            <a:avLst/>
          </a:prstGeom>
          <a:noFill/>
          <a:ln>
            <a:noFill/>
          </a:ln>
        </p:spPr>
        <p:txBody>
          <a:bodyPr spcFirstLastPara="1" wrap="square" lIns="91425" tIns="45700" rIns="91425" bIns="45700" anchor="t" anchorCtr="0">
            <a:normAutofit/>
          </a:bodyPr>
          <a:lstStyle>
            <a:lvl1pPr marL="457200" lvl="0" indent="-228600" algn="ctr">
              <a:spcBef>
                <a:spcPts val="1000"/>
              </a:spcBef>
              <a:spcAft>
                <a:spcPts val="0"/>
              </a:spcAft>
              <a:buSzPts val="1920"/>
              <a:buNone/>
              <a:defRPr sz="2400">
                <a:solidFill>
                  <a:schemeClr val="lt1"/>
                </a:solidFill>
                <a:latin typeface="Trebuchet MS"/>
                <a:ea typeface="Trebuchet MS"/>
                <a:cs typeface="Trebuchet MS"/>
                <a:sym typeface="Trebuchet MS"/>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9" name="Google Shape;59;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0" name="Google Shape;60;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with 2 pictures">
  <p:cSld name="Title and Content with 2 pictures">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0" y="0"/>
            <a:ext cx="6105136" cy="4191000"/>
          </a:xfrm>
          <a:prstGeom prst="rect">
            <a:avLst/>
          </a:prstGeom>
          <a:noFill/>
          <a:ln>
            <a:noFill/>
          </a:ln>
        </p:spPr>
      </p:sp>
      <p:sp>
        <p:nvSpPr>
          <p:cNvPr id="67" name="Google Shape;67;p8"/>
          <p:cNvSpPr>
            <a:spLocks noGrp="1"/>
          </p:cNvSpPr>
          <p:nvPr>
            <p:ph type="pic" idx="3"/>
          </p:nvPr>
        </p:nvSpPr>
        <p:spPr>
          <a:xfrm>
            <a:off x="462420" y="4304418"/>
            <a:ext cx="5414116" cy="2553582"/>
          </a:xfrm>
          <a:prstGeom prst="rect">
            <a:avLst/>
          </a:prstGeom>
          <a:noFill/>
          <a:ln>
            <a:noFill/>
          </a:ln>
        </p:spPr>
      </p:sp>
      <p:sp>
        <p:nvSpPr>
          <p:cNvPr id="68" name="Google Shape;68;p8"/>
          <p:cNvSpPr txBox="1">
            <a:spLocks noGrp="1"/>
          </p:cNvSpPr>
          <p:nvPr>
            <p:ph type="title"/>
          </p:nvPr>
        </p:nvSpPr>
        <p:spPr>
          <a:xfrm>
            <a:off x="6739128" y="365760"/>
            <a:ext cx="4617720" cy="25786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body" idx="1"/>
          </p:nvPr>
        </p:nvSpPr>
        <p:spPr>
          <a:xfrm>
            <a:off x="6739128" y="3127248"/>
            <a:ext cx="4617720" cy="305409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lvl1pPr>
            <a:lvl2pPr marL="914400" lvl="1" indent="-320040" algn="l">
              <a:spcBef>
                <a:spcPts val="1000"/>
              </a:spcBef>
              <a:spcAft>
                <a:spcPts val="0"/>
              </a:spcAft>
              <a:buSzPts val="1440"/>
              <a:buChar char="►"/>
              <a:defRPr sz="1800"/>
            </a:lvl2pPr>
            <a:lvl3pPr marL="1371600" lvl="2" indent="-320039" algn="l">
              <a:spcBef>
                <a:spcPts val="1000"/>
              </a:spcBef>
              <a:spcAft>
                <a:spcPts val="0"/>
              </a:spcAft>
              <a:buSzPts val="1440"/>
              <a:buChar char="►"/>
              <a:defRPr sz="1800"/>
            </a:lvl3pPr>
            <a:lvl4pPr marL="1828800" lvl="3" indent="-320039" algn="l">
              <a:spcBef>
                <a:spcPts val="1000"/>
              </a:spcBef>
              <a:spcAft>
                <a:spcPts val="0"/>
              </a:spcAft>
              <a:buSzPts val="1440"/>
              <a:buChar char="►"/>
              <a:defRPr sz="1800"/>
            </a:lvl4pPr>
            <a:lvl5pPr marL="2286000" lvl="4" indent="-320039" algn="l">
              <a:spcBef>
                <a:spcPts val="1000"/>
              </a:spcBef>
              <a:spcAft>
                <a:spcPts val="0"/>
              </a:spcAft>
              <a:buSzPts val="1440"/>
              <a:buChar char="►"/>
              <a:defRPr sz="1800"/>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0" name="Google Shape;70;p8"/>
          <p:cNvSpPr txBox="1">
            <a:spLocks noGrp="1"/>
          </p:cNvSpPr>
          <p:nvPr>
            <p:ph type="ftr" idx="11"/>
          </p:nvPr>
        </p:nvSpPr>
        <p:spPr>
          <a:xfrm>
            <a:off x="6739128"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Name Card">
  <p:cSld name="1_Name Card">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1024495" y="1124701"/>
            <a:ext cx="10146186" cy="251183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200"/>
              <a:buFont typeface="Trebuchet M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body" idx="1"/>
          </p:nvPr>
        </p:nvSpPr>
        <p:spPr>
          <a:xfrm>
            <a:off x="1024467" y="3648315"/>
            <a:ext cx="10144654" cy="999885"/>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80"/>
              <a:buNone/>
              <a:defRPr sz="16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75" name="Google Shape;75;p9"/>
          <p:cNvSpPr txBox="1">
            <a:spLocks noGrp="1"/>
          </p:cNvSpPr>
          <p:nvPr>
            <p:ph type="dt" idx="10"/>
          </p:nvPr>
        </p:nvSpPr>
        <p:spPr>
          <a:xfrm>
            <a:off x="7814452" y="378883"/>
            <a:ext cx="29108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685800" y="378883"/>
            <a:ext cx="69914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5"/>
        <p:cNvGrpSpPr/>
        <p:nvPr/>
      </p:nvGrpSpPr>
      <p:grpSpPr>
        <a:xfrm>
          <a:off x="0" y="0"/>
          <a:ext cx="0" cy="0"/>
          <a:chOff x="0" y="0"/>
          <a:chExt cx="0" cy="0"/>
        </a:xfrm>
      </p:grpSpPr>
      <p:grpSp>
        <p:nvGrpSpPr>
          <p:cNvPr id="216" name="Google Shape;216;p27"/>
          <p:cNvGrpSpPr/>
          <p:nvPr/>
        </p:nvGrpSpPr>
        <p:grpSpPr>
          <a:xfrm>
            <a:off x="0" y="-8467"/>
            <a:ext cx="12192000" cy="6866467"/>
            <a:chOff x="0" y="-8467"/>
            <a:chExt cx="12192000" cy="6866467"/>
          </a:xfrm>
        </p:grpSpPr>
        <p:cxnSp>
          <p:nvCxnSpPr>
            <p:cNvPr id="217" name="Google Shape;217;p27"/>
            <p:cNvCxnSpPr/>
            <p:nvPr/>
          </p:nvCxnSpPr>
          <p:spPr>
            <a:xfrm>
              <a:off x="9371012" y="0"/>
              <a:ext cx="1219200" cy="6858000"/>
            </a:xfrm>
            <a:prstGeom prst="straightConnector1">
              <a:avLst/>
            </a:prstGeom>
            <a:noFill/>
            <a:ln w="9525" cap="flat" cmpd="sng">
              <a:solidFill>
                <a:schemeClr val="dk1"/>
              </a:solidFill>
              <a:prstDash val="solid"/>
              <a:round/>
              <a:headEnd type="none" w="sm" len="sm"/>
              <a:tailEnd type="none" w="sm" len="sm"/>
            </a:ln>
          </p:spPr>
        </p:cxnSp>
        <p:cxnSp>
          <p:nvCxnSpPr>
            <p:cNvPr id="218" name="Google Shape;218;p27"/>
            <p:cNvCxnSpPr/>
            <p:nvPr/>
          </p:nvCxnSpPr>
          <p:spPr>
            <a:xfrm flipH="1">
              <a:off x="7425267" y="3681413"/>
              <a:ext cx="4763558" cy="3176587"/>
            </a:xfrm>
            <a:prstGeom prst="straightConnector1">
              <a:avLst/>
            </a:prstGeom>
            <a:noFill/>
            <a:ln w="9525" cap="flat" cmpd="sng">
              <a:solidFill>
                <a:schemeClr val="dk1"/>
              </a:solidFill>
              <a:prstDash val="solid"/>
              <a:round/>
              <a:headEnd type="none" w="sm" len="sm"/>
              <a:tailEnd type="none" w="sm" len="sm"/>
            </a:ln>
          </p:spPr>
        </p:cxnSp>
        <p:sp>
          <p:nvSpPr>
            <p:cNvPr id="219" name="Google Shape;219;p2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20" name="Google Shape;220;p2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21" name="Google Shape;221;p2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23" name="Google Shape;223;p2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24" name="Google Shape;224;p2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25" name="Google Shape;225;p2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28" name="Google Shape;228;p27"/>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FEFEFE"/>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FEFEFE"/>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FEFEFE"/>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9pPr>
          </a:lstStyle>
          <a:p>
            <a:endParaRPr/>
          </a:p>
        </p:txBody>
      </p:sp>
      <p:sp>
        <p:nvSpPr>
          <p:cNvPr id="229" name="Google Shape;229;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30" name="Google Shape;230;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31" name="Google Shape;231;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s://daretocare.org/breakfast-order-form/" TargetMode="Externa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daretocare.org/community-kitchen-partners/" TargetMode="External"/><Relationship Id="rId7" Type="http://schemas.openxmlformats.org/officeDocument/2006/relationships/hyperlink" Target="https://daretocare.org/kids-cafe-new-site-staff/"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daretocare.org/kids-cafe-closures/" TargetMode="External"/><Relationship Id="rId5" Type="http://schemas.openxmlformats.org/officeDocument/2006/relationships/hyperlink" Target="https://daretocare.org/meal-count-change-request/" TargetMode="External"/><Relationship Id="rId4" Type="http://schemas.openxmlformats.org/officeDocument/2006/relationships/hyperlink" Target="https://daretocare.org/kids-cafe-file-uploa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hyperlink" Target="mailto:taylor@daretocare.org" TargetMode="Externa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677334" y="609599"/>
            <a:ext cx="5779737" cy="271037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sz="6600" b="1" dirty="0">
                <a:solidFill>
                  <a:schemeClr val="dk1"/>
                </a:solidFill>
              </a:rPr>
              <a:t>SFSP TRAINING </a:t>
            </a:r>
            <a:br>
              <a:rPr lang="en-US" sz="6600" b="1" dirty="0">
                <a:solidFill>
                  <a:schemeClr val="dk1"/>
                </a:solidFill>
              </a:rPr>
            </a:br>
            <a:r>
              <a:rPr lang="en-US" sz="6600" b="1" dirty="0">
                <a:solidFill>
                  <a:schemeClr val="dk1"/>
                </a:solidFill>
              </a:rPr>
              <a:t>2024</a:t>
            </a:r>
            <a:endParaRPr dirty="0"/>
          </a:p>
        </p:txBody>
      </p:sp>
      <p:pic>
        <p:nvPicPr>
          <p:cNvPr id="245" name="Google Shape;245;p29" descr="A close up of a logo&#10;&#10;Description automatically generated"/>
          <p:cNvPicPr preferRelativeResize="0"/>
          <p:nvPr/>
        </p:nvPicPr>
        <p:blipFill rotWithShape="1">
          <a:blip r:embed="rId3">
            <a:alphaModFix/>
          </a:blip>
          <a:srcRect/>
          <a:stretch/>
        </p:blipFill>
        <p:spPr>
          <a:xfrm>
            <a:off x="1022252" y="2987040"/>
            <a:ext cx="3642357" cy="3642357"/>
          </a:xfrm>
          <a:prstGeom prst="rect">
            <a:avLst/>
          </a:prstGeom>
          <a:noFill/>
          <a:ln>
            <a:noFill/>
          </a:ln>
        </p:spPr>
      </p:pic>
      <p:sp>
        <p:nvSpPr>
          <p:cNvPr id="246" name="Google Shape;246;p29"/>
          <p:cNvSpPr/>
          <p:nvPr/>
        </p:nvSpPr>
        <p:spPr>
          <a:xfrm>
            <a:off x="6724357" y="1012874"/>
            <a:ext cx="4445391" cy="4289471"/>
          </a:xfrm>
          <a:prstGeom prst="sun">
            <a:avLst>
              <a:gd name="adj" fmla="val 25000"/>
            </a:avLst>
          </a:prstGeom>
          <a:solidFill>
            <a:schemeClr val="accent3"/>
          </a:solidFill>
          <a:ln w="19050" cap="rnd" cmpd="sng">
            <a:solidFill>
              <a:srgbClr val="614E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47" name="Google Shape;247;p29"/>
          <p:cNvSpPr txBox="1"/>
          <p:nvPr/>
        </p:nvSpPr>
        <p:spPr>
          <a:xfrm>
            <a:off x="822175" y="2302125"/>
            <a:ext cx="29115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3F3F3F"/>
                </a:solidFill>
                <a:latin typeface="Trebuchet MS"/>
                <a:ea typeface="Trebuchet MS"/>
                <a:cs typeface="Trebuchet MS"/>
                <a:sym typeface="Trebuchet MS"/>
              </a:rPr>
              <a:t>June 3rd-August 2nd</a:t>
            </a:r>
            <a:endParaRPr sz="1800" dirty="0">
              <a:solidFill>
                <a:srgbClr val="3F3F3F"/>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grpSp>
        <p:nvGrpSpPr>
          <p:cNvPr id="410" name="Google Shape;410;p38"/>
          <p:cNvGrpSpPr/>
          <p:nvPr/>
        </p:nvGrpSpPr>
        <p:grpSpPr>
          <a:xfrm>
            <a:off x="0" y="-8467"/>
            <a:ext cx="12192000" cy="6866467"/>
            <a:chOff x="0" y="-8467"/>
            <a:chExt cx="12192000" cy="6866467"/>
          </a:xfrm>
        </p:grpSpPr>
        <p:cxnSp>
          <p:nvCxnSpPr>
            <p:cNvPr id="411" name="Google Shape;411;p3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12" name="Google Shape;412;p3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13" name="Google Shape;413;p3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4" name="Google Shape;414;p3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5" name="Google Shape;415;p38"/>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6" name="Google Shape;416;p3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7" name="Google Shape;417;p3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8" name="Google Shape;418;p3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9" name="Google Shape;419;p3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0" name="Google Shape;420;p38"/>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421" name="Google Shape;421;p38"/>
          <p:cNvSpPr txBox="1">
            <a:spLocks noGrp="1"/>
          </p:cNvSpPr>
          <p:nvPr>
            <p:ph type="title"/>
          </p:nvPr>
        </p:nvSpPr>
        <p:spPr>
          <a:xfrm>
            <a:off x="890423" y="1722427"/>
            <a:ext cx="3742675" cy="2328409"/>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5400"/>
              <a:buFont typeface="Trebuchet MS"/>
              <a:buNone/>
            </a:pPr>
            <a:r>
              <a:rPr lang="en-US" sz="5400"/>
              <a:t>Food Safety </a:t>
            </a:r>
            <a:endParaRPr/>
          </a:p>
        </p:txBody>
      </p:sp>
      <p:pic>
        <p:nvPicPr>
          <p:cNvPr id="422" name="Google Shape;422;p38" descr="A screenshot of a cell phone&#10;&#10;Description generated with high confidence"/>
          <p:cNvPicPr preferRelativeResize="0"/>
          <p:nvPr/>
        </p:nvPicPr>
        <p:blipFill rotWithShape="1">
          <a:blip r:embed="rId3">
            <a:alphaModFix/>
          </a:blip>
          <a:srcRect/>
          <a:stretch/>
        </p:blipFill>
        <p:spPr>
          <a:xfrm>
            <a:off x="3930976" y="3166611"/>
            <a:ext cx="2796395" cy="3667405"/>
          </a:xfrm>
          <a:prstGeom prst="rect">
            <a:avLst/>
          </a:prstGeom>
          <a:noFill/>
          <a:ln>
            <a:noFill/>
          </a:ln>
        </p:spPr>
      </p:pic>
      <p:pic>
        <p:nvPicPr>
          <p:cNvPr id="423" name="Google Shape;423;p38"/>
          <p:cNvPicPr preferRelativeResize="0"/>
          <p:nvPr/>
        </p:nvPicPr>
        <p:blipFill rotWithShape="1">
          <a:blip r:embed="rId4">
            <a:alphaModFix/>
          </a:blip>
          <a:srcRect/>
          <a:stretch/>
        </p:blipFill>
        <p:spPr>
          <a:xfrm>
            <a:off x="7725942" y="1"/>
            <a:ext cx="4466057" cy="3176586"/>
          </a:xfrm>
          <a:prstGeom prst="rect">
            <a:avLst/>
          </a:prstGeom>
          <a:noFill/>
          <a:ln>
            <a:noFill/>
          </a:ln>
        </p:spPr>
      </p:pic>
      <p:pic>
        <p:nvPicPr>
          <p:cNvPr id="424" name="Google Shape;424;p38"/>
          <p:cNvPicPr preferRelativeResize="0"/>
          <p:nvPr/>
        </p:nvPicPr>
        <p:blipFill rotWithShape="1">
          <a:blip r:embed="rId5">
            <a:alphaModFix/>
          </a:blip>
          <a:srcRect/>
          <a:stretch/>
        </p:blipFill>
        <p:spPr>
          <a:xfrm>
            <a:off x="3331029" y="0"/>
            <a:ext cx="4409008" cy="3176586"/>
          </a:xfrm>
          <a:prstGeom prst="rect">
            <a:avLst/>
          </a:prstGeom>
          <a:noFill/>
          <a:ln>
            <a:noFill/>
          </a:ln>
        </p:spPr>
      </p:pic>
      <p:sp>
        <p:nvSpPr>
          <p:cNvPr id="425" name="Google Shape;425;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10</a:t>
            </a:fld>
            <a:endParaRPr/>
          </a:p>
        </p:txBody>
      </p:sp>
      <p:pic>
        <p:nvPicPr>
          <p:cNvPr id="426" name="Google Shape;426;p38" descr="See the source image"/>
          <p:cNvPicPr preferRelativeResize="0"/>
          <p:nvPr/>
        </p:nvPicPr>
        <p:blipFill rotWithShape="1">
          <a:blip r:embed="rId6">
            <a:alphaModFix/>
          </a:blip>
          <a:srcRect/>
          <a:stretch/>
        </p:blipFill>
        <p:spPr>
          <a:xfrm>
            <a:off x="6701699" y="4025544"/>
            <a:ext cx="5461817" cy="21983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grpSp>
        <p:nvGrpSpPr>
          <p:cNvPr id="431" name="Google Shape;431;p39"/>
          <p:cNvGrpSpPr/>
          <p:nvPr/>
        </p:nvGrpSpPr>
        <p:grpSpPr>
          <a:xfrm>
            <a:off x="0" y="-8467"/>
            <a:ext cx="12192000" cy="6866467"/>
            <a:chOff x="0" y="-8467"/>
            <a:chExt cx="12192000" cy="6866467"/>
          </a:xfrm>
        </p:grpSpPr>
        <p:cxnSp>
          <p:nvCxnSpPr>
            <p:cNvPr id="432" name="Google Shape;432;p3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33" name="Google Shape;433;p3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34" name="Google Shape;434;p3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5" name="Google Shape;435;p3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6" name="Google Shape;436;p3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7" name="Google Shape;437;p3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8" name="Google Shape;438;p3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9" name="Google Shape;439;p3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0" name="Google Shape;440;p3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1" name="Google Shape;441;p39"/>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442" name="Google Shape;442;p39"/>
          <p:cNvSpPr/>
          <p:nvPr/>
        </p:nvSpPr>
        <p:spPr>
          <a:xfrm>
            <a:off x="3176" y="0"/>
            <a:ext cx="121856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rebuchet MS"/>
              <a:buNone/>
            </a:pPr>
            <a:endParaRPr sz="1800" b="0" i="0" u="none" strike="noStrike" cap="none">
              <a:solidFill>
                <a:srgbClr val="FFFFFF"/>
              </a:solidFill>
              <a:latin typeface="Trebuchet MS"/>
              <a:ea typeface="Trebuchet MS"/>
              <a:cs typeface="Trebuchet MS"/>
              <a:sym typeface="Trebuchet MS"/>
            </a:endParaRPr>
          </a:p>
        </p:txBody>
      </p:sp>
      <p:sp>
        <p:nvSpPr>
          <p:cNvPr id="443" name="Google Shape;443;p39"/>
          <p:cNvSpPr txBox="1">
            <a:spLocks noGrp="1"/>
          </p:cNvSpPr>
          <p:nvPr>
            <p:ph type="title"/>
          </p:nvPr>
        </p:nvSpPr>
        <p:spPr>
          <a:xfrm>
            <a:off x="989768" y="609600"/>
            <a:ext cx="5498361" cy="1320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Trebuchet MS"/>
              <a:buNone/>
            </a:pPr>
            <a:r>
              <a:rPr lang="en-US" sz="3600"/>
              <a:t>Food Allergies</a:t>
            </a:r>
            <a:endParaRPr/>
          </a:p>
        </p:txBody>
      </p:sp>
      <p:sp>
        <p:nvSpPr>
          <p:cNvPr id="444" name="Google Shape;444;p39"/>
          <p:cNvSpPr/>
          <p:nvPr/>
        </p:nvSpPr>
        <p:spPr>
          <a:xfrm rot="10800000">
            <a:off x="0" y="0"/>
            <a:ext cx="842596" cy="5666154"/>
          </a:xfrm>
          <a:prstGeom prst="triangle">
            <a:avLst>
              <a:gd name="adj" fmla="val 100000"/>
            </a:avLst>
          </a:prstGeom>
          <a:solidFill>
            <a:srgbClr val="776449">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45" name="Google Shape;445;p39"/>
          <p:cNvSpPr txBox="1">
            <a:spLocks noGrp="1"/>
          </p:cNvSpPr>
          <p:nvPr>
            <p:ph type="body" idx="1"/>
          </p:nvPr>
        </p:nvSpPr>
        <p:spPr>
          <a:xfrm>
            <a:off x="989770" y="2160589"/>
            <a:ext cx="5549732" cy="3880773"/>
          </a:xfrm>
          <a:prstGeom prst="rect">
            <a:avLst/>
          </a:prstGeom>
          <a:noFill/>
          <a:ln>
            <a:noFill/>
          </a:ln>
        </p:spPr>
        <p:txBody>
          <a:bodyPr spcFirstLastPara="1" wrap="square" lIns="91425" tIns="45700" rIns="91425" bIns="45700" anchor="t" anchorCtr="0">
            <a:normAutofit/>
          </a:bodyPr>
          <a:lstStyle/>
          <a:p>
            <a:pPr marL="0" lvl="0" indent="-91440" algn="l" rtl="0">
              <a:lnSpc>
                <a:spcPct val="90000"/>
              </a:lnSpc>
              <a:spcBef>
                <a:spcPts val="0"/>
              </a:spcBef>
              <a:spcAft>
                <a:spcPts val="0"/>
              </a:spcAft>
              <a:buSzPts val="1440"/>
              <a:buFont typeface="Noto Sans Symbols"/>
              <a:buChar char="►"/>
            </a:pPr>
            <a:r>
              <a:rPr lang="en-US" dirty="0"/>
              <a:t>A doctor or other who can write prescriptions, must complete a form confirming a child has a disability to omit or substitute an item.  This does not have to meet the meal pattern.  </a:t>
            </a:r>
          </a:p>
          <a:p>
            <a:pPr marL="0" lvl="0" indent="-91440" algn="l" rtl="0">
              <a:lnSpc>
                <a:spcPct val="90000"/>
              </a:lnSpc>
              <a:spcBef>
                <a:spcPts val="0"/>
              </a:spcBef>
              <a:spcAft>
                <a:spcPts val="0"/>
              </a:spcAft>
              <a:buSzPts val="1440"/>
              <a:buFont typeface="Noto Sans Symbols"/>
              <a:buChar char="►"/>
            </a:pPr>
            <a:endParaRPr lang="en-US" dirty="0"/>
          </a:p>
          <a:p>
            <a:pPr marL="0" lvl="0" indent="-91440" algn="l" rtl="0">
              <a:lnSpc>
                <a:spcPct val="90000"/>
              </a:lnSpc>
              <a:spcBef>
                <a:spcPts val="0"/>
              </a:spcBef>
              <a:spcAft>
                <a:spcPts val="0"/>
              </a:spcAft>
              <a:buSzPts val="1440"/>
              <a:buFont typeface="Noto Sans Symbols"/>
              <a:buChar char="►"/>
            </a:pPr>
            <a:r>
              <a:rPr lang="en-US" dirty="0"/>
              <a:t>If doctor marks that the child has special dietary needs but does not have a disability, no accommodations will be made. </a:t>
            </a:r>
            <a:endParaRPr dirty="0"/>
          </a:p>
          <a:p>
            <a:pPr marL="0" lvl="0" indent="-91440" algn="l" rtl="0">
              <a:lnSpc>
                <a:spcPct val="90000"/>
              </a:lnSpc>
              <a:spcBef>
                <a:spcPts val="1000"/>
              </a:spcBef>
              <a:spcAft>
                <a:spcPts val="0"/>
              </a:spcAft>
              <a:buSzPts val="1440"/>
              <a:buFont typeface="Noto Sans Symbols"/>
              <a:buChar char="►"/>
            </a:pPr>
            <a:r>
              <a:rPr lang="en-US" dirty="0"/>
              <a:t>If a child never brings a doctor’s note, you are required to serve the entire meal.</a:t>
            </a:r>
            <a:endParaRPr dirty="0"/>
          </a:p>
          <a:p>
            <a:pPr marL="0" lvl="0" indent="-91440" algn="l" rtl="0">
              <a:lnSpc>
                <a:spcPct val="90000"/>
              </a:lnSpc>
              <a:spcBef>
                <a:spcPts val="1000"/>
              </a:spcBef>
              <a:spcAft>
                <a:spcPts val="0"/>
              </a:spcAft>
              <a:buSzPts val="1440"/>
              <a:buFont typeface="Noto Sans Symbols"/>
              <a:buChar char="►"/>
            </a:pPr>
            <a:r>
              <a:rPr lang="en-US" dirty="0"/>
              <a:t>If a child is lactose intolerant and does not bring a note, they must still be served milk.  They are not required to drink it, but they must take it.</a:t>
            </a:r>
            <a:endParaRPr dirty="0"/>
          </a:p>
          <a:p>
            <a:pPr marL="0" lvl="0" indent="0" algn="l" rtl="0">
              <a:lnSpc>
                <a:spcPct val="90000"/>
              </a:lnSpc>
              <a:spcBef>
                <a:spcPts val="1000"/>
              </a:spcBef>
              <a:spcAft>
                <a:spcPts val="0"/>
              </a:spcAft>
              <a:buSzPts val="1440"/>
              <a:buFont typeface="Noto Sans Symbols"/>
              <a:buNone/>
            </a:pPr>
            <a:endParaRPr dirty="0"/>
          </a:p>
        </p:txBody>
      </p:sp>
      <p:pic>
        <p:nvPicPr>
          <p:cNvPr id="446" name="Google Shape;446;p39" descr="Eggs displayed in semicircle on light background"/>
          <p:cNvPicPr preferRelativeResize="0">
            <a:picLocks noGrp="1"/>
          </p:cNvPicPr>
          <p:nvPr>
            <p:ph type="pic" idx="3"/>
          </p:nvPr>
        </p:nvPicPr>
        <p:blipFill rotWithShape="1">
          <a:blip r:embed="rId3">
            <a:alphaModFix/>
          </a:blip>
          <a:srcRect l="9849" r="-2" b="-3"/>
          <a:stretch/>
        </p:blipFill>
        <p:spPr>
          <a:xfrm>
            <a:off x="7531482" y="10"/>
            <a:ext cx="4657341" cy="3448414"/>
          </a:xfrm>
          <a:prstGeom prst="rect">
            <a:avLst/>
          </a:prstGeom>
          <a:noFill/>
          <a:ln>
            <a:noFill/>
          </a:ln>
        </p:spPr>
      </p:pic>
      <p:sp>
        <p:nvSpPr>
          <p:cNvPr id="447" name="Google Shape;447;p39"/>
          <p:cNvSpPr txBox="1">
            <a:spLocks noGrp="1"/>
          </p:cNvSpPr>
          <p:nvPr>
            <p:ph type="sldNum" idx="12"/>
          </p:nvPr>
        </p:nvSpPr>
        <p:spPr>
          <a:xfrm>
            <a:off x="6470204"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90C226"/>
                </a:solidFill>
              </a:rPr>
              <a:t>11</a:t>
            </a:fld>
            <a:endParaRPr>
              <a:solidFill>
                <a:srgbClr val="90C226"/>
              </a:solidFill>
            </a:endParaRPr>
          </a:p>
        </p:txBody>
      </p:sp>
      <p:pic>
        <p:nvPicPr>
          <p:cNvPr id="448" name="Google Shape;448;p39" descr="Glass of milk"/>
          <p:cNvPicPr preferRelativeResize="0">
            <a:picLocks noGrp="1"/>
          </p:cNvPicPr>
          <p:nvPr>
            <p:ph type="pic" idx="2"/>
          </p:nvPr>
        </p:nvPicPr>
        <p:blipFill rotWithShape="1">
          <a:blip r:embed="rId4">
            <a:alphaModFix/>
          </a:blip>
          <a:srcRect l="13120" r="2329"/>
          <a:stretch/>
        </p:blipFill>
        <p:spPr>
          <a:xfrm>
            <a:off x="7528308" y="3437472"/>
            <a:ext cx="4657341" cy="34289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54" name="Google Shape;454;p40"/>
          <p:cNvSpPr/>
          <p:nvPr/>
        </p:nvSpPr>
        <p:spPr>
          <a:xfrm>
            <a:off x="0" y="-3"/>
            <a:ext cx="4660126"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55" name="Google Shape;455;p40"/>
          <p:cNvSpPr/>
          <p:nvPr/>
        </p:nvSpPr>
        <p:spPr>
          <a:xfrm rot="10800000">
            <a:off x="4660127" y="-3"/>
            <a:ext cx="1056745" cy="6858001"/>
          </a:xfrm>
          <a:prstGeom prst="triangle">
            <a:avLst>
              <a:gd name="adj" fmla="val 100000"/>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56" name="Google Shape;456;p40"/>
          <p:cNvSpPr txBox="1">
            <a:spLocks noGrp="1"/>
          </p:cNvSpPr>
          <p:nvPr>
            <p:ph type="title"/>
          </p:nvPr>
        </p:nvSpPr>
        <p:spPr>
          <a:xfrm>
            <a:off x="673754" y="643467"/>
            <a:ext cx="4203045" cy="13756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Trebuchet MS"/>
              <a:buNone/>
            </a:pPr>
            <a:r>
              <a:rPr lang="en-US" b="1">
                <a:solidFill>
                  <a:schemeClr val="lt1"/>
                </a:solidFill>
              </a:rPr>
              <a:t>Meal Pattern &amp; Menus</a:t>
            </a:r>
            <a:endParaRPr/>
          </a:p>
        </p:txBody>
      </p:sp>
      <p:sp>
        <p:nvSpPr>
          <p:cNvPr id="457" name="Google Shape;457;p40"/>
          <p:cNvSpPr txBox="1">
            <a:spLocks noGrp="1"/>
          </p:cNvSpPr>
          <p:nvPr>
            <p:ph type="body" idx="1"/>
          </p:nvPr>
        </p:nvSpPr>
        <p:spPr>
          <a:xfrm>
            <a:off x="673754" y="2160590"/>
            <a:ext cx="3973943" cy="344011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360"/>
              <a:buChar char="►"/>
            </a:pPr>
            <a:r>
              <a:rPr lang="en-US" sz="1700" dirty="0">
                <a:solidFill>
                  <a:schemeClr val="lt1"/>
                </a:solidFill>
              </a:rPr>
              <a:t>Menus must be always posted.</a:t>
            </a:r>
            <a:endParaRPr dirty="0"/>
          </a:p>
          <a:p>
            <a:pPr marL="342900" lvl="0" indent="-342900" algn="l" rtl="0">
              <a:lnSpc>
                <a:spcPct val="90000"/>
              </a:lnSpc>
              <a:spcBef>
                <a:spcPts val="1000"/>
              </a:spcBef>
              <a:spcAft>
                <a:spcPts val="0"/>
              </a:spcAft>
              <a:buSzPts val="1360"/>
              <a:buChar char="►"/>
            </a:pPr>
            <a:r>
              <a:rPr lang="en-US" sz="1700" dirty="0">
                <a:solidFill>
                  <a:schemeClr val="lt1"/>
                </a:solidFill>
              </a:rPr>
              <a:t>Children must take all items.</a:t>
            </a:r>
            <a:endParaRPr dirty="0"/>
          </a:p>
          <a:p>
            <a:pPr marL="342900" lvl="0" indent="-342900" algn="l" rtl="0">
              <a:lnSpc>
                <a:spcPct val="90000"/>
              </a:lnSpc>
              <a:spcBef>
                <a:spcPts val="1000"/>
              </a:spcBef>
              <a:spcAft>
                <a:spcPts val="0"/>
              </a:spcAft>
              <a:buSzPts val="1360"/>
              <a:buChar char="►"/>
            </a:pPr>
            <a:r>
              <a:rPr lang="en-US" sz="1700" dirty="0">
                <a:solidFill>
                  <a:schemeClr val="lt1"/>
                </a:solidFill>
              </a:rPr>
              <a:t>Milk is a requirement and must be taken.</a:t>
            </a:r>
            <a:endParaRPr dirty="0"/>
          </a:p>
          <a:p>
            <a:pPr marL="342900" lvl="0" indent="-342900" algn="l" rtl="0">
              <a:lnSpc>
                <a:spcPct val="90000"/>
              </a:lnSpc>
              <a:spcBef>
                <a:spcPts val="1000"/>
              </a:spcBef>
              <a:spcAft>
                <a:spcPts val="0"/>
              </a:spcAft>
              <a:buSzPts val="1360"/>
              <a:buChar char="►"/>
            </a:pPr>
            <a:r>
              <a:rPr lang="en-US" sz="1700" dirty="0">
                <a:solidFill>
                  <a:schemeClr val="lt1"/>
                </a:solidFill>
              </a:rPr>
              <a:t>You may serve water with meals, but it does not replace milk.</a:t>
            </a:r>
            <a:endParaRPr dirty="0"/>
          </a:p>
          <a:p>
            <a:pPr marL="342900" lvl="0" indent="-342900" algn="l" rtl="0">
              <a:lnSpc>
                <a:spcPct val="90000"/>
              </a:lnSpc>
              <a:spcBef>
                <a:spcPts val="1000"/>
              </a:spcBef>
              <a:spcAft>
                <a:spcPts val="0"/>
              </a:spcAft>
              <a:buSzPts val="1360"/>
              <a:buChar char="►"/>
            </a:pPr>
            <a:r>
              <a:rPr lang="en-US" sz="1700" dirty="0">
                <a:solidFill>
                  <a:schemeClr val="lt1"/>
                </a:solidFill>
              </a:rPr>
              <a:t>Do not serve additional items with the meal – serve them after meal service.</a:t>
            </a:r>
            <a:endParaRPr dirty="0"/>
          </a:p>
          <a:p>
            <a:pPr marL="342900" lvl="0" indent="-342900" algn="l" rtl="0">
              <a:lnSpc>
                <a:spcPct val="90000"/>
              </a:lnSpc>
              <a:spcBef>
                <a:spcPts val="1000"/>
              </a:spcBef>
              <a:spcAft>
                <a:spcPts val="0"/>
              </a:spcAft>
              <a:buSzPts val="1360"/>
              <a:buChar char="►"/>
            </a:pPr>
            <a:r>
              <a:rPr lang="en-US" sz="1700" dirty="0">
                <a:solidFill>
                  <a:schemeClr val="lt1"/>
                </a:solidFill>
              </a:rPr>
              <a:t>Make changes to the menu as needed.</a:t>
            </a:r>
            <a:endParaRPr dirty="0"/>
          </a:p>
        </p:txBody>
      </p:sp>
      <p:pic>
        <p:nvPicPr>
          <p:cNvPr id="458" name="Google Shape;458;p40"/>
          <p:cNvPicPr preferRelativeResize="0"/>
          <p:nvPr/>
        </p:nvPicPr>
        <p:blipFill rotWithShape="1">
          <a:blip r:embed="rId3">
            <a:alphaModFix/>
          </a:blip>
          <a:srcRect/>
          <a:stretch/>
        </p:blipFill>
        <p:spPr>
          <a:xfrm>
            <a:off x="6096001" y="1680382"/>
            <a:ext cx="5143500" cy="3484720"/>
          </a:xfrm>
          <a:prstGeom prst="rect">
            <a:avLst/>
          </a:prstGeom>
          <a:noFill/>
          <a:ln>
            <a:noFill/>
          </a:ln>
        </p:spPr>
      </p:pic>
      <p:sp>
        <p:nvSpPr>
          <p:cNvPr id="459" name="Google Shape;459;p40"/>
          <p:cNvSpPr/>
          <p:nvPr/>
        </p:nvSpPr>
        <p:spPr>
          <a:xfrm flipH="1">
            <a:off x="11755696"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Menu- sample menu</a:t>
            </a:r>
            <a:endParaRPr/>
          </a:p>
        </p:txBody>
      </p:sp>
      <p:sp>
        <p:nvSpPr>
          <p:cNvPr id="465" name="Google Shape;465;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66" name="Google Shape;466;p41"/>
          <p:cNvPicPr preferRelativeResize="0"/>
          <p:nvPr/>
        </p:nvPicPr>
        <p:blipFill>
          <a:blip r:embed="rId3">
            <a:alphaModFix/>
          </a:blip>
          <a:stretch>
            <a:fillRect/>
          </a:stretch>
        </p:blipFill>
        <p:spPr>
          <a:xfrm>
            <a:off x="1066800" y="1330125"/>
            <a:ext cx="9155501" cy="533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grpSp>
        <p:nvGrpSpPr>
          <p:cNvPr id="479" name="Google Shape;479;p43"/>
          <p:cNvGrpSpPr/>
          <p:nvPr/>
        </p:nvGrpSpPr>
        <p:grpSpPr>
          <a:xfrm>
            <a:off x="0" y="-8467"/>
            <a:ext cx="12192000" cy="6866467"/>
            <a:chOff x="0" y="-8467"/>
            <a:chExt cx="12192000" cy="6866467"/>
          </a:xfrm>
        </p:grpSpPr>
        <p:cxnSp>
          <p:nvCxnSpPr>
            <p:cNvPr id="480" name="Google Shape;480;p4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81" name="Google Shape;481;p4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82" name="Google Shape;482;p4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3" name="Google Shape;483;p4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4" name="Google Shape;484;p4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5" name="Google Shape;485;p4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6" name="Google Shape;486;p4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7" name="Google Shape;487;p4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8" name="Google Shape;488;p4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89" name="Google Shape;489;p4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490" name="Google Shape;490;p4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91" name="Google Shape;491;p43"/>
          <p:cNvPicPr preferRelativeResize="0"/>
          <p:nvPr/>
        </p:nvPicPr>
        <p:blipFill rotWithShape="1">
          <a:blip r:embed="rId3">
            <a:alphaModFix amt="25000"/>
          </a:blip>
          <a:srcRect t="6747" b="1415"/>
          <a:stretch/>
        </p:blipFill>
        <p:spPr>
          <a:xfrm>
            <a:off x="1" y="10"/>
            <a:ext cx="12191999" cy="6857990"/>
          </a:xfrm>
          <a:prstGeom prst="rect">
            <a:avLst/>
          </a:prstGeom>
          <a:noFill/>
          <a:ln>
            <a:noFill/>
          </a:ln>
        </p:spPr>
      </p:pic>
      <p:grpSp>
        <p:nvGrpSpPr>
          <p:cNvPr id="492" name="Google Shape;492;p43"/>
          <p:cNvGrpSpPr/>
          <p:nvPr/>
        </p:nvGrpSpPr>
        <p:grpSpPr>
          <a:xfrm>
            <a:off x="0" y="-8467"/>
            <a:ext cx="12192000" cy="6866467"/>
            <a:chOff x="0" y="-8467"/>
            <a:chExt cx="12192000" cy="6866467"/>
          </a:xfrm>
        </p:grpSpPr>
        <p:cxnSp>
          <p:nvCxnSpPr>
            <p:cNvPr id="493" name="Google Shape;493;p4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4" name="Google Shape;494;p4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95" name="Google Shape;495;p4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6" name="Google Shape;496;p4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7" name="Google Shape;497;p4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8" name="Google Shape;498;p4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9" name="Google Shape;499;p4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0" name="Google Shape;500;p4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1" name="Google Shape;501;p4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2" name="Google Shape;502;p4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503" name="Google Shape;503;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dirty="0">
                <a:solidFill>
                  <a:schemeClr val="accent1"/>
                </a:solidFill>
                <a:latin typeface="Trebuchet MS"/>
                <a:ea typeface="Trebuchet MS"/>
                <a:cs typeface="Trebuchet MS"/>
                <a:sym typeface="Trebuchet MS"/>
              </a:rPr>
              <a:t>Meal Counting</a:t>
            </a:r>
            <a:endParaRPr dirty="0"/>
          </a:p>
        </p:txBody>
      </p:sp>
      <p:sp>
        <p:nvSpPr>
          <p:cNvPr id="504" name="Google Shape;504;p4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SzPts val="1920"/>
              <a:buFont typeface="Noto Sans Symbols"/>
              <a:buChar char="►"/>
            </a:pPr>
            <a:r>
              <a:rPr lang="en-US" dirty="0">
                <a:solidFill>
                  <a:srgbClr val="3F3F3F"/>
                </a:solidFill>
                <a:latin typeface="Trebuchet MS"/>
                <a:ea typeface="Trebuchet MS"/>
                <a:cs typeface="Trebuchet MS"/>
                <a:sym typeface="Trebuchet MS"/>
              </a:rPr>
              <a:t>Each meal served MUST meet the meal pattern to be counted on the Meal Count &amp; Delivery Ticket.</a:t>
            </a:r>
            <a:endParaRPr dirty="0"/>
          </a:p>
          <a:p>
            <a:pPr marL="457200" lvl="0" indent="-457200" algn="l" rtl="0">
              <a:spcBef>
                <a:spcPts val="1000"/>
              </a:spcBef>
              <a:spcAft>
                <a:spcPts val="0"/>
              </a:spcAft>
              <a:buSzPts val="1920"/>
              <a:buFont typeface="Noto Sans Symbols"/>
              <a:buChar char="►"/>
            </a:pPr>
            <a:r>
              <a:rPr lang="en-US" dirty="0">
                <a:solidFill>
                  <a:srgbClr val="3F3F3F"/>
                </a:solidFill>
                <a:latin typeface="Trebuchet MS"/>
                <a:ea typeface="Trebuchet MS"/>
                <a:cs typeface="Trebuchet MS"/>
                <a:sym typeface="Trebuchet MS"/>
              </a:rPr>
              <a:t>The count is to be taken as the children go through the line at the point of meal service.</a:t>
            </a:r>
            <a:endParaRPr dirty="0"/>
          </a:p>
          <a:p>
            <a:pPr marL="457200" lvl="0" indent="-457200" algn="l" rtl="0">
              <a:spcBef>
                <a:spcPts val="1000"/>
              </a:spcBef>
              <a:spcAft>
                <a:spcPts val="0"/>
              </a:spcAft>
              <a:buSzPts val="1920"/>
              <a:buFont typeface="Noto Sans Symbols"/>
              <a:buChar char="►"/>
            </a:pPr>
            <a:r>
              <a:rPr lang="en-US" dirty="0">
                <a:solidFill>
                  <a:srgbClr val="3F3F3F"/>
                </a:solidFill>
                <a:latin typeface="Trebuchet MS"/>
                <a:ea typeface="Trebuchet MS"/>
                <a:cs typeface="Trebuchet MS"/>
                <a:sym typeface="Trebuchet MS"/>
              </a:rPr>
              <a:t>The count can’t be completed before or after meal service, it must be completed during the meal service.</a:t>
            </a:r>
            <a:endParaRPr dirty="0"/>
          </a:p>
        </p:txBody>
      </p:sp>
      <p:sp>
        <p:nvSpPr>
          <p:cNvPr id="505" name="Google Shape;505;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14</a:t>
            </a:fld>
            <a:endParaRPr/>
          </a:p>
        </p:txBody>
      </p:sp>
      <p:sp>
        <p:nvSpPr>
          <p:cNvPr id="506" name="Google Shape;506;p43"/>
          <p:cNvSpPr txBox="1"/>
          <p:nvPr/>
        </p:nvSpPr>
        <p:spPr>
          <a:xfrm>
            <a:off x="3428347" y="1589743"/>
            <a:ext cx="4548493" cy="52322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accent5"/>
                </a:solidFill>
                <a:latin typeface="Trebuchet MS"/>
                <a:ea typeface="Trebuchet MS"/>
                <a:cs typeface="Trebuchet MS"/>
                <a:sym typeface="Trebuchet MS"/>
              </a:rPr>
              <a:t>ACCURACY IS IMPORTANT!!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4"/>
          <p:cNvSpPr txBox="1">
            <a:spLocks noGrp="1"/>
          </p:cNvSpPr>
          <p:nvPr>
            <p:ph type="title"/>
          </p:nvPr>
        </p:nvSpPr>
        <p:spPr>
          <a:xfrm>
            <a:off x="0" y="-1670682"/>
            <a:ext cx="10146186" cy="2511835"/>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200"/>
              <a:buFont typeface="Trebuchet MS"/>
              <a:buNone/>
            </a:pPr>
            <a:r>
              <a:rPr lang="en-US" dirty="0"/>
              <a:t>Daily Meal Count Form &amp; Delivery Ticket</a:t>
            </a:r>
            <a:endParaRPr dirty="0"/>
          </a:p>
        </p:txBody>
      </p:sp>
      <p:sp>
        <p:nvSpPr>
          <p:cNvPr id="513" name="Google Shape;513;p44"/>
          <p:cNvSpPr txBox="1">
            <a:spLocks noGrp="1"/>
          </p:cNvSpPr>
          <p:nvPr>
            <p:ph type="body" idx="1"/>
          </p:nvPr>
        </p:nvSpPr>
        <p:spPr>
          <a:xfrm>
            <a:off x="1024467" y="3648315"/>
            <a:ext cx="10144654" cy="99988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en-US"/>
              <a:t> </a:t>
            </a:r>
            <a:endParaRPr/>
          </a:p>
        </p:txBody>
      </p:sp>
      <p:sp>
        <p:nvSpPr>
          <p:cNvPr id="514" name="Google Shape;514;p44"/>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515" name="Google Shape;515;p44"/>
          <p:cNvPicPr preferRelativeResize="0"/>
          <p:nvPr/>
        </p:nvPicPr>
        <p:blipFill rotWithShape="1">
          <a:blip r:embed="rId3">
            <a:alphaModFix/>
          </a:blip>
          <a:srcRect/>
          <a:stretch/>
        </p:blipFill>
        <p:spPr>
          <a:xfrm>
            <a:off x="862257" y="3883079"/>
            <a:ext cx="6210895" cy="2269366"/>
          </a:xfrm>
          <a:prstGeom prst="rect">
            <a:avLst/>
          </a:prstGeom>
          <a:noFill/>
          <a:ln>
            <a:noFill/>
          </a:ln>
        </p:spPr>
      </p:pic>
      <p:sp>
        <p:nvSpPr>
          <p:cNvPr id="516" name="Google Shape;516;p44"/>
          <p:cNvSpPr txBox="1"/>
          <p:nvPr/>
        </p:nvSpPr>
        <p:spPr>
          <a:xfrm>
            <a:off x="7589386" y="4034459"/>
            <a:ext cx="431124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Trebuchet MS"/>
                <a:ea typeface="Trebuchet MS"/>
                <a:cs typeface="Trebuchet MS"/>
                <a:sym typeface="Trebuchet MS"/>
              </a:rPr>
              <a:t>The Delivery Ticket information must be completed.  </a:t>
            </a:r>
            <a:endParaRPr dirty="0"/>
          </a:p>
          <a:p>
            <a:pPr marL="0" marR="0" lvl="0" indent="0" algn="l" rtl="0">
              <a:spcBef>
                <a:spcPts val="0"/>
              </a:spcBef>
              <a:spcAft>
                <a:spcPts val="0"/>
              </a:spcAft>
              <a:buNone/>
            </a:pPr>
            <a:endParaRPr sz="1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400" dirty="0">
                <a:solidFill>
                  <a:schemeClr val="dk1"/>
                </a:solidFill>
                <a:latin typeface="Trebuchet MS"/>
                <a:ea typeface="Trebuchet MS"/>
                <a:cs typeface="Trebuchet MS"/>
                <a:sym typeface="Trebuchet MS"/>
              </a:rPr>
              <a:t>DTC Staff will complete the number of meals ordered/prepared and sign.  When meals are delivered, the site personnel will count the meals and sign to verify the number received.</a:t>
            </a:r>
            <a:endParaRPr dirty="0"/>
          </a:p>
          <a:p>
            <a:pPr marL="0" marR="0" lvl="0" indent="0" algn="l" rtl="0">
              <a:spcBef>
                <a:spcPts val="0"/>
              </a:spcBef>
              <a:spcAft>
                <a:spcPts val="0"/>
              </a:spcAft>
              <a:buNone/>
            </a:pPr>
            <a:endParaRPr sz="1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400" dirty="0">
                <a:solidFill>
                  <a:schemeClr val="dk1"/>
                </a:solidFill>
                <a:latin typeface="Trebuchet MS"/>
                <a:ea typeface="Trebuchet MS"/>
                <a:cs typeface="Trebuchet MS"/>
                <a:sym typeface="Trebuchet MS"/>
              </a:rPr>
              <a:t>The Site Supervisor will also sign the bottom of the form to confirm the meal count.</a:t>
            </a:r>
            <a:endParaRPr dirty="0"/>
          </a:p>
        </p:txBody>
      </p:sp>
      <p:sp>
        <p:nvSpPr>
          <p:cNvPr id="517" name="Google Shape;517;p44" descr="This should be the address of the site, not the sponsor."/>
          <p:cNvSpPr txBox="1"/>
          <p:nvPr/>
        </p:nvSpPr>
        <p:spPr>
          <a:xfrm>
            <a:off x="6078965" y="958535"/>
            <a:ext cx="5977047" cy="2620397"/>
          </a:xfrm>
          <a:prstGeom prst="rect">
            <a:avLst/>
          </a:prstGeom>
          <a:noFill/>
          <a:ln w="9525" cap="flat" cmpd="sng">
            <a:solidFill>
              <a:srgbClr val="C00000"/>
            </a:solidFill>
            <a:prstDash val="solid"/>
            <a:round/>
            <a:headEnd type="none" w="sm" len="sm"/>
            <a:tailEnd type="none" w="sm" len="sm"/>
          </a:ln>
        </p:spPr>
        <p:txBody>
          <a:bodyPr spcFirstLastPara="1" wrap="square" lIns="68575" tIns="34275" rIns="68575" bIns="34275" anchor="t" anchorCtr="0">
            <a:noAutofit/>
          </a:bodyPr>
          <a:lstStyle/>
          <a:p>
            <a:pPr marL="328612" marR="0" lvl="0" indent="-285750" algn="l" rtl="0">
              <a:lnSpc>
                <a:spcPct val="90000"/>
              </a:lnSpc>
              <a:spcBef>
                <a:spcPts val="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Please have this form available each day for our drivers</a:t>
            </a:r>
            <a:endParaRPr sz="1500" dirty="0">
              <a:solidFill>
                <a:schemeClr val="dk1"/>
              </a:solidFill>
              <a:latin typeface="Trebuchet MS"/>
              <a:ea typeface="Trebuchet MS"/>
              <a:cs typeface="Trebuchet MS"/>
              <a:sym typeface="Trebuchet MS"/>
            </a:endParaRPr>
          </a:p>
          <a:p>
            <a:pPr marL="328613" marR="0" lvl="0" indent="-285750" algn="l" rtl="0">
              <a:lnSpc>
                <a:spcPct val="90000"/>
              </a:lnSpc>
              <a:spcBef>
                <a:spcPts val="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Address should be site physical address, not sponsor address.</a:t>
            </a:r>
            <a:endParaRPr dirty="0"/>
          </a:p>
          <a:p>
            <a:pPr marL="328613" marR="0" lvl="0" indent="-285750" algn="l" rtl="0">
              <a:lnSpc>
                <a:spcPct val="90000"/>
              </a:lnSpc>
              <a:spcBef>
                <a:spcPts val="45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Congregate or non-congregate must be indicated as approved in the site application,</a:t>
            </a:r>
            <a:endParaRPr dirty="0"/>
          </a:p>
          <a:p>
            <a:pPr marL="328613" marR="0" lvl="0" indent="-285750" algn="l" rtl="0">
              <a:lnSpc>
                <a:spcPct val="90000"/>
              </a:lnSpc>
              <a:spcBef>
                <a:spcPts val="45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Phone number for the site may be the number of the Site Supervisor, not the sponsor.</a:t>
            </a:r>
            <a:endParaRPr dirty="0"/>
          </a:p>
          <a:p>
            <a:pPr marL="328613" marR="0" lvl="0" indent="-285750" algn="l" rtl="0">
              <a:lnSpc>
                <a:spcPct val="90000"/>
              </a:lnSpc>
              <a:spcBef>
                <a:spcPts val="45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Site Supervisor must be trained before meal service begins.</a:t>
            </a:r>
            <a:endParaRPr dirty="0"/>
          </a:p>
          <a:p>
            <a:pPr marL="328613" marR="0" lvl="0" indent="-285750" algn="l" rtl="0">
              <a:lnSpc>
                <a:spcPct val="90000"/>
              </a:lnSpc>
              <a:spcBef>
                <a:spcPts val="45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The number of meals available must be completed daily.  You cannot claim more meals than are listed.</a:t>
            </a:r>
            <a:endParaRPr dirty="0"/>
          </a:p>
          <a:p>
            <a:pPr marL="328613" marR="0" lvl="0" indent="-285750" algn="l" rtl="0">
              <a:lnSpc>
                <a:spcPct val="90000"/>
              </a:lnSpc>
              <a:spcBef>
                <a:spcPts val="450"/>
              </a:spcBef>
              <a:spcAft>
                <a:spcPts val="0"/>
              </a:spcAft>
              <a:buClr>
                <a:schemeClr val="accent2"/>
              </a:buClr>
              <a:buSzPts val="1500"/>
              <a:buFont typeface="Noto Sans Symbols"/>
              <a:buChar char="⮚"/>
            </a:pPr>
            <a:r>
              <a:rPr lang="en-US" sz="1500" dirty="0">
                <a:solidFill>
                  <a:schemeClr val="dk1"/>
                </a:solidFill>
                <a:latin typeface="Trebuchet MS"/>
                <a:ea typeface="Trebuchet MS"/>
                <a:cs typeface="Trebuchet MS"/>
                <a:sym typeface="Trebuchet MS"/>
              </a:rPr>
              <a:t>Delivery time (if applicable) and date are important to ensure food safety.  </a:t>
            </a:r>
            <a:endParaRPr dirty="0"/>
          </a:p>
        </p:txBody>
      </p:sp>
      <p:sp>
        <p:nvSpPr>
          <p:cNvPr id="518" name="Google Shape;518;p44"/>
          <p:cNvSpPr/>
          <p:nvPr/>
        </p:nvSpPr>
        <p:spPr>
          <a:xfrm>
            <a:off x="1268521" y="4733366"/>
            <a:ext cx="5455008" cy="1106354"/>
          </a:xfrm>
          <a:prstGeom prst="ellipse">
            <a:avLst/>
          </a:prstGeom>
          <a:noFill/>
          <a:ln w="19050"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Trebuchet MS"/>
              <a:ea typeface="Trebuchet MS"/>
              <a:cs typeface="Trebuchet MS"/>
              <a:sym typeface="Trebuchet MS"/>
            </a:endParaRPr>
          </a:p>
        </p:txBody>
      </p:sp>
      <p:cxnSp>
        <p:nvCxnSpPr>
          <p:cNvPr id="519" name="Google Shape;519;p44"/>
          <p:cNvCxnSpPr/>
          <p:nvPr/>
        </p:nvCxnSpPr>
        <p:spPr>
          <a:xfrm flipH="1">
            <a:off x="6095999" y="3648315"/>
            <a:ext cx="789740" cy="1193940"/>
          </a:xfrm>
          <a:prstGeom prst="straightConnector1">
            <a:avLst/>
          </a:prstGeom>
          <a:noFill/>
          <a:ln w="12700" cap="rnd" cmpd="sng">
            <a:solidFill>
              <a:schemeClr val="accent5"/>
            </a:solidFill>
            <a:prstDash val="solid"/>
            <a:round/>
            <a:headEnd type="none" w="sm" len="sm"/>
            <a:tailEnd type="triangle" w="med" len="med"/>
          </a:ln>
        </p:spPr>
      </p:cxnSp>
      <p:sp>
        <p:nvSpPr>
          <p:cNvPr id="520" name="Google Shape;520;p44"/>
          <p:cNvSpPr/>
          <p:nvPr/>
        </p:nvSpPr>
        <p:spPr>
          <a:xfrm>
            <a:off x="1909582" y="2930113"/>
            <a:ext cx="394691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a:solidFill>
                  <a:schemeClr val="accent5"/>
                </a:solidFill>
                <a:latin typeface="Trebuchet MS"/>
                <a:ea typeface="Trebuchet MS"/>
                <a:cs typeface="Trebuchet MS"/>
                <a:sym typeface="Trebuchet MS"/>
              </a:rPr>
              <a:t>NEW FORM!</a:t>
            </a:r>
            <a:endParaRPr sz="5400" b="1" cap="none" dirty="0">
              <a:solidFill>
                <a:schemeClr val="accent5"/>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4"/>
        <p:cNvGrpSpPr/>
        <p:nvPr/>
      </p:nvGrpSpPr>
      <p:grpSpPr>
        <a:xfrm>
          <a:off x="0" y="0"/>
          <a:ext cx="0" cy="0"/>
          <a:chOff x="0" y="0"/>
          <a:chExt cx="0" cy="0"/>
        </a:xfrm>
      </p:grpSpPr>
      <p:grpSp>
        <p:nvGrpSpPr>
          <p:cNvPr id="525" name="Google Shape;525;p45"/>
          <p:cNvGrpSpPr/>
          <p:nvPr/>
        </p:nvGrpSpPr>
        <p:grpSpPr>
          <a:xfrm>
            <a:off x="0" y="-8467"/>
            <a:ext cx="12192000" cy="6866467"/>
            <a:chOff x="0" y="-8467"/>
            <a:chExt cx="12192000" cy="6866467"/>
          </a:xfrm>
        </p:grpSpPr>
        <p:cxnSp>
          <p:nvCxnSpPr>
            <p:cNvPr id="526" name="Google Shape;526;p4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527" name="Google Shape;527;p4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528" name="Google Shape;528;p4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29" name="Google Shape;529;p4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0" name="Google Shape;530;p4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1" name="Google Shape;531;p4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2" name="Google Shape;532;p4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3" name="Google Shape;533;p4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4" name="Google Shape;534;p4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5" name="Google Shape;535;p45"/>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536" name="Google Shape;536;p45"/>
          <p:cNvSpPr txBox="1">
            <a:spLocks noGrp="1"/>
          </p:cNvSpPr>
          <p:nvPr>
            <p:ph type="title" idx="4294967295"/>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Daily Meal Count &amp; Delivery Ticket </a:t>
            </a:r>
            <a:endParaRPr/>
          </a:p>
        </p:txBody>
      </p:sp>
      <p:sp>
        <p:nvSpPr>
          <p:cNvPr id="537" name="Google Shape;537;p45"/>
          <p:cNvSpPr txBox="1"/>
          <p:nvPr/>
        </p:nvSpPr>
        <p:spPr>
          <a:xfrm>
            <a:off x="677334" y="2160589"/>
            <a:ext cx="3957349" cy="3749323"/>
          </a:xfrm>
          <a:prstGeom prst="rect">
            <a:avLst/>
          </a:prstGeom>
          <a:noFill/>
          <a:ln>
            <a:noFill/>
          </a:ln>
        </p:spPr>
        <p:txBody>
          <a:bodyPr spcFirstLastPara="1" wrap="square" lIns="91425" tIns="45700" rIns="91425" bIns="45700" anchor="t" anchorCtr="0">
            <a:normAutofit lnSpcReduction="10000"/>
          </a:bodyPr>
          <a:lstStyle/>
          <a:p>
            <a:pPr marL="214313" marR="0" lvl="0" indent="-171450" algn="l" rtl="0">
              <a:lnSpc>
                <a:spcPct val="90000"/>
              </a:lnSpc>
              <a:spcBef>
                <a:spcPts val="0"/>
              </a:spcBef>
              <a:spcAft>
                <a:spcPts val="0"/>
              </a:spcAft>
              <a:buClr>
                <a:schemeClr val="accent1"/>
              </a:buClr>
              <a:buSzPts val="1440"/>
              <a:buFont typeface="Noto Sans Symbols"/>
              <a:buChar char="►"/>
            </a:pPr>
            <a:r>
              <a:rPr lang="en-US" sz="1800" b="1" dirty="0">
                <a:solidFill>
                  <a:srgbClr val="3F3F3F"/>
                </a:solidFill>
                <a:latin typeface="Trebuchet MS"/>
                <a:ea typeface="Trebuchet MS"/>
                <a:cs typeface="Trebuchet MS"/>
                <a:sym typeface="Trebuchet MS"/>
              </a:rPr>
              <a:t>Each meal must be marked individually.</a:t>
            </a:r>
            <a:r>
              <a:rPr lang="en-US" sz="1800" dirty="0">
                <a:solidFill>
                  <a:srgbClr val="3F3F3F"/>
                </a:solidFill>
                <a:latin typeface="Trebuchet MS"/>
                <a:ea typeface="Trebuchet MS"/>
                <a:cs typeface="Trebuchet MS"/>
                <a:sym typeface="Trebuchet MS"/>
              </a:rPr>
              <a:t>  Do not draw a line through multiple numbers.  </a:t>
            </a:r>
            <a:endParaRPr dirty="0"/>
          </a:p>
          <a:p>
            <a:pPr marL="214313" marR="0" lvl="0" indent="-171450" algn="l" rtl="0">
              <a:lnSpc>
                <a:spcPct val="90000"/>
              </a:lnSpc>
              <a:spcBef>
                <a:spcPts val="1000"/>
              </a:spcBef>
              <a:spcAft>
                <a:spcPts val="0"/>
              </a:spcAft>
              <a:buClr>
                <a:schemeClr val="accent1"/>
              </a:buClr>
              <a:buSzPts val="1440"/>
              <a:buFont typeface="Noto Sans Symbols"/>
              <a:buChar char="►"/>
            </a:pPr>
            <a:r>
              <a:rPr lang="en-US" sz="1800" b="1" dirty="0">
                <a:solidFill>
                  <a:srgbClr val="3F3F3F"/>
                </a:solidFill>
                <a:latin typeface="Trebuchet MS"/>
                <a:ea typeface="Trebuchet MS"/>
                <a:cs typeface="Trebuchet MS"/>
                <a:sym typeface="Trebuchet MS"/>
              </a:rPr>
              <a:t>The meals must be marked at the </a:t>
            </a:r>
            <a:r>
              <a:rPr lang="en-US" sz="1800" b="1" u="sng" dirty="0">
                <a:solidFill>
                  <a:srgbClr val="3F3F3F"/>
                </a:solidFill>
                <a:latin typeface="Trebuchet MS"/>
                <a:ea typeface="Trebuchet MS"/>
                <a:cs typeface="Trebuchet MS"/>
                <a:sym typeface="Trebuchet MS"/>
              </a:rPr>
              <a:t>time of meal service</a:t>
            </a:r>
            <a:r>
              <a:rPr lang="en-US" sz="1800" b="1" dirty="0">
                <a:solidFill>
                  <a:srgbClr val="3F3F3F"/>
                </a:solidFill>
                <a:latin typeface="Trebuchet MS"/>
                <a:ea typeface="Trebuchet MS"/>
                <a:cs typeface="Trebuchet MS"/>
                <a:sym typeface="Trebuchet MS"/>
              </a:rPr>
              <a:t>.</a:t>
            </a:r>
            <a:endParaRPr dirty="0"/>
          </a:p>
          <a:p>
            <a:pPr marL="214313" marR="0" lvl="0" indent="-80010" algn="l" rtl="0">
              <a:lnSpc>
                <a:spcPct val="90000"/>
              </a:lnSpc>
              <a:spcBef>
                <a:spcPts val="1000"/>
              </a:spcBef>
              <a:spcAft>
                <a:spcPts val="0"/>
              </a:spcAft>
              <a:buClr>
                <a:schemeClr val="accent1"/>
              </a:buClr>
              <a:buSzPts val="1440"/>
              <a:buFont typeface="Noto Sans Symbols"/>
              <a:buNone/>
            </a:pPr>
            <a:endParaRPr sz="1800" b="1" dirty="0">
              <a:solidFill>
                <a:srgbClr val="3F3F3F"/>
              </a:solidFill>
              <a:latin typeface="Trebuchet MS"/>
              <a:ea typeface="Trebuchet MS"/>
              <a:cs typeface="Trebuchet MS"/>
              <a:sym typeface="Trebuchet MS"/>
            </a:endParaRPr>
          </a:p>
          <a:p>
            <a:pPr marL="214313" marR="0" lvl="0" indent="-171450" algn="l" rtl="0">
              <a:lnSpc>
                <a:spcPct val="90000"/>
              </a:lnSpc>
              <a:spcBef>
                <a:spcPts val="100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A Daily Meal Count &amp; Delivery Ticket Extension is available for meals over 250.</a:t>
            </a:r>
            <a:endParaRPr dirty="0"/>
          </a:p>
          <a:p>
            <a:pPr marL="214313" marR="0" lvl="0" indent="-80010" algn="l" rtl="0">
              <a:lnSpc>
                <a:spcPct val="90000"/>
              </a:lnSpc>
              <a:spcBef>
                <a:spcPts val="1000"/>
              </a:spcBef>
              <a:spcAft>
                <a:spcPts val="0"/>
              </a:spcAft>
              <a:buClr>
                <a:schemeClr val="accent1"/>
              </a:buClr>
              <a:buSzPts val="1440"/>
              <a:buFont typeface="Noto Sans Symbols"/>
              <a:buNone/>
            </a:pPr>
            <a:endParaRPr sz="1800" dirty="0">
              <a:solidFill>
                <a:srgbClr val="3F3F3F"/>
              </a:solidFill>
              <a:latin typeface="Trebuchet MS"/>
              <a:ea typeface="Trebuchet MS"/>
              <a:cs typeface="Trebuchet MS"/>
              <a:sym typeface="Trebuchet MS"/>
            </a:endParaRPr>
          </a:p>
          <a:p>
            <a:pPr marL="214313" marR="0" lvl="0" indent="-171450" algn="l" rtl="0">
              <a:lnSpc>
                <a:spcPct val="90000"/>
              </a:lnSpc>
              <a:spcBef>
                <a:spcPts val="100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The number of first meals must match the number of individual meal count marks.</a:t>
            </a:r>
            <a:endParaRPr dirty="0"/>
          </a:p>
          <a:p>
            <a:pPr marL="214313" marR="0" lvl="0" indent="-80010" algn="l" rtl="0">
              <a:lnSpc>
                <a:spcPct val="90000"/>
              </a:lnSpc>
              <a:spcBef>
                <a:spcPts val="1000"/>
              </a:spcBef>
              <a:spcAft>
                <a:spcPts val="0"/>
              </a:spcAft>
              <a:buClr>
                <a:schemeClr val="accent1"/>
              </a:buClr>
              <a:buSzPts val="1440"/>
              <a:buFont typeface="Noto Sans Symbols"/>
              <a:buNone/>
            </a:pPr>
            <a:endParaRPr sz="1800" dirty="0">
              <a:solidFill>
                <a:srgbClr val="3F3F3F"/>
              </a:solidFill>
              <a:latin typeface="Trebuchet MS"/>
              <a:ea typeface="Trebuchet MS"/>
              <a:cs typeface="Trebuchet MS"/>
              <a:sym typeface="Trebuchet MS"/>
            </a:endParaRPr>
          </a:p>
        </p:txBody>
      </p:sp>
      <p:pic>
        <p:nvPicPr>
          <p:cNvPr id="538" name="Google Shape;538;p45" descr="Each number in the daily meal count form marked individually as the participant receive meals at the point of service."/>
          <p:cNvPicPr preferRelativeResize="0"/>
          <p:nvPr/>
        </p:nvPicPr>
        <p:blipFill rotWithShape="1">
          <a:blip r:embed="rId3">
            <a:alphaModFix/>
          </a:blip>
          <a:srcRect/>
          <a:stretch/>
        </p:blipFill>
        <p:spPr>
          <a:xfrm>
            <a:off x="5308749" y="2329316"/>
            <a:ext cx="5828185" cy="2623684"/>
          </a:xfrm>
          <a:prstGeom prst="rect">
            <a:avLst/>
          </a:prstGeom>
          <a:noFill/>
          <a:ln>
            <a:noFill/>
          </a:ln>
        </p:spPr>
      </p:pic>
      <p:sp>
        <p:nvSpPr>
          <p:cNvPr id="539" name="Google Shape;539;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4"/>
        <p:cNvGrpSpPr/>
        <p:nvPr/>
      </p:nvGrpSpPr>
      <p:grpSpPr>
        <a:xfrm>
          <a:off x="0" y="0"/>
          <a:ext cx="0" cy="0"/>
          <a:chOff x="0" y="0"/>
          <a:chExt cx="0" cy="0"/>
        </a:xfrm>
      </p:grpSpPr>
      <p:grpSp>
        <p:nvGrpSpPr>
          <p:cNvPr id="545" name="Google Shape;545;p46"/>
          <p:cNvGrpSpPr/>
          <p:nvPr/>
        </p:nvGrpSpPr>
        <p:grpSpPr>
          <a:xfrm>
            <a:off x="0" y="-8467"/>
            <a:ext cx="12192000" cy="6866467"/>
            <a:chOff x="0" y="-8467"/>
            <a:chExt cx="12192000" cy="6866467"/>
          </a:xfrm>
        </p:grpSpPr>
        <p:cxnSp>
          <p:nvCxnSpPr>
            <p:cNvPr id="546" name="Google Shape;546;p4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547" name="Google Shape;547;p4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548" name="Google Shape;548;p4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49" name="Google Shape;549;p4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0" name="Google Shape;550;p46"/>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1" name="Google Shape;551;p4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2" name="Google Shape;552;p4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3" name="Google Shape;553;p4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4" name="Google Shape;554;p4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5" name="Google Shape;555;p46"/>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556" name="Google Shape;556;p4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7" name="Google Shape;557;p46"/>
          <p:cNvSpPr/>
          <p:nvPr/>
        </p:nvSpPr>
        <p:spPr>
          <a:xfrm>
            <a:off x="0" y="-3"/>
            <a:ext cx="4660126"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8" name="Google Shape;558;p46"/>
          <p:cNvSpPr/>
          <p:nvPr/>
        </p:nvSpPr>
        <p:spPr>
          <a:xfrm rot="10800000">
            <a:off x="4660127" y="-3"/>
            <a:ext cx="1056745" cy="6858001"/>
          </a:xfrm>
          <a:prstGeom prst="triangle">
            <a:avLst>
              <a:gd name="adj" fmla="val 100000"/>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59" name="Google Shape;559;p46"/>
          <p:cNvSpPr txBox="1"/>
          <p:nvPr/>
        </p:nvSpPr>
        <p:spPr>
          <a:xfrm>
            <a:off x="485245" y="1749360"/>
            <a:ext cx="3973943" cy="4527680"/>
          </a:xfrm>
          <a:prstGeom prst="rect">
            <a:avLst/>
          </a:prstGeom>
          <a:noFill/>
          <a:ln>
            <a:noFill/>
          </a:ln>
        </p:spPr>
        <p:txBody>
          <a:bodyPr spcFirstLastPara="1" wrap="square" lIns="91425" tIns="45700" rIns="91425" bIns="45700" anchor="t" anchorCtr="0">
            <a:normAutofit/>
          </a:bodyPr>
          <a:lstStyle/>
          <a:p>
            <a:pPr marL="0" marR="0" lvl="0" indent="-76200" algn="l" rtl="0">
              <a:lnSpc>
                <a:spcPct val="90000"/>
              </a:lnSpc>
              <a:spcBef>
                <a:spcPts val="0"/>
              </a:spcBef>
              <a:spcAft>
                <a:spcPts val="0"/>
              </a:spcAft>
              <a:buClr>
                <a:schemeClr val="accent1"/>
              </a:buClr>
              <a:buSzPts val="1200"/>
              <a:buFont typeface="Noto Sans Symbols"/>
              <a:buChar char="►"/>
            </a:pPr>
            <a:r>
              <a:rPr lang="en-US" sz="1500">
                <a:solidFill>
                  <a:schemeClr val="lt1"/>
                </a:solidFill>
                <a:latin typeface="Trebuchet MS"/>
                <a:ea typeface="Trebuchet MS"/>
                <a:cs typeface="Trebuchet MS"/>
                <a:sym typeface="Trebuchet MS"/>
              </a:rPr>
              <a:t>Individual meal counting is still required for Second Meals and meals served to adults. These must be complete meals, not only one component or leftovers.</a:t>
            </a:r>
            <a:endParaRPr/>
          </a:p>
          <a:p>
            <a:pPr marL="0" marR="0" lvl="0" indent="-76200" algn="l" rtl="0">
              <a:lnSpc>
                <a:spcPct val="90000"/>
              </a:lnSpc>
              <a:spcBef>
                <a:spcPts val="1000"/>
              </a:spcBef>
              <a:spcAft>
                <a:spcPts val="0"/>
              </a:spcAft>
              <a:buClr>
                <a:schemeClr val="accent1"/>
              </a:buClr>
              <a:buSzPts val="1200"/>
              <a:buFont typeface="Noto Sans Symbols"/>
              <a:buChar char="►"/>
            </a:pPr>
            <a:r>
              <a:rPr lang="en-US" sz="1500">
                <a:solidFill>
                  <a:schemeClr val="lt1"/>
                </a:solidFill>
                <a:latin typeface="Trebuchet MS"/>
                <a:ea typeface="Trebuchet MS"/>
                <a:cs typeface="Trebuchet MS"/>
                <a:sym typeface="Trebuchet MS"/>
              </a:rPr>
              <a:t>The totals must match the individual meal count marks total all meal served, damaged/incomplete/other and leftover. This total should match the number of meals available for the day.</a:t>
            </a:r>
            <a:endParaRPr/>
          </a:p>
          <a:p>
            <a:pPr marL="0" marR="0" lvl="0" indent="-76200" algn="l" rtl="0">
              <a:lnSpc>
                <a:spcPct val="90000"/>
              </a:lnSpc>
              <a:spcBef>
                <a:spcPts val="1000"/>
              </a:spcBef>
              <a:spcAft>
                <a:spcPts val="0"/>
              </a:spcAft>
              <a:buClr>
                <a:schemeClr val="accent1"/>
              </a:buClr>
              <a:buSzPts val="1200"/>
              <a:buFont typeface="Noto Sans Symbols"/>
              <a:buChar char="►"/>
            </a:pPr>
            <a:r>
              <a:rPr lang="en-US" sz="1500">
                <a:solidFill>
                  <a:schemeClr val="lt1"/>
                </a:solidFill>
                <a:latin typeface="Trebuchet MS"/>
                <a:ea typeface="Trebuchet MS"/>
                <a:cs typeface="Trebuchet MS"/>
                <a:sym typeface="Trebuchet MS"/>
              </a:rPr>
              <a:t>Line 9 is not required but is a good way to check your accounting. The total should match the number of meals available for the day</a:t>
            </a:r>
            <a:endParaRPr/>
          </a:p>
          <a:p>
            <a:pPr marL="0" marR="0" lvl="0" indent="0" algn="l" rtl="0">
              <a:lnSpc>
                <a:spcPct val="90000"/>
              </a:lnSpc>
              <a:spcBef>
                <a:spcPts val="1000"/>
              </a:spcBef>
              <a:spcAft>
                <a:spcPts val="0"/>
              </a:spcAft>
              <a:buClr>
                <a:schemeClr val="accent1"/>
              </a:buClr>
              <a:buSzPts val="1200"/>
              <a:buFont typeface="Noto Sans Symbols"/>
              <a:buNone/>
            </a:pPr>
            <a:endParaRPr sz="1500">
              <a:solidFill>
                <a:schemeClr val="lt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accent1"/>
              </a:buClr>
              <a:buSzPts val="1200"/>
              <a:buFont typeface="Noto Sans Symbols"/>
              <a:buNone/>
            </a:pPr>
            <a:endParaRPr sz="1500">
              <a:solidFill>
                <a:schemeClr val="lt1"/>
              </a:solidFill>
              <a:latin typeface="Trebuchet MS"/>
              <a:ea typeface="Trebuchet MS"/>
              <a:cs typeface="Trebuchet MS"/>
              <a:sym typeface="Trebuchet MS"/>
            </a:endParaRPr>
          </a:p>
        </p:txBody>
      </p:sp>
      <p:pic>
        <p:nvPicPr>
          <p:cNvPr id="560" name="Google Shape;560;p46" descr="Record second meals served to children any meals served to program and non-program adults in the daily meal count form. total damaged or incomplete meals and any leftovers to be reflected in the daily meal count form."/>
          <p:cNvPicPr preferRelativeResize="0"/>
          <p:nvPr/>
        </p:nvPicPr>
        <p:blipFill rotWithShape="1">
          <a:blip r:embed="rId3">
            <a:alphaModFix/>
          </a:blip>
          <a:srcRect/>
          <a:stretch/>
        </p:blipFill>
        <p:spPr>
          <a:xfrm>
            <a:off x="6689267" y="972608"/>
            <a:ext cx="3956967" cy="4900269"/>
          </a:xfrm>
          <a:prstGeom prst="rect">
            <a:avLst/>
          </a:prstGeom>
          <a:noFill/>
          <a:ln>
            <a:noFill/>
          </a:ln>
        </p:spPr>
      </p:pic>
      <p:sp>
        <p:nvSpPr>
          <p:cNvPr id="561" name="Google Shape;561;p46"/>
          <p:cNvSpPr txBox="1">
            <a:spLocks noGrp="1"/>
          </p:cNvSpPr>
          <p:nvPr>
            <p:ph type="sldNum" idx="12"/>
          </p:nvPr>
        </p:nvSpPr>
        <p:spPr>
          <a:xfrm>
            <a:off x="10556161" y="6182876"/>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595959"/>
                </a:solidFill>
              </a:rPr>
              <a:t>17</a:t>
            </a:fld>
            <a:endParaRPr>
              <a:solidFill>
                <a:srgbClr val="595959"/>
              </a:solidFill>
            </a:endParaRPr>
          </a:p>
        </p:txBody>
      </p:sp>
      <p:sp>
        <p:nvSpPr>
          <p:cNvPr id="562" name="Google Shape;562;p46"/>
          <p:cNvSpPr/>
          <p:nvPr/>
        </p:nvSpPr>
        <p:spPr>
          <a:xfrm flipH="1">
            <a:off x="11755696"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63" name="Google Shape;563;p46"/>
          <p:cNvSpPr txBox="1"/>
          <p:nvPr/>
        </p:nvSpPr>
        <p:spPr>
          <a:xfrm>
            <a:off x="423432" y="5143404"/>
            <a:ext cx="4035756"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u="sng" dirty="0">
                <a:solidFill>
                  <a:schemeClr val="lt1"/>
                </a:solidFill>
                <a:latin typeface="Trebuchet MS"/>
                <a:ea typeface="Trebuchet MS"/>
                <a:cs typeface="Trebuchet MS"/>
                <a:sym typeface="Trebuchet MS"/>
              </a:rPr>
              <a:t>*For breakfast, start with total number delivered at beginning and keep inventory as you use meals/more are delivered.</a:t>
            </a:r>
            <a:endParaRPr u="sng"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569" name="Google Shape;569;p47" descr="The staff completing the daily meal count form must sign and date the form."/>
          <p:cNvPicPr preferRelativeResize="0"/>
          <p:nvPr/>
        </p:nvPicPr>
        <p:blipFill rotWithShape="1">
          <a:blip r:embed="rId3">
            <a:alphaModFix/>
          </a:blip>
          <a:srcRect/>
          <a:stretch/>
        </p:blipFill>
        <p:spPr>
          <a:xfrm>
            <a:off x="1702065" y="552742"/>
            <a:ext cx="4248150" cy="5267325"/>
          </a:xfrm>
          <a:prstGeom prst="rect">
            <a:avLst/>
          </a:prstGeom>
          <a:noFill/>
          <a:ln>
            <a:noFill/>
          </a:ln>
        </p:spPr>
      </p:pic>
      <p:sp>
        <p:nvSpPr>
          <p:cNvPr id="570" name="Google Shape;570;p47"/>
          <p:cNvSpPr txBox="1"/>
          <p:nvPr/>
        </p:nvSpPr>
        <p:spPr>
          <a:xfrm>
            <a:off x="5950215" y="5146587"/>
            <a:ext cx="478662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accent5"/>
                </a:solidFill>
                <a:latin typeface="Trebuchet MS"/>
                <a:ea typeface="Trebuchet MS"/>
                <a:cs typeface="Trebuchet MS"/>
                <a:sym typeface="Trebuchet MS"/>
              </a:rPr>
              <a:t>Signature and Date are REQUIRED. </a:t>
            </a:r>
            <a:r>
              <a:rPr lang="en-US" sz="1600">
                <a:solidFill>
                  <a:schemeClr val="dk1"/>
                </a:solidFill>
                <a:latin typeface="Trebuchet MS"/>
                <a:ea typeface="Trebuchet MS"/>
                <a:cs typeface="Trebuchet MS"/>
                <a:sym typeface="Trebuchet MS"/>
              </a:rPr>
              <a:t>The form should be signed by the person counting meals on the day of meal service.  All forms should be signed by a trained staff member.  The signatures will be compared to training sign in sheets if the sponsor is reviewed.  </a:t>
            </a:r>
            <a:endParaRPr sz="1350">
              <a:solidFill>
                <a:schemeClr val="dk1"/>
              </a:solidFill>
              <a:latin typeface="Trebuchet MS"/>
              <a:ea typeface="Trebuchet MS"/>
              <a:cs typeface="Trebuchet MS"/>
              <a:sym typeface="Trebuchet MS"/>
            </a:endParaRPr>
          </a:p>
        </p:txBody>
      </p:sp>
      <p:sp>
        <p:nvSpPr>
          <p:cNvPr id="571" name="Google Shape;571;p47"/>
          <p:cNvSpPr txBox="1"/>
          <p:nvPr/>
        </p:nvSpPr>
        <p:spPr>
          <a:xfrm>
            <a:off x="6316824" y="2499709"/>
            <a:ext cx="3965903" cy="1077218"/>
          </a:xfrm>
          <a:prstGeom prst="rect">
            <a:avLst/>
          </a:prstGeom>
          <a:solidFill>
            <a:schemeClr val="lt1"/>
          </a:solidFill>
          <a:ln w="19050" cap="rnd"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rebuchet MS"/>
                <a:ea typeface="Trebuchet MS"/>
                <a:cs typeface="Trebuchet MS"/>
                <a:sym typeface="Trebuchet MS"/>
              </a:rPr>
              <a:t>This section is not required to be completed but helpful for determining how many  meals are needed for the next meal service. </a:t>
            </a:r>
            <a:endParaRPr/>
          </a:p>
        </p:txBody>
      </p:sp>
      <p:cxnSp>
        <p:nvCxnSpPr>
          <p:cNvPr id="572" name="Google Shape;572;p47"/>
          <p:cNvCxnSpPr/>
          <p:nvPr/>
        </p:nvCxnSpPr>
        <p:spPr>
          <a:xfrm flipH="1">
            <a:off x="5719665" y="3349690"/>
            <a:ext cx="597159" cy="1796897"/>
          </a:xfrm>
          <a:prstGeom prst="straightConnector1">
            <a:avLst/>
          </a:prstGeom>
          <a:noFill/>
          <a:ln w="12700" cap="rnd" cmpd="sng">
            <a:solidFill>
              <a:schemeClr val="accent5"/>
            </a:solidFill>
            <a:prstDash val="solid"/>
            <a:round/>
            <a:headEnd type="none" w="sm" len="sm"/>
            <a:tailEnd type="triangle" w="med" len="med"/>
          </a:ln>
        </p:spPr>
      </p:cxnSp>
      <p:sp>
        <p:nvSpPr>
          <p:cNvPr id="573" name="Google Shape;573;p47"/>
          <p:cNvSpPr/>
          <p:nvPr/>
        </p:nvSpPr>
        <p:spPr>
          <a:xfrm>
            <a:off x="5182569" y="5350246"/>
            <a:ext cx="359874" cy="239795"/>
          </a:xfrm>
          <a:prstGeom prst="star5">
            <a:avLst>
              <a:gd name="adj" fmla="val 19098"/>
              <a:gd name="hf" fmla="val 105146"/>
              <a:gd name="vf" fmla="val 110557"/>
            </a:avLst>
          </a:prstGeom>
          <a:solidFill>
            <a:schemeClr val="accent5"/>
          </a:solidFill>
          <a:ln w="19050" cap="rnd" cmpd="sng">
            <a:solidFill>
              <a:srgbClr val="5213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574" name="Google Shape;574;p47"/>
          <p:cNvCxnSpPr>
            <a:endCxn id="573" idx="4"/>
          </p:cNvCxnSpPr>
          <p:nvPr/>
        </p:nvCxnSpPr>
        <p:spPr>
          <a:xfrm flipH="1">
            <a:off x="5542443" y="5258239"/>
            <a:ext cx="553500" cy="183600"/>
          </a:xfrm>
          <a:prstGeom prst="straightConnector1">
            <a:avLst/>
          </a:prstGeom>
          <a:noFill/>
          <a:ln w="12700" cap="rnd" cmpd="sng">
            <a:solidFill>
              <a:schemeClr val="accent5"/>
            </a:solidFill>
            <a:prstDash val="solid"/>
            <a:round/>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000"/>
              <a:buFont typeface="Trebuchet MS"/>
              <a:buNone/>
            </a:pPr>
            <a:r>
              <a:rPr lang="en-US"/>
              <a:t>Weekly meal count rules</a:t>
            </a:r>
            <a:endParaRPr/>
          </a:p>
        </p:txBody>
      </p:sp>
      <p:sp>
        <p:nvSpPr>
          <p:cNvPr id="580" name="Google Shape;580;p48"/>
          <p:cNvSpPr txBox="1">
            <a:spLocks noGrp="1"/>
          </p:cNvSpPr>
          <p:nvPr>
            <p:ph type="body" idx="1"/>
          </p:nvPr>
        </p:nvSpPr>
        <p:spPr>
          <a:xfrm>
            <a:off x="839788" y="2340051"/>
            <a:ext cx="3108960" cy="95097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2240"/>
              <a:buNone/>
            </a:pPr>
            <a:r>
              <a:rPr lang="en-US"/>
              <a:t>For meals to be reimbursable:</a:t>
            </a:r>
            <a:endParaRPr/>
          </a:p>
        </p:txBody>
      </p:sp>
      <p:sp>
        <p:nvSpPr>
          <p:cNvPr id="581" name="Google Shape;581;p48"/>
          <p:cNvSpPr txBox="1">
            <a:spLocks noGrp="1"/>
          </p:cNvSpPr>
          <p:nvPr>
            <p:ph type="body" idx="2"/>
          </p:nvPr>
        </p:nvSpPr>
        <p:spPr>
          <a:xfrm>
            <a:off x="4254107" y="2340051"/>
            <a:ext cx="6039186" cy="338962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sz="1800"/>
              <a:t>Meals mus</a:t>
            </a:r>
            <a:r>
              <a:rPr lang="en-US"/>
              <a:t>t be counted individually, not one line through many numbers (/ is only acceptable mark)</a:t>
            </a:r>
            <a:endParaRPr/>
          </a:p>
          <a:p>
            <a:pPr marL="342900" lvl="0" indent="-342900" algn="l" rtl="0">
              <a:spcBef>
                <a:spcPts val="1000"/>
              </a:spcBef>
              <a:spcAft>
                <a:spcPts val="0"/>
              </a:spcAft>
              <a:buSzPts val="1440"/>
              <a:buChar char="►"/>
            </a:pPr>
            <a:r>
              <a:rPr lang="en-US" sz="1800"/>
              <a:t>All required info mus</a:t>
            </a:r>
            <a:r>
              <a:rPr lang="en-US"/>
              <a:t>t be completed daily &amp; turned in weekly online</a:t>
            </a:r>
            <a:endParaRPr/>
          </a:p>
          <a:p>
            <a:pPr marL="342900" lvl="0" indent="-342900" algn="l" rtl="0">
              <a:spcBef>
                <a:spcPts val="1000"/>
              </a:spcBef>
              <a:spcAft>
                <a:spcPts val="0"/>
              </a:spcAft>
              <a:buSzPts val="1440"/>
              <a:buChar char="►"/>
            </a:pPr>
            <a:r>
              <a:rPr lang="en-US" sz="1800"/>
              <a:t>Can’t claim more meals than the number of meals available – except kitchen meals</a:t>
            </a:r>
            <a:endParaRPr/>
          </a:p>
          <a:p>
            <a:pPr marL="342900" lvl="0" indent="-342900" algn="l" rtl="0">
              <a:spcBef>
                <a:spcPts val="1000"/>
              </a:spcBef>
              <a:spcAft>
                <a:spcPts val="0"/>
              </a:spcAft>
              <a:buSzPts val="1440"/>
              <a:buChar char="►"/>
            </a:pPr>
            <a:r>
              <a:rPr lang="en-US"/>
              <a:t>Can’t claim more first meals served than children in attendance </a:t>
            </a:r>
            <a:endParaRPr sz="1800"/>
          </a:p>
          <a:p>
            <a:pPr marL="342900" lvl="0" indent="-342900" algn="l" rtl="0">
              <a:spcBef>
                <a:spcPts val="1000"/>
              </a:spcBef>
              <a:spcAft>
                <a:spcPts val="0"/>
              </a:spcAft>
              <a:buSzPts val="1440"/>
              <a:buChar char="►"/>
            </a:pPr>
            <a:r>
              <a:rPr lang="en-US"/>
              <a:t>The meal count shouldn’t repeat daily with no variation </a:t>
            </a:r>
            <a:endParaRPr sz="1800"/>
          </a:p>
          <a:p>
            <a:pPr marL="342900" lvl="0" indent="-251459" algn="l" rtl="0">
              <a:spcBef>
                <a:spcPts val="1000"/>
              </a:spcBef>
              <a:spcAft>
                <a:spcPts val="0"/>
              </a:spcAft>
              <a:buSzPts val="1440"/>
              <a:buNone/>
            </a:pPr>
            <a:endParaRPr/>
          </a:p>
        </p:txBody>
      </p:sp>
      <p:sp>
        <p:nvSpPr>
          <p:cNvPr id="582" name="Google Shape;582;p48"/>
          <p:cNvSpPr txBox="1">
            <a:spLocks noGrp="1"/>
          </p:cNvSpPr>
          <p:nvPr>
            <p:ph type="body" idx="3"/>
          </p:nvPr>
        </p:nvSpPr>
        <p:spPr>
          <a:xfrm>
            <a:off x="0" y="6052657"/>
            <a:ext cx="12192000" cy="80534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2240"/>
              <a:buNone/>
            </a:pPr>
            <a:r>
              <a:rPr lang="en-US"/>
              <a:t>		     Must claim at least 85% of Meal Delivered</a:t>
            </a:r>
            <a:endParaRPr/>
          </a:p>
        </p:txBody>
      </p:sp>
      <p:sp>
        <p:nvSpPr>
          <p:cNvPr id="583" name="Google Shape;583;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584" name="Google Shape;584;p48" descr="US dollar bill"/>
          <p:cNvPicPr preferRelativeResize="0"/>
          <p:nvPr/>
        </p:nvPicPr>
        <p:blipFill rotWithShape="1">
          <a:blip r:embed="rId3">
            <a:alphaModFix/>
          </a:blip>
          <a:srcRect/>
          <a:stretch/>
        </p:blipFill>
        <p:spPr>
          <a:xfrm>
            <a:off x="578840" y="3550549"/>
            <a:ext cx="3823075" cy="22425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
        <p:cNvGrpSpPr/>
        <p:nvPr/>
      </p:nvGrpSpPr>
      <p:grpSpPr>
        <a:xfrm>
          <a:off x="0" y="0"/>
          <a:ext cx="0" cy="0"/>
          <a:chOff x="0" y="0"/>
          <a:chExt cx="0" cy="0"/>
        </a:xfrm>
      </p:grpSpPr>
      <p:grpSp>
        <p:nvGrpSpPr>
          <p:cNvPr id="253" name="Google Shape;253;p30"/>
          <p:cNvGrpSpPr/>
          <p:nvPr/>
        </p:nvGrpSpPr>
        <p:grpSpPr>
          <a:xfrm>
            <a:off x="0" y="-8467"/>
            <a:ext cx="12192000" cy="6866467"/>
            <a:chOff x="0" y="-8467"/>
            <a:chExt cx="12192000" cy="6866467"/>
          </a:xfrm>
        </p:grpSpPr>
        <p:cxnSp>
          <p:nvCxnSpPr>
            <p:cNvPr id="254" name="Google Shape;254;p30"/>
            <p:cNvCxnSpPr/>
            <p:nvPr/>
          </p:nvCxnSpPr>
          <p:spPr>
            <a:xfrm>
              <a:off x="9371012" y="0"/>
              <a:ext cx="1219200" cy="6858000"/>
            </a:xfrm>
            <a:prstGeom prst="straightConnector1">
              <a:avLst/>
            </a:prstGeom>
            <a:noFill/>
            <a:ln w="9525" cap="flat" cmpd="sng">
              <a:solidFill>
                <a:schemeClr val="dk1"/>
              </a:solidFill>
              <a:prstDash val="solid"/>
              <a:round/>
              <a:headEnd type="none" w="sm" len="sm"/>
              <a:tailEnd type="none" w="sm" len="sm"/>
            </a:ln>
          </p:spPr>
        </p:cxnSp>
        <p:cxnSp>
          <p:nvCxnSpPr>
            <p:cNvPr id="255" name="Google Shape;255;p30"/>
            <p:cNvCxnSpPr/>
            <p:nvPr/>
          </p:nvCxnSpPr>
          <p:spPr>
            <a:xfrm flipH="1">
              <a:off x="7425267" y="3681413"/>
              <a:ext cx="4763558" cy="3176587"/>
            </a:xfrm>
            <a:prstGeom prst="straightConnector1">
              <a:avLst/>
            </a:prstGeom>
            <a:noFill/>
            <a:ln w="9525" cap="flat" cmpd="sng">
              <a:solidFill>
                <a:schemeClr val="dk1"/>
              </a:solidFill>
              <a:prstDash val="solid"/>
              <a:round/>
              <a:headEnd type="none" w="sm" len="sm"/>
              <a:tailEnd type="none" w="sm" len="sm"/>
            </a:ln>
          </p:spPr>
        </p:cxnSp>
        <p:sp>
          <p:nvSpPr>
            <p:cNvPr id="256" name="Google Shape;256;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7" name="Google Shape;257;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8" name="Google Shape;258;p3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9" name="Google Shape;259;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0" name="Google Shape;260;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1" name="Google Shape;261;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2" name="Google Shape;262;p3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3" name="Google Shape;263;p30"/>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264" name="Google Shape;264;p30"/>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65" name="Google Shape;265;p30" descr="Couple of watermelon slices"/>
          <p:cNvPicPr preferRelativeResize="0">
            <a:picLocks noGrp="1"/>
          </p:cNvPicPr>
          <p:nvPr>
            <p:ph type="pic" idx="4"/>
          </p:nvPr>
        </p:nvPicPr>
        <p:blipFill rotWithShape="1">
          <a:blip r:embed="rId3">
            <a:alphaModFix/>
          </a:blip>
          <a:srcRect l="9375" r="3439" b="-2"/>
          <a:stretch/>
        </p:blipFill>
        <p:spPr>
          <a:xfrm>
            <a:off x="20" y="10"/>
            <a:ext cx="7497313" cy="6857990"/>
          </a:xfrm>
          <a:prstGeom prst="rect">
            <a:avLst/>
          </a:prstGeom>
          <a:noFill/>
          <a:ln>
            <a:noFill/>
          </a:ln>
        </p:spPr>
      </p:pic>
      <p:sp>
        <p:nvSpPr>
          <p:cNvPr id="266" name="Google Shape;266;p30"/>
          <p:cNvSpPr/>
          <p:nvPr/>
        </p:nvSpPr>
        <p:spPr>
          <a:xfrm>
            <a:off x="2" y="1250779"/>
            <a:ext cx="6067887" cy="4515399"/>
          </a:xfrm>
          <a:custGeom>
            <a:avLst/>
            <a:gdLst/>
            <a:ahLst/>
            <a:cxnLst/>
            <a:rect l="l" t="t" r="r" b="b"/>
            <a:pathLst>
              <a:path w="6067887" h="4515399" extrusionOk="0">
                <a:moveTo>
                  <a:pt x="0" y="0"/>
                </a:moveTo>
                <a:lnTo>
                  <a:pt x="6067887" y="0"/>
                </a:lnTo>
                <a:lnTo>
                  <a:pt x="4705907" y="4515399"/>
                </a:lnTo>
                <a:lnTo>
                  <a:pt x="0" y="4515399"/>
                </a:lnTo>
                <a:close/>
              </a:path>
            </a:pathLst>
          </a:cu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67" name="Google Shape;267;p30"/>
          <p:cNvSpPr txBox="1">
            <a:spLocks noGrp="1"/>
          </p:cNvSpPr>
          <p:nvPr>
            <p:ph type="title"/>
          </p:nvPr>
        </p:nvSpPr>
        <p:spPr>
          <a:xfrm>
            <a:off x="573206" y="1711250"/>
            <a:ext cx="4817660" cy="9773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en-US" sz="3200" dirty="0"/>
              <a:t>Agenda</a:t>
            </a:r>
            <a:endParaRPr dirty="0"/>
          </a:p>
        </p:txBody>
      </p:sp>
      <p:pic>
        <p:nvPicPr>
          <p:cNvPr id="268" name="Google Shape;268;p30" descr="Bananas"/>
          <p:cNvPicPr preferRelativeResize="0">
            <a:picLocks noGrp="1"/>
          </p:cNvPicPr>
          <p:nvPr>
            <p:ph type="pic" idx="5"/>
          </p:nvPr>
        </p:nvPicPr>
        <p:blipFill rotWithShape="1">
          <a:blip r:embed="rId4">
            <a:alphaModFix/>
          </a:blip>
          <a:srcRect t="4080" r="3" b="22972"/>
          <a:stretch/>
        </p:blipFill>
        <p:spPr>
          <a:xfrm>
            <a:off x="7497330" y="10"/>
            <a:ext cx="4694666" cy="2285990"/>
          </a:xfrm>
          <a:prstGeom prst="rect">
            <a:avLst/>
          </a:prstGeom>
          <a:noFill/>
          <a:ln>
            <a:noFill/>
          </a:ln>
        </p:spPr>
      </p:pic>
      <p:sp>
        <p:nvSpPr>
          <p:cNvPr id="269" name="Google Shape;269;p30"/>
          <p:cNvSpPr txBox="1">
            <a:spLocks noGrp="1"/>
          </p:cNvSpPr>
          <p:nvPr>
            <p:ph type="body" idx="1"/>
          </p:nvPr>
        </p:nvSpPr>
        <p:spPr>
          <a:xfrm>
            <a:off x="573206" y="2461846"/>
            <a:ext cx="4257667" cy="3262632"/>
          </a:xfrm>
          <a:prstGeom prst="rect">
            <a:avLst/>
          </a:prstGeom>
          <a:noFill/>
          <a:ln>
            <a:noFill/>
          </a:ln>
        </p:spPr>
        <p:txBody>
          <a:bodyPr spcFirstLastPara="1" wrap="square" lIns="91425" tIns="45700" rIns="91425" bIns="45700" anchor="t" anchorCtr="0">
            <a:normAutofit/>
          </a:bodyPr>
          <a:lstStyle/>
          <a:p>
            <a:pPr marL="0" lvl="0" indent="-71120" algn="l" rtl="0">
              <a:lnSpc>
                <a:spcPct val="90000"/>
              </a:lnSpc>
              <a:spcBef>
                <a:spcPts val="0"/>
              </a:spcBef>
              <a:spcAft>
                <a:spcPts val="0"/>
              </a:spcAft>
              <a:buSzPts val="1120"/>
              <a:buFont typeface="Noto Sans Symbols"/>
              <a:buChar char="►"/>
            </a:pPr>
            <a:r>
              <a:rPr lang="en-US" sz="1400" dirty="0"/>
              <a:t>Program Requirements</a:t>
            </a:r>
            <a:endParaRPr dirty="0"/>
          </a:p>
          <a:p>
            <a:pPr marL="0" lvl="0" indent="-71120" algn="l" rtl="0">
              <a:lnSpc>
                <a:spcPct val="90000"/>
              </a:lnSpc>
              <a:spcBef>
                <a:spcPts val="1000"/>
              </a:spcBef>
              <a:spcAft>
                <a:spcPts val="0"/>
              </a:spcAft>
              <a:buSzPts val="1120"/>
              <a:buFont typeface="Noto Sans Symbols"/>
              <a:buChar char="►"/>
            </a:pPr>
            <a:r>
              <a:rPr lang="en-US" sz="1400" dirty="0"/>
              <a:t>Menus</a:t>
            </a:r>
            <a:endParaRPr dirty="0"/>
          </a:p>
          <a:p>
            <a:pPr marL="0" lvl="0" indent="-71120" algn="l" rtl="0">
              <a:lnSpc>
                <a:spcPct val="90000"/>
              </a:lnSpc>
              <a:spcBef>
                <a:spcPts val="1000"/>
              </a:spcBef>
              <a:spcAft>
                <a:spcPts val="0"/>
              </a:spcAft>
              <a:buSzPts val="1120"/>
              <a:buFont typeface="Noto Sans Symbols"/>
              <a:buChar char="►"/>
            </a:pPr>
            <a:r>
              <a:rPr lang="en-US" sz="1400" dirty="0"/>
              <a:t>Paperwork</a:t>
            </a:r>
            <a:endParaRPr dirty="0"/>
          </a:p>
          <a:p>
            <a:pPr marL="0" lvl="0" indent="-71120" algn="l" rtl="0">
              <a:lnSpc>
                <a:spcPct val="90000"/>
              </a:lnSpc>
              <a:spcBef>
                <a:spcPts val="1000"/>
              </a:spcBef>
              <a:spcAft>
                <a:spcPts val="0"/>
              </a:spcAft>
              <a:buSzPts val="1120"/>
              <a:buFont typeface="Noto Sans Symbols"/>
              <a:buChar char="►"/>
            </a:pPr>
            <a:r>
              <a:rPr lang="en-US" sz="1400" dirty="0"/>
              <a:t>Food Safety</a:t>
            </a:r>
            <a:endParaRPr dirty="0"/>
          </a:p>
          <a:p>
            <a:pPr marL="0" lvl="0" indent="-71120" algn="l" rtl="0">
              <a:lnSpc>
                <a:spcPct val="90000"/>
              </a:lnSpc>
              <a:spcBef>
                <a:spcPts val="1000"/>
              </a:spcBef>
              <a:spcAft>
                <a:spcPts val="0"/>
              </a:spcAft>
              <a:buSzPts val="1120"/>
              <a:buFont typeface="Noto Sans Symbols"/>
              <a:buChar char="►"/>
            </a:pPr>
            <a:r>
              <a:rPr lang="en-US" sz="1400" dirty="0"/>
              <a:t>Monitoring</a:t>
            </a:r>
            <a:endParaRPr dirty="0"/>
          </a:p>
          <a:p>
            <a:pPr marL="0" lvl="0" indent="-71120" algn="l" rtl="0">
              <a:lnSpc>
                <a:spcPct val="90000"/>
              </a:lnSpc>
              <a:spcBef>
                <a:spcPts val="1000"/>
              </a:spcBef>
              <a:spcAft>
                <a:spcPts val="0"/>
              </a:spcAft>
              <a:buSzPts val="1120"/>
              <a:buFont typeface="Noto Sans Symbols"/>
              <a:buChar char="►"/>
            </a:pPr>
            <a:r>
              <a:rPr lang="en-US" sz="1400" dirty="0"/>
              <a:t>Responsibilities</a:t>
            </a:r>
            <a:endParaRPr dirty="0"/>
          </a:p>
          <a:p>
            <a:pPr marL="0" lvl="0" indent="-71120" algn="l" rtl="0">
              <a:lnSpc>
                <a:spcPct val="90000"/>
              </a:lnSpc>
              <a:spcBef>
                <a:spcPts val="1000"/>
              </a:spcBef>
              <a:spcAft>
                <a:spcPts val="0"/>
              </a:spcAft>
              <a:buSzPts val="1120"/>
              <a:buFont typeface="Noto Sans Symbols"/>
              <a:buChar char="►"/>
            </a:pPr>
            <a:r>
              <a:rPr lang="en-US" sz="1400" dirty="0"/>
              <a:t>Civil Rights Training </a:t>
            </a:r>
            <a:endParaRPr dirty="0"/>
          </a:p>
          <a:p>
            <a:pPr marL="0" lvl="0" indent="-71120" algn="l" rtl="0">
              <a:lnSpc>
                <a:spcPct val="90000"/>
              </a:lnSpc>
              <a:spcBef>
                <a:spcPts val="1000"/>
              </a:spcBef>
              <a:spcAft>
                <a:spcPts val="0"/>
              </a:spcAft>
              <a:buSzPts val="1120"/>
              <a:buFont typeface="Noto Sans Symbols"/>
              <a:buChar char="►"/>
            </a:pPr>
            <a:r>
              <a:rPr lang="en-US" sz="1400" dirty="0"/>
              <a:t>Online Processes</a:t>
            </a:r>
            <a:endParaRPr dirty="0"/>
          </a:p>
          <a:p>
            <a:pPr marL="0" lvl="0" indent="-71120" algn="l" rtl="0">
              <a:lnSpc>
                <a:spcPct val="90000"/>
              </a:lnSpc>
              <a:spcBef>
                <a:spcPts val="1000"/>
              </a:spcBef>
              <a:spcAft>
                <a:spcPts val="0"/>
              </a:spcAft>
              <a:buSzPts val="1120"/>
              <a:buFont typeface="Noto Sans Symbols"/>
              <a:buChar char="►"/>
            </a:pPr>
            <a:r>
              <a:rPr lang="en-US" sz="1400" dirty="0"/>
              <a:t>Questions?</a:t>
            </a:r>
            <a:endParaRPr dirty="0"/>
          </a:p>
          <a:p>
            <a:pPr marL="0" lvl="0" indent="0" algn="l" rtl="0">
              <a:lnSpc>
                <a:spcPct val="90000"/>
              </a:lnSpc>
              <a:spcBef>
                <a:spcPts val="1000"/>
              </a:spcBef>
              <a:spcAft>
                <a:spcPts val="0"/>
              </a:spcAft>
              <a:buSzPts val="640"/>
              <a:buFont typeface="Noto Sans Symbols"/>
              <a:buNone/>
            </a:pPr>
            <a:endParaRPr sz="800" dirty="0"/>
          </a:p>
        </p:txBody>
      </p:sp>
      <p:pic>
        <p:nvPicPr>
          <p:cNvPr id="270" name="Google Shape;270;p30" descr="Lunch box with food in it"/>
          <p:cNvPicPr preferRelativeResize="0">
            <a:picLocks noGrp="1"/>
          </p:cNvPicPr>
          <p:nvPr>
            <p:ph type="pic" idx="3"/>
          </p:nvPr>
        </p:nvPicPr>
        <p:blipFill rotWithShape="1">
          <a:blip r:embed="rId5">
            <a:alphaModFix/>
          </a:blip>
          <a:srcRect t="48225" b="19271"/>
          <a:stretch/>
        </p:blipFill>
        <p:spPr>
          <a:xfrm>
            <a:off x="7501131" y="2286000"/>
            <a:ext cx="4694665" cy="2286000"/>
          </a:xfrm>
          <a:prstGeom prst="rect">
            <a:avLst/>
          </a:prstGeom>
          <a:noFill/>
          <a:ln>
            <a:noFill/>
          </a:ln>
        </p:spPr>
      </p:pic>
      <p:pic>
        <p:nvPicPr>
          <p:cNvPr id="271" name="Google Shape;271;p30" descr="Watermelons on slate plate"/>
          <p:cNvPicPr preferRelativeResize="0">
            <a:picLocks noGrp="1"/>
          </p:cNvPicPr>
          <p:nvPr>
            <p:ph type="pic" idx="2"/>
          </p:nvPr>
        </p:nvPicPr>
        <p:blipFill rotWithShape="1">
          <a:blip r:embed="rId6">
            <a:alphaModFix/>
          </a:blip>
          <a:srcRect t="13713" r="-2" b="13276"/>
          <a:stretch/>
        </p:blipFill>
        <p:spPr>
          <a:xfrm>
            <a:off x="7501128" y="4572000"/>
            <a:ext cx="4690872" cy="2286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9"/>
          <p:cNvSpPr txBox="1">
            <a:spLocks noGrp="1"/>
          </p:cNvSpPr>
          <p:nvPr>
            <p:ph type="title"/>
          </p:nvPr>
        </p:nvSpPr>
        <p:spPr>
          <a:xfrm>
            <a:off x="739725" y="180067"/>
            <a:ext cx="4901420" cy="2139696"/>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r>
              <a:rPr lang="en-US"/>
              <a:t>Site Record of Meals Served (At Risk form)</a:t>
            </a:r>
            <a:br>
              <a:rPr lang="en-US"/>
            </a:br>
            <a:endParaRPr/>
          </a:p>
        </p:txBody>
      </p:sp>
      <p:sp>
        <p:nvSpPr>
          <p:cNvPr id="591" name="Google Shape;591;p49"/>
          <p:cNvSpPr txBox="1">
            <a:spLocks noGrp="1"/>
          </p:cNvSpPr>
          <p:nvPr>
            <p:ph type="body" idx="1"/>
          </p:nvPr>
        </p:nvSpPr>
        <p:spPr>
          <a:xfrm>
            <a:off x="838199" y="2130760"/>
            <a:ext cx="4443984" cy="59436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SzPct val="80000"/>
              <a:buNone/>
            </a:pPr>
            <a:r>
              <a:rPr lang="en-US"/>
              <a:t># of meals available = meals delivered + leftover meals from previous day</a:t>
            </a:r>
            <a:endParaRPr/>
          </a:p>
        </p:txBody>
      </p:sp>
      <p:sp>
        <p:nvSpPr>
          <p:cNvPr id="592" name="Google Shape;592;p49"/>
          <p:cNvSpPr txBox="1">
            <a:spLocks noGrp="1"/>
          </p:cNvSpPr>
          <p:nvPr>
            <p:ph type="body" idx="4"/>
          </p:nvPr>
        </p:nvSpPr>
        <p:spPr>
          <a:xfrm>
            <a:off x="838199" y="2788217"/>
            <a:ext cx="4443984" cy="97489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en-US" sz="1600"/>
              <a:t>For breakfast, start with total number delivered at beginning and keep inventory as you use meals/more are delivered.</a:t>
            </a:r>
            <a:endParaRPr/>
          </a:p>
        </p:txBody>
      </p:sp>
      <p:pic>
        <p:nvPicPr>
          <p:cNvPr id="593" name="Google Shape;593;p49"/>
          <p:cNvPicPr preferRelativeResize="0"/>
          <p:nvPr/>
        </p:nvPicPr>
        <p:blipFill rotWithShape="1">
          <a:blip r:embed="rId3">
            <a:alphaModFix/>
          </a:blip>
          <a:srcRect/>
          <a:stretch/>
        </p:blipFill>
        <p:spPr>
          <a:xfrm>
            <a:off x="6096000" y="1459815"/>
            <a:ext cx="5481711" cy="4358993"/>
          </a:xfrm>
          <a:prstGeom prst="rect">
            <a:avLst/>
          </a:prstGeom>
          <a:noFill/>
          <a:ln>
            <a:noFill/>
          </a:ln>
        </p:spPr>
      </p:pic>
      <p:sp>
        <p:nvSpPr>
          <p:cNvPr id="594" name="Google Shape;594;p49"/>
          <p:cNvSpPr txBox="1"/>
          <p:nvPr/>
        </p:nvSpPr>
        <p:spPr>
          <a:xfrm rot="1081217">
            <a:off x="6879829" y="3322894"/>
            <a:ext cx="4059249" cy="122719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600" b="1">
                <a:solidFill>
                  <a:srgbClr val="EC1B24"/>
                </a:solidFill>
                <a:latin typeface="Arial"/>
                <a:ea typeface="Arial"/>
                <a:cs typeface="Arial"/>
                <a:sym typeface="Arial"/>
              </a:rPr>
              <a:t>FILL OUT COMPLETELY</a:t>
            </a:r>
            <a:endParaRPr/>
          </a:p>
        </p:txBody>
      </p:sp>
      <p:sp>
        <p:nvSpPr>
          <p:cNvPr id="595" name="Google Shape;595;p49"/>
          <p:cNvSpPr txBox="1"/>
          <p:nvPr/>
        </p:nvSpPr>
        <p:spPr>
          <a:xfrm>
            <a:off x="976415" y="3794760"/>
            <a:ext cx="3108960" cy="30632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Complete daily and turn in weekly ONLINE.</a:t>
            </a:r>
            <a:endParaRPr dirty="0"/>
          </a:p>
          <a:p>
            <a:pPr marL="342900" marR="0" lvl="0" indent="-342900" algn="l" rtl="0">
              <a:spcBef>
                <a:spcPts val="100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Must be always available for monitoring. </a:t>
            </a:r>
            <a:endParaRPr dirty="0"/>
          </a:p>
          <a:p>
            <a:pPr marL="342900" marR="0" lvl="0" indent="-342900" algn="l" rtl="0">
              <a:spcBef>
                <a:spcPts val="100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Must have a Site Record for each meal service type.</a:t>
            </a:r>
            <a:endParaRPr dirty="0"/>
          </a:p>
          <a:p>
            <a:pPr marL="342900" marR="0" lvl="0" indent="-342900" algn="l" rtl="0">
              <a:spcBef>
                <a:spcPts val="1000"/>
              </a:spcBef>
              <a:spcAft>
                <a:spcPts val="0"/>
              </a:spcAft>
              <a:buClr>
                <a:schemeClr val="accent1"/>
              </a:buClr>
              <a:buSzPts val="1440"/>
              <a:buFont typeface="Noto Sans Symbols"/>
              <a:buChar char="►"/>
            </a:pPr>
            <a:r>
              <a:rPr lang="en-US" sz="1800" dirty="0">
                <a:solidFill>
                  <a:srgbClr val="3F3F3F"/>
                </a:solidFill>
                <a:latin typeface="Trebuchet MS"/>
                <a:ea typeface="Trebuchet MS"/>
                <a:cs typeface="Trebuchet MS"/>
                <a:sym typeface="Trebuchet MS"/>
              </a:rPr>
              <a:t>Must match Weekly Meal Count &amp; Delivery Ticket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Why 85% rule?</a:t>
            </a:r>
            <a:endParaRPr/>
          </a:p>
        </p:txBody>
      </p:sp>
      <p:sp>
        <p:nvSpPr>
          <p:cNvPr id="601" name="Google Shape;601;p50"/>
          <p:cNvSpPr txBox="1">
            <a:spLocks noGrp="1"/>
          </p:cNvSpPr>
          <p:nvPr>
            <p:ph type="body" idx="1"/>
          </p:nvPr>
        </p:nvSpPr>
        <p:spPr>
          <a:xfrm>
            <a:off x="677863" y="2160588"/>
            <a:ext cx="4262700" cy="3274743"/>
          </a:xfrm>
          <a:prstGeom prst="rect">
            <a:avLst/>
          </a:prstGeom>
          <a:noFill/>
          <a:ln>
            <a:noFill/>
          </a:ln>
        </p:spPr>
        <p:txBody>
          <a:bodyPr spcFirstLastPara="1" wrap="square" lIns="0" tIns="0" rIns="0" bIns="0" anchor="t" anchorCtr="0">
            <a:spAutoFit/>
          </a:bodyPr>
          <a:lstStyle/>
          <a:p>
            <a:pPr marL="173355" lvl="1" indent="-173355" algn="l" rtl="0">
              <a:lnSpc>
                <a:spcPct val="190312"/>
              </a:lnSpc>
              <a:spcBef>
                <a:spcPts val="0"/>
              </a:spcBef>
              <a:spcAft>
                <a:spcPts val="0"/>
              </a:spcAft>
              <a:buSzPts val="1280"/>
              <a:buChar char="►"/>
            </a:pPr>
            <a:r>
              <a:rPr lang="en-US" dirty="0">
                <a:latin typeface="Trebuchet MS"/>
                <a:ea typeface="Trebuchet MS"/>
                <a:cs typeface="Trebuchet MS"/>
                <a:sym typeface="Trebuchet MS"/>
              </a:rPr>
              <a:t>The expectation is that a minimum of 85% of meals delivered will be served….we know that attendance fluctuates, but we ask that you keep the 85% goal in mind and adjust as soon as one is needed to avoid wasting food.  Please reach out to Taylor if you have concerns about your % of meals served.</a:t>
            </a:r>
            <a:endParaRPr sz="2100" b="1" dirty="0">
              <a:solidFill>
                <a:srgbClr val="353535"/>
              </a:solidFill>
              <a:latin typeface="Trebuchet MS"/>
              <a:ea typeface="Trebuchet MS"/>
              <a:cs typeface="Trebuchet MS"/>
              <a:sym typeface="Trebuchet MS"/>
            </a:endParaRPr>
          </a:p>
        </p:txBody>
      </p:sp>
      <p:pic>
        <p:nvPicPr>
          <p:cNvPr id="602" name="Google Shape;602;p50"/>
          <p:cNvPicPr preferRelativeResize="0"/>
          <p:nvPr/>
        </p:nvPicPr>
        <p:blipFill rotWithShape="1">
          <a:blip r:embed="rId3">
            <a:alphaModFix/>
          </a:blip>
          <a:srcRect/>
          <a:stretch/>
        </p:blipFill>
        <p:spPr>
          <a:xfrm>
            <a:off x="5596782" y="761769"/>
            <a:ext cx="5334462" cy="53344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grpSp>
        <p:nvGrpSpPr>
          <p:cNvPr id="608" name="Google Shape;608;p51"/>
          <p:cNvGrpSpPr/>
          <p:nvPr/>
        </p:nvGrpSpPr>
        <p:grpSpPr>
          <a:xfrm>
            <a:off x="0" y="-8467"/>
            <a:ext cx="12192000" cy="6866467"/>
            <a:chOff x="0" y="-8467"/>
            <a:chExt cx="12192000" cy="6866467"/>
          </a:xfrm>
        </p:grpSpPr>
        <p:cxnSp>
          <p:nvCxnSpPr>
            <p:cNvPr id="609" name="Google Shape;609;p5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610" name="Google Shape;610;p5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611" name="Google Shape;611;p5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2" name="Google Shape;612;p5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3" name="Google Shape;613;p5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4" name="Google Shape;614;p5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5" name="Google Shape;615;p5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6" name="Google Shape;616;p5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7" name="Google Shape;617;p5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18" name="Google Shape;618;p5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619" name="Google Shape;619;p51"/>
          <p:cNvSpPr/>
          <p:nvPr/>
        </p:nvSpPr>
        <p:spPr>
          <a:xfrm>
            <a:off x="0" y="24500"/>
            <a:ext cx="12192000" cy="686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20" name="Google Shape;620;p51"/>
          <p:cNvSpPr txBox="1">
            <a:spLocks noGrp="1"/>
          </p:cNvSpPr>
          <p:nvPr>
            <p:ph type="sldNum" idx="12"/>
          </p:nvPr>
        </p:nvSpPr>
        <p:spPr>
          <a:xfrm>
            <a:off x="10865194" y="6221119"/>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595959"/>
                </a:solidFill>
              </a:rPr>
              <a:t>22</a:t>
            </a:fld>
            <a:endParaRPr>
              <a:solidFill>
                <a:srgbClr val="595959"/>
              </a:solidFill>
            </a:endParaRPr>
          </a:p>
        </p:txBody>
      </p:sp>
      <p:sp>
        <p:nvSpPr>
          <p:cNvPr id="621" name="Google Shape;621;p51"/>
          <p:cNvSpPr txBox="1">
            <a:spLocks noGrp="1"/>
          </p:cNvSpPr>
          <p:nvPr>
            <p:ph type="title"/>
          </p:nvPr>
        </p:nvSpPr>
        <p:spPr>
          <a:xfrm>
            <a:off x="1131075" y="192000"/>
            <a:ext cx="10515600" cy="6726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a:t>SFSP 85% rule </a:t>
            </a:r>
            <a:endParaRPr/>
          </a:p>
        </p:txBody>
      </p:sp>
      <p:sp>
        <p:nvSpPr>
          <p:cNvPr id="622" name="Google Shape;622;p51"/>
          <p:cNvSpPr/>
          <p:nvPr/>
        </p:nvSpPr>
        <p:spPr>
          <a:xfrm>
            <a:off x="5028750" y="661583"/>
            <a:ext cx="2134500" cy="700500"/>
          </a:xfrm>
          <a:prstGeom prst="rect">
            <a:avLst/>
          </a:prstGeom>
          <a:solidFill>
            <a:srgbClr val="08563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Site serves meals for 3 weeks</a:t>
            </a:r>
            <a:endParaRPr sz="1900">
              <a:solidFill>
                <a:srgbClr val="FFFFFF"/>
              </a:solidFill>
            </a:endParaRPr>
          </a:p>
        </p:txBody>
      </p:sp>
      <p:sp>
        <p:nvSpPr>
          <p:cNvPr id="623" name="Google Shape;623;p51"/>
          <p:cNvSpPr/>
          <p:nvPr/>
        </p:nvSpPr>
        <p:spPr>
          <a:xfrm>
            <a:off x="2518117" y="1858367"/>
            <a:ext cx="1805700" cy="700500"/>
          </a:xfrm>
          <a:prstGeom prst="rect">
            <a:avLst/>
          </a:prstGeom>
          <a:solidFill>
            <a:srgbClr val="0B713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After 3 weeks, Sponsor reviews meal counts</a:t>
            </a:r>
            <a:endParaRPr sz="1900">
              <a:solidFill>
                <a:srgbClr val="FFFFFF"/>
              </a:solidFill>
            </a:endParaRPr>
          </a:p>
        </p:txBody>
      </p:sp>
      <p:sp>
        <p:nvSpPr>
          <p:cNvPr id="624" name="Google Shape;624;p51"/>
          <p:cNvSpPr/>
          <p:nvPr/>
        </p:nvSpPr>
        <p:spPr>
          <a:xfrm>
            <a:off x="1349350" y="3078879"/>
            <a:ext cx="1805700" cy="1041600"/>
          </a:xfrm>
          <a:prstGeom prst="rect">
            <a:avLst/>
          </a:prstGeom>
          <a:solidFill>
            <a:srgbClr val="0B774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Sponsor will decrease/increase to average meal count</a:t>
            </a:r>
            <a:endParaRPr sz="1900">
              <a:solidFill>
                <a:srgbClr val="FFFFFF"/>
              </a:solidFill>
            </a:endParaRPr>
          </a:p>
        </p:txBody>
      </p:sp>
      <p:cxnSp>
        <p:nvCxnSpPr>
          <p:cNvPr id="625" name="Google Shape;625;p51"/>
          <p:cNvCxnSpPr>
            <a:stCxn id="623" idx="0"/>
            <a:endCxn id="622" idx="2"/>
          </p:cNvCxnSpPr>
          <p:nvPr/>
        </p:nvCxnSpPr>
        <p:spPr>
          <a:xfrm rot="-5400000">
            <a:off x="4510417" y="272717"/>
            <a:ext cx="496200" cy="2675100"/>
          </a:xfrm>
          <a:prstGeom prst="bentConnector3">
            <a:avLst>
              <a:gd name="adj1" fmla="val 50008"/>
            </a:avLst>
          </a:prstGeom>
          <a:noFill/>
          <a:ln w="9525" cap="flat" cmpd="sng">
            <a:solidFill>
              <a:srgbClr val="C2C2C2"/>
            </a:solidFill>
            <a:prstDash val="solid"/>
            <a:round/>
            <a:headEnd type="none" w="sm" len="sm"/>
            <a:tailEnd type="none" w="sm" len="sm"/>
          </a:ln>
        </p:spPr>
      </p:cxnSp>
      <p:cxnSp>
        <p:nvCxnSpPr>
          <p:cNvPr id="626" name="Google Shape;626;p51"/>
          <p:cNvCxnSpPr>
            <a:stCxn id="624" idx="0"/>
            <a:endCxn id="623" idx="2"/>
          </p:cNvCxnSpPr>
          <p:nvPr/>
        </p:nvCxnSpPr>
        <p:spPr>
          <a:xfrm rot="-5400000">
            <a:off x="2576650" y="2234529"/>
            <a:ext cx="519900" cy="1168800"/>
          </a:xfrm>
          <a:prstGeom prst="bentConnector3">
            <a:avLst>
              <a:gd name="adj1" fmla="val 50011"/>
            </a:avLst>
          </a:prstGeom>
          <a:noFill/>
          <a:ln w="9525" cap="flat" cmpd="sng">
            <a:solidFill>
              <a:srgbClr val="C2C2C2"/>
            </a:solidFill>
            <a:prstDash val="solid"/>
            <a:round/>
            <a:headEnd type="none" w="sm" len="sm"/>
            <a:tailEnd type="none" w="sm" len="sm"/>
          </a:ln>
        </p:spPr>
      </p:cxnSp>
      <p:sp>
        <p:nvSpPr>
          <p:cNvPr id="627" name="Google Shape;627;p51"/>
          <p:cNvSpPr/>
          <p:nvPr/>
        </p:nvSpPr>
        <p:spPr>
          <a:xfrm>
            <a:off x="5193161" y="4299367"/>
            <a:ext cx="1805700" cy="700500"/>
          </a:xfrm>
          <a:prstGeom prst="rect">
            <a:avLst/>
          </a:prstGeom>
          <a:solidFill>
            <a:srgbClr val="0C814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Site serving below 85%</a:t>
            </a:r>
            <a:endParaRPr sz="1900">
              <a:solidFill>
                <a:srgbClr val="FFFFFF"/>
              </a:solidFill>
            </a:endParaRPr>
          </a:p>
        </p:txBody>
      </p:sp>
      <p:cxnSp>
        <p:nvCxnSpPr>
          <p:cNvPr id="628" name="Google Shape;628;p51"/>
          <p:cNvCxnSpPr>
            <a:stCxn id="627" idx="0"/>
          </p:cNvCxnSpPr>
          <p:nvPr/>
        </p:nvCxnSpPr>
        <p:spPr>
          <a:xfrm rot="5400000" flipH="1">
            <a:off x="4375661" y="2579017"/>
            <a:ext cx="488400" cy="2952300"/>
          </a:xfrm>
          <a:prstGeom prst="bentConnector2">
            <a:avLst/>
          </a:prstGeom>
          <a:noFill/>
          <a:ln w="9525" cap="flat" cmpd="sng">
            <a:solidFill>
              <a:srgbClr val="C2C2C2"/>
            </a:solidFill>
            <a:prstDash val="solid"/>
            <a:round/>
            <a:headEnd type="none" w="sm" len="sm"/>
            <a:tailEnd type="none" w="sm" len="sm"/>
          </a:ln>
        </p:spPr>
      </p:cxnSp>
      <p:sp>
        <p:nvSpPr>
          <p:cNvPr id="629" name="Google Shape;629;p51"/>
          <p:cNvSpPr/>
          <p:nvPr/>
        </p:nvSpPr>
        <p:spPr>
          <a:xfrm>
            <a:off x="1870694" y="5716442"/>
            <a:ext cx="1805700" cy="700500"/>
          </a:xfrm>
          <a:prstGeom prst="rect">
            <a:avLst/>
          </a:prstGeom>
          <a:solidFill>
            <a:srgbClr val="0E945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Yes- </a:t>
            </a:r>
            <a:r>
              <a:rPr lang="en-US" sz="800">
                <a:solidFill>
                  <a:schemeClr val="lt1"/>
                </a:solidFill>
                <a:latin typeface="Trebuchet MS"/>
                <a:ea typeface="Trebuchet MS"/>
                <a:cs typeface="Trebuchet MS"/>
                <a:sym typeface="Trebuchet MS"/>
              </a:rPr>
              <a:t>Sponsor will reduce prepared/delivered meal counts to avg meal served. If meal count average falls below 20, DTC will pause meal delivery </a:t>
            </a:r>
            <a:endParaRPr sz="1900">
              <a:solidFill>
                <a:srgbClr val="FFFFFF"/>
              </a:solidFill>
            </a:endParaRPr>
          </a:p>
        </p:txBody>
      </p:sp>
      <p:sp>
        <p:nvSpPr>
          <p:cNvPr id="630" name="Google Shape;630;p51"/>
          <p:cNvSpPr/>
          <p:nvPr/>
        </p:nvSpPr>
        <p:spPr>
          <a:xfrm>
            <a:off x="6796513" y="5691217"/>
            <a:ext cx="1805700" cy="700500"/>
          </a:xfrm>
          <a:prstGeom prst="rect">
            <a:avLst/>
          </a:prstGeom>
          <a:solidFill>
            <a:srgbClr val="0E945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No- receive hot meals</a:t>
            </a:r>
            <a:endParaRPr sz="1900">
              <a:solidFill>
                <a:srgbClr val="FFFFFF"/>
              </a:solidFill>
            </a:endParaRPr>
          </a:p>
        </p:txBody>
      </p:sp>
      <p:sp>
        <p:nvSpPr>
          <p:cNvPr id="631" name="Google Shape;631;p51"/>
          <p:cNvSpPr/>
          <p:nvPr/>
        </p:nvSpPr>
        <p:spPr>
          <a:xfrm>
            <a:off x="4144535" y="5691217"/>
            <a:ext cx="1805700" cy="700500"/>
          </a:xfrm>
          <a:prstGeom prst="rect">
            <a:avLst/>
          </a:prstGeom>
          <a:solidFill>
            <a:srgbClr val="0E945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Yes- may receive shelf stable meals</a:t>
            </a:r>
            <a:endParaRPr sz="1900">
              <a:solidFill>
                <a:srgbClr val="FFFFFF"/>
              </a:solidFill>
            </a:endParaRPr>
          </a:p>
        </p:txBody>
      </p:sp>
      <p:cxnSp>
        <p:nvCxnSpPr>
          <p:cNvPr id="632" name="Google Shape;632;p51"/>
          <p:cNvCxnSpPr/>
          <p:nvPr/>
        </p:nvCxnSpPr>
        <p:spPr>
          <a:xfrm rot="10800000">
            <a:off x="2945375" y="4637625"/>
            <a:ext cx="1875000" cy="1053600"/>
          </a:xfrm>
          <a:prstGeom prst="bentConnector3">
            <a:avLst>
              <a:gd name="adj1" fmla="val 37287"/>
            </a:avLst>
          </a:prstGeom>
          <a:noFill/>
          <a:ln w="9525" cap="flat" cmpd="sng">
            <a:solidFill>
              <a:srgbClr val="C2C2C2"/>
            </a:solidFill>
            <a:prstDash val="solid"/>
            <a:round/>
            <a:headEnd type="none" w="sm" len="sm"/>
            <a:tailEnd type="none" w="sm" len="sm"/>
          </a:ln>
        </p:spPr>
      </p:cxnSp>
      <p:cxnSp>
        <p:nvCxnSpPr>
          <p:cNvPr id="633" name="Google Shape;633;p51"/>
          <p:cNvCxnSpPr>
            <a:stCxn id="630" idx="0"/>
            <a:endCxn id="627" idx="3"/>
          </p:cNvCxnSpPr>
          <p:nvPr/>
        </p:nvCxnSpPr>
        <p:spPr>
          <a:xfrm rot="5400000" flipH="1">
            <a:off x="6828313" y="4820167"/>
            <a:ext cx="1041600" cy="700500"/>
          </a:xfrm>
          <a:prstGeom prst="bentConnector2">
            <a:avLst/>
          </a:prstGeom>
          <a:noFill/>
          <a:ln w="9525" cap="flat" cmpd="sng">
            <a:solidFill>
              <a:srgbClr val="C2C2C2"/>
            </a:solidFill>
            <a:prstDash val="solid"/>
            <a:round/>
            <a:headEnd type="none" w="sm" len="sm"/>
            <a:tailEnd type="none" w="sm" len="sm"/>
          </a:ln>
        </p:spPr>
      </p:cxnSp>
      <p:cxnSp>
        <p:nvCxnSpPr>
          <p:cNvPr id="634" name="Google Shape;634;p51"/>
          <p:cNvCxnSpPr>
            <a:stCxn id="629" idx="0"/>
            <a:endCxn id="627" idx="1"/>
          </p:cNvCxnSpPr>
          <p:nvPr/>
        </p:nvCxnSpPr>
        <p:spPr>
          <a:xfrm rot="-5400000">
            <a:off x="3449894" y="3973292"/>
            <a:ext cx="1066800" cy="2419500"/>
          </a:xfrm>
          <a:prstGeom prst="bentConnector2">
            <a:avLst/>
          </a:prstGeom>
          <a:noFill/>
          <a:ln w="9525" cap="flat" cmpd="sng">
            <a:solidFill>
              <a:srgbClr val="C2C2C2"/>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2"/>
          <p:cNvSpPr txBox="1">
            <a:spLocks noGrp="1"/>
          </p:cNvSpPr>
          <p:nvPr>
            <p:ph type="title"/>
          </p:nvPr>
        </p:nvSpPr>
        <p:spPr>
          <a:xfrm>
            <a:off x="839788" y="365125"/>
            <a:ext cx="105156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dirty="0"/>
              <a:t>Paperwork Timeliness &amp; Accuracy </a:t>
            </a:r>
            <a:endParaRPr dirty="0"/>
          </a:p>
        </p:txBody>
      </p:sp>
      <p:sp>
        <p:nvSpPr>
          <p:cNvPr id="641" name="Google Shape;641;p52"/>
          <p:cNvSpPr txBox="1">
            <a:spLocks noGrp="1"/>
          </p:cNvSpPr>
          <p:nvPr>
            <p:ph type="body" idx="2"/>
          </p:nvPr>
        </p:nvSpPr>
        <p:spPr>
          <a:xfrm>
            <a:off x="926200" y="1638000"/>
            <a:ext cx="8073900" cy="358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For the summer, ALL Paperwork needs to be turned in weekly. This includes the weekly </a:t>
            </a:r>
            <a:r>
              <a:rPr lang="en-US"/>
              <a:t>meal counts and </a:t>
            </a:r>
            <a:r>
              <a:rPr lang="en-US" dirty="0"/>
              <a:t>weekly at-risk form. If a site is late for one week, we will document this, the second week this occurs, we will suspend meals for the third week. If this happens the third week or an additional occurrence, we will discontinue meal delivery.</a:t>
            </a:r>
            <a:endParaRPr dirty="0"/>
          </a:p>
          <a:p>
            <a:pPr marL="0" lvl="0" indent="0" algn="l" rtl="0">
              <a:spcBef>
                <a:spcPts val="1000"/>
              </a:spcBef>
              <a:spcAft>
                <a:spcPts val="0"/>
              </a:spcAft>
              <a:buNone/>
            </a:pPr>
            <a:r>
              <a:rPr lang="en-US" dirty="0"/>
              <a:t>Paperwork submitted after the deadline after two occurrences, site will be put on notice after third time- discontinued</a:t>
            </a:r>
            <a:endParaRPr dirty="0"/>
          </a:p>
        </p:txBody>
      </p:sp>
      <p:sp>
        <p:nvSpPr>
          <p:cNvPr id="642" name="Google Shape;642;p52"/>
          <p:cNvSpPr txBox="1">
            <a:spLocks noGrp="1"/>
          </p:cNvSpPr>
          <p:nvPr>
            <p:ph type="sldNum" idx="12"/>
          </p:nvPr>
        </p:nvSpPr>
        <p:spPr>
          <a:xfrm>
            <a:off x="8590663" y="6041362"/>
            <a:ext cx="683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7"/>
        <p:cNvGrpSpPr/>
        <p:nvPr/>
      </p:nvGrpSpPr>
      <p:grpSpPr>
        <a:xfrm>
          <a:off x="0" y="0"/>
          <a:ext cx="0" cy="0"/>
          <a:chOff x="0" y="0"/>
          <a:chExt cx="0" cy="0"/>
        </a:xfrm>
      </p:grpSpPr>
      <p:grpSp>
        <p:nvGrpSpPr>
          <p:cNvPr id="648" name="Google Shape;648;p53"/>
          <p:cNvGrpSpPr/>
          <p:nvPr/>
        </p:nvGrpSpPr>
        <p:grpSpPr>
          <a:xfrm>
            <a:off x="0" y="-8467"/>
            <a:ext cx="12192000" cy="6866467"/>
            <a:chOff x="0" y="-8467"/>
            <a:chExt cx="12192000" cy="6866467"/>
          </a:xfrm>
        </p:grpSpPr>
        <p:cxnSp>
          <p:nvCxnSpPr>
            <p:cNvPr id="649" name="Google Shape;649;p5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650" name="Google Shape;650;p5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651" name="Google Shape;651;p5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2" name="Google Shape;652;p5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3" name="Google Shape;653;p5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4" name="Google Shape;654;p5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5" name="Google Shape;655;p5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6" name="Google Shape;656;p5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7" name="Google Shape;657;p5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58" name="Google Shape;658;p5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659" name="Google Shape;659;p53"/>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660" name="Google Shape;660;p53"/>
          <p:cNvGrpSpPr/>
          <p:nvPr/>
        </p:nvGrpSpPr>
        <p:grpSpPr>
          <a:xfrm>
            <a:off x="0" y="-8467"/>
            <a:ext cx="12192000" cy="6866467"/>
            <a:chOff x="0" y="-8467"/>
            <a:chExt cx="12192000" cy="6866467"/>
          </a:xfrm>
        </p:grpSpPr>
        <p:cxnSp>
          <p:nvCxnSpPr>
            <p:cNvPr id="661" name="Google Shape;661;p5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662" name="Google Shape;662;p5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3" name="Google Shape;663;p5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4" name="Google Shape;664;p5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5" name="Google Shape;665;p5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6" name="Google Shape;666;p5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7" name="Google Shape;667;p5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8" name="Google Shape;668;p5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69" name="Google Shape;669;p5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670" name="Google Shape;670;p53"/>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71" name="Google Shape;671;p53"/>
          <p:cNvSpPr txBox="1">
            <a:spLocks noGrp="1"/>
          </p:cNvSpPr>
          <p:nvPr>
            <p:ph type="sldNum" idx="12"/>
          </p:nvPr>
        </p:nvSpPr>
        <p:spPr>
          <a:xfrm>
            <a:off x="10865194" y="6411619"/>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24</a:t>
            </a:fld>
            <a:endParaRPr>
              <a:solidFill>
                <a:srgbClr val="FFFFFF"/>
              </a:solidFill>
            </a:endParaRPr>
          </a:p>
        </p:txBody>
      </p:sp>
      <p:sp>
        <p:nvSpPr>
          <p:cNvPr id="672" name="Google Shape;672;p53"/>
          <p:cNvSpPr txBox="1">
            <a:spLocks noGrp="1"/>
          </p:cNvSpPr>
          <p:nvPr>
            <p:ph type="title"/>
          </p:nvPr>
        </p:nvSpPr>
        <p:spPr>
          <a:xfrm>
            <a:off x="652481" y="1382486"/>
            <a:ext cx="3547581" cy="409302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4400"/>
              <a:buFont typeface="Trebuchet MS"/>
              <a:buNone/>
            </a:pPr>
            <a:r>
              <a:rPr lang="en-US" sz="4400" b="1">
                <a:solidFill>
                  <a:schemeClr val="accent1"/>
                </a:solidFill>
                <a:latin typeface="Trebuchet MS"/>
                <a:ea typeface="Trebuchet MS"/>
                <a:cs typeface="Trebuchet MS"/>
                <a:sym typeface="Trebuchet MS"/>
              </a:rPr>
              <a:t>Paperwork Recap</a:t>
            </a:r>
            <a:endParaRPr/>
          </a:p>
        </p:txBody>
      </p:sp>
      <p:grpSp>
        <p:nvGrpSpPr>
          <p:cNvPr id="673" name="Google Shape;673;p53"/>
          <p:cNvGrpSpPr/>
          <p:nvPr/>
        </p:nvGrpSpPr>
        <p:grpSpPr>
          <a:xfrm>
            <a:off x="4916553" y="1023253"/>
            <a:ext cx="6628804" cy="4822200"/>
            <a:chOff x="0" y="78690"/>
            <a:chExt cx="6628804" cy="4822200"/>
          </a:xfrm>
        </p:grpSpPr>
        <p:sp>
          <p:nvSpPr>
            <p:cNvPr id="674" name="Google Shape;674;p53"/>
            <p:cNvSpPr/>
            <p:nvPr/>
          </p:nvSpPr>
          <p:spPr>
            <a:xfrm>
              <a:off x="0" y="78690"/>
              <a:ext cx="6628804" cy="1140750"/>
            </a:xfrm>
            <a:prstGeom prst="roundRect">
              <a:avLst>
                <a:gd name="adj" fmla="val 16667"/>
              </a:avLst>
            </a:prstGeom>
            <a:gradFill>
              <a:gsLst>
                <a:gs pos="0">
                  <a:srgbClr val="61A540"/>
                </a:gs>
                <a:gs pos="78000">
                  <a:srgbClr val="4A911B"/>
                </a:gs>
                <a:gs pos="100000">
                  <a:srgbClr val="4A91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3"/>
            <p:cNvSpPr txBox="1"/>
            <p:nvPr/>
          </p:nvSpPr>
          <p:spPr>
            <a:xfrm>
              <a:off x="55687" y="13437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dirty="0">
                  <a:solidFill>
                    <a:schemeClr val="lt1"/>
                  </a:solidFill>
                  <a:latin typeface="Trebuchet MS"/>
                  <a:ea typeface="Trebuchet MS"/>
                  <a:cs typeface="Trebuchet MS"/>
                  <a:sym typeface="Trebuchet MS"/>
                </a:rPr>
                <a:t>Menu posted for each day</a:t>
              </a:r>
              <a:endParaRPr dirty="0"/>
            </a:p>
          </p:txBody>
        </p:sp>
        <p:sp>
          <p:nvSpPr>
            <p:cNvPr id="676" name="Google Shape;676;p53"/>
            <p:cNvSpPr/>
            <p:nvPr/>
          </p:nvSpPr>
          <p:spPr>
            <a:xfrm>
              <a:off x="0" y="1305840"/>
              <a:ext cx="6628804" cy="1140750"/>
            </a:xfrm>
            <a:prstGeom prst="roundRect">
              <a:avLst>
                <a:gd name="adj" fmla="val 16667"/>
              </a:avLst>
            </a:prstGeom>
            <a:gradFill>
              <a:gsLst>
                <a:gs pos="0">
                  <a:srgbClr val="8CBB41"/>
                </a:gs>
                <a:gs pos="78000">
                  <a:srgbClr val="78A61B"/>
                </a:gs>
                <a:gs pos="100000">
                  <a:srgbClr val="78A6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3"/>
            <p:cNvSpPr txBox="1"/>
            <p:nvPr/>
          </p:nvSpPr>
          <p:spPr>
            <a:xfrm>
              <a:off x="55687" y="136152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a:solidFill>
                    <a:schemeClr val="lt1"/>
                  </a:solidFill>
                  <a:latin typeface="Trebuchet MS"/>
                  <a:ea typeface="Trebuchet MS"/>
                  <a:cs typeface="Trebuchet MS"/>
                  <a:sym typeface="Trebuchet MS"/>
                </a:rPr>
                <a:t>Weekly Meal Count &amp; Delivery Ticket(NEW!!)</a:t>
              </a:r>
              <a:endParaRPr/>
            </a:p>
          </p:txBody>
        </p:sp>
        <p:sp>
          <p:nvSpPr>
            <p:cNvPr id="678" name="Google Shape;678;p53"/>
            <p:cNvSpPr/>
            <p:nvPr/>
          </p:nvSpPr>
          <p:spPr>
            <a:xfrm>
              <a:off x="0" y="2532990"/>
              <a:ext cx="6628804" cy="1140750"/>
            </a:xfrm>
            <a:prstGeom prst="roundRect">
              <a:avLst>
                <a:gd name="adj" fmla="val 16667"/>
              </a:avLst>
            </a:prstGeom>
            <a:gradFill>
              <a:gsLst>
                <a:gs pos="0">
                  <a:srgbClr val="C9D23E"/>
                </a:gs>
                <a:gs pos="78000">
                  <a:srgbClr val="B4BD18"/>
                </a:gs>
                <a:gs pos="100000">
                  <a:srgbClr val="B4BD18"/>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3"/>
            <p:cNvSpPr txBox="1"/>
            <p:nvPr/>
          </p:nvSpPr>
          <p:spPr>
            <a:xfrm>
              <a:off x="55687" y="258867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a:solidFill>
                    <a:schemeClr val="lt1"/>
                  </a:solidFill>
                  <a:latin typeface="Trebuchet MS"/>
                  <a:ea typeface="Trebuchet MS"/>
                  <a:cs typeface="Trebuchet MS"/>
                  <a:sym typeface="Trebuchet MS"/>
                </a:rPr>
                <a:t>Site Record of Meals Served</a:t>
              </a:r>
              <a:endParaRPr/>
            </a:p>
          </p:txBody>
        </p:sp>
        <p:sp>
          <p:nvSpPr>
            <p:cNvPr id="680" name="Google Shape;680;p53"/>
            <p:cNvSpPr/>
            <p:nvPr/>
          </p:nvSpPr>
          <p:spPr>
            <a:xfrm>
              <a:off x="0" y="3760140"/>
              <a:ext cx="6628804" cy="1140750"/>
            </a:xfrm>
            <a:prstGeom prst="roundRect">
              <a:avLst>
                <a:gd name="adj" fmla="val 16667"/>
              </a:avLst>
            </a:prstGeom>
            <a:gradFill>
              <a:gsLst>
                <a:gs pos="0">
                  <a:srgbClr val="E8BC3E"/>
                </a:gs>
                <a:gs pos="78000">
                  <a:srgbClr val="D2A817"/>
                </a:gs>
                <a:gs pos="100000">
                  <a:srgbClr val="D2A817"/>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9AE2F02-EBB2-33CD-BD7E-48441DBA6BB4}"/>
              </a:ext>
            </a:extLst>
          </p:cNvPr>
          <p:cNvSpPr txBox="1"/>
          <p:nvPr/>
        </p:nvSpPr>
        <p:spPr>
          <a:xfrm>
            <a:off x="5107709" y="4978791"/>
            <a:ext cx="6040608" cy="553998"/>
          </a:xfrm>
          <a:prstGeom prst="rect">
            <a:avLst/>
          </a:prstGeom>
          <a:noFill/>
        </p:spPr>
        <p:txBody>
          <a:bodyPr wrap="square" rtlCol="0">
            <a:spAutoFit/>
          </a:bodyPr>
          <a:lstStyle/>
          <a:p>
            <a:r>
              <a:rPr lang="en-US" sz="3000" dirty="0">
                <a:solidFill>
                  <a:schemeClr val="bg1"/>
                </a:solidFill>
                <a:latin typeface="Trebuchet MS" panose="020B0603020202020204" pitchFamily="34" charset="0"/>
              </a:rPr>
              <a:t>AJFA Poster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54" descr="Bowl of cereal with milk"/>
          <p:cNvPicPr preferRelativeResize="0">
            <a:picLocks noGrp="1"/>
          </p:cNvPicPr>
          <p:nvPr>
            <p:ph type="pic" idx="2"/>
          </p:nvPr>
        </p:nvPicPr>
        <p:blipFill rotWithShape="1">
          <a:blip r:embed="rId3">
            <a:alphaModFix/>
          </a:blip>
          <a:srcRect l="211" r="211"/>
          <a:stretch/>
        </p:blipFill>
        <p:spPr>
          <a:xfrm>
            <a:off x="5710842" y="1"/>
            <a:ext cx="6481158" cy="4216186"/>
          </a:xfrm>
          <a:prstGeom prst="rect">
            <a:avLst/>
          </a:prstGeom>
          <a:noFill/>
          <a:ln>
            <a:noFill/>
          </a:ln>
        </p:spPr>
      </p:pic>
      <p:pic>
        <p:nvPicPr>
          <p:cNvPr id="688" name="Google Shape;688;p54" descr="Hands holding an apple and an orange"/>
          <p:cNvPicPr preferRelativeResize="0">
            <a:picLocks noGrp="1"/>
          </p:cNvPicPr>
          <p:nvPr>
            <p:ph type="pic" idx="3"/>
          </p:nvPr>
        </p:nvPicPr>
        <p:blipFill rotWithShape="1">
          <a:blip r:embed="rId4">
            <a:alphaModFix/>
          </a:blip>
          <a:srcRect t="23143" b="23143"/>
          <a:stretch/>
        </p:blipFill>
        <p:spPr>
          <a:xfrm>
            <a:off x="5445775" y="4323900"/>
            <a:ext cx="6746225" cy="2534099"/>
          </a:xfrm>
          <a:prstGeom prst="rect">
            <a:avLst/>
          </a:prstGeom>
          <a:noFill/>
          <a:ln>
            <a:noFill/>
          </a:ln>
        </p:spPr>
      </p:pic>
      <p:sp>
        <p:nvSpPr>
          <p:cNvPr id="689" name="Google Shape;689;p54"/>
          <p:cNvSpPr txBox="1">
            <a:spLocks noGrp="1"/>
          </p:cNvSpPr>
          <p:nvPr>
            <p:ph type="title"/>
          </p:nvPr>
        </p:nvSpPr>
        <p:spPr>
          <a:xfrm>
            <a:off x="838200" y="365124"/>
            <a:ext cx="4443984" cy="213969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000"/>
              <a:buFont typeface="Trebuchet MS"/>
              <a:buNone/>
            </a:pPr>
            <a:r>
              <a:rPr lang="en-US" dirty="0"/>
              <a:t>Breakfast Kits</a:t>
            </a:r>
            <a:br>
              <a:rPr lang="en-US" dirty="0"/>
            </a:br>
            <a:endParaRPr dirty="0"/>
          </a:p>
        </p:txBody>
      </p:sp>
      <p:sp>
        <p:nvSpPr>
          <p:cNvPr id="690" name="Google Shape;690;p54"/>
          <p:cNvSpPr txBox="1">
            <a:spLocks noGrp="1"/>
          </p:cNvSpPr>
          <p:nvPr>
            <p:ph type="body" idx="1"/>
          </p:nvPr>
        </p:nvSpPr>
        <p:spPr>
          <a:xfrm>
            <a:off x="838199" y="2390202"/>
            <a:ext cx="4443984" cy="59436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SzPts val="1600"/>
              <a:buNone/>
            </a:pPr>
            <a:r>
              <a:rPr lang="en-US" b="1" u="sng" dirty="0">
                <a:solidFill>
                  <a:schemeClr val="accent5"/>
                </a:solidFill>
              </a:rPr>
              <a:t>NEW!!-</a:t>
            </a:r>
            <a:r>
              <a:rPr lang="en-US" dirty="0"/>
              <a:t>Place order by 5pm the Tuesday before the next week starts.</a:t>
            </a:r>
            <a:endParaRPr dirty="0"/>
          </a:p>
        </p:txBody>
      </p:sp>
      <p:sp>
        <p:nvSpPr>
          <p:cNvPr id="691" name="Google Shape;691;p54"/>
          <p:cNvSpPr txBox="1">
            <a:spLocks noGrp="1"/>
          </p:cNvSpPr>
          <p:nvPr>
            <p:ph type="body" idx="4"/>
          </p:nvPr>
        </p:nvSpPr>
        <p:spPr>
          <a:xfrm>
            <a:off x="838199" y="3295963"/>
            <a:ext cx="4443984" cy="7614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1400" dirty="0"/>
              <a:t>Only order enough to serve first meals – do not order more to accommodate seconds or program adults.</a:t>
            </a:r>
            <a:endParaRPr sz="1400" dirty="0"/>
          </a:p>
          <a:p>
            <a:pPr marL="0" lvl="0" indent="0" algn="l" rtl="0">
              <a:spcBef>
                <a:spcPts val="1000"/>
              </a:spcBef>
              <a:spcAft>
                <a:spcPts val="0"/>
              </a:spcAft>
              <a:buSzPts val="1600"/>
              <a:buNone/>
            </a:pPr>
            <a:endParaRPr sz="1400" dirty="0"/>
          </a:p>
          <a:p>
            <a:pPr marL="0" lvl="0" indent="0" algn="l" rtl="0">
              <a:spcBef>
                <a:spcPts val="1000"/>
              </a:spcBef>
              <a:spcAft>
                <a:spcPts val="0"/>
              </a:spcAft>
              <a:buSzPts val="1600"/>
              <a:buNone/>
            </a:pPr>
            <a:r>
              <a:rPr lang="en-US" sz="1400" dirty="0">
                <a:highlight>
                  <a:schemeClr val="lt1"/>
                </a:highlight>
              </a:rPr>
              <a:t>Sites will order by case. Multiply your meal counts by the number of days you serve and that’s how many meals you need, then order this by how many is in a case. </a:t>
            </a:r>
            <a:endParaRPr sz="1400" dirty="0">
              <a:highlight>
                <a:schemeClr val="lt1"/>
              </a:highlight>
            </a:endParaRPr>
          </a:p>
        </p:txBody>
      </p:sp>
      <p:sp>
        <p:nvSpPr>
          <p:cNvPr id="692" name="Google Shape;692;p54"/>
          <p:cNvSpPr txBox="1"/>
          <p:nvPr/>
        </p:nvSpPr>
        <p:spPr>
          <a:xfrm>
            <a:off x="899575" y="5755300"/>
            <a:ext cx="3627300" cy="8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3F3F3F"/>
                </a:solidFill>
                <a:latin typeface="Trebuchet MS"/>
                <a:ea typeface="Trebuchet MS"/>
                <a:cs typeface="Trebuchet MS"/>
                <a:sym typeface="Trebuchet MS"/>
              </a:rPr>
              <a:t>Breakfast order form:</a:t>
            </a:r>
            <a:endParaRPr dirty="0">
              <a:solidFill>
                <a:srgbClr val="3F3F3F"/>
              </a:solidFill>
              <a:latin typeface="Trebuchet MS"/>
              <a:ea typeface="Trebuchet MS"/>
              <a:cs typeface="Trebuchet MS"/>
              <a:sym typeface="Trebuchet MS"/>
            </a:endParaRPr>
          </a:p>
          <a:p>
            <a:pPr marL="0" lvl="0" indent="0" algn="l" rtl="0">
              <a:spcBef>
                <a:spcPts val="0"/>
              </a:spcBef>
              <a:spcAft>
                <a:spcPts val="0"/>
              </a:spcAft>
              <a:buNone/>
            </a:pPr>
            <a:r>
              <a:rPr lang="en-US" sz="1400" dirty="0">
                <a:hlinkClick r:id="rId5"/>
              </a:rPr>
              <a:t>Breakfast Order Form | Dare to Care</a:t>
            </a:r>
            <a:endParaRPr sz="1800" dirty="0">
              <a:solidFill>
                <a:srgbClr val="3F3F3F"/>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55"/>
          <p:cNvPicPr preferRelativeResize="0">
            <a:picLocks noGrp="1"/>
          </p:cNvPicPr>
          <p:nvPr>
            <p:ph type="pic" idx="2"/>
          </p:nvPr>
        </p:nvPicPr>
        <p:blipFill rotWithShape="1">
          <a:blip r:embed="rId3">
            <a:alphaModFix/>
          </a:blip>
          <a:srcRect t="3020" b="3019"/>
          <a:stretch/>
        </p:blipFill>
        <p:spPr>
          <a:xfrm>
            <a:off x="5536734" y="0"/>
            <a:ext cx="6655266" cy="6857999"/>
          </a:xfrm>
          <a:prstGeom prst="rect">
            <a:avLst/>
          </a:prstGeom>
          <a:noFill/>
          <a:ln>
            <a:noFill/>
          </a:ln>
        </p:spPr>
      </p:pic>
      <p:sp>
        <p:nvSpPr>
          <p:cNvPr id="699" name="Google Shape;699;p55"/>
          <p:cNvSpPr txBox="1">
            <a:spLocks noGrp="1"/>
          </p:cNvSpPr>
          <p:nvPr>
            <p:ph type="title"/>
          </p:nvPr>
        </p:nvSpPr>
        <p:spPr>
          <a:xfrm>
            <a:off x="863450" y="191068"/>
            <a:ext cx="4443984" cy="177497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000"/>
              <a:buFont typeface="Trebuchet MS"/>
              <a:buNone/>
            </a:pPr>
            <a:r>
              <a:rPr lang="en-US" dirty="0"/>
              <a:t>Lunch(Hot Kitchen) meals </a:t>
            </a:r>
            <a:endParaRPr dirty="0"/>
          </a:p>
        </p:txBody>
      </p:sp>
      <p:sp>
        <p:nvSpPr>
          <p:cNvPr id="700" name="Google Shape;700;p55"/>
          <p:cNvSpPr txBox="1">
            <a:spLocks noGrp="1"/>
          </p:cNvSpPr>
          <p:nvPr>
            <p:ph type="body" idx="1"/>
          </p:nvPr>
        </p:nvSpPr>
        <p:spPr>
          <a:xfrm>
            <a:off x="838199" y="2487956"/>
            <a:ext cx="4443984" cy="2403999"/>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1280"/>
              <a:buFont typeface="Noto Sans Symbols"/>
              <a:buChar char="⮚"/>
            </a:pPr>
            <a:r>
              <a:rPr lang="en-US" sz="1600" dirty="0"/>
              <a:t>Only serve as congregate meals </a:t>
            </a:r>
          </a:p>
          <a:p>
            <a:pPr marL="285750" lvl="0" indent="-285750" algn="l" rtl="0">
              <a:spcBef>
                <a:spcPts val="0"/>
              </a:spcBef>
              <a:spcAft>
                <a:spcPts val="0"/>
              </a:spcAft>
              <a:buSzPts val="1280"/>
              <a:buFont typeface="Noto Sans Symbols"/>
              <a:buChar char="⮚"/>
            </a:pPr>
            <a:endParaRPr lang="en-US" sz="1600" dirty="0"/>
          </a:p>
          <a:p>
            <a:pPr marL="285750" lvl="0" indent="-285750" algn="l" rtl="0">
              <a:spcBef>
                <a:spcPts val="0"/>
              </a:spcBef>
              <a:spcAft>
                <a:spcPts val="0"/>
              </a:spcAft>
              <a:buSzPts val="1280"/>
              <a:buFont typeface="Noto Sans Symbols"/>
              <a:buChar char="⮚"/>
            </a:pPr>
            <a:r>
              <a:rPr lang="en-US" sz="1600" dirty="0"/>
              <a:t>Check temperature 30 minutes prior to serving and at serve time.</a:t>
            </a:r>
            <a:endParaRPr dirty="0"/>
          </a:p>
          <a:p>
            <a:pPr marL="285750" lvl="0" indent="-285750" algn="l" rtl="0">
              <a:spcBef>
                <a:spcPts val="1000"/>
              </a:spcBef>
              <a:spcAft>
                <a:spcPts val="0"/>
              </a:spcAft>
              <a:buSzPts val="1280"/>
              <a:buFont typeface="Noto Sans Symbols"/>
              <a:buChar char="⮚"/>
            </a:pPr>
            <a:r>
              <a:rPr lang="en-US" sz="1600" dirty="0"/>
              <a:t>Changes and closures must be submitted at least 2 business days in advance.</a:t>
            </a:r>
            <a:endParaRPr dirty="0"/>
          </a:p>
          <a:p>
            <a:pPr marL="285750" lvl="0" indent="-204470" algn="l" rtl="0">
              <a:spcBef>
                <a:spcPts val="1000"/>
              </a:spcBef>
              <a:spcAft>
                <a:spcPts val="0"/>
              </a:spcAft>
              <a:buSzPts val="1280"/>
              <a:buFont typeface="Noto Sans Symbols"/>
              <a:buNone/>
            </a:pPr>
            <a:endParaRPr sz="1600" dirty="0"/>
          </a:p>
          <a:p>
            <a:pPr marL="285750" lvl="0" indent="-204470" algn="l" rtl="0">
              <a:spcBef>
                <a:spcPts val="1000"/>
              </a:spcBef>
              <a:spcAft>
                <a:spcPts val="0"/>
              </a:spcAft>
              <a:buSzPts val="1280"/>
              <a:buFont typeface="Noto Sans Symbols"/>
              <a:buNone/>
            </a:pPr>
            <a:endParaRPr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4"/>
        <p:cNvGrpSpPr/>
        <p:nvPr/>
      </p:nvGrpSpPr>
      <p:grpSpPr>
        <a:xfrm>
          <a:off x="0" y="0"/>
          <a:ext cx="0" cy="0"/>
          <a:chOff x="0" y="0"/>
          <a:chExt cx="0" cy="0"/>
        </a:xfrm>
      </p:grpSpPr>
      <p:grpSp>
        <p:nvGrpSpPr>
          <p:cNvPr id="705" name="Google Shape;705;p56"/>
          <p:cNvGrpSpPr/>
          <p:nvPr/>
        </p:nvGrpSpPr>
        <p:grpSpPr>
          <a:xfrm>
            <a:off x="0" y="-8467"/>
            <a:ext cx="12192000" cy="6866467"/>
            <a:chOff x="0" y="-8467"/>
            <a:chExt cx="12192000" cy="6866467"/>
          </a:xfrm>
        </p:grpSpPr>
        <p:cxnSp>
          <p:nvCxnSpPr>
            <p:cNvPr id="706" name="Google Shape;706;p5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07" name="Google Shape;707;p5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08" name="Google Shape;708;p5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09" name="Google Shape;709;p5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0" name="Google Shape;710;p56"/>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1" name="Google Shape;711;p5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2" name="Google Shape;712;p5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3" name="Google Shape;713;p5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4" name="Google Shape;714;p5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5" name="Google Shape;715;p56"/>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716" name="Google Shape;716;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17" name="Google Shape;717;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718" name="Google Shape;718;p56"/>
          <p:cNvCxnSpPr/>
          <p:nvPr/>
        </p:nvCxnSpPr>
        <p:spPr>
          <a:xfrm>
            <a:off x="5111313"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719" name="Google Shape;719;p56"/>
          <p:cNvCxnSpPr/>
          <p:nvPr/>
        </p:nvCxnSpPr>
        <p:spPr>
          <a:xfrm flipH="1">
            <a:off x="3290979"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720" name="Google Shape;720;p56"/>
          <p:cNvSpPr/>
          <p:nvPr/>
        </p:nvSpPr>
        <p:spPr>
          <a:xfrm>
            <a:off x="4482568"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1" name="Google Shape;721;p56"/>
          <p:cNvSpPr/>
          <p:nvPr/>
        </p:nvSpPr>
        <p:spPr>
          <a:xfrm>
            <a:off x="4904534"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2" name="Google Shape;722;p56"/>
          <p:cNvSpPr/>
          <p:nvPr/>
        </p:nvSpPr>
        <p:spPr>
          <a:xfrm>
            <a:off x="4233425"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3" name="Google Shape;723;p56"/>
          <p:cNvSpPr/>
          <p:nvPr/>
        </p:nvSpPr>
        <p:spPr>
          <a:xfrm>
            <a:off x="4635592"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4" name="Google Shape;724;p56"/>
          <p:cNvSpPr/>
          <p:nvPr/>
        </p:nvSpPr>
        <p:spPr>
          <a:xfrm>
            <a:off x="5672758"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5" name="Google Shape;725;p56"/>
          <p:cNvSpPr/>
          <p:nvPr/>
        </p:nvSpPr>
        <p:spPr>
          <a:xfrm>
            <a:off x="6197631" y="-8467"/>
            <a:ext cx="5994369" cy="6866467"/>
          </a:xfrm>
          <a:custGeom>
            <a:avLst/>
            <a:gdLst/>
            <a:ahLst/>
            <a:cxnLst/>
            <a:rect l="l" t="t" r="r" b="b"/>
            <a:pathLst>
              <a:path w="5994369" h="6866467" extrusionOk="0">
                <a:moveTo>
                  <a:pt x="0" y="0"/>
                </a:moveTo>
                <a:lnTo>
                  <a:pt x="1249825" y="0"/>
                </a:lnTo>
                <a:lnTo>
                  <a:pt x="1249825" y="8467"/>
                </a:lnTo>
                <a:lnTo>
                  <a:pt x="5994369" y="8467"/>
                </a:lnTo>
                <a:lnTo>
                  <a:pt x="5994369" y="6866467"/>
                </a:lnTo>
                <a:lnTo>
                  <a:pt x="1249825" y="6866467"/>
                </a:lnTo>
                <a:lnTo>
                  <a:pt x="1109382" y="6866467"/>
                </a:lnTo>
                <a:close/>
              </a:path>
            </a:pathLst>
          </a:custGeom>
          <a:solidFill>
            <a:srgbClr val="3F78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26" name="Google Shape;726;p56"/>
          <p:cNvSpPr txBox="1">
            <a:spLocks noGrp="1"/>
          </p:cNvSpPr>
          <p:nvPr>
            <p:ph type="title"/>
          </p:nvPr>
        </p:nvSpPr>
        <p:spPr>
          <a:xfrm>
            <a:off x="7181723" y="609600"/>
            <a:ext cx="4512989" cy="222773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3600"/>
              <a:buFont typeface="Trebuchet MS"/>
              <a:buNone/>
            </a:pPr>
            <a:r>
              <a:rPr lang="en-US">
                <a:solidFill>
                  <a:srgbClr val="FFFFFF"/>
                </a:solidFill>
              </a:rPr>
              <a:t>SNACK</a:t>
            </a:r>
            <a:endParaRPr/>
          </a:p>
        </p:txBody>
      </p:sp>
      <p:pic>
        <p:nvPicPr>
          <p:cNvPr id="727" name="Google Shape;727;p56" descr="Fork and knife"/>
          <p:cNvPicPr preferRelativeResize="0"/>
          <p:nvPr/>
        </p:nvPicPr>
        <p:blipFill rotWithShape="1">
          <a:blip r:embed="rId3">
            <a:alphaModFix/>
          </a:blip>
          <a:srcRect/>
          <a:stretch/>
        </p:blipFill>
        <p:spPr>
          <a:xfrm>
            <a:off x="757251" y="1545062"/>
            <a:ext cx="3856774" cy="3856774"/>
          </a:xfrm>
          <a:prstGeom prst="rect">
            <a:avLst/>
          </a:prstGeom>
          <a:noFill/>
          <a:ln>
            <a:noFill/>
          </a:ln>
        </p:spPr>
      </p:pic>
      <p:sp>
        <p:nvSpPr>
          <p:cNvPr id="728" name="Google Shape;728;p56"/>
          <p:cNvSpPr txBox="1">
            <a:spLocks noGrp="1"/>
          </p:cNvSpPr>
          <p:nvPr>
            <p:ph type="body" idx="1"/>
          </p:nvPr>
        </p:nvSpPr>
        <p:spPr>
          <a:xfrm>
            <a:off x="7181725" y="2837329"/>
            <a:ext cx="4512988" cy="331793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solidFill>
                  <a:srgbClr val="FFFFFF"/>
                </a:solidFill>
              </a:rPr>
              <a:t>Snack will be a cold Meal or shelf stable</a:t>
            </a:r>
            <a:endParaRPr dirty="0"/>
          </a:p>
          <a:p>
            <a:pPr marL="342900" lvl="0" indent="-342900" algn="l" rtl="0">
              <a:spcBef>
                <a:spcPts val="1000"/>
              </a:spcBef>
              <a:spcAft>
                <a:spcPts val="0"/>
              </a:spcAft>
              <a:buSzPts val="1440"/>
              <a:buChar char="►"/>
            </a:pPr>
            <a:r>
              <a:rPr lang="en-US" dirty="0">
                <a:solidFill>
                  <a:srgbClr val="FFFFFF"/>
                </a:solidFill>
              </a:rPr>
              <a:t>This meal also needs to be claimed on meal count sheet and Record of meals served sheet </a:t>
            </a:r>
            <a:endParaRPr dirty="0"/>
          </a:p>
        </p:txBody>
      </p:sp>
      <p:sp>
        <p:nvSpPr>
          <p:cNvPr id="729" name="Google Shape;729;p56"/>
          <p:cNvSpPr txBox="1">
            <a:spLocks noGrp="1"/>
          </p:cNvSpPr>
          <p:nvPr>
            <p:ph type="sldNum" idx="12"/>
          </p:nvPr>
        </p:nvSpPr>
        <p:spPr>
          <a:xfrm>
            <a:off x="9662553" y="6041362"/>
            <a:ext cx="56618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27</a:t>
            </a:fld>
            <a:endParaRPr>
              <a:solidFill>
                <a:srgbClr val="FFFFFF"/>
              </a:solidFill>
            </a:endParaRPr>
          </a:p>
        </p:txBody>
      </p:sp>
      <p:pic>
        <p:nvPicPr>
          <p:cNvPr id="730" name="Google Shape;730;p56" descr="A drawing of a strawberry"/>
          <p:cNvPicPr preferRelativeResize="0"/>
          <p:nvPr/>
        </p:nvPicPr>
        <p:blipFill rotWithShape="1">
          <a:blip r:embed="rId4">
            <a:alphaModFix/>
          </a:blip>
          <a:srcRect/>
          <a:stretch/>
        </p:blipFill>
        <p:spPr>
          <a:xfrm>
            <a:off x="-36352" y="-18520"/>
            <a:ext cx="6340279" cy="68765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grpSp>
        <p:nvGrpSpPr>
          <p:cNvPr id="736" name="Google Shape;736;p57"/>
          <p:cNvGrpSpPr/>
          <p:nvPr/>
        </p:nvGrpSpPr>
        <p:grpSpPr>
          <a:xfrm>
            <a:off x="0" y="-8467"/>
            <a:ext cx="12192000" cy="6866467"/>
            <a:chOff x="0" y="-8467"/>
            <a:chExt cx="12192000" cy="6866467"/>
          </a:xfrm>
        </p:grpSpPr>
        <p:cxnSp>
          <p:nvCxnSpPr>
            <p:cNvPr id="737" name="Google Shape;737;p5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38" name="Google Shape;738;p5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39" name="Google Shape;739;p5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0" name="Google Shape;740;p5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1" name="Google Shape;741;p5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2" name="Google Shape;742;p5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3" name="Google Shape;743;p5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4" name="Google Shape;744;p5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5" name="Google Shape;745;p5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46" name="Google Shape;746;p57"/>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747" name="Google Shape;747;p57" descr="Close up of Barley in the wild"/>
          <p:cNvPicPr preferRelativeResize="0"/>
          <p:nvPr/>
        </p:nvPicPr>
        <p:blipFill rotWithShape="1">
          <a:blip r:embed="rId3">
            <a:alphaModFix/>
          </a:blip>
          <a:srcRect r="22891" b="-2"/>
          <a:stretch/>
        </p:blipFill>
        <p:spPr>
          <a:xfrm>
            <a:off x="4269854" y="-1"/>
            <a:ext cx="7922146" cy="6858001"/>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748" name="Google Shape;748;p57"/>
          <p:cNvSpPr txBox="1">
            <a:spLocks noGrp="1"/>
          </p:cNvSpPr>
          <p:nvPr>
            <p:ph type="title"/>
          </p:nvPr>
        </p:nvSpPr>
        <p:spPr>
          <a:xfrm>
            <a:off x="677333" y="609600"/>
            <a:ext cx="385112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Field Trip Meals</a:t>
            </a:r>
            <a:endParaRPr/>
          </a:p>
        </p:txBody>
      </p:sp>
      <p:sp>
        <p:nvSpPr>
          <p:cNvPr id="749" name="Google Shape;749;p57"/>
          <p:cNvSpPr txBox="1">
            <a:spLocks noGrp="1"/>
          </p:cNvSpPr>
          <p:nvPr>
            <p:ph type="body" idx="1"/>
          </p:nvPr>
        </p:nvSpPr>
        <p:spPr>
          <a:xfrm>
            <a:off x="677334" y="2160589"/>
            <a:ext cx="3851122"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t>Field Trip meals will be shelf stable </a:t>
            </a:r>
            <a:endParaRPr dirty="0"/>
          </a:p>
          <a:p>
            <a:pPr marL="342900" lvl="0" indent="-342900" algn="l" rtl="0">
              <a:spcBef>
                <a:spcPts val="1000"/>
              </a:spcBef>
              <a:spcAft>
                <a:spcPts val="0"/>
              </a:spcAft>
              <a:buSzPts val="1440"/>
              <a:buChar char="►"/>
            </a:pPr>
            <a:r>
              <a:rPr lang="en-US" dirty="0"/>
              <a:t>Please let us know of all planned field trips </a:t>
            </a:r>
            <a:endParaRPr dirty="0"/>
          </a:p>
          <a:p>
            <a:pPr marL="742950" lvl="1" indent="-285750" algn="l" rtl="0">
              <a:spcBef>
                <a:spcPts val="1000"/>
              </a:spcBef>
              <a:spcAft>
                <a:spcPts val="0"/>
              </a:spcAft>
              <a:buSzPts val="1280"/>
              <a:buChar char="►"/>
            </a:pPr>
            <a:r>
              <a:rPr lang="en-US" dirty="0"/>
              <a:t>Send field trip dates through the site</a:t>
            </a:r>
            <a:endParaRPr dirty="0"/>
          </a:p>
          <a:p>
            <a:pPr marL="742950" lvl="1" indent="-285750" algn="l" rtl="0">
              <a:spcBef>
                <a:spcPts val="1000"/>
              </a:spcBef>
              <a:spcAft>
                <a:spcPts val="0"/>
              </a:spcAft>
              <a:buSzPts val="1280"/>
              <a:buChar char="►"/>
            </a:pPr>
            <a:r>
              <a:rPr lang="en-US" dirty="0"/>
              <a:t>State &amp; Sponsor Reviews</a:t>
            </a:r>
            <a:endParaRPr dirty="0"/>
          </a:p>
          <a:p>
            <a:pPr marL="742950" lvl="1" indent="-285750" algn="l" rtl="0">
              <a:spcBef>
                <a:spcPts val="1000"/>
              </a:spcBef>
              <a:spcAft>
                <a:spcPts val="0"/>
              </a:spcAft>
              <a:buSzPts val="1280"/>
              <a:buChar char="►"/>
            </a:pPr>
            <a:r>
              <a:rPr lang="en-US" dirty="0"/>
              <a:t>Dare to Care food orders</a:t>
            </a:r>
            <a:endParaRPr dirty="0"/>
          </a:p>
        </p:txBody>
      </p:sp>
      <p:cxnSp>
        <p:nvCxnSpPr>
          <p:cNvPr id="750" name="Google Shape;750;p5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51" name="Google Shape;751;p5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52" name="Google Shape;752;p5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3" name="Google Shape;753;p5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4" name="Google Shape;754;p5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5" name="Google Shape;755;p5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28</a:t>
            </a:fld>
            <a:endParaRPr>
              <a:solidFill>
                <a:srgbClr val="FFFFFF"/>
              </a:solidFill>
            </a:endParaRPr>
          </a:p>
        </p:txBody>
      </p:sp>
      <p:sp>
        <p:nvSpPr>
          <p:cNvPr id="756" name="Google Shape;756;p5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46666"/>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7" name="Google Shape;757;p5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8" name="Google Shape;758;p5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59" name="Google Shape;759;p5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58"/>
          <p:cNvSpPr txBox="1">
            <a:spLocks noGrp="1"/>
          </p:cNvSpPr>
          <p:nvPr>
            <p:ph type="title"/>
          </p:nvPr>
        </p:nvSpPr>
        <p:spPr>
          <a:xfrm>
            <a:off x="2027904" y="1917291"/>
            <a:ext cx="2783176" cy="279791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Trebuchet MS"/>
              <a:buNone/>
            </a:pPr>
            <a:r>
              <a:rPr lang="en-US" sz="3200" b="1">
                <a:solidFill>
                  <a:schemeClr val="dk1"/>
                </a:solidFill>
              </a:rPr>
              <a:t>Sponsor and State reviews</a:t>
            </a:r>
            <a:endParaRPr/>
          </a:p>
        </p:txBody>
      </p:sp>
      <p:grpSp>
        <p:nvGrpSpPr>
          <p:cNvPr id="766" name="Google Shape;766;p58"/>
          <p:cNvGrpSpPr/>
          <p:nvPr/>
        </p:nvGrpSpPr>
        <p:grpSpPr>
          <a:xfrm>
            <a:off x="6170641" y="1132395"/>
            <a:ext cx="3958890" cy="5394528"/>
            <a:chOff x="1492297" y="5270"/>
            <a:chExt cx="3958890" cy="5394528"/>
          </a:xfrm>
        </p:grpSpPr>
        <p:sp>
          <p:nvSpPr>
            <p:cNvPr id="767" name="Google Shape;767;p58"/>
            <p:cNvSpPr/>
            <p:nvPr/>
          </p:nvSpPr>
          <p:spPr>
            <a:xfrm>
              <a:off x="1492297" y="5270"/>
              <a:ext cx="3919460" cy="979865"/>
            </a:xfrm>
            <a:prstGeom prst="roundRect">
              <a:avLst>
                <a:gd name="adj" fmla="val 10000"/>
              </a:avLst>
            </a:prstGeom>
            <a:gradFill>
              <a:gsLst>
                <a:gs pos="0">
                  <a:srgbClr val="61A540"/>
                </a:gs>
                <a:gs pos="78000">
                  <a:srgbClr val="4A911B"/>
                </a:gs>
                <a:gs pos="100000">
                  <a:srgbClr val="4A91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8"/>
            <p:cNvSpPr txBox="1"/>
            <p:nvPr/>
          </p:nvSpPr>
          <p:spPr>
            <a:xfrm>
              <a:off x="1520996" y="33969"/>
              <a:ext cx="3862062" cy="92246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dirty="0">
                  <a:solidFill>
                    <a:schemeClr val="lt1"/>
                  </a:solidFill>
                  <a:latin typeface="Trebuchet MS"/>
                  <a:ea typeface="Trebuchet MS"/>
                  <a:cs typeface="Trebuchet MS"/>
                  <a:sym typeface="Trebuchet MS"/>
                </a:rPr>
                <a:t>Dare to Care will conduct a review of the site to make sure that the site is following all program rules and regulations</a:t>
              </a:r>
              <a:endParaRPr dirty="0"/>
            </a:p>
          </p:txBody>
        </p:sp>
        <p:sp>
          <p:nvSpPr>
            <p:cNvPr id="769" name="Google Shape;769;p58"/>
            <p:cNvSpPr/>
            <p:nvPr/>
          </p:nvSpPr>
          <p:spPr>
            <a:xfrm rot="5400000">
              <a:off x="3268303" y="1009632"/>
              <a:ext cx="367449" cy="440939"/>
            </a:xfrm>
            <a:prstGeom prst="rightArrow">
              <a:avLst>
                <a:gd name="adj1" fmla="val 60000"/>
                <a:gd name="adj2" fmla="val 50000"/>
              </a:avLst>
            </a:prstGeom>
            <a:gradFill>
              <a:gsLst>
                <a:gs pos="0">
                  <a:srgbClr val="61A540"/>
                </a:gs>
                <a:gs pos="78000">
                  <a:srgbClr val="4A911B"/>
                </a:gs>
                <a:gs pos="100000">
                  <a:srgbClr val="4A91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8"/>
            <p:cNvSpPr txBox="1"/>
            <p:nvPr/>
          </p:nvSpPr>
          <p:spPr>
            <a:xfrm>
              <a:off x="3319747" y="1046377"/>
              <a:ext cx="264563" cy="257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771" name="Google Shape;771;p58"/>
            <p:cNvSpPr/>
            <p:nvPr/>
          </p:nvSpPr>
          <p:spPr>
            <a:xfrm>
              <a:off x="1492297" y="1475068"/>
              <a:ext cx="3919460" cy="979865"/>
            </a:xfrm>
            <a:prstGeom prst="roundRect">
              <a:avLst>
                <a:gd name="adj" fmla="val 10000"/>
              </a:avLst>
            </a:prstGeom>
            <a:gradFill>
              <a:gsLst>
                <a:gs pos="0">
                  <a:srgbClr val="E4BB40"/>
                </a:gs>
                <a:gs pos="78000">
                  <a:srgbClr val="CFA81A"/>
                </a:gs>
                <a:gs pos="100000">
                  <a:srgbClr val="CFA81A"/>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8"/>
            <p:cNvSpPr txBox="1"/>
            <p:nvPr/>
          </p:nvSpPr>
          <p:spPr>
            <a:xfrm>
              <a:off x="1520996" y="1503767"/>
              <a:ext cx="3862062" cy="92246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a:solidFill>
                    <a:schemeClr val="lt1"/>
                  </a:solidFill>
                  <a:latin typeface="Trebuchet MS"/>
                  <a:ea typeface="Trebuchet MS"/>
                  <a:cs typeface="Trebuchet MS"/>
                  <a:sym typeface="Trebuchet MS"/>
                </a:rPr>
                <a:t>KDE may choose to visit your site at any point during the summer </a:t>
              </a:r>
              <a:endParaRPr/>
            </a:p>
          </p:txBody>
        </p:sp>
        <p:sp>
          <p:nvSpPr>
            <p:cNvPr id="773" name="Google Shape;773;p58"/>
            <p:cNvSpPr/>
            <p:nvPr/>
          </p:nvSpPr>
          <p:spPr>
            <a:xfrm rot="5400000">
              <a:off x="3268303" y="2479429"/>
              <a:ext cx="367449" cy="440939"/>
            </a:xfrm>
            <a:prstGeom prst="rightArrow">
              <a:avLst>
                <a:gd name="adj1" fmla="val 60000"/>
                <a:gd name="adj2" fmla="val 50000"/>
              </a:avLst>
            </a:prstGeom>
            <a:gradFill>
              <a:gsLst>
                <a:gs pos="0">
                  <a:srgbClr val="E4BB40"/>
                </a:gs>
                <a:gs pos="78000">
                  <a:srgbClr val="CFA81A"/>
                </a:gs>
                <a:gs pos="100000">
                  <a:srgbClr val="CFA81A"/>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8"/>
            <p:cNvSpPr txBox="1"/>
            <p:nvPr/>
          </p:nvSpPr>
          <p:spPr>
            <a:xfrm>
              <a:off x="3319747" y="2516174"/>
              <a:ext cx="264563" cy="257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775" name="Google Shape;775;p58"/>
            <p:cNvSpPr/>
            <p:nvPr/>
          </p:nvSpPr>
          <p:spPr>
            <a:xfrm>
              <a:off x="1492297" y="2944865"/>
              <a:ext cx="3919460" cy="979865"/>
            </a:xfrm>
            <a:prstGeom prst="roundRect">
              <a:avLst>
                <a:gd name="adj" fmla="val 10000"/>
              </a:avLst>
            </a:prstGeom>
            <a:gradFill>
              <a:gsLst>
                <a:gs pos="0">
                  <a:srgbClr val="E8713E"/>
                </a:gs>
                <a:gs pos="78000">
                  <a:srgbClr val="D25D12"/>
                </a:gs>
                <a:gs pos="100000">
                  <a:srgbClr val="D25D12"/>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8"/>
            <p:cNvSpPr txBox="1"/>
            <p:nvPr/>
          </p:nvSpPr>
          <p:spPr>
            <a:xfrm>
              <a:off x="1520996" y="2973564"/>
              <a:ext cx="3862062" cy="92246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Trebuchet MS"/>
                <a:buNone/>
              </a:pPr>
              <a:r>
                <a:rPr lang="en-US" sz="1400" dirty="0">
                  <a:solidFill>
                    <a:schemeClr val="lt1"/>
                  </a:solidFill>
                  <a:latin typeface="Trebuchet MS"/>
                  <a:ea typeface="Trebuchet MS"/>
                  <a:cs typeface="Trebuchet MS"/>
                  <a:sym typeface="Trebuchet MS"/>
                </a:rPr>
                <a:t>Any areas of noncompliance will be addressed in a corrective action plan. The site must indicate the immediate corrective action that was taken and identify the plan in place to ensure future compliance. </a:t>
              </a:r>
              <a:endParaRPr dirty="0"/>
            </a:p>
          </p:txBody>
        </p:sp>
        <p:sp>
          <p:nvSpPr>
            <p:cNvPr id="777" name="Google Shape;777;p58"/>
            <p:cNvSpPr/>
            <p:nvPr/>
          </p:nvSpPr>
          <p:spPr>
            <a:xfrm rot="5308128">
              <a:off x="3285975" y="3951862"/>
              <a:ext cx="371535" cy="440939"/>
            </a:xfrm>
            <a:prstGeom prst="rightArrow">
              <a:avLst>
                <a:gd name="adj1" fmla="val 60000"/>
                <a:gd name="adj2" fmla="val 50000"/>
              </a:avLst>
            </a:prstGeom>
            <a:gradFill>
              <a:gsLst>
                <a:gs pos="0">
                  <a:srgbClr val="E8713E"/>
                </a:gs>
                <a:gs pos="78000">
                  <a:srgbClr val="D25D12"/>
                </a:gs>
                <a:gs pos="100000">
                  <a:srgbClr val="D25D12"/>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8"/>
            <p:cNvSpPr txBox="1"/>
            <p:nvPr/>
          </p:nvSpPr>
          <p:spPr>
            <a:xfrm rot="-91872">
              <a:off x="3337972" y="3986584"/>
              <a:ext cx="264563" cy="2600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779" name="Google Shape;779;p58"/>
            <p:cNvSpPr/>
            <p:nvPr/>
          </p:nvSpPr>
          <p:spPr>
            <a:xfrm>
              <a:off x="1531727" y="4419933"/>
              <a:ext cx="3919460" cy="979865"/>
            </a:xfrm>
            <a:prstGeom prst="roundRect">
              <a:avLst>
                <a:gd name="adj" fmla="val 10000"/>
              </a:avLst>
            </a:prstGeom>
            <a:gradFill>
              <a:gsLst>
                <a:gs pos="0">
                  <a:srgbClr val="C6483E"/>
                </a:gs>
                <a:gs pos="78000">
                  <a:srgbClr val="B22814"/>
                </a:gs>
                <a:gs pos="100000">
                  <a:srgbClr val="B22814"/>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8"/>
            <p:cNvSpPr txBox="1"/>
            <p:nvPr/>
          </p:nvSpPr>
          <p:spPr>
            <a:xfrm>
              <a:off x="1560426" y="4448632"/>
              <a:ext cx="3862062" cy="92246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dirty="0">
                  <a:solidFill>
                    <a:schemeClr val="lt1"/>
                  </a:solidFill>
                  <a:latin typeface="Trebuchet MS"/>
                  <a:ea typeface="Trebuchet MS"/>
                  <a:cs typeface="Trebuchet MS"/>
                  <a:sym typeface="Trebuchet MS"/>
                </a:rPr>
                <a:t>A site must be terminated from participation if many violations are found and/or if the health, safety, or wellbeing of children is threatened. </a:t>
              </a: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grpSp>
        <p:nvGrpSpPr>
          <p:cNvPr id="276" name="Google Shape;276;p31"/>
          <p:cNvGrpSpPr/>
          <p:nvPr/>
        </p:nvGrpSpPr>
        <p:grpSpPr>
          <a:xfrm>
            <a:off x="0" y="-8467"/>
            <a:ext cx="12192000" cy="6866467"/>
            <a:chOff x="0" y="-8467"/>
            <a:chExt cx="12192000" cy="6866467"/>
          </a:xfrm>
        </p:grpSpPr>
        <p:cxnSp>
          <p:nvCxnSpPr>
            <p:cNvPr id="277" name="Google Shape;277;p3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78" name="Google Shape;278;p3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79" name="Google Shape;279;p3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0" name="Google Shape;280;p3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1" name="Google Shape;281;p3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2" name="Google Shape;282;p3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3" name="Google Shape;283;p3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4" name="Google Shape;284;p3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5" name="Google Shape;285;p3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6" name="Google Shape;286;p3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287" name="Google Shape;287;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88" name="Google Shape;288;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289" name="Google Shape;289;p31"/>
          <p:cNvCxnSpPr/>
          <p:nvPr/>
        </p:nvCxnSpPr>
        <p:spPr>
          <a:xfrm>
            <a:off x="5111313"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90" name="Google Shape;290;p31"/>
          <p:cNvCxnSpPr/>
          <p:nvPr/>
        </p:nvCxnSpPr>
        <p:spPr>
          <a:xfrm flipH="1">
            <a:off x="3290979"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91" name="Google Shape;291;p31"/>
          <p:cNvSpPr/>
          <p:nvPr/>
        </p:nvSpPr>
        <p:spPr>
          <a:xfrm>
            <a:off x="4482568"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2" name="Google Shape;292;p31"/>
          <p:cNvSpPr/>
          <p:nvPr/>
        </p:nvSpPr>
        <p:spPr>
          <a:xfrm>
            <a:off x="4904534"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3" name="Google Shape;293;p31"/>
          <p:cNvSpPr/>
          <p:nvPr/>
        </p:nvSpPr>
        <p:spPr>
          <a:xfrm>
            <a:off x="4233425"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4" name="Google Shape;294;p31"/>
          <p:cNvSpPr/>
          <p:nvPr/>
        </p:nvSpPr>
        <p:spPr>
          <a:xfrm>
            <a:off x="4635592"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5" name="Google Shape;295;p31"/>
          <p:cNvSpPr/>
          <p:nvPr/>
        </p:nvSpPr>
        <p:spPr>
          <a:xfrm>
            <a:off x="5672758"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6" name="Google Shape;296;p31"/>
          <p:cNvSpPr/>
          <p:nvPr/>
        </p:nvSpPr>
        <p:spPr>
          <a:xfrm>
            <a:off x="6197631" y="-8467"/>
            <a:ext cx="5994369" cy="6866467"/>
          </a:xfrm>
          <a:custGeom>
            <a:avLst/>
            <a:gdLst/>
            <a:ahLst/>
            <a:cxnLst/>
            <a:rect l="l" t="t" r="r" b="b"/>
            <a:pathLst>
              <a:path w="5994369" h="6866467" extrusionOk="0">
                <a:moveTo>
                  <a:pt x="0" y="0"/>
                </a:moveTo>
                <a:lnTo>
                  <a:pt x="1249825" y="0"/>
                </a:lnTo>
                <a:lnTo>
                  <a:pt x="1249825" y="8467"/>
                </a:lnTo>
                <a:lnTo>
                  <a:pt x="5994369" y="8467"/>
                </a:lnTo>
                <a:lnTo>
                  <a:pt x="5994369" y="6866467"/>
                </a:lnTo>
                <a:lnTo>
                  <a:pt x="1249825" y="6866467"/>
                </a:lnTo>
                <a:lnTo>
                  <a:pt x="1109382" y="6866467"/>
                </a:lnTo>
                <a:close/>
              </a:path>
            </a:pathLst>
          </a:custGeom>
          <a:solidFill>
            <a:srgbClr val="3F78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97" name="Google Shape;297;p31"/>
          <p:cNvSpPr txBox="1">
            <a:spLocks noGrp="1"/>
          </p:cNvSpPr>
          <p:nvPr>
            <p:ph type="title"/>
          </p:nvPr>
        </p:nvSpPr>
        <p:spPr>
          <a:xfrm>
            <a:off x="7181723" y="609600"/>
            <a:ext cx="4512989" cy="222773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3600"/>
              <a:buFont typeface="Trebuchet MS"/>
              <a:buNone/>
            </a:pPr>
            <a:r>
              <a:rPr lang="en-US" sz="3600" dirty="0">
                <a:solidFill>
                  <a:srgbClr val="FFFFFF"/>
                </a:solidFill>
              </a:rPr>
              <a:t>What is SFSP?</a:t>
            </a:r>
            <a:endParaRPr dirty="0"/>
          </a:p>
        </p:txBody>
      </p:sp>
      <p:pic>
        <p:nvPicPr>
          <p:cNvPr id="298" name="Google Shape;298;p31" descr="Avocado"/>
          <p:cNvPicPr preferRelativeResize="0"/>
          <p:nvPr/>
        </p:nvPicPr>
        <p:blipFill rotWithShape="1">
          <a:blip r:embed="rId3">
            <a:alphaModFix/>
          </a:blip>
          <a:srcRect/>
          <a:stretch/>
        </p:blipFill>
        <p:spPr>
          <a:xfrm>
            <a:off x="757251" y="1545062"/>
            <a:ext cx="3856774" cy="3856774"/>
          </a:xfrm>
          <a:prstGeom prst="rect">
            <a:avLst/>
          </a:prstGeom>
          <a:noFill/>
          <a:ln>
            <a:noFill/>
          </a:ln>
        </p:spPr>
      </p:pic>
      <p:sp>
        <p:nvSpPr>
          <p:cNvPr id="299" name="Google Shape;299;p31"/>
          <p:cNvSpPr txBox="1">
            <a:spLocks noGrp="1"/>
          </p:cNvSpPr>
          <p:nvPr>
            <p:ph type="body" idx="1"/>
          </p:nvPr>
        </p:nvSpPr>
        <p:spPr>
          <a:xfrm>
            <a:off x="7147753" y="2719191"/>
            <a:ext cx="4512988" cy="33179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en-US" dirty="0">
                <a:solidFill>
                  <a:srgbClr val="FFFFFF"/>
                </a:solidFill>
              </a:rPr>
              <a:t>The Summer Food Service Program is a federally funded and regulated program that provides free meals to children and teens age 18 and under during the summer months.</a:t>
            </a:r>
            <a:endParaRPr dirty="0"/>
          </a:p>
        </p:txBody>
      </p:sp>
      <p:sp>
        <p:nvSpPr>
          <p:cNvPr id="300" name="Google Shape;300;p31"/>
          <p:cNvSpPr txBox="1">
            <a:spLocks noGrp="1"/>
          </p:cNvSpPr>
          <p:nvPr>
            <p:ph type="sldNum" idx="12"/>
          </p:nvPr>
        </p:nvSpPr>
        <p:spPr>
          <a:xfrm>
            <a:off x="9662553" y="6041362"/>
            <a:ext cx="56618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3</a:t>
            </a:fld>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4"/>
        <p:cNvGrpSpPr/>
        <p:nvPr/>
      </p:nvGrpSpPr>
      <p:grpSpPr>
        <a:xfrm>
          <a:off x="0" y="0"/>
          <a:ext cx="0" cy="0"/>
          <a:chOff x="0" y="0"/>
          <a:chExt cx="0" cy="0"/>
        </a:xfrm>
      </p:grpSpPr>
      <p:grpSp>
        <p:nvGrpSpPr>
          <p:cNvPr id="785" name="Google Shape;785;p59"/>
          <p:cNvGrpSpPr/>
          <p:nvPr/>
        </p:nvGrpSpPr>
        <p:grpSpPr>
          <a:xfrm>
            <a:off x="0" y="-8467"/>
            <a:ext cx="12192000" cy="6866467"/>
            <a:chOff x="0" y="-8467"/>
            <a:chExt cx="12192000" cy="6866467"/>
          </a:xfrm>
        </p:grpSpPr>
        <p:cxnSp>
          <p:nvCxnSpPr>
            <p:cNvPr id="786" name="Google Shape;786;p5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87" name="Google Shape;787;p5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88" name="Google Shape;788;p5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9" name="Google Shape;789;p5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0" name="Google Shape;790;p5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1" name="Google Shape;791;p5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2" name="Google Shape;792;p5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3" name="Google Shape;793;p5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4" name="Google Shape;794;p5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5" name="Google Shape;795;p59"/>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796" name="Google Shape;796;p5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7" name="Google Shape;797;p59"/>
          <p:cNvSpPr txBox="1">
            <a:spLocks noGrp="1"/>
          </p:cNvSpPr>
          <p:nvPr>
            <p:ph type="title"/>
          </p:nvPr>
        </p:nvSpPr>
        <p:spPr>
          <a:xfrm>
            <a:off x="1286933" y="609600"/>
            <a:ext cx="10197494" cy="109945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Sponsor &amp; State Reviews</a:t>
            </a:r>
            <a:endParaRPr/>
          </a:p>
        </p:txBody>
      </p:sp>
      <p:sp>
        <p:nvSpPr>
          <p:cNvPr id="798" name="Google Shape;798;p5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9" name="Google Shape;799;p59"/>
          <p:cNvSpPr txBox="1">
            <a:spLocks noGrp="1"/>
          </p:cNvSpPr>
          <p:nvPr>
            <p:ph type="sldNum" idx="12"/>
          </p:nvPr>
        </p:nvSpPr>
        <p:spPr>
          <a:xfrm>
            <a:off x="9894532" y="6182876"/>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30</a:t>
            </a:fld>
            <a:endParaRPr/>
          </a:p>
        </p:txBody>
      </p:sp>
      <p:sp>
        <p:nvSpPr>
          <p:cNvPr id="800" name="Google Shape;800;p59"/>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aphicFrame>
        <p:nvGraphicFramePr>
          <p:cNvPr id="801" name="Google Shape;801;p59"/>
          <p:cNvGraphicFramePr/>
          <p:nvPr/>
        </p:nvGraphicFramePr>
        <p:xfrm>
          <a:off x="916356" y="1778425"/>
          <a:ext cx="9979200" cy="4358675"/>
        </p:xfrm>
        <a:graphic>
          <a:graphicData uri="http://schemas.openxmlformats.org/drawingml/2006/table">
            <a:tbl>
              <a:tblPr firstRow="1" bandRow="1">
                <a:noFill/>
                <a:tableStyleId>{6F56E565-1386-4C19-9DF4-9BDDD787416E}</a:tableStyleId>
              </a:tblPr>
              <a:tblGrid>
                <a:gridCol w="4989600">
                  <a:extLst>
                    <a:ext uri="{9D8B030D-6E8A-4147-A177-3AD203B41FA5}">
                      <a16:colId xmlns:a16="http://schemas.microsoft.com/office/drawing/2014/main" val="20000"/>
                    </a:ext>
                  </a:extLst>
                </a:gridCol>
                <a:gridCol w="4989600">
                  <a:extLst>
                    <a:ext uri="{9D8B030D-6E8A-4147-A177-3AD203B41FA5}">
                      <a16:colId xmlns:a16="http://schemas.microsoft.com/office/drawing/2014/main" val="20001"/>
                    </a:ext>
                  </a:extLst>
                </a:gridCol>
              </a:tblGrid>
              <a:tr h="394325">
                <a:tc>
                  <a:txBody>
                    <a:bodyPr/>
                    <a:lstStyle/>
                    <a:p>
                      <a:pPr marL="0" marR="0" lvl="0" indent="0" algn="l" rtl="0">
                        <a:spcBef>
                          <a:spcPts val="0"/>
                        </a:spcBef>
                        <a:spcAft>
                          <a:spcPts val="0"/>
                        </a:spcAft>
                        <a:buNone/>
                      </a:pPr>
                      <a:r>
                        <a:rPr lang="en-US" sz="1600" u="none" strike="noStrike" cap="none" dirty="0"/>
                        <a:t>Your Responsibilities(Site Supervisor)</a:t>
                      </a:r>
                      <a:endParaRPr dirty="0"/>
                    </a:p>
                  </a:txBody>
                  <a:tcPr marL="78950" marR="78950" marT="39475" marB="39475"/>
                </a:tc>
                <a:tc>
                  <a:txBody>
                    <a:bodyPr/>
                    <a:lstStyle/>
                    <a:p>
                      <a:pPr marL="0" marR="0" lvl="0" indent="0" algn="l" rtl="0">
                        <a:spcBef>
                          <a:spcPts val="0"/>
                        </a:spcBef>
                        <a:spcAft>
                          <a:spcPts val="0"/>
                        </a:spcAft>
                        <a:buNone/>
                      </a:pPr>
                      <a:r>
                        <a:rPr lang="en-US" sz="1600"/>
                        <a:t>Our Responsibilities (Sponsor Site)</a:t>
                      </a:r>
                      <a:endParaRPr/>
                    </a:p>
                  </a:txBody>
                  <a:tcPr marL="78950" marR="78950" marT="39475" marB="39475"/>
                </a:tc>
                <a:extLst>
                  <a:ext uri="{0D108BD9-81ED-4DB2-BD59-A6C34878D82A}">
                    <a16:rowId xmlns:a16="http://schemas.microsoft.com/office/drawing/2014/main" val="10000"/>
                  </a:ext>
                </a:extLst>
              </a:tr>
              <a:tr h="3964350">
                <a:tc>
                  <a:txBody>
                    <a:bodyPr/>
                    <a:lstStyle/>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Attend training </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Ensure civil rights requirements is properly implemented.</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Stay at the site for the entire meal service</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Serve meals </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Clean up</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Food safety</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Receive and account for delivered meals(sign off)</a:t>
                      </a:r>
                      <a:endParaRPr sz="1600" b="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Ensure children eat on site</a:t>
                      </a:r>
                      <a:endParaRPr sz="1600" b="0" dirty="0"/>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Plan &amp; organize daily activities</a:t>
                      </a:r>
                      <a:endParaRPr sz="1600" b="0" dirty="0"/>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Ensure safe &amp; sanitary conditions at site </a:t>
                      </a:r>
                      <a:endParaRPr sz="1600" b="0" dirty="0"/>
                    </a:p>
                    <a:p>
                      <a:pPr marL="285750" marR="0" lvl="0" indent="-285750" algn="l" rtl="0">
                        <a:spcBef>
                          <a:spcPts val="0"/>
                        </a:spcBef>
                        <a:spcAft>
                          <a:spcPts val="0"/>
                        </a:spcAft>
                        <a:buClr>
                          <a:schemeClr val="dk1"/>
                        </a:buClr>
                        <a:buSzPts val="1600"/>
                        <a:buFont typeface="Noto Sans Symbols"/>
                        <a:buChar char="⮚"/>
                      </a:pPr>
                      <a:r>
                        <a:rPr lang="en-US" sz="1600" b="0" i="0" dirty="0">
                          <a:solidFill>
                            <a:schemeClr val="dk1"/>
                          </a:solidFill>
                          <a:latin typeface="Trebuchet MS"/>
                          <a:ea typeface="Trebuchet MS"/>
                          <a:cs typeface="Trebuchet MS"/>
                          <a:sym typeface="Trebuchet MS"/>
                        </a:rPr>
                        <a:t>Have a backup supervisor </a:t>
                      </a:r>
                      <a:endParaRPr sz="1600" b="0" dirty="0"/>
                    </a:p>
                    <a:p>
                      <a:pPr marL="0" marR="0" lvl="0" indent="0" algn="l" rtl="0">
                        <a:spcBef>
                          <a:spcPts val="0"/>
                        </a:spcBef>
                        <a:spcAft>
                          <a:spcPts val="0"/>
                        </a:spcAft>
                        <a:buNone/>
                      </a:pPr>
                      <a:endParaRPr sz="1600" dirty="0"/>
                    </a:p>
                  </a:txBody>
                  <a:tcPr marL="78950" marR="78950" marT="39475" marB="39475"/>
                </a:tc>
                <a:tc>
                  <a:txBody>
                    <a:bodyPr/>
                    <a:lstStyle/>
                    <a:p>
                      <a:pPr marL="285750" marR="0" lvl="0" indent="-285750" algn="l" rtl="0">
                        <a:spcBef>
                          <a:spcPts val="0"/>
                        </a:spcBef>
                        <a:spcAft>
                          <a:spcPts val="0"/>
                        </a:spcAft>
                        <a:buClr>
                          <a:schemeClr val="dk1"/>
                        </a:buClr>
                        <a:buSzPts val="1600"/>
                        <a:buFont typeface="Noto Sans Symbols"/>
                        <a:buChar char="⮚"/>
                      </a:pPr>
                      <a:r>
                        <a:rPr lang="en-US" sz="1600" b="0" dirty="0"/>
                        <a:t>Visit sites at least once during the summer</a:t>
                      </a:r>
                      <a:endParaRPr dirty="0"/>
                    </a:p>
                    <a:p>
                      <a:pPr marL="285750" marR="0" lvl="0" indent="-285750" algn="l" rtl="0">
                        <a:spcBef>
                          <a:spcPts val="0"/>
                        </a:spcBef>
                        <a:spcAft>
                          <a:spcPts val="0"/>
                        </a:spcAft>
                        <a:buClr>
                          <a:schemeClr val="dk1"/>
                        </a:buClr>
                        <a:buSzPts val="1600"/>
                        <a:buFont typeface="Noto Sans Symbols"/>
                        <a:buChar char="⮚"/>
                      </a:pPr>
                      <a:r>
                        <a:rPr lang="en-US" sz="1600" b="0" dirty="0"/>
                        <a:t>Staff can show up any time and should be unannounced.</a:t>
                      </a:r>
                      <a:endParaRPr dirty="0"/>
                    </a:p>
                    <a:p>
                      <a:pPr marL="285750" marR="0" lvl="0" indent="-285750" algn="l" rtl="0">
                        <a:spcBef>
                          <a:spcPts val="0"/>
                        </a:spcBef>
                        <a:spcAft>
                          <a:spcPts val="0"/>
                        </a:spcAft>
                        <a:buClr>
                          <a:schemeClr val="dk1"/>
                        </a:buClr>
                        <a:buSzPts val="1600"/>
                        <a:buFont typeface="Noto Sans Symbols"/>
                        <a:buChar char="⮚"/>
                      </a:pPr>
                      <a:r>
                        <a:rPr lang="en-US" sz="1600" b="0" dirty="0"/>
                        <a:t>Check on site operations to ensure site personnel maintain records.</a:t>
                      </a:r>
                      <a:endParaRPr dirty="0"/>
                    </a:p>
                    <a:p>
                      <a:pPr marL="285750" marR="0" lvl="0" indent="-285750" algn="l" rtl="0">
                        <a:spcBef>
                          <a:spcPts val="0"/>
                        </a:spcBef>
                        <a:spcAft>
                          <a:spcPts val="0"/>
                        </a:spcAft>
                        <a:buClr>
                          <a:schemeClr val="dk1"/>
                        </a:buClr>
                        <a:buSzPts val="1600"/>
                        <a:buFont typeface="Noto Sans Symbols"/>
                        <a:buChar char="⮚"/>
                      </a:pPr>
                      <a:r>
                        <a:rPr lang="en-US" sz="1600" b="0" dirty="0"/>
                        <a:t>Conduct pre-op visit (must view prior to approval).</a:t>
                      </a:r>
                      <a:endParaRPr dirty="0"/>
                    </a:p>
                    <a:p>
                      <a:pPr marL="285750" marR="0" lvl="0" indent="-285750" algn="l" rtl="0">
                        <a:spcBef>
                          <a:spcPts val="0"/>
                        </a:spcBef>
                        <a:spcAft>
                          <a:spcPts val="0"/>
                        </a:spcAft>
                        <a:buClr>
                          <a:schemeClr val="dk1"/>
                        </a:buClr>
                        <a:buSzPts val="1600"/>
                        <a:buFont typeface="Noto Sans Symbols"/>
                        <a:buChar char="⮚"/>
                      </a:pPr>
                      <a:r>
                        <a:rPr lang="en-US" sz="1600" b="0" dirty="0"/>
                        <a:t>Review food service operations</a:t>
                      </a:r>
                      <a:endParaRPr dirty="0"/>
                    </a:p>
                    <a:p>
                      <a:pPr marL="285750" marR="0" lvl="0" indent="-285750" algn="l" rtl="0">
                        <a:spcBef>
                          <a:spcPts val="0"/>
                        </a:spcBef>
                        <a:spcAft>
                          <a:spcPts val="0"/>
                        </a:spcAft>
                        <a:buClr>
                          <a:schemeClr val="dk1"/>
                        </a:buClr>
                        <a:buSzPts val="1600"/>
                        <a:buFont typeface="Noto Sans Symbols"/>
                        <a:buChar char="⮚"/>
                      </a:pPr>
                      <a:r>
                        <a:rPr lang="en-US" sz="1600" b="0" dirty="0"/>
                        <a:t>Prepare report of visits and reviews-revisit site if necessary-conduct trainings.</a:t>
                      </a:r>
                      <a:endParaRPr dirty="0"/>
                    </a:p>
                    <a:p>
                      <a:pPr marL="285750" marR="0" lvl="0" indent="-285750" algn="l" rtl="0">
                        <a:spcBef>
                          <a:spcPts val="0"/>
                        </a:spcBef>
                        <a:spcAft>
                          <a:spcPts val="0"/>
                        </a:spcAft>
                        <a:buClr>
                          <a:schemeClr val="dk1"/>
                        </a:buClr>
                        <a:buSzPts val="1600"/>
                        <a:buFont typeface="Noto Sans Symbols"/>
                        <a:buChar char="⮚"/>
                      </a:pPr>
                      <a:r>
                        <a:rPr lang="en-US" sz="1600" b="0" dirty="0"/>
                        <a:t>If issues are found, a corrective plan will be developed with site staff.</a:t>
                      </a:r>
                      <a:endParaRPr dirty="0"/>
                    </a:p>
                    <a:p>
                      <a:pPr marL="285750" marR="0" lvl="0" indent="-285750" algn="l" rtl="0">
                        <a:spcBef>
                          <a:spcPts val="0"/>
                        </a:spcBef>
                        <a:spcAft>
                          <a:spcPts val="0"/>
                        </a:spcAft>
                        <a:buClr>
                          <a:schemeClr val="dk1"/>
                        </a:buClr>
                        <a:buSzPts val="1600"/>
                        <a:buFont typeface="Noto Sans Symbols"/>
                        <a:buChar char="⮚"/>
                      </a:pPr>
                      <a:r>
                        <a:rPr lang="en-US" sz="1600" b="0" dirty="0"/>
                        <a:t>Email site with monitoring form </a:t>
                      </a:r>
                      <a:endParaRPr dirty="0"/>
                    </a:p>
                  </a:txBody>
                  <a:tcPr marL="78950" marR="78950" marT="39475" marB="39475"/>
                </a:tc>
                <a:extLst>
                  <a:ext uri="{0D108BD9-81ED-4DB2-BD59-A6C34878D82A}">
                    <a16:rowId xmlns:a16="http://schemas.microsoft.com/office/drawing/2014/main" val="100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5"/>
        <p:cNvGrpSpPr/>
        <p:nvPr/>
      </p:nvGrpSpPr>
      <p:grpSpPr>
        <a:xfrm>
          <a:off x="0" y="0"/>
          <a:ext cx="0" cy="0"/>
          <a:chOff x="0" y="0"/>
          <a:chExt cx="0" cy="0"/>
        </a:xfrm>
      </p:grpSpPr>
      <p:cxnSp>
        <p:nvCxnSpPr>
          <p:cNvPr id="806" name="Google Shape;806;p60"/>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807" name="Google Shape;807;p60"/>
          <p:cNvSpPr txBox="1">
            <a:spLocks noGrp="1"/>
          </p:cNvSpPr>
          <p:nvPr>
            <p:ph type="title"/>
          </p:nvPr>
        </p:nvSpPr>
        <p:spPr>
          <a:xfrm>
            <a:off x="643467" y="816638"/>
            <a:ext cx="3367359" cy="522472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600"/>
              <a:buFont typeface="Trebuchet MS"/>
              <a:buNone/>
            </a:pPr>
            <a:r>
              <a:rPr lang="en-US"/>
              <a:t>Sponsor &amp; State Reviews</a:t>
            </a:r>
            <a:endParaRPr/>
          </a:p>
        </p:txBody>
      </p:sp>
      <p:sp>
        <p:nvSpPr>
          <p:cNvPr id="808" name="Google Shape;808;p6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31</a:t>
            </a:fld>
            <a:endParaRPr/>
          </a:p>
        </p:txBody>
      </p:sp>
      <p:sp>
        <p:nvSpPr>
          <p:cNvPr id="809" name="Google Shape;809;p60"/>
          <p:cNvSpPr txBox="1">
            <a:spLocks noGrp="1"/>
          </p:cNvSpPr>
          <p:nvPr>
            <p:ph type="body" idx="1"/>
          </p:nvPr>
        </p:nvSpPr>
        <p:spPr>
          <a:xfrm>
            <a:off x="4654295" y="816638"/>
            <a:ext cx="4619706" cy="522472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440"/>
              <a:buNone/>
            </a:pPr>
            <a:r>
              <a:rPr lang="en-US" b="1" dirty="0"/>
              <a:t>W</a:t>
            </a:r>
            <a:r>
              <a:rPr lang="en-US" b="1" i="0" dirty="0"/>
              <a:t>hat does your site need?</a:t>
            </a:r>
            <a:endParaRPr dirty="0"/>
          </a:p>
          <a:p>
            <a:pPr marL="342900" lvl="0" indent="-342900" algn="l" rtl="0">
              <a:spcBef>
                <a:spcPts val="1000"/>
              </a:spcBef>
              <a:spcAft>
                <a:spcPts val="0"/>
              </a:spcAft>
              <a:buSzPts val="1440"/>
              <a:buChar char="►"/>
            </a:pPr>
            <a:r>
              <a:rPr lang="en-US" b="1" dirty="0"/>
              <a:t>A</a:t>
            </a:r>
            <a:r>
              <a:rPr lang="en-US" b="1" i="0" dirty="0"/>
              <a:t>ll records kept for current plus 3 years prior</a:t>
            </a:r>
            <a:endParaRPr dirty="0"/>
          </a:p>
          <a:p>
            <a:pPr marL="342900" lvl="0" indent="-342900" algn="l" rtl="0">
              <a:spcBef>
                <a:spcPts val="1000"/>
              </a:spcBef>
              <a:spcAft>
                <a:spcPts val="0"/>
              </a:spcAft>
              <a:buSzPts val="1440"/>
              <a:buChar char="►"/>
            </a:pPr>
            <a:r>
              <a:rPr lang="en-US" b="1" i="0" dirty="0"/>
              <a:t>Documents needed</a:t>
            </a:r>
            <a:endParaRPr b="1" dirty="0"/>
          </a:p>
          <a:p>
            <a:pPr marL="742950" lvl="1" indent="-285750" algn="l" rtl="0">
              <a:spcBef>
                <a:spcPts val="1000"/>
              </a:spcBef>
              <a:spcAft>
                <a:spcPts val="0"/>
              </a:spcAft>
              <a:buSzPts val="1280"/>
              <a:buChar char="►"/>
            </a:pPr>
            <a:r>
              <a:rPr lang="en-US" b="1" dirty="0"/>
              <a:t>Corrective Action Plans</a:t>
            </a:r>
            <a:endParaRPr dirty="0"/>
          </a:p>
          <a:p>
            <a:pPr marL="742950" lvl="1" indent="-285750" algn="l" rtl="0">
              <a:spcBef>
                <a:spcPts val="1000"/>
              </a:spcBef>
              <a:spcAft>
                <a:spcPts val="0"/>
              </a:spcAft>
              <a:buSzPts val="1280"/>
              <a:buChar char="►"/>
            </a:pPr>
            <a:r>
              <a:rPr lang="en-US" b="1" dirty="0"/>
              <a:t>Any paperwork we have sent</a:t>
            </a:r>
            <a:endParaRPr dirty="0"/>
          </a:p>
          <a:p>
            <a:pPr marL="742950" lvl="1" indent="-285750" algn="l" rtl="0">
              <a:spcBef>
                <a:spcPts val="1000"/>
              </a:spcBef>
              <a:spcAft>
                <a:spcPts val="0"/>
              </a:spcAft>
              <a:buSzPts val="1280"/>
              <a:buChar char="►"/>
            </a:pPr>
            <a:r>
              <a:rPr lang="en-US" b="1" dirty="0"/>
              <a:t>I</a:t>
            </a:r>
            <a:r>
              <a:rPr lang="en-US" b="1" i="0" dirty="0"/>
              <a:t>ncome applications (closed only sites)</a:t>
            </a:r>
            <a:endParaRPr i="0" dirty="0"/>
          </a:p>
          <a:p>
            <a:pPr marL="742950" lvl="1" indent="-285750" algn="l" rtl="0">
              <a:spcBef>
                <a:spcPts val="1000"/>
              </a:spcBef>
              <a:spcAft>
                <a:spcPts val="0"/>
              </a:spcAft>
              <a:buSzPts val="1280"/>
              <a:buChar char="►"/>
            </a:pPr>
            <a:r>
              <a:rPr lang="en-US" b="1" dirty="0"/>
              <a:t>M</a:t>
            </a:r>
            <a:r>
              <a:rPr lang="en-US" b="1" i="0" dirty="0"/>
              <a:t>enus- changes, records</a:t>
            </a:r>
            <a:endParaRPr i="0" dirty="0"/>
          </a:p>
          <a:p>
            <a:pPr marL="742950" lvl="1" indent="-285750" algn="l" rtl="0">
              <a:spcBef>
                <a:spcPts val="1000"/>
              </a:spcBef>
              <a:spcAft>
                <a:spcPts val="0"/>
              </a:spcAft>
              <a:buSzPts val="1280"/>
              <a:buChar char="►"/>
            </a:pPr>
            <a:r>
              <a:rPr lang="en-US" b="1" dirty="0"/>
              <a:t>C</a:t>
            </a:r>
            <a:r>
              <a:rPr lang="en-US" b="1" i="0" dirty="0"/>
              <a:t>ivil rights data collection </a:t>
            </a:r>
            <a:endParaRPr i="0" dirty="0"/>
          </a:p>
          <a:p>
            <a:pPr marL="742950" lvl="1" indent="-285750" algn="l" rtl="0">
              <a:spcBef>
                <a:spcPts val="1000"/>
              </a:spcBef>
              <a:spcAft>
                <a:spcPts val="0"/>
              </a:spcAft>
              <a:buSzPts val="1280"/>
              <a:buChar char="►"/>
            </a:pPr>
            <a:r>
              <a:rPr lang="en-US" b="1" dirty="0"/>
              <a:t>S</a:t>
            </a:r>
            <a:r>
              <a:rPr lang="en-US" b="1" i="0" dirty="0"/>
              <a:t>ite reviews</a:t>
            </a:r>
            <a:endParaRPr i="0" dirty="0"/>
          </a:p>
          <a:p>
            <a:pPr marL="742950" lvl="1" indent="-285750" algn="l" rtl="0">
              <a:spcBef>
                <a:spcPts val="1000"/>
              </a:spcBef>
              <a:spcAft>
                <a:spcPts val="0"/>
              </a:spcAft>
              <a:buSzPts val="1280"/>
              <a:buChar char="►"/>
            </a:pPr>
            <a:r>
              <a:rPr lang="en-US" b="1" dirty="0"/>
              <a:t>P</a:t>
            </a:r>
            <a:r>
              <a:rPr lang="en-US" b="1" i="0" dirty="0"/>
              <a:t>aperwork- meal counts, at-risk, forms and agreements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61"/>
          <p:cNvSpPr txBox="1">
            <a:spLocks noGrp="1"/>
          </p:cNvSpPr>
          <p:nvPr>
            <p:ph type="title"/>
          </p:nvPr>
        </p:nvSpPr>
        <p:spPr>
          <a:xfrm>
            <a:off x="3241019" y="5713580"/>
            <a:ext cx="5709962" cy="110734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6600"/>
              <a:buFont typeface="Trebuchet MS"/>
              <a:buNone/>
            </a:pPr>
            <a:r>
              <a:rPr lang="en-US" sz="6600"/>
              <a:t>Civil Rights</a:t>
            </a:r>
            <a:endParaRPr/>
          </a:p>
        </p:txBody>
      </p:sp>
      <p:sp>
        <p:nvSpPr>
          <p:cNvPr id="815" name="Google Shape;815;p61"/>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816" name="Google Shape;816;p61"/>
          <p:cNvPicPr preferRelativeResize="0"/>
          <p:nvPr/>
        </p:nvPicPr>
        <p:blipFill rotWithShape="1">
          <a:blip r:embed="rId3">
            <a:alphaModFix/>
          </a:blip>
          <a:srcRect/>
          <a:stretch/>
        </p:blipFill>
        <p:spPr>
          <a:xfrm>
            <a:off x="1837403" y="37074"/>
            <a:ext cx="7793294" cy="556663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62"/>
          <p:cNvPicPr preferRelativeResize="0"/>
          <p:nvPr/>
        </p:nvPicPr>
        <p:blipFill rotWithShape="1">
          <a:blip r:embed="rId3">
            <a:alphaModFix/>
          </a:blip>
          <a:srcRect l="48354" t="22176" r="48354" b="22176"/>
          <a:stretch/>
        </p:blipFill>
        <p:spPr>
          <a:xfrm rot="-5400000">
            <a:off x="5768291" y="1974249"/>
            <a:ext cx="564216" cy="9540767"/>
          </a:xfrm>
          <a:prstGeom prst="rect">
            <a:avLst/>
          </a:prstGeom>
          <a:noFill/>
          <a:ln>
            <a:noFill/>
          </a:ln>
        </p:spPr>
      </p:pic>
      <p:pic>
        <p:nvPicPr>
          <p:cNvPr id="823" name="Google Shape;823;p62"/>
          <p:cNvPicPr preferRelativeResize="0"/>
          <p:nvPr/>
        </p:nvPicPr>
        <p:blipFill rotWithShape="1">
          <a:blip r:embed="rId4">
            <a:alphaModFix/>
          </a:blip>
          <a:srcRect l="23281" t="45202" r="23281" b="45202"/>
          <a:stretch/>
        </p:blipFill>
        <p:spPr>
          <a:xfrm>
            <a:off x="1077516" y="500062"/>
            <a:ext cx="9161917" cy="1645024"/>
          </a:xfrm>
          <a:prstGeom prst="rect">
            <a:avLst/>
          </a:prstGeom>
          <a:noFill/>
          <a:ln>
            <a:noFill/>
          </a:ln>
        </p:spPr>
      </p:pic>
      <p:sp>
        <p:nvSpPr>
          <p:cNvPr id="824" name="Google Shape;824;p62"/>
          <p:cNvSpPr txBox="1"/>
          <p:nvPr/>
        </p:nvSpPr>
        <p:spPr>
          <a:xfrm>
            <a:off x="4908352" y="913448"/>
            <a:ext cx="5018484" cy="1123897"/>
          </a:xfrm>
          <a:prstGeom prst="rect">
            <a:avLst/>
          </a:prstGeom>
          <a:noFill/>
          <a:ln>
            <a:noFill/>
          </a:ln>
        </p:spPr>
        <p:txBody>
          <a:bodyPr spcFirstLastPara="1" wrap="square" lIns="0" tIns="0" rIns="0" bIns="0" anchor="t" anchorCtr="0">
            <a:spAutoFit/>
          </a:bodyPr>
          <a:lstStyle/>
          <a:p>
            <a:pPr marL="0" marR="0" lvl="0" indent="0" algn="l" rtl="0">
              <a:lnSpc>
                <a:spcPct val="121040"/>
              </a:lnSpc>
              <a:spcBef>
                <a:spcPts val="0"/>
              </a:spcBef>
              <a:spcAft>
                <a:spcPts val="0"/>
              </a:spcAft>
              <a:buNone/>
            </a:pPr>
            <a:r>
              <a:rPr lang="en-US" sz="3018" dirty="0">
                <a:solidFill>
                  <a:srgbClr val="FFFFFF"/>
                </a:solidFill>
                <a:latin typeface="Trebuchet MS" panose="020B0603020202020204" pitchFamily="34" charset="0"/>
                <a:ea typeface="League Spartan"/>
                <a:cs typeface="League Spartan"/>
                <a:sym typeface="League Spartan"/>
              </a:rPr>
              <a:t>CIVIL RIGHTS</a:t>
            </a:r>
            <a:endParaRPr dirty="0">
              <a:latin typeface="Trebuchet MS" panose="020B0603020202020204" pitchFamily="34" charset="0"/>
            </a:endParaRPr>
          </a:p>
          <a:p>
            <a:pPr marL="0" marR="0" lvl="0" indent="0" algn="l" rtl="0">
              <a:lnSpc>
                <a:spcPct val="121040"/>
              </a:lnSpc>
              <a:spcBef>
                <a:spcPts val="0"/>
              </a:spcBef>
              <a:spcAft>
                <a:spcPts val="0"/>
              </a:spcAft>
              <a:buNone/>
            </a:pPr>
            <a:r>
              <a:rPr lang="en-US" sz="3018" dirty="0">
                <a:solidFill>
                  <a:srgbClr val="FFFFFF"/>
                </a:solidFill>
                <a:latin typeface="Trebuchet MS" panose="020B0603020202020204" pitchFamily="34" charset="0"/>
                <a:ea typeface="League Spartan"/>
                <a:cs typeface="League Spartan"/>
                <a:sym typeface="League Spartan"/>
              </a:rPr>
              <a:t>PUBLIC NOTIFICATION</a:t>
            </a:r>
            <a:endParaRPr dirty="0">
              <a:latin typeface="Trebuchet MS" panose="020B0603020202020204" pitchFamily="34" charset="0"/>
            </a:endParaRPr>
          </a:p>
        </p:txBody>
      </p:sp>
      <p:sp>
        <p:nvSpPr>
          <p:cNvPr id="825" name="Google Shape;825;p62"/>
          <p:cNvSpPr txBox="1"/>
          <p:nvPr/>
        </p:nvSpPr>
        <p:spPr>
          <a:xfrm>
            <a:off x="6033492" y="2798698"/>
            <a:ext cx="4197718" cy="1267591"/>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dirty="0">
                <a:solidFill>
                  <a:srgbClr val="353535"/>
                </a:solidFill>
                <a:latin typeface="Trebuchet MS"/>
                <a:ea typeface="Trebuchet MS"/>
                <a:cs typeface="Trebuchet MS"/>
                <a:sym typeface="Trebuchet MS"/>
              </a:rPr>
              <a:t>Include USDA non-discrimination on all materials</a:t>
            </a:r>
            <a:endParaRPr dirty="0"/>
          </a:p>
          <a:p>
            <a:pPr marL="0" marR="0" lvl="0" indent="0" algn="l" rtl="0">
              <a:lnSpc>
                <a:spcPct val="144994"/>
              </a:lnSpc>
              <a:spcBef>
                <a:spcPts val="0"/>
              </a:spcBef>
              <a:spcAft>
                <a:spcPts val="0"/>
              </a:spcAft>
              <a:buNone/>
            </a:pPr>
            <a:endParaRPr sz="1698" dirty="0">
              <a:solidFill>
                <a:srgbClr val="353535"/>
              </a:solidFill>
              <a:latin typeface="Arial"/>
              <a:ea typeface="Arial"/>
              <a:cs typeface="Arial"/>
              <a:sym typeface="Arial"/>
            </a:endParaRPr>
          </a:p>
          <a:p>
            <a:pPr marL="0" marR="0" lvl="0" indent="0" algn="l" rtl="0">
              <a:lnSpc>
                <a:spcPct val="144994"/>
              </a:lnSpc>
              <a:spcBef>
                <a:spcPts val="0"/>
              </a:spcBef>
              <a:spcAft>
                <a:spcPts val="0"/>
              </a:spcAft>
              <a:buNone/>
            </a:pPr>
            <a:endParaRPr sz="1698" dirty="0">
              <a:solidFill>
                <a:srgbClr val="353535"/>
              </a:solidFill>
              <a:latin typeface="Arial"/>
              <a:ea typeface="Arial"/>
              <a:cs typeface="Arial"/>
              <a:sym typeface="Arial"/>
            </a:endParaRPr>
          </a:p>
        </p:txBody>
      </p:sp>
      <p:sp>
        <p:nvSpPr>
          <p:cNvPr id="826" name="Google Shape;826;p62"/>
          <p:cNvSpPr/>
          <p:nvPr/>
        </p:nvSpPr>
        <p:spPr>
          <a:xfrm>
            <a:off x="4887845" y="2731819"/>
            <a:ext cx="871415" cy="83173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827" name="Google Shape;827;p62"/>
          <p:cNvSpPr txBox="1"/>
          <p:nvPr/>
        </p:nvSpPr>
        <p:spPr>
          <a:xfrm>
            <a:off x="5015508" y="3039800"/>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01</a:t>
            </a:r>
            <a:endParaRPr/>
          </a:p>
        </p:txBody>
      </p:sp>
      <p:sp>
        <p:nvSpPr>
          <p:cNvPr id="828" name="Google Shape;828;p62"/>
          <p:cNvSpPr txBox="1"/>
          <p:nvPr/>
        </p:nvSpPr>
        <p:spPr>
          <a:xfrm>
            <a:off x="6033492" y="3941698"/>
            <a:ext cx="4197718" cy="1250535"/>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dirty="0">
                <a:solidFill>
                  <a:srgbClr val="353535"/>
                </a:solidFill>
                <a:latin typeface="Trebuchet MS"/>
                <a:ea typeface="Trebuchet MS"/>
                <a:cs typeface="Trebuchet MS"/>
                <a:sym typeface="Trebuchet MS"/>
              </a:rPr>
              <a:t>Prominently display the "And Justice for All" poster in the food service area. The full-size 11"x17" poster must be used.</a:t>
            </a:r>
            <a:endParaRPr dirty="0"/>
          </a:p>
        </p:txBody>
      </p:sp>
      <p:sp>
        <p:nvSpPr>
          <p:cNvPr id="829" name="Google Shape;829;p62"/>
          <p:cNvSpPr/>
          <p:nvPr/>
        </p:nvSpPr>
        <p:spPr>
          <a:xfrm>
            <a:off x="4887845" y="3874819"/>
            <a:ext cx="871415" cy="83173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830" name="Google Shape;830;p62"/>
          <p:cNvSpPr txBox="1"/>
          <p:nvPr/>
        </p:nvSpPr>
        <p:spPr>
          <a:xfrm>
            <a:off x="5015508" y="4182800"/>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02</a:t>
            </a:r>
            <a:endParaRPr/>
          </a:p>
        </p:txBody>
      </p:sp>
      <p:sp>
        <p:nvSpPr>
          <p:cNvPr id="831" name="Google Shape;831;p62"/>
          <p:cNvSpPr txBox="1"/>
          <p:nvPr/>
        </p:nvSpPr>
        <p:spPr>
          <a:xfrm>
            <a:off x="5015508" y="5307941"/>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02</a:t>
            </a:r>
            <a:endParaRPr/>
          </a:p>
        </p:txBody>
      </p:sp>
      <p:pic>
        <p:nvPicPr>
          <p:cNvPr id="832" name="Google Shape;832;p62"/>
          <p:cNvPicPr preferRelativeResize="0"/>
          <p:nvPr/>
        </p:nvPicPr>
        <p:blipFill rotWithShape="1">
          <a:blip r:embed="rId5">
            <a:alphaModFix/>
          </a:blip>
          <a:srcRect/>
          <a:stretch/>
        </p:blipFill>
        <p:spPr>
          <a:xfrm>
            <a:off x="329705" y="2603051"/>
            <a:ext cx="2044379" cy="3159495"/>
          </a:xfrm>
          <a:prstGeom prst="rect">
            <a:avLst/>
          </a:prstGeom>
          <a:noFill/>
          <a:ln>
            <a:noFill/>
          </a:ln>
        </p:spPr>
      </p:pic>
      <p:pic>
        <p:nvPicPr>
          <p:cNvPr id="833" name="Google Shape;833;p62" descr="A screenshot of a cell phone&#10;&#10;Description automatically generated"/>
          <p:cNvPicPr preferRelativeResize="0"/>
          <p:nvPr/>
        </p:nvPicPr>
        <p:blipFill rotWithShape="1">
          <a:blip r:embed="rId6">
            <a:alphaModFix/>
          </a:blip>
          <a:srcRect/>
          <a:stretch/>
        </p:blipFill>
        <p:spPr>
          <a:xfrm>
            <a:off x="2374084" y="2603052"/>
            <a:ext cx="2401656" cy="31594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63"/>
          <p:cNvPicPr preferRelativeResize="0"/>
          <p:nvPr/>
        </p:nvPicPr>
        <p:blipFill rotWithShape="1">
          <a:blip r:embed="rId3">
            <a:alphaModFix/>
          </a:blip>
          <a:srcRect l="48354" t="22176" r="48354" b="22176"/>
          <a:stretch/>
        </p:blipFill>
        <p:spPr>
          <a:xfrm rot="-5400000">
            <a:off x="5586055" y="1623273"/>
            <a:ext cx="928688" cy="9540767"/>
          </a:xfrm>
          <a:prstGeom prst="rect">
            <a:avLst/>
          </a:prstGeom>
          <a:noFill/>
          <a:ln>
            <a:noFill/>
          </a:ln>
        </p:spPr>
      </p:pic>
      <p:pic>
        <p:nvPicPr>
          <p:cNvPr id="840" name="Google Shape;840;p63"/>
          <p:cNvPicPr preferRelativeResize="0"/>
          <p:nvPr/>
        </p:nvPicPr>
        <p:blipFill rotWithShape="1">
          <a:blip r:embed="rId4">
            <a:alphaModFix/>
          </a:blip>
          <a:srcRect l="23281" t="45202" r="23281" b="45202"/>
          <a:stretch/>
        </p:blipFill>
        <p:spPr>
          <a:xfrm>
            <a:off x="1077516" y="500062"/>
            <a:ext cx="9161917" cy="1645024"/>
          </a:xfrm>
          <a:prstGeom prst="rect">
            <a:avLst/>
          </a:prstGeom>
          <a:noFill/>
          <a:ln>
            <a:noFill/>
          </a:ln>
        </p:spPr>
      </p:pic>
      <p:pic>
        <p:nvPicPr>
          <p:cNvPr id="841" name="Google Shape;841;p63"/>
          <p:cNvPicPr preferRelativeResize="0"/>
          <p:nvPr/>
        </p:nvPicPr>
        <p:blipFill rotWithShape="1">
          <a:blip r:embed="rId5">
            <a:alphaModFix/>
          </a:blip>
          <a:srcRect/>
          <a:stretch/>
        </p:blipFill>
        <p:spPr>
          <a:xfrm>
            <a:off x="2080805" y="324184"/>
            <a:ext cx="7772400" cy="2836926"/>
          </a:xfrm>
          <a:prstGeom prst="rect">
            <a:avLst/>
          </a:prstGeom>
          <a:noFill/>
          <a:ln>
            <a:noFill/>
          </a:ln>
        </p:spPr>
      </p:pic>
      <p:sp>
        <p:nvSpPr>
          <p:cNvPr id="842" name="Google Shape;842;p63"/>
          <p:cNvSpPr txBox="1"/>
          <p:nvPr/>
        </p:nvSpPr>
        <p:spPr>
          <a:xfrm>
            <a:off x="1727830" y="2605680"/>
            <a:ext cx="5018484" cy="1393010"/>
          </a:xfrm>
          <a:prstGeom prst="rect">
            <a:avLst/>
          </a:prstGeom>
          <a:noFill/>
          <a:ln>
            <a:noFill/>
          </a:ln>
        </p:spPr>
        <p:txBody>
          <a:bodyPr spcFirstLastPara="1" wrap="square" lIns="0" tIns="0" rIns="0" bIns="0" anchor="t" anchorCtr="0">
            <a:spAutoFit/>
          </a:bodyPr>
          <a:lstStyle/>
          <a:p>
            <a:pPr marL="0" marR="0" lvl="0" indent="0" algn="l" rtl="0">
              <a:lnSpc>
                <a:spcPct val="121040"/>
              </a:lnSpc>
              <a:spcBef>
                <a:spcPts val="0"/>
              </a:spcBef>
              <a:spcAft>
                <a:spcPts val="0"/>
              </a:spcAft>
              <a:buNone/>
            </a:pPr>
            <a:r>
              <a:rPr lang="en-US" sz="3018">
                <a:solidFill>
                  <a:srgbClr val="FFFFFF"/>
                </a:solidFill>
                <a:latin typeface="League Spartan"/>
                <a:ea typeface="League Spartan"/>
                <a:cs typeface="League Spartan"/>
                <a:sym typeface="League Spartan"/>
              </a:rPr>
              <a:t>CIVIL RIGHTS</a:t>
            </a:r>
            <a:endParaRPr/>
          </a:p>
          <a:p>
            <a:pPr marL="0" marR="0" lvl="0" indent="0" algn="l" rtl="0">
              <a:lnSpc>
                <a:spcPct val="121040"/>
              </a:lnSpc>
              <a:spcBef>
                <a:spcPts val="0"/>
              </a:spcBef>
              <a:spcAft>
                <a:spcPts val="0"/>
              </a:spcAft>
              <a:buNone/>
            </a:pPr>
            <a:r>
              <a:rPr lang="en-US" sz="3018">
                <a:solidFill>
                  <a:srgbClr val="FFFFFF"/>
                </a:solidFill>
                <a:latin typeface="League Spartan"/>
                <a:ea typeface="League Spartan"/>
                <a:cs typeface="League Spartan"/>
                <a:sym typeface="League Spartan"/>
              </a:rPr>
              <a:t>GOALS</a:t>
            </a:r>
            <a:endParaRPr/>
          </a:p>
          <a:p>
            <a:pPr marL="0" marR="0" lvl="0" indent="0" algn="l" rtl="0">
              <a:lnSpc>
                <a:spcPct val="121040"/>
              </a:lnSpc>
              <a:spcBef>
                <a:spcPts val="0"/>
              </a:spcBef>
              <a:spcAft>
                <a:spcPts val="0"/>
              </a:spcAft>
              <a:buNone/>
            </a:pPr>
            <a:endParaRPr sz="3018">
              <a:solidFill>
                <a:srgbClr val="FFFFFF"/>
              </a:solidFill>
              <a:latin typeface="League Spartan"/>
              <a:ea typeface="League Spartan"/>
              <a:cs typeface="League Spartan"/>
              <a:sym typeface="League Spartan"/>
            </a:endParaRPr>
          </a:p>
        </p:txBody>
      </p:sp>
      <p:sp>
        <p:nvSpPr>
          <p:cNvPr id="843" name="Google Shape;843;p63"/>
          <p:cNvSpPr txBox="1"/>
          <p:nvPr/>
        </p:nvSpPr>
        <p:spPr>
          <a:xfrm>
            <a:off x="6273422" y="5131051"/>
            <a:ext cx="4197718" cy="608500"/>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b="1">
                <a:solidFill>
                  <a:schemeClr val="dk1"/>
                </a:solidFill>
                <a:latin typeface="Trebuchet MS"/>
                <a:ea typeface="Trebuchet MS"/>
                <a:cs typeface="Trebuchet MS"/>
                <a:sym typeface="Trebuchet MS"/>
              </a:rPr>
              <a:t>4.  Equal treatment for all applicants      and beneficiaries</a:t>
            </a:r>
            <a:endParaRPr/>
          </a:p>
        </p:txBody>
      </p:sp>
      <p:sp>
        <p:nvSpPr>
          <p:cNvPr id="844" name="Google Shape;844;p63"/>
          <p:cNvSpPr txBox="1"/>
          <p:nvPr/>
        </p:nvSpPr>
        <p:spPr>
          <a:xfrm>
            <a:off x="5015508" y="3039800"/>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01</a:t>
            </a:r>
            <a:endParaRPr/>
          </a:p>
        </p:txBody>
      </p:sp>
      <p:sp>
        <p:nvSpPr>
          <p:cNvPr id="845" name="Google Shape;845;p63"/>
          <p:cNvSpPr txBox="1"/>
          <p:nvPr/>
        </p:nvSpPr>
        <p:spPr>
          <a:xfrm>
            <a:off x="6266453" y="2950273"/>
            <a:ext cx="4197718" cy="608500"/>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b="1" dirty="0">
                <a:solidFill>
                  <a:schemeClr val="dk1"/>
                </a:solidFill>
                <a:latin typeface="Trebuchet MS"/>
                <a:ea typeface="Trebuchet MS"/>
                <a:cs typeface="Trebuchet MS"/>
                <a:sym typeface="Trebuchet MS"/>
              </a:rPr>
              <a:t>1.  Knowledge for rights and Responsibilities </a:t>
            </a:r>
            <a:endParaRPr dirty="0"/>
          </a:p>
        </p:txBody>
      </p:sp>
      <p:sp>
        <p:nvSpPr>
          <p:cNvPr id="846" name="Google Shape;846;p63"/>
          <p:cNvSpPr txBox="1"/>
          <p:nvPr/>
        </p:nvSpPr>
        <p:spPr>
          <a:xfrm>
            <a:off x="5015508" y="4182800"/>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02</a:t>
            </a:r>
            <a:endParaRPr/>
          </a:p>
        </p:txBody>
      </p:sp>
      <p:sp>
        <p:nvSpPr>
          <p:cNvPr id="847" name="Google Shape;847;p63"/>
          <p:cNvSpPr txBox="1"/>
          <p:nvPr/>
        </p:nvSpPr>
        <p:spPr>
          <a:xfrm>
            <a:off x="5082510" y="5262370"/>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02</a:t>
            </a:r>
            <a:endParaRPr/>
          </a:p>
        </p:txBody>
      </p:sp>
      <p:sp>
        <p:nvSpPr>
          <p:cNvPr id="848" name="Google Shape;848;p63"/>
          <p:cNvSpPr txBox="1"/>
          <p:nvPr/>
        </p:nvSpPr>
        <p:spPr>
          <a:xfrm>
            <a:off x="6266453" y="3620485"/>
            <a:ext cx="4197718" cy="1256691"/>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b="1">
                <a:solidFill>
                  <a:schemeClr val="dk1"/>
                </a:solidFill>
                <a:latin typeface="Trebuchet MS"/>
                <a:ea typeface="Trebuchet MS"/>
                <a:cs typeface="Trebuchet MS"/>
                <a:sym typeface="Trebuchet MS"/>
              </a:rPr>
              <a:t>2.  Elimination of illegal barriers that prevent or deter people from receiving benefits</a:t>
            </a:r>
            <a:endParaRPr/>
          </a:p>
          <a:p>
            <a:pPr marL="0" marR="0" lvl="0" indent="0" algn="l" rtl="0">
              <a:lnSpc>
                <a:spcPct val="144994"/>
              </a:lnSpc>
              <a:spcBef>
                <a:spcPts val="0"/>
              </a:spcBef>
              <a:spcAft>
                <a:spcPts val="0"/>
              </a:spcAft>
              <a:buNone/>
            </a:pPr>
            <a:endParaRPr sz="1698">
              <a:solidFill>
                <a:srgbClr val="5271FF"/>
              </a:solidFill>
              <a:latin typeface="Roboto"/>
              <a:ea typeface="Roboto"/>
              <a:cs typeface="Roboto"/>
              <a:sym typeface="Roboto"/>
            </a:endParaRPr>
          </a:p>
        </p:txBody>
      </p:sp>
      <p:sp>
        <p:nvSpPr>
          <p:cNvPr id="849" name="Google Shape;849;p63"/>
          <p:cNvSpPr txBox="1"/>
          <p:nvPr/>
        </p:nvSpPr>
        <p:spPr>
          <a:xfrm>
            <a:off x="6266453" y="4664517"/>
            <a:ext cx="4197718" cy="615490"/>
          </a:xfrm>
          <a:prstGeom prst="rect">
            <a:avLst/>
          </a:prstGeom>
          <a:noFill/>
          <a:ln>
            <a:noFill/>
          </a:ln>
        </p:spPr>
        <p:txBody>
          <a:bodyPr spcFirstLastPara="1" wrap="square" lIns="0" tIns="0" rIns="0" bIns="0" anchor="t" anchorCtr="0">
            <a:spAutoFit/>
          </a:bodyPr>
          <a:lstStyle/>
          <a:p>
            <a:pPr marL="0" marR="0" lvl="0" indent="0" algn="l" rtl="0">
              <a:lnSpc>
                <a:spcPct val="144994"/>
              </a:lnSpc>
              <a:spcBef>
                <a:spcPts val="0"/>
              </a:spcBef>
              <a:spcAft>
                <a:spcPts val="0"/>
              </a:spcAft>
              <a:buNone/>
            </a:pPr>
            <a:r>
              <a:rPr lang="en-US" sz="1698" b="1">
                <a:solidFill>
                  <a:schemeClr val="dk1"/>
                </a:solidFill>
                <a:latin typeface="Trebuchet MS"/>
                <a:ea typeface="Trebuchet MS"/>
                <a:cs typeface="Trebuchet MS"/>
                <a:sym typeface="Trebuchet MS"/>
              </a:rPr>
              <a:t>3.  Dignity and Respect for All</a:t>
            </a:r>
            <a:endParaRPr/>
          </a:p>
          <a:p>
            <a:pPr marL="0" marR="0" lvl="0" indent="0" algn="l" rtl="0">
              <a:lnSpc>
                <a:spcPct val="144994"/>
              </a:lnSpc>
              <a:spcBef>
                <a:spcPts val="0"/>
              </a:spcBef>
              <a:spcAft>
                <a:spcPts val="0"/>
              </a:spcAft>
              <a:buNone/>
            </a:pPr>
            <a:endParaRPr sz="1698">
              <a:solidFill>
                <a:srgbClr val="FF5757"/>
              </a:solidFill>
              <a:latin typeface="Roboto"/>
              <a:ea typeface="Roboto"/>
              <a:cs typeface="Roboto"/>
              <a:sym typeface="Roboto"/>
            </a:endParaRPr>
          </a:p>
        </p:txBody>
      </p:sp>
      <p:sp>
        <p:nvSpPr>
          <p:cNvPr id="850" name="Google Shape;850;p63"/>
          <p:cNvSpPr txBox="1"/>
          <p:nvPr/>
        </p:nvSpPr>
        <p:spPr>
          <a:xfrm>
            <a:off x="1445231" y="2209797"/>
            <a:ext cx="4311409" cy="663258"/>
          </a:xfrm>
          <a:prstGeom prst="rect">
            <a:avLst/>
          </a:prstGeom>
          <a:noFill/>
          <a:ln>
            <a:noFill/>
          </a:ln>
        </p:spPr>
        <p:txBody>
          <a:bodyPr spcFirstLastPara="1" wrap="square" lIns="0" tIns="0" rIns="0" bIns="0" anchor="t" anchorCtr="0">
            <a:spAutoFit/>
          </a:bodyPr>
          <a:lstStyle/>
          <a:p>
            <a:pPr marL="0" marR="0" lvl="0" indent="0" algn="ctr" rtl="0">
              <a:lnSpc>
                <a:spcPct val="144972"/>
              </a:lnSpc>
              <a:spcBef>
                <a:spcPts val="0"/>
              </a:spcBef>
              <a:spcAft>
                <a:spcPts val="0"/>
              </a:spcAft>
              <a:buNone/>
            </a:pPr>
            <a:r>
              <a:rPr lang="en-US" sz="3938" dirty="0">
                <a:solidFill>
                  <a:srgbClr val="6DBFC7"/>
                </a:solidFill>
                <a:latin typeface="League Spartan"/>
                <a:ea typeface="League Spartan"/>
                <a:cs typeface="League Spartan"/>
                <a:sym typeface="League Spartan"/>
              </a:rPr>
              <a:t>Civil Rights</a:t>
            </a:r>
            <a:endParaRPr dirty="0"/>
          </a:p>
        </p:txBody>
      </p:sp>
      <p:sp>
        <p:nvSpPr>
          <p:cNvPr id="851" name="Google Shape;851;p63"/>
          <p:cNvSpPr txBox="1"/>
          <p:nvPr/>
        </p:nvSpPr>
        <p:spPr>
          <a:xfrm>
            <a:off x="1727829" y="2845896"/>
            <a:ext cx="4197718" cy="3500895"/>
          </a:xfrm>
          <a:prstGeom prst="rect">
            <a:avLst/>
          </a:prstGeom>
          <a:noFill/>
          <a:ln>
            <a:noFill/>
          </a:ln>
        </p:spPr>
        <p:txBody>
          <a:bodyPr spcFirstLastPara="1" wrap="square" lIns="0" tIns="0" rIns="0" bIns="0" anchor="t" anchorCtr="0">
            <a:spAutoFit/>
          </a:bodyPr>
          <a:lstStyle/>
          <a:p>
            <a:pPr marL="0" marR="0" lvl="0" indent="0" algn="l" rtl="0">
              <a:lnSpc>
                <a:spcPct val="164133"/>
              </a:lnSpc>
              <a:spcBef>
                <a:spcPts val="0"/>
              </a:spcBef>
              <a:spcAft>
                <a:spcPts val="0"/>
              </a:spcAft>
              <a:buNone/>
            </a:pPr>
            <a:r>
              <a:rPr lang="en-US" sz="1500" b="1" dirty="0">
                <a:solidFill>
                  <a:srgbClr val="353535"/>
                </a:solidFill>
                <a:latin typeface="Trebuchet MS"/>
                <a:ea typeface="Trebuchet MS"/>
                <a:cs typeface="Trebuchet MS"/>
                <a:sym typeface="Trebuchet MS"/>
              </a:rPr>
              <a:t>What is Discrimination?</a:t>
            </a:r>
            <a:endParaRPr sz="1400" b="1" dirty="0">
              <a:solidFill>
                <a:srgbClr val="353535"/>
              </a:solidFill>
              <a:latin typeface="Trebuchet MS"/>
              <a:ea typeface="Trebuchet MS"/>
              <a:cs typeface="Trebuchet MS"/>
              <a:sym typeface="Trebuchet MS"/>
            </a:endParaRPr>
          </a:p>
          <a:p>
            <a:pPr marL="0" marR="0" lvl="0" indent="0" algn="l" rtl="0">
              <a:lnSpc>
                <a:spcPct val="175857"/>
              </a:lnSpc>
              <a:spcBef>
                <a:spcPts val="0"/>
              </a:spcBef>
              <a:spcAft>
                <a:spcPts val="0"/>
              </a:spcAft>
              <a:buNone/>
            </a:pPr>
            <a:r>
              <a:rPr lang="en-US" sz="1400" dirty="0">
                <a:solidFill>
                  <a:srgbClr val="000000"/>
                </a:solidFill>
                <a:latin typeface="Trebuchet MS"/>
                <a:ea typeface="Trebuchet MS"/>
                <a:cs typeface="Trebuchet MS"/>
                <a:sym typeface="Trebuchet MS"/>
              </a:rPr>
              <a:t>Different treatment which makes a distinction of one person or group of persons from others; either intentionally, by neglect, or by actions or lack of actions based on any persons or group who has characteristics for which discrimination is prohibited based on the law, regulation, or executive order.</a:t>
            </a:r>
            <a:endParaRPr dirty="0"/>
          </a:p>
          <a:p>
            <a:pPr marL="0" marR="0" lvl="0" indent="0" algn="l" rtl="0">
              <a:lnSpc>
                <a:spcPct val="144994"/>
              </a:lnSpc>
              <a:spcBef>
                <a:spcPts val="0"/>
              </a:spcBef>
              <a:spcAft>
                <a:spcPts val="0"/>
              </a:spcAft>
              <a:buNone/>
            </a:pPr>
            <a:endParaRPr sz="1698" dirty="0">
              <a:solidFill>
                <a:srgbClr val="000000"/>
              </a:solidFill>
              <a:latin typeface="Roboto"/>
              <a:ea typeface="Roboto"/>
              <a:cs typeface="Roboto"/>
              <a:sym typeface="Roboto"/>
            </a:endParaRPr>
          </a:p>
          <a:p>
            <a:pPr marL="0" marR="0" lvl="0" indent="0" algn="l" rtl="0">
              <a:lnSpc>
                <a:spcPct val="144994"/>
              </a:lnSpc>
              <a:spcBef>
                <a:spcPts val="0"/>
              </a:spcBef>
              <a:spcAft>
                <a:spcPts val="0"/>
              </a:spcAft>
              <a:buNone/>
            </a:pPr>
            <a:endParaRPr sz="1698" dirty="0">
              <a:solidFill>
                <a:srgbClr val="000000"/>
              </a:solidFill>
              <a:latin typeface="Roboto"/>
              <a:ea typeface="Roboto"/>
              <a:cs typeface="Roboto"/>
              <a:sym typeface="Roboto"/>
            </a:endParaRPr>
          </a:p>
        </p:txBody>
      </p:sp>
      <p:sp>
        <p:nvSpPr>
          <p:cNvPr id="852" name="Google Shape;852;p63"/>
          <p:cNvSpPr txBox="1"/>
          <p:nvPr/>
        </p:nvSpPr>
        <p:spPr>
          <a:xfrm>
            <a:off x="1682237" y="5945833"/>
            <a:ext cx="8736300" cy="1019400"/>
          </a:xfrm>
          <a:prstGeom prst="rect">
            <a:avLst/>
          </a:prstGeom>
          <a:noFill/>
          <a:ln>
            <a:noFill/>
          </a:ln>
          <a:effectLst>
            <a:reflection stA="50000" endA="300" endPos="55000" sy="-100000" algn="bl" rotWithShape="0"/>
          </a:effectLst>
        </p:spPr>
        <p:txBody>
          <a:bodyPr spcFirstLastPara="1" wrap="square" lIns="0" tIns="0" rIns="0" bIns="0" anchor="t" anchorCtr="0">
            <a:spAutoFit/>
          </a:bodyPr>
          <a:lstStyle/>
          <a:p>
            <a:pPr marL="0" marR="0" lvl="0" indent="0" algn="ctr" rtl="0">
              <a:lnSpc>
                <a:spcPct val="82066"/>
              </a:lnSpc>
              <a:spcBef>
                <a:spcPts val="0"/>
              </a:spcBef>
              <a:spcAft>
                <a:spcPts val="0"/>
              </a:spcAft>
              <a:buNone/>
            </a:pPr>
            <a:r>
              <a:rPr lang="en-US" sz="3000" b="1">
                <a:solidFill>
                  <a:srgbClr val="ABD752"/>
                </a:solidFill>
                <a:latin typeface="Roboto"/>
                <a:ea typeface="Roboto"/>
                <a:cs typeface="Roboto"/>
                <a:sym typeface="Roboto"/>
              </a:rPr>
              <a:t>Six Protected Classes:  Race, Color, National Origin, Age, Sex, Disability</a:t>
            </a:r>
            <a:endParaRPr/>
          </a:p>
          <a:p>
            <a:pPr marL="0" marR="0" lvl="0" indent="0" algn="ctr" rtl="0">
              <a:lnSpc>
                <a:spcPct val="144994"/>
              </a:lnSpc>
              <a:spcBef>
                <a:spcPts val="0"/>
              </a:spcBef>
              <a:spcAft>
                <a:spcPts val="0"/>
              </a:spcAft>
              <a:buNone/>
            </a:pPr>
            <a:endParaRPr sz="1698">
              <a:solidFill>
                <a:srgbClr val="ABD752"/>
              </a:solidFill>
              <a:latin typeface="Roboto"/>
              <a:ea typeface="Roboto"/>
              <a:cs typeface="Roboto"/>
              <a:sym typeface="Roboto"/>
            </a:endParaRPr>
          </a:p>
        </p:txBody>
      </p:sp>
      <p:sp>
        <p:nvSpPr>
          <p:cNvPr id="853" name="Google Shape;853;p63"/>
          <p:cNvSpPr/>
          <p:nvPr/>
        </p:nvSpPr>
        <p:spPr>
          <a:xfrm>
            <a:off x="5756640" y="2166560"/>
            <a:ext cx="4732138" cy="722698"/>
          </a:xfrm>
          <a:prstGeom prst="rect">
            <a:avLst/>
          </a:prstGeom>
          <a:noFill/>
          <a:ln>
            <a:noFill/>
          </a:ln>
        </p:spPr>
        <p:txBody>
          <a:bodyPr spcFirstLastPara="1" wrap="square" lIns="91425" tIns="45700" rIns="91425" bIns="45700" anchor="t" anchorCtr="0">
            <a:noAutofit/>
          </a:bodyPr>
          <a:lstStyle/>
          <a:p>
            <a:pPr marL="0" marR="0" lvl="0" indent="0" algn="ctr" rtl="0">
              <a:lnSpc>
                <a:spcPct val="202950"/>
              </a:lnSpc>
              <a:spcBef>
                <a:spcPts val="0"/>
              </a:spcBef>
              <a:spcAft>
                <a:spcPts val="0"/>
              </a:spcAft>
              <a:buNone/>
            </a:pPr>
            <a:r>
              <a:rPr lang="en-US" sz="2813" dirty="0">
                <a:solidFill>
                  <a:srgbClr val="6DBFC7"/>
                </a:solidFill>
                <a:latin typeface="League Spartan"/>
                <a:ea typeface="League Spartan"/>
                <a:cs typeface="League Spartan"/>
                <a:sym typeface="League Spartan"/>
              </a:rPr>
              <a:t>Goals of Civil Rights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1"/>
                                        </p:tgtEl>
                                        <p:attrNameLst>
                                          <p:attrName>style.visibility</p:attrName>
                                        </p:attrNameLst>
                                      </p:cBhvr>
                                      <p:to>
                                        <p:strVal val="visible"/>
                                      </p:to>
                                    </p:set>
                                    <p:animEffect transition="in" filter="fade">
                                      <p:cBhvr>
                                        <p:cTn id="7" dur="1822"/>
                                        <p:tgtEl>
                                          <p:spTgt spid="8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2"/>
                                        </p:tgtEl>
                                        <p:attrNameLst>
                                          <p:attrName>style.visibility</p:attrName>
                                        </p:attrNameLst>
                                      </p:cBhvr>
                                      <p:to>
                                        <p:strVal val="visible"/>
                                      </p:to>
                                    </p:set>
                                    <p:animEffect transition="in" filter="fade">
                                      <p:cBhvr>
                                        <p:cTn id="12" dur="2000"/>
                                        <p:tgtEl>
                                          <p:spTgt spid="8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3"/>
                                        </p:tgtEl>
                                        <p:attrNameLst>
                                          <p:attrName>style.visibility</p:attrName>
                                        </p:attrNameLst>
                                      </p:cBhvr>
                                      <p:to>
                                        <p:strVal val="visible"/>
                                      </p:to>
                                    </p:set>
                                    <p:animEffect transition="in" filter="fade">
                                      <p:cBhvr>
                                        <p:cTn id="17" dur="500"/>
                                        <p:tgtEl>
                                          <p:spTgt spid="8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5"/>
                                        </p:tgtEl>
                                        <p:attrNameLst>
                                          <p:attrName>style.visibility</p:attrName>
                                        </p:attrNameLst>
                                      </p:cBhvr>
                                      <p:to>
                                        <p:strVal val="visible"/>
                                      </p:to>
                                    </p:set>
                                    <p:animEffect transition="in" filter="fade">
                                      <p:cBhvr>
                                        <p:cTn id="22" dur="500"/>
                                        <p:tgtEl>
                                          <p:spTgt spid="8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8"/>
                                        </p:tgtEl>
                                        <p:attrNameLst>
                                          <p:attrName>style.visibility</p:attrName>
                                        </p:attrNameLst>
                                      </p:cBhvr>
                                      <p:to>
                                        <p:strVal val="visible"/>
                                      </p:to>
                                    </p:set>
                                    <p:animEffect transition="in" filter="fade">
                                      <p:cBhvr>
                                        <p:cTn id="27" dur="500"/>
                                        <p:tgtEl>
                                          <p:spTgt spid="8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49"/>
                                        </p:tgtEl>
                                        <p:attrNameLst>
                                          <p:attrName>style.visibility</p:attrName>
                                        </p:attrNameLst>
                                      </p:cBhvr>
                                      <p:to>
                                        <p:strVal val="visible"/>
                                      </p:to>
                                    </p:set>
                                    <p:animEffect transition="in" filter="fade">
                                      <p:cBhvr>
                                        <p:cTn id="32" dur="500"/>
                                        <p:tgtEl>
                                          <p:spTgt spid="8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3"/>
                                        </p:tgtEl>
                                        <p:attrNameLst>
                                          <p:attrName>style.visibility</p:attrName>
                                        </p:attrNameLst>
                                      </p:cBhvr>
                                      <p:to>
                                        <p:strVal val="visible"/>
                                      </p:to>
                                    </p:set>
                                    <p:animEffect transition="in" filter="fade">
                                      <p:cBhvr>
                                        <p:cTn id="37"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64"/>
          <p:cNvPicPr preferRelativeResize="0"/>
          <p:nvPr/>
        </p:nvPicPr>
        <p:blipFill rotWithShape="1">
          <a:blip r:embed="rId3">
            <a:alphaModFix/>
          </a:blip>
          <a:srcRect l="962" r="963"/>
          <a:stretch/>
        </p:blipFill>
        <p:spPr>
          <a:xfrm>
            <a:off x="1530368" y="2141107"/>
            <a:ext cx="4027677" cy="4716894"/>
          </a:xfrm>
          <a:prstGeom prst="rect">
            <a:avLst/>
          </a:prstGeom>
          <a:noFill/>
          <a:ln>
            <a:noFill/>
          </a:ln>
        </p:spPr>
      </p:pic>
      <p:pic>
        <p:nvPicPr>
          <p:cNvPr id="860" name="Google Shape;860;p64"/>
          <p:cNvPicPr preferRelativeResize="0"/>
          <p:nvPr/>
        </p:nvPicPr>
        <p:blipFill rotWithShape="1">
          <a:blip r:embed="rId4">
            <a:alphaModFix/>
          </a:blip>
          <a:srcRect l="48354" t="22176" r="48354" b="22176"/>
          <a:stretch/>
        </p:blipFill>
        <p:spPr>
          <a:xfrm rot="-5400000">
            <a:off x="5852662" y="1889879"/>
            <a:ext cx="395475" cy="9540767"/>
          </a:xfrm>
          <a:prstGeom prst="rect">
            <a:avLst/>
          </a:prstGeom>
          <a:noFill/>
          <a:ln>
            <a:noFill/>
          </a:ln>
        </p:spPr>
      </p:pic>
      <p:pic>
        <p:nvPicPr>
          <p:cNvPr id="861" name="Google Shape;861;p64"/>
          <p:cNvPicPr preferRelativeResize="0"/>
          <p:nvPr/>
        </p:nvPicPr>
        <p:blipFill rotWithShape="1">
          <a:blip r:embed="rId5">
            <a:alphaModFix/>
          </a:blip>
          <a:srcRect l="23281" t="45202" r="23281" b="45202"/>
          <a:stretch/>
        </p:blipFill>
        <p:spPr>
          <a:xfrm>
            <a:off x="1077516" y="500062"/>
            <a:ext cx="9161917" cy="1645024"/>
          </a:xfrm>
          <a:prstGeom prst="rect">
            <a:avLst/>
          </a:prstGeom>
          <a:noFill/>
          <a:ln>
            <a:noFill/>
          </a:ln>
        </p:spPr>
      </p:pic>
      <p:sp>
        <p:nvSpPr>
          <p:cNvPr id="862" name="Google Shape;862;p64"/>
          <p:cNvSpPr txBox="1"/>
          <p:nvPr/>
        </p:nvSpPr>
        <p:spPr>
          <a:xfrm>
            <a:off x="4212612" y="913448"/>
            <a:ext cx="5714224" cy="918521"/>
          </a:xfrm>
          <a:prstGeom prst="rect">
            <a:avLst/>
          </a:prstGeom>
          <a:noFill/>
          <a:ln>
            <a:noFill/>
          </a:ln>
        </p:spPr>
        <p:txBody>
          <a:bodyPr spcFirstLastPara="1" wrap="square" lIns="0" tIns="0" rIns="0" bIns="0" anchor="t" anchorCtr="0">
            <a:spAutoFit/>
          </a:bodyPr>
          <a:lstStyle/>
          <a:p>
            <a:pPr marL="0" marR="0" lvl="0" indent="0" algn="l" rtl="0">
              <a:lnSpc>
                <a:spcPct val="121040"/>
              </a:lnSpc>
              <a:spcBef>
                <a:spcPts val="0"/>
              </a:spcBef>
              <a:spcAft>
                <a:spcPts val="0"/>
              </a:spcAft>
              <a:buNone/>
            </a:pPr>
            <a:r>
              <a:rPr lang="en-US" sz="3018">
                <a:solidFill>
                  <a:srgbClr val="FFFFFF"/>
                </a:solidFill>
                <a:latin typeface="League Spartan"/>
                <a:ea typeface="League Spartan"/>
                <a:cs typeface="League Spartan"/>
                <a:sym typeface="League Spartan"/>
              </a:rPr>
              <a:t>CIVIL RIGHTS</a:t>
            </a:r>
            <a:endParaRPr/>
          </a:p>
          <a:p>
            <a:pPr marL="0" marR="0" lvl="0" indent="0" algn="l" rtl="0">
              <a:lnSpc>
                <a:spcPct val="121040"/>
              </a:lnSpc>
              <a:spcBef>
                <a:spcPts val="0"/>
              </a:spcBef>
              <a:spcAft>
                <a:spcPts val="0"/>
              </a:spcAft>
              <a:buNone/>
            </a:pPr>
            <a:r>
              <a:rPr lang="en-US" sz="3018">
                <a:solidFill>
                  <a:srgbClr val="FFFFFF"/>
                </a:solidFill>
                <a:latin typeface="League Spartan"/>
                <a:ea typeface="League Spartan"/>
                <a:cs typeface="League Spartan"/>
                <a:sym typeface="League Spartan"/>
              </a:rPr>
              <a:t>GRIEVANCE PROCEDURES</a:t>
            </a:r>
            <a:endParaRPr/>
          </a:p>
        </p:txBody>
      </p:sp>
      <p:sp>
        <p:nvSpPr>
          <p:cNvPr id="863" name="Google Shape;863;p64"/>
          <p:cNvSpPr txBox="1"/>
          <p:nvPr/>
        </p:nvSpPr>
        <p:spPr>
          <a:xfrm>
            <a:off x="5658474" y="2931410"/>
            <a:ext cx="5141113" cy="2744790"/>
          </a:xfrm>
          <a:prstGeom prst="rect">
            <a:avLst/>
          </a:prstGeom>
          <a:noFill/>
          <a:ln>
            <a:noFill/>
          </a:ln>
        </p:spPr>
        <p:txBody>
          <a:bodyPr spcFirstLastPara="1" wrap="square" lIns="0" tIns="0" rIns="0" bIns="0" anchor="t" anchorCtr="0">
            <a:spAutoFit/>
          </a:bodyPr>
          <a:lstStyle/>
          <a:p>
            <a:pPr marL="463749" marR="0" lvl="1" indent="-285750" algn="l" rtl="0">
              <a:lnSpc>
                <a:spcPct val="22335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Accept verbal or written grievances.</a:t>
            </a:r>
            <a:endParaRPr dirty="0"/>
          </a:p>
          <a:p>
            <a:pPr marL="463749" marR="0" lvl="1" indent="-285750" algn="l" rtl="0">
              <a:lnSpc>
                <a:spcPct val="22335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Complaint must be made in 180 days.</a:t>
            </a:r>
            <a:endParaRPr dirty="0"/>
          </a:p>
          <a:p>
            <a:pPr marL="463749" marR="0" lvl="1" indent="-285750" algn="l" rtl="0">
              <a:lnSpc>
                <a:spcPct val="22335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Available on DTC website or USDA </a:t>
            </a:r>
            <a:endParaRPr dirty="0"/>
          </a:p>
          <a:p>
            <a:pPr marL="463749" marR="0" lvl="1" indent="-285750" algn="l" rtl="0">
              <a:lnSpc>
                <a:spcPct val="22335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Keep procedures and report forms at site.</a:t>
            </a:r>
            <a:endParaRPr dirty="0"/>
          </a:p>
          <a:p>
            <a:pPr marL="463749" marR="0" lvl="1" indent="-285750" algn="l" rtl="0">
              <a:lnSpc>
                <a:spcPct val="22335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Never try to impede or "work it out"</a:t>
            </a:r>
            <a:endParaRPr dirty="0"/>
          </a:p>
          <a:p>
            <a:pPr marL="463749" marR="0" lvl="1" indent="-285750" algn="l" rtl="0">
              <a:lnSpc>
                <a:spcPct val="145037"/>
              </a:lnSpc>
              <a:spcBef>
                <a:spcPts val="0"/>
              </a:spcBef>
              <a:spcAft>
                <a:spcPts val="0"/>
              </a:spcAft>
              <a:buClr>
                <a:srgbClr val="353535"/>
              </a:buClr>
              <a:buSzPts val="1400"/>
              <a:buFont typeface="Noto Sans Symbols"/>
              <a:buChar char="⮚"/>
            </a:pPr>
            <a:r>
              <a:rPr lang="en-US" sz="1400" b="0" i="0" u="none" strike="noStrike" cap="none" dirty="0">
                <a:solidFill>
                  <a:srgbClr val="353535"/>
                </a:solidFill>
                <a:latin typeface="Trebuchet MS"/>
                <a:ea typeface="Trebuchet MS"/>
                <a:cs typeface="Trebuchet MS"/>
                <a:sym typeface="Trebuchet MS"/>
              </a:rPr>
              <a:t>Complaint goes directly to USDA - information is on the form</a:t>
            </a:r>
            <a:r>
              <a:rPr lang="en-US" sz="2156" b="0" i="0" u="none" strike="noStrike" cap="none" dirty="0">
                <a:solidFill>
                  <a:srgbClr val="353535"/>
                </a:solidFill>
                <a:latin typeface="Trebuchet MS"/>
                <a:ea typeface="Trebuchet MS"/>
                <a:cs typeface="Trebuchet MS"/>
                <a:sym typeface="Trebuchet MS"/>
              </a:rPr>
              <a:t>.</a:t>
            </a:r>
            <a:endParaRPr dirty="0"/>
          </a:p>
        </p:txBody>
      </p:sp>
      <p:sp>
        <p:nvSpPr>
          <p:cNvPr id="864" name="Google Shape;864;p64"/>
          <p:cNvSpPr txBox="1"/>
          <p:nvPr/>
        </p:nvSpPr>
        <p:spPr>
          <a:xfrm>
            <a:off x="5015508" y="5307941"/>
            <a:ext cx="607219" cy="251607"/>
          </a:xfrm>
          <a:prstGeom prst="rect">
            <a:avLst/>
          </a:prstGeom>
          <a:noFill/>
          <a:ln>
            <a:noFill/>
          </a:ln>
        </p:spPr>
        <p:txBody>
          <a:bodyPr spcFirstLastPara="1" wrap="square" lIns="0" tIns="0" rIns="0" bIns="0" anchor="t" anchorCtr="0">
            <a:spAutoFit/>
          </a:bodyPr>
          <a:lstStyle/>
          <a:p>
            <a:pPr marL="0" marR="0" lvl="0" indent="0" algn="ctr" rtl="0">
              <a:lnSpc>
                <a:spcPct val="120965"/>
              </a:lnSpc>
              <a:spcBef>
                <a:spcPts val="0"/>
              </a:spcBef>
              <a:spcAft>
                <a:spcPts val="0"/>
              </a:spcAft>
              <a:buNone/>
            </a:pPr>
            <a:r>
              <a:rPr lang="en-US" sz="1698">
                <a:solidFill>
                  <a:srgbClr val="FFFFFF"/>
                </a:solidFill>
                <a:latin typeface="League Spartan"/>
                <a:ea typeface="League Spartan"/>
                <a:cs typeface="League Spartan"/>
                <a:sym typeface="League Spartan"/>
              </a:rPr>
              <a:t>02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3">
                                            <p:txEl>
                                              <p:pRg st="0" end="0"/>
                                            </p:txEl>
                                          </p:spTgt>
                                        </p:tgtEl>
                                        <p:attrNameLst>
                                          <p:attrName>style.visibility</p:attrName>
                                        </p:attrNameLst>
                                      </p:cBhvr>
                                      <p:to>
                                        <p:strVal val="visible"/>
                                      </p:to>
                                    </p:set>
                                    <p:anim calcmode="lin" valueType="num">
                                      <p:cBhvr additive="base">
                                        <p:cTn id="7" dur="500"/>
                                        <p:tgtEl>
                                          <p:spTgt spid="8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3">
                                            <p:txEl>
                                              <p:pRg st="1" end="1"/>
                                            </p:txEl>
                                          </p:spTgt>
                                        </p:tgtEl>
                                        <p:attrNameLst>
                                          <p:attrName>style.visibility</p:attrName>
                                        </p:attrNameLst>
                                      </p:cBhvr>
                                      <p:to>
                                        <p:strVal val="visible"/>
                                      </p:to>
                                    </p:set>
                                    <p:anim calcmode="lin" valueType="num">
                                      <p:cBhvr additive="base">
                                        <p:cTn id="12" dur="500"/>
                                        <p:tgtEl>
                                          <p:spTgt spid="8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63">
                                            <p:txEl>
                                              <p:pRg st="2" end="2"/>
                                            </p:txEl>
                                          </p:spTgt>
                                        </p:tgtEl>
                                        <p:attrNameLst>
                                          <p:attrName>style.visibility</p:attrName>
                                        </p:attrNameLst>
                                      </p:cBhvr>
                                      <p:to>
                                        <p:strVal val="visible"/>
                                      </p:to>
                                    </p:set>
                                    <p:anim calcmode="lin" valueType="num">
                                      <p:cBhvr additive="base">
                                        <p:cTn id="17" dur="500"/>
                                        <p:tgtEl>
                                          <p:spTgt spid="8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63">
                                            <p:txEl>
                                              <p:pRg st="3" end="3"/>
                                            </p:txEl>
                                          </p:spTgt>
                                        </p:tgtEl>
                                        <p:attrNameLst>
                                          <p:attrName>style.visibility</p:attrName>
                                        </p:attrNameLst>
                                      </p:cBhvr>
                                      <p:to>
                                        <p:strVal val="visible"/>
                                      </p:to>
                                    </p:set>
                                    <p:anim calcmode="lin" valueType="num">
                                      <p:cBhvr additive="base">
                                        <p:cTn id="22" dur="500"/>
                                        <p:tgtEl>
                                          <p:spTgt spid="8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63">
                                            <p:txEl>
                                              <p:pRg st="4" end="4"/>
                                            </p:txEl>
                                          </p:spTgt>
                                        </p:tgtEl>
                                        <p:attrNameLst>
                                          <p:attrName>style.visibility</p:attrName>
                                        </p:attrNameLst>
                                      </p:cBhvr>
                                      <p:to>
                                        <p:strVal val="visible"/>
                                      </p:to>
                                    </p:set>
                                    <p:anim calcmode="lin" valueType="num">
                                      <p:cBhvr additive="base">
                                        <p:cTn id="27" dur="500"/>
                                        <p:tgtEl>
                                          <p:spTgt spid="8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63">
                                            <p:txEl>
                                              <p:pRg st="5" end="5"/>
                                            </p:txEl>
                                          </p:spTgt>
                                        </p:tgtEl>
                                        <p:attrNameLst>
                                          <p:attrName>style.visibility</p:attrName>
                                        </p:attrNameLst>
                                      </p:cBhvr>
                                      <p:to>
                                        <p:strVal val="visible"/>
                                      </p:to>
                                    </p:set>
                                    <p:anim calcmode="lin" valueType="num">
                                      <p:cBhvr additive="base">
                                        <p:cTn id="32" dur="500"/>
                                        <p:tgtEl>
                                          <p:spTgt spid="86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65" descr="Text&#10;&#10;Description automatically generated"/>
          <p:cNvPicPr preferRelativeResize="0">
            <a:picLocks noGrp="1"/>
          </p:cNvPicPr>
          <p:nvPr>
            <p:ph type="pic" idx="2"/>
          </p:nvPr>
        </p:nvPicPr>
        <p:blipFill rotWithShape="1">
          <a:blip r:embed="rId3">
            <a:alphaModFix/>
          </a:blip>
          <a:srcRect t="6424" b="6423"/>
          <a:stretch/>
        </p:blipFill>
        <p:spPr>
          <a:xfrm>
            <a:off x="5710850" y="0"/>
            <a:ext cx="6481153" cy="5537098"/>
          </a:xfrm>
          <a:prstGeom prst="rect">
            <a:avLst/>
          </a:prstGeom>
          <a:noFill/>
          <a:ln>
            <a:noFill/>
          </a:ln>
        </p:spPr>
      </p:pic>
      <p:sp>
        <p:nvSpPr>
          <p:cNvPr id="872" name="Google Shape;872;p65"/>
          <p:cNvSpPr txBox="1">
            <a:spLocks noGrp="1"/>
          </p:cNvSpPr>
          <p:nvPr>
            <p:ph type="title"/>
          </p:nvPr>
        </p:nvSpPr>
        <p:spPr>
          <a:xfrm>
            <a:off x="838199" y="1157681"/>
            <a:ext cx="4443984" cy="1468073"/>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r>
              <a:rPr lang="en-US" sz="2800"/>
              <a:t>Site Supervisor responsibility recap</a:t>
            </a:r>
            <a:br>
              <a:rPr lang="en-US"/>
            </a:br>
            <a:endParaRPr/>
          </a:p>
        </p:txBody>
      </p:sp>
      <p:sp>
        <p:nvSpPr>
          <p:cNvPr id="873" name="Google Shape;873;p65"/>
          <p:cNvSpPr txBox="1">
            <a:spLocks noGrp="1"/>
          </p:cNvSpPr>
          <p:nvPr>
            <p:ph type="body" idx="1"/>
          </p:nvPr>
        </p:nvSpPr>
        <p:spPr>
          <a:xfrm>
            <a:off x="867485" y="2591214"/>
            <a:ext cx="4443984" cy="3429757"/>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1440"/>
              <a:buFont typeface="Noto Sans Symbols"/>
              <a:buChar char="⮚"/>
            </a:pPr>
            <a:r>
              <a:rPr lang="en-US" sz="1800" dirty="0"/>
              <a:t>Trained site supervisor must be present during ALL meal services and serve all children.</a:t>
            </a:r>
            <a:endParaRPr dirty="0"/>
          </a:p>
          <a:p>
            <a:pPr marL="285750" lvl="0" indent="-285750" algn="l" rtl="0">
              <a:spcBef>
                <a:spcPts val="1000"/>
              </a:spcBef>
              <a:spcAft>
                <a:spcPts val="0"/>
              </a:spcAft>
              <a:buSzPts val="1440"/>
              <a:buFont typeface="Noto Sans Symbols"/>
              <a:buChar char="⮚"/>
            </a:pPr>
            <a:r>
              <a:rPr lang="en-US" sz="1800" dirty="0"/>
              <a:t>Ensure accurate meal count &amp; Civil Rights Compliance are followed.</a:t>
            </a:r>
            <a:endParaRPr dirty="0"/>
          </a:p>
          <a:p>
            <a:pPr marL="285750" lvl="0" indent="-285750" algn="l" rtl="0">
              <a:spcBef>
                <a:spcPts val="1000"/>
              </a:spcBef>
              <a:spcAft>
                <a:spcPts val="0"/>
              </a:spcAft>
              <a:buSzPts val="1440"/>
              <a:buFont typeface="Noto Sans Symbols"/>
              <a:buChar char="⮚"/>
            </a:pPr>
            <a:r>
              <a:rPr lang="en-US" sz="1800" dirty="0"/>
              <a:t>Submit all forms to DTC each week and inform sponsor of any changes.</a:t>
            </a:r>
            <a:endParaRPr dirty="0"/>
          </a:p>
          <a:p>
            <a:pPr marL="285750" lvl="0" indent="-285750" algn="l" rtl="0">
              <a:spcBef>
                <a:spcPts val="1000"/>
              </a:spcBef>
              <a:spcAft>
                <a:spcPts val="0"/>
              </a:spcAft>
              <a:buSzPts val="1440"/>
              <a:buFont typeface="Noto Sans Symbols"/>
              <a:buChar char="⮚"/>
            </a:pPr>
            <a:r>
              <a:rPr lang="en-US" sz="1800" dirty="0"/>
              <a:t>Keep all necessary forms on siter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6"/>
          <p:cNvSpPr txBox="1">
            <a:spLocks noGrp="1"/>
          </p:cNvSpPr>
          <p:nvPr>
            <p:ph type="title"/>
          </p:nvPr>
        </p:nvSpPr>
        <p:spPr>
          <a:xfrm>
            <a:off x="2205400" y="861125"/>
            <a:ext cx="7341600" cy="15861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Remember-This is a Partnership! </a:t>
            </a:r>
            <a:endParaRPr dirty="0"/>
          </a:p>
        </p:txBody>
      </p:sp>
      <p:sp>
        <p:nvSpPr>
          <p:cNvPr id="880" name="Google Shape;880;p66"/>
          <p:cNvSpPr txBox="1">
            <a:spLocks noGrp="1"/>
          </p:cNvSpPr>
          <p:nvPr>
            <p:ph type="body" idx="4294967295"/>
          </p:nvPr>
        </p:nvSpPr>
        <p:spPr>
          <a:xfrm>
            <a:off x="4904075" y="2601950"/>
            <a:ext cx="2766300" cy="22350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Clr>
                <a:schemeClr val="dk2"/>
              </a:buClr>
              <a:buSzPts val="2400"/>
              <a:buChar char="►"/>
            </a:pPr>
            <a:r>
              <a:rPr lang="en-US" sz="2400" dirty="0">
                <a:solidFill>
                  <a:schemeClr val="dk2"/>
                </a:solidFill>
              </a:rPr>
              <a:t>Mission</a:t>
            </a:r>
            <a:endParaRPr sz="2400" dirty="0">
              <a:solidFill>
                <a:schemeClr val="dk2"/>
              </a:solidFill>
            </a:endParaRPr>
          </a:p>
          <a:p>
            <a:pPr marL="457200" lvl="0" indent="-381000" algn="l" rtl="0">
              <a:spcBef>
                <a:spcPts val="0"/>
              </a:spcBef>
              <a:spcAft>
                <a:spcPts val="0"/>
              </a:spcAft>
              <a:buClr>
                <a:schemeClr val="dk2"/>
              </a:buClr>
              <a:buSzPts val="2400"/>
              <a:buChar char="►"/>
            </a:pPr>
            <a:r>
              <a:rPr lang="en-US" sz="2400" dirty="0">
                <a:solidFill>
                  <a:schemeClr val="dk2"/>
                </a:solidFill>
              </a:rPr>
              <a:t>Communication </a:t>
            </a:r>
            <a:endParaRPr sz="2400" dirty="0">
              <a:solidFill>
                <a:schemeClr val="dk2"/>
              </a:solidFill>
            </a:endParaRPr>
          </a:p>
          <a:p>
            <a:pPr marL="457200" lvl="0" indent="-381000" algn="l" rtl="0">
              <a:spcBef>
                <a:spcPts val="0"/>
              </a:spcBef>
              <a:spcAft>
                <a:spcPts val="0"/>
              </a:spcAft>
              <a:buClr>
                <a:schemeClr val="dk2"/>
              </a:buClr>
              <a:buSzPts val="2400"/>
              <a:buChar char="►"/>
            </a:pPr>
            <a:r>
              <a:rPr lang="en-US" sz="2400" dirty="0">
                <a:solidFill>
                  <a:schemeClr val="dk2"/>
                </a:solidFill>
              </a:rPr>
              <a:t>Compliance </a:t>
            </a:r>
            <a:endParaRPr sz="2400" dirty="0">
              <a:solidFill>
                <a:schemeClr val="dk2"/>
              </a:solidFill>
            </a:endParaRPr>
          </a:p>
          <a:p>
            <a:pPr marL="457200" lvl="0" indent="-381000" algn="l" rtl="0">
              <a:spcBef>
                <a:spcPts val="0"/>
              </a:spcBef>
              <a:spcAft>
                <a:spcPts val="0"/>
              </a:spcAft>
              <a:buClr>
                <a:schemeClr val="dk2"/>
              </a:buClr>
              <a:buSzPts val="2400"/>
              <a:buChar char="►"/>
            </a:pPr>
            <a:r>
              <a:rPr lang="en-US" sz="2400" dirty="0">
                <a:solidFill>
                  <a:schemeClr val="dk2"/>
                </a:solidFill>
              </a:rPr>
              <a:t>Responsibility</a:t>
            </a:r>
            <a:endParaRPr sz="2400" dirty="0">
              <a:solidFill>
                <a:schemeClr val="dk2"/>
              </a:solidFill>
            </a:endParaRPr>
          </a:p>
        </p:txBody>
      </p:sp>
      <p:sp>
        <p:nvSpPr>
          <p:cNvPr id="881" name="Google Shape;881;p66"/>
          <p:cNvSpPr txBox="1"/>
          <p:nvPr/>
        </p:nvSpPr>
        <p:spPr>
          <a:xfrm>
            <a:off x="1770125" y="6296975"/>
            <a:ext cx="46236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3F3F3F"/>
                </a:solidFill>
                <a:latin typeface="Trebuchet MS"/>
                <a:ea typeface="Trebuchet MS"/>
                <a:cs typeface="Trebuchet MS"/>
                <a:sym typeface="Trebuchet MS"/>
              </a:rPr>
              <a:t>*We are here to help, please reach out!</a:t>
            </a:r>
            <a:endParaRPr sz="1800">
              <a:solidFill>
                <a:srgbClr val="3F3F3F"/>
              </a:solidFill>
              <a:latin typeface="Trebuchet MS"/>
              <a:ea typeface="Trebuchet MS"/>
              <a:cs typeface="Trebuchet MS"/>
              <a:sym typeface="Trebuchet MS"/>
            </a:endParaRPr>
          </a:p>
        </p:txBody>
      </p:sp>
      <p:sp>
        <p:nvSpPr>
          <p:cNvPr id="882" name="Google Shape;882;p66"/>
          <p:cNvSpPr txBox="1">
            <a:spLocks noGrp="1"/>
          </p:cNvSpPr>
          <p:nvPr>
            <p:ph type="sldNum" idx="12"/>
          </p:nvPr>
        </p:nvSpPr>
        <p:spPr>
          <a:xfrm>
            <a:off x="8590663" y="6041362"/>
            <a:ext cx="683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8"/>
          <p:cNvSpPr txBox="1">
            <a:spLocks noGrp="1"/>
          </p:cNvSpPr>
          <p:nvPr>
            <p:ph type="title"/>
          </p:nvPr>
        </p:nvSpPr>
        <p:spPr>
          <a:xfrm>
            <a:off x="772668" y="1211848"/>
            <a:ext cx="10671048" cy="7680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u="sng" dirty="0">
                <a:solidFill>
                  <a:schemeClr val="hlink"/>
                </a:solidFill>
                <a:hlinkClick r:id="rId3"/>
              </a:rPr>
              <a:t>Online Processes</a:t>
            </a:r>
            <a:br>
              <a:rPr lang="en-US" dirty="0"/>
            </a:br>
            <a:endParaRPr dirty="0"/>
          </a:p>
        </p:txBody>
      </p:sp>
      <p:sp>
        <p:nvSpPr>
          <p:cNvPr id="898" name="Google Shape;898;p68"/>
          <p:cNvSpPr txBox="1">
            <a:spLocks noGrp="1"/>
          </p:cNvSpPr>
          <p:nvPr>
            <p:ph type="body" idx="1"/>
          </p:nvPr>
        </p:nvSpPr>
        <p:spPr>
          <a:xfrm>
            <a:off x="713232" y="2743200"/>
            <a:ext cx="3328416" cy="3557016"/>
          </a:xfrm>
          <a:prstGeom prst="rect">
            <a:avLst/>
          </a:prstGeom>
          <a:noFill/>
          <a:ln w="12700" cap="flat" cmpd="sng">
            <a:solidFill>
              <a:schemeClr val="accent3"/>
            </a:solidFill>
            <a:prstDash val="solid"/>
            <a:round/>
            <a:headEnd type="none" w="sm" len="sm"/>
            <a:tailEnd type="none" w="sm" len="sm"/>
          </a:ln>
        </p:spPr>
        <p:txBody>
          <a:bodyPr spcFirstLastPara="1" wrap="square" lIns="91425" tIns="685800" rIns="91425" bIns="45700" anchor="t" anchorCtr="0">
            <a:noAutofit/>
          </a:bodyPr>
          <a:lstStyle/>
          <a:p>
            <a:pPr marL="0" lvl="0" indent="0" algn="ctr" rtl="0">
              <a:lnSpc>
                <a:spcPct val="100000"/>
              </a:lnSpc>
              <a:spcBef>
                <a:spcPts val="0"/>
              </a:spcBef>
              <a:spcAft>
                <a:spcPts val="0"/>
              </a:spcAft>
              <a:buSzPts val="1440"/>
              <a:buNone/>
            </a:pPr>
            <a:r>
              <a:rPr lang="en-US" dirty="0">
                <a:latin typeface="Trebuchet MS" panose="020B0603020202020204" pitchFamily="34" charset="0"/>
              </a:rPr>
              <a:t>SUBMITTING PAPERWORK</a:t>
            </a:r>
            <a:endParaRPr dirty="0">
              <a:latin typeface="Trebuchet MS" panose="020B0603020202020204" pitchFamily="34" charset="0"/>
            </a:endParaRPr>
          </a:p>
        </p:txBody>
      </p:sp>
      <p:sp>
        <p:nvSpPr>
          <p:cNvPr id="899" name="Google Shape;899;p68"/>
          <p:cNvSpPr txBox="1">
            <a:spLocks noGrp="1"/>
          </p:cNvSpPr>
          <p:nvPr>
            <p:ph type="body" idx="3"/>
          </p:nvPr>
        </p:nvSpPr>
        <p:spPr>
          <a:xfrm>
            <a:off x="992124" y="3950208"/>
            <a:ext cx="2770632" cy="22067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US" u="sng" dirty="0">
                <a:solidFill>
                  <a:schemeClr val="hlink"/>
                </a:solidFill>
                <a:hlinkClick r:id="rId4"/>
              </a:rPr>
              <a:t>https://daretocare.org/kids-cafe-file-upload/</a:t>
            </a:r>
            <a:endParaRPr dirty="0"/>
          </a:p>
        </p:txBody>
      </p:sp>
      <p:sp>
        <p:nvSpPr>
          <p:cNvPr id="900" name="Google Shape;900;p68"/>
          <p:cNvSpPr txBox="1">
            <a:spLocks noGrp="1"/>
          </p:cNvSpPr>
          <p:nvPr>
            <p:ph type="body" idx="4"/>
          </p:nvPr>
        </p:nvSpPr>
        <p:spPr>
          <a:xfrm>
            <a:off x="4443984" y="2743200"/>
            <a:ext cx="3328416" cy="3557016"/>
          </a:xfrm>
          <a:prstGeom prst="rect">
            <a:avLst/>
          </a:prstGeom>
          <a:noFill/>
          <a:ln w="12700" cap="flat" cmpd="sng">
            <a:solidFill>
              <a:schemeClr val="accent1"/>
            </a:solidFill>
            <a:prstDash val="solid"/>
            <a:round/>
            <a:headEnd type="none" w="sm" len="sm"/>
            <a:tailEnd type="none" w="sm" len="sm"/>
          </a:ln>
        </p:spPr>
        <p:txBody>
          <a:bodyPr spcFirstLastPara="1" wrap="square" lIns="91425" tIns="685800" rIns="91425" bIns="45700" anchor="t" anchorCtr="0">
            <a:noAutofit/>
          </a:bodyPr>
          <a:lstStyle/>
          <a:p>
            <a:pPr marL="0" lvl="0" indent="0" algn="ctr" rtl="0">
              <a:lnSpc>
                <a:spcPct val="100000"/>
              </a:lnSpc>
              <a:spcBef>
                <a:spcPts val="0"/>
              </a:spcBef>
              <a:spcAft>
                <a:spcPts val="0"/>
              </a:spcAft>
              <a:buSzPts val="1440"/>
              <a:buNone/>
            </a:pPr>
            <a:r>
              <a:rPr lang="en-US" dirty="0">
                <a:latin typeface="Trebuchet MS" panose="020B0603020202020204" pitchFamily="34" charset="0"/>
              </a:rPr>
              <a:t>CHANGING</a:t>
            </a:r>
            <a:r>
              <a:rPr lang="en-US" dirty="0"/>
              <a:t> MEAL COUNTS</a:t>
            </a:r>
            <a:endParaRPr dirty="0"/>
          </a:p>
        </p:txBody>
      </p:sp>
      <p:sp>
        <p:nvSpPr>
          <p:cNvPr id="901" name="Google Shape;901;p68"/>
          <p:cNvSpPr txBox="1">
            <a:spLocks noGrp="1"/>
          </p:cNvSpPr>
          <p:nvPr>
            <p:ph type="body" idx="6"/>
          </p:nvPr>
        </p:nvSpPr>
        <p:spPr>
          <a:xfrm>
            <a:off x="4722876" y="3950208"/>
            <a:ext cx="2770632" cy="2206752"/>
          </a:xfrm>
          <a:prstGeom prst="rect">
            <a:avLst/>
          </a:prstGeom>
          <a:noFill/>
          <a:ln>
            <a:noFill/>
          </a:ln>
        </p:spPr>
        <p:txBody>
          <a:bodyPr spcFirstLastPara="1" wrap="square" lIns="91425" tIns="45700" rIns="91425" bIns="45700" anchor="t" anchorCtr="0">
            <a:noAutofit/>
          </a:bodyPr>
          <a:lstStyle/>
          <a:p>
            <a:pPr marL="347472" lvl="0" indent="-347472" algn="l" rtl="0">
              <a:spcBef>
                <a:spcPts val="0"/>
              </a:spcBef>
              <a:spcAft>
                <a:spcPts val="0"/>
              </a:spcAft>
              <a:buSzPts val="1200"/>
              <a:buFont typeface="Arial"/>
              <a:buChar char="•"/>
            </a:pPr>
            <a:r>
              <a:rPr lang="en-US" u="sng" dirty="0">
                <a:solidFill>
                  <a:schemeClr val="hlink"/>
                </a:solidFill>
                <a:hlinkClick r:id="rId5"/>
              </a:rPr>
              <a:t>https://daretocare.org/meal-count-change-request/</a:t>
            </a:r>
            <a:endParaRPr dirty="0"/>
          </a:p>
        </p:txBody>
      </p:sp>
      <p:sp>
        <p:nvSpPr>
          <p:cNvPr id="902" name="Google Shape;902;p68"/>
          <p:cNvSpPr txBox="1">
            <a:spLocks noGrp="1"/>
          </p:cNvSpPr>
          <p:nvPr>
            <p:ph type="body" idx="7"/>
          </p:nvPr>
        </p:nvSpPr>
        <p:spPr>
          <a:xfrm>
            <a:off x="8092440" y="2743200"/>
            <a:ext cx="3328416" cy="3557016"/>
          </a:xfrm>
          <a:prstGeom prst="rect">
            <a:avLst/>
          </a:prstGeom>
          <a:noFill/>
          <a:ln w="12700" cap="flat" cmpd="sng">
            <a:solidFill>
              <a:schemeClr val="accent4"/>
            </a:solidFill>
            <a:prstDash val="solid"/>
            <a:round/>
            <a:headEnd type="none" w="sm" len="sm"/>
            <a:tailEnd type="none" w="sm" len="sm"/>
          </a:ln>
        </p:spPr>
        <p:txBody>
          <a:bodyPr spcFirstLastPara="1" wrap="square" lIns="91425" tIns="685800" rIns="91425" bIns="45700" anchor="t" anchorCtr="0">
            <a:noAutofit/>
          </a:bodyPr>
          <a:lstStyle/>
          <a:p>
            <a:pPr marL="0" lvl="0" indent="0" algn="ctr" rtl="0">
              <a:lnSpc>
                <a:spcPct val="100000"/>
              </a:lnSpc>
              <a:spcBef>
                <a:spcPts val="0"/>
              </a:spcBef>
              <a:spcAft>
                <a:spcPts val="0"/>
              </a:spcAft>
              <a:buSzPts val="1440"/>
              <a:buNone/>
            </a:pPr>
            <a:r>
              <a:rPr lang="en-US" dirty="0">
                <a:latin typeface="Trebuchet MS" panose="020B0603020202020204" pitchFamily="34" charset="0"/>
              </a:rPr>
              <a:t>CLOSURES/CHANGES IN MEAL SERVICE</a:t>
            </a:r>
            <a:endParaRPr dirty="0">
              <a:latin typeface="Trebuchet MS" panose="020B0603020202020204" pitchFamily="34" charset="0"/>
            </a:endParaRPr>
          </a:p>
        </p:txBody>
      </p:sp>
      <p:sp>
        <p:nvSpPr>
          <p:cNvPr id="903" name="Google Shape;903;p68"/>
          <p:cNvSpPr txBox="1">
            <a:spLocks noGrp="1"/>
          </p:cNvSpPr>
          <p:nvPr>
            <p:ph type="body" idx="9"/>
          </p:nvPr>
        </p:nvSpPr>
        <p:spPr>
          <a:xfrm>
            <a:off x="8371332" y="3950208"/>
            <a:ext cx="2770632" cy="2206752"/>
          </a:xfrm>
          <a:prstGeom prst="rect">
            <a:avLst/>
          </a:prstGeom>
          <a:noFill/>
          <a:ln>
            <a:noFill/>
          </a:ln>
        </p:spPr>
        <p:txBody>
          <a:bodyPr spcFirstLastPara="1" wrap="square" lIns="91425" tIns="45700" rIns="91425" bIns="45700" anchor="t" anchorCtr="0">
            <a:noAutofit/>
          </a:bodyPr>
          <a:lstStyle/>
          <a:p>
            <a:pPr marL="347472" lvl="0" indent="-347472" algn="l" rtl="0">
              <a:spcBef>
                <a:spcPts val="0"/>
              </a:spcBef>
              <a:spcAft>
                <a:spcPts val="0"/>
              </a:spcAft>
              <a:buSzPts val="1200"/>
              <a:buFont typeface="Arial"/>
              <a:buChar char="•"/>
            </a:pPr>
            <a:r>
              <a:rPr lang="en-US" u="sng" dirty="0">
                <a:solidFill>
                  <a:schemeClr val="hlink"/>
                </a:solidFill>
                <a:hlinkClick r:id="rId6"/>
              </a:rPr>
              <a:t>https://daretocare.org/kids-cafe-closures/</a:t>
            </a:r>
            <a:endParaRPr dirty="0"/>
          </a:p>
        </p:txBody>
      </p:sp>
      <p:sp>
        <p:nvSpPr>
          <p:cNvPr id="904" name="Google Shape;904;p68"/>
          <p:cNvSpPr txBox="1"/>
          <p:nvPr/>
        </p:nvSpPr>
        <p:spPr>
          <a:xfrm>
            <a:off x="6859407" y="1113040"/>
            <a:ext cx="332841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NEW SITE STAFF</a:t>
            </a:r>
            <a:endParaRPr dirty="0"/>
          </a:p>
          <a:p>
            <a:pPr marL="0" marR="0" lvl="0" indent="0" algn="l" rtl="0">
              <a:spcBef>
                <a:spcPts val="0"/>
              </a:spcBef>
              <a:spcAft>
                <a:spcPts val="0"/>
              </a:spcAft>
              <a:buNone/>
            </a:pPr>
            <a:endParaRPr sz="1800" u="sng" dirty="0">
              <a:solidFill>
                <a:schemeClr val="hlink"/>
              </a:solidFill>
              <a:latin typeface="Trebuchet MS"/>
              <a:ea typeface="Trebuchet MS"/>
              <a:cs typeface="Trebuchet MS"/>
              <a:sym typeface="Trebuchet MS"/>
              <a:hlinkClick r:id="rId7"/>
            </a:endParaRPr>
          </a:p>
          <a:p>
            <a:pPr marL="0" marR="0" lvl="0" indent="0" algn="l" rtl="0">
              <a:spcBef>
                <a:spcPts val="0"/>
              </a:spcBef>
              <a:spcAft>
                <a:spcPts val="0"/>
              </a:spcAft>
              <a:buNone/>
            </a:pPr>
            <a:r>
              <a:rPr lang="en-US" sz="1800" u="sng" dirty="0">
                <a:solidFill>
                  <a:schemeClr val="hlink"/>
                </a:solidFill>
                <a:latin typeface="Trebuchet MS"/>
                <a:ea typeface="Trebuchet MS"/>
                <a:cs typeface="Trebuchet MS"/>
                <a:sym typeface="Trebuchet MS"/>
                <a:hlinkClick r:id="rId7"/>
              </a:rPr>
              <a:t>https://daretocare.org/kids-cafe-new-site-staff/</a:t>
            </a:r>
            <a:endParaRPr sz="1800" dirty="0">
              <a:solidFill>
                <a:schemeClr val="dk1"/>
              </a:solidFill>
              <a:latin typeface="Trebuchet MS"/>
              <a:ea typeface="Trebuchet MS"/>
              <a:cs typeface="Trebuchet MS"/>
              <a:sym typeface="Trebuchet MS"/>
            </a:endParaRPr>
          </a:p>
        </p:txBody>
      </p:sp>
      <p:sp>
        <p:nvSpPr>
          <p:cNvPr id="905" name="Google Shape;905;p68"/>
          <p:cNvSpPr/>
          <p:nvPr/>
        </p:nvSpPr>
        <p:spPr>
          <a:xfrm>
            <a:off x="5564482" y="1204048"/>
            <a:ext cx="1294925" cy="1015068"/>
          </a:xfrm>
          <a:prstGeom prst="irregularSeal1">
            <a:avLst/>
          </a:prstGeom>
          <a:solidFill>
            <a:schemeClr val="accent5"/>
          </a:solidFill>
          <a:ln w="19050" cap="rnd" cmpd="sng">
            <a:solidFill>
              <a:srgbClr val="A787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New--&gt;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E8E5-8051-2AA5-F2F6-E8002A68C7D2}"/>
              </a:ext>
            </a:extLst>
          </p:cNvPr>
          <p:cNvSpPr>
            <a:spLocks noGrp="1"/>
          </p:cNvSpPr>
          <p:nvPr>
            <p:ph type="title"/>
          </p:nvPr>
        </p:nvSpPr>
        <p:spPr/>
        <p:txBody>
          <a:bodyPr/>
          <a:lstStyle/>
          <a:p>
            <a:r>
              <a:rPr lang="en-US" dirty="0"/>
              <a:t>School Year Application Deadlines</a:t>
            </a:r>
          </a:p>
        </p:txBody>
      </p:sp>
      <p:sp>
        <p:nvSpPr>
          <p:cNvPr id="3" name="Text Placeholder 2">
            <a:extLst>
              <a:ext uri="{FF2B5EF4-FFF2-40B4-BE49-F238E27FC236}">
                <a16:creationId xmlns:a16="http://schemas.microsoft.com/office/drawing/2014/main" id="{FDE26C1C-414F-080F-C858-6D764E6DA2F6}"/>
              </a:ext>
            </a:extLst>
          </p:cNvPr>
          <p:cNvSpPr>
            <a:spLocks noGrp="1"/>
          </p:cNvSpPr>
          <p:nvPr>
            <p:ph type="body" idx="1"/>
          </p:nvPr>
        </p:nvSpPr>
        <p:spPr/>
        <p:txBody>
          <a:bodyPr/>
          <a:lstStyle/>
          <a:p>
            <a:r>
              <a:rPr lang="en-US" dirty="0"/>
              <a:t>June 17</a:t>
            </a:r>
            <a:r>
              <a:rPr lang="en-US" baseline="30000" dirty="0"/>
              <a:t>th</a:t>
            </a:r>
            <a:r>
              <a:rPr lang="en-US" dirty="0"/>
              <a:t>-July 15th</a:t>
            </a:r>
          </a:p>
        </p:txBody>
      </p:sp>
      <p:sp>
        <p:nvSpPr>
          <p:cNvPr id="4" name="Slide Number Placeholder 3">
            <a:extLst>
              <a:ext uri="{FF2B5EF4-FFF2-40B4-BE49-F238E27FC236}">
                <a16:creationId xmlns:a16="http://schemas.microsoft.com/office/drawing/2014/main" id="{56350BE4-36C6-7023-8F96-C00FEFC8FB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6" name="Graphic 5" descr="Table setting outline">
            <a:extLst>
              <a:ext uri="{FF2B5EF4-FFF2-40B4-BE49-F238E27FC236}">
                <a16:creationId xmlns:a16="http://schemas.microsoft.com/office/drawing/2014/main" id="{D889B35F-F043-8447-FB67-1DE1DE2785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4048" y="1270000"/>
            <a:ext cx="4272897" cy="4272897"/>
          </a:xfrm>
          <a:prstGeom prst="rect">
            <a:avLst/>
          </a:prstGeom>
        </p:spPr>
      </p:pic>
    </p:spTree>
    <p:extLst>
      <p:ext uri="{BB962C8B-B14F-4D97-AF65-F5344CB8AC3E}">
        <p14:creationId xmlns:p14="http://schemas.microsoft.com/office/powerpoint/2010/main" val="389320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dirty="0"/>
              <a:t>How SFSP Works?</a:t>
            </a:r>
            <a:endParaRPr dirty="0"/>
          </a:p>
        </p:txBody>
      </p:sp>
      <p:pic>
        <p:nvPicPr>
          <p:cNvPr id="306" name="Google Shape;306;p32"/>
          <p:cNvPicPr preferRelativeResize="0">
            <a:picLocks noGrp="1"/>
          </p:cNvPicPr>
          <p:nvPr>
            <p:ph type="body" idx="1"/>
          </p:nvPr>
        </p:nvPicPr>
        <p:blipFill rotWithShape="1">
          <a:blip r:embed="rId3">
            <a:alphaModFix/>
          </a:blip>
          <a:srcRect/>
          <a:stretch/>
        </p:blipFill>
        <p:spPr>
          <a:xfrm>
            <a:off x="309716" y="1485350"/>
            <a:ext cx="9966816" cy="5210418"/>
          </a:xfrm>
          <a:prstGeom prst="rect">
            <a:avLst/>
          </a:prstGeom>
          <a:noFill/>
          <a:ln>
            <a:noFill/>
          </a:ln>
        </p:spPr>
      </p:pic>
      <p:sp>
        <p:nvSpPr>
          <p:cNvPr id="307" name="Google Shape;307;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6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800"/>
              <a:buFont typeface="Trebuchet MS"/>
              <a:buNone/>
            </a:pPr>
            <a:r>
              <a:rPr lang="en-US" sz="4800"/>
              <a:t>Any questions?</a:t>
            </a:r>
            <a:endParaRPr/>
          </a:p>
        </p:txBody>
      </p:sp>
      <p:sp>
        <p:nvSpPr>
          <p:cNvPr id="889" name="Google Shape;889;p6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Presentation title</a:t>
            </a:r>
            <a:endParaRPr/>
          </a:p>
        </p:txBody>
      </p:sp>
      <p:sp>
        <p:nvSpPr>
          <p:cNvPr id="890" name="Google Shape;890;p6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891" name="Google Shape;891;p67"/>
          <p:cNvPicPr preferRelativeResize="0"/>
          <p:nvPr/>
        </p:nvPicPr>
        <p:blipFill rotWithShape="1">
          <a:blip r:embed="rId3">
            <a:alphaModFix/>
          </a:blip>
          <a:srcRect t="15701"/>
          <a:stretch/>
        </p:blipFill>
        <p:spPr>
          <a:xfrm>
            <a:off x="7018" y="3442773"/>
            <a:ext cx="12184982" cy="34152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69"/>
          <p:cNvPicPr preferRelativeResize="0">
            <a:picLocks noGrp="1"/>
          </p:cNvPicPr>
          <p:nvPr>
            <p:ph type="pic" idx="2"/>
          </p:nvPr>
        </p:nvPicPr>
        <p:blipFill rotWithShape="1">
          <a:blip r:embed="rId3">
            <a:alphaModFix/>
          </a:blip>
          <a:srcRect t="24744" b="24743"/>
          <a:stretch/>
        </p:blipFill>
        <p:spPr>
          <a:xfrm>
            <a:off x="5710842" y="1"/>
            <a:ext cx="6481158" cy="4216186"/>
          </a:xfrm>
          <a:prstGeom prst="rect">
            <a:avLst/>
          </a:prstGeom>
          <a:noFill/>
          <a:ln>
            <a:noFill/>
          </a:ln>
        </p:spPr>
      </p:pic>
      <p:pic>
        <p:nvPicPr>
          <p:cNvPr id="911" name="Google Shape;911;p69"/>
          <p:cNvPicPr preferRelativeResize="0">
            <a:picLocks noGrp="1"/>
          </p:cNvPicPr>
          <p:nvPr>
            <p:ph type="pic" idx="3"/>
          </p:nvPr>
        </p:nvPicPr>
        <p:blipFill rotWithShape="1">
          <a:blip r:embed="rId4">
            <a:alphaModFix/>
          </a:blip>
          <a:srcRect t="36542" b="36542"/>
          <a:stretch/>
        </p:blipFill>
        <p:spPr>
          <a:xfrm>
            <a:off x="5078134" y="4323899"/>
            <a:ext cx="7113866" cy="2534101"/>
          </a:xfrm>
          <a:prstGeom prst="rect">
            <a:avLst/>
          </a:prstGeom>
          <a:noFill/>
          <a:ln>
            <a:noFill/>
          </a:ln>
        </p:spPr>
      </p:pic>
      <p:sp>
        <p:nvSpPr>
          <p:cNvPr id="912" name="Google Shape;912;p69"/>
          <p:cNvSpPr txBox="1">
            <a:spLocks noGrp="1"/>
          </p:cNvSpPr>
          <p:nvPr>
            <p:ph type="title"/>
          </p:nvPr>
        </p:nvSpPr>
        <p:spPr>
          <a:xfrm>
            <a:off x="838200" y="365124"/>
            <a:ext cx="4443984" cy="213969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000"/>
              <a:buFont typeface="Trebuchet MS"/>
              <a:buNone/>
            </a:pPr>
            <a:r>
              <a:rPr lang="en-US"/>
              <a:t>Thank you</a:t>
            </a:r>
            <a:endParaRPr/>
          </a:p>
        </p:txBody>
      </p:sp>
      <p:sp>
        <p:nvSpPr>
          <p:cNvPr id="913" name="Google Shape;913;p69"/>
          <p:cNvSpPr txBox="1">
            <a:spLocks noGrp="1"/>
          </p:cNvSpPr>
          <p:nvPr>
            <p:ph type="body" idx="1"/>
          </p:nvPr>
        </p:nvSpPr>
        <p:spPr>
          <a:xfrm>
            <a:off x="838199" y="2898647"/>
            <a:ext cx="4443984" cy="3483491"/>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SzPts val="1600"/>
              <a:buNone/>
            </a:pPr>
            <a:r>
              <a:rPr lang="en-US" dirty="0"/>
              <a:t>Taylor Thompson</a:t>
            </a:r>
            <a:endParaRPr dirty="0"/>
          </a:p>
          <a:p>
            <a:pPr marL="0" lvl="0" indent="0" algn="l" rtl="0">
              <a:spcBef>
                <a:spcPts val="1000"/>
              </a:spcBef>
              <a:spcAft>
                <a:spcPts val="0"/>
              </a:spcAft>
              <a:buSzPts val="1600"/>
              <a:buNone/>
            </a:pPr>
            <a:r>
              <a:rPr lang="en-US" u="sng" dirty="0">
                <a:solidFill>
                  <a:schemeClr val="hlink"/>
                </a:solidFill>
                <a:hlinkClick r:id="rId5"/>
              </a:rPr>
              <a:t>taylor@daretocare.org</a:t>
            </a:r>
            <a:endParaRPr dirty="0"/>
          </a:p>
          <a:p>
            <a:pPr marL="0" lvl="0" indent="0" algn="l" rtl="0">
              <a:spcBef>
                <a:spcPts val="1000"/>
              </a:spcBef>
              <a:spcAft>
                <a:spcPts val="0"/>
              </a:spcAft>
              <a:buSzPts val="1600"/>
              <a:buNone/>
            </a:pPr>
            <a:r>
              <a:rPr lang="en-US" dirty="0"/>
              <a:t>502-736-9917</a:t>
            </a:r>
            <a:endParaRPr dirty="0"/>
          </a:p>
          <a:p>
            <a:pPr marL="0" lvl="0" indent="0" algn="l" rtl="0">
              <a:spcBef>
                <a:spcPts val="1000"/>
              </a:spcBef>
              <a:spcAft>
                <a:spcPts val="0"/>
              </a:spcAft>
              <a:buSzPts val="16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dirty="0"/>
              <a:t>How does SFSP work?</a:t>
            </a:r>
            <a:endParaRPr dirty="0"/>
          </a:p>
        </p:txBody>
      </p:sp>
      <p:pic>
        <p:nvPicPr>
          <p:cNvPr id="314" name="Google Shape;314;p33" descr="Menu outline"/>
          <p:cNvPicPr preferRelativeResize="0">
            <a:picLocks noGrp="1"/>
          </p:cNvPicPr>
          <p:nvPr>
            <p:ph type="body" idx="1"/>
          </p:nvPr>
        </p:nvPicPr>
        <p:blipFill rotWithShape="1">
          <a:blip r:embed="rId3">
            <a:alphaModFix/>
          </a:blip>
          <a:srcRect/>
          <a:stretch/>
        </p:blipFill>
        <p:spPr>
          <a:xfrm>
            <a:off x="2327208" y="1798841"/>
            <a:ext cx="1191208" cy="1191208"/>
          </a:xfrm>
          <a:prstGeom prst="rect">
            <a:avLst/>
          </a:prstGeom>
          <a:noFill/>
          <a:ln>
            <a:noFill/>
          </a:ln>
        </p:spPr>
      </p:pic>
      <p:sp>
        <p:nvSpPr>
          <p:cNvPr id="315" name="Google Shape;315;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316" name="Google Shape;316;p33" descr="Dollar with solid fill"/>
          <p:cNvPicPr preferRelativeResize="0"/>
          <p:nvPr/>
        </p:nvPicPr>
        <p:blipFill rotWithShape="1">
          <a:blip r:embed="rId4">
            <a:alphaModFix/>
          </a:blip>
          <a:srcRect/>
          <a:stretch/>
        </p:blipFill>
        <p:spPr>
          <a:xfrm>
            <a:off x="377500" y="2281320"/>
            <a:ext cx="914400" cy="914400"/>
          </a:xfrm>
          <a:prstGeom prst="rect">
            <a:avLst/>
          </a:prstGeom>
          <a:noFill/>
          <a:ln>
            <a:noFill/>
          </a:ln>
        </p:spPr>
      </p:pic>
      <p:pic>
        <p:nvPicPr>
          <p:cNvPr id="317" name="Google Shape;317;p33" descr="Food Delivery with solid fill"/>
          <p:cNvPicPr preferRelativeResize="0"/>
          <p:nvPr/>
        </p:nvPicPr>
        <p:blipFill rotWithShape="1">
          <a:blip r:embed="rId5">
            <a:alphaModFix/>
          </a:blip>
          <a:srcRect/>
          <a:stretch/>
        </p:blipFill>
        <p:spPr>
          <a:xfrm>
            <a:off x="4780188" y="2320531"/>
            <a:ext cx="914400" cy="914400"/>
          </a:xfrm>
          <a:prstGeom prst="rect">
            <a:avLst/>
          </a:prstGeom>
          <a:noFill/>
          <a:ln>
            <a:noFill/>
          </a:ln>
        </p:spPr>
      </p:pic>
      <p:pic>
        <p:nvPicPr>
          <p:cNvPr id="318" name="Google Shape;318;p33" descr="Chef female with solid fill"/>
          <p:cNvPicPr preferRelativeResize="0"/>
          <p:nvPr/>
        </p:nvPicPr>
        <p:blipFill rotWithShape="1">
          <a:blip r:embed="rId6">
            <a:alphaModFix/>
          </a:blip>
          <a:srcRect/>
          <a:stretch/>
        </p:blipFill>
        <p:spPr>
          <a:xfrm>
            <a:off x="7374231" y="2403003"/>
            <a:ext cx="914400" cy="914400"/>
          </a:xfrm>
          <a:prstGeom prst="rect">
            <a:avLst/>
          </a:prstGeom>
          <a:noFill/>
          <a:ln>
            <a:noFill/>
          </a:ln>
        </p:spPr>
      </p:pic>
      <p:pic>
        <p:nvPicPr>
          <p:cNvPr id="319" name="Google Shape;319;p33" descr="Chef male outline"/>
          <p:cNvPicPr preferRelativeResize="0"/>
          <p:nvPr/>
        </p:nvPicPr>
        <p:blipFill rotWithShape="1">
          <a:blip r:embed="rId7">
            <a:alphaModFix/>
          </a:blip>
          <a:srcRect/>
          <a:stretch/>
        </p:blipFill>
        <p:spPr>
          <a:xfrm>
            <a:off x="6836616" y="2222242"/>
            <a:ext cx="914400" cy="914400"/>
          </a:xfrm>
          <a:prstGeom prst="rect">
            <a:avLst/>
          </a:prstGeom>
          <a:noFill/>
          <a:ln>
            <a:noFill/>
          </a:ln>
        </p:spPr>
      </p:pic>
      <p:pic>
        <p:nvPicPr>
          <p:cNvPr id="320" name="Google Shape;320;p33" descr="Chef female outline"/>
          <p:cNvPicPr preferRelativeResize="0"/>
          <p:nvPr/>
        </p:nvPicPr>
        <p:blipFill rotWithShape="1">
          <a:blip r:embed="rId8">
            <a:alphaModFix/>
          </a:blip>
          <a:srcRect/>
          <a:stretch/>
        </p:blipFill>
        <p:spPr>
          <a:xfrm>
            <a:off x="8000496" y="2222242"/>
            <a:ext cx="914400" cy="914400"/>
          </a:xfrm>
          <a:prstGeom prst="rect">
            <a:avLst/>
          </a:prstGeom>
          <a:noFill/>
          <a:ln>
            <a:noFill/>
          </a:ln>
        </p:spPr>
      </p:pic>
      <p:pic>
        <p:nvPicPr>
          <p:cNvPr id="321" name="Google Shape;321;p33" descr="Truck with solid fill"/>
          <p:cNvPicPr preferRelativeResize="0"/>
          <p:nvPr/>
        </p:nvPicPr>
        <p:blipFill rotWithShape="1">
          <a:blip r:embed="rId9">
            <a:alphaModFix/>
          </a:blip>
          <a:srcRect/>
          <a:stretch/>
        </p:blipFill>
        <p:spPr>
          <a:xfrm>
            <a:off x="10164882" y="2250181"/>
            <a:ext cx="1108469" cy="1108469"/>
          </a:xfrm>
          <a:prstGeom prst="rect">
            <a:avLst/>
          </a:prstGeom>
          <a:noFill/>
          <a:ln>
            <a:noFill/>
          </a:ln>
        </p:spPr>
      </p:pic>
      <p:pic>
        <p:nvPicPr>
          <p:cNvPr id="322" name="Google Shape;322;p33" descr="Clipboard Partially Checked with solid fill"/>
          <p:cNvPicPr preferRelativeResize="0"/>
          <p:nvPr/>
        </p:nvPicPr>
        <p:blipFill rotWithShape="1">
          <a:blip r:embed="rId10">
            <a:alphaModFix/>
          </a:blip>
          <a:srcRect/>
          <a:stretch/>
        </p:blipFill>
        <p:spPr>
          <a:xfrm>
            <a:off x="239498" y="4764714"/>
            <a:ext cx="1098490" cy="1098490"/>
          </a:xfrm>
          <a:prstGeom prst="rect">
            <a:avLst/>
          </a:prstGeom>
          <a:noFill/>
          <a:ln>
            <a:noFill/>
          </a:ln>
        </p:spPr>
      </p:pic>
      <p:pic>
        <p:nvPicPr>
          <p:cNvPr id="323" name="Google Shape;323;p33" descr="Table setting with solid fill"/>
          <p:cNvPicPr preferRelativeResize="0"/>
          <p:nvPr/>
        </p:nvPicPr>
        <p:blipFill rotWithShape="1">
          <a:blip r:embed="rId11">
            <a:alphaModFix/>
          </a:blip>
          <a:srcRect/>
          <a:stretch/>
        </p:blipFill>
        <p:spPr>
          <a:xfrm>
            <a:off x="3400458" y="5225775"/>
            <a:ext cx="914400" cy="914400"/>
          </a:xfrm>
          <a:prstGeom prst="rect">
            <a:avLst/>
          </a:prstGeom>
          <a:noFill/>
          <a:ln>
            <a:noFill/>
          </a:ln>
        </p:spPr>
      </p:pic>
      <p:pic>
        <p:nvPicPr>
          <p:cNvPr id="324" name="Google Shape;324;p33" descr="Children with solid fill"/>
          <p:cNvPicPr preferRelativeResize="0"/>
          <p:nvPr/>
        </p:nvPicPr>
        <p:blipFill rotWithShape="1">
          <a:blip r:embed="rId12">
            <a:alphaModFix/>
          </a:blip>
          <a:srcRect/>
          <a:stretch/>
        </p:blipFill>
        <p:spPr>
          <a:xfrm>
            <a:off x="3728741" y="4713673"/>
            <a:ext cx="914400" cy="914400"/>
          </a:xfrm>
          <a:prstGeom prst="rect">
            <a:avLst/>
          </a:prstGeom>
          <a:noFill/>
          <a:ln>
            <a:noFill/>
          </a:ln>
        </p:spPr>
      </p:pic>
      <p:pic>
        <p:nvPicPr>
          <p:cNvPr id="325" name="Google Shape;325;p33" descr="Children with solid fill"/>
          <p:cNvPicPr preferRelativeResize="0"/>
          <p:nvPr/>
        </p:nvPicPr>
        <p:blipFill rotWithShape="1">
          <a:blip r:embed="rId13">
            <a:alphaModFix/>
          </a:blip>
          <a:srcRect/>
          <a:stretch/>
        </p:blipFill>
        <p:spPr>
          <a:xfrm>
            <a:off x="2887673" y="4709989"/>
            <a:ext cx="914400" cy="914400"/>
          </a:xfrm>
          <a:prstGeom prst="rect">
            <a:avLst/>
          </a:prstGeom>
          <a:noFill/>
          <a:ln>
            <a:noFill/>
          </a:ln>
        </p:spPr>
      </p:pic>
      <p:pic>
        <p:nvPicPr>
          <p:cNvPr id="326" name="Google Shape;326;p33" descr="Programmer male outline"/>
          <p:cNvPicPr preferRelativeResize="0"/>
          <p:nvPr/>
        </p:nvPicPr>
        <p:blipFill rotWithShape="1">
          <a:blip r:embed="rId14">
            <a:alphaModFix/>
          </a:blip>
          <a:srcRect/>
          <a:stretch/>
        </p:blipFill>
        <p:spPr>
          <a:xfrm>
            <a:off x="4669216" y="4922172"/>
            <a:ext cx="914400" cy="914400"/>
          </a:xfrm>
          <a:prstGeom prst="rect">
            <a:avLst/>
          </a:prstGeom>
          <a:noFill/>
          <a:ln>
            <a:noFill/>
          </a:ln>
        </p:spPr>
      </p:pic>
      <p:pic>
        <p:nvPicPr>
          <p:cNvPr id="327" name="Google Shape;327;p33" descr="Email with solid fill"/>
          <p:cNvPicPr preferRelativeResize="0"/>
          <p:nvPr/>
        </p:nvPicPr>
        <p:blipFill rotWithShape="1">
          <a:blip r:embed="rId15">
            <a:alphaModFix/>
          </a:blip>
          <a:srcRect/>
          <a:stretch/>
        </p:blipFill>
        <p:spPr>
          <a:xfrm>
            <a:off x="6736582" y="4724111"/>
            <a:ext cx="914400" cy="914400"/>
          </a:xfrm>
          <a:prstGeom prst="rect">
            <a:avLst/>
          </a:prstGeom>
          <a:noFill/>
          <a:ln>
            <a:noFill/>
          </a:ln>
        </p:spPr>
      </p:pic>
      <p:pic>
        <p:nvPicPr>
          <p:cNvPr id="328" name="Google Shape;328;p33" descr="Server with solid fill"/>
          <p:cNvPicPr preferRelativeResize="0"/>
          <p:nvPr/>
        </p:nvPicPr>
        <p:blipFill rotWithShape="1">
          <a:blip r:embed="rId16">
            <a:alphaModFix/>
          </a:blip>
          <a:srcRect/>
          <a:stretch/>
        </p:blipFill>
        <p:spPr>
          <a:xfrm>
            <a:off x="8685189" y="4970171"/>
            <a:ext cx="914400" cy="914400"/>
          </a:xfrm>
          <a:prstGeom prst="rect">
            <a:avLst/>
          </a:prstGeom>
          <a:noFill/>
          <a:ln>
            <a:noFill/>
          </a:ln>
        </p:spPr>
      </p:pic>
      <p:pic>
        <p:nvPicPr>
          <p:cNvPr id="329" name="Google Shape;329;p33" descr="Bank with solid fill"/>
          <p:cNvPicPr preferRelativeResize="0"/>
          <p:nvPr/>
        </p:nvPicPr>
        <p:blipFill rotWithShape="1">
          <a:blip r:embed="rId17">
            <a:alphaModFix/>
          </a:blip>
          <a:srcRect/>
          <a:stretch/>
        </p:blipFill>
        <p:spPr>
          <a:xfrm>
            <a:off x="10816151" y="4914222"/>
            <a:ext cx="914400" cy="914400"/>
          </a:xfrm>
          <a:prstGeom prst="rect">
            <a:avLst/>
          </a:prstGeom>
          <a:noFill/>
          <a:ln>
            <a:noFill/>
          </a:ln>
        </p:spPr>
      </p:pic>
      <p:pic>
        <p:nvPicPr>
          <p:cNvPr id="330" name="Google Shape;330;p33" descr="Monitor with solid fill"/>
          <p:cNvPicPr preferRelativeResize="0"/>
          <p:nvPr/>
        </p:nvPicPr>
        <p:blipFill rotWithShape="1">
          <a:blip r:embed="rId18">
            <a:alphaModFix/>
          </a:blip>
          <a:srcRect/>
          <a:stretch/>
        </p:blipFill>
        <p:spPr>
          <a:xfrm>
            <a:off x="2507212" y="2879631"/>
            <a:ext cx="914400" cy="914400"/>
          </a:xfrm>
          <a:prstGeom prst="rect">
            <a:avLst/>
          </a:prstGeom>
          <a:noFill/>
          <a:ln>
            <a:noFill/>
          </a:ln>
        </p:spPr>
      </p:pic>
      <p:sp>
        <p:nvSpPr>
          <p:cNvPr id="331" name="Google Shape;331;p33"/>
          <p:cNvSpPr txBox="1"/>
          <p:nvPr/>
        </p:nvSpPr>
        <p:spPr>
          <a:xfrm>
            <a:off x="347608" y="3386108"/>
            <a:ext cx="14158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Funds</a:t>
            </a:r>
            <a:endParaRPr/>
          </a:p>
        </p:txBody>
      </p:sp>
      <p:sp>
        <p:nvSpPr>
          <p:cNvPr id="332" name="Google Shape;332;p33"/>
          <p:cNvSpPr txBox="1"/>
          <p:nvPr/>
        </p:nvSpPr>
        <p:spPr>
          <a:xfrm>
            <a:off x="2093006" y="3762973"/>
            <a:ext cx="214875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Menu created; We look at meal count sheet </a:t>
            </a:r>
            <a:endParaRPr/>
          </a:p>
        </p:txBody>
      </p:sp>
      <p:sp>
        <p:nvSpPr>
          <p:cNvPr id="333" name="Google Shape;333;p33"/>
          <p:cNvSpPr/>
          <p:nvPr/>
        </p:nvSpPr>
        <p:spPr>
          <a:xfrm>
            <a:off x="1291900" y="2725694"/>
            <a:ext cx="771332" cy="369332"/>
          </a:xfrm>
          <a:prstGeom prst="rightArrow">
            <a:avLst>
              <a:gd name="adj1" fmla="val 50000"/>
              <a:gd name="adj2" fmla="val 50000"/>
            </a:avLst>
          </a:prstGeom>
          <a:solidFill>
            <a:srgbClr val="F1A298"/>
          </a:solidFill>
          <a:ln w="19050" cap="rnd" cmpd="sng">
            <a:solidFill>
              <a:srgbClr val="3C51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4" name="Google Shape;334;p33"/>
          <p:cNvSpPr txBox="1"/>
          <p:nvPr/>
        </p:nvSpPr>
        <p:spPr>
          <a:xfrm>
            <a:off x="4755348" y="3161405"/>
            <a:ext cx="135711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Food delivered to DTC</a:t>
            </a:r>
            <a:endParaRPr/>
          </a:p>
        </p:txBody>
      </p:sp>
      <p:sp>
        <p:nvSpPr>
          <p:cNvPr id="335" name="Google Shape;335;p33"/>
          <p:cNvSpPr txBox="1"/>
          <p:nvPr/>
        </p:nvSpPr>
        <p:spPr>
          <a:xfrm>
            <a:off x="7064477" y="3317403"/>
            <a:ext cx="169852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Kitchen staff prepare meals</a:t>
            </a:r>
            <a:endParaRPr/>
          </a:p>
        </p:txBody>
      </p:sp>
      <p:sp>
        <p:nvSpPr>
          <p:cNvPr id="336" name="Google Shape;336;p33"/>
          <p:cNvSpPr txBox="1"/>
          <p:nvPr/>
        </p:nvSpPr>
        <p:spPr>
          <a:xfrm>
            <a:off x="10098994" y="3293775"/>
            <a:ext cx="174539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Delivery Drivers deliver food</a:t>
            </a:r>
            <a:endParaRPr/>
          </a:p>
        </p:txBody>
      </p:sp>
      <p:sp>
        <p:nvSpPr>
          <p:cNvPr id="337" name="Google Shape;337;p33"/>
          <p:cNvSpPr txBox="1"/>
          <p:nvPr/>
        </p:nvSpPr>
        <p:spPr>
          <a:xfrm>
            <a:off x="128062" y="5996465"/>
            <a:ext cx="19649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Site supervisor signs tablet</a:t>
            </a:r>
            <a:endParaRPr/>
          </a:p>
        </p:txBody>
      </p:sp>
      <p:sp>
        <p:nvSpPr>
          <p:cNvPr id="338" name="Google Shape;338;p33"/>
          <p:cNvSpPr txBox="1"/>
          <p:nvPr/>
        </p:nvSpPr>
        <p:spPr>
          <a:xfrm>
            <a:off x="3026064" y="5988638"/>
            <a:ext cx="26685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Kids Eat &amp; Site Sup. Completes &amp; sends in paperwork</a:t>
            </a:r>
            <a:endParaRPr/>
          </a:p>
        </p:txBody>
      </p:sp>
      <p:sp>
        <p:nvSpPr>
          <p:cNvPr id="339" name="Google Shape;339;p33"/>
          <p:cNvSpPr txBox="1"/>
          <p:nvPr/>
        </p:nvSpPr>
        <p:spPr>
          <a:xfrm>
            <a:off x="6479409" y="5823426"/>
            <a:ext cx="17980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Site Sponsor receives paperwork</a:t>
            </a:r>
            <a:endParaRPr/>
          </a:p>
        </p:txBody>
      </p:sp>
      <p:sp>
        <p:nvSpPr>
          <p:cNvPr id="340" name="Google Shape;340;p33"/>
          <p:cNvSpPr txBox="1"/>
          <p:nvPr/>
        </p:nvSpPr>
        <p:spPr>
          <a:xfrm>
            <a:off x="8596117" y="5863204"/>
            <a:ext cx="173496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Paperwork entered</a:t>
            </a:r>
            <a:endParaRPr/>
          </a:p>
        </p:txBody>
      </p:sp>
      <p:sp>
        <p:nvSpPr>
          <p:cNvPr id="341" name="Google Shape;341;p33"/>
          <p:cNvSpPr txBox="1"/>
          <p:nvPr/>
        </p:nvSpPr>
        <p:spPr>
          <a:xfrm>
            <a:off x="10559640" y="5836572"/>
            <a:ext cx="15042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Claim filed</a:t>
            </a:r>
            <a:endParaRPr/>
          </a:p>
        </p:txBody>
      </p:sp>
      <p:sp>
        <p:nvSpPr>
          <p:cNvPr id="342" name="Google Shape;342;p33"/>
          <p:cNvSpPr/>
          <p:nvPr/>
        </p:nvSpPr>
        <p:spPr>
          <a:xfrm>
            <a:off x="3802073" y="2679442"/>
            <a:ext cx="728635" cy="415584"/>
          </a:xfrm>
          <a:prstGeom prst="rightArrow">
            <a:avLst>
              <a:gd name="adj1" fmla="val 50000"/>
              <a:gd name="adj2" fmla="val 50000"/>
            </a:avLst>
          </a:prstGeom>
          <a:solidFill>
            <a:srgbClr val="F1A298"/>
          </a:solidFill>
          <a:ln w="19050" cap="rnd" cmpd="sng">
            <a:solidFill>
              <a:srgbClr val="3C51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43" name="Google Shape;343;p33"/>
          <p:cNvPicPr preferRelativeResize="0"/>
          <p:nvPr/>
        </p:nvPicPr>
        <p:blipFill rotWithShape="1">
          <a:blip r:embed="rId19">
            <a:alphaModFix/>
          </a:blip>
          <a:srcRect/>
          <a:stretch/>
        </p:blipFill>
        <p:spPr>
          <a:xfrm>
            <a:off x="5955235" y="2719412"/>
            <a:ext cx="786452" cy="408467"/>
          </a:xfrm>
          <a:prstGeom prst="rect">
            <a:avLst/>
          </a:prstGeom>
          <a:noFill/>
          <a:ln>
            <a:noFill/>
          </a:ln>
        </p:spPr>
      </p:pic>
      <p:pic>
        <p:nvPicPr>
          <p:cNvPr id="344" name="Google Shape;344;p33"/>
          <p:cNvPicPr preferRelativeResize="0"/>
          <p:nvPr/>
        </p:nvPicPr>
        <p:blipFill rotWithShape="1">
          <a:blip r:embed="rId19">
            <a:alphaModFix/>
          </a:blip>
          <a:srcRect/>
          <a:stretch/>
        </p:blipFill>
        <p:spPr>
          <a:xfrm>
            <a:off x="9104754" y="2793740"/>
            <a:ext cx="786452" cy="408467"/>
          </a:xfrm>
          <a:prstGeom prst="rect">
            <a:avLst/>
          </a:prstGeom>
          <a:noFill/>
          <a:ln>
            <a:noFill/>
          </a:ln>
        </p:spPr>
      </p:pic>
      <p:pic>
        <p:nvPicPr>
          <p:cNvPr id="345" name="Google Shape;345;p33"/>
          <p:cNvPicPr preferRelativeResize="0"/>
          <p:nvPr/>
        </p:nvPicPr>
        <p:blipFill rotWithShape="1">
          <a:blip r:embed="rId19">
            <a:alphaModFix/>
          </a:blip>
          <a:srcRect/>
          <a:stretch/>
        </p:blipFill>
        <p:spPr>
          <a:xfrm>
            <a:off x="1588436" y="5334468"/>
            <a:ext cx="786452" cy="408467"/>
          </a:xfrm>
          <a:prstGeom prst="rect">
            <a:avLst/>
          </a:prstGeom>
          <a:noFill/>
          <a:ln>
            <a:noFill/>
          </a:ln>
        </p:spPr>
      </p:pic>
      <p:pic>
        <p:nvPicPr>
          <p:cNvPr id="346" name="Google Shape;346;p33"/>
          <p:cNvPicPr preferRelativeResize="0"/>
          <p:nvPr/>
        </p:nvPicPr>
        <p:blipFill rotWithShape="1">
          <a:blip r:embed="rId19">
            <a:alphaModFix/>
          </a:blip>
          <a:srcRect/>
          <a:stretch/>
        </p:blipFill>
        <p:spPr>
          <a:xfrm>
            <a:off x="5629291" y="5398046"/>
            <a:ext cx="786452" cy="408467"/>
          </a:xfrm>
          <a:prstGeom prst="rect">
            <a:avLst/>
          </a:prstGeom>
          <a:noFill/>
          <a:ln>
            <a:noFill/>
          </a:ln>
        </p:spPr>
      </p:pic>
      <p:pic>
        <p:nvPicPr>
          <p:cNvPr id="347" name="Google Shape;347;p33"/>
          <p:cNvPicPr preferRelativeResize="0"/>
          <p:nvPr/>
        </p:nvPicPr>
        <p:blipFill rotWithShape="1">
          <a:blip r:embed="rId19">
            <a:alphaModFix/>
          </a:blip>
          <a:srcRect/>
          <a:stretch/>
        </p:blipFill>
        <p:spPr>
          <a:xfrm>
            <a:off x="7840567" y="5420155"/>
            <a:ext cx="786452" cy="408467"/>
          </a:xfrm>
          <a:prstGeom prst="rect">
            <a:avLst/>
          </a:prstGeom>
          <a:noFill/>
          <a:ln>
            <a:noFill/>
          </a:ln>
        </p:spPr>
      </p:pic>
      <p:pic>
        <p:nvPicPr>
          <p:cNvPr id="348" name="Google Shape;348;p33"/>
          <p:cNvPicPr preferRelativeResize="0"/>
          <p:nvPr/>
        </p:nvPicPr>
        <p:blipFill rotWithShape="1">
          <a:blip r:embed="rId19">
            <a:alphaModFix/>
          </a:blip>
          <a:srcRect/>
          <a:stretch/>
        </p:blipFill>
        <p:spPr>
          <a:xfrm>
            <a:off x="9879547" y="5312522"/>
            <a:ext cx="786452" cy="4084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4"/>
          <p:cNvPicPr preferRelativeResize="0">
            <a:picLocks noGrp="1"/>
          </p:cNvPicPr>
          <p:nvPr>
            <p:ph type="pic" idx="2"/>
          </p:nvPr>
        </p:nvPicPr>
        <p:blipFill rotWithShape="1">
          <a:blip r:embed="rId3">
            <a:alphaModFix/>
          </a:blip>
          <a:srcRect l="13166" r="13165"/>
          <a:stretch/>
        </p:blipFill>
        <p:spPr>
          <a:xfrm>
            <a:off x="-9153" y="0"/>
            <a:ext cx="6105136" cy="6240787"/>
          </a:xfrm>
          <a:prstGeom prst="rect">
            <a:avLst/>
          </a:prstGeom>
          <a:noFill/>
          <a:ln>
            <a:noFill/>
          </a:ln>
        </p:spPr>
      </p:pic>
      <p:sp>
        <p:nvSpPr>
          <p:cNvPr id="355" name="Google Shape;355;p34"/>
          <p:cNvSpPr txBox="1">
            <a:spLocks noGrp="1"/>
          </p:cNvSpPr>
          <p:nvPr>
            <p:ph type="title"/>
          </p:nvPr>
        </p:nvSpPr>
        <p:spPr>
          <a:xfrm>
            <a:off x="5077810" y="947643"/>
            <a:ext cx="4765548" cy="766572"/>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chemeClr val="accent1"/>
              </a:buClr>
              <a:buSzPct val="100000"/>
              <a:buFont typeface="Trebuchet MS"/>
              <a:buNone/>
            </a:pPr>
            <a:r>
              <a:rPr lang="en-US" sz="4800"/>
              <a:t>Who can eat?</a:t>
            </a:r>
            <a:endParaRPr/>
          </a:p>
        </p:txBody>
      </p:sp>
      <p:sp>
        <p:nvSpPr>
          <p:cNvPr id="356" name="Google Shape;356;p34"/>
          <p:cNvSpPr txBox="1"/>
          <p:nvPr/>
        </p:nvSpPr>
        <p:spPr>
          <a:xfrm>
            <a:off x="6696075" y="1924050"/>
            <a:ext cx="4857750"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2"/>
              </a:buClr>
              <a:buSzPts val="1800"/>
              <a:buFont typeface="Noto Sans Symbols"/>
              <a:buChar char="⮚"/>
            </a:pPr>
            <a:r>
              <a:rPr lang="en-US" sz="1800" dirty="0">
                <a:solidFill>
                  <a:schemeClr val="dk1"/>
                </a:solidFill>
                <a:latin typeface="Trebuchet MS"/>
                <a:ea typeface="Trebuchet MS"/>
                <a:cs typeface="Trebuchet MS"/>
                <a:sym typeface="Trebuchet MS"/>
              </a:rPr>
              <a:t>Children and teens 18 and younger</a:t>
            </a:r>
            <a:endParaRPr dirty="0"/>
          </a:p>
          <a:p>
            <a:pPr marL="285750" marR="0" lvl="0" indent="-285750" algn="l" rtl="0">
              <a:spcBef>
                <a:spcPts val="0"/>
              </a:spcBef>
              <a:spcAft>
                <a:spcPts val="0"/>
              </a:spcAft>
              <a:buClr>
                <a:schemeClr val="accent2"/>
              </a:buClr>
              <a:buSzPts val="1800"/>
              <a:buFont typeface="Noto Sans Symbols"/>
              <a:buChar char="⮚"/>
            </a:pPr>
            <a:r>
              <a:rPr lang="en-US" sz="1800" dirty="0">
                <a:solidFill>
                  <a:schemeClr val="dk1"/>
                </a:solidFill>
                <a:latin typeface="Trebuchet MS"/>
                <a:ea typeface="Trebuchet MS"/>
                <a:cs typeface="Trebuchet MS"/>
                <a:sym typeface="Trebuchet MS"/>
              </a:rPr>
              <a:t>A person aged 19-21 who has a mental or physical disability and participates in a school program (K-12)</a:t>
            </a:r>
            <a:endParaRPr dirty="0"/>
          </a:p>
        </p:txBody>
      </p:sp>
      <p:sp>
        <p:nvSpPr>
          <p:cNvPr id="357" name="Google Shape;357;p34"/>
          <p:cNvSpPr txBox="1"/>
          <p:nvPr/>
        </p:nvSpPr>
        <p:spPr>
          <a:xfrm>
            <a:off x="6696075" y="3158315"/>
            <a:ext cx="4857750"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Can adults eat?</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accent2"/>
              </a:buClr>
              <a:buSzPts val="1800"/>
              <a:buFont typeface="Noto Sans Symbols"/>
              <a:buChar char="⮚"/>
            </a:pPr>
            <a:r>
              <a:rPr lang="en-US" sz="1800" i="1">
                <a:solidFill>
                  <a:schemeClr val="dk1"/>
                </a:solidFill>
                <a:latin typeface="Trebuchet MS"/>
                <a:ea typeface="Trebuchet MS"/>
                <a:cs typeface="Trebuchet MS"/>
                <a:sym typeface="Trebuchet MS"/>
              </a:rPr>
              <a:t>Program adults </a:t>
            </a:r>
            <a:r>
              <a:rPr lang="en-US" sz="1800">
                <a:solidFill>
                  <a:schemeClr val="dk1"/>
                </a:solidFill>
                <a:latin typeface="Trebuchet MS"/>
                <a:ea typeface="Trebuchet MS"/>
                <a:cs typeface="Trebuchet MS"/>
                <a:sym typeface="Trebuchet MS"/>
              </a:rPr>
              <a:t>– </a:t>
            </a:r>
            <a:r>
              <a:rPr lang="en-US" sz="1800">
                <a:solidFill>
                  <a:schemeClr val="dk1"/>
                </a:solidFill>
                <a:highlight>
                  <a:srgbClr val="FFFF00"/>
                </a:highlight>
                <a:latin typeface="Trebuchet MS"/>
                <a:ea typeface="Trebuchet MS"/>
                <a:cs typeface="Trebuchet MS"/>
                <a:sym typeface="Trebuchet MS"/>
              </a:rPr>
              <a:t>hot kitchen meals ONLY</a:t>
            </a:r>
            <a:endParaRPr/>
          </a:p>
          <a:p>
            <a:pPr marL="285750" marR="0" lvl="0" indent="-285750" algn="l" rtl="0">
              <a:spcBef>
                <a:spcPts val="0"/>
              </a:spcBef>
              <a:spcAft>
                <a:spcPts val="0"/>
              </a:spcAft>
              <a:buClr>
                <a:schemeClr val="accent2"/>
              </a:buClr>
              <a:buSzPts val="1800"/>
              <a:buFont typeface="Noto Sans Symbols"/>
              <a:buChar char="⮚"/>
            </a:pPr>
            <a:r>
              <a:rPr lang="en-US" sz="1800">
                <a:solidFill>
                  <a:schemeClr val="dk1"/>
                </a:solidFill>
                <a:latin typeface="Trebuchet MS"/>
                <a:ea typeface="Trebuchet MS"/>
                <a:cs typeface="Trebuchet MS"/>
                <a:sym typeface="Trebuchet MS"/>
              </a:rPr>
              <a:t>This is an employee or volunteer who works with SFSP</a:t>
            </a:r>
            <a:endParaRPr/>
          </a:p>
          <a:p>
            <a:pPr marL="285750" marR="0" lvl="0" indent="-285750" algn="l" rtl="0">
              <a:spcBef>
                <a:spcPts val="0"/>
              </a:spcBef>
              <a:spcAft>
                <a:spcPts val="0"/>
              </a:spcAft>
              <a:buClr>
                <a:schemeClr val="accent2"/>
              </a:buClr>
              <a:buSzPts val="1800"/>
              <a:buFont typeface="Noto Sans Symbols"/>
              <a:buChar char="⮚"/>
            </a:pPr>
            <a:r>
              <a:rPr lang="en-US" sz="1800">
                <a:solidFill>
                  <a:schemeClr val="dk1"/>
                </a:solidFill>
                <a:latin typeface="Trebuchet MS"/>
                <a:ea typeface="Trebuchet MS"/>
                <a:cs typeface="Trebuchet MS"/>
                <a:sym typeface="Trebuchet MS"/>
              </a:rPr>
              <a:t>A monitor, kitchen staff, supervisor, etc.</a:t>
            </a:r>
            <a:endParaRPr/>
          </a:p>
          <a:p>
            <a:pPr marL="285750" marR="0" lvl="0" indent="-171450" algn="l" rtl="0">
              <a:spcBef>
                <a:spcPts val="0"/>
              </a:spcBef>
              <a:spcAft>
                <a:spcPts val="0"/>
              </a:spcAft>
              <a:buClr>
                <a:schemeClr val="accent2"/>
              </a:buClr>
              <a:buSzPts val="1800"/>
              <a:buFont typeface="Noto Sans Symbols"/>
              <a:buNone/>
            </a:pPr>
            <a:endParaRPr sz="180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accent2"/>
              </a:buClr>
              <a:buSzPts val="1800"/>
              <a:buFont typeface="Noto Sans Symbols"/>
              <a:buChar char="⮚"/>
            </a:pPr>
            <a:r>
              <a:rPr lang="en-US" sz="1800" i="1">
                <a:solidFill>
                  <a:schemeClr val="dk1"/>
                </a:solidFill>
                <a:latin typeface="Trebuchet MS"/>
                <a:ea typeface="Trebuchet MS"/>
                <a:cs typeface="Trebuchet MS"/>
                <a:sym typeface="Trebuchet MS"/>
              </a:rPr>
              <a:t>Non-program adults</a:t>
            </a:r>
            <a:endParaRPr/>
          </a:p>
          <a:p>
            <a:pPr marL="285750" marR="0" lvl="0" indent="-285750" algn="l" rtl="0">
              <a:spcBef>
                <a:spcPts val="0"/>
              </a:spcBef>
              <a:spcAft>
                <a:spcPts val="0"/>
              </a:spcAft>
              <a:buClr>
                <a:schemeClr val="accent2"/>
              </a:buClr>
              <a:buSzPts val="1800"/>
              <a:buFont typeface="Noto Sans Symbols"/>
              <a:buChar char="⮚"/>
            </a:pPr>
            <a:r>
              <a:rPr lang="en-US" sz="1800">
                <a:solidFill>
                  <a:schemeClr val="dk1"/>
                </a:solidFill>
                <a:latin typeface="Trebuchet MS"/>
                <a:ea typeface="Trebuchet MS"/>
                <a:cs typeface="Trebuchet MS"/>
                <a:sym typeface="Trebuchet MS"/>
              </a:rPr>
              <a:t>A person over the age of 18 who does not work with SFSP </a:t>
            </a:r>
            <a:endParaRPr/>
          </a:p>
          <a:p>
            <a:pPr marL="285750" marR="0" lvl="0" indent="-285750" algn="l" rtl="0">
              <a:spcBef>
                <a:spcPts val="0"/>
              </a:spcBef>
              <a:spcAft>
                <a:spcPts val="0"/>
              </a:spcAft>
              <a:buClr>
                <a:schemeClr val="accent2"/>
              </a:buClr>
              <a:buSzPts val="1800"/>
              <a:buFont typeface="Noto Sans Symbols"/>
              <a:buChar char="⮚"/>
            </a:pPr>
            <a:r>
              <a:rPr lang="en-US" sz="1800">
                <a:solidFill>
                  <a:schemeClr val="dk1"/>
                </a:solidFill>
                <a:latin typeface="Trebuchet MS"/>
                <a:ea typeface="Trebuchet MS"/>
                <a:cs typeface="Trebuchet MS"/>
                <a:sym typeface="Trebuchet MS"/>
              </a:rPr>
              <a:t>Parents, guardians, staff that doesn’t work with meal service </a:t>
            </a:r>
            <a:endParaRPr/>
          </a:p>
        </p:txBody>
      </p:sp>
      <p:pic>
        <p:nvPicPr>
          <p:cNvPr id="358" name="Google Shape;358;p34"/>
          <p:cNvPicPr preferRelativeResize="0"/>
          <p:nvPr/>
        </p:nvPicPr>
        <p:blipFill rotWithShape="1">
          <a:blip r:embed="rId4">
            <a:alphaModFix amt="52999"/>
          </a:blip>
          <a:srcRect/>
          <a:stretch/>
        </p:blipFill>
        <p:spPr>
          <a:xfrm>
            <a:off x="8128386" y="4791343"/>
            <a:ext cx="1993127" cy="19931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grpSp>
        <p:nvGrpSpPr>
          <p:cNvPr id="364" name="Google Shape;364;p35"/>
          <p:cNvGrpSpPr/>
          <p:nvPr/>
        </p:nvGrpSpPr>
        <p:grpSpPr>
          <a:xfrm>
            <a:off x="0" y="-8467"/>
            <a:ext cx="12192000" cy="6866467"/>
            <a:chOff x="0" y="-8467"/>
            <a:chExt cx="12192000" cy="6866467"/>
          </a:xfrm>
        </p:grpSpPr>
        <p:cxnSp>
          <p:nvCxnSpPr>
            <p:cNvPr id="365" name="Google Shape;365;p3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66" name="Google Shape;366;p3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67" name="Google Shape;367;p3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8" name="Google Shape;368;p3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9" name="Google Shape;369;p3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0" name="Google Shape;370;p3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1" name="Google Shape;371;p3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2" name="Google Shape;372;p3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3" name="Google Shape;373;p3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4" name="Google Shape;374;p35"/>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375" name="Google Shape;375;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6" name="Google Shape;376;p35"/>
          <p:cNvSpPr/>
          <p:nvPr/>
        </p:nvSpPr>
        <p:spPr>
          <a:xfrm>
            <a:off x="0" y="-3"/>
            <a:ext cx="4660126"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7" name="Google Shape;377;p35"/>
          <p:cNvSpPr/>
          <p:nvPr/>
        </p:nvSpPr>
        <p:spPr>
          <a:xfrm rot="10800000">
            <a:off x="4660127" y="-3"/>
            <a:ext cx="1056745" cy="6858001"/>
          </a:xfrm>
          <a:prstGeom prst="triangle">
            <a:avLst>
              <a:gd name="adj" fmla="val 100000"/>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8" name="Google Shape;378;p35"/>
          <p:cNvSpPr txBox="1">
            <a:spLocks noGrp="1"/>
          </p:cNvSpPr>
          <p:nvPr>
            <p:ph type="title"/>
          </p:nvPr>
        </p:nvSpPr>
        <p:spPr>
          <a:xfrm>
            <a:off x="673754" y="643467"/>
            <a:ext cx="4203045" cy="13756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Trebuchet MS"/>
              <a:buNone/>
            </a:pPr>
            <a:r>
              <a:rPr lang="en-US" dirty="0">
                <a:latin typeface="Trebuchet MS"/>
                <a:ea typeface="Trebuchet MS"/>
                <a:cs typeface="Trebuchet MS"/>
                <a:sym typeface="Trebuchet MS"/>
              </a:rPr>
              <a:t>When can I serve?</a:t>
            </a:r>
            <a:endParaRPr dirty="0"/>
          </a:p>
        </p:txBody>
      </p:sp>
      <p:sp>
        <p:nvSpPr>
          <p:cNvPr id="379" name="Google Shape;379;p35"/>
          <p:cNvSpPr txBox="1">
            <a:spLocks noGrp="1"/>
          </p:cNvSpPr>
          <p:nvPr>
            <p:ph type="body" idx="1"/>
          </p:nvPr>
        </p:nvSpPr>
        <p:spPr>
          <a:xfrm>
            <a:off x="673754" y="2160590"/>
            <a:ext cx="3973943" cy="344011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600"/>
              <a:buFont typeface="Noto Sans Symbols"/>
              <a:buChar char="►"/>
            </a:pPr>
            <a:r>
              <a:rPr lang="en-US" sz="2000" cap="none" dirty="0">
                <a:latin typeface="Trebuchet MS"/>
                <a:ea typeface="Trebuchet MS"/>
                <a:cs typeface="Trebuchet MS"/>
                <a:sym typeface="Trebuchet MS"/>
              </a:rPr>
              <a:t>Meals must be served during approved meal service times</a:t>
            </a:r>
            <a:endParaRPr dirty="0"/>
          </a:p>
          <a:p>
            <a:pPr marL="342900" lvl="0" indent="-342900" algn="l" rtl="0">
              <a:lnSpc>
                <a:spcPct val="90000"/>
              </a:lnSpc>
              <a:spcBef>
                <a:spcPts val="1000"/>
              </a:spcBef>
              <a:spcAft>
                <a:spcPts val="0"/>
              </a:spcAft>
              <a:buSzPts val="1600"/>
              <a:buFont typeface="Noto Sans Symbols"/>
              <a:buChar char="►"/>
            </a:pPr>
            <a:r>
              <a:rPr lang="en-US" sz="2000" dirty="0">
                <a:latin typeface="Trebuchet MS"/>
                <a:ea typeface="Trebuchet MS"/>
                <a:cs typeface="Trebuchet MS"/>
                <a:sym typeface="Trebuchet MS"/>
              </a:rPr>
              <a:t>Any changes in meal service time must be approved by DTC prior to service</a:t>
            </a:r>
            <a:endParaRPr dirty="0"/>
          </a:p>
          <a:p>
            <a:pPr marL="342900" lvl="0" indent="-342900" algn="l" rtl="0">
              <a:lnSpc>
                <a:spcPct val="90000"/>
              </a:lnSpc>
              <a:spcBef>
                <a:spcPts val="1000"/>
              </a:spcBef>
              <a:spcAft>
                <a:spcPts val="0"/>
              </a:spcAft>
              <a:buSzPts val="1600"/>
              <a:buFont typeface="Noto Sans Symbols"/>
              <a:buChar char="►"/>
            </a:pPr>
            <a:r>
              <a:rPr lang="en-US" sz="2000" cap="none" dirty="0">
                <a:latin typeface="Trebuchet MS"/>
                <a:ea typeface="Trebuchet MS"/>
                <a:cs typeface="Trebuchet MS"/>
                <a:sym typeface="Trebuchet MS"/>
              </a:rPr>
              <a:t>Any meals served outside of the approved meal service time may not be claimed for reimbursement </a:t>
            </a:r>
            <a:endParaRPr dirty="0"/>
          </a:p>
        </p:txBody>
      </p:sp>
      <p:pic>
        <p:nvPicPr>
          <p:cNvPr id="380" name="Google Shape;380;p35" descr="Fork and knife"/>
          <p:cNvPicPr preferRelativeResize="0"/>
          <p:nvPr/>
        </p:nvPicPr>
        <p:blipFill rotWithShape="1">
          <a:blip r:embed="rId3">
            <a:alphaModFix/>
          </a:blip>
          <a:srcRect/>
          <a:stretch/>
        </p:blipFill>
        <p:spPr>
          <a:xfrm>
            <a:off x="6217616" y="972608"/>
            <a:ext cx="4900269" cy="4900269"/>
          </a:xfrm>
          <a:prstGeom prst="rect">
            <a:avLst/>
          </a:prstGeom>
          <a:noFill/>
          <a:ln>
            <a:noFill/>
          </a:ln>
        </p:spPr>
      </p:pic>
      <p:sp>
        <p:nvSpPr>
          <p:cNvPr id="381" name="Google Shape;381;p35"/>
          <p:cNvSpPr txBox="1">
            <a:spLocks noGrp="1"/>
          </p:cNvSpPr>
          <p:nvPr>
            <p:ph type="sldNum" idx="12"/>
          </p:nvPr>
        </p:nvSpPr>
        <p:spPr>
          <a:xfrm>
            <a:off x="10556161" y="6182876"/>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595959"/>
                </a:solidFill>
              </a:rPr>
              <a:t>7</a:t>
            </a:fld>
            <a:endParaRPr>
              <a:solidFill>
                <a:srgbClr val="595959"/>
              </a:solidFill>
            </a:endParaRPr>
          </a:p>
        </p:txBody>
      </p:sp>
      <p:sp>
        <p:nvSpPr>
          <p:cNvPr id="382" name="Google Shape;382;p35"/>
          <p:cNvSpPr/>
          <p:nvPr/>
        </p:nvSpPr>
        <p:spPr>
          <a:xfrm flipH="1">
            <a:off x="11755696"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6"/>
          <p:cNvSpPr/>
          <p:nvPr/>
        </p:nvSpPr>
        <p:spPr>
          <a:xfrm>
            <a:off x="545690" y="1930400"/>
            <a:ext cx="8935881" cy="3570748"/>
          </a:xfrm>
          <a:prstGeom prst="roundRect">
            <a:avLst>
              <a:gd name="adj" fmla="val 16667"/>
            </a:avLst>
          </a:prstGeom>
          <a:solidFill>
            <a:srgbClr val="2A5010"/>
          </a:solidFill>
          <a:ln w="19050" cap="rnd" cmpd="sng">
            <a:solidFill>
              <a:srgbClr val="3C51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89" name="Google Shape;389;p36" descr="Group of smiling children at school"/>
          <p:cNvPicPr preferRelativeResize="0"/>
          <p:nvPr/>
        </p:nvPicPr>
        <p:blipFill rotWithShape="1">
          <a:blip r:embed="rId3">
            <a:alphaModFix amt="16000"/>
          </a:blip>
          <a:srcRect/>
          <a:stretch/>
        </p:blipFill>
        <p:spPr>
          <a:xfrm>
            <a:off x="0" y="0"/>
            <a:ext cx="12192000" cy="6858000"/>
          </a:xfrm>
          <a:prstGeom prst="rect">
            <a:avLst/>
          </a:prstGeom>
          <a:noFill/>
          <a:ln>
            <a:noFill/>
          </a:ln>
        </p:spPr>
      </p:pic>
      <p:sp>
        <p:nvSpPr>
          <p:cNvPr id="390" name="Google Shape;390;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Where can I serve?</a:t>
            </a:r>
            <a:endParaRPr/>
          </a:p>
        </p:txBody>
      </p:sp>
      <p:sp>
        <p:nvSpPr>
          <p:cNvPr id="391" name="Google Shape;391;p3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rmAutofit fontScale="77500" lnSpcReduction="20000"/>
          </a:bodyPr>
          <a:lstStyle/>
          <a:p>
            <a:pPr marL="0" lvl="0" indent="0" algn="l" rtl="0">
              <a:spcBef>
                <a:spcPts val="0"/>
              </a:spcBef>
              <a:spcAft>
                <a:spcPts val="0"/>
              </a:spcAft>
              <a:buSzPct val="80000"/>
              <a:buNone/>
            </a:pPr>
            <a:r>
              <a:rPr lang="en-US" dirty="0">
                <a:solidFill>
                  <a:schemeClr val="lt1"/>
                </a:solidFill>
              </a:rPr>
              <a:t>CONGREGATE FEEDING IS A FEDERAL REQUIREMENT</a:t>
            </a:r>
            <a:endParaRPr dirty="0"/>
          </a:p>
        </p:txBody>
      </p:sp>
      <p:sp>
        <p:nvSpPr>
          <p:cNvPr id="392" name="Google Shape;392;p3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solidFill>
                  <a:schemeClr val="lt1"/>
                </a:solidFill>
              </a:rPr>
              <a:t>Locations in approved meal service areas are determined by DTC</a:t>
            </a:r>
            <a:endParaRPr dirty="0"/>
          </a:p>
          <a:p>
            <a:pPr marL="342900" lvl="0" indent="-342900" algn="l" rtl="0">
              <a:spcBef>
                <a:spcPts val="1000"/>
              </a:spcBef>
              <a:spcAft>
                <a:spcPts val="0"/>
              </a:spcAft>
              <a:buSzPts val="1440"/>
              <a:buChar char="►"/>
            </a:pPr>
            <a:r>
              <a:rPr lang="en-US" dirty="0">
                <a:solidFill>
                  <a:schemeClr val="lt1"/>
                </a:solidFill>
              </a:rPr>
              <a:t>Location may not be changed or moved without prior approval</a:t>
            </a:r>
            <a:endParaRPr dirty="0"/>
          </a:p>
          <a:p>
            <a:pPr marL="342900" lvl="0" indent="-342900" algn="l" rtl="0">
              <a:spcBef>
                <a:spcPts val="1000"/>
              </a:spcBef>
              <a:spcAft>
                <a:spcPts val="0"/>
              </a:spcAft>
              <a:buSzPts val="1440"/>
              <a:buChar char="►"/>
            </a:pPr>
            <a:r>
              <a:rPr lang="en-US" dirty="0">
                <a:solidFill>
                  <a:schemeClr val="lt1"/>
                </a:solidFill>
              </a:rPr>
              <a:t>Locations should be easily accessible and a safe place for children to gather</a:t>
            </a:r>
            <a:endParaRPr dirty="0"/>
          </a:p>
        </p:txBody>
      </p:sp>
      <p:sp>
        <p:nvSpPr>
          <p:cNvPr id="393" name="Google Shape;393;p3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sz="1800" dirty="0">
                <a:solidFill>
                  <a:schemeClr val="lt1"/>
                </a:solidFill>
              </a:rPr>
              <a:t>All meals must be eaten in the presence of site staff</a:t>
            </a:r>
            <a:endParaRPr dirty="0"/>
          </a:p>
        </p:txBody>
      </p:sp>
      <p:sp>
        <p:nvSpPr>
          <p:cNvPr id="394" name="Google Shape;394;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7"/>
          <p:cNvSpPr txBox="1">
            <a:spLocks noGrp="1"/>
          </p:cNvSpPr>
          <p:nvPr>
            <p:ph type="title"/>
          </p:nvPr>
        </p:nvSpPr>
        <p:spPr>
          <a:xfrm>
            <a:off x="3431034" y="422910"/>
            <a:ext cx="3314700" cy="1295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US"/>
              <a:t>Types of Sites</a:t>
            </a:r>
            <a:endParaRPr/>
          </a:p>
        </p:txBody>
      </p:sp>
      <p:sp>
        <p:nvSpPr>
          <p:cNvPr id="400" name="Google Shape;400;p37"/>
          <p:cNvSpPr txBox="1">
            <a:spLocks noGrp="1"/>
          </p:cNvSpPr>
          <p:nvPr>
            <p:ph type="body" idx="1"/>
          </p:nvPr>
        </p:nvSpPr>
        <p:spPr>
          <a:xfrm>
            <a:off x="917584" y="1718310"/>
            <a:ext cx="5079991" cy="82391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1920"/>
              <a:buNone/>
            </a:pPr>
            <a:r>
              <a:rPr lang="en-US" dirty="0"/>
              <a:t>Open or Open-Restricted (preferred!!)</a:t>
            </a:r>
            <a:endParaRPr dirty="0"/>
          </a:p>
        </p:txBody>
      </p:sp>
      <p:sp>
        <p:nvSpPr>
          <p:cNvPr id="401" name="Google Shape;401;p3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79999"/>
              <a:buChar char="►"/>
            </a:pPr>
            <a:r>
              <a:rPr lang="en-US" dirty="0"/>
              <a:t>This site is open to all children, without prior enrollment </a:t>
            </a:r>
            <a:endParaRPr dirty="0"/>
          </a:p>
          <a:p>
            <a:pPr marL="342900" lvl="0" indent="-342900" algn="l" rtl="0">
              <a:spcBef>
                <a:spcPts val="1000"/>
              </a:spcBef>
              <a:spcAft>
                <a:spcPts val="0"/>
              </a:spcAft>
              <a:buSzPct val="79999"/>
              <a:buChar char="►"/>
            </a:pPr>
            <a:r>
              <a:rPr lang="en-US" dirty="0"/>
              <a:t>Children do not have to participate in enrichment activities to receive a meal. </a:t>
            </a:r>
            <a:endParaRPr dirty="0"/>
          </a:p>
          <a:p>
            <a:pPr marL="342900" lvl="0" indent="-342900" algn="l" rtl="0">
              <a:spcBef>
                <a:spcPts val="1000"/>
              </a:spcBef>
              <a:spcAft>
                <a:spcPts val="0"/>
              </a:spcAft>
              <a:buSzPct val="79999"/>
              <a:buChar char="►"/>
            </a:pPr>
            <a:r>
              <a:rPr lang="en-US" dirty="0"/>
              <a:t>We prefer that all sites are open or open-restricted to feed as many kids as possible. </a:t>
            </a:r>
            <a:endParaRPr dirty="0"/>
          </a:p>
          <a:p>
            <a:pPr marL="342900" lvl="0" indent="-342900" algn="l" rtl="0">
              <a:spcBef>
                <a:spcPts val="1000"/>
              </a:spcBef>
              <a:spcAft>
                <a:spcPts val="0"/>
              </a:spcAft>
              <a:buSzPct val="79999"/>
              <a:buChar char="►"/>
            </a:pPr>
            <a:r>
              <a:rPr lang="en-US" dirty="0"/>
              <a:t>Open-restricted would be used in the case that you don’t have enough space to allow many children, but don’t require that they be previously enrolled at the site. </a:t>
            </a:r>
            <a:endParaRPr dirty="0"/>
          </a:p>
        </p:txBody>
      </p:sp>
      <p:sp>
        <p:nvSpPr>
          <p:cNvPr id="402" name="Google Shape;402;p37"/>
          <p:cNvSpPr txBox="1">
            <a:spLocks noGrp="1"/>
          </p:cNvSpPr>
          <p:nvPr>
            <p:ph type="body" idx="3"/>
          </p:nvPr>
        </p:nvSpPr>
        <p:spPr>
          <a:xfrm>
            <a:off x="5222328" y="1306354"/>
            <a:ext cx="5105400" cy="82391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SzPts val="1920"/>
              <a:buNone/>
            </a:pPr>
            <a:r>
              <a:rPr lang="en-US"/>
              <a:t>Closed – enrolled only	</a:t>
            </a:r>
            <a:endParaRPr/>
          </a:p>
        </p:txBody>
      </p:sp>
      <p:sp>
        <p:nvSpPr>
          <p:cNvPr id="403" name="Google Shape;403;p3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79999"/>
              <a:buChar char="►"/>
            </a:pPr>
            <a:r>
              <a:rPr lang="en-US"/>
              <a:t>This site is only open to children previously enrolled in programming.</a:t>
            </a:r>
            <a:endParaRPr/>
          </a:p>
          <a:p>
            <a:pPr marL="342900" lvl="0" indent="-342900" algn="l" rtl="0">
              <a:spcBef>
                <a:spcPts val="1000"/>
              </a:spcBef>
              <a:spcAft>
                <a:spcPts val="0"/>
              </a:spcAft>
              <a:buSzPct val="79999"/>
              <a:buChar char="►"/>
            </a:pPr>
            <a:r>
              <a:rPr lang="en-US"/>
              <a:t>Children do not have to participate in activities to receive a meal. </a:t>
            </a:r>
            <a:endParaRPr/>
          </a:p>
          <a:p>
            <a:pPr marL="342900" lvl="0" indent="-342900" algn="l" rtl="0">
              <a:spcBef>
                <a:spcPts val="1000"/>
              </a:spcBef>
              <a:spcAft>
                <a:spcPts val="0"/>
              </a:spcAft>
              <a:buSzPct val="79999"/>
              <a:buChar char="►"/>
            </a:pPr>
            <a:r>
              <a:rPr lang="en-US"/>
              <a:t>If you choose to have a closed enrolled only site, you will need to provide reasoning to the sponsor and further questions may be asked for clarification.</a:t>
            </a:r>
            <a:endParaRPr/>
          </a:p>
          <a:p>
            <a:pPr marL="342900" lvl="0" indent="-342900" algn="l" rtl="0">
              <a:spcBef>
                <a:spcPts val="1000"/>
              </a:spcBef>
              <a:spcAft>
                <a:spcPts val="0"/>
              </a:spcAft>
              <a:buSzPct val="79999"/>
              <a:buChar char="►"/>
            </a:pPr>
            <a:r>
              <a:rPr lang="en-US"/>
              <a:t>If operating in an area that doesn’t have at least a 50% F/R lunch rate, you will be required to collect income eligibility information. </a:t>
            </a:r>
            <a:endParaRPr/>
          </a:p>
          <a:p>
            <a:pPr marL="342900" lvl="0" indent="-258318" algn="l" rtl="0">
              <a:spcBef>
                <a:spcPts val="1000"/>
              </a:spcBef>
              <a:spcAft>
                <a:spcPts val="0"/>
              </a:spcAft>
              <a:buSzPct val="79999"/>
              <a:buNone/>
            </a:pPr>
            <a:endParaRPr/>
          </a:p>
        </p:txBody>
      </p:sp>
      <p:sp>
        <p:nvSpPr>
          <p:cNvPr id="404" name="Google Shape;404;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4545</TotalTime>
  <Words>3566</Words>
  <Application>Microsoft Office PowerPoint</Application>
  <PresentationFormat>Widescreen</PresentationFormat>
  <Paragraphs>344</Paragraphs>
  <Slides>41</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Noto Sans Symbols</vt:lpstr>
      <vt:lpstr>League Spartan</vt:lpstr>
      <vt:lpstr>Roboto</vt:lpstr>
      <vt:lpstr>Trebuchet MS</vt:lpstr>
      <vt:lpstr>Facet</vt:lpstr>
      <vt:lpstr>Facet</vt:lpstr>
      <vt:lpstr>SFSP TRAINING  2024</vt:lpstr>
      <vt:lpstr>Agenda</vt:lpstr>
      <vt:lpstr>What is SFSP?</vt:lpstr>
      <vt:lpstr>How SFSP Works?</vt:lpstr>
      <vt:lpstr>How does SFSP work?</vt:lpstr>
      <vt:lpstr>Who can eat?</vt:lpstr>
      <vt:lpstr>When can I serve?</vt:lpstr>
      <vt:lpstr>Where can I serve?</vt:lpstr>
      <vt:lpstr>Types of Sites</vt:lpstr>
      <vt:lpstr>Food Safety </vt:lpstr>
      <vt:lpstr>Food Allergies</vt:lpstr>
      <vt:lpstr>Meal Pattern &amp; Menus</vt:lpstr>
      <vt:lpstr>Menu- sample menu</vt:lpstr>
      <vt:lpstr>Meal Counting</vt:lpstr>
      <vt:lpstr>Daily Meal Count Form &amp; Delivery Ticket</vt:lpstr>
      <vt:lpstr>Daily Meal Count &amp; Delivery Ticket </vt:lpstr>
      <vt:lpstr>PowerPoint Presentation</vt:lpstr>
      <vt:lpstr>PowerPoint Presentation</vt:lpstr>
      <vt:lpstr>Weekly meal count rules</vt:lpstr>
      <vt:lpstr>Site Record of Meals Served (At Risk form) </vt:lpstr>
      <vt:lpstr>Why 85% rule?</vt:lpstr>
      <vt:lpstr>SFSP 85% rule </vt:lpstr>
      <vt:lpstr>Paperwork Timeliness &amp; Accuracy </vt:lpstr>
      <vt:lpstr>Paperwork Recap</vt:lpstr>
      <vt:lpstr>Breakfast Kits </vt:lpstr>
      <vt:lpstr>Lunch(Hot Kitchen) meals </vt:lpstr>
      <vt:lpstr>SNACK</vt:lpstr>
      <vt:lpstr>Field Trip Meals</vt:lpstr>
      <vt:lpstr>Sponsor and State reviews</vt:lpstr>
      <vt:lpstr>Sponsor &amp; State Reviews</vt:lpstr>
      <vt:lpstr>Sponsor &amp; State Reviews</vt:lpstr>
      <vt:lpstr>Civil Rights</vt:lpstr>
      <vt:lpstr>PowerPoint Presentation</vt:lpstr>
      <vt:lpstr>PowerPoint Presentation</vt:lpstr>
      <vt:lpstr>PowerPoint Presentation</vt:lpstr>
      <vt:lpstr>Site Supervisor responsibility recap </vt:lpstr>
      <vt:lpstr>Remember-This is a Partnership! </vt:lpstr>
      <vt:lpstr>Online Processes </vt:lpstr>
      <vt:lpstr>School Year Application Deadlines</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SFSP TRAINING  2024</dc:title>
  <dc:creator>Taylor Thompson</dc:creator>
  <cp:lastModifiedBy>Taylor Thompson</cp:lastModifiedBy>
  <cp:revision>5</cp:revision>
  <dcterms:modified xsi:type="dcterms:W3CDTF">2024-06-06T20:26:57Z</dcterms:modified>
</cp:coreProperties>
</file>