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1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7" r:id="rId4"/>
    <p:sldId id="322" r:id="rId5"/>
    <p:sldId id="268" r:id="rId6"/>
    <p:sldId id="269" r:id="rId7"/>
    <p:sldId id="270" r:id="rId8"/>
    <p:sldId id="271" r:id="rId9"/>
    <p:sldId id="272" r:id="rId10"/>
    <p:sldId id="273" r:id="rId11"/>
    <p:sldId id="258" r:id="rId12"/>
    <p:sldId id="274" r:id="rId13"/>
    <p:sldId id="275" r:id="rId14"/>
    <p:sldId id="276" r:id="rId15"/>
    <p:sldId id="277" r:id="rId16"/>
    <p:sldId id="280" r:id="rId17"/>
    <p:sldId id="281" r:id="rId18"/>
    <p:sldId id="283" r:id="rId19"/>
    <p:sldId id="282" r:id="rId20"/>
    <p:sldId id="285" r:id="rId21"/>
    <p:sldId id="286" r:id="rId22"/>
    <p:sldId id="321" r:id="rId23"/>
    <p:sldId id="287" r:id="rId24"/>
    <p:sldId id="320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290" r:id="rId34"/>
    <p:sldId id="291" r:id="rId35"/>
    <p:sldId id="292" r:id="rId36"/>
    <p:sldId id="324" r:id="rId37"/>
    <p:sldId id="293" r:id="rId38"/>
    <p:sldId id="295" r:id="rId39"/>
    <p:sldId id="296" r:id="rId40"/>
    <p:sldId id="298" r:id="rId41"/>
    <p:sldId id="299" r:id="rId42"/>
    <p:sldId id="323" r:id="rId43"/>
    <p:sldId id="300" r:id="rId44"/>
    <p:sldId id="301" r:id="rId45"/>
    <p:sldId id="302" r:id="rId46"/>
    <p:sldId id="304" r:id="rId47"/>
    <p:sldId id="305" r:id="rId48"/>
    <p:sldId id="306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A3C9"/>
    <a:srgbClr val="F7C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2C08C-D3A9-48F2-95E3-3213B52698D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C81BD-2E38-46BC-9736-8377091C8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AD0F42-13BB-4629-99BC-2BD962B70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4775" y="1171054"/>
            <a:ext cx="2413441" cy="44235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CF6EEB-D08C-40C7-8EA4-629FD05011FA}"/>
              </a:ext>
            </a:extLst>
          </p:cNvPr>
          <p:cNvCxnSpPr>
            <a:cxnSpLocks/>
          </p:cNvCxnSpPr>
          <p:nvPr userDrawn="1"/>
        </p:nvCxnSpPr>
        <p:spPr>
          <a:xfrm>
            <a:off x="4745621" y="451413"/>
            <a:ext cx="0" cy="5615733"/>
          </a:xfrm>
          <a:prstGeom prst="line">
            <a:avLst/>
          </a:prstGeom>
          <a:ln w="76200">
            <a:solidFill>
              <a:srgbClr val="F7C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359431-F97F-4DA6-A79A-3D6025AD7C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3399" y="2257143"/>
            <a:ext cx="5197353" cy="61337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Raleway" pitchFamily="2" charset="0"/>
              </a:defRPr>
            </a:lvl2pPr>
            <a:lvl3pPr>
              <a:defRPr>
                <a:solidFill>
                  <a:schemeClr val="bg1"/>
                </a:solidFill>
                <a:latin typeface="Raleway" pitchFamily="2" charset="0"/>
              </a:defRPr>
            </a:lvl3pPr>
            <a:lvl4pPr>
              <a:defRPr>
                <a:solidFill>
                  <a:schemeClr val="bg1"/>
                </a:solidFill>
                <a:latin typeface="Raleway" pitchFamily="2" charset="0"/>
              </a:defRPr>
            </a:lvl4pPr>
            <a:lvl5pPr>
              <a:defRPr>
                <a:solidFill>
                  <a:schemeClr val="bg1"/>
                </a:solidFill>
                <a:latin typeface="Raleway" pitchFamily="2" charset="0"/>
              </a:defRPr>
            </a:lvl5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EE5C4D-59ED-443B-B003-85A0F98260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3399" y="3253895"/>
            <a:ext cx="5195887" cy="46157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Raleway Light" pitchFamily="2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9189D13-57C9-496B-957C-3CEEC74A82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3399" y="4030809"/>
            <a:ext cx="1295599" cy="41745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87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541D-C931-4F85-BCE4-34317E1CF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49539"/>
            <a:ext cx="3932237" cy="737886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Chart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32E18-E933-4F74-B0B1-0C32599E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4" y="6093931"/>
            <a:ext cx="492080" cy="365125"/>
          </a:xfrm>
        </p:spPr>
        <p:txBody>
          <a:bodyPr/>
          <a:lstStyle/>
          <a:p>
            <a:fld id="{5D96652D-A424-46EE-8E8A-BA494523C8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91E60E-AAA8-43DB-9AC0-ECDF37AC9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59" y="5867784"/>
            <a:ext cx="1623999" cy="8174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60C012-802B-4DA6-BDB1-6EB74BCF6FD2}"/>
              </a:ext>
            </a:extLst>
          </p:cNvPr>
          <p:cNvCxnSpPr/>
          <p:nvPr userDrawn="1"/>
        </p:nvCxnSpPr>
        <p:spPr>
          <a:xfrm>
            <a:off x="2146149" y="6276494"/>
            <a:ext cx="83684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8F7CE2-20FE-44C2-8BD3-E9E907009395}"/>
              </a:ext>
            </a:extLst>
          </p:cNvPr>
          <p:cNvCxnSpPr/>
          <p:nvPr userDrawn="1"/>
        </p:nvCxnSpPr>
        <p:spPr>
          <a:xfrm>
            <a:off x="-173620" y="1145894"/>
            <a:ext cx="87041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3AEBF2-F9BA-406B-9728-37945F376E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343024"/>
            <a:ext cx="3932237" cy="436628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BF26CF76-952E-4B11-8063-A104942E623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64213" y="1343025"/>
            <a:ext cx="4548187" cy="43656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07789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18745">
              <a:spcBef>
                <a:spcPts val="100"/>
              </a:spcBef>
            </a:pPr>
            <a:fld id="{81D60167-4931-47E6-BA6A-407CBD079E47}" type="slidenum">
              <a:rPr lang="en-US" spc="-50" smtClean="0"/>
              <a:pPr marL="118745">
                <a:spcBef>
                  <a:spcPts val="100"/>
                </a:spcBef>
              </a:pPr>
              <a:t>‹#›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65888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5811A15A-5574-F349-80FF-82E68C175956}"/>
              </a:ext>
            </a:extLst>
          </p:cNvPr>
          <p:cNvSpPr/>
          <p:nvPr userDrawn="1"/>
        </p:nvSpPr>
        <p:spPr>
          <a:xfrm>
            <a:off x="0" y="0"/>
            <a:ext cx="8056368" cy="6858000"/>
          </a:xfrm>
          <a:custGeom>
            <a:avLst/>
            <a:gdLst>
              <a:gd name="connsiteX0" fmla="*/ 0 w 8056368"/>
              <a:gd name="connsiteY0" fmla="*/ 0 h 6858000"/>
              <a:gd name="connsiteX1" fmla="*/ 6687076 w 8056368"/>
              <a:gd name="connsiteY1" fmla="*/ 0 h 6858000"/>
              <a:gd name="connsiteX2" fmla="*/ 8023597 w 8056368"/>
              <a:gd name="connsiteY2" fmla="*/ 3282383 h 6858000"/>
              <a:gd name="connsiteX3" fmla="*/ 8030854 w 8056368"/>
              <a:gd name="connsiteY3" fmla="*/ 3300205 h 6858000"/>
              <a:gd name="connsiteX4" fmla="*/ 8048937 w 8056368"/>
              <a:gd name="connsiteY4" fmla="*/ 3358462 h 6858000"/>
              <a:gd name="connsiteX5" fmla="*/ 8056368 w 8056368"/>
              <a:gd name="connsiteY5" fmla="*/ 3432175 h 6858000"/>
              <a:gd name="connsiteX6" fmla="*/ 8048937 w 8056368"/>
              <a:gd name="connsiteY6" fmla="*/ 3505888 h 6858000"/>
              <a:gd name="connsiteX7" fmla="*/ 8039148 w 8056368"/>
              <a:gd name="connsiteY7" fmla="*/ 3537425 h 6858000"/>
              <a:gd name="connsiteX8" fmla="*/ 8013247 w 8056368"/>
              <a:gd name="connsiteY8" fmla="*/ 3601035 h 6858000"/>
              <a:gd name="connsiteX9" fmla="*/ 6687076 w 8056368"/>
              <a:gd name="connsiteY9" fmla="*/ 6858000 h 6858000"/>
              <a:gd name="connsiteX10" fmla="*/ 0 w 805636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56368" h="6858000">
                <a:moveTo>
                  <a:pt x="0" y="0"/>
                </a:moveTo>
                <a:lnTo>
                  <a:pt x="6687076" y="0"/>
                </a:lnTo>
                <a:lnTo>
                  <a:pt x="8023597" y="3282383"/>
                </a:lnTo>
                <a:lnTo>
                  <a:pt x="8030854" y="3300205"/>
                </a:lnTo>
                <a:lnTo>
                  <a:pt x="8048937" y="3358462"/>
                </a:lnTo>
                <a:cubicBezTo>
                  <a:pt x="8053810" y="3382272"/>
                  <a:pt x="8056368" y="3406925"/>
                  <a:pt x="8056368" y="3432175"/>
                </a:cubicBezTo>
                <a:cubicBezTo>
                  <a:pt x="8056368" y="3457426"/>
                  <a:pt x="8053810" y="3482079"/>
                  <a:pt x="8048937" y="3505888"/>
                </a:cubicBezTo>
                <a:lnTo>
                  <a:pt x="8039148" y="3537425"/>
                </a:lnTo>
                <a:lnTo>
                  <a:pt x="8013247" y="3601035"/>
                </a:lnTo>
                <a:lnTo>
                  <a:pt x="66870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object, clock, plate&#10;&#10;Description automatically generated">
            <a:extLst>
              <a:ext uri="{FF2B5EF4-FFF2-40B4-BE49-F238E27FC236}">
                <a16:creationId xmlns:a16="http://schemas.microsoft.com/office/drawing/2014/main" id="{C9F5121A-2387-6E4C-AF0D-FE8CED988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5846" y="2171700"/>
            <a:ext cx="2392094" cy="25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73FC9-452B-4865-BFF4-F7067528AC9D}"/>
              </a:ext>
            </a:extLst>
          </p:cNvPr>
          <p:cNvSpPr txBox="1"/>
          <p:nvPr userDrawn="1"/>
        </p:nvSpPr>
        <p:spPr>
          <a:xfrm>
            <a:off x="460893" y="998437"/>
            <a:ext cx="641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Raleway Light" panose="020B0403030101060003" pitchFamily="34" charset="77"/>
                <a:cs typeface="Arial" panose="020B0604020202020204" pitchFamily="34" charset="0"/>
              </a:rPr>
              <a:t>OUR MISSION: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F6744-EA36-4833-B532-C1EF75479C4F}"/>
              </a:ext>
            </a:extLst>
          </p:cNvPr>
          <p:cNvSpPr txBox="1"/>
          <p:nvPr userDrawn="1"/>
        </p:nvSpPr>
        <p:spPr>
          <a:xfrm>
            <a:off x="556527" y="1460102"/>
            <a:ext cx="6412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To promote, protect, and improve the health and safety of all Hoosiers.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B0634-392F-423F-ADF6-85314232631E}"/>
              </a:ext>
            </a:extLst>
          </p:cNvPr>
          <p:cNvSpPr txBox="1"/>
          <p:nvPr userDrawn="1"/>
        </p:nvSpPr>
        <p:spPr>
          <a:xfrm>
            <a:off x="460893" y="3055837"/>
            <a:ext cx="641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Raleway Light" panose="020B0403030101060003" pitchFamily="34" charset="77"/>
                <a:cs typeface="Arial" panose="020B0604020202020204" pitchFamily="34" charset="0"/>
              </a:rPr>
              <a:t>OUR VISION: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86A17-2E8A-4DFC-AD93-DA7C6051AFD4}"/>
              </a:ext>
            </a:extLst>
          </p:cNvPr>
          <p:cNvSpPr txBox="1"/>
          <p:nvPr userDrawn="1"/>
        </p:nvSpPr>
        <p:spPr>
          <a:xfrm>
            <a:off x="556527" y="3517502"/>
            <a:ext cx="6412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Every Hoosier reaches optimal health regardless of where they live, learn, work, or play. </a:t>
            </a:r>
          </a:p>
        </p:txBody>
      </p:sp>
    </p:spTree>
    <p:extLst>
      <p:ext uri="{BB962C8B-B14F-4D97-AF65-F5344CB8AC3E}">
        <p14:creationId xmlns:p14="http://schemas.microsoft.com/office/powerpoint/2010/main" val="418967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15AE06-AF06-7C4A-901C-10EB3EC084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757" y="-1286616"/>
            <a:ext cx="12008425" cy="6656388"/>
          </a:xfrm>
          <a:prstGeom prst="round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algn="ctr">
              <a:defRPr sz="3000" i="1">
                <a:noFill/>
              </a:defRPr>
            </a:lvl1pPr>
          </a:lstStyle>
          <a:p>
            <a:r>
              <a:rPr lang="en-US" dirty="0"/>
              <a:t>Insert Image in shape with pattern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C52E7-2D52-944F-A93E-2767FD8CB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617" y="5802218"/>
            <a:ext cx="1623999" cy="817420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FE6B556-ED36-ED45-935B-E7D8F5FC1C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7433" y="4975738"/>
            <a:ext cx="8422103" cy="1459364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txBody>
          <a:bodyPr anchor="ctr" anchorCtr="0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3D0D1-0A0F-A944-A2A2-733544183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0" y="4959229"/>
            <a:ext cx="6240383" cy="1475873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Headline/Slide Title</a:t>
            </a:r>
          </a:p>
        </p:txBody>
      </p:sp>
    </p:spTree>
    <p:extLst>
      <p:ext uri="{BB962C8B-B14F-4D97-AF65-F5344CB8AC3E}">
        <p14:creationId xmlns:p14="http://schemas.microsoft.com/office/powerpoint/2010/main" val="371604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D7C2-BFAE-4531-9D60-A1830B03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F7736-2993-458C-8BE7-8800C5B87A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6652D-A424-46EE-8E8A-BA494523C828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BD12C9-87F1-4CDB-9717-0293BF37E9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3725" y="1276350"/>
            <a:ext cx="10426700" cy="4362450"/>
          </a:xfrm>
        </p:spPr>
        <p:txBody>
          <a:bodyPr/>
          <a:lstStyle>
            <a:lvl2pPr marL="347663" indent="-347663">
              <a:defRPr/>
            </a:lvl2pPr>
            <a:lvl3pPr marL="682625" indent="-334963">
              <a:buSzPct val="100000"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lvl3pPr>
            <a:lvl4pPr marL="1030288" indent="-347663">
              <a:buFont typeface="Arial" panose="020B0604020202020204" pitchFamily="34" charset="0"/>
              <a:buChar char="•"/>
              <a:defRPr/>
            </a:lvl4pPr>
            <a:lvl5pPr marL="1377950" indent="-347663">
              <a:buSzPct val="100000"/>
              <a:buFont typeface="Arial" panose="020B0604020202020204" pitchFamily="34" charset="0"/>
              <a:buChar char="•"/>
              <a:defRPr/>
            </a:lvl5pPr>
            <a:lvl6pPr marL="1712913" indent="-334963">
              <a:buFont typeface="Arial" panose="020B0604020202020204" pitchFamily="34" charset="0"/>
              <a:buChar char="•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3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E9E2-328C-1545-9458-EFA018E98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Headline/Slide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3ECF9-53C4-AF49-8D20-5D56FFBB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98A1-548B-2F4F-A949-0B360C4217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78A560-0079-4B81-868E-8C215301D1DF}"/>
              </a:ext>
            </a:extLst>
          </p:cNvPr>
          <p:cNvSpPr/>
          <p:nvPr userDrawn="1"/>
        </p:nvSpPr>
        <p:spPr>
          <a:xfrm>
            <a:off x="8886825" y="1162050"/>
            <a:ext cx="3933825" cy="4810125"/>
          </a:xfrm>
          <a:prstGeom prst="roundRect">
            <a:avLst/>
          </a:prstGeom>
          <a:solidFill>
            <a:srgbClr val="06A3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62ADF6-AC36-4D9C-9A5F-341493B70F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90027" y="1660525"/>
            <a:ext cx="3933825" cy="40354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5769B7-AA44-4A5A-A32C-417796C7B3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25" y="1247775"/>
            <a:ext cx="7889875" cy="4600575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2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D8612F-E863-B14C-9546-1A4E22909718}"/>
              </a:ext>
            </a:extLst>
          </p:cNvPr>
          <p:cNvSpPr/>
          <p:nvPr userDrawn="1"/>
        </p:nvSpPr>
        <p:spPr>
          <a:xfrm>
            <a:off x="6577881" y="-680666"/>
            <a:ext cx="7399100" cy="64321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DA341BB-F6CC-6040-96EA-C5272267FE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3107" y="-320842"/>
            <a:ext cx="6128491" cy="5766237"/>
          </a:xfrm>
          <a:prstGeom prst="round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 w="6350">
            <a:noFill/>
          </a:ln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FE9E2-328C-1545-9458-EFA018E98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880" y="365126"/>
            <a:ext cx="5888506" cy="756565"/>
          </a:xfrm>
        </p:spPr>
        <p:txBody>
          <a:bodyPr/>
          <a:lstStyle/>
          <a:p>
            <a:r>
              <a:rPr lang="en-US" dirty="0"/>
              <a:t>Headline/Slide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3ECF9-53C4-AF49-8D20-5D56FFBB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98A1-548B-2F4F-A949-0B360C42175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EE0CE-AB1B-4EDF-BE23-E40E7DDFE1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6880" y="1304925"/>
            <a:ext cx="5888038" cy="455295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0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0A72-DB0F-4CFA-B951-B8407DCA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65D10-4609-4687-A81D-82AC61CFD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502" y="1416050"/>
            <a:ext cx="5181600" cy="43513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BD67E-5DF4-4EE1-A503-F9F01C8A0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16050"/>
            <a:ext cx="5181600" cy="43513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5AF05-8215-4033-90E7-E5A2F654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652D-A424-46EE-8E8A-BA494523C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C99A-76F3-419C-95BF-4D0BEAE0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3" y="319089"/>
            <a:ext cx="10515600" cy="701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B9CA2-C138-4A69-953D-AEB55FED0A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0713" y="144303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4F04E-4F77-47B2-9803-8A5FF49C5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13" y="2381250"/>
            <a:ext cx="5157787" cy="368458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9F3E3-E7A4-4098-ACA2-0060E2FE57B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430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82DF4-45DF-46D3-8BC2-96ED489B0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8074"/>
            <a:ext cx="5183188" cy="368458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F8D17C-F40F-43B3-96DD-283049E6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652D-A424-46EE-8E8A-BA494523C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2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DDE4-A5B5-4A3E-9818-EF89177846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123" y="434734"/>
            <a:ext cx="3932237" cy="552691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Chart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ADCAD-0FBC-4558-A2B1-E90BD2459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7" y="1235075"/>
            <a:ext cx="56333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C8CC1-67CF-444D-9DF5-4003EF5B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652D-A424-46EE-8E8A-BA494523C8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1A537B51-1246-442B-A5F2-5A64407093C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54800" y="1235075"/>
            <a:ext cx="5075238" cy="48736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8727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DA841-D908-4014-B8B8-071AD53F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02" y="190257"/>
            <a:ext cx="10515600" cy="768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D6A1B-B4B4-43A4-843B-763544B00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502" y="1481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List</a:t>
            </a:r>
          </a:p>
          <a:p>
            <a:pPr lvl="1"/>
            <a:r>
              <a:rPr lang="en-US" dirty="0"/>
              <a:t>First</a:t>
            </a:r>
          </a:p>
          <a:p>
            <a:pPr lvl="2"/>
            <a:r>
              <a:rPr lang="en-US" dirty="0"/>
              <a:t>Second</a:t>
            </a:r>
          </a:p>
          <a:p>
            <a:pPr lvl="3"/>
            <a:r>
              <a:rPr lang="en-US" dirty="0"/>
              <a:t>Third</a:t>
            </a:r>
          </a:p>
          <a:p>
            <a:pPr lvl="4"/>
            <a:r>
              <a:rPr lang="en-US" dirty="0"/>
              <a:t>Fourth</a:t>
            </a:r>
          </a:p>
          <a:p>
            <a:pPr lvl="5"/>
            <a:r>
              <a:rPr lang="en-US" dirty="0"/>
              <a:t>Fifth</a:t>
            </a:r>
          </a:p>
          <a:p>
            <a:pPr lvl="6"/>
            <a:r>
              <a:rPr lang="en-US" dirty="0"/>
              <a:t>Sixth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85096-9355-44D7-AA94-FD233AAD4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0900" y="6173786"/>
            <a:ext cx="492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5D96652D-A424-46EE-8E8A-BA494523C828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D0FD8C-CF58-4261-8DA2-8658445BAF45}"/>
              </a:ext>
            </a:extLst>
          </p:cNvPr>
          <p:cNvCxnSpPr/>
          <p:nvPr userDrawn="1"/>
        </p:nvCxnSpPr>
        <p:spPr>
          <a:xfrm>
            <a:off x="-167425" y="1133341"/>
            <a:ext cx="7907628" cy="0"/>
          </a:xfrm>
          <a:prstGeom prst="line">
            <a:avLst/>
          </a:prstGeom>
          <a:ln w="38100">
            <a:solidFill>
              <a:srgbClr val="F7C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3291CB8-689A-4972-9ADA-ED52E1EE06A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0433" y="5947639"/>
            <a:ext cx="1623999" cy="8174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C71BFE-7ACD-46B8-BDF1-F092B7ACEEA8}"/>
              </a:ext>
            </a:extLst>
          </p:cNvPr>
          <p:cNvCxnSpPr/>
          <p:nvPr userDrawn="1"/>
        </p:nvCxnSpPr>
        <p:spPr>
          <a:xfrm>
            <a:off x="2060620" y="6356349"/>
            <a:ext cx="88477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4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52" r:id="rId7"/>
    <p:sldLayoutId id="2147483653" r:id="rId8"/>
    <p:sldLayoutId id="2147483656" r:id="rId9"/>
    <p:sldLayoutId id="2147483657" r:id="rId10"/>
    <p:sldLayoutId id="21474836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indent="-3476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334963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88" indent="-3476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7950" indent="-347663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13" indent="-3349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575" indent="-347663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ns.usda.gov/cr/assistance-tagline-translations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rogram.intake@usda.gov" TargetMode="External"/><Relationship Id="rId2" Type="http://schemas.openxmlformats.org/officeDocument/2006/relationships/hyperlink" Target="https://www.usda.gov/sites/default/files/documents/ad-3027.pdf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da.gov/sites/default/files/documents/ad-3027s.pdf" TargetMode="External"/><Relationship Id="rId2" Type="http://schemas.openxmlformats.org/officeDocument/2006/relationships/hyperlink" Target="https://www.usda.gov/sites/default/files/documents/USDAProgramComplaintForm-Spanish-Section508Compliant.pdf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program.intake@usda.g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ns.usda.gov/cr/fns-nondiscrimination-statement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ns.usda.gov/cr/fns-nondiscrimination-statement?msclkid=757cf4ebd13511ec8520f6047ba73cbe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da.gov/sites/default/files/documents/ad-3027.pdf" TargetMode="External"/><Relationship Id="rId2" Type="http://schemas.openxmlformats.org/officeDocument/2006/relationships/hyperlink" Target="https://www.usda.gov/sites/default/files/documents/a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usda.gov/sites/default/files/documents/ad-3027s.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stice.gov/sites/default/files/open/legacy/2012/05/07/language-access-plan.pdf" TargetMode="Externa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data.html" TargetMode="External"/><Relationship Id="rId2" Type="http://schemas.openxmlformats.org/officeDocument/2006/relationships/hyperlink" Target="http://www.lep.gov/maps/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migrationpolicy.org/" TargetMode="External"/><Relationship Id="rId4" Type="http://schemas.openxmlformats.org/officeDocument/2006/relationships/hyperlink" Target="http://www.census.gov/acs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834BF-9AA0-9757-5A41-05C68D3430B8}"/>
              </a:ext>
            </a:extLst>
          </p:cNvPr>
          <p:cNvSpPr txBox="1"/>
          <p:nvPr/>
        </p:nvSpPr>
        <p:spPr>
          <a:xfrm>
            <a:off x="5527221" y="914400"/>
            <a:ext cx="5780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TEFAP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Civil Rights Training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ERAs &amp; LA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D6A858-6422-833E-208B-5239E22BF15A}"/>
              </a:ext>
            </a:extLst>
          </p:cNvPr>
          <p:cNvCxnSpPr/>
          <p:nvPr/>
        </p:nvCxnSpPr>
        <p:spPr>
          <a:xfrm>
            <a:off x="5797809" y="2605574"/>
            <a:ext cx="54210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F39E12-DFC9-0D44-F0C0-ADD3DB408A62}"/>
              </a:ext>
            </a:extLst>
          </p:cNvPr>
          <p:cNvSpPr txBox="1"/>
          <p:nvPr/>
        </p:nvSpPr>
        <p:spPr>
          <a:xfrm>
            <a:off x="9218645" y="5878286"/>
            <a:ext cx="209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September 4, 2024</a:t>
            </a:r>
          </a:p>
        </p:txBody>
      </p:sp>
    </p:spTree>
    <p:extLst>
      <p:ext uri="{BB962C8B-B14F-4D97-AF65-F5344CB8AC3E}">
        <p14:creationId xmlns:p14="http://schemas.microsoft.com/office/powerpoint/2010/main" val="74872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3000" y="309407"/>
            <a:ext cx="6925777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sz="3600" b="1" dirty="0">
                <a:latin typeface="+mj-lt"/>
              </a:rPr>
              <a:t>Program Authorities</a:t>
            </a:r>
            <a:endParaRPr sz="3600" b="1" dirty="0"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8322" y="1890102"/>
            <a:ext cx="8139794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cs typeface="Verdana"/>
              </a:rPr>
              <a:t>The</a:t>
            </a:r>
            <a:r>
              <a:rPr sz="2200" spc="-75" dirty="0">
                <a:cs typeface="Verdana"/>
              </a:rPr>
              <a:t> </a:t>
            </a:r>
            <a:r>
              <a:rPr sz="2200" dirty="0">
                <a:cs typeface="Verdana"/>
              </a:rPr>
              <a:t>Emergency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Food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Assistance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Act</a:t>
            </a:r>
            <a:r>
              <a:rPr sz="2200" spc="-60" dirty="0">
                <a:cs typeface="Verdana"/>
              </a:rPr>
              <a:t> </a:t>
            </a:r>
            <a:r>
              <a:rPr sz="2200" dirty="0">
                <a:cs typeface="Verdana"/>
              </a:rPr>
              <a:t>of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1983</a:t>
            </a:r>
            <a:r>
              <a:rPr sz="2200" spc="-4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(Public </a:t>
            </a:r>
            <a:r>
              <a:rPr sz="2200" dirty="0">
                <a:cs typeface="Verdana"/>
              </a:rPr>
              <a:t>Law</a:t>
            </a:r>
            <a:r>
              <a:rPr sz="2200" spc="-25" dirty="0">
                <a:cs typeface="Verdana"/>
              </a:rPr>
              <a:t> 98-</a:t>
            </a:r>
            <a:r>
              <a:rPr sz="2200" dirty="0">
                <a:cs typeface="Verdana"/>
              </a:rPr>
              <a:t>8),</a:t>
            </a:r>
            <a:r>
              <a:rPr sz="2200" spc="5" dirty="0">
                <a:cs typeface="Verdana"/>
              </a:rPr>
              <a:t> </a:t>
            </a:r>
            <a:r>
              <a:rPr sz="2200" dirty="0">
                <a:cs typeface="Verdana"/>
              </a:rPr>
              <a:t>as</a:t>
            </a:r>
            <a:r>
              <a:rPr sz="2200" spc="-1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amended.</a:t>
            </a:r>
            <a:br>
              <a:rPr lang="en-US" sz="2200" spc="-10" dirty="0">
                <a:cs typeface="Verdana"/>
              </a:rPr>
            </a:br>
            <a:endParaRPr sz="2200" dirty="0">
              <a:cs typeface="Verdana"/>
            </a:endParaRPr>
          </a:p>
          <a:p>
            <a:pPr marL="355600" indent="-342900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cs typeface="Verdana"/>
              </a:rPr>
              <a:t>7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CFR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250</a:t>
            </a:r>
            <a:r>
              <a:rPr sz="2200" spc="-10" dirty="0">
                <a:cs typeface="Verdana"/>
              </a:rPr>
              <a:t> </a:t>
            </a:r>
            <a:r>
              <a:rPr sz="2200" dirty="0">
                <a:cs typeface="Verdana"/>
              </a:rPr>
              <a:t>&amp;</a:t>
            </a:r>
            <a:r>
              <a:rPr sz="2200" spc="-25" dirty="0">
                <a:cs typeface="Verdana"/>
              </a:rPr>
              <a:t> </a:t>
            </a:r>
            <a:r>
              <a:rPr sz="2200" dirty="0">
                <a:cs typeface="Verdana"/>
              </a:rPr>
              <a:t>251</a:t>
            </a:r>
            <a:r>
              <a:rPr sz="2200" spc="-2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(TEFAP)</a:t>
            </a:r>
            <a:endParaRPr sz="2200" dirty="0"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28800" y="1258902"/>
            <a:ext cx="6278335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45427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+mj-lt"/>
              </a:rPr>
              <a:t>TEFAP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362693" y="6616020"/>
            <a:ext cx="106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0" dirty="0">
                <a:latin typeface="Verdana"/>
                <a:cs typeface="Verdana"/>
              </a:rPr>
              <a:t>9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en holding hands">
            <a:extLst>
              <a:ext uri="{FF2B5EF4-FFF2-40B4-BE49-F238E27FC236}">
                <a16:creationId xmlns:a16="http://schemas.microsoft.com/office/drawing/2014/main" id="{57294F0B-10E7-F4F7-CD82-B52937B5B8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b="3574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Nondiscrimination</a:t>
            </a:r>
          </a:p>
        </p:txBody>
      </p:sp>
    </p:spTree>
    <p:extLst>
      <p:ext uri="{BB962C8B-B14F-4D97-AF65-F5344CB8AC3E}">
        <p14:creationId xmlns:p14="http://schemas.microsoft.com/office/powerpoint/2010/main" val="189944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7419" y="377860"/>
            <a:ext cx="8458835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What</a:t>
            </a:r>
            <a:r>
              <a:rPr sz="3600" spc="-35" dirty="0">
                <a:latin typeface="+mj-lt"/>
              </a:rPr>
              <a:t> </a:t>
            </a:r>
            <a:r>
              <a:rPr sz="3600" dirty="0">
                <a:latin typeface="+mj-lt"/>
              </a:rPr>
              <a:t>is</a:t>
            </a:r>
            <a:r>
              <a:rPr sz="3600" spc="-4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discrimination?</a:t>
            </a:r>
            <a:endParaRPr sz="3600" dirty="0">
              <a:latin typeface="+mj-l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54757" y="1318528"/>
            <a:ext cx="7444740" cy="2153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-12700">
              <a:lnSpc>
                <a:spcPct val="110000"/>
              </a:lnSpc>
              <a:spcBef>
                <a:spcPts val="100"/>
              </a:spcBef>
            </a:pPr>
            <a:r>
              <a:rPr sz="2200" dirty="0">
                <a:cs typeface="Verdana"/>
              </a:rPr>
              <a:t>Different</a:t>
            </a:r>
            <a:r>
              <a:rPr sz="2200" spc="-60" dirty="0">
                <a:cs typeface="Verdana"/>
              </a:rPr>
              <a:t> </a:t>
            </a:r>
            <a:r>
              <a:rPr sz="2200" dirty="0">
                <a:cs typeface="Verdana"/>
              </a:rPr>
              <a:t>treatment</a:t>
            </a:r>
            <a:r>
              <a:rPr sz="2200" spc="-45" dirty="0">
                <a:cs typeface="Verdana"/>
              </a:rPr>
              <a:t> </a:t>
            </a:r>
            <a:r>
              <a:rPr sz="2200" dirty="0">
                <a:cs typeface="Verdana"/>
              </a:rPr>
              <a:t>which</a:t>
            </a:r>
            <a:r>
              <a:rPr sz="2200" spc="-75" dirty="0">
                <a:cs typeface="Verdana"/>
              </a:rPr>
              <a:t> </a:t>
            </a:r>
            <a:r>
              <a:rPr sz="2200" dirty="0">
                <a:cs typeface="Verdana"/>
              </a:rPr>
              <a:t>makes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distinction</a:t>
            </a:r>
            <a:r>
              <a:rPr sz="2200" spc="-80" dirty="0">
                <a:cs typeface="Verdana"/>
              </a:rPr>
              <a:t> </a:t>
            </a:r>
            <a:r>
              <a:rPr sz="2200" dirty="0">
                <a:cs typeface="Verdana"/>
              </a:rPr>
              <a:t>of</a:t>
            </a:r>
            <a:r>
              <a:rPr sz="2200" spc="-55" dirty="0">
                <a:cs typeface="Verdana"/>
              </a:rPr>
              <a:t> </a:t>
            </a:r>
            <a:r>
              <a:rPr sz="2200" spc="-25" dirty="0">
                <a:cs typeface="Verdana"/>
              </a:rPr>
              <a:t>one </a:t>
            </a:r>
            <a:r>
              <a:rPr sz="2200" dirty="0">
                <a:cs typeface="Verdana"/>
              </a:rPr>
              <a:t>person</a:t>
            </a:r>
            <a:r>
              <a:rPr sz="2200" spc="-30" dirty="0">
                <a:cs typeface="Verdana"/>
              </a:rPr>
              <a:t> </a:t>
            </a:r>
            <a:r>
              <a:rPr sz="2200" dirty="0">
                <a:cs typeface="Verdana"/>
              </a:rPr>
              <a:t>or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group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of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persons</a:t>
            </a:r>
            <a:r>
              <a:rPr sz="2200" spc="-25" dirty="0">
                <a:cs typeface="Verdana"/>
              </a:rPr>
              <a:t> </a:t>
            </a:r>
            <a:r>
              <a:rPr sz="2200" dirty="0">
                <a:cs typeface="Verdana"/>
              </a:rPr>
              <a:t>from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others;</a:t>
            </a:r>
            <a:r>
              <a:rPr sz="2200" spc="-4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either </a:t>
            </a:r>
            <a:r>
              <a:rPr sz="2200" dirty="0">
                <a:cs typeface="Verdana"/>
              </a:rPr>
              <a:t>intentionally,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by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neglect,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or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by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the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actions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or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lack</a:t>
            </a:r>
            <a:r>
              <a:rPr sz="2200" spc="-40" dirty="0">
                <a:cs typeface="Verdana"/>
              </a:rPr>
              <a:t> </a:t>
            </a:r>
            <a:r>
              <a:rPr sz="2200" spc="-25" dirty="0">
                <a:cs typeface="Verdana"/>
              </a:rPr>
              <a:t>of </a:t>
            </a:r>
            <a:r>
              <a:rPr sz="2200" dirty="0">
                <a:cs typeface="Verdana"/>
              </a:rPr>
              <a:t>actions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based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on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protected</a:t>
            </a:r>
            <a:r>
              <a:rPr sz="2200" spc="-3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class</a:t>
            </a:r>
            <a:endParaRPr sz="2200" dirty="0">
              <a:cs typeface="Verdana"/>
            </a:endParaRPr>
          </a:p>
          <a:p>
            <a:pPr marL="24765">
              <a:spcBef>
                <a:spcPts val="2505"/>
              </a:spcBef>
            </a:pPr>
            <a:r>
              <a:rPr sz="2200" dirty="0">
                <a:cs typeface="Verdana"/>
              </a:rPr>
              <a:t>Protected</a:t>
            </a:r>
            <a:r>
              <a:rPr sz="2200" spc="-11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classes:</a:t>
            </a:r>
            <a:endParaRPr sz="2200" dirty="0"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3740" y="3724303"/>
            <a:ext cx="192595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1229995" indent="16510">
              <a:lnSpc>
                <a:spcPct val="140000"/>
              </a:lnSpc>
              <a:spcBef>
                <a:spcPts val="100"/>
              </a:spcBef>
            </a:pPr>
            <a:r>
              <a:rPr sz="2000" spc="-20" dirty="0">
                <a:solidFill>
                  <a:srgbClr val="C00000"/>
                </a:solidFill>
                <a:cs typeface="Verdana"/>
              </a:rPr>
              <a:t>Race </a:t>
            </a:r>
            <a:r>
              <a:rPr sz="2000" spc="-10" dirty="0">
                <a:solidFill>
                  <a:srgbClr val="C00000"/>
                </a:solidFill>
                <a:cs typeface="Verdana"/>
              </a:rPr>
              <a:t>Color</a:t>
            </a:r>
            <a:endParaRPr sz="2000" dirty="0">
              <a:cs typeface="Verdana"/>
            </a:endParaRPr>
          </a:p>
          <a:p>
            <a:pPr marL="12700" marR="5080">
              <a:lnSpc>
                <a:spcPct val="140000"/>
              </a:lnSpc>
            </a:pPr>
            <a:r>
              <a:rPr sz="2000" dirty="0">
                <a:solidFill>
                  <a:srgbClr val="C00000"/>
                </a:solidFill>
                <a:cs typeface="Verdana"/>
              </a:rPr>
              <a:t>National</a:t>
            </a:r>
            <a:r>
              <a:rPr sz="2000" spc="-70" dirty="0">
                <a:solidFill>
                  <a:srgbClr val="C00000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cs typeface="Verdana"/>
              </a:rPr>
              <a:t>Origin </a:t>
            </a:r>
            <a:r>
              <a:rPr sz="2000" spc="-25" dirty="0">
                <a:solidFill>
                  <a:srgbClr val="C00000"/>
                </a:solidFill>
                <a:cs typeface="Verdana"/>
              </a:rPr>
              <a:t>Age</a:t>
            </a:r>
            <a:endParaRPr sz="2000" dirty="0"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7127" y="3724303"/>
            <a:ext cx="4144645" cy="168180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spcBef>
                <a:spcPts val="1060"/>
              </a:spcBef>
            </a:pPr>
            <a:r>
              <a:rPr sz="2000" spc="-10" dirty="0">
                <a:solidFill>
                  <a:srgbClr val="C00000"/>
                </a:solidFill>
                <a:cs typeface="Verdana"/>
              </a:rPr>
              <a:t>Disability</a:t>
            </a:r>
            <a:endParaRPr sz="2000" dirty="0">
              <a:cs typeface="Verdana"/>
            </a:endParaRPr>
          </a:p>
          <a:p>
            <a:pPr marL="15240" marR="5080" indent="-3175">
              <a:lnSpc>
                <a:spcPct val="140000"/>
              </a:lnSpc>
            </a:pPr>
            <a:r>
              <a:rPr sz="2000" dirty="0">
                <a:solidFill>
                  <a:srgbClr val="C00000"/>
                </a:solidFill>
                <a:cs typeface="Verdana"/>
              </a:rPr>
              <a:t>Sex</a:t>
            </a:r>
            <a:r>
              <a:rPr sz="2000" spc="-60" dirty="0">
                <a:solidFill>
                  <a:srgbClr val="C00000"/>
                </a:solidFill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cs typeface="Verdana"/>
              </a:rPr>
              <a:t>(including</a:t>
            </a:r>
            <a:r>
              <a:rPr sz="2000" spc="-55" dirty="0">
                <a:solidFill>
                  <a:srgbClr val="C00000"/>
                </a:solidFill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cs typeface="Verdana"/>
              </a:rPr>
              <a:t>gender</a:t>
            </a:r>
            <a:r>
              <a:rPr sz="2000" spc="-60" dirty="0">
                <a:solidFill>
                  <a:srgbClr val="C00000"/>
                </a:solidFill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cs typeface="Verdana"/>
              </a:rPr>
              <a:t>identity</a:t>
            </a:r>
            <a:r>
              <a:rPr sz="2000" spc="-55" dirty="0">
                <a:solidFill>
                  <a:srgbClr val="C00000"/>
                </a:solidFill>
                <a:cs typeface="Verdana"/>
              </a:rPr>
              <a:t> </a:t>
            </a:r>
            <a:r>
              <a:rPr sz="2000" spc="-50" dirty="0">
                <a:solidFill>
                  <a:srgbClr val="C00000"/>
                </a:solidFill>
                <a:cs typeface="Verdana"/>
              </a:rPr>
              <a:t>&amp; </a:t>
            </a:r>
            <a:r>
              <a:rPr sz="2000" dirty="0">
                <a:solidFill>
                  <a:srgbClr val="C00000"/>
                </a:solidFill>
                <a:cs typeface="Verdana"/>
              </a:rPr>
              <a:t>sexual</a:t>
            </a:r>
            <a:r>
              <a:rPr sz="2000" spc="-60" dirty="0">
                <a:solidFill>
                  <a:srgbClr val="C00000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cs typeface="Verdana"/>
              </a:rPr>
              <a:t>orientation)</a:t>
            </a:r>
            <a:endParaRPr lang="en-US" sz="2000" spc="-10" dirty="0">
              <a:solidFill>
                <a:srgbClr val="C00000"/>
              </a:solidFill>
              <a:cs typeface="Verdana"/>
            </a:endParaRPr>
          </a:p>
          <a:p>
            <a:pPr marL="15240" marR="5080" indent="-3175">
              <a:lnSpc>
                <a:spcPct val="140000"/>
              </a:lnSpc>
            </a:pPr>
            <a:r>
              <a:rPr lang="en-US" sz="2000" i="1" spc="-10" dirty="0">
                <a:solidFill>
                  <a:srgbClr val="C00000"/>
                </a:solidFill>
                <a:cs typeface="Verdana"/>
              </a:rPr>
              <a:t>Religion* (Indiana-specific)</a:t>
            </a:r>
            <a:endParaRPr sz="2000" i="1" dirty="0"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15031" y="341942"/>
            <a:ext cx="327384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0" dirty="0">
                <a:latin typeface="+mj-lt"/>
              </a:rPr>
              <a:t>Assurances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12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144684" y="1360242"/>
            <a:ext cx="9144000" cy="4873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12065">
              <a:spcBef>
                <a:spcPts val="100"/>
              </a:spcBef>
            </a:pPr>
            <a:r>
              <a:rPr dirty="0">
                <a:latin typeface="+mn-lt"/>
              </a:rPr>
              <a:t>To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qualify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for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federal</a:t>
            </a:r>
            <a:r>
              <a:rPr spc="-10" dirty="0">
                <a:latin typeface="+mn-lt"/>
              </a:rPr>
              <a:t> </a:t>
            </a:r>
            <a:r>
              <a:rPr dirty="0">
                <a:latin typeface="+mn-lt"/>
              </a:rPr>
              <a:t>financial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assistance,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an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application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must</a:t>
            </a:r>
            <a:r>
              <a:rPr spc="-35" dirty="0">
                <a:latin typeface="+mn-lt"/>
              </a:rPr>
              <a:t> </a:t>
            </a:r>
            <a:r>
              <a:rPr spc="-25" dirty="0">
                <a:latin typeface="+mn-lt"/>
              </a:rPr>
              <a:t>be </a:t>
            </a:r>
            <a:r>
              <a:rPr dirty="0">
                <a:latin typeface="+mn-lt"/>
              </a:rPr>
              <a:t>accompanied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by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a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written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assurance</a:t>
            </a:r>
            <a:r>
              <a:rPr spc="-50" dirty="0">
                <a:latin typeface="+mn-lt"/>
              </a:rPr>
              <a:t> </a:t>
            </a:r>
            <a:r>
              <a:rPr dirty="0">
                <a:latin typeface="+mn-lt"/>
              </a:rPr>
              <a:t>that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the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entity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to</a:t>
            </a:r>
            <a:r>
              <a:rPr spc="-35" dirty="0">
                <a:latin typeface="+mn-lt"/>
              </a:rPr>
              <a:t> </a:t>
            </a:r>
            <a:r>
              <a:rPr spc="-10" dirty="0">
                <a:latin typeface="+mn-lt"/>
              </a:rPr>
              <a:t>receive </a:t>
            </a:r>
            <a:r>
              <a:rPr dirty="0">
                <a:latin typeface="+mn-lt"/>
              </a:rPr>
              <a:t>financial</a:t>
            </a:r>
            <a:r>
              <a:rPr spc="-55" dirty="0">
                <a:latin typeface="+mn-lt"/>
              </a:rPr>
              <a:t> </a:t>
            </a:r>
            <a:r>
              <a:rPr dirty="0">
                <a:latin typeface="+mn-lt"/>
              </a:rPr>
              <a:t>assistance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will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be</a:t>
            </a:r>
            <a:r>
              <a:rPr spc="-20" dirty="0">
                <a:latin typeface="+mn-lt"/>
              </a:rPr>
              <a:t> </a:t>
            </a:r>
            <a:r>
              <a:rPr dirty="0">
                <a:latin typeface="+mn-lt"/>
              </a:rPr>
              <a:t>operated</a:t>
            </a:r>
            <a:r>
              <a:rPr spc="-15" dirty="0">
                <a:latin typeface="+mn-lt"/>
              </a:rPr>
              <a:t> </a:t>
            </a:r>
            <a:r>
              <a:rPr dirty="0">
                <a:latin typeface="+mn-lt"/>
              </a:rPr>
              <a:t>in</a:t>
            </a:r>
            <a:r>
              <a:rPr spc="-50" dirty="0">
                <a:latin typeface="+mn-lt"/>
              </a:rPr>
              <a:t> </a:t>
            </a:r>
            <a:r>
              <a:rPr dirty="0">
                <a:latin typeface="+mn-lt"/>
              </a:rPr>
              <a:t>compliance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with</a:t>
            </a:r>
            <a:r>
              <a:rPr spc="-40" dirty="0">
                <a:latin typeface="+mn-lt"/>
              </a:rPr>
              <a:t> </a:t>
            </a:r>
            <a:r>
              <a:rPr spc="-25" dirty="0">
                <a:latin typeface="+mn-lt"/>
              </a:rPr>
              <a:t>all </a:t>
            </a:r>
            <a:r>
              <a:rPr dirty="0">
                <a:latin typeface="+mn-lt"/>
              </a:rPr>
              <a:t>nondiscrimination</a:t>
            </a:r>
            <a:r>
              <a:rPr spc="-75" dirty="0">
                <a:latin typeface="+mn-lt"/>
              </a:rPr>
              <a:t> </a:t>
            </a:r>
            <a:r>
              <a:rPr dirty="0">
                <a:latin typeface="+mn-lt"/>
              </a:rPr>
              <a:t>laws,</a:t>
            </a:r>
            <a:r>
              <a:rPr spc="-70" dirty="0">
                <a:latin typeface="+mn-lt"/>
              </a:rPr>
              <a:t> </a:t>
            </a:r>
            <a:r>
              <a:rPr dirty="0">
                <a:latin typeface="+mn-lt"/>
              </a:rPr>
              <a:t>regulations,</a:t>
            </a:r>
            <a:r>
              <a:rPr spc="-55" dirty="0">
                <a:latin typeface="+mn-lt"/>
              </a:rPr>
              <a:t> </a:t>
            </a:r>
            <a:r>
              <a:rPr dirty="0">
                <a:latin typeface="+mn-lt"/>
              </a:rPr>
              <a:t>instructions,</a:t>
            </a:r>
            <a:r>
              <a:rPr spc="-70" dirty="0">
                <a:latin typeface="+mn-lt"/>
              </a:rPr>
              <a:t> </a:t>
            </a:r>
            <a:r>
              <a:rPr dirty="0">
                <a:latin typeface="+mn-lt"/>
              </a:rPr>
              <a:t>policies,</a:t>
            </a:r>
            <a:r>
              <a:rPr spc="-50" dirty="0">
                <a:latin typeface="+mn-lt"/>
              </a:rPr>
              <a:t> </a:t>
            </a:r>
            <a:r>
              <a:rPr spc="-25" dirty="0">
                <a:latin typeface="+mn-lt"/>
              </a:rPr>
              <a:t>and </a:t>
            </a:r>
            <a:r>
              <a:rPr spc="-10" dirty="0">
                <a:latin typeface="+mn-lt"/>
              </a:rPr>
              <a:t>guidelines.</a:t>
            </a:r>
            <a:endParaRPr dirty="0">
              <a:latin typeface="+mn-lt"/>
            </a:endParaRPr>
          </a:p>
          <a:p>
            <a:pPr marL="348615">
              <a:spcBef>
                <a:spcPts val="1445"/>
              </a:spcBef>
            </a:pPr>
            <a:endParaRPr dirty="0">
              <a:latin typeface="+mn-lt"/>
            </a:endParaRPr>
          </a:p>
          <a:p>
            <a:pPr marL="423545" marR="300355" indent="12065"/>
            <a:r>
              <a:rPr dirty="0">
                <a:latin typeface="+mn-lt"/>
              </a:rPr>
              <a:t>A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Civil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Rights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assurance</a:t>
            </a:r>
            <a:r>
              <a:rPr spc="-50" dirty="0">
                <a:latin typeface="+mn-lt"/>
              </a:rPr>
              <a:t> </a:t>
            </a:r>
            <a:r>
              <a:rPr dirty="0">
                <a:latin typeface="+mn-lt"/>
              </a:rPr>
              <a:t>statement</a:t>
            </a:r>
            <a:r>
              <a:rPr spc="-15" dirty="0">
                <a:latin typeface="+mn-lt"/>
              </a:rPr>
              <a:t> </a:t>
            </a:r>
            <a:r>
              <a:rPr dirty="0">
                <a:latin typeface="+mn-lt"/>
              </a:rPr>
              <a:t>must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be</a:t>
            </a:r>
            <a:r>
              <a:rPr spc="-15" dirty="0">
                <a:latin typeface="+mn-lt"/>
              </a:rPr>
              <a:t> </a:t>
            </a:r>
            <a:r>
              <a:rPr dirty="0">
                <a:latin typeface="+mn-lt"/>
              </a:rPr>
              <a:t>incorporated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in</a:t>
            </a:r>
            <a:r>
              <a:rPr spc="-35" dirty="0">
                <a:latin typeface="+mn-lt"/>
              </a:rPr>
              <a:t> </a:t>
            </a:r>
            <a:r>
              <a:rPr spc="-25" dirty="0">
                <a:latin typeface="+mn-lt"/>
              </a:rPr>
              <a:t>all </a:t>
            </a:r>
            <a:r>
              <a:rPr dirty="0">
                <a:latin typeface="+mn-lt"/>
              </a:rPr>
              <a:t>agreements</a:t>
            </a:r>
            <a:r>
              <a:rPr spc="-70" dirty="0">
                <a:latin typeface="+mn-lt"/>
              </a:rPr>
              <a:t> </a:t>
            </a:r>
            <a:r>
              <a:rPr spc="-10" dirty="0">
                <a:latin typeface="+mn-lt"/>
              </a:rPr>
              <a:t>between:</a:t>
            </a:r>
            <a:endParaRPr dirty="0">
              <a:latin typeface="+mn-lt"/>
            </a:endParaRPr>
          </a:p>
          <a:p>
            <a:pPr marL="348615">
              <a:spcBef>
                <a:spcPts val="775"/>
              </a:spcBef>
            </a:pPr>
            <a:endParaRPr dirty="0">
              <a:latin typeface="+mn-lt"/>
            </a:endParaRPr>
          </a:p>
          <a:p>
            <a:pPr marL="956944" indent="-285115">
              <a:spcBef>
                <a:spcPts val="5"/>
              </a:spcBef>
              <a:buClr>
                <a:srgbClr val="006600"/>
              </a:buClr>
              <a:buFont typeface="Wingdings"/>
              <a:buChar char=""/>
              <a:tabLst>
                <a:tab pos="957580" algn="l"/>
              </a:tabLst>
            </a:pPr>
            <a:r>
              <a:rPr dirty="0">
                <a:latin typeface="+mn-lt"/>
              </a:rPr>
              <a:t>Federal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agencies,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state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agencies,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and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ITOs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(FNS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Form</a:t>
            </a:r>
            <a:r>
              <a:rPr spc="-55" dirty="0">
                <a:latin typeface="+mn-lt"/>
              </a:rPr>
              <a:t> </a:t>
            </a:r>
            <a:r>
              <a:rPr spc="-25" dirty="0">
                <a:latin typeface="+mn-lt"/>
              </a:rPr>
              <a:t>74)</a:t>
            </a:r>
            <a:endParaRPr dirty="0">
              <a:latin typeface="+mn-lt"/>
            </a:endParaRPr>
          </a:p>
          <a:p>
            <a:pPr marL="956944" indent="-285115">
              <a:spcBef>
                <a:spcPts val="395"/>
              </a:spcBef>
              <a:buClr>
                <a:srgbClr val="006600"/>
              </a:buClr>
              <a:buFont typeface="Wingdings"/>
              <a:buChar char=""/>
              <a:tabLst>
                <a:tab pos="957580" algn="l"/>
              </a:tabLst>
            </a:pPr>
            <a:r>
              <a:rPr dirty="0">
                <a:latin typeface="+mn-lt"/>
              </a:rPr>
              <a:t>State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agencies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and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their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local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agencies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or</a:t>
            </a:r>
            <a:r>
              <a:rPr spc="-40" dirty="0">
                <a:latin typeface="+mn-lt"/>
              </a:rPr>
              <a:t> </a:t>
            </a:r>
            <a:r>
              <a:rPr spc="-10" dirty="0">
                <a:latin typeface="+mn-lt"/>
              </a:rPr>
              <a:t>subrecipients</a:t>
            </a:r>
            <a:endParaRPr dirty="0">
              <a:latin typeface="+mn-lt"/>
            </a:endParaRPr>
          </a:p>
          <a:p>
            <a:pPr marL="956944" indent="-285115">
              <a:spcBef>
                <a:spcPts val="405"/>
              </a:spcBef>
              <a:buClr>
                <a:srgbClr val="006600"/>
              </a:buClr>
              <a:buFont typeface="Wingdings"/>
              <a:buChar char=""/>
              <a:tabLst>
                <a:tab pos="957580" algn="l"/>
              </a:tabLst>
            </a:pPr>
            <a:r>
              <a:rPr dirty="0">
                <a:highlight>
                  <a:srgbClr val="FFFF00"/>
                </a:highlight>
                <a:latin typeface="+mn-lt"/>
              </a:rPr>
              <a:t>Local</a:t>
            </a:r>
            <a:r>
              <a:rPr spc="-60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agencies,</a:t>
            </a:r>
            <a:r>
              <a:rPr spc="-25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ITOs,</a:t>
            </a:r>
            <a:r>
              <a:rPr spc="-35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and</a:t>
            </a:r>
            <a:r>
              <a:rPr spc="-40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their</a:t>
            </a:r>
            <a:r>
              <a:rPr spc="-40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subrecipients</a:t>
            </a:r>
            <a:r>
              <a:rPr spc="-20" dirty="0">
                <a:highlight>
                  <a:srgbClr val="FFFF00"/>
                </a:highlight>
                <a:latin typeface="+mn-lt"/>
              </a:rPr>
              <a:t> </a:t>
            </a:r>
            <a:r>
              <a:rPr dirty="0">
                <a:highlight>
                  <a:srgbClr val="FFFF00"/>
                </a:highlight>
                <a:latin typeface="+mn-lt"/>
              </a:rPr>
              <a:t>(if</a:t>
            </a:r>
            <a:r>
              <a:rPr spc="-50" dirty="0">
                <a:highlight>
                  <a:srgbClr val="FFFF00"/>
                </a:highlight>
                <a:latin typeface="+mn-lt"/>
              </a:rPr>
              <a:t> </a:t>
            </a:r>
            <a:r>
              <a:rPr spc="-10" dirty="0">
                <a:highlight>
                  <a:srgbClr val="FFFF00"/>
                </a:highlight>
                <a:latin typeface="+mn-lt"/>
              </a:rPr>
              <a:t>applicable)</a:t>
            </a:r>
            <a:endParaRPr dirty="0">
              <a:highlight>
                <a:srgbClr val="FFFF00"/>
              </a:highlight>
              <a:latin typeface="+mn-lt"/>
            </a:endParaRPr>
          </a:p>
          <a:p>
            <a:pPr marL="348615">
              <a:spcBef>
                <a:spcPts val="1650"/>
              </a:spcBef>
            </a:pPr>
            <a:endParaRPr dirty="0">
              <a:latin typeface="+mn-lt"/>
            </a:endParaRPr>
          </a:p>
          <a:p>
            <a:pPr marL="361315"/>
            <a:r>
              <a:rPr dirty="0">
                <a:latin typeface="+mn-lt"/>
              </a:rPr>
              <a:t>FNS</a:t>
            </a:r>
            <a:r>
              <a:rPr spc="-20" dirty="0">
                <a:latin typeface="+mn-lt"/>
              </a:rPr>
              <a:t> </a:t>
            </a:r>
            <a:r>
              <a:rPr dirty="0">
                <a:latin typeface="+mn-lt"/>
              </a:rPr>
              <a:t>Instruction</a:t>
            </a:r>
            <a:r>
              <a:rPr spc="-20" dirty="0">
                <a:latin typeface="+mn-lt"/>
              </a:rPr>
              <a:t> </a:t>
            </a:r>
            <a:r>
              <a:rPr spc="-10" dirty="0">
                <a:latin typeface="+mn-lt"/>
              </a:rPr>
              <a:t>113-</a:t>
            </a:r>
            <a:r>
              <a:rPr dirty="0">
                <a:latin typeface="+mn-lt"/>
              </a:rPr>
              <a:t>1</a:t>
            </a:r>
            <a:r>
              <a:rPr spc="-75" dirty="0">
                <a:latin typeface="+mn-lt"/>
              </a:rPr>
              <a:t> </a:t>
            </a:r>
            <a:r>
              <a:rPr dirty="0">
                <a:latin typeface="+mn-lt"/>
              </a:rPr>
              <a:t>and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Appendix</a:t>
            </a:r>
            <a:r>
              <a:rPr spc="-15" dirty="0">
                <a:latin typeface="+mn-lt"/>
              </a:rPr>
              <a:t> </a:t>
            </a:r>
            <a:r>
              <a:rPr spc="-50" dirty="0">
                <a:latin typeface="+mn-lt"/>
              </a:rPr>
              <a:t>C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57230" y="1670016"/>
            <a:ext cx="7527290" cy="3102131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sz="2200" dirty="0">
                <a:cs typeface="Verdana"/>
              </a:rPr>
              <a:t>All</a:t>
            </a:r>
            <a:r>
              <a:rPr sz="2200" spc="-60" dirty="0">
                <a:cs typeface="Verdana"/>
              </a:rPr>
              <a:t> </a:t>
            </a:r>
            <a:r>
              <a:rPr sz="2200" dirty="0">
                <a:cs typeface="Verdana"/>
              </a:rPr>
              <a:t>FNS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assistance</a:t>
            </a:r>
            <a:r>
              <a:rPr sz="2200" spc="-15" dirty="0">
                <a:cs typeface="Verdana"/>
              </a:rPr>
              <a:t> </a:t>
            </a:r>
            <a:r>
              <a:rPr sz="2200" dirty="0">
                <a:cs typeface="Verdana"/>
              </a:rPr>
              <a:t>programs</a:t>
            </a:r>
            <a:r>
              <a:rPr sz="2200" spc="-20" dirty="0">
                <a:cs typeface="Verdana"/>
              </a:rPr>
              <a:t> </a:t>
            </a:r>
            <a:r>
              <a:rPr sz="2200" dirty="0">
                <a:cs typeface="Verdana"/>
              </a:rPr>
              <a:t>must</a:t>
            </a:r>
            <a:r>
              <a:rPr sz="2200" spc="-45" dirty="0">
                <a:cs typeface="Verdana"/>
              </a:rPr>
              <a:t> </a:t>
            </a:r>
            <a:r>
              <a:rPr sz="2200" dirty="0">
                <a:cs typeface="Verdana"/>
              </a:rPr>
              <a:t>include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4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public </a:t>
            </a:r>
            <a:r>
              <a:rPr sz="2200" dirty="0">
                <a:cs typeface="Verdana"/>
              </a:rPr>
              <a:t>notification</a:t>
            </a:r>
            <a:r>
              <a:rPr sz="2200" spc="-95" dirty="0">
                <a:cs typeface="Verdana"/>
              </a:rPr>
              <a:t> </a:t>
            </a:r>
            <a:r>
              <a:rPr sz="2200" dirty="0">
                <a:cs typeface="Verdana"/>
              </a:rPr>
              <a:t>system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to</a:t>
            </a:r>
            <a:r>
              <a:rPr sz="2200" spc="-75" dirty="0">
                <a:cs typeface="Verdana"/>
              </a:rPr>
              <a:t> </a:t>
            </a:r>
            <a:r>
              <a:rPr sz="2200" dirty="0">
                <a:cs typeface="Verdana"/>
              </a:rPr>
              <a:t>inform</a:t>
            </a:r>
            <a:r>
              <a:rPr sz="2200" spc="-70" dirty="0">
                <a:cs typeface="Verdana"/>
              </a:rPr>
              <a:t> </a:t>
            </a:r>
            <a:r>
              <a:rPr sz="2200" dirty="0">
                <a:cs typeface="Verdana"/>
              </a:rPr>
              <a:t>applicants,</a:t>
            </a:r>
            <a:r>
              <a:rPr sz="2200" spc="-7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participants, </a:t>
            </a:r>
            <a:r>
              <a:rPr sz="2200" dirty="0">
                <a:cs typeface="Verdana"/>
              </a:rPr>
              <a:t>and</a:t>
            </a:r>
            <a:r>
              <a:rPr sz="2200" spc="-6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potentially</a:t>
            </a:r>
            <a:r>
              <a:rPr sz="2200" b="1" spc="-10" dirty="0">
                <a:cs typeface="Verdana"/>
              </a:rPr>
              <a:t>-</a:t>
            </a:r>
            <a:r>
              <a:rPr sz="2200" dirty="0">
                <a:cs typeface="Verdana"/>
              </a:rPr>
              <a:t>eligible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persons</a:t>
            </a:r>
            <a:r>
              <a:rPr sz="2200" spc="-40" dirty="0">
                <a:cs typeface="Verdana"/>
              </a:rPr>
              <a:t> </a:t>
            </a:r>
            <a:r>
              <a:rPr sz="2200" spc="-25" dirty="0">
                <a:cs typeface="Verdana"/>
              </a:rPr>
              <a:t>of:</a:t>
            </a:r>
            <a:endParaRPr sz="2200" dirty="0">
              <a:cs typeface="Verdana"/>
            </a:endParaRPr>
          </a:p>
          <a:p>
            <a:pPr>
              <a:spcBef>
                <a:spcPts val="140"/>
              </a:spcBef>
            </a:pPr>
            <a:endParaRPr sz="2200" dirty="0">
              <a:cs typeface="Verdana"/>
            </a:endParaRPr>
          </a:p>
          <a:p>
            <a:pPr marL="984885" indent="-342900">
              <a:buClr>
                <a:srgbClr val="136442"/>
              </a:buClr>
              <a:buFont typeface="Wingdings"/>
              <a:buChar char=""/>
              <a:tabLst>
                <a:tab pos="984885" algn="l"/>
              </a:tabLst>
            </a:pPr>
            <a:r>
              <a:rPr sz="2200" b="1" dirty="0">
                <a:cs typeface="Verdana"/>
              </a:rPr>
              <a:t>program</a:t>
            </a:r>
            <a:r>
              <a:rPr sz="2200" b="1" spc="-110" dirty="0">
                <a:cs typeface="Verdana"/>
              </a:rPr>
              <a:t> </a:t>
            </a:r>
            <a:r>
              <a:rPr sz="2200" b="1" spc="-10" dirty="0">
                <a:cs typeface="Verdana"/>
              </a:rPr>
              <a:t>availability</a:t>
            </a:r>
            <a:endParaRPr sz="2200" dirty="0">
              <a:cs typeface="Verdana"/>
            </a:endParaRPr>
          </a:p>
          <a:p>
            <a:pPr marL="984885" indent="-342900">
              <a:spcBef>
                <a:spcPts val="1055"/>
              </a:spcBef>
              <a:buClr>
                <a:srgbClr val="136442"/>
              </a:buClr>
              <a:buFont typeface="Wingdings"/>
              <a:buChar char=""/>
              <a:tabLst>
                <a:tab pos="984885" algn="l"/>
              </a:tabLst>
            </a:pPr>
            <a:r>
              <a:rPr sz="2200" b="1" dirty="0">
                <a:cs typeface="Verdana"/>
              </a:rPr>
              <a:t>program</a:t>
            </a:r>
            <a:r>
              <a:rPr sz="2200" b="1" spc="-60" dirty="0">
                <a:cs typeface="Verdana"/>
              </a:rPr>
              <a:t> </a:t>
            </a:r>
            <a:r>
              <a:rPr sz="2200" b="1" dirty="0">
                <a:cs typeface="Verdana"/>
              </a:rPr>
              <a:t>rights</a:t>
            </a:r>
            <a:r>
              <a:rPr sz="2200" b="1" spc="-80" dirty="0">
                <a:cs typeface="Verdana"/>
              </a:rPr>
              <a:t> </a:t>
            </a:r>
            <a:r>
              <a:rPr sz="2200" b="1" dirty="0">
                <a:cs typeface="Verdana"/>
              </a:rPr>
              <a:t>and</a:t>
            </a:r>
            <a:r>
              <a:rPr sz="2200" b="1" spc="-50" dirty="0">
                <a:cs typeface="Verdana"/>
              </a:rPr>
              <a:t> </a:t>
            </a:r>
            <a:r>
              <a:rPr sz="2200" b="1" spc="-10" dirty="0">
                <a:cs typeface="Verdana"/>
              </a:rPr>
              <a:t>responsibilities</a:t>
            </a:r>
            <a:endParaRPr sz="2200" dirty="0">
              <a:cs typeface="Verdana"/>
            </a:endParaRPr>
          </a:p>
          <a:p>
            <a:pPr marL="984885" indent="-342900">
              <a:spcBef>
                <a:spcPts val="1055"/>
              </a:spcBef>
              <a:buClr>
                <a:srgbClr val="136442"/>
              </a:buClr>
              <a:buFont typeface="Wingdings"/>
              <a:buChar char=""/>
              <a:tabLst>
                <a:tab pos="984885" algn="l"/>
              </a:tabLst>
            </a:pPr>
            <a:r>
              <a:rPr sz="2200" b="1" dirty="0">
                <a:cs typeface="Verdana"/>
              </a:rPr>
              <a:t>the</a:t>
            </a:r>
            <a:r>
              <a:rPr sz="2200" b="1" spc="-40" dirty="0"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policy</a:t>
            </a:r>
            <a:r>
              <a:rPr sz="2200" b="1" u="sng" spc="-4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of</a:t>
            </a:r>
            <a:r>
              <a:rPr sz="2200" b="1" u="sng" spc="-6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spc="-10" dirty="0">
                <a:uFill>
                  <a:solidFill>
                    <a:srgbClr val="000000"/>
                  </a:solidFill>
                </a:uFill>
                <a:cs typeface="Verdana"/>
              </a:rPr>
              <a:t>nondiscrimination</a:t>
            </a:r>
            <a:endParaRPr sz="2200" dirty="0">
              <a:cs typeface="Verdana"/>
            </a:endParaRPr>
          </a:p>
          <a:p>
            <a:pPr marL="984885" indent="-342900">
              <a:spcBef>
                <a:spcPts val="1055"/>
              </a:spcBef>
              <a:buClr>
                <a:srgbClr val="136442"/>
              </a:buClr>
              <a:buFont typeface="Wingdings"/>
              <a:buChar char=""/>
              <a:tabLst>
                <a:tab pos="984885" algn="l"/>
              </a:tabLst>
            </a:pPr>
            <a:r>
              <a:rPr sz="2200" b="1" dirty="0">
                <a:cs typeface="Verdana"/>
              </a:rPr>
              <a:t>the</a:t>
            </a:r>
            <a:r>
              <a:rPr sz="2200" b="1" spc="-35" dirty="0"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procedure</a:t>
            </a:r>
            <a:r>
              <a:rPr sz="2200" b="1" u="sng" spc="-45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for</a:t>
            </a:r>
            <a:r>
              <a:rPr sz="2200" b="1" u="sng" spc="-45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filing</a:t>
            </a:r>
            <a:r>
              <a:rPr sz="2200" b="1" u="sng" spc="-65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cs typeface="Verdana"/>
              </a:rPr>
              <a:t>a</a:t>
            </a:r>
            <a:r>
              <a:rPr sz="2200" b="1" u="sng" spc="-45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200" b="1" u="sng" spc="-10" dirty="0">
                <a:uFill>
                  <a:solidFill>
                    <a:srgbClr val="000000"/>
                  </a:solidFill>
                </a:uFill>
                <a:cs typeface="Verdana"/>
              </a:rPr>
              <a:t>complaint</a:t>
            </a:r>
            <a:endParaRPr sz="2200" dirty="0">
              <a:cs typeface="Verdana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972E33-4255-B495-8AA5-617BE814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80"/>
            <a:ext cx="10515600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Public Notification System</a:t>
            </a:r>
          </a:p>
        </p:txBody>
      </p:sp>
      <p:pic>
        <p:nvPicPr>
          <p:cNvPr id="5" name="Picture 4" descr="Blue megaphone with sound wave ribbons">
            <a:extLst>
              <a:ext uri="{FF2B5EF4-FFF2-40B4-BE49-F238E27FC236}">
                <a16:creationId xmlns:a16="http://schemas.microsoft.com/office/drawing/2014/main" id="{EA5AF416-9C03-4918-9B8C-D9897483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74" y="3221082"/>
            <a:ext cx="4150326" cy="29469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81892" y="1223352"/>
            <a:ext cx="5012574" cy="3743332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340995">
              <a:lnSpc>
                <a:spcPts val="2380"/>
              </a:lnSpc>
              <a:spcBef>
                <a:spcPts val="390"/>
              </a:spcBef>
              <a:buClr>
                <a:schemeClr val="tx1"/>
              </a:buClr>
            </a:pPr>
            <a:r>
              <a:rPr sz="2000" b="1" dirty="0">
                <a:cs typeface="Verdana"/>
              </a:rPr>
              <a:t>State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agencies,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ITOs,</a:t>
            </a:r>
            <a:r>
              <a:rPr sz="2000" b="1" spc="-75" dirty="0">
                <a:cs typeface="Verdana"/>
              </a:rPr>
              <a:t> </a:t>
            </a:r>
            <a:r>
              <a:rPr sz="2000" b="1" dirty="0">
                <a:cs typeface="Verdana"/>
              </a:rPr>
              <a:t>local</a:t>
            </a:r>
            <a:r>
              <a:rPr sz="2000" b="1" spc="-6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agencies,</a:t>
            </a:r>
            <a:r>
              <a:rPr sz="2000" b="1" spc="-65" dirty="0">
                <a:cs typeface="Verdana"/>
              </a:rPr>
              <a:t> </a:t>
            </a:r>
            <a:r>
              <a:rPr sz="2000" b="1" dirty="0">
                <a:cs typeface="Verdana"/>
              </a:rPr>
              <a:t>and</a:t>
            </a:r>
            <a:r>
              <a:rPr sz="2000" b="1" spc="-5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their </a:t>
            </a:r>
            <a:r>
              <a:rPr sz="2000" b="1" dirty="0">
                <a:cs typeface="Verdana"/>
              </a:rPr>
              <a:t>subrecipients</a:t>
            </a:r>
            <a:r>
              <a:rPr sz="2000" b="1" spc="-105" dirty="0">
                <a:cs typeface="Verdana"/>
              </a:rPr>
              <a:t> </a:t>
            </a:r>
            <a:r>
              <a:rPr sz="2000" b="1" spc="-20" dirty="0">
                <a:cs typeface="Verdana"/>
              </a:rPr>
              <a:t>must:</a:t>
            </a:r>
            <a:br>
              <a:rPr lang="en-US" sz="2000" b="1" spc="-20" dirty="0">
                <a:cs typeface="Verdana"/>
              </a:rPr>
            </a:br>
            <a:endParaRPr sz="2000" dirty="0">
              <a:cs typeface="Verdana"/>
            </a:endParaRPr>
          </a:p>
          <a:p>
            <a:pPr marL="354965" marR="334010" indent="-3429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2000" dirty="0">
                <a:cs typeface="Verdana"/>
              </a:rPr>
              <a:t>Make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program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information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available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7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public </a:t>
            </a:r>
            <a:r>
              <a:rPr sz="2000" dirty="0">
                <a:cs typeface="Verdana"/>
              </a:rPr>
              <a:t>upon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request.</a:t>
            </a:r>
            <a:br>
              <a:rPr lang="en-US" sz="2000" spc="-10" dirty="0">
                <a:cs typeface="Verdana"/>
              </a:rPr>
            </a:br>
            <a:endParaRPr sz="2000" dirty="0">
              <a:cs typeface="Verdana"/>
            </a:endParaRPr>
          </a:p>
          <a:p>
            <a:pPr marL="355600" indent="-3429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000" dirty="0">
                <a:cs typeface="Verdana"/>
              </a:rPr>
              <a:t>Prominently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display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“And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Justice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All”</a:t>
            </a:r>
            <a:r>
              <a:rPr sz="2000" spc="-7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poster.</a:t>
            </a:r>
            <a:endParaRPr lang="en-US" sz="2000" spc="-10" dirty="0">
              <a:cs typeface="Verdana"/>
            </a:endParaRPr>
          </a:p>
          <a:p>
            <a:pPr marL="355600" indent="-3429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US" sz="2000" spc="-10" dirty="0">
              <a:cs typeface="Verdana"/>
            </a:endParaRPr>
          </a:p>
          <a:p>
            <a:pPr marL="355600" indent="-3429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 dirty="0">
                <a:cs typeface="Verdana"/>
              </a:rPr>
              <a:t>Notify</a:t>
            </a:r>
            <a:r>
              <a:rPr lang="en-US" sz="2000" spc="-7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persons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with</a:t>
            </a:r>
            <a:r>
              <a:rPr lang="en-US" sz="2000" spc="-8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disabilities</a:t>
            </a:r>
            <a:r>
              <a:rPr lang="en-US" sz="2000" spc="-9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about</a:t>
            </a:r>
            <a:r>
              <a:rPr lang="en-US" sz="2000" spc="-60" dirty="0">
                <a:cs typeface="Verdana"/>
              </a:rPr>
              <a:t> </a:t>
            </a:r>
            <a:r>
              <a:rPr lang="en-US" sz="2000" spc="-25" dirty="0">
                <a:cs typeface="Verdana"/>
              </a:rPr>
              <a:t>the </a:t>
            </a:r>
            <a:r>
              <a:rPr lang="en-US" sz="2000" dirty="0">
                <a:cs typeface="Verdana"/>
              </a:rPr>
              <a:t>availability</a:t>
            </a:r>
            <a:r>
              <a:rPr lang="en-US" sz="2000" spc="-1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9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reasonable</a:t>
            </a:r>
            <a:r>
              <a:rPr lang="en-US" sz="2000" spc="-8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modifications</a:t>
            </a:r>
            <a:r>
              <a:rPr lang="en-US" sz="2000" spc="-85" dirty="0">
                <a:cs typeface="Verdana"/>
              </a:rPr>
              <a:t> </a:t>
            </a:r>
            <a:r>
              <a:rPr lang="en-US" sz="2000" spc="-25" dirty="0">
                <a:cs typeface="Verdana"/>
              </a:rPr>
              <a:t>and </a:t>
            </a:r>
            <a:r>
              <a:rPr lang="en-US" sz="2000" dirty="0">
                <a:cs typeface="Verdana"/>
              </a:rPr>
              <a:t>auxiliary</a:t>
            </a:r>
            <a:r>
              <a:rPr lang="en-US" sz="2000" spc="-6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aids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and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services.</a:t>
            </a:r>
            <a:endParaRPr lang="en-US" sz="2000" dirty="0">
              <a:cs typeface="Verdana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2616A8-147B-E54D-8321-5D6D8BD4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835"/>
            <a:ext cx="10515600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Public Notification Requirements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B450B10F-8737-D81B-D5B8-844AE99BE2E4}"/>
              </a:ext>
            </a:extLst>
          </p:cNvPr>
          <p:cNvSpPr txBox="1"/>
          <p:nvPr/>
        </p:nvSpPr>
        <p:spPr>
          <a:xfrm>
            <a:off x="5951912" y="1223352"/>
            <a:ext cx="6043727" cy="5282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3550" marR="5080" indent="-451484">
              <a:lnSpc>
                <a:spcPts val="2380"/>
              </a:lnSpc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463550" algn="l"/>
              </a:tabLst>
            </a:pPr>
            <a:r>
              <a:rPr lang="en-US" sz="2000" dirty="0">
                <a:cs typeface="Verdana"/>
              </a:rPr>
              <a:t>Notify</a:t>
            </a:r>
            <a:r>
              <a:rPr lang="en-US" sz="2000" spc="-5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persons</a:t>
            </a:r>
            <a:r>
              <a:rPr lang="en-US" sz="2000" spc="-1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with</a:t>
            </a:r>
            <a:r>
              <a:rPr lang="en-US" sz="2000" spc="-7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limited</a:t>
            </a:r>
            <a:r>
              <a:rPr lang="en-US" sz="2000" spc="-7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English</a:t>
            </a:r>
            <a:r>
              <a:rPr lang="en-US" sz="2000" spc="-6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proficiency </a:t>
            </a:r>
            <a:r>
              <a:rPr lang="en-US" sz="2000" dirty="0">
                <a:cs typeface="Verdana"/>
              </a:rPr>
              <a:t>(LEP)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their</a:t>
            </a:r>
            <a:r>
              <a:rPr lang="en-US" sz="2000" spc="-6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right</a:t>
            </a:r>
            <a:r>
              <a:rPr lang="en-US" sz="2000" spc="-6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to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free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language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assistance services.</a:t>
            </a:r>
          </a:p>
          <a:p>
            <a:pPr marL="12066" marR="5080">
              <a:lnSpc>
                <a:spcPts val="2380"/>
              </a:lnSpc>
              <a:spcBef>
                <a:spcPts val="5"/>
              </a:spcBef>
              <a:buClr>
                <a:schemeClr val="tx1"/>
              </a:buClr>
              <a:tabLst>
                <a:tab pos="463550" algn="l"/>
              </a:tabLst>
            </a:pPr>
            <a:endParaRPr lang="en-US" sz="2000" dirty="0">
              <a:cs typeface="Verdana"/>
            </a:endParaRPr>
          </a:p>
          <a:p>
            <a:pPr marL="463550" marR="579755" indent="-451484">
              <a:lnSpc>
                <a:spcPts val="2380"/>
              </a:lnSpc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463550" algn="l"/>
              </a:tabLst>
            </a:pP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Assistance</a:t>
            </a:r>
            <a:r>
              <a:rPr sz="2000" u="sng" spc="-4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Tagline</a:t>
            </a:r>
            <a:r>
              <a:rPr sz="2000" u="sng" spc="-8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Translations</a:t>
            </a:r>
            <a:r>
              <a:rPr sz="2000" u="sng" spc="-6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|</a:t>
            </a:r>
            <a:r>
              <a:rPr sz="2000" u="sng" spc="-6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Food</a:t>
            </a:r>
            <a:r>
              <a:rPr sz="2000" u="sng" spc="-5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spc="-2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and</a:t>
            </a:r>
            <a:r>
              <a:rPr sz="2000" spc="-25" dirty="0">
                <a:solidFill>
                  <a:srgbClr val="970F39"/>
                </a:solidFill>
                <a:cs typeface="Verdana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Nutrition</a:t>
            </a:r>
            <a:r>
              <a:rPr sz="2000" u="sng" spc="-8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Service</a:t>
            </a:r>
            <a:r>
              <a:rPr sz="2000" u="sng" spc="-5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(usda.gov)</a:t>
            </a:r>
            <a:endParaRPr lang="en-US" sz="2000" u="sng" spc="-10" dirty="0">
              <a:solidFill>
                <a:srgbClr val="970F39"/>
              </a:solidFill>
              <a:uFill>
                <a:solidFill>
                  <a:srgbClr val="970F39"/>
                </a:solidFill>
              </a:uFill>
              <a:cs typeface="Verdana"/>
            </a:endParaRPr>
          </a:p>
          <a:p>
            <a:pPr marL="463550" marR="579755" indent="-451484">
              <a:lnSpc>
                <a:spcPts val="2380"/>
              </a:lnSpc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463550" algn="l"/>
              </a:tabLst>
            </a:pPr>
            <a:endParaRPr lang="en-US" sz="2000" u="sng" spc="-10" dirty="0">
              <a:solidFill>
                <a:srgbClr val="970F39"/>
              </a:solidFill>
              <a:uFill>
                <a:solidFill>
                  <a:srgbClr val="970F39"/>
                </a:solidFill>
              </a:uFill>
              <a:cs typeface="Verdana"/>
            </a:endParaRPr>
          </a:p>
          <a:p>
            <a:pPr marL="355600" marR="667385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lang="en-US" sz="2000" dirty="0">
                <a:cs typeface="Verdana"/>
              </a:rPr>
              <a:t>Inform</a:t>
            </a:r>
            <a:r>
              <a:rPr lang="en-US" sz="2000" spc="-8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potentially</a:t>
            </a:r>
            <a:r>
              <a:rPr lang="en-US" sz="2000" spc="-10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eligible</a:t>
            </a:r>
            <a:r>
              <a:rPr lang="en-US" sz="2000" spc="-114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persons,</a:t>
            </a:r>
            <a:r>
              <a:rPr lang="en-US" sz="2000" spc="-5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applicants, </a:t>
            </a:r>
            <a:r>
              <a:rPr lang="en-US" sz="2000" dirty="0">
                <a:cs typeface="Verdana"/>
              </a:rPr>
              <a:t>participants,</a:t>
            </a:r>
            <a:r>
              <a:rPr lang="en-US" sz="2000" spc="-8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and</a:t>
            </a:r>
            <a:r>
              <a:rPr lang="en-US" sz="2000" spc="-8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community</a:t>
            </a:r>
            <a:r>
              <a:rPr lang="en-US" sz="2000" spc="-10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organizations</a:t>
            </a:r>
            <a:r>
              <a:rPr lang="en-US" sz="2000" spc="-95" dirty="0">
                <a:cs typeface="Verdana"/>
              </a:rPr>
              <a:t> </a:t>
            </a:r>
            <a:r>
              <a:rPr lang="en-US" sz="2000" spc="-25" dirty="0">
                <a:cs typeface="Verdana"/>
              </a:rPr>
              <a:t>of </a:t>
            </a:r>
            <a:r>
              <a:rPr lang="en-US" sz="2000" dirty="0">
                <a:cs typeface="Verdana"/>
              </a:rPr>
              <a:t>programs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or</a:t>
            </a:r>
            <a:r>
              <a:rPr lang="en-US" sz="2000" spc="-5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changes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in</a:t>
            </a:r>
            <a:r>
              <a:rPr lang="en-US" sz="2000" spc="-7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programs.</a:t>
            </a:r>
          </a:p>
          <a:p>
            <a:pPr marL="355600" marR="667385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endParaRPr lang="en-US" sz="2000" spc="-10" dirty="0">
              <a:cs typeface="Verdana"/>
            </a:endParaRPr>
          </a:p>
          <a:p>
            <a:pPr marL="355600" marR="667385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lang="en-US" sz="2000" dirty="0">
                <a:cs typeface="Verdana"/>
              </a:rPr>
              <a:t>Convey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the</a:t>
            </a:r>
            <a:r>
              <a:rPr lang="en-US" sz="2000" spc="-6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message</a:t>
            </a:r>
            <a:r>
              <a:rPr lang="en-US" sz="2000" spc="-1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equal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opportunity</a:t>
            </a:r>
            <a:r>
              <a:rPr lang="en-US" sz="2000" spc="-5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in</a:t>
            </a:r>
            <a:r>
              <a:rPr lang="en-US" sz="2000" spc="-70" dirty="0">
                <a:cs typeface="Verdana"/>
              </a:rPr>
              <a:t> </a:t>
            </a:r>
            <a:r>
              <a:rPr lang="en-US" sz="2000" spc="-25" dirty="0">
                <a:cs typeface="Verdana"/>
              </a:rPr>
              <a:t>all </a:t>
            </a:r>
            <a:r>
              <a:rPr lang="en-US" sz="2000" dirty="0">
                <a:cs typeface="Verdana"/>
              </a:rPr>
              <a:t>photos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and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other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graphics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that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are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used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to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provide </a:t>
            </a:r>
            <a:r>
              <a:rPr lang="en-US" sz="2000" dirty="0">
                <a:cs typeface="Verdana"/>
              </a:rPr>
              <a:t>program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or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spc="-25" dirty="0">
                <a:cs typeface="Verdana"/>
              </a:rPr>
              <a:t>program-</a:t>
            </a:r>
            <a:r>
              <a:rPr lang="en-US" sz="2000" dirty="0">
                <a:cs typeface="Verdana"/>
              </a:rPr>
              <a:t>related</a:t>
            </a:r>
            <a:r>
              <a:rPr lang="en-US" sz="2000" spc="-10" dirty="0">
                <a:cs typeface="Verdana"/>
              </a:rPr>
              <a:t> information.</a:t>
            </a:r>
            <a:endParaRPr lang="en-US" sz="2000" dirty="0">
              <a:cs typeface="Verdana"/>
            </a:endParaRPr>
          </a:p>
          <a:p>
            <a:pPr marL="463550" marR="579755" indent="-451484">
              <a:lnSpc>
                <a:spcPts val="2380"/>
              </a:lnSpc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463550" algn="l"/>
              </a:tabLst>
            </a:pPr>
            <a:endParaRPr sz="2200" dirty="0"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18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2633" y="1364117"/>
            <a:ext cx="11563003" cy="4160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220">
              <a:spcBef>
                <a:spcPts val="100"/>
              </a:spcBef>
            </a:pPr>
            <a:r>
              <a:rPr sz="1200" dirty="0">
                <a:solidFill>
                  <a:srgbClr val="1B1B1B"/>
                </a:solidFill>
                <a:cs typeface="Arial"/>
              </a:rPr>
              <a:t>In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accordance</a:t>
            </a:r>
            <a:r>
              <a:rPr sz="1200" spc="-5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with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federal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rights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law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U.S.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Department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-8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Agriculture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(USDA)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rights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regulations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policies,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this </a:t>
            </a:r>
            <a:r>
              <a:rPr sz="1200" dirty="0">
                <a:solidFill>
                  <a:srgbClr val="1B1B1B"/>
                </a:solidFill>
                <a:cs typeface="Arial"/>
              </a:rPr>
              <a:t>institution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is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prohibited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from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discriminating</a:t>
            </a:r>
            <a:r>
              <a:rPr sz="1200" spc="-5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on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basis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race,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color,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national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origin,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sex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(including</a:t>
            </a:r>
            <a:r>
              <a:rPr sz="1200" spc="-5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gender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identity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sexual </a:t>
            </a:r>
            <a:r>
              <a:rPr sz="1200" dirty="0">
                <a:solidFill>
                  <a:srgbClr val="1B1B1B"/>
                </a:solidFill>
                <a:cs typeface="Arial"/>
              </a:rPr>
              <a:t>orientation),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disability,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age,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reprisal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retaliation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for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prior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 rights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activity.</a:t>
            </a:r>
            <a:endParaRPr sz="1200" dirty="0">
              <a:cs typeface="Arial"/>
            </a:endParaRPr>
          </a:p>
          <a:p>
            <a:pPr>
              <a:spcBef>
                <a:spcPts val="60"/>
              </a:spcBef>
            </a:pPr>
            <a:endParaRPr sz="1200" dirty="0">
              <a:cs typeface="Arial"/>
            </a:endParaRPr>
          </a:p>
          <a:p>
            <a:pPr marL="12700" marR="5080"/>
            <a:r>
              <a:rPr sz="1200" dirty="0">
                <a:solidFill>
                  <a:srgbClr val="1B1B1B"/>
                </a:solidFill>
                <a:cs typeface="Arial"/>
              </a:rPr>
              <a:t>Program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information</a:t>
            </a:r>
            <a:r>
              <a:rPr sz="1200" spc="-6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may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made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available</a:t>
            </a:r>
            <a:r>
              <a:rPr sz="1200" spc="-5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languages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other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than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English.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Persons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with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disabilities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who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require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alternative </a:t>
            </a:r>
            <a:r>
              <a:rPr sz="1200" dirty="0">
                <a:solidFill>
                  <a:srgbClr val="1B1B1B"/>
                </a:solidFill>
                <a:cs typeface="Arial"/>
              </a:rPr>
              <a:t>means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communication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to obtain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program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information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(e.g.,</a:t>
            </a:r>
            <a:r>
              <a:rPr sz="1200" spc="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Braille,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large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print,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audiotape,</a:t>
            </a:r>
            <a:r>
              <a:rPr sz="1200" spc="-10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American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Sign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Language),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should </a:t>
            </a:r>
            <a:r>
              <a:rPr sz="1200" dirty="0">
                <a:solidFill>
                  <a:srgbClr val="1B1B1B"/>
                </a:solidFill>
                <a:cs typeface="Arial"/>
              </a:rPr>
              <a:t>contact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responsible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state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local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agency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that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administers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program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USDA’s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TARGET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Center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at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(202)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720-</a:t>
            </a:r>
            <a:r>
              <a:rPr sz="1200" dirty="0">
                <a:solidFill>
                  <a:srgbClr val="1B1B1B"/>
                </a:solidFill>
                <a:cs typeface="Arial"/>
              </a:rPr>
              <a:t>2600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(voice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TTY)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contact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USDA</a:t>
            </a:r>
            <a:r>
              <a:rPr sz="1200" spc="-8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through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Federal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Relay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Service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at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(800)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877-8339.</a:t>
            </a:r>
            <a:endParaRPr sz="1200" dirty="0">
              <a:cs typeface="Arial"/>
            </a:endParaRPr>
          </a:p>
          <a:p>
            <a:pPr>
              <a:spcBef>
                <a:spcPts val="60"/>
              </a:spcBef>
            </a:pPr>
            <a:endParaRPr sz="1200" dirty="0">
              <a:cs typeface="Arial"/>
            </a:endParaRPr>
          </a:p>
          <a:p>
            <a:pPr marL="12700" marR="50165"/>
            <a:r>
              <a:rPr sz="1200" spc="-55" dirty="0">
                <a:solidFill>
                  <a:srgbClr val="1B1B1B"/>
                </a:solidFill>
                <a:cs typeface="Arial"/>
              </a:rPr>
              <a:t>To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file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program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discrimination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complaint,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Complainant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should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complete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Form</a:t>
            </a:r>
            <a:r>
              <a:rPr sz="1200" spc="-7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AD-</a:t>
            </a:r>
            <a:r>
              <a:rPr sz="1200" dirty="0">
                <a:solidFill>
                  <a:srgbClr val="1B1B1B"/>
                </a:solidFill>
                <a:cs typeface="Arial"/>
              </a:rPr>
              <a:t>3027,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USDA</a:t>
            </a:r>
            <a:r>
              <a:rPr sz="1200" spc="-7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Program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Discrimination </a:t>
            </a:r>
            <a:r>
              <a:rPr sz="1200" dirty="0">
                <a:solidFill>
                  <a:srgbClr val="1B1B1B"/>
                </a:solidFill>
                <a:cs typeface="Arial"/>
              </a:rPr>
              <a:t>Complaint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Form</a:t>
            </a:r>
            <a:r>
              <a:rPr sz="1200" spc="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which</a:t>
            </a:r>
            <a:r>
              <a:rPr sz="1200" spc="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can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be</a:t>
            </a:r>
            <a:r>
              <a:rPr sz="1200" spc="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obtained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online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at:</a:t>
            </a:r>
            <a:r>
              <a:rPr sz="1200" spc="20" dirty="0">
                <a:solidFill>
                  <a:srgbClr val="1B1B1B"/>
                </a:solidFill>
                <a:cs typeface="Arial"/>
              </a:rPr>
              <a:t> </a:t>
            </a:r>
            <a:r>
              <a:rPr sz="12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Arial"/>
                <a:hlinkClick r:id="rId2"/>
              </a:rPr>
              <a:t>https://www.usda.gov/sites/default/files/documents/ad-3027.pdf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,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from</a:t>
            </a:r>
            <a:r>
              <a:rPr sz="1200" spc="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any </a:t>
            </a:r>
            <a:r>
              <a:rPr sz="1200" dirty="0">
                <a:solidFill>
                  <a:srgbClr val="1B1B1B"/>
                </a:solidFill>
                <a:cs typeface="Arial"/>
              </a:rPr>
              <a:t>USDA</a:t>
            </a:r>
            <a:r>
              <a:rPr sz="1200" spc="-8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office,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by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calling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(866)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632-</a:t>
            </a:r>
            <a:r>
              <a:rPr sz="1200" dirty="0">
                <a:solidFill>
                  <a:srgbClr val="1B1B1B"/>
                </a:solidFill>
                <a:cs typeface="Arial"/>
              </a:rPr>
              <a:t>9992,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by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writing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letter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addressed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to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USDA.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letter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must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150" dirty="0">
                <a:solidFill>
                  <a:srgbClr val="1B1B1B"/>
                </a:solidFill>
                <a:cs typeface="Arial"/>
              </a:rPr>
              <a:t>contain</a:t>
            </a:r>
            <a:r>
              <a:rPr sz="1150" spc="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complainant’s </a:t>
            </a:r>
            <a:r>
              <a:rPr sz="1200" dirty="0">
                <a:solidFill>
                  <a:srgbClr val="1B1B1B"/>
                </a:solidFill>
                <a:cs typeface="Arial"/>
              </a:rPr>
              <a:t>name,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address,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telephone</a:t>
            </a:r>
            <a:r>
              <a:rPr sz="1200" spc="-5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number,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written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description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alleged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discriminatory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action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sufficient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detail</a:t>
            </a:r>
            <a:r>
              <a:rPr sz="1200" spc="-5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to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inform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the </a:t>
            </a:r>
            <a:r>
              <a:rPr sz="1200" dirty="0">
                <a:solidFill>
                  <a:srgbClr val="1B1B1B"/>
                </a:solidFill>
                <a:cs typeface="Arial"/>
              </a:rPr>
              <a:t>Assistant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Secretary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for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</a:t>
            </a:r>
            <a:r>
              <a:rPr sz="1200" spc="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Rights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(ASCR)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about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nature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and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date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alleged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</a:t>
            </a:r>
            <a:r>
              <a:rPr sz="1200" spc="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rights violation.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The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completed</a:t>
            </a:r>
            <a:r>
              <a:rPr sz="1200" spc="-10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AD- </a:t>
            </a:r>
            <a:r>
              <a:rPr sz="1200" dirty="0">
                <a:solidFill>
                  <a:srgbClr val="1B1B1B"/>
                </a:solidFill>
                <a:cs typeface="Arial"/>
              </a:rPr>
              <a:t>3027</a:t>
            </a:r>
            <a:r>
              <a:rPr sz="1200" spc="-4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form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letter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must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be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submitted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to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USDA</a:t>
            </a:r>
            <a:r>
              <a:rPr sz="1200" spc="-8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by:</a:t>
            </a:r>
            <a:endParaRPr sz="1200" dirty="0">
              <a:cs typeface="Arial"/>
            </a:endParaRPr>
          </a:p>
          <a:p>
            <a:pPr>
              <a:spcBef>
                <a:spcPts val="60"/>
              </a:spcBef>
            </a:pPr>
            <a:endParaRPr sz="1200" dirty="0">
              <a:cs typeface="Arial"/>
            </a:endParaRPr>
          </a:p>
          <a:p>
            <a:pPr marL="125095"/>
            <a:r>
              <a:rPr sz="1200" b="1" dirty="0">
                <a:solidFill>
                  <a:srgbClr val="1B1B1B"/>
                </a:solidFill>
                <a:cs typeface="Arial"/>
              </a:rPr>
              <a:t>1.</a:t>
            </a:r>
            <a:r>
              <a:rPr sz="1200" b="1" spc="345" dirty="0">
                <a:solidFill>
                  <a:srgbClr val="1B1B1B"/>
                </a:solidFill>
                <a:cs typeface="Arial"/>
              </a:rPr>
              <a:t> </a:t>
            </a:r>
            <a:r>
              <a:rPr sz="1200" b="1" spc="-10" dirty="0">
                <a:solidFill>
                  <a:srgbClr val="1B1B1B"/>
                </a:solidFill>
                <a:cs typeface="Arial"/>
              </a:rPr>
              <a:t>mail:</a:t>
            </a:r>
            <a:endParaRPr sz="1200" dirty="0">
              <a:cs typeface="Arial"/>
            </a:endParaRPr>
          </a:p>
          <a:p>
            <a:pPr marL="352425"/>
            <a:r>
              <a:rPr sz="1200" dirty="0">
                <a:solidFill>
                  <a:srgbClr val="1B1B1B"/>
                </a:solidFill>
                <a:cs typeface="Arial"/>
              </a:rPr>
              <a:t>U.S.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Department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-8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Agriculture</a:t>
            </a:r>
            <a:endParaRPr sz="1200" dirty="0">
              <a:cs typeface="Arial"/>
            </a:endParaRPr>
          </a:p>
          <a:p>
            <a:pPr marL="352425" marR="5036185"/>
            <a:r>
              <a:rPr sz="1200" dirty="0">
                <a:solidFill>
                  <a:srgbClr val="1B1B1B"/>
                </a:solidFill>
                <a:cs typeface="Arial"/>
              </a:rPr>
              <a:t>Office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of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 the</a:t>
            </a:r>
            <a:r>
              <a:rPr sz="1200" spc="-8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Assistant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Secretary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for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Civil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Rights </a:t>
            </a:r>
            <a:r>
              <a:rPr sz="1200" dirty="0">
                <a:solidFill>
                  <a:srgbClr val="1B1B1B"/>
                </a:solidFill>
                <a:cs typeface="Arial"/>
              </a:rPr>
              <a:t>1400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Independence</a:t>
            </a:r>
            <a:r>
              <a:rPr sz="1200" spc="-9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Avenue,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SW</a:t>
            </a:r>
            <a:endParaRPr sz="1200" dirty="0">
              <a:cs typeface="Arial"/>
            </a:endParaRPr>
          </a:p>
          <a:p>
            <a:pPr marL="352425"/>
            <a:r>
              <a:rPr sz="1200" spc="-10" dirty="0">
                <a:solidFill>
                  <a:srgbClr val="1B1B1B"/>
                </a:solidFill>
                <a:cs typeface="Arial"/>
              </a:rPr>
              <a:t>Washington,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D.C.</a:t>
            </a:r>
            <a:r>
              <a:rPr sz="1200" spc="1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20250-</a:t>
            </a:r>
            <a:r>
              <a:rPr sz="1200" dirty="0">
                <a:solidFill>
                  <a:srgbClr val="1B1B1B"/>
                </a:solidFill>
                <a:cs typeface="Arial"/>
              </a:rPr>
              <a:t>9410;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or</a:t>
            </a:r>
            <a:endParaRPr sz="1200" dirty="0">
              <a:cs typeface="Arial"/>
            </a:endParaRPr>
          </a:p>
          <a:p>
            <a:pPr marL="353060" indent="-229235">
              <a:spcBef>
                <a:spcPts val="600"/>
              </a:spcBef>
              <a:buAutoNum type="arabicPeriod" startAt="2"/>
              <a:tabLst>
                <a:tab pos="353060" algn="l"/>
              </a:tabLst>
            </a:pPr>
            <a:r>
              <a:rPr sz="1200" b="1" spc="-20" dirty="0">
                <a:solidFill>
                  <a:srgbClr val="1B1B1B"/>
                </a:solidFill>
                <a:cs typeface="Arial"/>
              </a:rPr>
              <a:t>fax:</a:t>
            </a:r>
            <a:endParaRPr sz="1200" dirty="0">
              <a:cs typeface="Arial"/>
            </a:endParaRPr>
          </a:p>
          <a:p>
            <a:pPr marL="352425"/>
            <a:r>
              <a:rPr sz="1200" dirty="0">
                <a:solidFill>
                  <a:srgbClr val="1B1B1B"/>
                </a:solidFill>
                <a:cs typeface="Arial"/>
              </a:rPr>
              <a:t>(833)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256-</a:t>
            </a:r>
            <a:r>
              <a:rPr sz="1200" dirty="0">
                <a:solidFill>
                  <a:srgbClr val="1B1B1B"/>
                </a:solidFill>
                <a:cs typeface="Arial"/>
              </a:rPr>
              <a:t>1665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or</a:t>
            </a:r>
            <a:r>
              <a:rPr sz="1200" spc="-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(202)</a:t>
            </a:r>
            <a:r>
              <a:rPr sz="1200" spc="-20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690-</a:t>
            </a:r>
            <a:r>
              <a:rPr sz="1200" dirty="0">
                <a:solidFill>
                  <a:srgbClr val="1B1B1B"/>
                </a:solidFill>
                <a:cs typeface="Arial"/>
              </a:rPr>
              <a:t>7442;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or</a:t>
            </a:r>
            <a:endParaRPr sz="1200" dirty="0">
              <a:cs typeface="Arial"/>
            </a:endParaRPr>
          </a:p>
          <a:p>
            <a:pPr marL="354330" indent="-229235">
              <a:spcBef>
                <a:spcPts val="600"/>
              </a:spcBef>
              <a:buAutoNum type="arabicPeriod" startAt="3"/>
              <a:tabLst>
                <a:tab pos="354330" algn="l"/>
              </a:tabLst>
            </a:pPr>
            <a:r>
              <a:rPr sz="1200" b="1" spc="-10" dirty="0">
                <a:solidFill>
                  <a:srgbClr val="1B1B1B"/>
                </a:solidFill>
                <a:cs typeface="Arial"/>
              </a:rPr>
              <a:t>email:</a:t>
            </a:r>
            <a:endParaRPr sz="1200" dirty="0">
              <a:cs typeface="Arial"/>
            </a:endParaRPr>
          </a:p>
          <a:p>
            <a:pPr marL="353695"/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Arial"/>
                <a:hlinkClick r:id="rId3"/>
              </a:rPr>
              <a:t>program.intake@usda.gov</a:t>
            </a:r>
            <a:endParaRPr sz="1200" dirty="0">
              <a:cs typeface="Arial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srgbClr val="1B1B1B"/>
                </a:solidFill>
                <a:cs typeface="Arial"/>
              </a:rPr>
              <a:t>This</a:t>
            </a:r>
            <a:r>
              <a:rPr sz="1200" spc="-2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institution</a:t>
            </a:r>
            <a:r>
              <a:rPr sz="1200" spc="-1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is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an</a:t>
            </a:r>
            <a:r>
              <a:rPr sz="1200" spc="-30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equal</a:t>
            </a:r>
            <a:r>
              <a:rPr sz="1200" spc="-35" dirty="0">
                <a:solidFill>
                  <a:srgbClr val="1B1B1B"/>
                </a:solidFill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cs typeface="Arial"/>
              </a:rPr>
              <a:t>opportunity</a:t>
            </a:r>
            <a:r>
              <a:rPr sz="1200" spc="-45" dirty="0">
                <a:solidFill>
                  <a:srgbClr val="1B1B1B"/>
                </a:solidFill>
                <a:cs typeface="Arial"/>
              </a:rPr>
              <a:t> </a:t>
            </a:r>
            <a:r>
              <a:rPr sz="1200" spc="-10" dirty="0">
                <a:solidFill>
                  <a:srgbClr val="1B1B1B"/>
                </a:solidFill>
                <a:cs typeface="Arial"/>
              </a:rPr>
              <a:t>provider.</a:t>
            </a:r>
            <a:endParaRPr sz="1200" dirty="0"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B9638E0-6D5C-0E29-316B-C072E24F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462" y="298322"/>
            <a:ext cx="10219640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Nondiscrimination Statement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19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24584" y="1321935"/>
            <a:ext cx="11496502" cy="433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conformidad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Federal 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Derechos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Civiles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reglamentos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políticas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derechos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civiles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Departamento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de </a:t>
            </a:r>
            <a:r>
              <a:rPr sz="1200" dirty="0">
                <a:latin typeface="Times New Roman"/>
                <a:cs typeface="Times New Roman"/>
              </a:rPr>
              <a:t>Agricultura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EE.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UU.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(USDA,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siglas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inglés),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prohíbe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agencias,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oficinas,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empleados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e </a:t>
            </a:r>
            <a:r>
              <a:rPr sz="1200" dirty="0">
                <a:latin typeface="Times New Roman"/>
                <a:cs typeface="Times New Roman"/>
              </a:rPr>
              <a:t>instituciones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participan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administran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programas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discriminen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sobre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raza,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color,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nacionalidad,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sexo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o </a:t>
            </a:r>
            <a:r>
              <a:rPr sz="1200" dirty="0">
                <a:latin typeface="Times New Roman"/>
                <a:cs typeface="Times New Roman"/>
              </a:rPr>
              <a:t>(incluyendo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identidad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genero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orientacion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sexual),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discapacidad,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edad,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represalia 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venganza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actividades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previas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de </a:t>
            </a:r>
            <a:r>
              <a:rPr sz="1200" dirty="0">
                <a:latin typeface="Times New Roman"/>
                <a:cs typeface="Times New Roman"/>
              </a:rPr>
              <a:t>derechos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civiles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algún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programa 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actividad realizados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financiados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USDA.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5080"/>
            <a:r>
              <a:rPr sz="1200" dirty="0">
                <a:latin typeface="Times New Roman"/>
                <a:cs typeface="Times New Roman"/>
              </a:rPr>
              <a:t>Las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personas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discapacidades que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necesiten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medios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alternativos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comunicación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información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programa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(por </a:t>
            </a:r>
            <a:r>
              <a:rPr sz="1200" dirty="0">
                <a:latin typeface="Times New Roman"/>
                <a:cs typeface="Times New Roman"/>
              </a:rPr>
              <a:t>ejemplo,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sistema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Braille,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letras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grandes,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cintas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audio,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lenguaje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señas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americano,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etc.),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deben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ponerse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contacto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agencia </a:t>
            </a:r>
            <a:r>
              <a:rPr sz="1200" dirty="0">
                <a:latin typeface="Times New Roman"/>
                <a:cs typeface="Times New Roman"/>
              </a:rPr>
              <a:t>(estatal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local)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solicitaron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beneficios.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personas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sordas,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dificultades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audición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discapacidades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habla </a:t>
            </a:r>
            <a:r>
              <a:rPr sz="1200" dirty="0">
                <a:latin typeface="Times New Roman"/>
                <a:cs typeface="Times New Roman"/>
              </a:rPr>
              <a:t>pueden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comunicarse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medio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Federal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Service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[Servicio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Federal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Retransmisión]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(800)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877-8339.</a:t>
            </a:r>
            <a:endParaRPr sz="1200" dirty="0">
              <a:latin typeface="Times New Roman"/>
              <a:cs typeface="Times New Roman"/>
            </a:endParaRPr>
          </a:p>
          <a:p>
            <a:pPr marL="12700"/>
            <a:r>
              <a:rPr sz="1200" dirty="0">
                <a:latin typeface="Times New Roman"/>
                <a:cs typeface="Times New Roman"/>
              </a:rPr>
              <a:t>Además,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información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programa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puede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proporcionar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otros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idiomas.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163195"/>
            <a:r>
              <a:rPr sz="1200" dirty="0">
                <a:latin typeface="Times New Roman"/>
                <a:cs typeface="Times New Roman"/>
              </a:rPr>
              <a:t>Para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presentar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denuncia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discriminación,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complete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Formulario</a:t>
            </a:r>
            <a:r>
              <a:rPr sz="1200" u="sng" spc="-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de</a:t>
            </a:r>
            <a:r>
              <a:rPr sz="1200" u="sng" spc="-4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Denuncia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de</a:t>
            </a:r>
            <a:r>
              <a:rPr sz="1200" u="sng" spc="-4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Discriminación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del</a:t>
            </a:r>
            <a:r>
              <a:rPr sz="1200" u="sng" spc="-3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Programa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del</a:t>
            </a:r>
            <a:r>
              <a:rPr sz="1200" u="sng" spc="-3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2"/>
              </a:rPr>
              <a:t>USDA</a:t>
            </a:r>
            <a:r>
              <a:rPr sz="1200" spc="-10" dirty="0">
                <a:latin typeface="Times New Roman"/>
                <a:cs typeface="Times New Roman"/>
              </a:rPr>
              <a:t>, (AD-</a:t>
            </a:r>
            <a:r>
              <a:rPr sz="1200" dirty="0">
                <a:latin typeface="Times New Roman"/>
                <a:cs typeface="Times New Roman"/>
              </a:rPr>
              <a:t>3027)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está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disponible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línea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en: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3"/>
              </a:rPr>
              <a:t>https://www.usda.gov/sites/default/files/documents/ad-</a:t>
            </a:r>
            <a:r>
              <a:rPr sz="12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3"/>
              </a:rPr>
              <a:t>3027s.pdf</a:t>
            </a:r>
            <a:r>
              <a:rPr sz="1200" spc="45" dirty="0">
                <a:solidFill>
                  <a:srgbClr val="970F3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cualquier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oficina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bien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escriba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carta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dirigida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incluya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carta toda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información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solicitada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formulario.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Para </a:t>
            </a:r>
            <a:r>
              <a:rPr sz="1200" dirty="0">
                <a:latin typeface="Times New Roman"/>
                <a:cs typeface="Times New Roman"/>
              </a:rPr>
              <a:t>solicitar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copia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formulario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denuncia,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llame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(866)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632-</a:t>
            </a:r>
            <a:r>
              <a:rPr sz="1200" dirty="0">
                <a:latin typeface="Times New Roman"/>
                <a:cs typeface="Times New Roman"/>
              </a:rPr>
              <a:t>9992.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Haga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llegar su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formulario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lleno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carta 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USDA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por: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419100" indent="-406400">
              <a:buAutoNum type="arabicParenBoth"/>
              <a:tabLst>
                <a:tab pos="419100" algn="l"/>
              </a:tabLst>
            </a:pPr>
            <a:r>
              <a:rPr sz="1200" dirty="0">
                <a:latin typeface="Times New Roman"/>
                <a:cs typeface="Times New Roman"/>
              </a:rPr>
              <a:t>correo: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U.S.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Department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Agriculture</a:t>
            </a:r>
            <a:endParaRPr sz="1200" dirty="0">
              <a:latin typeface="Times New Roman"/>
              <a:cs typeface="Times New Roman"/>
            </a:endParaRPr>
          </a:p>
          <a:p>
            <a:pPr marL="393700" marR="4790440" indent="10160"/>
            <a:r>
              <a:rPr sz="1200" dirty="0">
                <a:latin typeface="Times New Roman"/>
                <a:cs typeface="Times New Roman"/>
              </a:rPr>
              <a:t>Office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Assistant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Secretary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Civil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Rights </a:t>
            </a:r>
            <a:r>
              <a:rPr sz="1200" dirty="0">
                <a:latin typeface="Times New Roman"/>
                <a:cs typeface="Times New Roman"/>
              </a:rPr>
              <a:t>1400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Independence Avenue,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SW</a:t>
            </a:r>
            <a:endParaRPr sz="1200" dirty="0">
              <a:latin typeface="Times New Roman"/>
              <a:cs typeface="Times New Roman"/>
            </a:endParaRPr>
          </a:p>
          <a:p>
            <a:pPr marL="393700"/>
            <a:r>
              <a:rPr sz="1200" dirty="0">
                <a:latin typeface="Times New Roman"/>
                <a:cs typeface="Times New Roman"/>
              </a:rPr>
              <a:t>Washington,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D.C.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20250-9410;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419100" indent="-406400">
              <a:buAutoNum type="arabicParenBoth" startAt="2"/>
              <a:tabLst>
                <a:tab pos="419100" algn="l"/>
              </a:tabLst>
            </a:pPr>
            <a:r>
              <a:rPr sz="1200" dirty="0">
                <a:latin typeface="Times New Roman"/>
                <a:cs typeface="Times New Roman"/>
              </a:rPr>
              <a:t>fax: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(202)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690-</a:t>
            </a:r>
            <a:r>
              <a:rPr sz="1200" dirty="0">
                <a:latin typeface="Times New Roman"/>
                <a:cs typeface="Times New Roman"/>
              </a:rPr>
              <a:t>7442;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o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  <a:buFont typeface="Times New Roman"/>
              <a:buAutoNum type="arabicParenBoth" startAt="2"/>
            </a:pPr>
            <a:endParaRPr sz="1200" dirty="0">
              <a:latin typeface="Times New Roman"/>
              <a:cs typeface="Times New Roman"/>
            </a:endParaRPr>
          </a:p>
          <a:p>
            <a:pPr marL="419100" indent="-406400">
              <a:buAutoNum type="arabicParenBoth" startAt="2"/>
              <a:tabLst>
                <a:tab pos="419100" algn="l"/>
              </a:tabLst>
            </a:pPr>
            <a:r>
              <a:rPr sz="1200" dirty="0">
                <a:latin typeface="Times New Roman"/>
                <a:cs typeface="Times New Roman"/>
              </a:rPr>
              <a:t>correo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electrónico: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latin typeface="Times New Roman"/>
                <a:cs typeface="Times New Roman"/>
                <a:hlinkClick r:id="rId4"/>
              </a:rPr>
              <a:t>program.intake@usda.gov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/>
            <a:r>
              <a:rPr sz="1200" dirty="0">
                <a:latin typeface="Times New Roman"/>
                <a:cs typeface="Times New Roman"/>
              </a:rPr>
              <a:t>Esta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institución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proveedor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ofrece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igualdad de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oportunidades.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7BE6F1-2147-2CBD-DC7C-770B209BD975}"/>
              </a:ext>
            </a:extLst>
          </p:cNvPr>
          <p:cNvSpPr txBox="1">
            <a:spLocks/>
          </p:cNvSpPr>
          <p:nvPr/>
        </p:nvSpPr>
        <p:spPr>
          <a:xfrm>
            <a:off x="889462" y="298322"/>
            <a:ext cx="10219640" cy="7682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600" dirty="0">
                <a:latin typeface="+mj-lt"/>
              </a:rPr>
              <a:t>Nondiscrimination Statement </a:t>
            </a:r>
            <a:r>
              <a:rPr lang="en-US" sz="3600" i="1" dirty="0">
                <a:latin typeface="+mj-lt"/>
              </a:rPr>
              <a:t>(Spanish)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5035" y="353693"/>
            <a:ext cx="10515600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0" dirty="0">
                <a:latin typeface="+mj-lt"/>
              </a:rPr>
              <a:t>Nondiscrimination</a:t>
            </a:r>
            <a:r>
              <a:rPr sz="3600" spc="-95" dirty="0">
                <a:latin typeface="+mj-lt"/>
              </a:rPr>
              <a:t> </a:t>
            </a:r>
            <a:r>
              <a:rPr sz="3600" dirty="0">
                <a:latin typeface="+mj-lt"/>
              </a:rPr>
              <a:t>Statement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21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7942" y="1586865"/>
            <a:ext cx="753046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cs typeface="Verdana"/>
              </a:rPr>
              <a:t>USDA</a:t>
            </a:r>
            <a:r>
              <a:rPr sz="2000" b="1" spc="-65" dirty="0">
                <a:cs typeface="Verdana"/>
              </a:rPr>
              <a:t> </a:t>
            </a:r>
            <a:r>
              <a:rPr sz="2000" b="1" dirty="0">
                <a:cs typeface="Verdana"/>
              </a:rPr>
              <a:t>Nondiscrimination</a:t>
            </a:r>
            <a:r>
              <a:rPr sz="2000" b="1" spc="-70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Statement</a:t>
            </a:r>
            <a:endParaRPr sz="2000" dirty="0">
              <a:cs typeface="Verdana"/>
            </a:endParaRPr>
          </a:p>
          <a:p>
            <a:pPr marL="268605">
              <a:spcBef>
                <a:spcPts val="1435"/>
              </a:spcBef>
            </a:pPr>
            <a:r>
              <a:rPr sz="2000" dirty="0">
                <a:cs typeface="Verdana"/>
              </a:rPr>
              <a:t>Short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versions</a:t>
            </a:r>
            <a:endParaRPr sz="2000" dirty="0">
              <a:cs typeface="Verdana"/>
            </a:endParaRPr>
          </a:p>
          <a:p>
            <a:pPr marL="792480" indent="-286385">
              <a:spcBef>
                <a:spcPts val="2405"/>
              </a:spcBef>
              <a:buClr>
                <a:srgbClr val="006600"/>
              </a:buClr>
              <a:buFont typeface="Wingdings"/>
              <a:buChar char=""/>
              <a:tabLst>
                <a:tab pos="792480" algn="l"/>
              </a:tabLst>
            </a:pPr>
            <a:r>
              <a:rPr sz="1600" b="1" dirty="0">
                <a:cs typeface="Verdana"/>
              </a:rPr>
              <a:t>This</a:t>
            </a:r>
            <a:r>
              <a:rPr sz="1600" b="1" spc="-55" dirty="0">
                <a:cs typeface="Verdana"/>
              </a:rPr>
              <a:t> </a:t>
            </a:r>
            <a:r>
              <a:rPr sz="1600" b="1" dirty="0">
                <a:cs typeface="Verdana"/>
              </a:rPr>
              <a:t>institution</a:t>
            </a:r>
            <a:r>
              <a:rPr sz="1600" b="1" spc="-40" dirty="0">
                <a:cs typeface="Verdana"/>
              </a:rPr>
              <a:t> </a:t>
            </a:r>
            <a:r>
              <a:rPr sz="1600" b="1" dirty="0">
                <a:cs typeface="Verdana"/>
              </a:rPr>
              <a:t>is</a:t>
            </a:r>
            <a:r>
              <a:rPr sz="1600" b="1" spc="-45" dirty="0">
                <a:cs typeface="Verdana"/>
              </a:rPr>
              <a:t> </a:t>
            </a:r>
            <a:r>
              <a:rPr sz="1600" b="1" dirty="0">
                <a:cs typeface="Verdana"/>
              </a:rPr>
              <a:t>an</a:t>
            </a:r>
            <a:r>
              <a:rPr sz="1600" b="1" spc="-50" dirty="0">
                <a:cs typeface="Verdana"/>
              </a:rPr>
              <a:t> </a:t>
            </a:r>
            <a:r>
              <a:rPr sz="1600" b="1" dirty="0">
                <a:cs typeface="Verdana"/>
              </a:rPr>
              <a:t>equal</a:t>
            </a:r>
            <a:r>
              <a:rPr sz="1600" b="1" spc="-40" dirty="0">
                <a:cs typeface="Verdana"/>
              </a:rPr>
              <a:t> </a:t>
            </a:r>
            <a:r>
              <a:rPr sz="1600" b="1" dirty="0">
                <a:cs typeface="Verdana"/>
              </a:rPr>
              <a:t>opportunity</a:t>
            </a:r>
            <a:r>
              <a:rPr sz="1600" b="1" spc="-30" dirty="0">
                <a:cs typeface="Verdana"/>
              </a:rPr>
              <a:t> </a:t>
            </a:r>
            <a:r>
              <a:rPr sz="1600" b="1" spc="-10" dirty="0">
                <a:cs typeface="Verdana"/>
              </a:rPr>
              <a:t>provider.</a:t>
            </a:r>
            <a:endParaRPr sz="1600" dirty="0">
              <a:cs typeface="Verdana"/>
            </a:endParaRPr>
          </a:p>
          <a:p>
            <a:pPr marL="792480" marR="361315" indent="-287020">
              <a:buClr>
                <a:srgbClr val="006600"/>
              </a:buClr>
              <a:buFont typeface="Wingdings"/>
              <a:buChar char=""/>
              <a:tabLst>
                <a:tab pos="792480" algn="l"/>
                <a:tab pos="2658110" algn="l"/>
              </a:tabLst>
            </a:pPr>
            <a:r>
              <a:rPr sz="1600" b="1" dirty="0">
                <a:cs typeface="Verdana"/>
              </a:rPr>
              <a:t>Esta</a:t>
            </a:r>
            <a:r>
              <a:rPr sz="1600" b="1" spc="-60" dirty="0">
                <a:cs typeface="Verdana"/>
              </a:rPr>
              <a:t> </a:t>
            </a:r>
            <a:r>
              <a:rPr sz="1600" b="1" dirty="0">
                <a:cs typeface="Verdana"/>
              </a:rPr>
              <a:t>institución</a:t>
            </a:r>
            <a:r>
              <a:rPr sz="1600" b="1" spc="-45" dirty="0">
                <a:cs typeface="Verdana"/>
              </a:rPr>
              <a:t> </a:t>
            </a:r>
            <a:r>
              <a:rPr sz="1600" b="1" dirty="0">
                <a:cs typeface="Verdana"/>
              </a:rPr>
              <a:t>es</a:t>
            </a:r>
            <a:r>
              <a:rPr sz="1600" b="1" spc="-50" dirty="0">
                <a:cs typeface="Verdana"/>
              </a:rPr>
              <a:t> </a:t>
            </a:r>
            <a:r>
              <a:rPr sz="1600" b="1" dirty="0">
                <a:cs typeface="Verdana"/>
              </a:rPr>
              <a:t>un</a:t>
            </a:r>
            <a:r>
              <a:rPr sz="1600" b="1" spc="-65" dirty="0">
                <a:cs typeface="Verdana"/>
              </a:rPr>
              <a:t> </a:t>
            </a:r>
            <a:r>
              <a:rPr sz="1600" b="1" dirty="0">
                <a:cs typeface="Verdana"/>
              </a:rPr>
              <a:t>proveedor</a:t>
            </a:r>
            <a:r>
              <a:rPr sz="1600" b="1" spc="-10" dirty="0">
                <a:cs typeface="Verdana"/>
              </a:rPr>
              <a:t> </a:t>
            </a:r>
            <a:r>
              <a:rPr sz="1600" b="1" dirty="0">
                <a:cs typeface="Verdana"/>
              </a:rPr>
              <a:t>que</a:t>
            </a:r>
            <a:r>
              <a:rPr sz="1600" b="1" spc="-50" dirty="0">
                <a:cs typeface="Verdana"/>
              </a:rPr>
              <a:t> </a:t>
            </a:r>
            <a:r>
              <a:rPr sz="1600" b="1" dirty="0">
                <a:cs typeface="Verdana"/>
              </a:rPr>
              <a:t>ofrece</a:t>
            </a:r>
            <a:r>
              <a:rPr sz="1600" b="1" spc="-40" dirty="0">
                <a:cs typeface="Verdana"/>
              </a:rPr>
              <a:t> </a:t>
            </a:r>
            <a:r>
              <a:rPr sz="1600" b="1" dirty="0">
                <a:cs typeface="Verdana"/>
              </a:rPr>
              <a:t>igualdad</a:t>
            </a:r>
            <a:r>
              <a:rPr sz="1600" b="1" spc="-5" dirty="0">
                <a:cs typeface="Verdana"/>
              </a:rPr>
              <a:t> </a:t>
            </a:r>
            <a:r>
              <a:rPr sz="1600" b="1" spc="-25" dirty="0">
                <a:cs typeface="Verdana"/>
              </a:rPr>
              <a:t>de </a:t>
            </a:r>
            <a:r>
              <a:rPr sz="1600" b="1" spc="-10" dirty="0">
                <a:cs typeface="Verdana"/>
              </a:rPr>
              <a:t>oportunidades.</a:t>
            </a:r>
            <a:r>
              <a:rPr sz="1600" b="1" dirty="0">
                <a:cs typeface="Verdana"/>
              </a:rPr>
              <a:t>	</a:t>
            </a:r>
            <a:r>
              <a:rPr sz="1600" spc="-10" dirty="0">
                <a:cs typeface="Verdana"/>
              </a:rPr>
              <a:t>(Spanish)</a:t>
            </a:r>
            <a:endParaRPr sz="1600" dirty="0">
              <a:cs typeface="Verdana"/>
            </a:endParaRPr>
          </a:p>
          <a:p>
            <a:pPr marL="792480" indent="-286385">
              <a:buClr>
                <a:srgbClr val="006600"/>
              </a:buClr>
              <a:buFont typeface="Wingdings"/>
              <a:buChar char=""/>
              <a:tabLst>
                <a:tab pos="792480" algn="l"/>
              </a:tabLst>
            </a:pPr>
            <a:r>
              <a:rPr sz="1600" dirty="0">
                <a:cs typeface="Verdana"/>
              </a:rPr>
              <a:t>*Can</a:t>
            </a:r>
            <a:r>
              <a:rPr sz="1600" spc="-60" dirty="0">
                <a:cs typeface="Verdana"/>
              </a:rPr>
              <a:t> </a:t>
            </a:r>
            <a:r>
              <a:rPr sz="1600" dirty="0">
                <a:cs typeface="Verdana"/>
              </a:rPr>
              <a:t>be</a:t>
            </a:r>
            <a:r>
              <a:rPr sz="1600" spc="-55" dirty="0">
                <a:cs typeface="Verdana"/>
              </a:rPr>
              <a:t> </a:t>
            </a:r>
            <a:r>
              <a:rPr sz="1600" dirty="0">
                <a:cs typeface="Verdana"/>
              </a:rPr>
              <a:t>used</a:t>
            </a:r>
            <a:r>
              <a:rPr sz="1600" spc="-40" dirty="0">
                <a:cs typeface="Verdana"/>
              </a:rPr>
              <a:t> </a:t>
            </a:r>
            <a:r>
              <a:rPr sz="1600" dirty="0">
                <a:cs typeface="Verdana"/>
              </a:rPr>
              <a:t>in</a:t>
            </a:r>
            <a:r>
              <a:rPr sz="1600" spc="-45" dirty="0">
                <a:cs typeface="Verdana"/>
              </a:rPr>
              <a:t> </a:t>
            </a:r>
            <a:r>
              <a:rPr sz="1600" dirty="0">
                <a:cs typeface="Verdana"/>
              </a:rPr>
              <a:t>special</a:t>
            </a:r>
            <a:r>
              <a:rPr sz="1600" spc="-25" dirty="0">
                <a:cs typeface="Verdana"/>
              </a:rPr>
              <a:t> </a:t>
            </a:r>
            <a:r>
              <a:rPr sz="1600" dirty="0">
                <a:cs typeface="Verdana"/>
              </a:rPr>
              <a:t>circumstances </a:t>
            </a:r>
            <a:r>
              <a:rPr sz="1600" spc="-20" dirty="0">
                <a:cs typeface="Verdana"/>
              </a:rPr>
              <a:t>only</a:t>
            </a:r>
            <a:endParaRPr sz="1600" dirty="0">
              <a:cs typeface="Verdana"/>
            </a:endParaRPr>
          </a:p>
          <a:p>
            <a:pPr marL="268605">
              <a:spcBef>
                <a:spcPts val="1914"/>
              </a:spcBef>
            </a:pPr>
            <a:r>
              <a:rPr sz="2000" spc="-10" dirty="0">
                <a:cs typeface="Verdana"/>
              </a:rPr>
              <a:t>Translations</a:t>
            </a:r>
            <a:endParaRPr sz="2000" dirty="0">
              <a:cs typeface="Verdana"/>
            </a:endParaRPr>
          </a:p>
          <a:p>
            <a:pPr marL="792480" indent="-286385">
              <a:spcBef>
                <a:spcPts val="2405"/>
              </a:spcBef>
              <a:buClr>
                <a:srgbClr val="2C5281"/>
              </a:buClr>
              <a:buFont typeface="Wingdings"/>
              <a:buChar char=""/>
              <a:tabLst>
                <a:tab pos="792480" algn="l"/>
              </a:tabLst>
            </a:pPr>
            <a:r>
              <a:rPr sz="1600" b="1" dirty="0">
                <a:cs typeface="Verdana"/>
              </a:rPr>
              <a:t>Translations</a:t>
            </a:r>
            <a:r>
              <a:rPr sz="1600" b="1" spc="-20" dirty="0">
                <a:cs typeface="Verdana"/>
              </a:rPr>
              <a:t> </a:t>
            </a:r>
            <a:r>
              <a:rPr sz="1600" b="1" dirty="0">
                <a:cs typeface="Verdana"/>
              </a:rPr>
              <a:t>are</a:t>
            </a:r>
            <a:r>
              <a:rPr sz="1600" b="1" spc="-30" dirty="0">
                <a:cs typeface="Verdana"/>
              </a:rPr>
              <a:t> </a:t>
            </a:r>
            <a:r>
              <a:rPr sz="1600" b="1" dirty="0">
                <a:cs typeface="Verdana"/>
              </a:rPr>
              <a:t>available</a:t>
            </a:r>
            <a:r>
              <a:rPr sz="1600" b="1" spc="-15" dirty="0">
                <a:cs typeface="Verdana"/>
              </a:rPr>
              <a:t> </a:t>
            </a:r>
            <a:r>
              <a:rPr sz="1600" b="1" dirty="0">
                <a:cs typeface="Verdana"/>
              </a:rPr>
              <a:t>on</a:t>
            </a:r>
            <a:r>
              <a:rPr sz="1600" b="1" spc="-35" dirty="0">
                <a:cs typeface="Verdana"/>
              </a:rPr>
              <a:t> </a:t>
            </a:r>
            <a:r>
              <a:rPr sz="1600" b="1" dirty="0">
                <a:cs typeface="Verdana"/>
              </a:rPr>
              <a:t>the</a:t>
            </a:r>
            <a:r>
              <a:rPr sz="1600" b="1" spc="-70" dirty="0">
                <a:cs typeface="Verdana"/>
              </a:rPr>
              <a:t> </a:t>
            </a:r>
            <a:r>
              <a:rPr sz="1600" b="1" dirty="0">
                <a:cs typeface="Verdana"/>
              </a:rPr>
              <a:t>FNS</a:t>
            </a:r>
            <a:r>
              <a:rPr sz="1600" b="1" spc="-55" dirty="0">
                <a:cs typeface="Verdana"/>
              </a:rPr>
              <a:t> </a:t>
            </a:r>
            <a:r>
              <a:rPr sz="1600" b="1" dirty="0">
                <a:cs typeface="Verdana"/>
              </a:rPr>
              <a:t>Civil</a:t>
            </a:r>
            <a:r>
              <a:rPr sz="1600" b="1" spc="-15" dirty="0">
                <a:cs typeface="Verdana"/>
              </a:rPr>
              <a:t> </a:t>
            </a:r>
            <a:r>
              <a:rPr sz="1600" b="1" dirty="0">
                <a:cs typeface="Verdana"/>
              </a:rPr>
              <a:t>Rights</a:t>
            </a:r>
            <a:r>
              <a:rPr sz="1600" b="1" spc="-40" dirty="0">
                <a:cs typeface="Verdana"/>
              </a:rPr>
              <a:t> </a:t>
            </a:r>
            <a:r>
              <a:rPr sz="1600" b="1" spc="-10" dirty="0">
                <a:cs typeface="Verdana"/>
              </a:rPr>
              <a:t>webpage</a:t>
            </a:r>
            <a:endParaRPr sz="1600" dirty="0">
              <a:cs typeface="Verdana"/>
            </a:endParaRPr>
          </a:p>
          <a:p>
            <a:pPr marL="792480" indent="-286385">
              <a:spcBef>
                <a:spcPts val="1920"/>
              </a:spcBef>
              <a:buClr>
                <a:srgbClr val="2C5281"/>
              </a:buClr>
              <a:buFont typeface="Wingdings"/>
              <a:buChar char=""/>
              <a:tabLst>
                <a:tab pos="792480" algn="l"/>
              </a:tabLst>
            </a:pPr>
            <a:r>
              <a:rPr sz="1600" u="sng" spc="-10" dirty="0">
                <a:solidFill>
                  <a:srgbClr val="136442"/>
                </a:solidFill>
                <a:uFill>
                  <a:solidFill>
                    <a:srgbClr val="136442"/>
                  </a:solidFill>
                </a:uFill>
                <a:cs typeface="Verdana"/>
                <a:hlinkClick r:id="rId2"/>
              </a:rPr>
              <a:t>https://www.fns.usda.gov/cr/fns-nondiscrimination-statement</a:t>
            </a:r>
            <a:endParaRPr sz="1600" dirty="0"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72786" y="1292782"/>
            <a:ext cx="5133677" cy="4103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93750">
              <a:spcBef>
                <a:spcPts val="95"/>
              </a:spcBef>
            </a:pPr>
            <a:r>
              <a:rPr sz="2000" b="1" dirty="0">
                <a:cs typeface="Verdana"/>
              </a:rPr>
              <a:t>At</a:t>
            </a:r>
            <a:r>
              <a:rPr sz="2000" b="1" spc="-20" dirty="0">
                <a:cs typeface="Verdana"/>
              </a:rPr>
              <a:t> </a:t>
            </a:r>
            <a:r>
              <a:rPr sz="2000" b="1" dirty="0">
                <a:cs typeface="Verdana"/>
              </a:rPr>
              <a:t>a</a:t>
            </a:r>
            <a:r>
              <a:rPr sz="2000" b="1" spc="-25" dirty="0">
                <a:cs typeface="Verdana"/>
              </a:rPr>
              <a:t> </a:t>
            </a:r>
            <a:r>
              <a:rPr sz="2000" b="1" dirty="0">
                <a:cs typeface="Verdana"/>
              </a:rPr>
              <a:t>minimum,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the</a:t>
            </a:r>
            <a:r>
              <a:rPr sz="2000" b="1" spc="-20" dirty="0">
                <a:cs typeface="Verdana"/>
              </a:rPr>
              <a:t> </a:t>
            </a:r>
            <a:r>
              <a:rPr sz="2000" b="1" dirty="0">
                <a:cs typeface="Verdana"/>
              </a:rPr>
              <a:t>full</a:t>
            </a:r>
            <a:r>
              <a:rPr sz="2000" b="1" spc="-3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Nondiscrimination </a:t>
            </a:r>
            <a:r>
              <a:rPr sz="2000" b="1" dirty="0">
                <a:cs typeface="Verdana"/>
              </a:rPr>
              <a:t>Statement</a:t>
            </a:r>
            <a:r>
              <a:rPr sz="2000" b="1" spc="-45" dirty="0">
                <a:cs typeface="Verdana"/>
              </a:rPr>
              <a:t> </a:t>
            </a:r>
            <a:r>
              <a:rPr sz="2000" b="1" dirty="0">
                <a:cs typeface="Verdana"/>
              </a:rPr>
              <a:t>must</a:t>
            </a:r>
            <a:r>
              <a:rPr sz="2000" b="1" spc="-65" dirty="0">
                <a:cs typeface="Verdana"/>
              </a:rPr>
              <a:t> </a:t>
            </a:r>
            <a:r>
              <a:rPr sz="2000" b="1" dirty="0">
                <a:cs typeface="Verdana"/>
              </a:rPr>
              <a:t>be</a:t>
            </a:r>
            <a:r>
              <a:rPr sz="2000" b="1" spc="-45" dirty="0">
                <a:cs typeface="Verdana"/>
              </a:rPr>
              <a:t> </a:t>
            </a:r>
            <a:r>
              <a:rPr sz="2000" b="1" spc="-25" dirty="0">
                <a:cs typeface="Verdana"/>
              </a:rPr>
              <a:t>on:</a:t>
            </a:r>
            <a:endParaRPr sz="2000" dirty="0">
              <a:cs typeface="Verdana"/>
            </a:endParaRPr>
          </a:p>
          <a:p>
            <a:pPr>
              <a:spcBef>
                <a:spcPts val="275"/>
              </a:spcBef>
            </a:pPr>
            <a:endParaRPr sz="2000" dirty="0">
              <a:cs typeface="Verdana"/>
            </a:endParaRPr>
          </a:p>
          <a:p>
            <a:pPr marL="611505" indent="-342900"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611505" algn="l"/>
              </a:tabLst>
            </a:pPr>
            <a:r>
              <a:rPr sz="2000" dirty="0">
                <a:cs typeface="Verdana"/>
              </a:rPr>
              <a:t>Application</a:t>
            </a:r>
            <a:r>
              <a:rPr sz="2000" spc="-114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form(s)</a:t>
            </a:r>
            <a:endParaRPr sz="2000" dirty="0">
              <a:cs typeface="Verdana"/>
            </a:endParaRPr>
          </a:p>
          <a:p>
            <a:pPr marL="611505" indent="-342900">
              <a:spcBef>
                <a:spcPts val="1320"/>
              </a:spcBef>
              <a:buClr>
                <a:schemeClr val="tx1"/>
              </a:buClr>
              <a:buFont typeface="Wingdings"/>
              <a:buChar char=""/>
              <a:tabLst>
                <a:tab pos="611505" algn="l"/>
              </a:tabLst>
            </a:pPr>
            <a:r>
              <a:rPr sz="2000" dirty="0">
                <a:cs typeface="Verdana"/>
              </a:rPr>
              <a:t>Notification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eligibility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ineligibility</a:t>
            </a:r>
            <a:endParaRPr sz="2000" dirty="0">
              <a:cs typeface="Verdana"/>
            </a:endParaRPr>
          </a:p>
          <a:p>
            <a:pPr marL="611505" indent="-342900">
              <a:spcBef>
                <a:spcPts val="1320"/>
              </a:spcBef>
              <a:buClr>
                <a:schemeClr val="tx1"/>
              </a:buClr>
              <a:buFont typeface="Wingdings"/>
              <a:buChar char=""/>
              <a:tabLst>
                <a:tab pos="611505" algn="l"/>
              </a:tabLst>
            </a:pPr>
            <a:r>
              <a:rPr sz="2000" dirty="0">
                <a:cs typeface="Verdana"/>
              </a:rPr>
              <a:t>Notification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adverse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action</a:t>
            </a:r>
            <a:endParaRPr sz="2000" dirty="0">
              <a:cs typeface="Verdana"/>
            </a:endParaRPr>
          </a:p>
          <a:p>
            <a:pPr marL="611505" indent="-342900">
              <a:spcBef>
                <a:spcPts val="1320"/>
              </a:spcBef>
              <a:buClr>
                <a:schemeClr val="tx1"/>
              </a:buClr>
              <a:buFont typeface="Wingdings"/>
              <a:buChar char=""/>
              <a:tabLst>
                <a:tab pos="611505" algn="l"/>
              </a:tabLst>
            </a:pPr>
            <a:r>
              <a:rPr sz="2000" dirty="0">
                <a:cs typeface="Verdana"/>
              </a:rPr>
              <a:t>Program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(Home)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webpage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(or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link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it)</a:t>
            </a:r>
            <a:endParaRPr sz="2000" dirty="0">
              <a:cs typeface="Verdana"/>
            </a:endParaRPr>
          </a:p>
          <a:p>
            <a:pPr marL="611505" indent="-342900">
              <a:spcBef>
                <a:spcPts val="1320"/>
              </a:spcBef>
              <a:buClr>
                <a:schemeClr val="tx1"/>
              </a:buClr>
              <a:buFont typeface="Wingdings"/>
              <a:buChar char=""/>
              <a:tabLst>
                <a:tab pos="611505" algn="l"/>
              </a:tabLst>
            </a:pPr>
            <a:r>
              <a:rPr sz="2000" dirty="0">
                <a:cs typeface="Verdana"/>
              </a:rPr>
              <a:t>Public</a:t>
            </a:r>
            <a:r>
              <a:rPr sz="2000" spc="-90" dirty="0">
                <a:cs typeface="Verdana"/>
              </a:rPr>
              <a:t> </a:t>
            </a:r>
            <a:r>
              <a:rPr sz="2000" dirty="0">
                <a:cs typeface="Verdana"/>
              </a:rPr>
              <a:t>information,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including</a:t>
            </a:r>
            <a:r>
              <a:rPr sz="2000" spc="-105" dirty="0">
                <a:cs typeface="Verdana"/>
              </a:rPr>
              <a:t> </a:t>
            </a:r>
            <a:r>
              <a:rPr sz="2000" dirty="0">
                <a:cs typeface="Verdana"/>
              </a:rPr>
              <a:t>program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literature</a:t>
            </a:r>
            <a:endParaRPr sz="2000" dirty="0">
              <a:cs typeface="Verdana"/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F8623BC2-05F0-BFC3-7C0B-36B82DD0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0500"/>
            <a:ext cx="10515600" cy="7683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Nondiscrimination Statement Requirements</a:t>
            </a:r>
          </a:p>
        </p:txBody>
      </p:sp>
      <p:sp>
        <p:nvSpPr>
          <p:cNvPr id="14" name="object 8"/>
          <p:cNvSpPr txBox="1"/>
          <p:nvPr/>
        </p:nvSpPr>
        <p:spPr>
          <a:xfrm>
            <a:off x="5689342" y="1292782"/>
            <a:ext cx="6031603" cy="486479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5400" marR="32384">
              <a:lnSpc>
                <a:spcPts val="2160"/>
              </a:lnSpc>
              <a:spcBef>
                <a:spcPts val="375"/>
              </a:spcBef>
            </a:pPr>
            <a:r>
              <a:rPr b="1" dirty="0">
                <a:cs typeface="Verdana"/>
              </a:rPr>
              <a:t>Update</a:t>
            </a:r>
            <a:r>
              <a:rPr b="1" spc="-40" dirty="0">
                <a:cs typeface="Verdana"/>
              </a:rPr>
              <a:t> </a:t>
            </a:r>
            <a:r>
              <a:rPr b="1" dirty="0">
                <a:cs typeface="Verdana"/>
              </a:rPr>
              <a:t>all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documents,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pamphlets,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websites,</a:t>
            </a:r>
            <a:r>
              <a:rPr b="1" spc="-35" dirty="0">
                <a:cs typeface="Verdana"/>
              </a:rPr>
              <a:t> </a:t>
            </a:r>
            <a:r>
              <a:rPr b="1" dirty="0">
                <a:cs typeface="Verdana"/>
              </a:rPr>
              <a:t>etc.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with</a:t>
            </a:r>
            <a:r>
              <a:rPr b="1" spc="-20" dirty="0">
                <a:cs typeface="Verdana"/>
              </a:rPr>
              <a:t> </a:t>
            </a:r>
            <a:r>
              <a:rPr b="1" spc="-25" dirty="0">
                <a:cs typeface="Verdana"/>
              </a:rPr>
              <a:t>the </a:t>
            </a:r>
            <a:r>
              <a:rPr b="1" dirty="0">
                <a:cs typeface="Verdana"/>
              </a:rPr>
              <a:t>2022</a:t>
            </a:r>
            <a:r>
              <a:rPr b="1" spc="-40" dirty="0">
                <a:cs typeface="Verdana"/>
              </a:rPr>
              <a:t> </a:t>
            </a:r>
            <a:r>
              <a:rPr b="1" dirty="0">
                <a:cs typeface="Verdana"/>
              </a:rPr>
              <a:t>NDS</a:t>
            </a:r>
            <a:r>
              <a:rPr b="1" spc="-50" dirty="0">
                <a:cs typeface="Verdana"/>
              </a:rPr>
              <a:t> </a:t>
            </a:r>
            <a:r>
              <a:rPr b="1" dirty="0">
                <a:cs typeface="Verdana"/>
              </a:rPr>
              <a:t>as</a:t>
            </a:r>
            <a:r>
              <a:rPr b="1" spc="-30" dirty="0">
                <a:cs typeface="Verdana"/>
              </a:rPr>
              <a:t> </a:t>
            </a:r>
            <a:r>
              <a:rPr b="1" spc="-10" dirty="0">
                <a:cs typeface="Verdana"/>
              </a:rPr>
              <a:t>follows:</a:t>
            </a:r>
            <a:endParaRPr dirty="0">
              <a:cs typeface="Verdana"/>
            </a:endParaRPr>
          </a:p>
          <a:p>
            <a:pPr marL="828675" marR="263525" indent="-403225" algn="just">
              <a:lnSpc>
                <a:spcPts val="2160"/>
              </a:lnSpc>
              <a:spcBef>
                <a:spcPts val="1200"/>
              </a:spcBef>
              <a:buClr>
                <a:schemeClr val="tx1"/>
              </a:buClr>
              <a:buFont typeface="Wingdings"/>
              <a:buChar char=""/>
              <a:tabLst>
                <a:tab pos="829944" algn="l"/>
              </a:tabLst>
            </a:pPr>
            <a:r>
              <a:rPr dirty="0">
                <a:cs typeface="Verdana"/>
              </a:rPr>
              <a:t>Websites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must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be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updated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within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90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days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date</a:t>
            </a:r>
            <a:r>
              <a:rPr spc="-35" dirty="0">
                <a:cs typeface="Verdana"/>
              </a:rPr>
              <a:t> </a:t>
            </a:r>
            <a:r>
              <a:rPr spc="-25" dirty="0">
                <a:cs typeface="Verdana"/>
              </a:rPr>
              <a:t>of 	</a:t>
            </a: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May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5</a:t>
            </a:r>
            <a:r>
              <a:rPr baseline="25641" dirty="0">
                <a:cs typeface="Verdana"/>
              </a:rPr>
              <a:t>th</a:t>
            </a:r>
            <a:r>
              <a:rPr spc="345" baseline="25641" dirty="0">
                <a:cs typeface="Verdana"/>
              </a:rPr>
              <a:t> </a:t>
            </a:r>
            <a:r>
              <a:rPr dirty="0">
                <a:cs typeface="Verdana"/>
              </a:rPr>
              <a:t>guidance</a:t>
            </a:r>
            <a:r>
              <a:rPr spc="-30" dirty="0">
                <a:cs typeface="Verdana"/>
              </a:rPr>
              <a:t> </a:t>
            </a:r>
            <a:r>
              <a:rPr spc="-10" dirty="0">
                <a:cs typeface="Verdana"/>
              </a:rPr>
              <a:t>memorandum</a:t>
            </a:r>
            <a:endParaRPr dirty="0">
              <a:cs typeface="Verdana"/>
            </a:endParaRPr>
          </a:p>
          <a:p>
            <a:pPr marL="829310" marR="191135" indent="-403860" algn="just">
              <a:lnSpc>
                <a:spcPts val="2160"/>
              </a:lnSpc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829310" algn="l"/>
              </a:tabLst>
            </a:pPr>
            <a:r>
              <a:rPr dirty="0">
                <a:cs typeface="Verdana"/>
              </a:rPr>
              <a:t>Documents,</a:t>
            </a:r>
            <a:r>
              <a:rPr spc="-100" dirty="0">
                <a:cs typeface="Verdana"/>
              </a:rPr>
              <a:t> </a:t>
            </a:r>
            <a:r>
              <a:rPr dirty="0">
                <a:cs typeface="Verdana"/>
              </a:rPr>
              <a:t>pamphlets,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brochures,</a:t>
            </a:r>
            <a:r>
              <a:rPr spc="-85" dirty="0">
                <a:cs typeface="Verdana"/>
              </a:rPr>
              <a:t> </a:t>
            </a:r>
            <a:r>
              <a:rPr dirty="0">
                <a:cs typeface="Verdana"/>
              </a:rPr>
              <a:t>etc.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using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2015</a:t>
            </a:r>
            <a:r>
              <a:rPr spc="-45" dirty="0">
                <a:cs typeface="Verdana"/>
              </a:rPr>
              <a:t> </a:t>
            </a:r>
            <a:r>
              <a:rPr spc="-25" dirty="0">
                <a:cs typeface="Verdana"/>
              </a:rPr>
              <a:t>NDS </a:t>
            </a:r>
            <a:r>
              <a:rPr dirty="0">
                <a:cs typeface="Verdana"/>
              </a:rPr>
              <a:t>language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must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be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updated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when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current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supply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on</a:t>
            </a:r>
            <a:r>
              <a:rPr spc="-45" dirty="0">
                <a:cs typeface="Verdana"/>
              </a:rPr>
              <a:t> </a:t>
            </a:r>
            <a:r>
              <a:rPr spc="-20" dirty="0">
                <a:cs typeface="Verdana"/>
              </a:rPr>
              <a:t>hand </a:t>
            </a:r>
            <a:r>
              <a:rPr dirty="0">
                <a:cs typeface="Verdana"/>
              </a:rPr>
              <a:t>is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exhausted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by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September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30,</a:t>
            </a:r>
            <a:r>
              <a:rPr spc="-35" dirty="0">
                <a:cs typeface="Verdana"/>
              </a:rPr>
              <a:t> </a:t>
            </a:r>
            <a:r>
              <a:rPr spc="-20" dirty="0">
                <a:cs typeface="Verdana"/>
              </a:rPr>
              <a:t>2023</a:t>
            </a:r>
            <a:endParaRPr dirty="0">
              <a:cs typeface="Verdana"/>
            </a:endParaRPr>
          </a:p>
          <a:p>
            <a:pPr marL="829310" indent="-403860">
              <a:spcBef>
                <a:spcPts val="1530"/>
              </a:spcBef>
              <a:buClr>
                <a:schemeClr val="tx1"/>
              </a:buClr>
              <a:buFont typeface="Wingdings"/>
              <a:buChar char=""/>
              <a:tabLst>
                <a:tab pos="829310" algn="l"/>
              </a:tabLst>
            </a:pPr>
            <a:r>
              <a:rPr dirty="0">
                <a:cs typeface="Verdana"/>
              </a:rPr>
              <a:t>All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new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printing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must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use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2022</a:t>
            </a:r>
            <a:r>
              <a:rPr spc="-25" dirty="0">
                <a:cs typeface="Verdana"/>
              </a:rPr>
              <a:t> NDS</a:t>
            </a:r>
            <a:endParaRPr dirty="0">
              <a:cs typeface="Verdana"/>
            </a:endParaRPr>
          </a:p>
          <a:p>
            <a:pPr marL="829944" marR="93980" indent="-404495">
              <a:lnSpc>
                <a:spcPct val="80000"/>
              </a:lnSpc>
              <a:spcBef>
                <a:spcPts val="1795"/>
              </a:spcBef>
              <a:buClr>
                <a:schemeClr val="tx1"/>
              </a:buClr>
              <a:buFont typeface="Wingdings"/>
              <a:buChar char=""/>
              <a:tabLst>
                <a:tab pos="829944" algn="l"/>
              </a:tabLst>
            </a:pPr>
            <a:r>
              <a:rPr dirty="0">
                <a:cs typeface="Verdana"/>
              </a:rPr>
              <a:t>Nondiscrimination</a:t>
            </a:r>
            <a:r>
              <a:rPr spc="-150" dirty="0">
                <a:cs typeface="Verdana"/>
              </a:rPr>
              <a:t> </a:t>
            </a:r>
            <a:r>
              <a:rPr spc="-10" dirty="0">
                <a:cs typeface="Verdana"/>
              </a:rPr>
              <a:t>Statement </a:t>
            </a:r>
            <a:r>
              <a:rPr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Verdana"/>
                <a:hlinkClick r:id="rId2"/>
              </a:rPr>
              <a:t>https://www.fns.usda.gov/cr/fns-nondiscrimination-</a:t>
            </a:r>
            <a:r>
              <a:rPr spc="-10" dirty="0">
                <a:solidFill>
                  <a:srgbClr val="C00000"/>
                </a:solidFill>
                <a:cs typeface="Verdana"/>
              </a:rPr>
              <a:t> </a:t>
            </a:r>
            <a:r>
              <a:rPr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Verdana"/>
                <a:hlinkClick r:id="rId2"/>
              </a:rPr>
              <a:t>statement?msclkid=757cf4ebd13511ec8520f6047ba73cb</a:t>
            </a:r>
            <a:r>
              <a:rPr u="sng" spc="-5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Verdana"/>
                <a:hlinkClick r:id="rId2"/>
              </a:rPr>
              <a:t>e</a:t>
            </a:r>
            <a:endParaRPr lang="en-US" u="sng" spc="-5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cs typeface="Verdana"/>
            </a:endParaRPr>
          </a:p>
          <a:p>
            <a:pPr marL="826769" indent="-457200">
              <a:spcBef>
                <a:spcPts val="725"/>
              </a:spcBef>
              <a:buClr>
                <a:schemeClr val="tx1"/>
              </a:buClr>
              <a:buFont typeface="Wingdings"/>
              <a:buChar char=""/>
              <a:tabLst>
                <a:tab pos="826769" algn="l"/>
              </a:tabLst>
            </a:pPr>
            <a:r>
              <a:rPr dirty="0">
                <a:cs typeface="Verdana"/>
              </a:rPr>
              <a:t>Translations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NDS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are</a:t>
            </a:r>
            <a:r>
              <a:rPr spc="-35" dirty="0">
                <a:cs typeface="Verdana"/>
              </a:rPr>
              <a:t> </a:t>
            </a:r>
            <a:r>
              <a:rPr spc="-10" dirty="0">
                <a:cs typeface="Verdana"/>
              </a:rPr>
              <a:t>available</a:t>
            </a:r>
            <a:endParaRPr dirty="0"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08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4590" y="1785533"/>
            <a:ext cx="6538799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cs typeface="Verdana"/>
              </a:rPr>
              <a:t>Display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poster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prominent </a:t>
            </a:r>
            <a:r>
              <a:rPr sz="2000" dirty="0">
                <a:cs typeface="Verdana"/>
              </a:rPr>
              <a:t>location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all</a:t>
            </a:r>
            <a:r>
              <a:rPr sz="2000" spc="-1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view.</a:t>
            </a:r>
            <a:endParaRPr sz="2000" dirty="0">
              <a:cs typeface="Verdana"/>
            </a:endParaRPr>
          </a:p>
          <a:p>
            <a:pPr>
              <a:spcBef>
                <a:spcPts val="1165"/>
              </a:spcBef>
            </a:pPr>
            <a:endParaRPr sz="2000" dirty="0">
              <a:cs typeface="Verdana"/>
            </a:endParaRPr>
          </a:p>
          <a:p>
            <a:pPr marL="18415">
              <a:spcBef>
                <a:spcPts val="5"/>
              </a:spcBef>
            </a:pPr>
            <a:r>
              <a:rPr sz="2000" b="1" spc="-10" dirty="0">
                <a:cs typeface="Verdana"/>
              </a:rPr>
              <a:t>AD-</a:t>
            </a:r>
            <a:r>
              <a:rPr sz="2000" b="1" spc="-20" dirty="0">
                <a:cs typeface="Verdana"/>
              </a:rPr>
              <a:t>475A</a:t>
            </a:r>
            <a:endParaRPr sz="2000" dirty="0">
              <a:cs typeface="Verdana"/>
            </a:endParaRPr>
          </a:p>
          <a:p>
            <a:pPr marL="239395" marR="168910" indent="-166370">
              <a:spcBef>
                <a:spcPts val="1195"/>
              </a:spcBef>
              <a:buClr>
                <a:schemeClr val="tx1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cs typeface="Verdana"/>
              </a:rPr>
              <a:t>Required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version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CFSP</a:t>
            </a:r>
            <a:r>
              <a:rPr sz="2000" spc="-5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and 	</a:t>
            </a:r>
            <a:r>
              <a:rPr sz="2000" spc="-20" dirty="0">
                <a:cs typeface="Verdana"/>
              </a:rPr>
              <a:t>TEFAP</a:t>
            </a:r>
            <a:endParaRPr sz="2000" dirty="0"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933978" y="1179445"/>
            <a:ext cx="3448050" cy="4932680"/>
            <a:chOff x="5454015" y="1829942"/>
            <a:chExt cx="3448050" cy="49326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3540" y="1839468"/>
              <a:ext cx="3413907" cy="49133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58777" y="1834705"/>
              <a:ext cx="3438525" cy="4923155"/>
            </a:xfrm>
            <a:custGeom>
              <a:avLst/>
              <a:gdLst/>
              <a:ahLst/>
              <a:cxnLst/>
              <a:rect l="l" t="t" r="r" b="b"/>
              <a:pathLst>
                <a:path w="3438525" h="4923155">
                  <a:moveTo>
                    <a:pt x="0" y="0"/>
                  </a:moveTo>
                  <a:lnTo>
                    <a:pt x="3438525" y="0"/>
                  </a:lnTo>
                  <a:lnTo>
                    <a:pt x="3438525" y="4922901"/>
                  </a:lnTo>
                  <a:lnTo>
                    <a:pt x="0" y="49229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23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46B6EEF-5720-0327-8D39-3FFA606D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“And Justice for All” Poster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B08720-9F52-C543-F92F-D8E88744B4C2}"/>
              </a:ext>
            </a:extLst>
          </p:cNvPr>
          <p:cNvSpPr txBox="1"/>
          <p:nvPr/>
        </p:nvSpPr>
        <p:spPr>
          <a:xfrm>
            <a:off x="1446415" y="4472718"/>
            <a:ext cx="739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072515">
              <a:spcBef>
                <a:spcPts val="5"/>
              </a:spcBef>
              <a:tabLst>
                <a:tab pos="1065530" algn="l"/>
              </a:tabLst>
            </a:pPr>
            <a:r>
              <a:rPr lang="en-US" sz="1800" b="1" spc="-10" dirty="0">
                <a:cs typeface="Verdana"/>
              </a:rPr>
              <a:t>NOTE:</a:t>
            </a:r>
            <a:r>
              <a:rPr lang="en-US" sz="1800" b="1" dirty="0">
                <a:cs typeface="Verdana"/>
              </a:rPr>
              <a:t>	AJFA</a:t>
            </a:r>
            <a:r>
              <a:rPr lang="en-US" sz="1800" b="1" spc="-55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posters</a:t>
            </a:r>
            <a:r>
              <a:rPr lang="en-US" sz="1800" b="1" spc="-20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currently</a:t>
            </a:r>
            <a:r>
              <a:rPr lang="en-US" sz="1800" b="1" spc="-30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posted</a:t>
            </a:r>
            <a:r>
              <a:rPr lang="en-US" sz="1800" b="1" spc="-25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must</a:t>
            </a:r>
            <a:r>
              <a:rPr lang="en-US" sz="1800" b="1" spc="-30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not</a:t>
            </a:r>
            <a:r>
              <a:rPr lang="en-US" sz="1800" b="1" spc="-35" dirty="0">
                <a:cs typeface="Verdana"/>
              </a:rPr>
              <a:t> </a:t>
            </a:r>
            <a:r>
              <a:rPr lang="en-US" sz="1800" b="1" spc="-25" dirty="0">
                <a:cs typeface="Verdana"/>
              </a:rPr>
              <a:t>be </a:t>
            </a:r>
            <a:r>
              <a:rPr lang="en-US" sz="1800" b="1" dirty="0">
                <a:cs typeface="Verdana"/>
              </a:rPr>
              <a:t>removed</a:t>
            </a:r>
            <a:r>
              <a:rPr lang="en-US" sz="1800" b="1" spc="-45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until replaced</a:t>
            </a:r>
            <a:r>
              <a:rPr lang="en-US" sz="1800" b="1" spc="-35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with</a:t>
            </a:r>
            <a:r>
              <a:rPr lang="en-US" sz="1800" b="1" spc="-10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the</a:t>
            </a:r>
            <a:r>
              <a:rPr lang="en-US" sz="1800" b="1" spc="-25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new</a:t>
            </a:r>
            <a:r>
              <a:rPr lang="en-US" sz="1800" b="1" spc="-20" dirty="0">
                <a:cs typeface="Verdana"/>
              </a:rPr>
              <a:t> </a:t>
            </a:r>
            <a:r>
              <a:rPr lang="en-US" sz="1800" b="1" spc="-10" dirty="0">
                <a:cs typeface="Verdana"/>
              </a:rPr>
              <a:t>poster</a:t>
            </a:r>
            <a:endParaRPr lang="en-US" sz="1800" dirty="0"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24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38399" y="1670457"/>
            <a:ext cx="8237220" cy="2770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cs typeface="Verdana"/>
              </a:rPr>
              <a:t>Until</a:t>
            </a:r>
            <a:r>
              <a:rPr sz="2000" b="1" spc="-25" dirty="0">
                <a:cs typeface="Verdana"/>
              </a:rPr>
              <a:t> </a:t>
            </a:r>
            <a:r>
              <a:rPr sz="2000" b="1" dirty="0">
                <a:cs typeface="Verdana"/>
              </a:rPr>
              <a:t>the</a:t>
            </a:r>
            <a:r>
              <a:rPr sz="2000" b="1" spc="-15" dirty="0">
                <a:cs typeface="Verdana"/>
              </a:rPr>
              <a:t> </a:t>
            </a:r>
            <a:r>
              <a:rPr sz="2000" b="1" dirty="0">
                <a:cs typeface="Verdana"/>
              </a:rPr>
              <a:t>new</a:t>
            </a:r>
            <a:r>
              <a:rPr sz="2000" b="1" spc="-25" dirty="0">
                <a:cs typeface="Verdana"/>
              </a:rPr>
              <a:t> </a:t>
            </a:r>
            <a:r>
              <a:rPr sz="2000" b="1" dirty="0">
                <a:cs typeface="Verdana"/>
              </a:rPr>
              <a:t>posters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are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received,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State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agencies</a:t>
            </a:r>
            <a:r>
              <a:rPr sz="2000" b="1" spc="-40" dirty="0">
                <a:cs typeface="Verdana"/>
              </a:rPr>
              <a:t> </a:t>
            </a:r>
            <a:r>
              <a:rPr sz="2000" b="1" spc="-20" dirty="0">
                <a:cs typeface="Verdana"/>
              </a:rPr>
              <a:t>may…</a:t>
            </a:r>
            <a:endParaRPr sz="2000" dirty="0">
              <a:cs typeface="Verdana"/>
            </a:endParaRPr>
          </a:p>
          <a:p>
            <a:pPr marL="699770" marR="659765" indent="-340360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99770" algn="l"/>
              </a:tabLst>
            </a:pPr>
            <a:r>
              <a:rPr sz="2000" dirty="0">
                <a:cs typeface="Verdana"/>
              </a:rPr>
              <a:t>Request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2019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AJFA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posters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from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Regional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Rights </a:t>
            </a:r>
            <a:r>
              <a:rPr sz="2000" dirty="0">
                <a:cs typeface="Verdana"/>
              </a:rPr>
              <a:t>Officers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(RCRO)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until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their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supplies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are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exhausted</a:t>
            </a:r>
            <a:endParaRPr sz="2000" dirty="0">
              <a:cs typeface="Verdana"/>
            </a:endParaRPr>
          </a:p>
          <a:p>
            <a:pPr marL="699770" marR="5080" indent="-340360">
              <a:spcBef>
                <a:spcPts val="1795"/>
              </a:spcBef>
              <a:buClr>
                <a:schemeClr val="tx1"/>
              </a:buClr>
              <a:buFont typeface="Wingdings"/>
              <a:buChar char=""/>
              <a:tabLst>
                <a:tab pos="699770" algn="l"/>
              </a:tabLst>
            </a:pPr>
            <a:r>
              <a:rPr sz="2000" dirty="0">
                <a:cs typeface="Verdana"/>
              </a:rPr>
              <a:t>Distribute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AJFA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posters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currently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on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hand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local</a:t>
            </a:r>
            <a:r>
              <a:rPr sz="2000" spc="-3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agencies </a:t>
            </a:r>
            <a:r>
              <a:rPr sz="2000" dirty="0">
                <a:cs typeface="Verdana"/>
              </a:rPr>
              <a:t>and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subrecipients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until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new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posters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are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received</a:t>
            </a:r>
            <a:endParaRPr sz="2000" dirty="0">
              <a:cs typeface="Verdana"/>
            </a:endParaRPr>
          </a:p>
          <a:p>
            <a:pPr>
              <a:lnSpc>
                <a:spcPct val="100000"/>
              </a:lnSpc>
            </a:pPr>
            <a:endParaRPr sz="2000" dirty="0">
              <a:cs typeface="Verdana"/>
            </a:endParaRPr>
          </a:p>
          <a:p>
            <a:pPr>
              <a:spcBef>
                <a:spcPts val="1140"/>
              </a:spcBef>
            </a:pPr>
            <a:endParaRPr sz="2000" dirty="0">
              <a:cs typeface="Verdana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06F241-74AD-8BDF-5C78-82F09B9A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“And Justice for All” Posters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riends laughing">
            <a:extLst>
              <a:ext uri="{FF2B5EF4-FFF2-40B4-BE49-F238E27FC236}">
                <a16:creationId xmlns:a16="http://schemas.microsoft.com/office/drawing/2014/main" id="{630F9F42-B879-8597-F735-ABDE9D38F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8466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&amp; Ethnicity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332336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1970" y="1982379"/>
            <a:ext cx="3640975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cs typeface="Verdana"/>
              </a:rPr>
              <a:t>TEFAP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is</a:t>
            </a:r>
            <a:r>
              <a:rPr sz="2000" b="1" spc="-20" dirty="0">
                <a:cs typeface="Verdana"/>
              </a:rPr>
              <a:t> </a:t>
            </a:r>
            <a:r>
              <a:rPr sz="2000" b="1" dirty="0">
                <a:cs typeface="Verdana"/>
              </a:rPr>
              <a:t>exempt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from</a:t>
            </a:r>
            <a:r>
              <a:rPr sz="2000" b="1" spc="-20" dirty="0">
                <a:cs typeface="Verdana"/>
              </a:rPr>
              <a:t> </a:t>
            </a:r>
            <a:r>
              <a:rPr lang="en-US" sz="2000" b="1" spc="-20" dirty="0">
                <a:cs typeface="Verdana"/>
              </a:rPr>
              <a:t>race and ethnicity </a:t>
            </a:r>
            <a:r>
              <a:rPr sz="2000" b="1" dirty="0">
                <a:cs typeface="Verdana"/>
              </a:rPr>
              <a:t>data</a:t>
            </a:r>
            <a:r>
              <a:rPr sz="2000" b="1" spc="-50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collection</a:t>
            </a:r>
            <a:r>
              <a:rPr sz="2000" spc="-10" dirty="0">
                <a:cs typeface="Verdana"/>
              </a:rPr>
              <a:t>.</a:t>
            </a:r>
            <a:endParaRPr lang="en-US" sz="2000" spc="-10" dirty="0">
              <a:cs typeface="Verdana"/>
            </a:endParaRPr>
          </a:p>
          <a:p>
            <a:pPr marL="12700">
              <a:spcBef>
                <a:spcPts val="100"/>
              </a:spcBef>
            </a:pPr>
            <a:endParaRPr lang="en-US" sz="2000" spc="-10" dirty="0"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en-US" sz="2000" b="1" i="1" spc="-10" dirty="0">
                <a:cs typeface="Verdana"/>
              </a:rPr>
              <a:t>However</a:t>
            </a:r>
            <a:r>
              <a:rPr lang="en-US" sz="2000" spc="-10" dirty="0">
                <a:cs typeface="Verdana"/>
              </a:rPr>
              <a:t>, Indiana includes as “optional” on all TEFAP Eligibility Certificates</a:t>
            </a:r>
            <a:endParaRPr sz="2000" dirty="0"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47006" y="5805933"/>
            <a:ext cx="46829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cs typeface="Verdana"/>
              </a:rPr>
              <a:t>FNS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Instruction</a:t>
            </a:r>
            <a:r>
              <a:rPr spc="-30" dirty="0">
                <a:cs typeface="Verdana"/>
              </a:rPr>
              <a:t> </a:t>
            </a:r>
            <a:r>
              <a:rPr spc="-20" dirty="0">
                <a:cs typeface="Verdana"/>
              </a:rPr>
              <a:t>113-</a:t>
            </a:r>
            <a:r>
              <a:rPr dirty="0">
                <a:cs typeface="Verdana"/>
              </a:rPr>
              <a:t>1, Appendix</a:t>
            </a:r>
            <a:r>
              <a:rPr spc="-15" dirty="0">
                <a:cs typeface="Verdana"/>
              </a:rPr>
              <a:t> </a:t>
            </a:r>
            <a:r>
              <a:rPr dirty="0">
                <a:cs typeface="Verdana"/>
              </a:rPr>
              <a:t>C,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Section</a:t>
            </a:r>
            <a:r>
              <a:rPr spc="-35" dirty="0">
                <a:cs typeface="Verdana"/>
              </a:rPr>
              <a:t> </a:t>
            </a:r>
            <a:r>
              <a:rPr spc="-50" dirty="0">
                <a:cs typeface="Verdana"/>
              </a:rPr>
              <a:t>D</a:t>
            </a:r>
            <a:endParaRPr dirty="0"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91755" y="432416"/>
            <a:ext cx="10080798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dirty="0">
                <a:latin typeface="+mj-lt"/>
              </a:rPr>
              <a:t>Program Data Collection</a:t>
            </a:r>
            <a:endParaRPr sz="3600" dirty="0">
              <a:latin typeface="+mj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FAE7C-8A71-F051-F771-10170528ED25}"/>
              </a:ext>
            </a:extLst>
          </p:cNvPr>
          <p:cNvSpPr txBox="1"/>
          <p:nvPr/>
        </p:nvSpPr>
        <p:spPr>
          <a:xfrm>
            <a:off x="1127897" y="1298706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TEFAP</a:t>
            </a:r>
            <a:endParaRPr lang="en-US" sz="2000" b="1"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a roaring tiger against a black background">
            <a:extLst>
              <a:ext uri="{FF2B5EF4-FFF2-40B4-BE49-F238E27FC236}">
                <a16:creationId xmlns:a16="http://schemas.microsoft.com/office/drawing/2014/main" id="{C9CCF118-79FD-E568-52B6-721B10AAC0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b="8627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Complaints</a:t>
            </a:r>
          </a:p>
        </p:txBody>
      </p:sp>
    </p:spTree>
    <p:extLst>
      <p:ext uri="{BB962C8B-B14F-4D97-AF65-F5344CB8AC3E}">
        <p14:creationId xmlns:p14="http://schemas.microsoft.com/office/powerpoint/2010/main" val="604446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" y="291275"/>
            <a:ext cx="9567949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9984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Complaints</a:t>
            </a:r>
            <a:r>
              <a:rPr sz="3600" spc="-70" dirty="0">
                <a:latin typeface="+mj-lt"/>
              </a:rPr>
              <a:t> </a:t>
            </a:r>
            <a:r>
              <a:rPr sz="3600" dirty="0">
                <a:latin typeface="+mj-lt"/>
              </a:rPr>
              <a:t>of</a:t>
            </a:r>
            <a:r>
              <a:rPr sz="3600" spc="-8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Discrimination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072342" y="1481742"/>
            <a:ext cx="10224654" cy="3591442"/>
          </a:xfrm>
          <a:prstGeom prst="rect">
            <a:avLst/>
          </a:prstGeom>
        </p:spPr>
        <p:txBody>
          <a:bodyPr vert="horz" wrap="square" lIns="0" tIns="142949" rIns="0" bIns="0" rtlCol="0">
            <a:spAutoFit/>
          </a:bodyPr>
          <a:lstStyle/>
          <a:p>
            <a:pPr marL="863600" marR="5080" indent="-457200">
              <a:spcBef>
                <a:spcPts val="105"/>
              </a:spcBef>
              <a:buClr>
                <a:schemeClr val="tx1"/>
              </a:buClr>
              <a:buFont typeface="Wingdings"/>
              <a:buChar char=""/>
              <a:tabLst>
                <a:tab pos="864235" algn="l"/>
              </a:tabLst>
            </a:pPr>
            <a:r>
              <a:rPr dirty="0"/>
              <a:t>Notify</a:t>
            </a:r>
            <a:r>
              <a:rPr spc="-35" dirty="0"/>
              <a:t> </a:t>
            </a:r>
            <a:r>
              <a:rPr dirty="0"/>
              <a:t>participants</a:t>
            </a:r>
            <a:r>
              <a:rPr spc="-4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option</a:t>
            </a:r>
            <a:r>
              <a:rPr spc="-35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dirty="0"/>
              <a:t>file</a:t>
            </a:r>
            <a:r>
              <a:rPr spc="-35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complaint</a:t>
            </a:r>
            <a:r>
              <a:rPr spc="-25" dirty="0"/>
              <a:t> </a:t>
            </a:r>
            <a:r>
              <a:rPr spc="-20" dirty="0"/>
              <a:t>with </a:t>
            </a:r>
            <a:r>
              <a:rPr dirty="0"/>
              <a:t>the</a:t>
            </a:r>
            <a:r>
              <a:rPr spc="-25" dirty="0"/>
              <a:t> </a:t>
            </a:r>
            <a:r>
              <a:rPr spc="-10" dirty="0"/>
              <a:t>USDA.</a:t>
            </a:r>
          </a:p>
          <a:p>
            <a:pPr marL="863600" marR="309880" indent="-457834">
              <a:spcBef>
                <a:spcPts val="1795"/>
              </a:spcBef>
              <a:buClr>
                <a:schemeClr val="tx1"/>
              </a:buClr>
              <a:buFont typeface="Wingdings"/>
              <a:buChar char=""/>
              <a:tabLst>
                <a:tab pos="864235" algn="l"/>
              </a:tabLst>
            </a:pPr>
            <a:r>
              <a:rPr dirty="0"/>
              <a:t>Applicants</a:t>
            </a:r>
            <a:r>
              <a:rPr spc="-55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dirty="0"/>
              <a:t>participants</a:t>
            </a:r>
            <a:r>
              <a:rPr spc="-50" dirty="0"/>
              <a:t> </a:t>
            </a:r>
            <a:r>
              <a:rPr dirty="0"/>
              <a:t>must</a:t>
            </a:r>
            <a:r>
              <a:rPr spc="-60" dirty="0"/>
              <a:t> </a:t>
            </a:r>
            <a:r>
              <a:rPr dirty="0"/>
              <a:t>file</a:t>
            </a:r>
            <a:r>
              <a:rPr spc="-45" dirty="0"/>
              <a:t> </a:t>
            </a:r>
            <a:r>
              <a:rPr dirty="0"/>
              <a:t>within</a:t>
            </a:r>
            <a:r>
              <a:rPr spc="-45" dirty="0"/>
              <a:t> </a:t>
            </a:r>
            <a:r>
              <a:rPr dirty="0"/>
              <a:t>180</a:t>
            </a:r>
            <a:r>
              <a:rPr spc="-40" dirty="0"/>
              <a:t> </a:t>
            </a:r>
            <a:r>
              <a:rPr spc="-20" dirty="0"/>
              <a:t>days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alleged</a:t>
            </a:r>
            <a:r>
              <a:rPr spc="-10" dirty="0"/>
              <a:t> </a:t>
            </a:r>
            <a:r>
              <a:rPr dirty="0"/>
              <a:t>act</a:t>
            </a:r>
            <a:r>
              <a:rPr spc="-2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discrimination.</a:t>
            </a:r>
          </a:p>
          <a:p>
            <a:pPr marL="862965" marR="312420" indent="-457200">
              <a:lnSpc>
                <a:spcPct val="110000"/>
              </a:lnSpc>
              <a:spcBef>
                <a:spcPts val="1560"/>
              </a:spcBef>
              <a:buClr>
                <a:schemeClr val="tx1"/>
              </a:buClr>
              <a:buFont typeface="Wingdings"/>
              <a:buChar char=""/>
              <a:tabLst>
                <a:tab pos="863600" algn="l"/>
              </a:tabLst>
            </a:pPr>
            <a:r>
              <a:rPr lang="en-US" dirty="0"/>
              <a:t>May d</a:t>
            </a:r>
            <a:r>
              <a:rPr dirty="0"/>
              <a:t>evelop</a:t>
            </a:r>
            <a:r>
              <a:rPr spc="-45" dirty="0"/>
              <a:t> </a:t>
            </a:r>
            <a:r>
              <a:rPr dirty="0"/>
              <a:t>complaint</a:t>
            </a:r>
            <a:r>
              <a:rPr spc="-25" dirty="0"/>
              <a:t> </a:t>
            </a:r>
            <a:r>
              <a:rPr dirty="0"/>
              <a:t>forms</a:t>
            </a:r>
            <a:r>
              <a:rPr spc="-45" dirty="0"/>
              <a:t> </a:t>
            </a:r>
            <a:r>
              <a:rPr dirty="0"/>
              <a:t>(optional),</a:t>
            </a:r>
            <a:r>
              <a:rPr spc="-35" dirty="0"/>
              <a:t> </a:t>
            </a:r>
            <a:r>
              <a:rPr dirty="0"/>
              <a:t>but</a:t>
            </a:r>
            <a:r>
              <a:rPr spc="-35" dirty="0"/>
              <a:t> </a:t>
            </a:r>
            <a:r>
              <a:rPr dirty="0"/>
              <a:t>the</a:t>
            </a:r>
            <a:r>
              <a:rPr spc="-60" dirty="0"/>
              <a:t> </a:t>
            </a:r>
            <a:r>
              <a:rPr dirty="0"/>
              <a:t>use</a:t>
            </a:r>
            <a:r>
              <a:rPr spc="-55" dirty="0"/>
              <a:t> </a:t>
            </a:r>
            <a:r>
              <a:rPr spc="-25" dirty="0"/>
              <a:t>of </a:t>
            </a:r>
            <a:r>
              <a:rPr dirty="0"/>
              <a:t>such</a:t>
            </a:r>
            <a:r>
              <a:rPr spc="-40" dirty="0"/>
              <a:t> </a:t>
            </a:r>
            <a:r>
              <a:rPr dirty="0"/>
              <a:t>forms</a:t>
            </a:r>
            <a:r>
              <a:rPr spc="-30" dirty="0"/>
              <a:t> </a:t>
            </a:r>
            <a:r>
              <a:rPr dirty="0"/>
              <a:t>cannot</a:t>
            </a:r>
            <a:r>
              <a:rPr spc="-40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spc="-20" dirty="0"/>
              <a:t>pre-</a:t>
            </a:r>
            <a:r>
              <a:rPr dirty="0"/>
              <a:t>requisite</a:t>
            </a:r>
            <a:r>
              <a:rPr spc="-25" dirty="0"/>
              <a:t> </a:t>
            </a:r>
            <a:r>
              <a:rPr dirty="0"/>
              <a:t>for</a:t>
            </a:r>
            <a:r>
              <a:rPr spc="-25" dirty="0"/>
              <a:t> </a:t>
            </a:r>
            <a:r>
              <a:rPr spc="-10" dirty="0"/>
              <a:t>acceptance.</a:t>
            </a:r>
          </a:p>
          <a:p>
            <a:pPr marL="863600" marR="102235" indent="-457200">
              <a:spcBef>
                <a:spcPts val="2045"/>
              </a:spcBef>
              <a:buClr>
                <a:schemeClr val="tx1"/>
              </a:buClr>
              <a:buFont typeface="Wingdings"/>
              <a:buChar char=""/>
              <a:tabLst>
                <a:tab pos="864235" algn="l"/>
              </a:tabLst>
            </a:pPr>
            <a:r>
              <a:rPr dirty="0"/>
              <a:t>Maintain</a:t>
            </a:r>
            <a:r>
              <a:rPr spc="-40" dirty="0"/>
              <a:t> </a:t>
            </a:r>
            <a:r>
              <a:rPr dirty="0"/>
              <a:t>Civil</a:t>
            </a:r>
            <a:r>
              <a:rPr spc="-30" dirty="0"/>
              <a:t> </a:t>
            </a:r>
            <a:r>
              <a:rPr dirty="0"/>
              <a:t>Rights</a:t>
            </a:r>
            <a:r>
              <a:rPr spc="-55" dirty="0"/>
              <a:t> </a:t>
            </a:r>
            <a:r>
              <a:rPr dirty="0"/>
              <a:t>complaints</a:t>
            </a:r>
            <a:r>
              <a:rPr spc="-35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log</a:t>
            </a:r>
            <a:r>
              <a:rPr spc="-35" dirty="0"/>
              <a:t> </a:t>
            </a:r>
            <a:r>
              <a:rPr dirty="0"/>
              <a:t>separate</a:t>
            </a:r>
            <a:r>
              <a:rPr spc="-60" dirty="0"/>
              <a:t> </a:t>
            </a:r>
            <a:r>
              <a:rPr spc="-20" dirty="0"/>
              <a:t>from </a:t>
            </a:r>
            <a:r>
              <a:rPr dirty="0"/>
              <a:t>other</a:t>
            </a:r>
            <a:r>
              <a:rPr spc="-55" dirty="0"/>
              <a:t> </a:t>
            </a:r>
            <a:r>
              <a:rPr dirty="0"/>
              <a:t>program</a:t>
            </a:r>
            <a:r>
              <a:rPr spc="-35" dirty="0"/>
              <a:t> </a:t>
            </a:r>
            <a:r>
              <a:rPr spc="-10" dirty="0"/>
              <a:t>complaints.</a:t>
            </a:r>
          </a:p>
          <a:p>
            <a:pPr marL="862965" marR="553085" indent="-457200">
              <a:spcBef>
                <a:spcPts val="1795"/>
              </a:spcBef>
              <a:buClr>
                <a:schemeClr val="tx1"/>
              </a:buClr>
              <a:buFont typeface="Wingdings"/>
              <a:buChar char=""/>
              <a:tabLst>
                <a:tab pos="863600" algn="l"/>
              </a:tabLst>
            </a:pPr>
            <a:r>
              <a:rPr dirty="0"/>
              <a:t>Confidentiality</a:t>
            </a:r>
            <a:r>
              <a:rPr spc="-65" dirty="0"/>
              <a:t> </a:t>
            </a:r>
            <a:r>
              <a:rPr dirty="0"/>
              <a:t>is</a:t>
            </a:r>
            <a:r>
              <a:rPr spc="-55" dirty="0"/>
              <a:t> </a:t>
            </a:r>
            <a:r>
              <a:rPr dirty="0"/>
              <a:t>extremely</a:t>
            </a:r>
            <a:r>
              <a:rPr spc="-50" dirty="0"/>
              <a:t> </a:t>
            </a:r>
            <a:r>
              <a:rPr dirty="0"/>
              <a:t>important</a:t>
            </a:r>
            <a:r>
              <a:rPr spc="-6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/>
              <a:t>must</a:t>
            </a:r>
            <a:r>
              <a:rPr spc="-75" dirty="0"/>
              <a:t> </a:t>
            </a:r>
            <a:r>
              <a:rPr spc="-35" dirty="0"/>
              <a:t>be </a:t>
            </a:r>
            <a:r>
              <a:rPr spc="-10" dirty="0"/>
              <a:t>maintained.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0778" y="1270757"/>
            <a:ext cx="10573789" cy="3936334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spcBef>
                <a:spcPts val="1295"/>
              </a:spcBef>
            </a:pPr>
            <a:r>
              <a:rPr sz="2000" b="1" dirty="0">
                <a:cs typeface="Verdana"/>
              </a:rPr>
              <a:t>Complaints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should</a:t>
            </a:r>
            <a:r>
              <a:rPr sz="2000" b="1" spc="-1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include:</a:t>
            </a:r>
            <a:endParaRPr sz="2000" dirty="0">
              <a:cs typeface="Verdana"/>
            </a:endParaRPr>
          </a:p>
          <a:p>
            <a:pPr marL="637540" marR="1617345" indent="-342900">
              <a:spcBef>
                <a:spcPts val="1200"/>
              </a:spcBef>
              <a:buClr>
                <a:schemeClr val="tx1"/>
              </a:buClr>
              <a:buFont typeface="Wingdings"/>
              <a:buChar char=""/>
              <a:tabLst>
                <a:tab pos="637540" algn="l"/>
              </a:tabLst>
            </a:pPr>
            <a:r>
              <a:rPr sz="2000" dirty="0">
                <a:cs typeface="Verdana"/>
              </a:rPr>
              <a:t>Name,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address,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telephone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number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the </a:t>
            </a:r>
            <a:r>
              <a:rPr sz="2000" spc="-10" dirty="0">
                <a:cs typeface="Verdana"/>
              </a:rPr>
              <a:t>complainant</a:t>
            </a:r>
            <a:endParaRPr sz="2000" dirty="0">
              <a:cs typeface="Verdana"/>
            </a:endParaRPr>
          </a:p>
          <a:p>
            <a:pPr marL="636905" indent="-342265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36905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location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name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organization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office</a:t>
            </a:r>
            <a:endParaRPr sz="2000" dirty="0">
              <a:cs typeface="Verdana"/>
            </a:endParaRPr>
          </a:p>
          <a:p>
            <a:pPr marL="636905" indent="-342265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36905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nature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incident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action</a:t>
            </a:r>
            <a:endParaRPr sz="2000" dirty="0">
              <a:cs typeface="Verdana"/>
            </a:endParaRPr>
          </a:p>
          <a:p>
            <a:pPr marL="636905" marR="5080" indent="-342900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36905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names,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titles,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business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addresses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persons</a:t>
            </a:r>
            <a:r>
              <a:rPr sz="2000" spc="-6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who </a:t>
            </a:r>
            <a:r>
              <a:rPr sz="2000" dirty="0">
                <a:cs typeface="Verdana"/>
              </a:rPr>
              <a:t>may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have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knowledge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discriminatory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action</a:t>
            </a:r>
            <a:endParaRPr sz="2000" dirty="0">
              <a:cs typeface="Verdana"/>
            </a:endParaRPr>
          </a:p>
          <a:p>
            <a:pPr marL="636905" marR="829944" indent="-342900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36905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date(s)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during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which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alleged</a:t>
            </a:r>
            <a:r>
              <a:rPr sz="2000" spc="-10" dirty="0">
                <a:cs typeface="Verdana"/>
              </a:rPr>
              <a:t> discriminatory </a:t>
            </a:r>
            <a:r>
              <a:rPr sz="2000" dirty="0">
                <a:cs typeface="Verdana"/>
              </a:rPr>
              <a:t>actions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occurred</a:t>
            </a:r>
            <a:endParaRPr sz="2000" dirty="0">
              <a:cs typeface="Verdana"/>
            </a:endParaRPr>
          </a:p>
          <a:p>
            <a:pPr marL="636905" indent="-342265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636905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basis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alleged</a:t>
            </a:r>
            <a:r>
              <a:rPr sz="2000" spc="-10" dirty="0">
                <a:cs typeface="Verdana"/>
              </a:rPr>
              <a:t> discrimination</a:t>
            </a:r>
            <a:endParaRPr sz="2000" dirty="0">
              <a:cs typeface="Verdan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C06C778-187A-606B-E059-731D7EB7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35" y="201440"/>
            <a:ext cx="10515600" cy="7682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Complaints Information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35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38595" y="1883705"/>
            <a:ext cx="1000852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1630">
              <a:spcBef>
                <a:spcPts val="100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cs typeface="Verdana"/>
              </a:rPr>
              <a:t>Accept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forward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all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rights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complaints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2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state agency</a:t>
            </a:r>
            <a:r>
              <a:rPr sz="2000" spc="-10" dirty="0">
                <a:cs typeface="Verdana"/>
              </a:rPr>
              <a:t>.</a:t>
            </a:r>
            <a:br>
              <a:rPr lang="en-US" sz="2000" spc="-10" dirty="0">
                <a:cs typeface="Verdana"/>
              </a:rPr>
            </a:br>
            <a:endParaRPr sz="2000" dirty="0">
              <a:cs typeface="Verdana"/>
            </a:endParaRPr>
          </a:p>
          <a:p>
            <a:pPr marL="355600" indent="-341630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Accept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written,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verbal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anonymous.</a:t>
            </a:r>
            <a:br>
              <a:rPr lang="en-US" sz="2000" spc="-10" dirty="0">
                <a:cs typeface="Verdana"/>
              </a:rPr>
            </a:br>
            <a:endParaRPr sz="2000" dirty="0">
              <a:cs typeface="Verdana"/>
            </a:endParaRPr>
          </a:p>
          <a:p>
            <a:pPr marL="355600" marR="231140" indent="-341630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b="1" dirty="0">
                <a:cs typeface="Verdana"/>
              </a:rPr>
              <a:t>Forward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complaints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based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on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race,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color,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national</a:t>
            </a:r>
            <a:r>
              <a:rPr sz="2000" b="1" spc="-3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origin, </a:t>
            </a:r>
            <a:r>
              <a:rPr sz="2000" b="1" dirty="0">
                <a:cs typeface="Verdana"/>
              </a:rPr>
              <a:t>sex</a:t>
            </a:r>
            <a:r>
              <a:rPr sz="2000" b="1" spc="-75" dirty="0">
                <a:cs typeface="Verdana"/>
              </a:rPr>
              <a:t> </a:t>
            </a:r>
            <a:r>
              <a:rPr sz="2000" b="1" dirty="0">
                <a:cs typeface="Verdana"/>
              </a:rPr>
              <a:t>(including</a:t>
            </a:r>
            <a:r>
              <a:rPr sz="2000" b="1" spc="-60" dirty="0">
                <a:cs typeface="Verdana"/>
              </a:rPr>
              <a:t> </a:t>
            </a:r>
            <a:r>
              <a:rPr sz="2000" b="1" dirty="0">
                <a:cs typeface="Verdana"/>
              </a:rPr>
              <a:t>gender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identity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and</a:t>
            </a:r>
            <a:r>
              <a:rPr sz="2000" b="1" spc="-70" dirty="0">
                <a:cs typeface="Verdana"/>
              </a:rPr>
              <a:t> </a:t>
            </a:r>
            <a:r>
              <a:rPr sz="2000" b="1" dirty="0">
                <a:cs typeface="Verdana"/>
              </a:rPr>
              <a:t>sexual</a:t>
            </a:r>
            <a:r>
              <a:rPr sz="2000" b="1" spc="-75" dirty="0">
                <a:cs typeface="Verdana"/>
              </a:rPr>
              <a:t> </a:t>
            </a:r>
            <a:r>
              <a:rPr sz="2000" b="1" dirty="0">
                <a:cs typeface="Verdana"/>
              </a:rPr>
              <a:t>orientation),</a:t>
            </a:r>
            <a:r>
              <a:rPr sz="2000" b="1" spc="-50" dirty="0">
                <a:cs typeface="Verdana"/>
              </a:rPr>
              <a:t> </a:t>
            </a:r>
            <a:r>
              <a:rPr sz="2000" b="1" spc="-25" dirty="0">
                <a:cs typeface="Verdana"/>
              </a:rPr>
              <a:t>and </a:t>
            </a:r>
            <a:r>
              <a:rPr sz="2000" b="1" dirty="0">
                <a:cs typeface="Verdana"/>
              </a:rPr>
              <a:t>disability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to</a:t>
            </a:r>
            <a:r>
              <a:rPr sz="2000" b="1" spc="-35" dirty="0">
                <a:cs typeface="Verdana"/>
              </a:rPr>
              <a:t> </a:t>
            </a:r>
            <a:r>
              <a:rPr lang="en-US" sz="2000" b="1" dirty="0">
                <a:cs typeface="Verdana"/>
              </a:rPr>
              <a:t>the state agency immediately upon receipt.</a:t>
            </a:r>
            <a:br>
              <a:rPr lang="en-US" sz="2000" b="1" dirty="0">
                <a:cs typeface="Verdana"/>
              </a:rPr>
            </a:br>
            <a:endParaRPr sz="2000" dirty="0">
              <a:cs typeface="Verdana"/>
            </a:endParaRPr>
          </a:p>
          <a:p>
            <a:pPr marL="299085" marR="306070" indent="-287020">
              <a:buClr>
                <a:schemeClr val="tx1"/>
              </a:buClr>
              <a:buFont typeface="Wingdings"/>
              <a:buChar char=""/>
              <a:tabLst>
                <a:tab pos="299085" algn="l"/>
              </a:tabLst>
            </a:pPr>
            <a:r>
              <a:rPr sz="2000" b="1" dirty="0">
                <a:cs typeface="Verdana"/>
              </a:rPr>
              <a:t>Forward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complaints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based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on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</a:t>
            </a:r>
            <a:r>
              <a:rPr sz="2000" b="1" spc="-45" dirty="0">
                <a:cs typeface="Verdana"/>
              </a:rPr>
              <a:t> </a:t>
            </a:r>
            <a:r>
              <a:rPr sz="2000" b="1" dirty="0">
                <a:cs typeface="Verdana"/>
              </a:rPr>
              <a:t>(or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a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combination</a:t>
            </a:r>
            <a:r>
              <a:rPr sz="2000" b="1" spc="-25" dirty="0">
                <a:cs typeface="Verdana"/>
              </a:rPr>
              <a:t> </a:t>
            </a:r>
            <a:r>
              <a:rPr sz="2000" b="1" dirty="0">
                <a:cs typeface="Verdana"/>
              </a:rPr>
              <a:t>of</a:t>
            </a:r>
            <a:r>
              <a:rPr sz="2000" b="1" spc="-45" dirty="0">
                <a:cs typeface="Verdana"/>
              </a:rPr>
              <a:t> </a:t>
            </a:r>
            <a:r>
              <a:rPr sz="2000" b="1" spc="-25" dirty="0">
                <a:cs typeface="Verdana"/>
              </a:rPr>
              <a:t>age </a:t>
            </a:r>
            <a:r>
              <a:rPr sz="2000" b="1" dirty="0">
                <a:cs typeface="Verdana"/>
              </a:rPr>
              <a:t>and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other</a:t>
            </a:r>
            <a:r>
              <a:rPr sz="2000" b="1" spc="-25" dirty="0">
                <a:cs typeface="Verdana"/>
              </a:rPr>
              <a:t> </a:t>
            </a:r>
            <a:r>
              <a:rPr sz="2000" b="1" dirty="0">
                <a:cs typeface="Verdana"/>
              </a:rPr>
              <a:t>bases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to</a:t>
            </a:r>
            <a:r>
              <a:rPr sz="2000" b="1" spc="-30" dirty="0">
                <a:cs typeface="Verdana"/>
              </a:rPr>
              <a:t> </a:t>
            </a:r>
            <a:r>
              <a:rPr lang="en-US" sz="2000" b="1" dirty="0">
                <a:cs typeface="Verdana"/>
              </a:rPr>
              <a:t>the state agency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within</a:t>
            </a:r>
            <a:r>
              <a:rPr sz="2000" b="1" u="sng" spc="-3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five</a:t>
            </a:r>
            <a:r>
              <a:rPr sz="2000" b="1" u="sng" spc="-15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(5)</a:t>
            </a:r>
            <a:r>
              <a:rPr sz="2000" b="1" u="sng" spc="-6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lang="en-US"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calendar</a:t>
            </a:r>
            <a:r>
              <a:rPr sz="2000" b="1" u="sng" spc="-5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days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cs typeface="Verdana"/>
              </a:rPr>
              <a:t>of</a:t>
            </a:r>
            <a:r>
              <a:rPr sz="2000" b="1" spc="-25" dirty="0">
                <a:cs typeface="Verdana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cs typeface="Verdana"/>
              </a:rPr>
              <a:t>receipt</a:t>
            </a:r>
            <a:r>
              <a:rPr sz="2000" b="1" spc="-10" dirty="0">
                <a:cs typeface="Verdana"/>
              </a:rPr>
              <a:t>.</a:t>
            </a:r>
            <a:endParaRPr sz="2000" dirty="0">
              <a:cs typeface="Verdana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5A78096-EC14-1BC3-EBBE-B0BDFA7A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8" y="181621"/>
            <a:ext cx="10972800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Complaints of Discrimination Requirements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291275"/>
            <a:ext cx="1140506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72072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Complaints</a:t>
            </a:r>
            <a:r>
              <a:rPr sz="3600" spc="-110" dirty="0">
                <a:latin typeface="+mj-lt"/>
              </a:rPr>
              <a:t> </a:t>
            </a:r>
            <a:r>
              <a:rPr sz="3600" dirty="0">
                <a:latin typeface="+mj-lt"/>
              </a:rPr>
              <a:t>of</a:t>
            </a:r>
            <a:r>
              <a:rPr sz="3600" spc="-125" dirty="0">
                <a:latin typeface="+mj-lt"/>
              </a:rPr>
              <a:t> </a:t>
            </a:r>
            <a:r>
              <a:rPr sz="3600" dirty="0">
                <a:latin typeface="+mj-lt"/>
              </a:rPr>
              <a:t>Discrimination</a:t>
            </a:r>
            <a:r>
              <a:rPr sz="3600" spc="-95" dirty="0">
                <a:latin typeface="+mj-lt"/>
              </a:rPr>
              <a:t> </a:t>
            </a:r>
            <a:r>
              <a:rPr sz="3600" spc="-20" dirty="0">
                <a:latin typeface="+mj-lt"/>
              </a:rPr>
              <a:t>Form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4937" y="1865978"/>
            <a:ext cx="10423004" cy="27257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400" b="1" dirty="0">
                <a:cs typeface="Verdana"/>
              </a:rPr>
              <a:t>USDA</a:t>
            </a:r>
            <a:r>
              <a:rPr sz="2400" b="1" spc="-90" dirty="0">
                <a:cs typeface="Verdana"/>
              </a:rPr>
              <a:t> </a:t>
            </a:r>
            <a:r>
              <a:rPr sz="2400" b="1" dirty="0">
                <a:cs typeface="Verdana"/>
              </a:rPr>
              <a:t>complaint</a:t>
            </a:r>
            <a:r>
              <a:rPr sz="2400" b="1" spc="-60" dirty="0">
                <a:cs typeface="Verdana"/>
              </a:rPr>
              <a:t> </a:t>
            </a:r>
            <a:r>
              <a:rPr sz="2400" b="1" spc="-20" dirty="0">
                <a:cs typeface="Verdana"/>
              </a:rPr>
              <a:t>form</a:t>
            </a:r>
            <a:endParaRPr sz="2400" dirty="0">
              <a:cs typeface="Verdana"/>
            </a:endParaRPr>
          </a:p>
          <a:p>
            <a:pPr>
              <a:spcBef>
                <a:spcPts val="805"/>
              </a:spcBef>
            </a:pPr>
            <a:endParaRPr sz="2400" dirty="0">
              <a:cs typeface="Verdana"/>
            </a:endParaRPr>
          </a:p>
          <a:p>
            <a:pPr marL="583565" indent="-340995">
              <a:buClr>
                <a:schemeClr val="tx1"/>
              </a:buClr>
              <a:buFont typeface="Wingdings"/>
              <a:buChar char=""/>
              <a:tabLst>
                <a:tab pos="583565" algn="l"/>
              </a:tabLst>
            </a:pPr>
            <a:r>
              <a:rPr sz="2000" dirty="0">
                <a:cs typeface="Verdana"/>
              </a:rPr>
              <a:t>English</a:t>
            </a:r>
            <a:r>
              <a:rPr sz="2000" spc="-6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version</a:t>
            </a:r>
            <a:br>
              <a:rPr lang="en-US" sz="2000" spc="-10" dirty="0">
                <a:cs typeface="Verdana"/>
              </a:rPr>
            </a:b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Arial"/>
                <a:hlinkClick r:id="rId2"/>
              </a:rPr>
              <a:t>https://www.usda.gov/sites/default/files/documents/a</a:t>
            </a:r>
            <a:r>
              <a:rPr sz="2000" spc="-10" dirty="0">
                <a:solidFill>
                  <a:srgbClr val="970F39"/>
                </a:solidFill>
                <a:cs typeface="Arial"/>
              </a:rPr>
              <a:t> </a:t>
            </a:r>
            <a:r>
              <a:rPr sz="2000" u="sng" spc="-2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Arial"/>
                <a:hlinkClick r:id="rId3"/>
              </a:rPr>
              <a:t>d-</a:t>
            </a: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Arial"/>
                <a:hlinkClick r:id="rId3"/>
              </a:rPr>
              <a:t>3027.pdf</a:t>
            </a:r>
            <a:endParaRPr sz="2000" dirty="0">
              <a:cs typeface="Arial"/>
            </a:endParaRPr>
          </a:p>
          <a:p>
            <a:pPr>
              <a:spcBef>
                <a:spcPts val="2570"/>
              </a:spcBef>
            </a:pPr>
            <a:endParaRPr sz="2000" dirty="0">
              <a:cs typeface="Arial"/>
            </a:endParaRPr>
          </a:p>
          <a:p>
            <a:pPr marL="583565" indent="-340995">
              <a:buClr>
                <a:schemeClr val="tx1"/>
              </a:buClr>
              <a:buFont typeface="Wingdings"/>
              <a:buChar char=""/>
              <a:tabLst>
                <a:tab pos="583565" algn="l"/>
              </a:tabLst>
            </a:pPr>
            <a:r>
              <a:rPr sz="2000" dirty="0">
                <a:cs typeface="Verdana"/>
              </a:rPr>
              <a:t>Spanish</a:t>
            </a:r>
            <a:r>
              <a:rPr sz="2000" spc="-7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version</a:t>
            </a:r>
            <a:br>
              <a:rPr lang="en-US" sz="2000" spc="-10" dirty="0">
                <a:cs typeface="Verdana"/>
              </a:rPr>
            </a:b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4"/>
              </a:rPr>
              <a:t>https://www.usda.gov/sites/default/files/docu</a:t>
            </a:r>
            <a:r>
              <a:rPr sz="2000" spc="-10" dirty="0">
                <a:solidFill>
                  <a:srgbClr val="970F39"/>
                </a:solidFill>
                <a:cs typeface="Verdana"/>
              </a:rPr>
              <a:t> </a:t>
            </a:r>
            <a:r>
              <a:rPr sz="2000" u="sng" spc="-2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4"/>
              </a:rPr>
              <a:t>ments/ad-</a:t>
            </a: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4"/>
              </a:rPr>
              <a:t>3027s.pdf</a:t>
            </a:r>
            <a:endParaRPr sz="2000" dirty="0"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38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63046" y="1383247"/>
            <a:ext cx="10219578" cy="4091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latin typeface="Verdana"/>
                <a:cs typeface="Verdana"/>
              </a:rPr>
              <a:t>Examine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activities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state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agencies,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ITOs,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subrecipients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local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sites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determine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Civil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Rights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compliance.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1764"/>
              </a:spcBef>
            </a:pPr>
            <a:endParaRPr sz="2000" dirty="0">
              <a:latin typeface="Verdana"/>
              <a:cs typeface="Verdana"/>
            </a:endParaRPr>
          </a:p>
          <a:p>
            <a:pPr marL="695325" marR="368935" indent="-342900">
              <a:buClr>
                <a:schemeClr val="tx1"/>
              </a:buClr>
              <a:buFont typeface="Wingdings"/>
              <a:buChar char=""/>
              <a:tabLst>
                <a:tab pos="695325" algn="l"/>
              </a:tabLst>
            </a:pPr>
            <a:r>
              <a:rPr sz="2000" dirty="0">
                <a:latin typeface="Verdana"/>
                <a:cs typeface="Verdana"/>
              </a:rPr>
              <a:t>FNS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Civil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Rights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FNS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Program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staff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review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state </a:t>
            </a:r>
            <a:r>
              <a:rPr sz="2000" dirty="0">
                <a:latin typeface="Verdana"/>
                <a:cs typeface="Verdana"/>
              </a:rPr>
              <a:t>agencies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ITOs.</a:t>
            </a:r>
            <a:endParaRPr sz="2000" dirty="0">
              <a:latin typeface="Verdana"/>
              <a:cs typeface="Verdana"/>
            </a:endParaRPr>
          </a:p>
          <a:p>
            <a:pPr marL="695325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695325" algn="l"/>
              </a:tabLst>
            </a:pPr>
            <a:r>
              <a:rPr sz="2000" dirty="0">
                <a:latin typeface="Verdana"/>
                <a:cs typeface="Verdana"/>
              </a:rPr>
              <a:t>FNS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staff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state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agencies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review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local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agencies.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1170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latin typeface="Verdana"/>
              <a:cs typeface="Verdana"/>
            </a:endParaRPr>
          </a:p>
          <a:p>
            <a:pPr marL="695325" indent="-342900">
              <a:buClr>
                <a:schemeClr val="tx1"/>
              </a:buClr>
              <a:buFont typeface="Wingdings"/>
              <a:buChar char=""/>
              <a:tabLst>
                <a:tab pos="695325" algn="l"/>
              </a:tabLst>
            </a:pPr>
            <a:r>
              <a:rPr sz="2000" dirty="0">
                <a:latin typeface="Verdana"/>
                <a:cs typeface="Verdana"/>
              </a:rPr>
              <a:t>Local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agencies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ITOs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review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their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subrecipients.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2370"/>
              </a:spcBef>
            </a:pPr>
            <a:endParaRPr sz="2000" dirty="0">
              <a:latin typeface="Verdana"/>
              <a:cs typeface="Verdana"/>
            </a:endParaRPr>
          </a:p>
          <a:p>
            <a:pPr marL="12700" marR="829310"/>
            <a:r>
              <a:rPr sz="2000" dirty="0">
                <a:latin typeface="Verdana"/>
                <a:cs typeface="Verdana"/>
              </a:rPr>
              <a:t>Significant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findings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must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be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provided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writing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the </a:t>
            </a:r>
            <a:r>
              <a:rPr sz="2000" dirty="0">
                <a:latin typeface="Verdana"/>
                <a:cs typeface="Verdana"/>
              </a:rPr>
              <a:t>reviewed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entity</a:t>
            </a:r>
            <a:r>
              <a:rPr lang="en-US" sz="2000" dirty="0">
                <a:latin typeface="Verdana"/>
                <a:cs typeface="Verdana"/>
              </a:rPr>
              <a:t> and the state agency. The state agency will submit them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FNS.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2B5821D-FE19-77F3-3609-912724FE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Compliance Reviews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3</a:t>
            </a:fld>
            <a:endParaRPr spc="-50"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554757" y="1323801"/>
            <a:ext cx="8464599" cy="4636526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469265" indent="-456565">
              <a:spcBef>
                <a:spcPts val="115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sz="2200" dirty="0"/>
              <a:t>Civil</a:t>
            </a:r>
            <a:r>
              <a:rPr sz="2200" spc="-50" dirty="0"/>
              <a:t> </a:t>
            </a:r>
            <a:r>
              <a:rPr sz="2200" dirty="0"/>
              <a:t>Rights</a:t>
            </a:r>
            <a:r>
              <a:rPr sz="2200" spc="-30" dirty="0"/>
              <a:t> </a:t>
            </a:r>
            <a:r>
              <a:rPr sz="2200" spc="-10" dirty="0"/>
              <a:t>Authorities</a:t>
            </a:r>
            <a:endParaRPr sz="2200" dirty="0"/>
          </a:p>
          <a:p>
            <a:pPr marL="469265" indent="-456565">
              <a:spcBef>
                <a:spcPts val="105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sz="2200" dirty="0"/>
              <a:t>Areas</a:t>
            </a:r>
            <a:r>
              <a:rPr sz="2200" spc="-30" dirty="0"/>
              <a:t> </a:t>
            </a:r>
            <a:r>
              <a:rPr sz="2200" dirty="0"/>
              <a:t>of</a:t>
            </a:r>
            <a:r>
              <a:rPr sz="2200" spc="-25" dirty="0"/>
              <a:t> </a:t>
            </a:r>
            <a:r>
              <a:rPr sz="2200" spc="-10" dirty="0"/>
              <a:t>Compliance</a:t>
            </a:r>
            <a:endParaRPr sz="2200" dirty="0"/>
          </a:p>
          <a:p>
            <a:pPr marL="812800" lvl="1" indent="-342900">
              <a:lnSpc>
                <a:spcPct val="100000"/>
              </a:lnSpc>
              <a:spcBef>
                <a:spcPts val="915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spc="-10" dirty="0">
                <a:latin typeface="Verdana"/>
                <a:cs typeface="Verdana"/>
              </a:rPr>
              <a:t>Assurances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0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Public</a:t>
            </a:r>
            <a:r>
              <a:rPr sz="1900" spc="-7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Notification</a:t>
            </a:r>
            <a:r>
              <a:rPr sz="1900" spc="-8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Requirements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5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Race</a:t>
            </a:r>
            <a:r>
              <a:rPr sz="1900" spc="-4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and</a:t>
            </a:r>
            <a:r>
              <a:rPr sz="1900" spc="-5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Ethnicity</a:t>
            </a:r>
            <a:r>
              <a:rPr sz="1900" spc="-3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Data</a:t>
            </a:r>
            <a:r>
              <a:rPr sz="1900" spc="-4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Collection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0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Complaints</a:t>
            </a:r>
            <a:r>
              <a:rPr sz="1900" spc="-4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of</a:t>
            </a:r>
            <a:r>
              <a:rPr sz="1900" spc="-8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Discrimination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0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Compliance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Reviews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5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Resolution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of</a:t>
            </a:r>
            <a:r>
              <a:rPr sz="1900" spc="-6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Noncompliance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0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Civil</a:t>
            </a:r>
            <a:r>
              <a:rPr sz="1900" spc="-5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Rights</a:t>
            </a:r>
            <a:r>
              <a:rPr sz="1900" spc="-4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Training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5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Language</a:t>
            </a:r>
            <a:r>
              <a:rPr sz="1900" spc="-4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Access</a:t>
            </a:r>
            <a:r>
              <a:rPr sz="1900" spc="-5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for</a:t>
            </a:r>
            <a:r>
              <a:rPr sz="1900" spc="-7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People</a:t>
            </a:r>
            <a:r>
              <a:rPr sz="1900" spc="-3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with</a:t>
            </a:r>
            <a:r>
              <a:rPr sz="1900" spc="-5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Limited</a:t>
            </a:r>
            <a:r>
              <a:rPr sz="1900" spc="-3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English</a:t>
            </a:r>
            <a:r>
              <a:rPr sz="1900" spc="-4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Proficiency</a:t>
            </a:r>
            <a:endParaRPr sz="1900" dirty="0"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910"/>
              </a:spcBef>
              <a:buClr>
                <a:schemeClr val="tx1"/>
              </a:buClr>
              <a:tabLst>
                <a:tab pos="636270" algn="l"/>
              </a:tabLst>
            </a:pPr>
            <a:r>
              <a:rPr sz="1900" dirty="0">
                <a:latin typeface="Verdana"/>
                <a:cs typeface="Verdana"/>
              </a:rPr>
              <a:t>Equal</a:t>
            </a:r>
            <a:r>
              <a:rPr sz="1900" spc="-6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Opportunity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Access</a:t>
            </a:r>
            <a:r>
              <a:rPr sz="1900" spc="-5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for</a:t>
            </a:r>
            <a:r>
              <a:rPr sz="1900" spc="-8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People</a:t>
            </a:r>
            <a:r>
              <a:rPr sz="1900" spc="-3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with</a:t>
            </a:r>
            <a:r>
              <a:rPr sz="1900" spc="-6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Disabilities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C2FCFF9-CC5C-0BA2-3E85-2257674D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916" y="190257"/>
            <a:ext cx="6226234" cy="76821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j-lt"/>
              </a:rPr>
              <a:t>Agenda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39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40134" y="1960814"/>
            <a:ext cx="6527800" cy="237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dirty="0">
                <a:latin typeface="Verdana"/>
                <a:cs typeface="Verdana"/>
              </a:rPr>
              <a:t>There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three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types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Compliance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Reviews:</a:t>
            </a:r>
            <a:endParaRPr sz="2200" dirty="0">
              <a:latin typeface="Verdana"/>
              <a:cs typeface="Verdana"/>
            </a:endParaRPr>
          </a:p>
          <a:p>
            <a:pPr marL="1025525" indent="-440055">
              <a:spcBef>
                <a:spcPts val="2640"/>
              </a:spcBef>
              <a:buClr>
                <a:schemeClr val="tx1"/>
              </a:buClr>
              <a:buFont typeface="Wingdings"/>
              <a:buChar char=""/>
              <a:tabLst>
                <a:tab pos="1025525" algn="l"/>
              </a:tabLst>
            </a:pPr>
            <a:r>
              <a:rPr sz="2200" spc="-20" dirty="0">
                <a:latin typeface="Verdana"/>
                <a:cs typeface="Verdana"/>
              </a:rPr>
              <a:t>Pre-Award</a:t>
            </a:r>
            <a:endParaRPr sz="2200" dirty="0">
              <a:latin typeface="Verdana"/>
              <a:cs typeface="Verdana"/>
            </a:endParaRPr>
          </a:p>
          <a:p>
            <a:pPr marL="1025525" indent="-440055">
              <a:spcBef>
                <a:spcPts val="2640"/>
              </a:spcBef>
              <a:buClr>
                <a:schemeClr val="tx1"/>
              </a:buClr>
              <a:buFont typeface="Wingdings"/>
              <a:buChar char=""/>
              <a:tabLst>
                <a:tab pos="1025525" algn="l"/>
              </a:tabLst>
            </a:pPr>
            <a:r>
              <a:rPr sz="2200" dirty="0">
                <a:latin typeface="Verdana"/>
                <a:cs typeface="Verdana"/>
              </a:rPr>
              <a:t>Routine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(Post-</a:t>
            </a:r>
            <a:r>
              <a:rPr sz="2200" spc="-10" dirty="0">
                <a:latin typeface="Verdana"/>
                <a:cs typeface="Verdana"/>
              </a:rPr>
              <a:t>Award)</a:t>
            </a:r>
            <a:endParaRPr sz="2200" dirty="0">
              <a:latin typeface="Verdana"/>
              <a:cs typeface="Verdana"/>
            </a:endParaRPr>
          </a:p>
          <a:p>
            <a:pPr marL="1025525" indent="-440055">
              <a:spcBef>
                <a:spcPts val="2640"/>
              </a:spcBef>
              <a:buClr>
                <a:schemeClr val="tx1"/>
              </a:buClr>
              <a:buFont typeface="Wingdings"/>
              <a:buChar char=""/>
              <a:tabLst>
                <a:tab pos="1025525" algn="l"/>
              </a:tabLst>
            </a:pPr>
            <a:r>
              <a:rPr sz="2200" dirty="0">
                <a:latin typeface="Verdana"/>
                <a:cs typeface="Verdana"/>
              </a:rPr>
              <a:t>Special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compliance</a:t>
            </a:r>
            <a:r>
              <a:rPr sz="2200" spc="-9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reviews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E61E8BA-2E20-8529-1F3B-905B7648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4" y="190257"/>
            <a:ext cx="10793218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Compliance Review Types</a:t>
            </a:r>
            <a:endParaRPr lang="en-US" sz="3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258060" y="2103819"/>
            <a:ext cx="7877809" cy="27154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4030" marR="692785" indent="-481965">
              <a:spcBef>
                <a:spcPts val="95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94030" algn="l"/>
              </a:tabLst>
            </a:pPr>
            <a:r>
              <a:rPr sz="2200" dirty="0">
                <a:cs typeface="Verdana"/>
              </a:rPr>
              <a:t>State</a:t>
            </a:r>
            <a:r>
              <a:rPr sz="2200" spc="-75" dirty="0">
                <a:cs typeface="Verdana"/>
              </a:rPr>
              <a:t> </a:t>
            </a:r>
            <a:r>
              <a:rPr sz="2200" dirty="0">
                <a:cs typeface="Verdana"/>
              </a:rPr>
              <a:t>agencies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usually</a:t>
            </a:r>
            <a:r>
              <a:rPr sz="2200" spc="-90" dirty="0">
                <a:cs typeface="Verdana"/>
              </a:rPr>
              <a:t> </a:t>
            </a:r>
            <a:r>
              <a:rPr sz="2200" dirty="0">
                <a:cs typeface="Verdana"/>
              </a:rPr>
              <a:t>conduct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these</a:t>
            </a:r>
            <a:r>
              <a:rPr sz="2200" spc="-75" dirty="0">
                <a:cs typeface="Verdana"/>
              </a:rPr>
              <a:t> </a:t>
            </a:r>
            <a:r>
              <a:rPr sz="2200" dirty="0">
                <a:cs typeface="Verdana"/>
              </a:rPr>
              <a:t>as</a:t>
            </a:r>
            <a:r>
              <a:rPr sz="2200" spc="-60" dirty="0">
                <a:cs typeface="Verdana"/>
              </a:rPr>
              <a:t> </a:t>
            </a:r>
            <a:r>
              <a:rPr sz="2200" spc="-20" dirty="0">
                <a:cs typeface="Verdana"/>
              </a:rPr>
              <a:t>desk </a:t>
            </a:r>
            <a:r>
              <a:rPr sz="2200" dirty="0">
                <a:cs typeface="Verdana"/>
              </a:rPr>
              <a:t>reviews</a:t>
            </a:r>
            <a:r>
              <a:rPr sz="2200" spc="-70" dirty="0">
                <a:cs typeface="Verdana"/>
              </a:rPr>
              <a:t> </a:t>
            </a:r>
            <a:r>
              <a:rPr sz="2200" dirty="0">
                <a:cs typeface="Verdana"/>
              </a:rPr>
              <a:t>of</a:t>
            </a:r>
            <a:r>
              <a:rPr sz="2200" spc="-80" dirty="0">
                <a:cs typeface="Verdana"/>
              </a:rPr>
              <a:t> </a:t>
            </a:r>
            <a:r>
              <a:rPr sz="2200" dirty="0">
                <a:cs typeface="Verdana"/>
              </a:rPr>
              <a:t>information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provided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by</a:t>
            </a:r>
            <a:r>
              <a:rPr sz="2200" spc="-7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potential </a:t>
            </a:r>
            <a:r>
              <a:rPr sz="2200" dirty="0">
                <a:cs typeface="Verdana"/>
              </a:rPr>
              <a:t>recipients</a:t>
            </a:r>
            <a:r>
              <a:rPr sz="2200" spc="-55" dirty="0">
                <a:cs typeface="Verdana"/>
              </a:rPr>
              <a:t> </a:t>
            </a:r>
            <a:r>
              <a:rPr sz="2200" dirty="0">
                <a:cs typeface="Verdana"/>
              </a:rPr>
              <a:t>in</a:t>
            </a:r>
            <a:r>
              <a:rPr sz="2200" spc="-70" dirty="0">
                <a:cs typeface="Verdana"/>
              </a:rPr>
              <a:t> </a:t>
            </a:r>
            <a:r>
              <a:rPr sz="2200" dirty="0">
                <a:cs typeface="Verdana"/>
              </a:rPr>
              <a:t>their</a:t>
            </a:r>
            <a:r>
              <a:rPr sz="2200" spc="-60" dirty="0">
                <a:cs typeface="Verdana"/>
              </a:rPr>
              <a:t> </a:t>
            </a:r>
            <a:r>
              <a:rPr sz="2200" dirty="0">
                <a:cs typeface="Verdana"/>
              </a:rPr>
              <a:t>applications</a:t>
            </a:r>
            <a:r>
              <a:rPr sz="2200" spc="-50" dirty="0">
                <a:cs typeface="Verdana"/>
              </a:rPr>
              <a:t> </a:t>
            </a:r>
            <a:r>
              <a:rPr sz="2200" dirty="0">
                <a:cs typeface="Verdana"/>
              </a:rPr>
              <a:t>to</a:t>
            </a:r>
            <a:r>
              <a:rPr sz="2200" spc="-45" dirty="0">
                <a:cs typeface="Verdana"/>
              </a:rPr>
              <a:t> </a:t>
            </a:r>
            <a:r>
              <a:rPr sz="2200" dirty="0">
                <a:cs typeface="Verdana"/>
              </a:rPr>
              <a:t>operate</a:t>
            </a:r>
            <a:r>
              <a:rPr sz="2200" spc="-35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45" dirty="0">
                <a:cs typeface="Verdana"/>
              </a:rPr>
              <a:t> </a:t>
            </a:r>
            <a:r>
              <a:rPr sz="2200" spc="-25" dirty="0">
                <a:cs typeface="Verdana"/>
              </a:rPr>
              <a:t>FNS </a:t>
            </a:r>
            <a:r>
              <a:rPr sz="2200" spc="-10" dirty="0">
                <a:cs typeface="Verdana"/>
              </a:rPr>
              <a:t>program.</a:t>
            </a:r>
            <a:endParaRPr sz="2200" dirty="0">
              <a:cs typeface="Verdana"/>
            </a:endParaRPr>
          </a:p>
          <a:p>
            <a:pPr marL="342900" indent="-342900">
              <a:spcBef>
                <a:spcPts val="2605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sz="2200" dirty="0">
              <a:cs typeface="Verdana"/>
            </a:endParaRPr>
          </a:p>
          <a:p>
            <a:pPr marL="494030" marR="5080" indent="-481965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94030" algn="l"/>
              </a:tabLst>
            </a:pPr>
            <a:r>
              <a:rPr sz="2200" dirty="0">
                <a:cs typeface="Verdana"/>
              </a:rPr>
              <a:t>No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Federal</a:t>
            </a:r>
            <a:r>
              <a:rPr sz="2200" spc="-45" dirty="0">
                <a:cs typeface="Verdana"/>
              </a:rPr>
              <a:t> </a:t>
            </a:r>
            <a:r>
              <a:rPr sz="2200" dirty="0">
                <a:cs typeface="Verdana"/>
              </a:rPr>
              <a:t>funds</a:t>
            </a:r>
            <a:r>
              <a:rPr sz="2200" spc="-30" dirty="0">
                <a:cs typeface="Verdana"/>
              </a:rPr>
              <a:t> </a:t>
            </a:r>
            <a:r>
              <a:rPr sz="2200" dirty="0">
                <a:cs typeface="Verdana"/>
              </a:rPr>
              <a:t>are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provided</a:t>
            </a:r>
            <a:r>
              <a:rPr sz="2200" spc="-45" dirty="0">
                <a:cs typeface="Verdana"/>
              </a:rPr>
              <a:t> </a:t>
            </a:r>
            <a:r>
              <a:rPr sz="2200" dirty="0">
                <a:cs typeface="Verdana"/>
              </a:rPr>
              <a:t>until</a:t>
            </a:r>
            <a:r>
              <a:rPr sz="2200" spc="-80" dirty="0">
                <a:cs typeface="Verdana"/>
              </a:rPr>
              <a:t> </a:t>
            </a:r>
            <a:r>
              <a:rPr sz="2200" dirty="0">
                <a:cs typeface="Verdana"/>
              </a:rPr>
              <a:t>a</a:t>
            </a:r>
            <a:r>
              <a:rPr sz="2200" spc="-45" dirty="0">
                <a:cs typeface="Verdana"/>
              </a:rPr>
              <a:t> </a:t>
            </a:r>
            <a:r>
              <a:rPr sz="2200" spc="-25" dirty="0">
                <a:cs typeface="Verdana"/>
              </a:rPr>
              <a:t>Pre-</a:t>
            </a:r>
            <a:r>
              <a:rPr sz="2200" spc="-10" dirty="0">
                <a:cs typeface="Verdana"/>
              </a:rPr>
              <a:t>Award </a:t>
            </a:r>
            <a:r>
              <a:rPr sz="2200" dirty="0">
                <a:cs typeface="Verdana"/>
              </a:rPr>
              <a:t>Compliance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Review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determines</a:t>
            </a:r>
            <a:r>
              <a:rPr sz="2200" spc="-80" dirty="0">
                <a:cs typeface="Verdana"/>
              </a:rPr>
              <a:t> </a:t>
            </a:r>
            <a:r>
              <a:rPr sz="2200" dirty="0">
                <a:cs typeface="Verdana"/>
              </a:rPr>
              <a:t>the</a:t>
            </a:r>
            <a:r>
              <a:rPr sz="2200" spc="-9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applicant </a:t>
            </a:r>
            <a:r>
              <a:rPr sz="2200" dirty="0">
                <a:cs typeface="Verdana"/>
              </a:rPr>
              <a:t>complies</a:t>
            </a:r>
            <a:r>
              <a:rPr sz="2200" spc="-60" dirty="0">
                <a:cs typeface="Verdana"/>
              </a:rPr>
              <a:t> </a:t>
            </a:r>
            <a:r>
              <a:rPr sz="2200" dirty="0">
                <a:cs typeface="Verdana"/>
              </a:rPr>
              <a:t>with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applicable</a:t>
            </a:r>
            <a:r>
              <a:rPr sz="2200" spc="-65" dirty="0">
                <a:cs typeface="Verdana"/>
              </a:rPr>
              <a:t> </a:t>
            </a:r>
            <a:r>
              <a:rPr sz="2200" dirty="0">
                <a:cs typeface="Verdana"/>
              </a:rPr>
              <a:t>federal</a:t>
            </a:r>
            <a:r>
              <a:rPr sz="2200" spc="-40" dirty="0">
                <a:cs typeface="Verdana"/>
              </a:rPr>
              <a:t> </a:t>
            </a:r>
            <a:r>
              <a:rPr sz="2200" dirty="0">
                <a:cs typeface="Verdana"/>
              </a:rPr>
              <a:t>Civil</a:t>
            </a:r>
            <a:r>
              <a:rPr sz="2200" spc="-85" dirty="0">
                <a:cs typeface="Verdana"/>
              </a:rPr>
              <a:t> </a:t>
            </a:r>
            <a:r>
              <a:rPr sz="2200" dirty="0">
                <a:cs typeface="Verdana"/>
              </a:rPr>
              <a:t>Rights</a:t>
            </a:r>
            <a:r>
              <a:rPr sz="2200" spc="-55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statutes </a:t>
            </a:r>
            <a:r>
              <a:rPr sz="2200" dirty="0">
                <a:cs typeface="Verdana"/>
              </a:rPr>
              <a:t>and</a:t>
            </a:r>
            <a:r>
              <a:rPr sz="2200" spc="-30" dirty="0">
                <a:cs typeface="Verdana"/>
              </a:rPr>
              <a:t> </a:t>
            </a:r>
            <a:r>
              <a:rPr sz="2200" spc="-10" dirty="0">
                <a:cs typeface="Verdana"/>
              </a:rPr>
              <a:t>regulations.</a:t>
            </a:r>
            <a:endParaRPr sz="2200" dirty="0">
              <a:cs typeface="Verdana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09BE4B1-10DB-F42F-4A7D-9CE06A1C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6" y="190257"/>
            <a:ext cx="10111575" cy="7682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Pre-Award Reviews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7526" y="1323468"/>
            <a:ext cx="9991899" cy="43890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97815">
              <a:spcBef>
                <a:spcPts val="105"/>
              </a:spcBef>
            </a:pPr>
            <a:r>
              <a:rPr b="1" dirty="0">
                <a:cs typeface="Verdana"/>
              </a:rPr>
              <a:t>FNS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and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state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agencies</a:t>
            </a:r>
            <a:r>
              <a:rPr b="1" spc="-25" dirty="0">
                <a:cs typeface="Verdana"/>
              </a:rPr>
              <a:t> </a:t>
            </a:r>
            <a:r>
              <a:rPr b="1" dirty="0">
                <a:cs typeface="Verdana"/>
              </a:rPr>
              <a:t>must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conduct</a:t>
            </a:r>
            <a:r>
              <a:rPr b="1" spc="-25" dirty="0">
                <a:cs typeface="Verdana"/>
              </a:rPr>
              <a:t> </a:t>
            </a:r>
            <a:r>
              <a:rPr b="1" spc="-10" dirty="0">
                <a:cs typeface="Verdana"/>
              </a:rPr>
              <a:t>routine </a:t>
            </a:r>
            <a:r>
              <a:rPr b="1" dirty="0">
                <a:cs typeface="Verdana"/>
              </a:rPr>
              <a:t>compliance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reviews</a:t>
            </a:r>
            <a:r>
              <a:rPr b="1" spc="-40" dirty="0">
                <a:cs typeface="Verdana"/>
              </a:rPr>
              <a:t> </a:t>
            </a:r>
            <a:r>
              <a:rPr b="1" dirty="0">
                <a:cs typeface="Verdana"/>
              </a:rPr>
              <a:t>as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identified</a:t>
            </a:r>
            <a:r>
              <a:rPr b="1" spc="-25" dirty="0">
                <a:cs typeface="Verdana"/>
              </a:rPr>
              <a:t> </a:t>
            </a:r>
            <a:r>
              <a:rPr b="1" dirty="0">
                <a:cs typeface="Verdana"/>
              </a:rPr>
              <a:t>by</a:t>
            </a:r>
            <a:r>
              <a:rPr b="1" spc="-25" dirty="0">
                <a:cs typeface="Verdana"/>
              </a:rPr>
              <a:t> </a:t>
            </a:r>
            <a:r>
              <a:rPr b="1" dirty="0">
                <a:cs typeface="Verdana"/>
              </a:rPr>
              <a:t>FNS</a:t>
            </a:r>
            <a:r>
              <a:rPr b="1" spc="-25" dirty="0">
                <a:cs typeface="Verdana"/>
              </a:rPr>
              <a:t> </a:t>
            </a:r>
            <a:r>
              <a:rPr b="1" spc="-10" dirty="0">
                <a:cs typeface="Verdana"/>
              </a:rPr>
              <a:t>Instruction </a:t>
            </a:r>
            <a:r>
              <a:rPr b="1" spc="-20" dirty="0">
                <a:cs typeface="Verdana"/>
              </a:rPr>
              <a:t>113-</a:t>
            </a:r>
            <a:r>
              <a:rPr b="1" dirty="0">
                <a:cs typeface="Verdana"/>
              </a:rPr>
              <a:t>1</a:t>
            </a:r>
            <a:r>
              <a:rPr b="1" spc="-20" dirty="0">
                <a:cs typeface="Verdana"/>
              </a:rPr>
              <a:t> </a:t>
            </a:r>
            <a:r>
              <a:rPr b="1" dirty="0">
                <a:cs typeface="Verdana"/>
              </a:rPr>
              <a:t>and</a:t>
            </a:r>
            <a:r>
              <a:rPr b="1" spc="-5" dirty="0">
                <a:cs typeface="Verdana"/>
              </a:rPr>
              <a:t> </a:t>
            </a:r>
            <a:r>
              <a:rPr b="1" spc="-10" dirty="0">
                <a:cs typeface="Verdana"/>
              </a:rPr>
              <a:t>program-</a:t>
            </a:r>
            <a:r>
              <a:rPr b="1" dirty="0">
                <a:cs typeface="Verdana"/>
              </a:rPr>
              <a:t>specific</a:t>
            </a:r>
            <a:r>
              <a:rPr b="1" spc="-35" dirty="0">
                <a:cs typeface="Verdana"/>
              </a:rPr>
              <a:t> </a:t>
            </a:r>
            <a:r>
              <a:rPr b="1" dirty="0">
                <a:cs typeface="Verdana"/>
              </a:rPr>
              <a:t>regulations</a:t>
            </a:r>
            <a:r>
              <a:rPr b="1" spc="-30" dirty="0">
                <a:cs typeface="Verdana"/>
              </a:rPr>
              <a:t> </a:t>
            </a:r>
            <a:r>
              <a:rPr b="1" dirty="0">
                <a:cs typeface="Verdana"/>
              </a:rPr>
              <a:t>and</a:t>
            </a:r>
            <a:r>
              <a:rPr b="1" spc="-5" dirty="0">
                <a:cs typeface="Verdana"/>
              </a:rPr>
              <a:t> </a:t>
            </a:r>
            <a:r>
              <a:rPr b="1" spc="-10" dirty="0">
                <a:cs typeface="Verdana"/>
              </a:rPr>
              <a:t>policies.</a:t>
            </a:r>
            <a:endParaRPr dirty="0">
              <a:cs typeface="Verdana"/>
            </a:endParaRPr>
          </a:p>
          <a:p>
            <a:pPr marL="355600" indent="-342900">
              <a:spcBef>
                <a:spcPts val="1675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dirty="0">
                <a:cs typeface="Verdana"/>
              </a:rPr>
              <a:t>Assess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all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Civil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Rights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compliance</a:t>
            </a:r>
            <a:r>
              <a:rPr spc="-50" dirty="0">
                <a:cs typeface="Verdana"/>
              </a:rPr>
              <a:t> </a:t>
            </a:r>
            <a:r>
              <a:rPr spc="-10" dirty="0">
                <a:cs typeface="Verdana"/>
              </a:rPr>
              <a:t>areas.</a:t>
            </a:r>
            <a:endParaRPr dirty="0">
              <a:cs typeface="Verdana"/>
            </a:endParaRPr>
          </a:p>
          <a:p>
            <a:pPr marL="355600" indent="-342900">
              <a:spcBef>
                <a:spcPts val="168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dirty="0">
                <a:cs typeface="Verdana"/>
              </a:rPr>
              <a:t>Sample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post-</a:t>
            </a:r>
            <a:r>
              <a:rPr dirty="0">
                <a:cs typeface="Verdana"/>
              </a:rPr>
              <a:t>award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review</a:t>
            </a:r>
            <a:r>
              <a:rPr spc="-30" dirty="0">
                <a:cs typeface="Verdana"/>
              </a:rPr>
              <a:t> </a:t>
            </a:r>
            <a:r>
              <a:rPr spc="-10" dirty="0">
                <a:cs typeface="Verdana"/>
              </a:rPr>
              <a:t>questions:</a:t>
            </a:r>
            <a:endParaRPr dirty="0">
              <a:cs typeface="Verdana"/>
            </a:endParaRPr>
          </a:p>
          <a:p>
            <a:pPr marL="984885" marR="1633220" lvl="1" indent="-342900">
              <a:spcBef>
                <a:spcPts val="121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27100" algn="l"/>
              </a:tabLst>
            </a:pPr>
            <a:r>
              <a:rPr dirty="0">
                <a:cs typeface="Verdana"/>
              </a:rPr>
              <a:t>Do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printed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materials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websites</a:t>
            </a:r>
            <a:r>
              <a:rPr spc="-5" dirty="0">
                <a:cs typeface="Verdana"/>
              </a:rPr>
              <a:t> </a:t>
            </a:r>
            <a:r>
              <a:rPr dirty="0">
                <a:cs typeface="Verdana"/>
              </a:rPr>
              <a:t>contain</a:t>
            </a:r>
            <a:r>
              <a:rPr spc="-45" dirty="0">
                <a:cs typeface="Verdana"/>
              </a:rPr>
              <a:t> </a:t>
            </a:r>
            <a:r>
              <a:rPr spc="-25" dirty="0">
                <a:cs typeface="Verdana"/>
              </a:rPr>
              <a:t>the </a:t>
            </a:r>
            <a:r>
              <a:rPr dirty="0">
                <a:cs typeface="Verdana"/>
              </a:rPr>
              <a:t>nondiscrimination</a:t>
            </a:r>
            <a:r>
              <a:rPr spc="-95" dirty="0">
                <a:cs typeface="Verdana"/>
              </a:rPr>
              <a:t> </a:t>
            </a:r>
            <a:r>
              <a:rPr spc="-10" dirty="0">
                <a:cs typeface="Verdana"/>
              </a:rPr>
              <a:t>statement?</a:t>
            </a:r>
            <a:endParaRPr dirty="0">
              <a:cs typeface="Verdana"/>
            </a:endParaRPr>
          </a:p>
          <a:p>
            <a:pPr marL="984885" marR="25400" lvl="1" indent="-3429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27100" algn="l"/>
              </a:tabLst>
            </a:pPr>
            <a:r>
              <a:rPr dirty="0">
                <a:cs typeface="Verdana"/>
              </a:rPr>
              <a:t>How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are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applicants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participants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advised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their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right</a:t>
            </a:r>
            <a:r>
              <a:rPr spc="-35" dirty="0">
                <a:cs typeface="Verdana"/>
              </a:rPr>
              <a:t> </a:t>
            </a:r>
            <a:r>
              <a:rPr spc="-25" dirty="0">
                <a:cs typeface="Verdana"/>
              </a:rPr>
              <a:t>to </a:t>
            </a:r>
            <a:r>
              <a:rPr dirty="0">
                <a:cs typeface="Verdana"/>
              </a:rPr>
              <a:t>file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a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Civil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Rights</a:t>
            </a:r>
            <a:r>
              <a:rPr spc="-15" dirty="0">
                <a:cs typeface="Verdana"/>
              </a:rPr>
              <a:t> </a:t>
            </a:r>
            <a:r>
              <a:rPr dirty="0">
                <a:cs typeface="Verdana"/>
              </a:rPr>
              <a:t>complaint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15" dirty="0">
                <a:cs typeface="Verdana"/>
              </a:rPr>
              <a:t> </a:t>
            </a:r>
            <a:r>
              <a:rPr spc="-10" dirty="0">
                <a:cs typeface="Verdana"/>
              </a:rPr>
              <a:t>discrimination?</a:t>
            </a:r>
            <a:endParaRPr dirty="0">
              <a:cs typeface="Verdana"/>
            </a:endParaRPr>
          </a:p>
          <a:p>
            <a:pPr marL="984885" marR="5080" lvl="1" indent="-3429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27100" algn="l"/>
              </a:tabLst>
            </a:pPr>
            <a:r>
              <a:rPr dirty="0">
                <a:cs typeface="Verdana"/>
              </a:rPr>
              <a:t>Are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reasonable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modifications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auxiliary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aids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35" dirty="0">
                <a:cs typeface="Verdana"/>
              </a:rPr>
              <a:t> </a:t>
            </a:r>
            <a:r>
              <a:rPr spc="-10" dirty="0">
                <a:cs typeface="Verdana"/>
              </a:rPr>
              <a:t>services </a:t>
            </a:r>
            <a:r>
              <a:rPr dirty="0">
                <a:cs typeface="Verdana"/>
              </a:rPr>
              <a:t>appropriately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made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for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people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50" dirty="0">
                <a:cs typeface="Verdana"/>
              </a:rPr>
              <a:t> </a:t>
            </a:r>
            <a:r>
              <a:rPr spc="-10" dirty="0">
                <a:cs typeface="Verdana"/>
              </a:rPr>
              <a:t>disabilities?</a:t>
            </a:r>
            <a:endParaRPr dirty="0">
              <a:cs typeface="Verdana"/>
            </a:endParaRPr>
          </a:p>
          <a:p>
            <a:pPr marL="984885" marR="51435" lvl="1" indent="-34290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27100" algn="l"/>
              </a:tabLst>
            </a:pPr>
            <a:r>
              <a:rPr dirty="0">
                <a:cs typeface="Verdana"/>
              </a:rPr>
              <a:t>Are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reasonable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steps</a:t>
            </a:r>
            <a:r>
              <a:rPr spc="-10" dirty="0">
                <a:cs typeface="Verdana"/>
              </a:rPr>
              <a:t> </a:t>
            </a:r>
            <a:r>
              <a:rPr dirty="0">
                <a:cs typeface="Verdana"/>
              </a:rPr>
              <a:t>taken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ensure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meaningful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access</a:t>
            </a:r>
            <a:r>
              <a:rPr spc="-25" dirty="0">
                <a:cs typeface="Verdana"/>
              </a:rPr>
              <a:t> for </a:t>
            </a:r>
            <a:r>
              <a:rPr dirty="0">
                <a:cs typeface="Verdana"/>
              </a:rPr>
              <a:t>persons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limited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English</a:t>
            </a:r>
            <a:r>
              <a:rPr spc="-35" dirty="0">
                <a:cs typeface="Verdana"/>
              </a:rPr>
              <a:t> </a:t>
            </a:r>
            <a:r>
              <a:rPr spc="-10" dirty="0">
                <a:cs typeface="Verdana"/>
              </a:rPr>
              <a:t>proficiency?</a:t>
            </a:r>
            <a:endParaRPr dirty="0"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41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F0CCC3A9-3AC6-2870-BFEB-D1261330F915}"/>
              </a:ext>
            </a:extLst>
          </p:cNvPr>
          <p:cNvSpPr txBox="1">
            <a:spLocks/>
          </p:cNvSpPr>
          <p:nvPr/>
        </p:nvSpPr>
        <p:spPr>
          <a:xfrm>
            <a:off x="997526" y="190257"/>
            <a:ext cx="10111575" cy="7682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600" dirty="0">
                <a:latin typeface="+mj-lt"/>
              </a:rPr>
              <a:t>Routine / Post-Award Reviews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771" y="273842"/>
            <a:ext cx="991708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Special</a:t>
            </a:r>
            <a:r>
              <a:rPr sz="3600" spc="-85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Reviews</a:t>
            </a:r>
            <a:endParaRPr sz="3600" dirty="0">
              <a:latin typeface="+mj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18413" y="1278890"/>
            <a:ext cx="9987143" cy="4424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98450" indent="-287020">
              <a:spcBef>
                <a:spcPts val="100"/>
              </a:spcBef>
              <a:buClr>
                <a:schemeClr val="tx1"/>
              </a:buClr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cs typeface="Verdana"/>
              </a:rPr>
              <a:t>Conducted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by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USDA’s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Office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Assistant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Secretary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Civil </a:t>
            </a:r>
            <a:r>
              <a:rPr sz="2000" dirty="0">
                <a:cs typeface="Verdana"/>
              </a:rPr>
              <a:t>Rights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independently or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conjunction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FNS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program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Civil </a:t>
            </a:r>
            <a:r>
              <a:rPr sz="2000" dirty="0">
                <a:cs typeface="Verdana"/>
              </a:rPr>
              <a:t>Rights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staff</a:t>
            </a:r>
            <a:endParaRPr sz="2000" dirty="0">
              <a:cs typeface="Verdana"/>
            </a:endParaRPr>
          </a:p>
          <a:p>
            <a:pPr marL="355600" marR="5080" indent="-342900">
              <a:spcBef>
                <a:spcPts val="216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Scheduled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unscheduled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follow-</a:t>
            </a:r>
            <a:r>
              <a:rPr sz="2000" dirty="0">
                <a:cs typeface="Verdana"/>
              </a:rPr>
              <a:t>up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previous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findings</a:t>
            </a:r>
            <a:r>
              <a:rPr sz="2000" spc="-1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of </a:t>
            </a:r>
            <a:r>
              <a:rPr sz="2000" dirty="0">
                <a:cs typeface="Verdana"/>
              </a:rPr>
              <a:t>noncompliance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investigate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reports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noncompliance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by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other </a:t>
            </a:r>
            <a:r>
              <a:rPr sz="2000" dirty="0">
                <a:cs typeface="Verdana"/>
              </a:rPr>
              <a:t>agencies,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media,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grassroots</a:t>
            </a:r>
            <a:r>
              <a:rPr sz="2000" spc="-6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organizations</a:t>
            </a:r>
            <a:endParaRPr sz="2000" dirty="0">
              <a:cs typeface="Verdana"/>
            </a:endParaRPr>
          </a:p>
          <a:p>
            <a:pPr>
              <a:spcBef>
                <a:spcPts val="1050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812165" lvl="1" indent="-342265"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cs typeface="Verdana"/>
              </a:rPr>
              <a:t>May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occur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resolve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specific incident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policy</a:t>
            </a:r>
            <a:endParaRPr sz="2000" dirty="0">
              <a:cs typeface="Verdana"/>
            </a:endParaRPr>
          </a:p>
          <a:p>
            <a:pPr lvl="1">
              <a:spcBef>
                <a:spcPts val="1050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812800" marR="1623060" lvl="1" indent="-342900">
              <a:spcBef>
                <a:spcPts val="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May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occur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because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entity’s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history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statistical</a:t>
            </a:r>
            <a:r>
              <a:rPr lang="en-US" sz="2000" spc="-10" dirty="0">
                <a:cs typeface="Verdana"/>
              </a:rPr>
              <a:t> underrepresentation of group(s)</a:t>
            </a:r>
            <a:endParaRPr sz="2000" dirty="0">
              <a:cs typeface="Verdana"/>
            </a:endParaRPr>
          </a:p>
          <a:p>
            <a:pPr lvl="1">
              <a:spcBef>
                <a:spcPts val="1230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812165" lvl="1" indent="-342265"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cs typeface="Verdana"/>
              </a:rPr>
              <a:t>May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occur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if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pattern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complaints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discrimination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exists</a:t>
            </a:r>
            <a:endParaRPr sz="2000" dirty="0"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" y="291275"/>
            <a:ext cx="817972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33540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Resolution</a:t>
            </a:r>
            <a:r>
              <a:rPr sz="3600" spc="-65" dirty="0">
                <a:latin typeface="+mj-lt"/>
              </a:rPr>
              <a:t> </a:t>
            </a:r>
            <a:r>
              <a:rPr sz="3600" dirty="0">
                <a:latin typeface="+mj-lt"/>
              </a:rPr>
              <a:t>of</a:t>
            </a:r>
            <a:r>
              <a:rPr sz="3600" spc="-10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Noncompliance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98869" y="1680204"/>
            <a:ext cx="9947931" cy="33669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latin typeface="Verdana"/>
                <a:cs typeface="Verdana"/>
              </a:rPr>
              <a:t>A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factual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finding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any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Civil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Rights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requirement,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provided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law,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regulation,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policy,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instruction,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or </a:t>
            </a:r>
            <a:r>
              <a:rPr sz="2200" dirty="0">
                <a:latin typeface="Verdana"/>
                <a:cs typeface="Verdana"/>
              </a:rPr>
              <a:t>guidelines,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being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adhered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state </a:t>
            </a:r>
            <a:r>
              <a:rPr sz="2200" dirty="0">
                <a:latin typeface="Verdana"/>
                <a:cs typeface="Verdana"/>
              </a:rPr>
              <a:t>agency,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ITO,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local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agency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subrecipient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agency.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1165"/>
              </a:spcBef>
              <a:buClr>
                <a:schemeClr val="tx1"/>
              </a:buClr>
              <a:buFont typeface="Wingdings"/>
              <a:buChar char=""/>
            </a:pPr>
            <a:endParaRPr sz="2200" dirty="0">
              <a:latin typeface="Verdana"/>
              <a:cs typeface="Verdana"/>
            </a:endParaRPr>
          </a:p>
          <a:p>
            <a:pPr marL="355600" marR="1355090" indent="-343535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latin typeface="Verdana"/>
                <a:cs typeface="Verdana"/>
              </a:rPr>
              <a:t>Steps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must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taken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immediately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obtain compliance.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1165"/>
              </a:spcBef>
              <a:buClr>
                <a:schemeClr val="tx1"/>
              </a:buClr>
              <a:buFont typeface="Wingdings"/>
              <a:buChar char=""/>
            </a:pPr>
            <a:endParaRPr sz="2200" dirty="0">
              <a:latin typeface="Verdana"/>
              <a:cs typeface="Verdana"/>
            </a:endParaRPr>
          </a:p>
          <a:p>
            <a:pPr marL="355600" marR="139065" indent="-343535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latin typeface="Verdana"/>
                <a:cs typeface="Verdana"/>
              </a:rPr>
              <a:t>A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finding’s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effective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date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is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date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notice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reviewed</a:t>
            </a:r>
            <a:r>
              <a:rPr sz="2200" spc="-9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entity.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378" y="339157"/>
            <a:ext cx="9886418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Voluntary</a:t>
            </a:r>
            <a:r>
              <a:rPr sz="3600" spc="-130" dirty="0">
                <a:latin typeface="+mj-lt"/>
              </a:rPr>
              <a:t> </a:t>
            </a:r>
            <a:r>
              <a:rPr sz="3600" dirty="0">
                <a:latin typeface="+mj-lt"/>
              </a:rPr>
              <a:t>Resolution</a:t>
            </a:r>
            <a:r>
              <a:rPr sz="3600" spc="-12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Agreement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62225" y="1811915"/>
            <a:ext cx="9760204" cy="2781531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4965" marR="370840" indent="-342900">
              <a:lnSpc>
                <a:spcPts val="2380"/>
              </a:lnSpc>
              <a:spcBef>
                <a:spcPts val="390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cs typeface="Verdana"/>
              </a:rPr>
              <a:t>A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written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agreement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that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reviewed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entity </a:t>
            </a:r>
            <a:r>
              <a:rPr sz="2000" dirty="0">
                <a:cs typeface="Verdana"/>
              </a:rPr>
              <a:t>voluntarily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enters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FNS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ensure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compliance </a:t>
            </a:r>
            <a:r>
              <a:rPr sz="2000" dirty="0">
                <a:cs typeface="Verdana"/>
              </a:rPr>
              <a:t>with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Federal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Rights</a:t>
            </a:r>
            <a:r>
              <a:rPr sz="2000" spc="-5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laws</a:t>
            </a:r>
            <a:endParaRPr sz="2000" dirty="0">
              <a:cs typeface="Verdana"/>
            </a:endParaRPr>
          </a:p>
          <a:p>
            <a:pPr>
              <a:spcBef>
                <a:spcPts val="860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354965" marR="57785" indent="-342900"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cs typeface="Verdana"/>
              </a:rPr>
              <a:t>Between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two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more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parties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(e.g.,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FNS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CRD,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state </a:t>
            </a:r>
            <a:r>
              <a:rPr sz="2000" dirty="0">
                <a:cs typeface="Verdana"/>
              </a:rPr>
              <a:t>agency,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ITO,</a:t>
            </a:r>
            <a:r>
              <a:rPr sz="2000" spc="-100" dirty="0">
                <a:cs typeface="Verdana"/>
              </a:rPr>
              <a:t> </a:t>
            </a:r>
            <a:r>
              <a:rPr sz="2000" dirty="0">
                <a:cs typeface="Verdana"/>
              </a:rPr>
              <a:t>subrecipient,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complainant,</a:t>
            </a:r>
            <a:r>
              <a:rPr sz="2000" spc="-10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etc.)</a:t>
            </a:r>
            <a:endParaRPr sz="2000" dirty="0">
              <a:cs typeface="Verdana"/>
            </a:endParaRPr>
          </a:p>
          <a:p>
            <a:pPr>
              <a:spcBef>
                <a:spcPts val="1165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355600" marR="5080" indent="-343535"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To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closeout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Rights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Review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lieu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issuing</a:t>
            </a:r>
            <a:r>
              <a:rPr sz="2000" spc="-40" dirty="0">
                <a:cs typeface="Verdana"/>
              </a:rPr>
              <a:t> </a:t>
            </a:r>
            <a:r>
              <a:rPr sz="2000" spc="-50" dirty="0">
                <a:cs typeface="Verdana"/>
              </a:rPr>
              <a:t>a </a:t>
            </a:r>
            <a:r>
              <a:rPr sz="2000" dirty="0">
                <a:cs typeface="Verdana"/>
              </a:rPr>
              <a:t>written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Compliance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Review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report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8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findings</a:t>
            </a:r>
            <a:endParaRPr sz="2000" dirty="0"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acher pointing to whiteboard">
            <a:extLst>
              <a:ext uri="{FF2B5EF4-FFF2-40B4-BE49-F238E27FC236}">
                <a16:creationId xmlns:a16="http://schemas.microsoft.com/office/drawing/2014/main" id="{D4B69CD3-81F3-F8CE-9107-A34D47558B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b="8415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2" y="4959229"/>
            <a:ext cx="6913418" cy="1475873"/>
          </a:xfrm>
        </p:spPr>
        <p:txBody>
          <a:bodyPr/>
          <a:lstStyle/>
          <a:p>
            <a:r>
              <a:rPr lang="en-US" dirty="0"/>
              <a:t>Limited English Proficiency (LEP)</a:t>
            </a:r>
          </a:p>
        </p:txBody>
      </p:sp>
    </p:spTree>
    <p:extLst>
      <p:ext uri="{BB962C8B-B14F-4D97-AF65-F5344CB8AC3E}">
        <p14:creationId xmlns:p14="http://schemas.microsoft.com/office/powerpoint/2010/main" val="2426955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2465" y="410723"/>
            <a:ext cx="9750830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Limited</a:t>
            </a:r>
            <a:r>
              <a:rPr sz="3600" spc="-120" dirty="0">
                <a:latin typeface="+mj-lt"/>
              </a:rPr>
              <a:t> </a:t>
            </a:r>
            <a:r>
              <a:rPr sz="3600" dirty="0">
                <a:latin typeface="+mj-lt"/>
              </a:rPr>
              <a:t>English</a:t>
            </a:r>
            <a:r>
              <a:rPr sz="3600" spc="-95" dirty="0">
                <a:latin typeface="+mj-lt"/>
              </a:rPr>
              <a:t> </a:t>
            </a:r>
            <a:r>
              <a:rPr sz="3600" dirty="0">
                <a:latin typeface="+mj-lt"/>
              </a:rPr>
              <a:t>Proficiency</a:t>
            </a:r>
            <a:r>
              <a:rPr sz="3600" spc="-10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(LEP)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56004" y="1318528"/>
            <a:ext cx="10407247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dirty="0">
                <a:cs typeface="Verdana"/>
              </a:rPr>
              <a:t>Who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are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people</a:t>
            </a:r>
            <a:r>
              <a:rPr sz="2000" b="1" spc="-45" dirty="0">
                <a:cs typeface="Verdana"/>
              </a:rPr>
              <a:t> </a:t>
            </a:r>
            <a:r>
              <a:rPr sz="2000" b="1" dirty="0">
                <a:cs typeface="Verdana"/>
              </a:rPr>
              <a:t>with</a:t>
            </a:r>
            <a:r>
              <a:rPr sz="2000" b="1" spc="-45" dirty="0">
                <a:cs typeface="Verdana"/>
              </a:rPr>
              <a:t> </a:t>
            </a:r>
            <a:r>
              <a:rPr sz="2000" b="1" spc="-20" dirty="0">
                <a:cs typeface="Verdana"/>
              </a:rPr>
              <a:t>LEP?</a:t>
            </a:r>
            <a:endParaRPr sz="2000" dirty="0">
              <a:cs typeface="Verdana"/>
            </a:endParaRPr>
          </a:p>
          <a:p>
            <a:pPr marL="925194" marR="5080" indent="-342900">
              <a:buClr>
                <a:schemeClr val="tx1"/>
              </a:buClr>
              <a:buSzPct val="125000"/>
              <a:buFont typeface="Wingdings"/>
              <a:buChar char=""/>
              <a:tabLst>
                <a:tab pos="925194" algn="l"/>
              </a:tabLst>
            </a:pPr>
            <a:r>
              <a:rPr sz="2000" dirty="0">
                <a:cs typeface="Verdana"/>
              </a:rPr>
              <a:t>Individuals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who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do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not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speak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English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their </a:t>
            </a:r>
            <a:r>
              <a:rPr sz="2000" dirty="0">
                <a:cs typeface="Verdana"/>
              </a:rPr>
              <a:t>primary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language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who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have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limited </a:t>
            </a:r>
            <a:r>
              <a:rPr sz="2000" dirty="0">
                <a:cs typeface="Verdana"/>
              </a:rPr>
              <a:t>ability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read,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speak,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write,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understand </a:t>
            </a:r>
            <a:r>
              <a:rPr sz="2000" dirty="0">
                <a:cs typeface="Verdana"/>
              </a:rPr>
              <a:t>English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because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their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national</a:t>
            </a:r>
            <a:r>
              <a:rPr sz="2000" spc="-6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origin</a:t>
            </a:r>
            <a:endParaRPr sz="2000" dirty="0">
              <a:cs typeface="Verdana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1620981" y="3090265"/>
            <a:ext cx="10307782" cy="2694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10000"/>
              </a:lnSpc>
              <a:spcBef>
                <a:spcPts val="100"/>
              </a:spcBef>
              <a:buClr>
                <a:schemeClr val="tx1"/>
              </a:buClr>
              <a:buSzPct val="88888"/>
              <a:buFont typeface="Wingdings"/>
              <a:buChar char=""/>
              <a:tabLst>
                <a:tab pos="469900" algn="l"/>
              </a:tabLst>
            </a:pPr>
            <a:r>
              <a:rPr sz="2000" dirty="0">
                <a:cs typeface="Verdana"/>
              </a:rPr>
              <a:t>Title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VI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Rights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Act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1964</a:t>
            </a:r>
            <a:r>
              <a:rPr sz="2000" spc="2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its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implementing </a:t>
            </a:r>
            <a:r>
              <a:rPr sz="2000" dirty="0">
                <a:cs typeface="Verdana"/>
              </a:rPr>
              <a:t>regulations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prohibit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discrimination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on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basis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race,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color,</a:t>
            </a:r>
            <a:r>
              <a:rPr sz="2000" spc="-5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or </a:t>
            </a:r>
            <a:r>
              <a:rPr sz="2000" dirty="0">
                <a:cs typeface="Verdana"/>
              </a:rPr>
              <a:t>national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origin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by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recipients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federal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financial</a:t>
            </a:r>
            <a:r>
              <a:rPr sz="2000" spc="-5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assistance.</a:t>
            </a:r>
            <a:endParaRPr sz="2000" dirty="0">
              <a:cs typeface="Verdana"/>
            </a:endParaRPr>
          </a:p>
          <a:p>
            <a:pPr marL="469900" marR="60325" indent="-457200">
              <a:lnSpc>
                <a:spcPct val="110000"/>
              </a:lnSpc>
              <a:buClr>
                <a:schemeClr val="tx1"/>
              </a:buClr>
              <a:buSzPct val="88888"/>
              <a:buFont typeface="Wingdings"/>
              <a:buChar char=""/>
              <a:tabLst>
                <a:tab pos="469900" algn="l"/>
              </a:tabLst>
            </a:pPr>
            <a:r>
              <a:rPr sz="2000" dirty="0">
                <a:cs typeface="Verdana"/>
              </a:rPr>
              <a:t>Providing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services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only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English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denies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LEP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people</a:t>
            </a:r>
            <a:r>
              <a:rPr sz="2000" spc="-2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meaningful </a:t>
            </a:r>
            <a:r>
              <a:rPr sz="2000" dirty="0">
                <a:cs typeface="Verdana"/>
              </a:rPr>
              <a:t>access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TEFAP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programs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activities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2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thus </a:t>
            </a:r>
            <a:r>
              <a:rPr sz="2000" dirty="0">
                <a:cs typeface="Verdana"/>
              </a:rPr>
              <a:t>violates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Title</a:t>
            </a:r>
            <a:r>
              <a:rPr sz="2000" spc="-2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VI.</a:t>
            </a:r>
            <a:endParaRPr sz="2000" dirty="0">
              <a:cs typeface="Verdana"/>
            </a:endParaRPr>
          </a:p>
          <a:p>
            <a:pPr marL="469900" marR="85090" indent="-457200">
              <a:lnSpc>
                <a:spcPct val="110000"/>
              </a:lnSpc>
              <a:spcBef>
                <a:spcPts val="5"/>
              </a:spcBef>
              <a:buClr>
                <a:schemeClr val="tx1"/>
              </a:buClr>
              <a:buSzPct val="88888"/>
              <a:buFont typeface="Wingdings"/>
              <a:buChar char=""/>
              <a:tabLst>
                <a:tab pos="469900" algn="l"/>
                <a:tab pos="7024370" algn="l"/>
              </a:tabLst>
            </a:pPr>
            <a:r>
              <a:rPr sz="2000" dirty="0">
                <a:cs typeface="Verdana"/>
              </a:rPr>
              <a:t>Consequently,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State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agencies,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ITOs,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local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agencies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other </a:t>
            </a:r>
            <a:r>
              <a:rPr sz="2000" dirty="0">
                <a:cs typeface="Verdana"/>
              </a:rPr>
              <a:t>subrecipients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must</a:t>
            </a:r>
            <a:r>
              <a:rPr sz="2000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take</a:t>
            </a:r>
            <a:r>
              <a:rPr sz="2000" b="1" spc="-45" dirty="0">
                <a:cs typeface="Verdana"/>
              </a:rPr>
              <a:t> </a:t>
            </a:r>
            <a:r>
              <a:rPr sz="2000" b="1" dirty="0">
                <a:cs typeface="Verdana"/>
              </a:rPr>
              <a:t>reasonable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steps</a:t>
            </a:r>
            <a:r>
              <a:rPr sz="2000" b="1" spc="-60" dirty="0">
                <a:cs typeface="Verdana"/>
              </a:rPr>
              <a:t> </a:t>
            </a:r>
            <a:r>
              <a:rPr sz="2000" b="1" dirty="0">
                <a:cs typeface="Verdana"/>
              </a:rPr>
              <a:t>to</a:t>
            </a:r>
            <a:r>
              <a:rPr sz="2000" b="1" spc="-50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ensure </a:t>
            </a:r>
            <a:r>
              <a:rPr sz="2000" b="1" dirty="0">
                <a:cs typeface="Verdana"/>
              </a:rPr>
              <a:t>“meaningful”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access</a:t>
            </a:r>
            <a:r>
              <a:rPr sz="2000" b="1" spc="-70" dirty="0">
                <a:cs typeface="Verdana"/>
              </a:rPr>
              <a:t> </a:t>
            </a:r>
            <a:r>
              <a:rPr sz="2000" b="1" dirty="0">
                <a:cs typeface="Verdana"/>
              </a:rPr>
              <a:t>to</a:t>
            </a:r>
            <a:r>
              <a:rPr sz="2000" b="1" spc="-60" dirty="0">
                <a:cs typeface="Verdana"/>
              </a:rPr>
              <a:t> </a:t>
            </a:r>
            <a:r>
              <a:rPr sz="2000" b="1" dirty="0">
                <a:cs typeface="Verdana"/>
              </a:rPr>
              <a:t>their</a:t>
            </a:r>
            <a:r>
              <a:rPr sz="2000" b="1" spc="-55" dirty="0">
                <a:cs typeface="Verdana"/>
              </a:rPr>
              <a:t> </a:t>
            </a:r>
            <a:r>
              <a:rPr sz="2000" b="1" dirty="0">
                <a:cs typeface="Verdana"/>
              </a:rPr>
              <a:t>programs</a:t>
            </a:r>
            <a:r>
              <a:rPr sz="2000" b="1" spc="-70" dirty="0">
                <a:cs typeface="Verdana"/>
              </a:rPr>
              <a:t> </a:t>
            </a:r>
            <a:r>
              <a:rPr sz="2000" b="1" dirty="0">
                <a:cs typeface="Verdana"/>
              </a:rPr>
              <a:t>and</a:t>
            </a:r>
            <a:r>
              <a:rPr sz="2000" b="1" spc="-65" dirty="0">
                <a:cs typeface="Verdana"/>
              </a:rPr>
              <a:t> </a:t>
            </a:r>
            <a:r>
              <a:rPr sz="2000" b="1" dirty="0">
                <a:cs typeface="Verdana"/>
              </a:rPr>
              <a:t>activities</a:t>
            </a:r>
            <a:r>
              <a:rPr sz="2000" b="1" spc="-40" dirty="0">
                <a:cs typeface="Verdana"/>
              </a:rPr>
              <a:t> </a:t>
            </a:r>
            <a:r>
              <a:rPr sz="2000" b="1" spc="-25" dirty="0">
                <a:cs typeface="Verdana"/>
              </a:rPr>
              <a:t>for </a:t>
            </a:r>
            <a:r>
              <a:rPr sz="2000" b="1" dirty="0">
                <a:cs typeface="Verdana"/>
              </a:rPr>
              <a:t>individuals</a:t>
            </a:r>
            <a:r>
              <a:rPr sz="2000" b="1" spc="-65" dirty="0">
                <a:cs typeface="Verdana"/>
              </a:rPr>
              <a:t> </a:t>
            </a:r>
            <a:r>
              <a:rPr sz="2000" b="1" dirty="0">
                <a:cs typeface="Verdana"/>
              </a:rPr>
              <a:t>with</a:t>
            </a:r>
            <a:r>
              <a:rPr sz="2000" b="1" spc="-70" dirty="0">
                <a:cs typeface="Verdana"/>
              </a:rPr>
              <a:t> </a:t>
            </a:r>
            <a:r>
              <a:rPr sz="2000" b="1" dirty="0">
                <a:cs typeface="Verdana"/>
              </a:rPr>
              <a:t>limited</a:t>
            </a:r>
            <a:r>
              <a:rPr sz="2000" b="1" spc="-85" dirty="0">
                <a:cs typeface="Verdana"/>
              </a:rPr>
              <a:t> </a:t>
            </a:r>
            <a:r>
              <a:rPr sz="2000" b="1" dirty="0">
                <a:cs typeface="Verdana"/>
              </a:rPr>
              <a:t>English</a:t>
            </a:r>
            <a:r>
              <a:rPr sz="2000" b="1" spc="-70" dirty="0">
                <a:cs typeface="Verdana"/>
              </a:rPr>
              <a:t> </a:t>
            </a:r>
            <a:r>
              <a:rPr sz="2000" b="1" dirty="0">
                <a:cs typeface="Verdana"/>
              </a:rPr>
              <a:t>proficiency</a:t>
            </a:r>
            <a:r>
              <a:rPr sz="2000" b="1" spc="-5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(LEP).</a:t>
            </a:r>
            <a:r>
              <a:rPr sz="2000" b="1" dirty="0">
                <a:cs typeface="Verdana"/>
              </a:rPr>
              <a:t>	</a:t>
            </a:r>
            <a:r>
              <a:rPr sz="2000" spc="-10" dirty="0">
                <a:cs typeface="Verdana"/>
              </a:rPr>
              <a:t>(USDA </a:t>
            </a:r>
            <a:r>
              <a:rPr sz="2000" dirty="0">
                <a:cs typeface="Verdana"/>
              </a:rPr>
              <a:t>LEP</a:t>
            </a:r>
            <a:r>
              <a:rPr sz="2000" spc="-1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Guidance).</a:t>
            </a:r>
            <a:endParaRPr sz="2000" dirty="0">
              <a:cs typeface="Verdana"/>
            </a:endParaRPr>
          </a:p>
        </p:txBody>
      </p:sp>
      <p:sp>
        <p:nvSpPr>
          <p:cNvPr id="9" name="object 5"/>
          <p:cNvSpPr txBox="1">
            <a:spLocks/>
          </p:cNvSpPr>
          <p:nvPr/>
        </p:nvSpPr>
        <p:spPr>
          <a:xfrm>
            <a:off x="1056004" y="2650672"/>
            <a:ext cx="6270325" cy="35073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200">
                <a:latin typeface="+mn-lt"/>
              </a:rPr>
              <a:t>Language</a:t>
            </a:r>
            <a:r>
              <a:rPr lang="en-US" sz="2200" spc="-95">
                <a:latin typeface="+mn-lt"/>
              </a:rPr>
              <a:t> </a:t>
            </a:r>
            <a:r>
              <a:rPr lang="en-US" sz="2200">
                <a:latin typeface="+mn-lt"/>
              </a:rPr>
              <a:t>Access </a:t>
            </a:r>
            <a:r>
              <a:rPr lang="en-US" sz="2200" spc="-10">
                <a:latin typeface="+mn-lt"/>
              </a:rPr>
              <a:t>Requirements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360517"/>
            <a:ext cx="9418320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419225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latin typeface="+mj-lt"/>
              </a:rPr>
              <a:t>What</a:t>
            </a:r>
            <a:r>
              <a:rPr lang="en-US" sz="4000" spc="-80" dirty="0">
                <a:latin typeface="+mj-lt"/>
              </a:rPr>
              <a:t> </a:t>
            </a:r>
            <a:r>
              <a:rPr lang="en-US" sz="4000" dirty="0">
                <a:latin typeface="+mj-lt"/>
              </a:rPr>
              <a:t>is</a:t>
            </a:r>
            <a:r>
              <a:rPr lang="en-US" sz="4000" spc="-90" dirty="0">
                <a:latin typeface="+mj-lt"/>
              </a:rPr>
              <a:t> </a:t>
            </a:r>
            <a:r>
              <a:rPr lang="en-US" sz="4000" dirty="0">
                <a:latin typeface="+mj-lt"/>
              </a:rPr>
              <a:t>Meaningful</a:t>
            </a:r>
            <a:r>
              <a:rPr lang="en-US" sz="4000" spc="-45" dirty="0">
                <a:latin typeface="+mj-lt"/>
              </a:rPr>
              <a:t> </a:t>
            </a:r>
            <a:r>
              <a:rPr lang="en-US" sz="4000" spc="-10" dirty="0">
                <a:latin typeface="+mj-lt"/>
              </a:rPr>
              <a:t>Access?</a:t>
            </a:r>
            <a:endParaRPr sz="40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79686" y="1654405"/>
            <a:ext cx="7801609" cy="25000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0795" indent="-342900">
              <a:spcBef>
                <a:spcPts val="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Language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assistance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that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results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accurate,</a:t>
            </a:r>
            <a:r>
              <a:rPr sz="2000" spc="-3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timely, </a:t>
            </a:r>
            <a:r>
              <a:rPr sz="2000" dirty="0">
                <a:cs typeface="Verdana"/>
              </a:rPr>
              <a:t>and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effective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communication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at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no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cost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6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LEP </a:t>
            </a:r>
            <a:r>
              <a:rPr sz="2000" spc="-10" dirty="0">
                <a:cs typeface="Verdana"/>
              </a:rPr>
              <a:t>individual.</a:t>
            </a:r>
            <a:endParaRPr sz="2000" dirty="0">
              <a:cs typeface="Verdana"/>
            </a:endParaRPr>
          </a:p>
          <a:p>
            <a:pPr>
              <a:spcBef>
                <a:spcPts val="2605"/>
              </a:spcBef>
              <a:buClr>
                <a:schemeClr val="tx1"/>
              </a:buClr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355600" marR="5080" indent="-343535">
              <a:buClr>
                <a:schemeClr val="tx1"/>
              </a:buClr>
              <a:buFont typeface="Wingdings"/>
              <a:buChar char=""/>
              <a:tabLst>
                <a:tab pos="355600" algn="l"/>
                <a:tab pos="6348095" algn="l"/>
              </a:tabLst>
            </a:pPr>
            <a:r>
              <a:rPr sz="2000" dirty="0">
                <a:cs typeface="Verdana"/>
              </a:rPr>
              <a:t>For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LEP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individuals,</a:t>
            </a:r>
            <a:r>
              <a:rPr sz="2000" spc="-95" dirty="0">
                <a:cs typeface="Verdana"/>
              </a:rPr>
              <a:t> </a:t>
            </a:r>
            <a:r>
              <a:rPr sz="2000" dirty="0">
                <a:cs typeface="Verdana"/>
              </a:rPr>
              <a:t>meaningful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access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denotes </a:t>
            </a:r>
            <a:r>
              <a:rPr sz="2000" dirty="0">
                <a:cs typeface="Verdana"/>
              </a:rPr>
              <a:t>access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that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is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not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significantly</a:t>
            </a:r>
            <a:r>
              <a:rPr sz="2000" spc="-90" dirty="0">
                <a:cs typeface="Verdana"/>
              </a:rPr>
              <a:t> </a:t>
            </a:r>
            <a:r>
              <a:rPr sz="2000" dirty="0">
                <a:cs typeface="Verdana"/>
              </a:rPr>
              <a:t>restricted,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delayed,</a:t>
            </a:r>
            <a:r>
              <a:rPr sz="2000" spc="-4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or </a:t>
            </a:r>
            <a:r>
              <a:rPr sz="2000" dirty="0">
                <a:cs typeface="Verdana"/>
              </a:rPr>
              <a:t>inferior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compared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programs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5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activities </a:t>
            </a:r>
            <a:r>
              <a:rPr sz="2000" dirty="0">
                <a:cs typeface="Verdana"/>
              </a:rPr>
              <a:t>provided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English</a:t>
            </a:r>
            <a:r>
              <a:rPr sz="2000" spc="-90" dirty="0">
                <a:cs typeface="Verdana"/>
              </a:rPr>
              <a:t> </a:t>
            </a:r>
            <a:r>
              <a:rPr sz="2000" dirty="0">
                <a:cs typeface="Verdana"/>
              </a:rPr>
              <a:t>proficient</a:t>
            </a:r>
            <a:r>
              <a:rPr sz="2000" spc="-5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individuals.</a:t>
            </a:r>
            <a:br>
              <a:rPr lang="en-US" sz="2000" spc="-10" dirty="0">
                <a:cs typeface="Verdana"/>
              </a:rPr>
            </a:br>
            <a:r>
              <a:rPr sz="2000" dirty="0">
                <a:cs typeface="Verdana"/>
              </a:rPr>
              <a:t>(See</a:t>
            </a:r>
            <a:r>
              <a:rPr sz="2000" spc="-50" dirty="0">
                <a:cs typeface="Verdana"/>
              </a:rPr>
              <a:t> </a:t>
            </a:r>
            <a:r>
              <a:rPr sz="2000" i="1" u="sng" spc="-2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DOJ</a:t>
            </a:r>
            <a:r>
              <a:rPr sz="2000" i="1" spc="-25" dirty="0">
                <a:solidFill>
                  <a:srgbClr val="970F39"/>
                </a:solidFill>
                <a:cs typeface="Verdana"/>
              </a:rPr>
              <a:t> </a:t>
            </a:r>
            <a:r>
              <a:rPr sz="2000" i="1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Language</a:t>
            </a:r>
            <a:r>
              <a:rPr sz="2000" i="1" u="sng" spc="-75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i="1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Access</a:t>
            </a:r>
            <a:r>
              <a:rPr sz="2000" i="1" u="sng" spc="-2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 </a:t>
            </a:r>
            <a:r>
              <a:rPr sz="2000" i="1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2"/>
              </a:rPr>
              <a:t>Plan</a:t>
            </a:r>
            <a:r>
              <a:rPr sz="2000" spc="-10" dirty="0">
                <a:cs typeface="Verdana"/>
              </a:rPr>
              <a:t>.)</a:t>
            </a:r>
            <a:endParaRPr sz="2000" dirty="0"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49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5018" y="1304626"/>
            <a:ext cx="5885411" cy="37375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spcBef>
                <a:spcPts val="10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Conduct</a:t>
            </a:r>
            <a:r>
              <a:rPr spc="-80" dirty="0">
                <a:cs typeface="Verdana"/>
              </a:rPr>
              <a:t> </a:t>
            </a:r>
            <a:r>
              <a:rPr dirty="0">
                <a:cs typeface="Verdana"/>
              </a:rPr>
              <a:t>assessments</a:t>
            </a:r>
            <a:r>
              <a:rPr spc="-9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determine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language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profile</a:t>
            </a:r>
            <a:r>
              <a:rPr spc="-55" dirty="0">
                <a:cs typeface="Verdana"/>
              </a:rPr>
              <a:t> </a:t>
            </a:r>
            <a:r>
              <a:rPr spc="-25" dirty="0">
                <a:cs typeface="Verdana"/>
              </a:rPr>
              <a:t>for </a:t>
            </a:r>
            <a:r>
              <a:rPr dirty="0">
                <a:cs typeface="Verdana"/>
              </a:rPr>
              <a:t>their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State,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considering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regional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differences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55" dirty="0">
                <a:cs typeface="Verdana"/>
              </a:rPr>
              <a:t> </a:t>
            </a:r>
            <a:r>
              <a:rPr spc="-10" dirty="0">
                <a:cs typeface="Verdana"/>
              </a:rPr>
              <a:t>updating </a:t>
            </a:r>
            <a:r>
              <a:rPr dirty="0">
                <a:cs typeface="Verdana"/>
              </a:rPr>
              <a:t>as</a:t>
            </a:r>
            <a:r>
              <a:rPr spc="-15" dirty="0">
                <a:cs typeface="Verdana"/>
              </a:rPr>
              <a:t> </a:t>
            </a:r>
            <a:r>
              <a:rPr spc="-10" dirty="0">
                <a:cs typeface="Verdana"/>
              </a:rPr>
              <a:t>appropriate.</a:t>
            </a:r>
            <a:endParaRPr dirty="0">
              <a:cs typeface="Verdana"/>
            </a:endParaRPr>
          </a:p>
          <a:p>
            <a:pPr marL="355600" indent="-342900">
              <a:spcBef>
                <a:spcPts val="239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Translate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vital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documents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online</a:t>
            </a:r>
            <a:r>
              <a:rPr spc="-55" dirty="0">
                <a:cs typeface="Verdana"/>
              </a:rPr>
              <a:t> </a:t>
            </a:r>
            <a:r>
              <a:rPr spc="-10" dirty="0">
                <a:cs typeface="Verdana"/>
              </a:rPr>
              <a:t>information.</a:t>
            </a:r>
            <a:endParaRPr dirty="0">
              <a:cs typeface="Verdana"/>
            </a:endParaRPr>
          </a:p>
          <a:p>
            <a:pPr marL="35560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Post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multilingual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notices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free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interpretation</a:t>
            </a:r>
            <a:r>
              <a:rPr spc="-65" dirty="0">
                <a:cs typeface="Verdana"/>
              </a:rPr>
              <a:t> </a:t>
            </a:r>
            <a:r>
              <a:rPr spc="-10" dirty="0">
                <a:cs typeface="Verdana"/>
              </a:rPr>
              <a:t>services.</a:t>
            </a:r>
            <a:endParaRPr dirty="0">
              <a:cs typeface="Verdana"/>
            </a:endParaRPr>
          </a:p>
          <a:p>
            <a:pPr marL="355600" marR="1257935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Utilize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qualified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competent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interpreters</a:t>
            </a:r>
            <a:r>
              <a:rPr spc="-80" dirty="0">
                <a:cs typeface="Verdana"/>
              </a:rPr>
              <a:t> </a:t>
            </a:r>
            <a:r>
              <a:rPr spc="-25" dirty="0">
                <a:cs typeface="Verdana"/>
              </a:rPr>
              <a:t>and </a:t>
            </a:r>
            <a:r>
              <a:rPr spc="-10" dirty="0">
                <a:cs typeface="Verdana"/>
              </a:rPr>
              <a:t>translators.</a:t>
            </a:r>
            <a:endParaRPr dirty="0">
              <a:cs typeface="Verdana"/>
            </a:endParaRPr>
          </a:p>
          <a:p>
            <a:pPr marL="354965" marR="1054735" indent="-342900">
              <a:spcBef>
                <a:spcPts val="2405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dirty="0">
                <a:cs typeface="Verdana"/>
              </a:rPr>
              <a:t>Train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frontline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staff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regarding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how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provide</a:t>
            </a:r>
            <a:r>
              <a:rPr spc="-35" dirty="0">
                <a:cs typeface="Verdana"/>
              </a:rPr>
              <a:t> </a:t>
            </a:r>
            <a:r>
              <a:rPr spc="-25" dirty="0">
                <a:cs typeface="Verdana"/>
              </a:rPr>
              <a:t>LEP </a:t>
            </a:r>
            <a:r>
              <a:rPr dirty="0">
                <a:cs typeface="Verdana"/>
              </a:rPr>
              <a:t>populations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meaningful</a:t>
            </a:r>
            <a:r>
              <a:rPr spc="-65" dirty="0">
                <a:cs typeface="Verdana"/>
              </a:rPr>
              <a:t> </a:t>
            </a:r>
            <a:r>
              <a:rPr spc="-10" dirty="0">
                <a:cs typeface="Verdana"/>
              </a:rPr>
              <a:t>access.</a:t>
            </a:r>
            <a:endParaRPr dirty="0">
              <a:cs typeface="Verdan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D093E30-9F3A-D900-4ACA-B49CA8496F76}"/>
              </a:ext>
            </a:extLst>
          </p:cNvPr>
          <p:cNvSpPr txBox="1">
            <a:spLocks/>
          </p:cNvSpPr>
          <p:nvPr/>
        </p:nvSpPr>
        <p:spPr>
          <a:xfrm>
            <a:off x="972589" y="359163"/>
            <a:ext cx="957626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LEP and Program Access</a:t>
            </a:r>
            <a:endParaRPr lang="en-US" sz="3600" dirty="0">
              <a:latin typeface="+mj-lt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6916188" y="1304626"/>
            <a:ext cx="4821381" cy="45685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dirty="0">
                <a:cs typeface="Verdana"/>
              </a:rPr>
              <a:t>Factors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included</a:t>
            </a:r>
            <a:r>
              <a:rPr b="1" spc="-35" dirty="0">
                <a:cs typeface="Verdana"/>
              </a:rPr>
              <a:t> </a:t>
            </a:r>
            <a:r>
              <a:rPr b="1" dirty="0">
                <a:cs typeface="Verdana"/>
              </a:rPr>
              <a:t>in</a:t>
            </a:r>
            <a:r>
              <a:rPr b="1" spc="-30" dirty="0">
                <a:cs typeface="Verdana"/>
              </a:rPr>
              <a:t> </a:t>
            </a:r>
            <a:r>
              <a:rPr b="1" dirty="0">
                <a:cs typeface="Verdana"/>
              </a:rPr>
              <a:t>assuring</a:t>
            </a:r>
            <a:r>
              <a:rPr b="1" spc="-25" dirty="0">
                <a:cs typeface="Verdana"/>
              </a:rPr>
              <a:t> </a:t>
            </a:r>
            <a:r>
              <a:rPr b="1" dirty="0">
                <a:cs typeface="Verdana"/>
              </a:rPr>
              <a:t>“meaningful”</a:t>
            </a:r>
            <a:r>
              <a:rPr b="1" spc="-65" dirty="0">
                <a:cs typeface="Verdana"/>
              </a:rPr>
              <a:t> </a:t>
            </a:r>
            <a:r>
              <a:rPr b="1" spc="-10" dirty="0">
                <a:cs typeface="Verdana"/>
              </a:rPr>
              <a:t>access:</a:t>
            </a:r>
            <a:endParaRPr dirty="0">
              <a:cs typeface="Verdana"/>
            </a:endParaRPr>
          </a:p>
          <a:p>
            <a:pPr marL="644525" marR="523240" indent="-342900">
              <a:spcBef>
                <a:spcPts val="2395"/>
              </a:spcBef>
              <a:buClr>
                <a:schemeClr val="tx1"/>
              </a:buClr>
              <a:buFont typeface="Wingdings"/>
              <a:buChar char=""/>
              <a:tabLst>
                <a:tab pos="644525" algn="l"/>
              </a:tabLst>
            </a:pPr>
            <a:r>
              <a:rPr dirty="0">
                <a:cs typeface="Verdana"/>
              </a:rPr>
              <a:t>The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number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proportion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LEP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people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eligible to</a:t>
            </a:r>
            <a:r>
              <a:rPr spc="-50" dirty="0">
                <a:cs typeface="Verdana"/>
              </a:rPr>
              <a:t> </a:t>
            </a:r>
            <a:r>
              <a:rPr spc="-25" dirty="0">
                <a:cs typeface="Verdana"/>
              </a:rPr>
              <a:t>be </a:t>
            </a:r>
            <a:r>
              <a:rPr dirty="0">
                <a:cs typeface="Verdana"/>
              </a:rPr>
              <a:t>served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likely 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be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encountered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by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spc="-10" dirty="0">
                <a:cs typeface="Verdana"/>
              </a:rPr>
              <a:t>program</a:t>
            </a:r>
            <a:endParaRPr dirty="0">
              <a:cs typeface="Verdana"/>
            </a:endParaRPr>
          </a:p>
          <a:p>
            <a:pPr marL="644525" marR="5080" indent="-342900">
              <a:spcBef>
                <a:spcPts val="2405"/>
              </a:spcBef>
              <a:buClr>
                <a:schemeClr val="tx1"/>
              </a:buClr>
              <a:buFont typeface="Wingdings"/>
              <a:buChar char=""/>
              <a:tabLst>
                <a:tab pos="644525" algn="l"/>
              </a:tabLst>
            </a:pP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frequency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which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LEP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individuals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come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in</a:t>
            </a:r>
            <a:r>
              <a:rPr spc="-25" dirty="0">
                <a:cs typeface="Verdana"/>
              </a:rPr>
              <a:t> </a:t>
            </a:r>
            <a:r>
              <a:rPr spc="-10" dirty="0">
                <a:cs typeface="Verdana"/>
              </a:rPr>
              <a:t>contact </a:t>
            </a:r>
            <a:r>
              <a:rPr dirty="0">
                <a:cs typeface="Verdana"/>
              </a:rPr>
              <a:t>with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20" dirty="0">
                <a:cs typeface="Verdana"/>
              </a:rPr>
              <a:t> </a:t>
            </a:r>
            <a:r>
              <a:rPr spc="-10" dirty="0">
                <a:cs typeface="Verdana"/>
              </a:rPr>
              <a:t>program</a:t>
            </a:r>
            <a:endParaRPr dirty="0">
              <a:cs typeface="Verdana"/>
            </a:endParaRPr>
          </a:p>
          <a:p>
            <a:pPr marL="645160" marR="33782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645160" algn="l"/>
              </a:tabLst>
            </a:pP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nature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importance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program,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activity,</a:t>
            </a:r>
            <a:r>
              <a:rPr spc="-35" dirty="0">
                <a:cs typeface="Verdana"/>
              </a:rPr>
              <a:t> </a:t>
            </a:r>
            <a:r>
              <a:rPr spc="-25" dirty="0">
                <a:cs typeface="Verdana"/>
              </a:rPr>
              <a:t>or </a:t>
            </a:r>
            <a:r>
              <a:rPr dirty="0">
                <a:cs typeface="Verdana"/>
              </a:rPr>
              <a:t>service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provided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by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program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people’s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lives</a:t>
            </a:r>
            <a:endParaRPr dirty="0">
              <a:cs typeface="Verdana"/>
            </a:endParaRPr>
          </a:p>
          <a:p>
            <a:pPr marL="644525" indent="-342265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644525" algn="l"/>
              </a:tabLst>
            </a:pP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resources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available</a:t>
            </a:r>
            <a:r>
              <a:rPr spc="-1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recipient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costs</a:t>
            </a:r>
            <a:endParaRPr dirty="0"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BCE88D8-3B76-400E-9EA6-12293B3D5A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Rights Authorities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A3ADB-6C1E-3DB3-E1BF-87FF54741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57" y="0"/>
            <a:ext cx="6906137" cy="46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18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291275"/>
            <a:ext cx="9958647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00266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  <a:cs typeface="Tahoma"/>
              </a:rPr>
              <a:t>More</a:t>
            </a:r>
            <a:r>
              <a:rPr sz="3600" spc="-60" dirty="0">
                <a:latin typeface="+mj-lt"/>
                <a:cs typeface="Tahoma"/>
              </a:rPr>
              <a:t> </a:t>
            </a:r>
            <a:r>
              <a:rPr sz="3600" dirty="0">
                <a:latin typeface="+mj-lt"/>
                <a:cs typeface="Tahoma"/>
              </a:rPr>
              <a:t>on</a:t>
            </a:r>
            <a:r>
              <a:rPr sz="3600" spc="-55" dirty="0">
                <a:latin typeface="+mj-lt"/>
                <a:cs typeface="Tahoma"/>
              </a:rPr>
              <a:t> </a:t>
            </a:r>
            <a:r>
              <a:rPr sz="3600" dirty="0">
                <a:latin typeface="+mj-lt"/>
                <a:cs typeface="Tahoma"/>
              </a:rPr>
              <a:t>LEP</a:t>
            </a:r>
            <a:r>
              <a:rPr sz="3600" spc="-35" dirty="0">
                <a:latin typeface="+mj-lt"/>
                <a:cs typeface="Tahoma"/>
              </a:rPr>
              <a:t> </a:t>
            </a:r>
            <a:r>
              <a:rPr sz="3600" dirty="0">
                <a:latin typeface="+mj-lt"/>
              </a:rPr>
              <a:t>and</a:t>
            </a:r>
            <a:r>
              <a:rPr sz="3600" spc="-45" dirty="0">
                <a:latin typeface="+mj-lt"/>
              </a:rPr>
              <a:t> </a:t>
            </a:r>
            <a:r>
              <a:rPr sz="3600" dirty="0">
                <a:latin typeface="+mj-lt"/>
              </a:rPr>
              <a:t>Program</a:t>
            </a:r>
            <a:r>
              <a:rPr sz="3600" spc="-6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Access</a:t>
            </a:r>
            <a:endParaRPr sz="3600" dirty="0">
              <a:latin typeface="+mj-lt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54757" y="1500562"/>
            <a:ext cx="8100695" cy="42710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cs typeface="Verdana"/>
              </a:rPr>
              <a:t>Language</a:t>
            </a:r>
            <a:r>
              <a:rPr sz="2000" b="1" spc="-20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services</a:t>
            </a:r>
            <a:endParaRPr sz="2000" dirty="0">
              <a:cs typeface="Verdana"/>
            </a:endParaRPr>
          </a:p>
          <a:p>
            <a:pPr marL="867410" marR="5080" indent="-285115">
              <a:spcBef>
                <a:spcPts val="2165"/>
              </a:spcBef>
              <a:buClr>
                <a:schemeClr val="tx1"/>
              </a:buClr>
              <a:buFont typeface="Wingdings"/>
              <a:buChar char=""/>
              <a:tabLst>
                <a:tab pos="867410" algn="l"/>
              </a:tabLst>
            </a:pPr>
            <a:r>
              <a:rPr sz="2000" dirty="0">
                <a:cs typeface="Verdana"/>
              </a:rPr>
              <a:t>Applicants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participants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cannot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be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asked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bring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their</a:t>
            </a:r>
            <a:r>
              <a:rPr sz="2000" spc="-4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own </a:t>
            </a:r>
            <a:r>
              <a:rPr sz="2000" spc="-10" dirty="0">
                <a:cs typeface="Verdana"/>
              </a:rPr>
              <a:t>interpreters.</a:t>
            </a:r>
            <a:endParaRPr lang="en-US" sz="2000" spc="-10" dirty="0">
              <a:cs typeface="Verdana"/>
            </a:endParaRPr>
          </a:p>
          <a:p>
            <a:pPr marL="867410" marR="5080" indent="-285115">
              <a:spcBef>
                <a:spcPts val="2165"/>
              </a:spcBef>
              <a:buClr>
                <a:schemeClr val="tx1"/>
              </a:buClr>
              <a:buFont typeface="Wingdings"/>
              <a:buChar char=""/>
              <a:tabLst>
                <a:tab pos="867410" algn="l"/>
              </a:tabLst>
            </a:pPr>
            <a:r>
              <a:rPr sz="2000" dirty="0">
                <a:cs typeface="Verdana"/>
              </a:rPr>
              <a:t>Children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should</a:t>
            </a:r>
            <a:r>
              <a:rPr sz="2000" spc="-35" dirty="0">
                <a:cs typeface="Verdana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not</a:t>
            </a:r>
            <a:r>
              <a:rPr sz="2000" b="1" spc="-5" dirty="0">
                <a:cs typeface="Verdana"/>
              </a:rPr>
              <a:t> </a:t>
            </a:r>
            <a:r>
              <a:rPr sz="2000" dirty="0">
                <a:cs typeface="Verdana"/>
              </a:rPr>
              <a:t>be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used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3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interpreters.</a:t>
            </a:r>
            <a:endParaRPr sz="2000" dirty="0">
              <a:cs typeface="Verdana"/>
            </a:endParaRPr>
          </a:p>
          <a:p>
            <a:pPr>
              <a:spcBef>
                <a:spcPts val="204"/>
              </a:spcBef>
              <a:buFont typeface="Wingdings"/>
              <a:buChar char=""/>
            </a:pPr>
            <a:endParaRPr sz="2000" dirty="0">
              <a:cs typeface="Verdana"/>
            </a:endParaRPr>
          </a:p>
          <a:p>
            <a:pPr marL="12700"/>
            <a:r>
              <a:rPr sz="2000" b="1" dirty="0">
                <a:cs typeface="Verdana"/>
              </a:rPr>
              <a:t>Examples</a:t>
            </a:r>
            <a:r>
              <a:rPr sz="2000" b="1" spc="-50" dirty="0">
                <a:cs typeface="Verdana"/>
              </a:rPr>
              <a:t> </a:t>
            </a:r>
            <a:r>
              <a:rPr sz="2000" b="1" dirty="0">
                <a:cs typeface="Verdana"/>
              </a:rPr>
              <a:t>of language</a:t>
            </a:r>
            <a:r>
              <a:rPr sz="2000" b="1" spc="-3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services</a:t>
            </a:r>
            <a:endParaRPr sz="2000" dirty="0">
              <a:cs typeface="Verdana"/>
            </a:endParaRPr>
          </a:p>
          <a:p>
            <a:pPr marL="930910" indent="-342265">
              <a:spcBef>
                <a:spcPts val="2160"/>
              </a:spcBef>
              <a:buClr>
                <a:schemeClr val="tx1"/>
              </a:buClr>
              <a:buFont typeface="Wingdings"/>
              <a:buChar char=""/>
              <a:tabLst>
                <a:tab pos="930910" algn="l"/>
              </a:tabLst>
            </a:pPr>
            <a:r>
              <a:rPr sz="2000" dirty="0">
                <a:cs typeface="Verdana"/>
              </a:rPr>
              <a:t>Qualified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Bilingual</a:t>
            </a:r>
            <a:r>
              <a:rPr sz="2000" spc="-60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staff</a:t>
            </a:r>
            <a:endParaRPr sz="2000" dirty="0">
              <a:cs typeface="Verdana"/>
            </a:endParaRPr>
          </a:p>
          <a:p>
            <a:pPr marL="930910" indent="-342265">
              <a:buClr>
                <a:schemeClr val="tx1"/>
              </a:buClr>
              <a:buFont typeface="Wingdings"/>
              <a:buChar char=""/>
              <a:tabLst>
                <a:tab pos="930910" algn="l"/>
              </a:tabLst>
            </a:pPr>
            <a:r>
              <a:rPr sz="2000" dirty="0">
                <a:cs typeface="Verdana"/>
              </a:rPr>
              <a:t>Qualified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telephonic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interpreter</a:t>
            </a:r>
            <a:r>
              <a:rPr sz="2000" spc="-8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services</a:t>
            </a:r>
            <a:endParaRPr sz="2000" dirty="0">
              <a:cs typeface="Verdana"/>
            </a:endParaRPr>
          </a:p>
          <a:p>
            <a:pPr marL="930910" indent="-342265">
              <a:buClr>
                <a:schemeClr val="tx1"/>
              </a:buClr>
              <a:buFont typeface="Wingdings"/>
              <a:buChar char=""/>
              <a:tabLst>
                <a:tab pos="930910" algn="l"/>
              </a:tabLst>
            </a:pPr>
            <a:r>
              <a:rPr sz="2000" dirty="0">
                <a:cs typeface="Verdana"/>
              </a:rPr>
              <a:t>Qualified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contract</a:t>
            </a:r>
            <a:r>
              <a:rPr sz="2000" spc="-8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in-</a:t>
            </a:r>
            <a:r>
              <a:rPr sz="2000" dirty="0">
                <a:cs typeface="Verdana"/>
              </a:rPr>
              <a:t>person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interpretation</a:t>
            </a:r>
            <a:r>
              <a:rPr sz="2000" spc="-5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services</a:t>
            </a:r>
            <a:endParaRPr sz="2000" dirty="0">
              <a:cs typeface="Verdana"/>
            </a:endParaRPr>
          </a:p>
          <a:p>
            <a:pPr marL="931544" indent="-342900">
              <a:buClr>
                <a:schemeClr val="tx1"/>
              </a:buClr>
              <a:buFont typeface="Wingdings"/>
              <a:buChar char=""/>
              <a:tabLst>
                <a:tab pos="931544" algn="l"/>
              </a:tabLst>
            </a:pPr>
            <a:r>
              <a:rPr sz="2000" dirty="0">
                <a:cs typeface="Verdana"/>
              </a:rPr>
              <a:t>Qualified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written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language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services</a:t>
            </a:r>
            <a:r>
              <a:rPr sz="2000" spc="-7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(translation)</a:t>
            </a:r>
            <a:endParaRPr sz="2000" dirty="0">
              <a:cs typeface="Verdana"/>
            </a:endParaRPr>
          </a:p>
          <a:p>
            <a:pPr marL="931544" indent="-342900">
              <a:buClr>
                <a:schemeClr val="tx1"/>
              </a:buClr>
              <a:buFont typeface="Wingdings"/>
              <a:buChar char=""/>
              <a:tabLst>
                <a:tab pos="931544" algn="l"/>
              </a:tabLst>
            </a:pPr>
            <a:r>
              <a:rPr sz="2000" dirty="0">
                <a:cs typeface="Verdana"/>
              </a:rPr>
              <a:t>Qualified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volunteers</a:t>
            </a:r>
            <a:r>
              <a:rPr sz="2000" spc="-90" dirty="0">
                <a:cs typeface="Verdana"/>
              </a:rPr>
              <a:t> </a:t>
            </a:r>
            <a:r>
              <a:rPr sz="2000" dirty="0">
                <a:cs typeface="Verdana"/>
              </a:rPr>
              <a:t>at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community</a:t>
            </a:r>
            <a:r>
              <a:rPr sz="2000" spc="-6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organizations</a:t>
            </a:r>
            <a:endParaRPr sz="2000" dirty="0"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70789" y="1608558"/>
            <a:ext cx="9447386" cy="4190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cs typeface="Verdana"/>
              </a:rPr>
              <a:t>Population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data</a:t>
            </a:r>
            <a:r>
              <a:rPr sz="2000" b="1" spc="-80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sources:</a:t>
            </a:r>
            <a:endParaRPr sz="2000" dirty="0">
              <a:cs typeface="Verdana"/>
            </a:endParaRPr>
          </a:p>
          <a:p>
            <a:pPr marL="299085">
              <a:spcBef>
                <a:spcPts val="2445"/>
              </a:spcBef>
              <a:buClr>
                <a:schemeClr val="tx1"/>
              </a:buClr>
              <a:tabLst>
                <a:tab pos="584200" algn="l"/>
              </a:tabLst>
            </a:pPr>
            <a:r>
              <a:rPr sz="2000" dirty="0">
                <a:cs typeface="Verdana"/>
              </a:rPr>
              <a:t>Department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Justice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site: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LEP.GOV</a:t>
            </a:r>
            <a:br>
              <a:rPr lang="en-US" sz="2000" dirty="0">
                <a:cs typeface="Verdana"/>
              </a:rPr>
            </a:br>
            <a:r>
              <a:rPr sz="20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Verdana"/>
                <a:hlinkClick r:id="rId2"/>
              </a:rPr>
              <a:t>http://www.lep.gov/maps/</a:t>
            </a:r>
            <a:endParaRPr sz="2000" dirty="0">
              <a:cs typeface="Verdana"/>
            </a:endParaRPr>
          </a:p>
          <a:p>
            <a:pPr marL="285750" indent="-285750">
              <a:spcBef>
                <a:spcPts val="365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sz="2000" dirty="0">
              <a:cs typeface="Verdana"/>
            </a:endParaRPr>
          </a:p>
          <a:p>
            <a:pPr marL="299085" marR="2106295">
              <a:lnSpc>
                <a:spcPct val="120000"/>
              </a:lnSpc>
              <a:buClr>
                <a:schemeClr val="tx1"/>
              </a:buClr>
              <a:buSzPct val="125000"/>
              <a:tabLst>
                <a:tab pos="584200" algn="l"/>
              </a:tabLst>
            </a:pPr>
            <a:r>
              <a:rPr sz="2000" dirty="0">
                <a:cs typeface="Verdana"/>
              </a:rPr>
              <a:t>US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Census</a:t>
            </a:r>
            <a:r>
              <a:rPr sz="2000" spc="-1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Data </a:t>
            </a:r>
            <a:r>
              <a:rPr sz="2000" u="sng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3"/>
              </a:rPr>
              <a:t>Data</a:t>
            </a:r>
            <a:r>
              <a:rPr sz="2000" u="sng" spc="-3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3"/>
              </a:rPr>
              <a:t> </a:t>
            </a: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3"/>
              </a:rPr>
              <a:t>(census.gov)</a:t>
            </a:r>
            <a:endParaRPr sz="2000" dirty="0">
              <a:cs typeface="Verdana"/>
            </a:endParaRPr>
          </a:p>
          <a:p>
            <a:pPr marL="285750" indent="-285750"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sz="2000" dirty="0">
              <a:cs typeface="Verdana"/>
            </a:endParaRP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r>
              <a:rPr sz="2000" dirty="0">
                <a:cs typeface="Verdana"/>
              </a:rPr>
              <a:t>American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Community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Survey</a:t>
            </a:r>
            <a:endParaRPr lang="en-US" sz="2000" dirty="0">
              <a:cs typeface="Verdana"/>
            </a:endParaRP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r>
              <a:rPr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4"/>
              </a:rPr>
              <a:t>http://www.census.gov/acs/</a:t>
            </a:r>
            <a:endParaRPr lang="en-US" sz="2000" u="sng" spc="-10" dirty="0">
              <a:solidFill>
                <a:srgbClr val="970F39"/>
              </a:solidFill>
              <a:uFill>
                <a:solidFill>
                  <a:srgbClr val="970F39"/>
                </a:solidFill>
              </a:uFill>
              <a:cs typeface="Verdana"/>
            </a:endParaRP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endParaRPr lang="en-US" sz="2000" u="sng" spc="-10" dirty="0">
              <a:solidFill>
                <a:srgbClr val="970F39"/>
              </a:solidFill>
              <a:uFill>
                <a:solidFill>
                  <a:srgbClr val="970F39"/>
                </a:solidFill>
              </a:uFill>
              <a:cs typeface="Verdana"/>
            </a:endParaRP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r>
              <a:rPr lang="fr-FR" sz="2000" dirty="0">
                <a:cs typeface="Verdana"/>
              </a:rPr>
              <a:t>Migration Policy</a:t>
            </a:r>
            <a:r>
              <a:rPr lang="fr-FR" sz="2000" spc="-45" dirty="0">
                <a:cs typeface="Verdana"/>
              </a:rPr>
              <a:t> </a:t>
            </a:r>
            <a:r>
              <a:rPr lang="fr-FR" sz="2000" dirty="0" err="1">
                <a:cs typeface="Verdana"/>
              </a:rPr>
              <a:t>Institute’s</a:t>
            </a:r>
            <a:r>
              <a:rPr lang="fr-FR" sz="2000" spc="-25" dirty="0">
                <a:cs typeface="Verdana"/>
              </a:rPr>
              <a:t> </a:t>
            </a:r>
            <a:r>
              <a:rPr lang="fr-FR" sz="2000" dirty="0">
                <a:cs typeface="Verdana"/>
              </a:rPr>
              <a:t>National</a:t>
            </a:r>
            <a:r>
              <a:rPr lang="fr-FR" sz="2000" spc="-55" dirty="0">
                <a:cs typeface="Verdana"/>
              </a:rPr>
              <a:t> </a:t>
            </a:r>
            <a:r>
              <a:rPr lang="fr-FR" sz="2000" dirty="0">
                <a:cs typeface="Verdana"/>
              </a:rPr>
              <a:t>Center</a:t>
            </a:r>
            <a:r>
              <a:rPr lang="fr-FR" sz="2000" spc="-35" dirty="0">
                <a:cs typeface="Verdana"/>
              </a:rPr>
              <a:t> </a:t>
            </a:r>
            <a:r>
              <a:rPr lang="fr-FR" sz="2000" dirty="0">
                <a:cs typeface="Verdana"/>
              </a:rPr>
              <a:t>on</a:t>
            </a:r>
            <a:r>
              <a:rPr lang="fr-FR" sz="2000" spc="-50" dirty="0">
                <a:cs typeface="Verdana"/>
              </a:rPr>
              <a:t> </a:t>
            </a:r>
            <a:r>
              <a:rPr lang="fr-FR" sz="2000" spc="-10" dirty="0">
                <a:cs typeface="Verdana"/>
              </a:rPr>
              <a:t>Immigrant </a:t>
            </a:r>
            <a:r>
              <a:rPr lang="fr-FR" sz="2000" dirty="0">
                <a:cs typeface="Verdana"/>
              </a:rPr>
              <a:t>Integration</a:t>
            </a:r>
            <a:r>
              <a:rPr lang="fr-FR" sz="2000" spc="-95" dirty="0">
                <a:cs typeface="Verdana"/>
              </a:rPr>
              <a:t> </a:t>
            </a:r>
            <a:r>
              <a:rPr lang="fr-FR" sz="2000" spc="-10" dirty="0">
                <a:cs typeface="Verdana"/>
              </a:rPr>
              <a:t>Policy</a:t>
            </a: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r>
              <a:rPr lang="fr-FR" sz="2000" u="sng" spc="-10" dirty="0">
                <a:solidFill>
                  <a:srgbClr val="970F39"/>
                </a:solidFill>
                <a:uFill>
                  <a:solidFill>
                    <a:srgbClr val="970F39"/>
                  </a:solidFill>
                </a:uFill>
                <a:cs typeface="Verdana"/>
                <a:hlinkClick r:id="rId5"/>
              </a:rPr>
              <a:t>http://www.migrationpolicy.org/</a:t>
            </a:r>
            <a:endParaRPr lang="fr-FR" sz="2000" dirty="0">
              <a:cs typeface="Verdana"/>
            </a:endParaRPr>
          </a:p>
          <a:p>
            <a:pPr marL="299085">
              <a:spcBef>
                <a:spcPts val="5"/>
              </a:spcBef>
              <a:buClr>
                <a:schemeClr val="tx1"/>
              </a:buClr>
              <a:buSzPct val="125000"/>
              <a:tabLst>
                <a:tab pos="583565" algn="l"/>
              </a:tabLst>
            </a:pPr>
            <a:endParaRPr lang="en-US" sz="2000" u="sng" spc="-10" dirty="0">
              <a:solidFill>
                <a:srgbClr val="970F39"/>
              </a:solidFill>
              <a:uFill>
                <a:solidFill>
                  <a:srgbClr val="970F39"/>
                </a:solidFill>
              </a:uFill>
              <a:cs typeface="Verdana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4EEFED3-52BA-39C0-6102-BAD92DA230DA}"/>
              </a:ext>
            </a:extLst>
          </p:cNvPr>
          <p:cNvSpPr txBox="1">
            <a:spLocks/>
          </p:cNvSpPr>
          <p:nvPr/>
        </p:nvSpPr>
        <p:spPr>
          <a:xfrm>
            <a:off x="972589" y="359163"/>
            <a:ext cx="957626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LEP Population and Data Sources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on a wheelchair">
            <a:extLst>
              <a:ext uri="{FF2B5EF4-FFF2-40B4-BE49-F238E27FC236}">
                <a16:creationId xmlns:a16="http://schemas.microsoft.com/office/drawing/2014/main" id="{CDB5D895-FAF0-19F3-DEDE-1C071AAF70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b="8428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88F97-03F3-4AEA-BC5F-B0ECE136F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8B29D3-CE2B-45FE-AA0D-E3F8DC28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Access</a:t>
            </a:r>
          </a:p>
        </p:txBody>
      </p:sp>
    </p:spTree>
    <p:extLst>
      <p:ext uri="{BB962C8B-B14F-4D97-AF65-F5344CB8AC3E}">
        <p14:creationId xmlns:p14="http://schemas.microsoft.com/office/powerpoint/2010/main" val="2397370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55715" y="1363329"/>
            <a:ext cx="10266219" cy="4219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cs typeface="Verdana"/>
              </a:rPr>
              <a:t>What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is</a:t>
            </a:r>
            <a:r>
              <a:rPr sz="2000" b="1" spc="-60" dirty="0">
                <a:cs typeface="Verdana"/>
              </a:rPr>
              <a:t> </a:t>
            </a:r>
            <a:r>
              <a:rPr sz="2000" b="1" dirty="0">
                <a:cs typeface="Verdana"/>
              </a:rPr>
              <a:t>the</a:t>
            </a:r>
            <a:r>
              <a:rPr sz="2000" b="1" spc="-15" dirty="0">
                <a:cs typeface="Verdana"/>
              </a:rPr>
              <a:t> </a:t>
            </a:r>
            <a:r>
              <a:rPr sz="2000" b="1" dirty="0">
                <a:cs typeface="Verdana"/>
              </a:rPr>
              <a:t>definition</a:t>
            </a:r>
            <a:r>
              <a:rPr sz="2000" b="1" spc="-20" dirty="0">
                <a:cs typeface="Verdana"/>
              </a:rPr>
              <a:t> </a:t>
            </a:r>
            <a:r>
              <a:rPr sz="2000" b="1" dirty="0">
                <a:cs typeface="Verdana"/>
              </a:rPr>
              <a:t>of</a:t>
            </a:r>
            <a:r>
              <a:rPr sz="2000" b="1" spc="-3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disability?</a:t>
            </a:r>
            <a:endParaRPr sz="2000" dirty="0">
              <a:cs typeface="Verdana"/>
            </a:endParaRPr>
          </a:p>
          <a:p>
            <a:pPr marL="870585" marR="150495" indent="-457200">
              <a:spcBef>
                <a:spcPts val="2160"/>
              </a:spcBef>
              <a:buClr>
                <a:srgbClr val="136442"/>
              </a:buClr>
              <a:buFont typeface="Wingdings"/>
              <a:buChar char=""/>
              <a:tabLst>
                <a:tab pos="870585" algn="l"/>
              </a:tabLst>
            </a:pPr>
            <a:r>
              <a:rPr sz="2000" dirty="0">
                <a:cs typeface="Verdana"/>
              </a:rPr>
              <a:t>A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person</a:t>
            </a:r>
            <a:r>
              <a:rPr sz="2000" spc="-10" dirty="0">
                <a:cs typeface="Verdana"/>
              </a:rPr>
              <a:t> </a:t>
            </a:r>
            <a:r>
              <a:rPr sz="2000" dirty="0">
                <a:cs typeface="Verdana"/>
              </a:rPr>
              <a:t>who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has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physical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mental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impairment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which </a:t>
            </a:r>
            <a:r>
              <a:rPr sz="2000" dirty="0">
                <a:cs typeface="Verdana"/>
              </a:rPr>
              <a:t>substantially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limits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one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more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major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life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activities,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has</a:t>
            </a:r>
            <a:r>
              <a:rPr sz="2000" spc="-30" dirty="0">
                <a:cs typeface="Verdana"/>
              </a:rPr>
              <a:t> </a:t>
            </a:r>
            <a:r>
              <a:rPr sz="2000" spc="-50" dirty="0">
                <a:cs typeface="Verdana"/>
              </a:rPr>
              <a:t>a </a:t>
            </a:r>
            <a:r>
              <a:rPr sz="2000" dirty="0">
                <a:cs typeface="Verdana"/>
              </a:rPr>
              <a:t>record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such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impairment,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or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regarded</a:t>
            </a:r>
            <a:r>
              <a:rPr sz="2000" spc="-5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having</a:t>
            </a:r>
            <a:r>
              <a:rPr sz="2000" spc="-40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such </a:t>
            </a:r>
            <a:r>
              <a:rPr sz="2000" dirty="0">
                <a:cs typeface="Verdana"/>
              </a:rPr>
              <a:t>an</a:t>
            </a:r>
            <a:r>
              <a:rPr sz="2000" spc="-1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impairment</a:t>
            </a:r>
            <a:endParaRPr sz="2000" dirty="0">
              <a:cs typeface="Verdana"/>
            </a:endParaRPr>
          </a:p>
          <a:p>
            <a:pPr marL="870585" marR="5080" indent="-457200">
              <a:spcBef>
                <a:spcPts val="2160"/>
              </a:spcBef>
              <a:buClr>
                <a:srgbClr val="136442"/>
              </a:buClr>
              <a:buFont typeface="Wingdings"/>
              <a:buChar char=""/>
              <a:tabLst>
                <a:tab pos="870585" algn="l"/>
              </a:tabLst>
            </a:pPr>
            <a:r>
              <a:rPr sz="2000" dirty="0">
                <a:cs typeface="Verdana"/>
              </a:rPr>
              <a:t>Major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life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activity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means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functions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such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caring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2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self, </a:t>
            </a:r>
            <a:r>
              <a:rPr sz="2000" dirty="0">
                <a:cs typeface="Verdana"/>
              </a:rPr>
              <a:t>performing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manual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tasks,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walking,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seeing,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hearing,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speaking, </a:t>
            </a:r>
            <a:r>
              <a:rPr sz="2000" dirty="0">
                <a:cs typeface="Verdana"/>
              </a:rPr>
              <a:t>breathing,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learning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working.</a:t>
            </a:r>
            <a:endParaRPr sz="2000" dirty="0">
              <a:cs typeface="Verdana"/>
            </a:endParaRPr>
          </a:p>
          <a:p>
            <a:pPr marL="870585" marR="431165" indent="-457200">
              <a:spcBef>
                <a:spcPts val="2160"/>
              </a:spcBef>
              <a:buFont typeface="Wingdings"/>
              <a:buChar char=""/>
              <a:tabLst>
                <a:tab pos="870585" algn="l"/>
              </a:tabLst>
            </a:pPr>
            <a:r>
              <a:rPr sz="2000" dirty="0">
                <a:solidFill>
                  <a:srgbClr val="136442"/>
                </a:solidFill>
                <a:cs typeface="Verdana"/>
              </a:rPr>
              <a:t>Functions</a:t>
            </a:r>
            <a:r>
              <a:rPr sz="2000" spc="-3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of</a:t>
            </a:r>
            <a:r>
              <a:rPr sz="2000" spc="-2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the</a:t>
            </a:r>
            <a:r>
              <a:rPr sz="2000" spc="-1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immune</a:t>
            </a:r>
            <a:r>
              <a:rPr sz="2000" spc="-4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system,</a:t>
            </a:r>
            <a:r>
              <a:rPr sz="2000" spc="-2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normal</a:t>
            </a:r>
            <a:r>
              <a:rPr sz="2000" spc="-4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cell</a:t>
            </a:r>
            <a:r>
              <a:rPr sz="2000" spc="-1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136442"/>
                </a:solidFill>
                <a:cs typeface="Verdana"/>
              </a:rPr>
              <a:t>growth, </a:t>
            </a:r>
            <a:r>
              <a:rPr sz="2000" dirty="0">
                <a:solidFill>
                  <a:srgbClr val="136442"/>
                </a:solidFill>
                <a:cs typeface="Verdana"/>
              </a:rPr>
              <a:t>digestive,</a:t>
            </a:r>
            <a:r>
              <a:rPr sz="2000" spc="-4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bowel,</a:t>
            </a:r>
            <a:r>
              <a:rPr sz="2000" spc="-5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bladder,</a:t>
            </a:r>
            <a:r>
              <a:rPr sz="2000" spc="-4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neurological,</a:t>
            </a:r>
            <a:r>
              <a:rPr sz="2000" spc="-8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brain,</a:t>
            </a:r>
            <a:r>
              <a:rPr sz="2000" spc="-8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136442"/>
                </a:solidFill>
                <a:cs typeface="Verdana"/>
              </a:rPr>
              <a:t>respiratory, </a:t>
            </a:r>
            <a:r>
              <a:rPr sz="2000" dirty="0">
                <a:solidFill>
                  <a:srgbClr val="136442"/>
                </a:solidFill>
                <a:cs typeface="Verdana"/>
              </a:rPr>
              <a:t>circulatory,</a:t>
            </a:r>
            <a:r>
              <a:rPr sz="2000" spc="-8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cardiovascular,</a:t>
            </a:r>
            <a:r>
              <a:rPr sz="2000" spc="-8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endocrine,</a:t>
            </a:r>
            <a:r>
              <a:rPr sz="2000" spc="-4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and</a:t>
            </a:r>
            <a:r>
              <a:rPr sz="2000" spc="-5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136442"/>
                </a:solidFill>
                <a:cs typeface="Verdana"/>
              </a:rPr>
              <a:t>reproductive functions</a:t>
            </a:r>
            <a:endParaRPr sz="2000" dirty="0">
              <a:cs typeface="Verdana"/>
            </a:endParaRPr>
          </a:p>
          <a:p>
            <a:pPr marL="2437130">
              <a:spcBef>
                <a:spcPts val="2160"/>
              </a:spcBef>
            </a:pPr>
            <a:r>
              <a:rPr sz="2000" dirty="0">
                <a:solidFill>
                  <a:srgbClr val="136442"/>
                </a:solidFill>
                <a:cs typeface="Verdana"/>
              </a:rPr>
              <a:t>(ADA</a:t>
            </a:r>
            <a:r>
              <a:rPr sz="2000" spc="-4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Amendments</a:t>
            </a:r>
            <a:r>
              <a:rPr sz="2000" spc="-1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Act</a:t>
            </a:r>
            <a:r>
              <a:rPr sz="2000" spc="-40" dirty="0">
                <a:solidFill>
                  <a:srgbClr val="136442"/>
                </a:solidFill>
                <a:cs typeface="Verdana"/>
              </a:rPr>
              <a:t> </a:t>
            </a:r>
            <a:r>
              <a:rPr sz="2000" dirty="0">
                <a:solidFill>
                  <a:srgbClr val="136442"/>
                </a:solidFill>
                <a:cs typeface="Verdana"/>
              </a:rPr>
              <a:t>of</a:t>
            </a:r>
            <a:r>
              <a:rPr sz="2000" spc="-15" dirty="0">
                <a:solidFill>
                  <a:srgbClr val="136442"/>
                </a:solidFill>
                <a:cs typeface="Verdana"/>
              </a:rPr>
              <a:t> </a:t>
            </a:r>
            <a:r>
              <a:rPr sz="2000" spc="-10" dirty="0">
                <a:solidFill>
                  <a:srgbClr val="136442"/>
                </a:solidFill>
                <a:cs typeface="Verdana"/>
              </a:rPr>
              <a:t>2008)</a:t>
            </a:r>
            <a:endParaRPr sz="2000" dirty="0">
              <a:cs typeface="Verdana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6D19EA51-2E4E-8BE0-8F84-FF15CD4E7B1A}"/>
              </a:ext>
            </a:extLst>
          </p:cNvPr>
          <p:cNvSpPr txBox="1">
            <a:spLocks/>
          </p:cNvSpPr>
          <p:nvPr/>
        </p:nvSpPr>
        <p:spPr>
          <a:xfrm>
            <a:off x="972589" y="359163"/>
            <a:ext cx="957626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Disability Access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2421" y="1575928"/>
            <a:ext cx="9376757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970"/>
              </a:spcBef>
            </a:pPr>
            <a:r>
              <a:rPr sz="2000" b="1" dirty="0">
                <a:cs typeface="Verdana"/>
              </a:rPr>
              <a:t>State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agencies,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ITOs,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local</a:t>
            </a:r>
            <a:r>
              <a:rPr sz="2000" b="1" spc="-20" dirty="0">
                <a:cs typeface="Verdana"/>
              </a:rPr>
              <a:t> </a:t>
            </a:r>
            <a:r>
              <a:rPr sz="2000" b="1" dirty="0">
                <a:cs typeface="Verdana"/>
              </a:rPr>
              <a:t>agencies,</a:t>
            </a:r>
            <a:r>
              <a:rPr sz="2000" b="1" spc="-35" dirty="0">
                <a:cs typeface="Verdana"/>
              </a:rPr>
              <a:t> </a:t>
            </a:r>
            <a:r>
              <a:rPr sz="2000" b="1" dirty="0">
                <a:cs typeface="Verdana"/>
              </a:rPr>
              <a:t>and</a:t>
            </a:r>
            <a:r>
              <a:rPr sz="2000" b="1" spc="-25" dirty="0">
                <a:cs typeface="Verdana"/>
              </a:rPr>
              <a:t> </a:t>
            </a:r>
            <a:r>
              <a:rPr sz="2000" b="1" spc="-10" dirty="0">
                <a:cs typeface="Verdana"/>
              </a:rPr>
              <a:t>subrecipients </a:t>
            </a:r>
            <a:r>
              <a:rPr sz="2000" b="1" dirty="0">
                <a:cs typeface="Verdana"/>
              </a:rPr>
              <a:t>are</a:t>
            </a:r>
            <a:r>
              <a:rPr sz="2000" b="1" spc="-30" dirty="0">
                <a:cs typeface="Verdana"/>
              </a:rPr>
              <a:t> </a:t>
            </a:r>
            <a:r>
              <a:rPr sz="2000" b="1" dirty="0">
                <a:cs typeface="Verdana"/>
              </a:rPr>
              <a:t>required</a:t>
            </a:r>
            <a:r>
              <a:rPr sz="2000" b="1" spc="-10" dirty="0">
                <a:cs typeface="Verdana"/>
              </a:rPr>
              <a:t> </a:t>
            </a:r>
            <a:r>
              <a:rPr sz="2000" b="1" spc="-25" dirty="0">
                <a:cs typeface="Verdana"/>
              </a:rPr>
              <a:t>to:</a:t>
            </a:r>
            <a:endParaRPr sz="2000" dirty="0">
              <a:cs typeface="Verdana"/>
            </a:endParaRPr>
          </a:p>
          <a:p>
            <a:pPr marL="585470" marR="528955" indent="-289560">
              <a:spcBef>
                <a:spcPts val="1210"/>
              </a:spcBef>
              <a:buClr>
                <a:schemeClr val="tx1"/>
              </a:buClr>
              <a:buFont typeface="Wingdings"/>
              <a:buChar char=""/>
              <a:tabLst>
                <a:tab pos="585470" algn="l"/>
              </a:tabLst>
            </a:pPr>
            <a:r>
              <a:rPr sz="2000" dirty="0">
                <a:cs typeface="Verdana"/>
              </a:rPr>
              <a:t>Ensure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communication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people</a:t>
            </a:r>
            <a:r>
              <a:rPr sz="2000" spc="-1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hearing,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visual,</a:t>
            </a:r>
            <a:r>
              <a:rPr sz="2000" spc="-65" dirty="0">
                <a:cs typeface="Verdana"/>
              </a:rPr>
              <a:t> </a:t>
            </a:r>
            <a:r>
              <a:rPr sz="2000" spc="-35" dirty="0">
                <a:cs typeface="Verdana"/>
              </a:rPr>
              <a:t>or </a:t>
            </a:r>
            <a:r>
              <a:rPr sz="2000" dirty="0">
                <a:cs typeface="Verdana"/>
              </a:rPr>
              <a:t>speech</a:t>
            </a:r>
            <a:r>
              <a:rPr sz="2000" spc="-20" dirty="0">
                <a:cs typeface="Verdana"/>
              </a:rPr>
              <a:t> </a:t>
            </a:r>
            <a:r>
              <a:rPr sz="2000" dirty="0">
                <a:cs typeface="Verdana"/>
              </a:rPr>
              <a:t>disabilities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effective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as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communication</a:t>
            </a:r>
            <a:r>
              <a:rPr sz="2000" spc="-5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with </a:t>
            </a:r>
            <a:r>
              <a:rPr sz="2000" spc="-10" dirty="0">
                <a:cs typeface="Verdana"/>
              </a:rPr>
              <a:t>others.</a:t>
            </a:r>
            <a:endParaRPr sz="2000" dirty="0">
              <a:cs typeface="Verdana"/>
            </a:endParaRPr>
          </a:p>
          <a:p>
            <a:pPr marL="585470" marR="62230" indent="-290195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585470" algn="l"/>
              </a:tabLst>
            </a:pPr>
            <a:r>
              <a:rPr sz="2000" dirty="0">
                <a:cs typeface="Verdana"/>
              </a:rPr>
              <a:t>Notify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people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disabilities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about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availability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of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auxiliary </a:t>
            </a:r>
            <a:r>
              <a:rPr sz="2000" dirty="0">
                <a:cs typeface="Verdana"/>
              </a:rPr>
              <a:t>aids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services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how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request</a:t>
            </a:r>
            <a:r>
              <a:rPr sz="2000" spc="-10" dirty="0">
                <a:cs typeface="Verdana"/>
              </a:rPr>
              <a:t> </a:t>
            </a:r>
            <a:r>
              <a:rPr sz="2000" dirty="0">
                <a:cs typeface="Verdana"/>
              </a:rPr>
              <a:t>these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services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45" dirty="0">
                <a:cs typeface="Verdana"/>
              </a:rPr>
              <a:t> </a:t>
            </a:r>
            <a:r>
              <a:rPr sz="2000" spc="-50" dirty="0">
                <a:cs typeface="Verdana"/>
              </a:rPr>
              <a:t>a </a:t>
            </a:r>
            <a:r>
              <a:rPr sz="2000" dirty="0">
                <a:cs typeface="Verdana"/>
              </a:rPr>
              <a:t>format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that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they</a:t>
            </a:r>
            <a:r>
              <a:rPr sz="2000" spc="-10" dirty="0">
                <a:cs typeface="Verdana"/>
              </a:rPr>
              <a:t> </a:t>
            </a:r>
            <a:r>
              <a:rPr sz="2000" dirty="0">
                <a:cs typeface="Verdana"/>
              </a:rPr>
              <a:t>can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understand.</a:t>
            </a:r>
            <a:endParaRPr sz="2000" dirty="0">
              <a:cs typeface="Verdana"/>
            </a:endParaRPr>
          </a:p>
          <a:p>
            <a:pPr marL="585470" marR="27305" indent="-290195">
              <a:spcBef>
                <a:spcPts val="1800"/>
              </a:spcBef>
              <a:buClr>
                <a:schemeClr val="tx1"/>
              </a:buClr>
              <a:buFont typeface="Wingdings"/>
              <a:buChar char=""/>
              <a:tabLst>
                <a:tab pos="585470" algn="l"/>
              </a:tabLst>
            </a:pPr>
            <a:r>
              <a:rPr sz="2000" dirty="0">
                <a:cs typeface="Verdana"/>
              </a:rPr>
              <a:t>Provide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auxiliary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aids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services,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e.g.,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qualified</a:t>
            </a:r>
            <a:r>
              <a:rPr sz="2000" spc="-60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sign </a:t>
            </a:r>
            <a:r>
              <a:rPr sz="2000" dirty="0">
                <a:cs typeface="Verdana"/>
              </a:rPr>
              <a:t>language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interpreters,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large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print,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Braille,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audio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tapes,</a:t>
            </a:r>
            <a:r>
              <a:rPr sz="2000" spc="-4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or</a:t>
            </a:r>
            <a:r>
              <a:rPr sz="2000" spc="500" dirty="0">
                <a:cs typeface="Verdana"/>
              </a:rPr>
              <a:t> </a:t>
            </a:r>
            <a:r>
              <a:rPr sz="2000" dirty="0">
                <a:cs typeface="Verdana"/>
              </a:rPr>
              <a:t>other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auxiliary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aids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services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people</a:t>
            </a:r>
            <a:r>
              <a:rPr sz="2000" spc="-1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with </a:t>
            </a:r>
            <a:r>
              <a:rPr sz="2000" dirty="0">
                <a:cs typeface="Verdana"/>
              </a:rPr>
              <a:t>communication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disabilities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may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be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necessary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ensure</a:t>
            </a:r>
            <a:r>
              <a:rPr sz="2000" spc="-3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equally </a:t>
            </a:r>
            <a:r>
              <a:rPr sz="2000" dirty="0">
                <a:cs typeface="Verdana"/>
              </a:rPr>
              <a:t>effective</a:t>
            </a:r>
            <a:r>
              <a:rPr sz="2000" spc="-8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communication.</a:t>
            </a:r>
            <a:endParaRPr sz="2000" dirty="0"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55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CC23E55-7F13-FF47-6806-2CFE908EC40F}"/>
              </a:ext>
            </a:extLst>
          </p:cNvPr>
          <p:cNvSpPr txBox="1">
            <a:spLocks/>
          </p:cNvSpPr>
          <p:nvPr/>
        </p:nvSpPr>
        <p:spPr>
          <a:xfrm>
            <a:off x="972589" y="359163"/>
            <a:ext cx="9576262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Equally Effective Communication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8270" y="1252143"/>
            <a:ext cx="5295206" cy="4567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180" algn="ctr">
              <a:spcBef>
                <a:spcPts val="100"/>
              </a:spcBef>
            </a:pPr>
            <a:r>
              <a:rPr sz="2000" b="1" dirty="0">
                <a:uFill>
                  <a:solidFill>
                    <a:srgbClr val="136442"/>
                  </a:solidFill>
                </a:uFill>
                <a:cs typeface="Verdana"/>
              </a:rPr>
              <a:t>Reasonable</a:t>
            </a:r>
            <a:r>
              <a:rPr sz="2000" b="1" spc="-125" dirty="0">
                <a:uFill>
                  <a:solidFill>
                    <a:srgbClr val="136442"/>
                  </a:solidFill>
                </a:uFill>
                <a:cs typeface="Verdana"/>
              </a:rPr>
              <a:t> </a:t>
            </a:r>
            <a:r>
              <a:rPr sz="2000" b="1" spc="-10" dirty="0">
                <a:uFill>
                  <a:solidFill>
                    <a:srgbClr val="136442"/>
                  </a:solidFill>
                </a:uFill>
                <a:cs typeface="Verdana"/>
              </a:rPr>
              <a:t>Modifications</a:t>
            </a:r>
            <a:endParaRPr sz="2000" dirty="0">
              <a:cs typeface="Verdana"/>
            </a:endParaRPr>
          </a:p>
          <a:p>
            <a:pPr marL="354965" marR="5080" indent="-342900">
              <a:spcBef>
                <a:spcPts val="2430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dirty="0">
                <a:cs typeface="Verdana"/>
              </a:rPr>
              <a:t>A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public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entity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shall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make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reasonable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modifications</a:t>
            </a:r>
            <a:r>
              <a:rPr spc="-55" dirty="0">
                <a:cs typeface="Verdana"/>
              </a:rPr>
              <a:t> </a:t>
            </a:r>
            <a:r>
              <a:rPr spc="-25" dirty="0">
                <a:cs typeface="Verdana"/>
              </a:rPr>
              <a:t>in </a:t>
            </a:r>
            <a:r>
              <a:rPr dirty="0">
                <a:cs typeface="Verdana"/>
              </a:rPr>
              <a:t>policies,</a:t>
            </a:r>
            <a:r>
              <a:rPr spc="-20" dirty="0">
                <a:cs typeface="Verdana"/>
              </a:rPr>
              <a:t> </a:t>
            </a:r>
            <a:r>
              <a:rPr dirty="0">
                <a:cs typeface="Verdana"/>
              </a:rPr>
              <a:t>practices,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procedure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when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0" dirty="0">
                <a:cs typeface="Verdana"/>
              </a:rPr>
              <a:t> </a:t>
            </a:r>
            <a:r>
              <a:rPr spc="-10" dirty="0">
                <a:cs typeface="Verdana"/>
              </a:rPr>
              <a:t>modifications </a:t>
            </a:r>
            <a:r>
              <a:rPr dirty="0">
                <a:cs typeface="Verdana"/>
              </a:rPr>
              <a:t>are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necessary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avoid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discrimination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on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basis</a:t>
            </a:r>
            <a:r>
              <a:rPr spc="-40" dirty="0">
                <a:cs typeface="Verdana"/>
              </a:rPr>
              <a:t> </a:t>
            </a:r>
            <a:r>
              <a:rPr spc="-25" dirty="0">
                <a:cs typeface="Verdana"/>
              </a:rPr>
              <a:t>of </a:t>
            </a:r>
            <a:r>
              <a:rPr dirty="0">
                <a:cs typeface="Verdana"/>
              </a:rPr>
              <a:t>disability…[28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CFR</a:t>
            </a:r>
            <a:r>
              <a:rPr spc="-90" dirty="0">
                <a:cs typeface="Verdana"/>
              </a:rPr>
              <a:t> </a:t>
            </a:r>
            <a:r>
              <a:rPr spc="-10" dirty="0">
                <a:cs typeface="Verdana"/>
              </a:rPr>
              <a:t>35.130(b)(7)(i)]</a:t>
            </a:r>
            <a:endParaRPr dirty="0">
              <a:cs typeface="Verdana"/>
            </a:endParaRPr>
          </a:p>
          <a:p>
            <a:pPr marL="355600" marR="8001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Unless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public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entity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can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demonstrate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that</a:t>
            </a:r>
            <a:r>
              <a:rPr spc="-60" dirty="0">
                <a:cs typeface="Verdana"/>
              </a:rPr>
              <a:t> </a:t>
            </a:r>
            <a:r>
              <a:rPr spc="-10" dirty="0">
                <a:cs typeface="Verdana"/>
              </a:rPr>
              <a:t>making </a:t>
            </a:r>
            <a:r>
              <a:rPr dirty="0">
                <a:cs typeface="Verdana"/>
              </a:rPr>
              <a:t>the</a:t>
            </a:r>
            <a:r>
              <a:rPr spc="-70" dirty="0">
                <a:cs typeface="Verdana"/>
              </a:rPr>
              <a:t> </a:t>
            </a:r>
            <a:r>
              <a:rPr dirty="0">
                <a:cs typeface="Verdana"/>
              </a:rPr>
              <a:t>modifications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would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fundamentally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alter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65" dirty="0">
                <a:cs typeface="Verdana"/>
              </a:rPr>
              <a:t> </a:t>
            </a:r>
            <a:r>
              <a:rPr spc="-10" dirty="0">
                <a:cs typeface="Verdana"/>
              </a:rPr>
              <a:t>nature </a:t>
            </a:r>
            <a:r>
              <a:rPr dirty="0">
                <a:cs typeface="Verdana"/>
              </a:rPr>
              <a:t>of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the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service,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program,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20" dirty="0">
                <a:cs typeface="Verdana"/>
              </a:rPr>
              <a:t> </a:t>
            </a:r>
            <a:r>
              <a:rPr spc="-10" dirty="0">
                <a:cs typeface="Verdana"/>
              </a:rPr>
              <a:t>activity.</a:t>
            </a:r>
            <a:endParaRPr dirty="0">
              <a:cs typeface="Verdana"/>
            </a:endParaRPr>
          </a:p>
          <a:p>
            <a:pPr marL="355600" marR="40132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This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requirement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also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applies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recipients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of</a:t>
            </a:r>
            <a:r>
              <a:rPr spc="-50" dirty="0">
                <a:cs typeface="Verdana"/>
              </a:rPr>
              <a:t> </a:t>
            </a:r>
            <a:r>
              <a:rPr spc="-10" dirty="0">
                <a:cs typeface="Verdana"/>
              </a:rPr>
              <a:t>federal </a:t>
            </a:r>
            <a:r>
              <a:rPr dirty="0">
                <a:cs typeface="Verdana"/>
              </a:rPr>
              <a:t>financial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assistance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public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accommodations.</a:t>
            </a:r>
            <a:endParaRPr dirty="0">
              <a:cs typeface="Verdan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F144AD1-E3D7-111A-034D-FFDD7047AB6E}"/>
              </a:ext>
            </a:extLst>
          </p:cNvPr>
          <p:cNvSpPr txBox="1">
            <a:spLocks/>
          </p:cNvSpPr>
          <p:nvPr/>
        </p:nvSpPr>
        <p:spPr>
          <a:xfrm>
            <a:off x="698270" y="359163"/>
            <a:ext cx="985058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Disability Access Requirements</a:t>
            </a:r>
            <a:endParaRPr lang="en-US" sz="3600" dirty="0">
              <a:latin typeface="+mj-lt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6172835" y="1252143"/>
            <a:ext cx="5295206" cy="45070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1435" indent="-342900">
              <a:spcBef>
                <a:spcPts val="105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dirty="0">
                <a:cs typeface="Verdana"/>
              </a:rPr>
              <a:t>As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programs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offices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modernize,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State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local </a:t>
            </a:r>
            <a:r>
              <a:rPr dirty="0">
                <a:cs typeface="Verdana"/>
              </a:rPr>
              <a:t>agency</a:t>
            </a:r>
            <a:r>
              <a:rPr spc="-45" dirty="0">
                <a:cs typeface="Verdana"/>
              </a:rPr>
              <a:t> </a:t>
            </a:r>
            <a:r>
              <a:rPr b="1" dirty="0">
                <a:cs typeface="Verdana"/>
              </a:rPr>
              <a:t>websites</a:t>
            </a:r>
            <a:r>
              <a:rPr b="1" spc="-3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0" dirty="0">
                <a:cs typeface="Verdana"/>
              </a:rPr>
              <a:t> </a:t>
            </a:r>
            <a:r>
              <a:rPr b="1" dirty="0">
                <a:cs typeface="Verdana"/>
              </a:rPr>
              <a:t>digital</a:t>
            </a:r>
            <a:r>
              <a:rPr b="1" spc="-30" dirty="0">
                <a:cs typeface="Verdana"/>
              </a:rPr>
              <a:t> </a:t>
            </a:r>
            <a:r>
              <a:rPr b="1" dirty="0">
                <a:cs typeface="Verdana"/>
              </a:rPr>
              <a:t>services</a:t>
            </a:r>
            <a:r>
              <a:rPr b="1" spc="-35" dirty="0">
                <a:cs typeface="Verdana"/>
              </a:rPr>
              <a:t> </a:t>
            </a:r>
            <a:r>
              <a:rPr dirty="0">
                <a:cs typeface="Verdana"/>
              </a:rPr>
              <a:t>should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be</a:t>
            </a:r>
            <a:r>
              <a:rPr spc="-35" dirty="0">
                <a:cs typeface="Verdana"/>
              </a:rPr>
              <a:t> </a:t>
            </a:r>
            <a:r>
              <a:rPr spc="-10" dirty="0">
                <a:cs typeface="Verdana"/>
              </a:rPr>
              <a:t>readily </a:t>
            </a:r>
            <a:r>
              <a:rPr dirty="0">
                <a:cs typeface="Verdana"/>
              </a:rPr>
              <a:t>accessible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useable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by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persons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30" dirty="0">
                <a:cs typeface="Verdana"/>
              </a:rPr>
              <a:t> </a:t>
            </a:r>
            <a:r>
              <a:rPr spc="-10" dirty="0">
                <a:cs typeface="Verdana"/>
              </a:rPr>
              <a:t>visual </a:t>
            </a:r>
            <a:r>
              <a:rPr dirty="0">
                <a:cs typeface="Verdana"/>
              </a:rPr>
              <a:t>impairments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other</a:t>
            </a:r>
            <a:r>
              <a:rPr spc="-75" dirty="0">
                <a:cs typeface="Verdana"/>
              </a:rPr>
              <a:t> </a:t>
            </a:r>
            <a:r>
              <a:rPr spc="-10" dirty="0">
                <a:cs typeface="Verdana"/>
              </a:rPr>
              <a:t>disabilities.</a:t>
            </a:r>
            <a:endParaRPr dirty="0">
              <a:cs typeface="Verdana"/>
            </a:endParaRPr>
          </a:p>
          <a:p>
            <a:pPr marL="354965" marR="5080" indent="-342900">
              <a:spcBef>
                <a:spcPts val="2395"/>
              </a:spcBef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dirty="0">
                <a:cs typeface="Verdana"/>
              </a:rPr>
              <a:t>In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addition,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programs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must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ensure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physical</a:t>
            </a:r>
            <a:r>
              <a:rPr spc="-40" dirty="0">
                <a:cs typeface="Verdana"/>
              </a:rPr>
              <a:t> </a:t>
            </a:r>
            <a:r>
              <a:rPr spc="-10" dirty="0">
                <a:cs typeface="Verdana"/>
              </a:rPr>
              <a:t>accessibility </a:t>
            </a:r>
            <a:r>
              <a:rPr dirty="0">
                <a:cs typeface="Verdana"/>
              </a:rPr>
              <a:t>to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buildings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facilities,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particularly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to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persons</a:t>
            </a:r>
            <a:r>
              <a:rPr spc="-75" dirty="0">
                <a:cs typeface="Verdana"/>
              </a:rPr>
              <a:t> </a:t>
            </a:r>
            <a:r>
              <a:rPr dirty="0">
                <a:cs typeface="Verdana"/>
              </a:rPr>
              <a:t>who</a:t>
            </a:r>
            <a:r>
              <a:rPr spc="-65" dirty="0">
                <a:cs typeface="Verdana"/>
              </a:rPr>
              <a:t> </a:t>
            </a:r>
            <a:r>
              <a:rPr spc="-20" dirty="0">
                <a:cs typeface="Verdana"/>
              </a:rPr>
              <a:t>rely </a:t>
            </a:r>
            <a:r>
              <a:rPr dirty="0">
                <a:cs typeface="Verdana"/>
              </a:rPr>
              <a:t>on</a:t>
            </a:r>
            <a:r>
              <a:rPr spc="-35" dirty="0">
                <a:cs typeface="Verdana"/>
              </a:rPr>
              <a:t> </a:t>
            </a:r>
            <a:r>
              <a:rPr b="1" dirty="0">
                <a:cs typeface="Verdana"/>
              </a:rPr>
              <a:t>service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animals</a:t>
            </a:r>
            <a:r>
              <a:rPr dirty="0">
                <a:cs typeface="Verdana"/>
              </a:rPr>
              <a:t>,</a:t>
            </a:r>
            <a:r>
              <a:rPr spc="-55" dirty="0">
                <a:cs typeface="Verdana"/>
              </a:rPr>
              <a:t> </a:t>
            </a:r>
            <a:r>
              <a:rPr b="1" dirty="0">
                <a:cs typeface="Verdana"/>
              </a:rPr>
              <a:t>wheelchairs</a:t>
            </a:r>
            <a:r>
              <a:rPr dirty="0">
                <a:cs typeface="Verdana"/>
              </a:rPr>
              <a:t>,</a:t>
            </a:r>
            <a:r>
              <a:rPr spc="-75" dirty="0">
                <a:cs typeface="Verdana"/>
              </a:rPr>
              <a:t> </a:t>
            </a:r>
            <a:r>
              <a:rPr b="1" dirty="0">
                <a:cs typeface="Verdana"/>
              </a:rPr>
              <a:t>mobility</a:t>
            </a:r>
            <a:r>
              <a:rPr b="1" spc="-35" dirty="0">
                <a:cs typeface="Verdana"/>
              </a:rPr>
              <a:t> </a:t>
            </a:r>
            <a:r>
              <a:rPr b="1" dirty="0">
                <a:cs typeface="Verdana"/>
              </a:rPr>
              <a:t>aids</a:t>
            </a:r>
            <a:r>
              <a:rPr dirty="0">
                <a:cs typeface="Verdana"/>
              </a:rPr>
              <a:t>,</a:t>
            </a:r>
            <a:r>
              <a:rPr spc="-50" dirty="0">
                <a:cs typeface="Verdana"/>
              </a:rPr>
              <a:t> </a:t>
            </a:r>
            <a:r>
              <a:rPr spc="-25" dirty="0">
                <a:cs typeface="Verdana"/>
              </a:rPr>
              <a:t>and </a:t>
            </a:r>
            <a:r>
              <a:rPr b="1" dirty="0">
                <a:cs typeface="Verdana"/>
              </a:rPr>
              <a:t>Other</a:t>
            </a:r>
            <a:r>
              <a:rPr b="1" spc="-40" dirty="0">
                <a:cs typeface="Verdana"/>
              </a:rPr>
              <a:t> </a:t>
            </a:r>
            <a:r>
              <a:rPr b="1" spc="-10" dirty="0">
                <a:cs typeface="Verdana"/>
              </a:rPr>
              <a:t>Power-</a:t>
            </a:r>
            <a:r>
              <a:rPr b="1" dirty="0">
                <a:cs typeface="Verdana"/>
              </a:rPr>
              <a:t>Driven</a:t>
            </a:r>
            <a:r>
              <a:rPr b="1" spc="-45" dirty="0">
                <a:cs typeface="Verdana"/>
              </a:rPr>
              <a:t> </a:t>
            </a:r>
            <a:r>
              <a:rPr b="1" dirty="0">
                <a:cs typeface="Verdana"/>
              </a:rPr>
              <a:t>Mobility</a:t>
            </a:r>
            <a:r>
              <a:rPr b="1" spc="-10" dirty="0">
                <a:cs typeface="Verdana"/>
              </a:rPr>
              <a:t> Devices</a:t>
            </a:r>
            <a:r>
              <a:rPr spc="-10" dirty="0">
                <a:cs typeface="Verdana"/>
              </a:rPr>
              <a:t>.</a:t>
            </a:r>
            <a:endParaRPr dirty="0">
              <a:cs typeface="Verdana"/>
            </a:endParaRPr>
          </a:p>
          <a:p>
            <a:pPr marL="355600" marR="5715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dirty="0">
                <a:cs typeface="Verdana"/>
              </a:rPr>
              <a:t>At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times,</a:t>
            </a:r>
            <a:r>
              <a:rPr spc="-30" dirty="0">
                <a:cs typeface="Verdana"/>
              </a:rPr>
              <a:t> </a:t>
            </a:r>
            <a:r>
              <a:rPr dirty="0">
                <a:cs typeface="Verdana"/>
              </a:rPr>
              <a:t>different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or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special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treatment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may</a:t>
            </a:r>
            <a:r>
              <a:rPr spc="-25" dirty="0">
                <a:cs typeface="Verdana"/>
              </a:rPr>
              <a:t> </a:t>
            </a:r>
            <a:r>
              <a:rPr dirty="0">
                <a:cs typeface="Verdana"/>
              </a:rPr>
              <a:t>be</a:t>
            </a:r>
            <a:r>
              <a:rPr spc="-45" dirty="0">
                <a:cs typeface="Verdana"/>
              </a:rPr>
              <a:t> </a:t>
            </a:r>
            <a:r>
              <a:rPr spc="-10" dirty="0">
                <a:cs typeface="Verdana"/>
              </a:rPr>
              <a:t>necessary </a:t>
            </a:r>
            <a:r>
              <a:rPr dirty="0">
                <a:cs typeface="Verdana"/>
              </a:rPr>
              <a:t>to</a:t>
            </a:r>
            <a:r>
              <a:rPr spc="-40" dirty="0">
                <a:cs typeface="Verdana"/>
              </a:rPr>
              <a:t> </a:t>
            </a:r>
            <a:r>
              <a:rPr dirty="0">
                <a:cs typeface="Verdana"/>
              </a:rPr>
              <a:t>ensure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equal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opportunity</a:t>
            </a:r>
            <a:r>
              <a:rPr spc="-35" dirty="0">
                <a:cs typeface="Verdana"/>
              </a:rPr>
              <a:t> </a:t>
            </a:r>
            <a:r>
              <a:rPr dirty="0">
                <a:cs typeface="Verdana"/>
              </a:rPr>
              <a:t>access</a:t>
            </a:r>
            <a:r>
              <a:rPr spc="-55" dirty="0">
                <a:cs typeface="Verdana"/>
              </a:rPr>
              <a:t> </a:t>
            </a:r>
            <a:r>
              <a:rPr dirty="0">
                <a:cs typeface="Verdana"/>
              </a:rPr>
              <a:t>and</a:t>
            </a:r>
            <a:r>
              <a:rPr spc="-45" dirty="0">
                <a:cs typeface="Verdana"/>
              </a:rPr>
              <a:t> </a:t>
            </a:r>
            <a:r>
              <a:rPr dirty="0">
                <a:cs typeface="Verdana"/>
              </a:rPr>
              <a:t>equally</a:t>
            </a:r>
            <a:r>
              <a:rPr spc="-10" dirty="0">
                <a:cs typeface="Verdana"/>
              </a:rPr>
              <a:t> effective </a:t>
            </a:r>
            <a:r>
              <a:rPr dirty="0">
                <a:cs typeface="Verdana"/>
              </a:rPr>
              <a:t>communication</a:t>
            </a:r>
            <a:r>
              <a:rPr spc="-65" dirty="0">
                <a:cs typeface="Verdana"/>
              </a:rPr>
              <a:t> </a:t>
            </a:r>
            <a:r>
              <a:rPr dirty="0">
                <a:cs typeface="Verdana"/>
              </a:rPr>
              <a:t>for</a:t>
            </a:r>
            <a:r>
              <a:rPr spc="-60" dirty="0">
                <a:cs typeface="Verdana"/>
              </a:rPr>
              <a:t> </a:t>
            </a:r>
            <a:r>
              <a:rPr dirty="0">
                <a:cs typeface="Verdana"/>
              </a:rPr>
              <a:t>people</a:t>
            </a:r>
            <a:r>
              <a:rPr spc="-50" dirty="0">
                <a:cs typeface="Verdana"/>
              </a:rPr>
              <a:t> </a:t>
            </a:r>
            <a:r>
              <a:rPr dirty="0">
                <a:cs typeface="Verdana"/>
              </a:rPr>
              <a:t>with</a:t>
            </a:r>
            <a:r>
              <a:rPr spc="-45" dirty="0">
                <a:cs typeface="Verdana"/>
              </a:rPr>
              <a:t> </a:t>
            </a:r>
            <a:r>
              <a:rPr spc="-10" dirty="0">
                <a:cs typeface="Verdana"/>
              </a:rPr>
              <a:t>disabilities.</a:t>
            </a:r>
            <a:endParaRPr dirty="0"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58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2891" y="1962666"/>
            <a:ext cx="10266218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spcBef>
                <a:spcPts val="105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Recipients,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public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entities,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public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accommodations</a:t>
            </a:r>
            <a:r>
              <a:rPr sz="2000" spc="-85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are </a:t>
            </a:r>
            <a:r>
              <a:rPr sz="2000" dirty="0">
                <a:cs typeface="Verdana"/>
              </a:rPr>
              <a:t>obligated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administer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services,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programs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activities</a:t>
            </a:r>
            <a:r>
              <a:rPr sz="2000" spc="-6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in </a:t>
            </a:r>
            <a:r>
              <a:rPr sz="2000" b="1" dirty="0">
                <a:cs typeface="Verdana"/>
              </a:rPr>
              <a:t>the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most</a:t>
            </a:r>
            <a:r>
              <a:rPr sz="2000" b="1" spc="-40" dirty="0">
                <a:cs typeface="Verdana"/>
              </a:rPr>
              <a:t> </a:t>
            </a:r>
            <a:r>
              <a:rPr sz="2000" b="1" dirty="0">
                <a:cs typeface="Verdana"/>
              </a:rPr>
              <a:t>integrated</a:t>
            </a:r>
            <a:r>
              <a:rPr sz="2000" b="1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setting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appropriate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needs</a:t>
            </a:r>
            <a:r>
              <a:rPr sz="2000" spc="-40" dirty="0">
                <a:cs typeface="Verdana"/>
              </a:rPr>
              <a:t> </a:t>
            </a:r>
            <a:r>
              <a:rPr sz="2000" spc="-25" dirty="0">
                <a:cs typeface="Verdana"/>
              </a:rPr>
              <a:t>of </a:t>
            </a:r>
            <a:r>
              <a:rPr sz="2000" dirty="0">
                <a:cs typeface="Verdana"/>
              </a:rPr>
              <a:t>qualified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individuals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8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disabilities.</a:t>
            </a:r>
            <a:endParaRPr sz="2000" dirty="0">
              <a:cs typeface="Verdana"/>
            </a:endParaRPr>
          </a:p>
          <a:p>
            <a:pPr marL="355600" marR="17399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The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most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integrated</a:t>
            </a:r>
            <a:r>
              <a:rPr sz="2000" spc="-75" dirty="0">
                <a:cs typeface="Verdana"/>
              </a:rPr>
              <a:t> </a:t>
            </a:r>
            <a:r>
              <a:rPr sz="2000" dirty="0">
                <a:cs typeface="Verdana"/>
              </a:rPr>
              <a:t>setting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provides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individuals</a:t>
            </a:r>
            <a:r>
              <a:rPr sz="2000" spc="-45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with </a:t>
            </a:r>
            <a:r>
              <a:rPr sz="2000" dirty="0">
                <a:cs typeface="Verdana"/>
              </a:rPr>
              <a:t>disabilities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an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opportunity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fully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interact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with</a:t>
            </a:r>
            <a:r>
              <a:rPr sz="2000" spc="-6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individuals </a:t>
            </a:r>
            <a:r>
              <a:rPr sz="2000" dirty="0">
                <a:cs typeface="Verdana"/>
              </a:rPr>
              <a:t>without</a:t>
            </a:r>
            <a:r>
              <a:rPr sz="2000" spc="-5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disabilities.</a:t>
            </a:r>
            <a:endParaRPr sz="2000" dirty="0">
              <a:cs typeface="Verdana"/>
            </a:endParaRPr>
          </a:p>
          <a:p>
            <a:pPr marL="355600" marR="210820" indent="-342900">
              <a:spcBef>
                <a:spcPts val="2400"/>
              </a:spcBef>
              <a:buClr>
                <a:schemeClr val="tx1"/>
              </a:buClr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cs typeface="Verdana"/>
              </a:rPr>
              <a:t>They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must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give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priority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to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methods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that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provide</a:t>
            </a:r>
            <a:r>
              <a:rPr sz="2000" spc="-4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services, </a:t>
            </a:r>
            <a:r>
              <a:rPr sz="2000" dirty="0">
                <a:cs typeface="Verdana"/>
              </a:rPr>
              <a:t>programs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activities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the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most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integrated</a:t>
            </a:r>
            <a:r>
              <a:rPr sz="2000" spc="-6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setting appropriate.</a:t>
            </a:r>
            <a:endParaRPr sz="2000" dirty="0">
              <a:cs typeface="Verdan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656FF96-471B-4C65-A700-3BFF2678F5B8}"/>
              </a:ext>
            </a:extLst>
          </p:cNvPr>
          <p:cNvSpPr txBox="1">
            <a:spLocks/>
          </p:cNvSpPr>
          <p:nvPr/>
        </p:nvSpPr>
        <p:spPr>
          <a:xfrm>
            <a:off x="698270" y="359163"/>
            <a:ext cx="985058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Most Integrated Setting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ransition spd="slow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54026" y="1623609"/>
            <a:ext cx="7962265" cy="3231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82575" indent="-342900">
              <a:spcBef>
                <a:spcPts val="1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000" dirty="0">
                <a:cs typeface="Verdana"/>
              </a:rPr>
              <a:t>State</a:t>
            </a:r>
            <a:r>
              <a:rPr sz="2000" spc="-80" dirty="0">
                <a:cs typeface="Verdana"/>
              </a:rPr>
              <a:t> </a:t>
            </a:r>
            <a:r>
              <a:rPr sz="2000" dirty="0">
                <a:cs typeface="Verdana"/>
              </a:rPr>
              <a:t>agencies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are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responsible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training</a:t>
            </a:r>
            <a:r>
              <a:rPr sz="2000" spc="-3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ERAs and LAs </a:t>
            </a:r>
            <a:r>
              <a:rPr sz="2000" dirty="0">
                <a:cs typeface="Verdana"/>
              </a:rPr>
              <a:t>on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an</a:t>
            </a:r>
            <a:r>
              <a:rPr sz="2000" spc="-65" dirty="0">
                <a:cs typeface="Verdana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cs typeface="Verdana"/>
              </a:rPr>
              <a:t>annual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cs typeface="Verdana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cs typeface="Verdana"/>
              </a:rPr>
              <a:t>basis</a:t>
            </a:r>
            <a:r>
              <a:rPr sz="2000" spc="-10" dirty="0">
                <a:cs typeface="Verdana"/>
              </a:rPr>
              <a:t>.</a:t>
            </a:r>
            <a:endParaRPr sz="2000" dirty="0">
              <a:cs typeface="Verdana"/>
            </a:endParaRPr>
          </a:p>
          <a:p>
            <a:pPr marL="927100" marR="661670" lvl="1" indent="-396875">
              <a:spcBef>
                <a:spcPts val="1789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27100" algn="l"/>
              </a:tabLst>
            </a:pPr>
            <a:r>
              <a:rPr sz="2000" dirty="0">
                <a:cs typeface="Verdana"/>
              </a:rPr>
              <a:t>Includes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“frontline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staff”</a:t>
            </a:r>
            <a:r>
              <a:rPr sz="2000" spc="-60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25" dirty="0">
                <a:cs typeface="Verdana"/>
              </a:rPr>
              <a:t> </a:t>
            </a:r>
            <a:r>
              <a:rPr sz="2000" dirty="0">
                <a:cs typeface="Verdana"/>
              </a:rPr>
              <a:t>those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who</a:t>
            </a:r>
            <a:r>
              <a:rPr sz="2000" spc="-4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supervise </a:t>
            </a:r>
            <a:r>
              <a:rPr sz="2000" dirty="0">
                <a:cs typeface="Verdana"/>
              </a:rPr>
              <a:t>frontline</a:t>
            </a:r>
            <a:r>
              <a:rPr sz="2000" spc="-70" dirty="0">
                <a:cs typeface="Verdana"/>
              </a:rPr>
              <a:t> </a:t>
            </a:r>
            <a:r>
              <a:rPr sz="2000" spc="-20" dirty="0">
                <a:cs typeface="Verdana"/>
              </a:rPr>
              <a:t>staff</a:t>
            </a:r>
            <a:endParaRPr sz="2000" dirty="0">
              <a:cs typeface="Verdana"/>
            </a:endParaRPr>
          </a:p>
          <a:p>
            <a:pPr marL="355600" marR="5080" indent="-342900">
              <a:spcBef>
                <a:spcPts val="205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000" dirty="0">
                <a:cs typeface="Verdana"/>
              </a:rPr>
              <a:t>New</a:t>
            </a:r>
            <a:r>
              <a:rPr sz="2000" spc="-65" dirty="0">
                <a:cs typeface="Verdana"/>
              </a:rPr>
              <a:t> </a:t>
            </a:r>
            <a:r>
              <a:rPr sz="2000" dirty="0">
                <a:cs typeface="Verdana"/>
              </a:rPr>
              <a:t>employees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must</a:t>
            </a:r>
            <a:r>
              <a:rPr sz="2000" spc="-55" dirty="0">
                <a:cs typeface="Verdana"/>
              </a:rPr>
              <a:t> </a:t>
            </a:r>
            <a:r>
              <a:rPr sz="2000" dirty="0">
                <a:cs typeface="Verdana"/>
              </a:rPr>
              <a:t>receive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Civil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Rights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training </a:t>
            </a:r>
            <a:r>
              <a:rPr sz="2000" dirty="0">
                <a:cs typeface="Verdana"/>
              </a:rPr>
              <a:t>before</a:t>
            </a:r>
            <a:r>
              <a:rPr sz="2000" spc="-85" dirty="0">
                <a:cs typeface="Verdana"/>
              </a:rPr>
              <a:t> </a:t>
            </a:r>
            <a:r>
              <a:rPr sz="2000" dirty="0">
                <a:cs typeface="Verdana"/>
              </a:rPr>
              <a:t>participating</a:t>
            </a:r>
            <a:r>
              <a:rPr sz="2000" spc="-30" dirty="0">
                <a:cs typeface="Verdana"/>
              </a:rPr>
              <a:t> </a:t>
            </a:r>
            <a:r>
              <a:rPr sz="2000" dirty="0">
                <a:cs typeface="Verdana"/>
              </a:rPr>
              <a:t>in</a:t>
            </a:r>
            <a:r>
              <a:rPr sz="2000" spc="-70" dirty="0">
                <a:cs typeface="Verdana"/>
              </a:rPr>
              <a:t> </a:t>
            </a:r>
            <a:r>
              <a:rPr sz="2000" dirty="0">
                <a:cs typeface="Verdana"/>
              </a:rPr>
              <a:t>Program</a:t>
            </a:r>
            <a:r>
              <a:rPr sz="2000" spc="-7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activities.</a:t>
            </a:r>
            <a:endParaRPr sz="2000" dirty="0">
              <a:cs typeface="Verdana"/>
            </a:endParaRPr>
          </a:p>
          <a:p>
            <a:pPr marL="355600" marR="478155" indent="-342900">
              <a:spcBef>
                <a:spcPts val="204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000" dirty="0">
                <a:cs typeface="Verdana"/>
              </a:rPr>
              <a:t>Volunteers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(if</a:t>
            </a:r>
            <a:r>
              <a:rPr sz="2000" spc="-40" dirty="0">
                <a:cs typeface="Verdana"/>
              </a:rPr>
              <a:t> </a:t>
            </a:r>
            <a:r>
              <a:rPr sz="2000" dirty="0">
                <a:cs typeface="Verdana"/>
              </a:rPr>
              <a:t>any)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must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also</a:t>
            </a:r>
            <a:r>
              <a:rPr sz="2000" spc="-35" dirty="0">
                <a:cs typeface="Verdana"/>
              </a:rPr>
              <a:t> </a:t>
            </a:r>
            <a:r>
              <a:rPr sz="2000" dirty="0">
                <a:cs typeface="Verdana"/>
              </a:rPr>
              <a:t>receive</a:t>
            </a:r>
            <a:r>
              <a:rPr sz="2000" spc="-25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training </a:t>
            </a:r>
            <a:r>
              <a:rPr sz="2000" dirty="0">
                <a:cs typeface="Verdana"/>
              </a:rPr>
              <a:t>appropriate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for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their</a:t>
            </a:r>
            <a:r>
              <a:rPr sz="2000" spc="-50" dirty="0">
                <a:cs typeface="Verdana"/>
              </a:rPr>
              <a:t> </a:t>
            </a:r>
            <a:r>
              <a:rPr sz="2000" dirty="0">
                <a:cs typeface="Verdana"/>
              </a:rPr>
              <a:t>roles</a:t>
            </a:r>
            <a:r>
              <a:rPr sz="2000" spc="-45" dirty="0">
                <a:cs typeface="Verdana"/>
              </a:rPr>
              <a:t> </a:t>
            </a:r>
            <a:r>
              <a:rPr sz="2000" dirty="0">
                <a:cs typeface="Verdana"/>
              </a:rPr>
              <a:t>and</a:t>
            </a:r>
            <a:r>
              <a:rPr sz="2000" spc="-60" dirty="0">
                <a:cs typeface="Verdana"/>
              </a:rPr>
              <a:t> </a:t>
            </a:r>
            <a:r>
              <a:rPr sz="2000" spc="-10" dirty="0">
                <a:cs typeface="Verdana"/>
              </a:rPr>
              <a:t>responsibilities.</a:t>
            </a:r>
            <a:endParaRPr sz="2000" dirty="0">
              <a:cs typeface="Verdan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E7EDAF2-89B8-1A1D-7BAD-19C85E4E3F82}"/>
              </a:ext>
            </a:extLst>
          </p:cNvPr>
          <p:cNvSpPr txBox="1">
            <a:spLocks/>
          </p:cNvSpPr>
          <p:nvPr/>
        </p:nvSpPr>
        <p:spPr>
          <a:xfrm>
            <a:off x="714895" y="353693"/>
            <a:ext cx="985058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Civil Rights Training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61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28840" y="1318528"/>
            <a:ext cx="8037195" cy="4517262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12700">
              <a:spcBef>
                <a:spcPts val="1625"/>
              </a:spcBef>
            </a:pPr>
            <a:r>
              <a:rPr lang="en-US" sz="2000" dirty="0">
                <a:cs typeface="Verdana"/>
              </a:rPr>
              <a:t>Train</a:t>
            </a:r>
            <a:r>
              <a:rPr lang="en-US" sz="2000" spc="-7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on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all</a:t>
            </a:r>
            <a:r>
              <a:rPr lang="en-US" sz="2000" spc="-5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aspects</a:t>
            </a:r>
            <a:r>
              <a:rPr lang="en-US" sz="2000" spc="-1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Civil</a:t>
            </a:r>
            <a:r>
              <a:rPr lang="en-US" sz="2000" spc="-6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Rights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compliance,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including: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12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spc="-10" dirty="0">
                <a:cs typeface="Verdana"/>
              </a:rPr>
              <a:t>Assurances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Public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notification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45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Complaints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discrimination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Civil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Rights</a:t>
            </a:r>
            <a:r>
              <a:rPr lang="en-US" sz="2000" spc="-2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training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45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Race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and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ethnicity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data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collection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Language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access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for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people</a:t>
            </a:r>
            <a:r>
              <a:rPr lang="en-US" sz="2000" spc="-2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with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Limited</a:t>
            </a:r>
            <a:r>
              <a:rPr lang="en-US" sz="2000" spc="-3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English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Proficiency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Equal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opportunity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access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for</a:t>
            </a:r>
            <a:r>
              <a:rPr lang="en-US" sz="2000" spc="-5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people</a:t>
            </a:r>
            <a:r>
              <a:rPr lang="en-US" sz="2000" spc="-2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with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disabilities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45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cs typeface="Verdana"/>
              </a:rPr>
              <a:t>Compliance</a:t>
            </a:r>
            <a:r>
              <a:rPr lang="en-US" sz="2000" spc="-45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reviews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and</a:t>
            </a:r>
            <a:r>
              <a:rPr lang="en-US" sz="2000" spc="-4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resolution</a:t>
            </a:r>
            <a:r>
              <a:rPr lang="en-US" sz="2000" spc="-50" dirty="0">
                <a:cs typeface="Verdana"/>
              </a:rPr>
              <a:t> </a:t>
            </a:r>
            <a:r>
              <a:rPr lang="en-US" sz="2000" dirty="0">
                <a:cs typeface="Verdana"/>
              </a:rPr>
              <a:t>of</a:t>
            </a:r>
            <a:r>
              <a:rPr lang="en-US" sz="2000" spc="-35" dirty="0">
                <a:cs typeface="Verdana"/>
              </a:rPr>
              <a:t> </a:t>
            </a:r>
            <a:r>
              <a:rPr lang="en-US" sz="2000" spc="-10" dirty="0">
                <a:cs typeface="Verdana"/>
              </a:rPr>
              <a:t>noncompliance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50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solidFill>
                  <a:srgbClr val="FF0000"/>
                </a:solidFill>
                <a:cs typeface="Verdana"/>
              </a:rPr>
              <a:t>Conflict</a:t>
            </a:r>
            <a:r>
              <a:rPr lang="en-US" sz="2000" spc="-50" dirty="0">
                <a:solidFill>
                  <a:srgbClr val="FF0000"/>
                </a:solidFill>
                <a:cs typeface="Verdana"/>
              </a:rPr>
              <a:t> </a:t>
            </a:r>
            <a:r>
              <a:rPr lang="en-US" sz="2000" spc="-10" dirty="0">
                <a:solidFill>
                  <a:srgbClr val="FF0000"/>
                </a:solidFill>
                <a:cs typeface="Verdana"/>
              </a:rPr>
              <a:t>Resolution</a:t>
            </a:r>
            <a:endParaRPr lang="en-US" sz="2000" dirty="0">
              <a:cs typeface="Verdana"/>
            </a:endParaRPr>
          </a:p>
          <a:p>
            <a:pPr marL="926465" indent="-456565">
              <a:spcBef>
                <a:spcPts val="645"/>
              </a:spcBef>
              <a:buClr>
                <a:schemeClr val="tx1"/>
              </a:buClr>
              <a:buFont typeface="Wingdings"/>
              <a:buChar char=""/>
              <a:tabLst>
                <a:tab pos="926465" algn="l"/>
              </a:tabLst>
            </a:pPr>
            <a:r>
              <a:rPr lang="en-US" sz="2000" dirty="0">
                <a:solidFill>
                  <a:srgbClr val="FF0000"/>
                </a:solidFill>
                <a:cs typeface="Verdana"/>
              </a:rPr>
              <a:t>Customer</a:t>
            </a:r>
            <a:r>
              <a:rPr lang="en-US" sz="2000" spc="-45" dirty="0">
                <a:solidFill>
                  <a:srgbClr val="FF0000"/>
                </a:solidFill>
                <a:cs typeface="Verdana"/>
              </a:rPr>
              <a:t> </a:t>
            </a:r>
            <a:r>
              <a:rPr lang="en-US" sz="2000" spc="-10" dirty="0">
                <a:solidFill>
                  <a:srgbClr val="FF0000"/>
                </a:solidFill>
                <a:cs typeface="Verdana"/>
              </a:rPr>
              <a:t>Service</a:t>
            </a:r>
            <a:endParaRPr lang="en-US" sz="2000" dirty="0">
              <a:cs typeface="Verdana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474C3D0-309B-FAAA-07D8-7D52A6A8BA48}"/>
              </a:ext>
            </a:extLst>
          </p:cNvPr>
          <p:cNvSpPr txBox="1">
            <a:spLocks/>
          </p:cNvSpPr>
          <p:nvPr/>
        </p:nvSpPr>
        <p:spPr>
          <a:xfrm>
            <a:off x="714895" y="353693"/>
            <a:ext cx="985058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Civil Rights Training Topics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3631" y="1583865"/>
            <a:ext cx="2897111" cy="231800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25" dirty="0"/>
              <a:t>62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9D733B8-6980-F9BA-E9C0-02CA96BFCE47}"/>
              </a:ext>
            </a:extLst>
          </p:cNvPr>
          <p:cNvSpPr txBox="1">
            <a:spLocks/>
          </p:cNvSpPr>
          <p:nvPr/>
        </p:nvSpPr>
        <p:spPr>
          <a:xfrm>
            <a:off x="714895" y="353693"/>
            <a:ext cx="985058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spc="-10" dirty="0">
                <a:latin typeface="+mj-lt"/>
              </a:rPr>
              <a:t>Questions and Feedback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FFA2E-C8E3-1BEF-E541-1F808338717F}"/>
              </a:ext>
            </a:extLst>
          </p:cNvPr>
          <p:cNvSpPr txBox="1"/>
          <p:nvPr/>
        </p:nvSpPr>
        <p:spPr>
          <a:xfrm>
            <a:off x="1080654" y="4535897"/>
            <a:ext cx="9983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Please submit questions and feedback to WICCommoditiesPrograms@health.in.gov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5332" y="399345"/>
            <a:ext cx="865455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Civil</a:t>
            </a:r>
            <a:r>
              <a:rPr sz="3600" spc="-65" dirty="0">
                <a:latin typeface="+mj-lt"/>
              </a:rPr>
              <a:t> </a:t>
            </a:r>
            <a:r>
              <a:rPr sz="3600" dirty="0">
                <a:latin typeface="+mj-lt"/>
              </a:rPr>
              <a:t>Rights</a:t>
            </a:r>
            <a:r>
              <a:rPr sz="3600" spc="-75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Authorities</a:t>
            </a:r>
            <a:endParaRPr sz="3600" dirty="0">
              <a:latin typeface="+mj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5</a:t>
            </a:fld>
            <a:endParaRPr spc="-50" dirty="0"/>
          </a:p>
        </p:txBody>
      </p:sp>
      <p:sp>
        <p:nvSpPr>
          <p:cNvPr id="7" name="object 7"/>
          <p:cNvSpPr txBox="1"/>
          <p:nvPr/>
        </p:nvSpPr>
        <p:spPr>
          <a:xfrm>
            <a:off x="2834411" y="1465073"/>
            <a:ext cx="7814945" cy="464058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spcBef>
                <a:spcPts val="1165"/>
              </a:spcBef>
            </a:pPr>
            <a:r>
              <a:rPr dirty="0">
                <a:latin typeface="Verdana"/>
                <a:cs typeface="Verdana"/>
              </a:rPr>
              <a:t>Title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VI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the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Civil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Rights</a:t>
            </a:r>
            <a:r>
              <a:rPr spc="-1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35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1964</a:t>
            </a:r>
            <a:endParaRPr dirty="0">
              <a:latin typeface="Verdana"/>
              <a:cs typeface="Verdana"/>
            </a:endParaRPr>
          </a:p>
          <a:p>
            <a:pPr marL="583565" indent="-340995">
              <a:spcBef>
                <a:spcPts val="1195"/>
              </a:spcBef>
              <a:buFont typeface="Wingdings"/>
              <a:buChar char=""/>
              <a:tabLst>
                <a:tab pos="583565" algn="l"/>
              </a:tabLst>
            </a:pP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Race,</a:t>
            </a:r>
            <a:r>
              <a:rPr sz="2000" spc="-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Color,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and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National</a:t>
            </a:r>
            <a:r>
              <a:rPr sz="2000" spc="-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Origin</a:t>
            </a: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1085"/>
              </a:spcBef>
            </a:pPr>
            <a:r>
              <a:rPr dirty="0">
                <a:latin typeface="Verdana"/>
                <a:cs typeface="Verdana"/>
              </a:rPr>
              <a:t>Civil</a:t>
            </a:r>
            <a:r>
              <a:rPr spc="-3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Rights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Restoration</a:t>
            </a:r>
            <a:r>
              <a:rPr spc="-4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Act</a:t>
            </a:r>
            <a:r>
              <a:rPr spc="-3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30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1987</a:t>
            </a:r>
            <a:endParaRPr dirty="0">
              <a:latin typeface="Verdana"/>
              <a:cs typeface="Verdana"/>
            </a:endParaRPr>
          </a:p>
          <a:p>
            <a:pPr marL="583565" indent="-340995">
              <a:spcBef>
                <a:spcPts val="1195"/>
              </a:spcBef>
              <a:buFont typeface="Wingdings"/>
              <a:buChar char=""/>
              <a:tabLst>
                <a:tab pos="583565" algn="l"/>
              </a:tabLst>
            </a:pP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Clarifies</a:t>
            </a:r>
            <a:r>
              <a:rPr sz="2000" spc="-3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scope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of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Civil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Rights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Act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of</a:t>
            </a:r>
            <a:r>
              <a:rPr sz="2000" spc="-3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C00000"/>
                </a:solidFill>
                <a:latin typeface="Verdana"/>
                <a:cs typeface="Verdana"/>
              </a:rPr>
              <a:t>1964</a:t>
            </a:r>
            <a:endParaRPr sz="2000" dirty="0">
              <a:latin typeface="Verdana"/>
              <a:cs typeface="Verdana"/>
            </a:endParaRPr>
          </a:p>
          <a:p>
            <a:pPr marL="12700" marR="5080">
              <a:spcBef>
                <a:spcPts val="1085"/>
              </a:spcBef>
            </a:pPr>
            <a:r>
              <a:rPr dirty="0">
                <a:latin typeface="Verdana"/>
                <a:cs typeface="Verdana"/>
              </a:rPr>
              <a:t>Section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504</a:t>
            </a:r>
            <a:r>
              <a:rPr spc="-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3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the</a:t>
            </a:r>
            <a:r>
              <a:rPr spc="-2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Rehabilitation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Act</a:t>
            </a:r>
            <a:r>
              <a:rPr spc="-3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1973</a:t>
            </a:r>
            <a:r>
              <a:rPr spc="-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&amp;</a:t>
            </a:r>
            <a:r>
              <a:rPr spc="-20" dirty="0">
                <a:latin typeface="Verdana"/>
                <a:cs typeface="Verdana"/>
              </a:rPr>
              <a:t> </a:t>
            </a:r>
            <a:r>
              <a:rPr spc="-10" dirty="0">
                <a:latin typeface="Verdana"/>
                <a:cs typeface="Verdana"/>
              </a:rPr>
              <a:t>Americans </a:t>
            </a:r>
            <a:r>
              <a:rPr dirty="0">
                <a:latin typeface="Verdana"/>
                <a:cs typeface="Verdana"/>
              </a:rPr>
              <a:t>w/Disabilities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Act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(ADA)</a:t>
            </a:r>
            <a:r>
              <a:rPr spc="-6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1990</a:t>
            </a:r>
            <a:r>
              <a:rPr spc="2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and</a:t>
            </a:r>
            <a:r>
              <a:rPr spc="-3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ADA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Amendments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Act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20" dirty="0">
                <a:latin typeface="Verdana"/>
                <a:cs typeface="Verdana"/>
              </a:rPr>
              <a:t> 2008</a:t>
            </a:r>
            <a:endParaRPr dirty="0">
              <a:latin typeface="Verdana"/>
              <a:cs typeface="Verdana"/>
            </a:endParaRPr>
          </a:p>
          <a:p>
            <a:pPr marL="583565" indent="-340995">
              <a:spcBef>
                <a:spcPts val="1195"/>
              </a:spcBef>
              <a:buFont typeface="Wingdings"/>
              <a:buChar char=""/>
              <a:tabLst>
                <a:tab pos="583565" algn="l"/>
              </a:tabLst>
            </a:pP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Disability</a:t>
            </a: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1085"/>
              </a:spcBef>
            </a:pPr>
            <a:r>
              <a:rPr dirty="0">
                <a:latin typeface="Verdana"/>
                <a:cs typeface="Verdana"/>
              </a:rPr>
              <a:t>Title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IX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3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the</a:t>
            </a:r>
            <a:r>
              <a:rPr spc="-2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Education</a:t>
            </a:r>
            <a:r>
              <a:rPr spc="-4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Amendments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1972</a:t>
            </a:r>
            <a:endParaRPr dirty="0">
              <a:latin typeface="Verdana"/>
              <a:cs typeface="Verdana"/>
            </a:endParaRPr>
          </a:p>
          <a:p>
            <a:pPr marL="583565" indent="-340995">
              <a:spcBef>
                <a:spcPts val="1195"/>
              </a:spcBef>
              <a:buFont typeface="Wingdings"/>
              <a:buChar char=""/>
              <a:tabLst>
                <a:tab pos="583565" algn="l"/>
              </a:tabLst>
            </a:pPr>
            <a:r>
              <a:rPr sz="2000" spc="-25" dirty="0">
                <a:solidFill>
                  <a:srgbClr val="C00000"/>
                </a:solidFill>
                <a:latin typeface="Verdana"/>
                <a:cs typeface="Verdana"/>
              </a:rPr>
              <a:t>Sex</a:t>
            </a: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1085"/>
              </a:spcBef>
            </a:pPr>
            <a:r>
              <a:rPr dirty="0">
                <a:latin typeface="Verdana"/>
                <a:cs typeface="Verdana"/>
              </a:rPr>
              <a:t>Age</a:t>
            </a:r>
            <a:r>
              <a:rPr spc="-2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Discrimination</a:t>
            </a:r>
            <a:r>
              <a:rPr spc="-6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Act</a:t>
            </a:r>
            <a:r>
              <a:rPr spc="-4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of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1975</a:t>
            </a:r>
            <a:endParaRPr dirty="0">
              <a:latin typeface="Verdana"/>
              <a:cs typeface="Verdana"/>
            </a:endParaRPr>
          </a:p>
          <a:p>
            <a:pPr marL="583565" indent="-340995">
              <a:spcBef>
                <a:spcPts val="1195"/>
              </a:spcBef>
              <a:buFont typeface="Wingdings"/>
              <a:buChar char=""/>
              <a:tabLst>
                <a:tab pos="583565" algn="l"/>
              </a:tabLst>
            </a:pPr>
            <a:r>
              <a:rPr sz="2000" spc="-25" dirty="0">
                <a:solidFill>
                  <a:srgbClr val="C00000"/>
                </a:solidFill>
                <a:latin typeface="Verdana"/>
                <a:cs typeface="Verdana"/>
              </a:rPr>
              <a:t>Age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69538" y="351297"/>
            <a:ext cx="998589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Civil</a:t>
            </a:r>
            <a:r>
              <a:rPr sz="3600" spc="-100" dirty="0">
                <a:latin typeface="+mj-lt"/>
              </a:rPr>
              <a:t> </a:t>
            </a:r>
            <a:r>
              <a:rPr sz="3600" dirty="0">
                <a:latin typeface="+mj-lt"/>
              </a:rPr>
              <a:t>Rights</a:t>
            </a:r>
            <a:r>
              <a:rPr sz="3600" spc="-105" dirty="0">
                <a:latin typeface="+mj-lt"/>
              </a:rPr>
              <a:t> </a:t>
            </a:r>
            <a:r>
              <a:rPr sz="3600" dirty="0">
                <a:latin typeface="+mj-lt"/>
              </a:rPr>
              <a:t>Authorities</a:t>
            </a:r>
            <a:r>
              <a:rPr sz="3600" spc="-85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(continued)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6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2554757" y="1706245"/>
            <a:ext cx="8168640" cy="3445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dirty="0">
                <a:latin typeface="Verdana"/>
                <a:cs typeface="Verdana"/>
              </a:rPr>
              <a:t>7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CFR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15(a)(b)(c)</a:t>
            </a:r>
            <a:endParaRPr sz="2200" dirty="0">
              <a:latin typeface="Verdana"/>
              <a:cs typeface="Verdana"/>
            </a:endParaRPr>
          </a:p>
          <a:p>
            <a:pPr marL="415925" marR="250190" indent="-3175">
              <a:lnSpc>
                <a:spcPct val="120000"/>
              </a:lnSpc>
              <a:spcBef>
                <a:spcPts val="1320"/>
              </a:spcBef>
            </a:pP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USDA</a:t>
            </a:r>
            <a:r>
              <a:rPr sz="22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implementing</a:t>
            </a:r>
            <a:r>
              <a:rPr sz="2200" spc="-1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regulations</a:t>
            </a:r>
            <a:r>
              <a:rPr sz="2200" spc="-9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for</a:t>
            </a:r>
            <a:r>
              <a:rPr sz="2200" spc="-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federally</a:t>
            </a:r>
            <a:r>
              <a:rPr sz="2200" spc="-8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Verdana"/>
                <a:cs typeface="Verdana"/>
              </a:rPr>
              <a:t>assisted programs</a:t>
            </a:r>
            <a:endParaRPr sz="2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00" dirty="0">
              <a:latin typeface="Verdana"/>
              <a:cs typeface="Verdana"/>
            </a:endParaRPr>
          </a:p>
          <a:p>
            <a:pPr>
              <a:spcBef>
                <a:spcPts val="985"/>
              </a:spcBef>
            </a:pPr>
            <a:endParaRPr sz="2200" dirty="0">
              <a:latin typeface="Verdana"/>
              <a:cs typeface="Verdana"/>
            </a:endParaRPr>
          </a:p>
          <a:p>
            <a:pPr marL="12700">
              <a:spcBef>
                <a:spcPts val="5"/>
              </a:spcBef>
            </a:pPr>
            <a:r>
              <a:rPr sz="2200" dirty="0">
                <a:latin typeface="Verdana"/>
                <a:cs typeface="Verdana"/>
              </a:rPr>
              <a:t>7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CFR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16,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“Equal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Opportunity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Religious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Organizations”</a:t>
            </a:r>
            <a:endParaRPr sz="2200" dirty="0">
              <a:latin typeface="Verdana"/>
              <a:cs typeface="Verdana"/>
            </a:endParaRPr>
          </a:p>
          <a:p>
            <a:pPr marL="469265" marR="1777364">
              <a:lnSpc>
                <a:spcPct val="120000"/>
              </a:lnSpc>
              <a:spcBef>
                <a:spcPts val="1320"/>
              </a:spcBef>
            </a:pP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Gives</a:t>
            </a:r>
            <a:r>
              <a:rPr sz="22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equal</a:t>
            </a:r>
            <a:r>
              <a:rPr sz="2200" spc="-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footing</a:t>
            </a:r>
            <a:r>
              <a:rPr sz="22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to</a:t>
            </a:r>
            <a:r>
              <a:rPr sz="22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religiously</a:t>
            </a:r>
            <a:r>
              <a:rPr sz="22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Verdana"/>
                <a:cs typeface="Verdana"/>
              </a:rPr>
              <a:t>affiliated organizations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291275"/>
            <a:ext cx="1138012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33540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More</a:t>
            </a:r>
            <a:r>
              <a:rPr sz="3600" spc="-80" dirty="0">
                <a:latin typeface="+mj-lt"/>
              </a:rPr>
              <a:t> </a:t>
            </a:r>
            <a:r>
              <a:rPr sz="3600" dirty="0">
                <a:latin typeface="+mj-lt"/>
              </a:rPr>
              <a:t>Civil</a:t>
            </a:r>
            <a:r>
              <a:rPr sz="3600" spc="-50" dirty="0">
                <a:latin typeface="+mj-lt"/>
              </a:rPr>
              <a:t> </a:t>
            </a:r>
            <a:r>
              <a:rPr sz="3600" dirty="0">
                <a:latin typeface="+mj-lt"/>
              </a:rPr>
              <a:t>Rights</a:t>
            </a:r>
            <a:r>
              <a:rPr sz="3600" spc="-5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Authorities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7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2801547" y="1480112"/>
            <a:ext cx="8073390" cy="363156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5560">
              <a:spcBef>
                <a:spcPts val="655"/>
              </a:spcBef>
            </a:pPr>
            <a:r>
              <a:rPr sz="1900" dirty="0">
                <a:latin typeface="Verdana"/>
                <a:cs typeface="Verdana"/>
              </a:rPr>
              <a:t>28</a:t>
            </a:r>
            <a:r>
              <a:rPr sz="1900" spc="-2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CFR</a:t>
            </a:r>
            <a:r>
              <a:rPr sz="1900" spc="-30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35</a:t>
            </a:r>
            <a:endParaRPr sz="1900" dirty="0">
              <a:latin typeface="Verdana"/>
              <a:cs typeface="Verdana"/>
            </a:endParaRPr>
          </a:p>
          <a:p>
            <a:pPr marL="309880" marR="5080" indent="-18415">
              <a:spcBef>
                <a:spcPts val="595"/>
              </a:spcBef>
            </a:pP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Covers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nondiscrimination</a:t>
            </a:r>
            <a:r>
              <a:rPr sz="2000" spc="-4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on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basis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of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disability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in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State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&amp;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local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government</a:t>
            </a:r>
            <a:r>
              <a:rPr sz="20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services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(public</a:t>
            </a:r>
            <a:r>
              <a:rPr sz="2000" spc="-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entities)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1170"/>
              </a:spcBef>
            </a:pPr>
            <a:endParaRPr sz="2000" dirty="0">
              <a:latin typeface="Verdana"/>
              <a:cs typeface="Verdana"/>
            </a:endParaRPr>
          </a:p>
          <a:p>
            <a:pPr marL="12700"/>
            <a:r>
              <a:rPr sz="2000" dirty="0">
                <a:latin typeface="Verdana"/>
                <a:cs typeface="Verdana"/>
              </a:rPr>
              <a:t>28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CFR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36</a:t>
            </a:r>
            <a:endParaRPr sz="2000" dirty="0">
              <a:latin typeface="Verdana"/>
              <a:cs typeface="Verdana"/>
            </a:endParaRPr>
          </a:p>
          <a:p>
            <a:pPr marL="373380" marR="125730">
              <a:spcBef>
                <a:spcPts val="600"/>
              </a:spcBef>
            </a:pP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Covers</a:t>
            </a:r>
            <a:r>
              <a:rPr sz="2000" spc="-6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nondiscrimination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on</a:t>
            </a:r>
            <a:r>
              <a:rPr sz="20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000" spc="-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basis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of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disability</a:t>
            </a:r>
            <a:r>
              <a:rPr sz="2000" spc="-1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in</a:t>
            </a:r>
            <a:r>
              <a:rPr sz="2000" spc="-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public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accommodation</a:t>
            </a:r>
            <a:r>
              <a:rPr sz="2000" spc="-9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services.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1055"/>
              </a:spcBef>
            </a:pPr>
            <a:endParaRPr sz="2000" dirty="0">
              <a:latin typeface="Verdana"/>
              <a:cs typeface="Verdana"/>
            </a:endParaRPr>
          </a:p>
          <a:p>
            <a:pPr marL="35560"/>
            <a:r>
              <a:rPr sz="1900" dirty="0">
                <a:latin typeface="Verdana"/>
                <a:cs typeface="Verdana"/>
              </a:rPr>
              <a:t>28</a:t>
            </a:r>
            <a:r>
              <a:rPr sz="1900" spc="-2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CFR</a:t>
            </a:r>
            <a:r>
              <a:rPr sz="1900" spc="-30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42</a:t>
            </a:r>
            <a:endParaRPr sz="1900" dirty="0">
              <a:latin typeface="Verdana"/>
              <a:cs typeface="Verdana"/>
            </a:endParaRPr>
          </a:p>
          <a:p>
            <a:pPr marL="291465">
              <a:spcBef>
                <a:spcPts val="595"/>
              </a:spcBef>
            </a:pP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Covers</a:t>
            </a:r>
            <a:r>
              <a:rPr sz="20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nondiscrimination</a:t>
            </a:r>
            <a:r>
              <a:rPr sz="2000" spc="-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in</a:t>
            </a:r>
            <a:r>
              <a:rPr sz="2000" spc="-6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Federally</a:t>
            </a:r>
            <a:r>
              <a:rPr sz="20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C00000"/>
                </a:solidFill>
                <a:latin typeface="Verdana"/>
                <a:cs typeface="Verdana"/>
              </a:rPr>
              <a:t>assisted</a:t>
            </a:r>
            <a:r>
              <a:rPr sz="20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Verdana"/>
                <a:cs typeface="Verdana"/>
              </a:rPr>
              <a:t>programs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4895" y="291275"/>
            <a:ext cx="967601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38544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DOJ</a:t>
            </a:r>
            <a:r>
              <a:rPr sz="3600" spc="-65" dirty="0">
                <a:latin typeface="+mj-lt"/>
              </a:rPr>
              <a:t> </a:t>
            </a:r>
            <a:r>
              <a:rPr sz="3600" dirty="0">
                <a:latin typeface="+mj-lt"/>
              </a:rPr>
              <a:t>and</a:t>
            </a:r>
            <a:r>
              <a:rPr sz="3600" spc="-50" dirty="0">
                <a:latin typeface="+mj-lt"/>
              </a:rPr>
              <a:t> </a:t>
            </a:r>
            <a:r>
              <a:rPr sz="3600" dirty="0">
                <a:latin typeface="+mj-lt"/>
              </a:rPr>
              <a:t>USDA</a:t>
            </a:r>
            <a:r>
              <a:rPr sz="3600" spc="-60" dirty="0">
                <a:latin typeface="+mj-lt"/>
              </a:rPr>
              <a:t> </a:t>
            </a:r>
            <a:r>
              <a:rPr sz="3600" dirty="0">
                <a:latin typeface="+mj-lt"/>
              </a:rPr>
              <a:t>Civil</a:t>
            </a:r>
            <a:r>
              <a:rPr sz="3600" spc="-45" dirty="0">
                <a:latin typeface="+mj-lt"/>
              </a:rPr>
              <a:t> </a:t>
            </a:r>
            <a:r>
              <a:rPr sz="3600" dirty="0">
                <a:latin typeface="+mj-lt"/>
              </a:rPr>
              <a:t>Rights</a:t>
            </a:r>
            <a:r>
              <a:rPr sz="3600" spc="-4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Authorities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8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2971800" y="1635353"/>
            <a:ext cx="7726680" cy="41522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74015" marR="438784" indent="-343535">
              <a:lnSpc>
                <a:spcPts val="2110"/>
              </a:lnSpc>
              <a:spcBef>
                <a:spcPts val="605"/>
              </a:spcBef>
              <a:buClr>
                <a:schemeClr val="tx1"/>
              </a:buClr>
              <a:buFont typeface="Wingdings"/>
              <a:buChar char=""/>
              <a:tabLst>
                <a:tab pos="374015" algn="l"/>
              </a:tabLst>
            </a:pPr>
            <a:r>
              <a:rPr sz="2200" b="1" dirty="0">
                <a:latin typeface="Verdana"/>
                <a:cs typeface="Verdana"/>
              </a:rPr>
              <a:t>Executive</a:t>
            </a:r>
            <a:r>
              <a:rPr sz="2200" b="1" spc="-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Order</a:t>
            </a:r>
            <a:r>
              <a:rPr sz="2200" b="1" spc="-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13166</a:t>
            </a:r>
            <a:r>
              <a:rPr sz="2200" b="1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-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"Improving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Access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Services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Persons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Limited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English </a:t>
            </a:r>
            <a:r>
              <a:rPr sz="2200" dirty="0">
                <a:latin typeface="Verdana"/>
                <a:cs typeface="Verdana"/>
              </a:rPr>
              <a:t>Proficiency"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(65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50121,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August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11,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2000)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645"/>
              </a:spcBef>
              <a:buClr>
                <a:schemeClr val="tx1"/>
              </a:buClr>
              <a:buFont typeface="Wingdings"/>
              <a:buChar char=""/>
            </a:pPr>
            <a:endParaRPr sz="2200" dirty="0">
              <a:latin typeface="Verdana"/>
              <a:cs typeface="Verdana"/>
            </a:endParaRPr>
          </a:p>
          <a:p>
            <a:pPr marL="354965" marR="438784" indent="-342900">
              <a:lnSpc>
                <a:spcPts val="2110"/>
              </a:lnSpc>
              <a:buClr>
                <a:schemeClr val="tx1"/>
              </a:buClr>
              <a:buFont typeface="Wingdings"/>
              <a:buChar char=""/>
              <a:tabLst>
                <a:tab pos="354965" algn="l"/>
              </a:tabLst>
            </a:pPr>
            <a:r>
              <a:rPr sz="2200" b="1" dirty="0">
                <a:latin typeface="Verdana"/>
                <a:cs typeface="Verdana"/>
              </a:rPr>
              <a:t>Executive</a:t>
            </a:r>
            <a:r>
              <a:rPr sz="2200" b="1" spc="-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Order</a:t>
            </a:r>
            <a:r>
              <a:rPr sz="2200" b="1" spc="-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13988</a:t>
            </a:r>
            <a:r>
              <a:rPr sz="2200" b="1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–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“Preventing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Combating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Discrimination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Basis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Gender </a:t>
            </a:r>
            <a:r>
              <a:rPr sz="2200" dirty="0">
                <a:latin typeface="Verdana"/>
                <a:cs typeface="Verdana"/>
              </a:rPr>
              <a:t>Identity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Sexual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Orientation”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(86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7023, </a:t>
            </a:r>
            <a:r>
              <a:rPr sz="2200" dirty="0">
                <a:latin typeface="Verdana"/>
                <a:cs typeface="Verdana"/>
              </a:rPr>
              <a:t>January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20,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2021)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645"/>
              </a:spcBef>
              <a:buClr>
                <a:schemeClr val="tx1"/>
              </a:buClr>
              <a:buFont typeface="Wingdings"/>
              <a:buChar char=""/>
            </a:pPr>
            <a:endParaRPr sz="2200" dirty="0">
              <a:latin typeface="Verdana"/>
              <a:cs typeface="Verdana"/>
            </a:endParaRPr>
          </a:p>
          <a:p>
            <a:pPr marL="373380" marR="5080" indent="-343535">
              <a:lnSpc>
                <a:spcPts val="2110"/>
              </a:lnSpc>
              <a:buClr>
                <a:schemeClr val="tx1"/>
              </a:buClr>
              <a:buFont typeface="Wingdings"/>
              <a:buChar char=""/>
              <a:tabLst>
                <a:tab pos="373380" algn="l"/>
              </a:tabLst>
            </a:pPr>
            <a:r>
              <a:rPr sz="2200" dirty="0">
                <a:latin typeface="Verdana"/>
                <a:cs typeface="Verdana"/>
              </a:rPr>
              <a:t>“USDA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Guidance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Federal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Financial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Assistance </a:t>
            </a:r>
            <a:r>
              <a:rPr sz="2200" dirty="0">
                <a:latin typeface="Verdana"/>
                <a:cs typeface="Verdana"/>
              </a:rPr>
              <a:t>Recipients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Regarding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Title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VI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Prohibition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Against </a:t>
            </a:r>
            <a:r>
              <a:rPr sz="2200" dirty="0">
                <a:latin typeface="Verdana"/>
                <a:cs typeface="Verdana"/>
              </a:rPr>
              <a:t>National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Origin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Discrimination</a:t>
            </a:r>
            <a:r>
              <a:rPr sz="2200" spc="-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Affecting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Persons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Limited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English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Proficiency”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(79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229, </a:t>
            </a:r>
            <a:r>
              <a:rPr sz="2200" dirty="0">
                <a:latin typeface="Verdana"/>
                <a:cs typeface="Verdana"/>
              </a:rPr>
              <a:t>November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28,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2014)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</a:t>
            </a:r>
            <a:r>
              <a:rPr sz="2200" b="1" dirty="0">
                <a:latin typeface="Verdana"/>
                <a:cs typeface="Verdana"/>
              </a:rPr>
              <a:t>USDA</a:t>
            </a:r>
            <a:r>
              <a:rPr sz="2200" b="1" spc="-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LEP</a:t>
            </a:r>
            <a:r>
              <a:rPr sz="2200" b="1" spc="-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Guidance</a:t>
            </a:r>
            <a:r>
              <a:rPr sz="2200" spc="-10" dirty="0">
                <a:latin typeface="Verdana"/>
                <a:cs typeface="Verdana"/>
              </a:rPr>
              <a:t>)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740" y="752347"/>
            <a:ext cx="29190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322" y="158509"/>
            <a:ext cx="1118870" cy="761365"/>
          </a:xfrm>
          <a:custGeom>
            <a:avLst/>
            <a:gdLst/>
            <a:ahLst/>
            <a:cxnLst/>
            <a:rect l="l" t="t" r="r" b="b"/>
            <a:pathLst>
              <a:path w="1118870" h="761365">
                <a:moveTo>
                  <a:pt x="267144" y="8001"/>
                </a:moveTo>
                <a:lnTo>
                  <a:pt x="212915" y="8001"/>
                </a:lnTo>
                <a:lnTo>
                  <a:pt x="218948" y="12014"/>
                </a:lnTo>
                <a:lnTo>
                  <a:pt x="224967" y="18021"/>
                </a:lnTo>
                <a:lnTo>
                  <a:pt x="224967" y="222338"/>
                </a:lnTo>
                <a:lnTo>
                  <a:pt x="220954" y="254609"/>
                </a:lnTo>
                <a:lnTo>
                  <a:pt x="207899" y="280682"/>
                </a:lnTo>
                <a:lnTo>
                  <a:pt x="184289" y="298119"/>
                </a:lnTo>
                <a:lnTo>
                  <a:pt x="148640" y="304469"/>
                </a:lnTo>
                <a:lnTo>
                  <a:pt x="111925" y="296773"/>
                </a:lnTo>
                <a:lnTo>
                  <a:pt x="89890" y="277431"/>
                </a:lnTo>
                <a:lnTo>
                  <a:pt x="79159" y="252069"/>
                </a:lnTo>
                <a:lnTo>
                  <a:pt x="76327" y="226352"/>
                </a:lnTo>
                <a:lnTo>
                  <a:pt x="76327" y="18021"/>
                </a:lnTo>
                <a:lnTo>
                  <a:pt x="84366" y="12014"/>
                </a:lnTo>
                <a:lnTo>
                  <a:pt x="90385" y="8001"/>
                </a:lnTo>
                <a:lnTo>
                  <a:pt x="0" y="8001"/>
                </a:lnTo>
                <a:lnTo>
                  <a:pt x="5905" y="11417"/>
                </a:lnTo>
                <a:lnTo>
                  <a:pt x="11049" y="15773"/>
                </a:lnTo>
                <a:lnTo>
                  <a:pt x="14693" y="21247"/>
                </a:lnTo>
                <a:lnTo>
                  <a:pt x="16065" y="28041"/>
                </a:lnTo>
                <a:lnTo>
                  <a:pt x="16065" y="224345"/>
                </a:lnTo>
                <a:lnTo>
                  <a:pt x="27901" y="275894"/>
                </a:lnTo>
                <a:lnTo>
                  <a:pt x="58000" y="309219"/>
                </a:lnTo>
                <a:lnTo>
                  <a:pt x="98272" y="327164"/>
                </a:lnTo>
                <a:lnTo>
                  <a:pt x="140601" y="332511"/>
                </a:lnTo>
                <a:lnTo>
                  <a:pt x="185293" y="326250"/>
                </a:lnTo>
                <a:lnTo>
                  <a:pt x="220954" y="306476"/>
                </a:lnTo>
                <a:lnTo>
                  <a:pt x="244551" y="271665"/>
                </a:lnTo>
                <a:lnTo>
                  <a:pt x="253085" y="220332"/>
                </a:lnTo>
                <a:lnTo>
                  <a:pt x="255104" y="28041"/>
                </a:lnTo>
                <a:lnTo>
                  <a:pt x="255104" y="18021"/>
                </a:lnTo>
                <a:lnTo>
                  <a:pt x="259118" y="12014"/>
                </a:lnTo>
                <a:lnTo>
                  <a:pt x="267144" y="8001"/>
                </a:lnTo>
                <a:close/>
              </a:path>
              <a:path w="1118870" h="761365">
                <a:moveTo>
                  <a:pt x="492112" y="232359"/>
                </a:moveTo>
                <a:lnTo>
                  <a:pt x="484212" y="192481"/>
                </a:lnTo>
                <a:lnTo>
                  <a:pt x="463499" y="165747"/>
                </a:lnTo>
                <a:lnTo>
                  <a:pt x="434492" y="147281"/>
                </a:lnTo>
                <a:lnTo>
                  <a:pt x="401726" y="132194"/>
                </a:lnTo>
                <a:lnTo>
                  <a:pt x="373049" y="118300"/>
                </a:lnTo>
                <a:lnTo>
                  <a:pt x="353021" y="105156"/>
                </a:lnTo>
                <a:lnTo>
                  <a:pt x="341287" y="90512"/>
                </a:lnTo>
                <a:lnTo>
                  <a:pt x="337451" y="72110"/>
                </a:lnTo>
                <a:lnTo>
                  <a:pt x="340220" y="56451"/>
                </a:lnTo>
                <a:lnTo>
                  <a:pt x="349008" y="41554"/>
                </a:lnTo>
                <a:lnTo>
                  <a:pt x="364566" y="30416"/>
                </a:lnTo>
                <a:lnTo>
                  <a:pt x="387667" y="26035"/>
                </a:lnTo>
                <a:lnTo>
                  <a:pt x="418553" y="32385"/>
                </a:lnTo>
                <a:lnTo>
                  <a:pt x="441896" y="48323"/>
                </a:lnTo>
                <a:lnTo>
                  <a:pt x="457720" y="69138"/>
                </a:lnTo>
                <a:lnTo>
                  <a:pt x="466001" y="90131"/>
                </a:lnTo>
                <a:lnTo>
                  <a:pt x="463994" y="20027"/>
                </a:lnTo>
                <a:lnTo>
                  <a:pt x="445109" y="11290"/>
                </a:lnTo>
                <a:lnTo>
                  <a:pt x="425831" y="5753"/>
                </a:lnTo>
                <a:lnTo>
                  <a:pt x="408063" y="2844"/>
                </a:lnTo>
                <a:lnTo>
                  <a:pt x="393700" y="1993"/>
                </a:lnTo>
                <a:lnTo>
                  <a:pt x="359041" y="7061"/>
                </a:lnTo>
                <a:lnTo>
                  <a:pt x="325907" y="23025"/>
                </a:lnTo>
                <a:lnTo>
                  <a:pt x="301040" y="51015"/>
                </a:lnTo>
                <a:lnTo>
                  <a:pt x="291249" y="92138"/>
                </a:lnTo>
                <a:lnTo>
                  <a:pt x="294767" y="117119"/>
                </a:lnTo>
                <a:lnTo>
                  <a:pt x="305816" y="138709"/>
                </a:lnTo>
                <a:lnTo>
                  <a:pt x="325145" y="158051"/>
                </a:lnTo>
                <a:lnTo>
                  <a:pt x="353517" y="176263"/>
                </a:lnTo>
                <a:lnTo>
                  <a:pt x="384187" y="191795"/>
                </a:lnTo>
                <a:lnTo>
                  <a:pt x="410514" y="205816"/>
                </a:lnTo>
                <a:lnTo>
                  <a:pt x="428942" y="223596"/>
                </a:lnTo>
                <a:lnTo>
                  <a:pt x="435876" y="250380"/>
                </a:lnTo>
                <a:lnTo>
                  <a:pt x="432955" y="269290"/>
                </a:lnTo>
                <a:lnTo>
                  <a:pt x="423075" y="287439"/>
                </a:lnTo>
                <a:lnTo>
                  <a:pt x="404520" y="301091"/>
                </a:lnTo>
                <a:lnTo>
                  <a:pt x="375615" y="306476"/>
                </a:lnTo>
                <a:lnTo>
                  <a:pt x="343192" y="299085"/>
                </a:lnTo>
                <a:lnTo>
                  <a:pt x="318122" y="280428"/>
                </a:lnTo>
                <a:lnTo>
                  <a:pt x="300202" y="255765"/>
                </a:lnTo>
                <a:lnTo>
                  <a:pt x="289242" y="230352"/>
                </a:lnTo>
                <a:lnTo>
                  <a:pt x="291249" y="308470"/>
                </a:lnTo>
                <a:lnTo>
                  <a:pt x="306222" y="315607"/>
                </a:lnTo>
                <a:lnTo>
                  <a:pt x="326656" y="323494"/>
                </a:lnTo>
                <a:lnTo>
                  <a:pt x="351980" y="329882"/>
                </a:lnTo>
                <a:lnTo>
                  <a:pt x="381647" y="332511"/>
                </a:lnTo>
                <a:lnTo>
                  <a:pt x="423481" y="325310"/>
                </a:lnTo>
                <a:lnTo>
                  <a:pt x="458724" y="304965"/>
                </a:lnTo>
                <a:lnTo>
                  <a:pt x="483044" y="273354"/>
                </a:lnTo>
                <a:lnTo>
                  <a:pt x="492112" y="232359"/>
                </a:lnTo>
                <a:close/>
              </a:path>
              <a:path w="1118870" h="761365">
                <a:moveTo>
                  <a:pt x="835596" y="162242"/>
                </a:moveTo>
                <a:lnTo>
                  <a:pt x="832497" y="134823"/>
                </a:lnTo>
                <a:lnTo>
                  <a:pt x="821537" y="101777"/>
                </a:lnTo>
                <a:lnTo>
                  <a:pt x="800188" y="67843"/>
                </a:lnTo>
                <a:lnTo>
                  <a:pt x="769315" y="40716"/>
                </a:lnTo>
                <a:lnTo>
                  <a:pt x="769315" y="162242"/>
                </a:lnTo>
                <a:lnTo>
                  <a:pt x="765327" y="202933"/>
                </a:lnTo>
                <a:lnTo>
                  <a:pt x="751890" y="241020"/>
                </a:lnTo>
                <a:lnTo>
                  <a:pt x="726795" y="272719"/>
                </a:lnTo>
                <a:lnTo>
                  <a:pt x="687806" y="294424"/>
                </a:lnTo>
                <a:lnTo>
                  <a:pt x="632726" y="302463"/>
                </a:lnTo>
                <a:lnTo>
                  <a:pt x="594563" y="302463"/>
                </a:lnTo>
                <a:lnTo>
                  <a:pt x="594563" y="32042"/>
                </a:lnTo>
                <a:lnTo>
                  <a:pt x="603161" y="30886"/>
                </a:lnTo>
                <a:lnTo>
                  <a:pt x="615149" y="30289"/>
                </a:lnTo>
                <a:lnTo>
                  <a:pt x="627888" y="30073"/>
                </a:lnTo>
                <a:lnTo>
                  <a:pt x="638746" y="30035"/>
                </a:lnTo>
                <a:lnTo>
                  <a:pt x="690118" y="38404"/>
                </a:lnTo>
                <a:lnTo>
                  <a:pt x="727227" y="60426"/>
                </a:lnTo>
                <a:lnTo>
                  <a:pt x="751700" y="91478"/>
                </a:lnTo>
                <a:lnTo>
                  <a:pt x="765175" y="126961"/>
                </a:lnTo>
                <a:lnTo>
                  <a:pt x="769315" y="162242"/>
                </a:lnTo>
                <a:lnTo>
                  <a:pt x="769315" y="40716"/>
                </a:lnTo>
                <a:lnTo>
                  <a:pt x="765962" y="37757"/>
                </a:lnTo>
                <a:lnTo>
                  <a:pt x="748169" y="30035"/>
                </a:lnTo>
                <a:lnTo>
                  <a:pt x="716330" y="16230"/>
                </a:lnTo>
                <a:lnTo>
                  <a:pt x="648792" y="8001"/>
                </a:lnTo>
                <a:lnTo>
                  <a:pt x="524256" y="8001"/>
                </a:lnTo>
                <a:lnTo>
                  <a:pt x="530288" y="12014"/>
                </a:lnTo>
                <a:lnTo>
                  <a:pt x="536308" y="18021"/>
                </a:lnTo>
                <a:lnTo>
                  <a:pt x="536308" y="316484"/>
                </a:lnTo>
                <a:lnTo>
                  <a:pt x="530288" y="322491"/>
                </a:lnTo>
                <a:lnTo>
                  <a:pt x="524256" y="326504"/>
                </a:lnTo>
                <a:lnTo>
                  <a:pt x="644779" y="326504"/>
                </a:lnTo>
                <a:lnTo>
                  <a:pt x="702843" y="320040"/>
                </a:lnTo>
                <a:lnTo>
                  <a:pt x="749693" y="302463"/>
                </a:lnTo>
                <a:lnTo>
                  <a:pt x="750493" y="302171"/>
                </a:lnTo>
                <a:lnTo>
                  <a:pt x="787641" y="275170"/>
                </a:lnTo>
                <a:lnTo>
                  <a:pt x="814247" y="241338"/>
                </a:lnTo>
                <a:lnTo>
                  <a:pt x="830249" y="202933"/>
                </a:lnTo>
                <a:lnTo>
                  <a:pt x="835596" y="162242"/>
                </a:lnTo>
                <a:close/>
              </a:path>
              <a:path w="1118870" h="761365">
                <a:moveTo>
                  <a:pt x="1112786" y="454698"/>
                </a:moveTo>
                <a:lnTo>
                  <a:pt x="998296" y="454698"/>
                </a:lnTo>
                <a:lnTo>
                  <a:pt x="996289" y="454698"/>
                </a:lnTo>
                <a:lnTo>
                  <a:pt x="964565" y="455460"/>
                </a:lnTo>
                <a:lnTo>
                  <a:pt x="892187" y="458139"/>
                </a:lnTo>
                <a:lnTo>
                  <a:pt x="851954" y="460171"/>
                </a:lnTo>
                <a:lnTo>
                  <a:pt x="809294" y="462749"/>
                </a:lnTo>
                <a:lnTo>
                  <a:pt x="764425" y="465937"/>
                </a:lnTo>
                <a:lnTo>
                  <a:pt x="717537" y="469785"/>
                </a:lnTo>
                <a:lnTo>
                  <a:pt x="668858" y="474383"/>
                </a:lnTo>
                <a:lnTo>
                  <a:pt x="618591" y="479767"/>
                </a:lnTo>
                <a:lnTo>
                  <a:pt x="566940" y="486003"/>
                </a:lnTo>
                <a:lnTo>
                  <a:pt x="514108" y="493153"/>
                </a:lnTo>
                <a:lnTo>
                  <a:pt x="460311" y="501281"/>
                </a:lnTo>
                <a:lnTo>
                  <a:pt x="405765" y="510463"/>
                </a:lnTo>
                <a:lnTo>
                  <a:pt x="350659" y="520725"/>
                </a:lnTo>
                <a:lnTo>
                  <a:pt x="295211" y="532168"/>
                </a:lnTo>
                <a:lnTo>
                  <a:pt x="239623" y="544830"/>
                </a:lnTo>
                <a:lnTo>
                  <a:pt x="184111" y="558774"/>
                </a:lnTo>
                <a:lnTo>
                  <a:pt x="128879" y="574065"/>
                </a:lnTo>
                <a:lnTo>
                  <a:pt x="74129" y="590765"/>
                </a:lnTo>
                <a:lnTo>
                  <a:pt x="20091" y="608939"/>
                </a:lnTo>
                <a:lnTo>
                  <a:pt x="20091" y="761174"/>
                </a:lnTo>
                <a:lnTo>
                  <a:pt x="1108773" y="761174"/>
                </a:lnTo>
                <a:lnTo>
                  <a:pt x="1108773" y="757174"/>
                </a:lnTo>
                <a:lnTo>
                  <a:pt x="1112786" y="757174"/>
                </a:lnTo>
                <a:lnTo>
                  <a:pt x="1112786" y="454698"/>
                </a:lnTo>
                <a:close/>
              </a:path>
              <a:path w="1118870" h="761365">
                <a:moveTo>
                  <a:pt x="1112786" y="372579"/>
                </a:moveTo>
                <a:lnTo>
                  <a:pt x="709307" y="365531"/>
                </a:lnTo>
                <a:lnTo>
                  <a:pt x="460984" y="383844"/>
                </a:lnTo>
                <a:lnTo>
                  <a:pt x="360197" y="415925"/>
                </a:lnTo>
                <a:lnTo>
                  <a:pt x="308483" y="397357"/>
                </a:lnTo>
                <a:lnTo>
                  <a:pt x="240284" y="381088"/>
                </a:lnTo>
                <a:lnTo>
                  <a:pt x="155892" y="374573"/>
                </a:lnTo>
                <a:lnTo>
                  <a:pt x="20091" y="372579"/>
                </a:lnTo>
                <a:lnTo>
                  <a:pt x="20091" y="416636"/>
                </a:lnTo>
                <a:lnTo>
                  <a:pt x="71145" y="410070"/>
                </a:lnTo>
                <a:lnTo>
                  <a:pt x="127304" y="409130"/>
                </a:lnTo>
                <a:lnTo>
                  <a:pt x="223748" y="414947"/>
                </a:lnTo>
                <a:lnTo>
                  <a:pt x="335305" y="423849"/>
                </a:lnTo>
                <a:lnTo>
                  <a:pt x="265391" y="446100"/>
                </a:lnTo>
                <a:lnTo>
                  <a:pt x="260858" y="448411"/>
                </a:lnTo>
                <a:lnTo>
                  <a:pt x="224586" y="444995"/>
                </a:lnTo>
                <a:lnTo>
                  <a:pt x="176758" y="442683"/>
                </a:lnTo>
                <a:lnTo>
                  <a:pt x="116878" y="443369"/>
                </a:lnTo>
                <a:lnTo>
                  <a:pt x="20091" y="446684"/>
                </a:lnTo>
                <a:lnTo>
                  <a:pt x="20091" y="490753"/>
                </a:lnTo>
                <a:lnTo>
                  <a:pt x="37795" y="483374"/>
                </a:lnTo>
                <a:lnTo>
                  <a:pt x="71310" y="476732"/>
                </a:lnTo>
                <a:lnTo>
                  <a:pt x="145503" y="467093"/>
                </a:lnTo>
                <a:lnTo>
                  <a:pt x="247688" y="455104"/>
                </a:lnTo>
                <a:lnTo>
                  <a:pt x="20091" y="570877"/>
                </a:lnTo>
                <a:lnTo>
                  <a:pt x="278955" y="472732"/>
                </a:lnTo>
                <a:lnTo>
                  <a:pt x="479056" y="424154"/>
                </a:lnTo>
                <a:lnTo>
                  <a:pt x="722858" y="410883"/>
                </a:lnTo>
                <a:lnTo>
                  <a:pt x="1112786" y="418642"/>
                </a:lnTo>
                <a:lnTo>
                  <a:pt x="1112786" y="372579"/>
                </a:lnTo>
                <a:close/>
              </a:path>
              <a:path w="1118870" h="761365">
                <a:moveTo>
                  <a:pt x="1118819" y="326504"/>
                </a:moveTo>
                <a:lnTo>
                  <a:pt x="1109992" y="321081"/>
                </a:lnTo>
                <a:lnTo>
                  <a:pt x="1103998" y="316230"/>
                </a:lnTo>
                <a:lnTo>
                  <a:pt x="1099883" y="311010"/>
                </a:lnTo>
                <a:lnTo>
                  <a:pt x="1096721" y="304469"/>
                </a:lnTo>
                <a:lnTo>
                  <a:pt x="1088961" y="289572"/>
                </a:lnTo>
                <a:lnTo>
                  <a:pt x="1072362" y="252882"/>
                </a:lnTo>
                <a:lnTo>
                  <a:pt x="1066012" y="238366"/>
                </a:lnTo>
                <a:lnTo>
                  <a:pt x="1055497" y="214325"/>
                </a:lnTo>
                <a:lnTo>
                  <a:pt x="1034288" y="165874"/>
                </a:lnTo>
                <a:lnTo>
                  <a:pt x="1004836" y="98145"/>
                </a:lnTo>
                <a:lnTo>
                  <a:pt x="992263" y="69253"/>
                </a:lnTo>
                <a:lnTo>
                  <a:pt x="992263" y="214325"/>
                </a:lnTo>
                <a:lnTo>
                  <a:pt x="895858" y="214325"/>
                </a:lnTo>
                <a:lnTo>
                  <a:pt x="905649" y="192227"/>
                </a:lnTo>
                <a:lnTo>
                  <a:pt x="913930" y="172758"/>
                </a:lnTo>
                <a:lnTo>
                  <a:pt x="925233" y="145034"/>
                </a:lnTo>
                <a:lnTo>
                  <a:pt x="944067" y="98145"/>
                </a:lnTo>
                <a:lnTo>
                  <a:pt x="948486" y="108978"/>
                </a:lnTo>
                <a:lnTo>
                  <a:pt x="959878" y="136702"/>
                </a:lnTo>
                <a:lnTo>
                  <a:pt x="975410" y="174205"/>
                </a:lnTo>
                <a:lnTo>
                  <a:pt x="992263" y="214325"/>
                </a:lnTo>
                <a:lnTo>
                  <a:pt x="992263" y="69253"/>
                </a:lnTo>
                <a:lnTo>
                  <a:pt x="962139" y="0"/>
                </a:lnTo>
                <a:lnTo>
                  <a:pt x="829564" y="304469"/>
                </a:lnTo>
                <a:lnTo>
                  <a:pt x="825271" y="310159"/>
                </a:lnTo>
                <a:lnTo>
                  <a:pt x="820775" y="315480"/>
                </a:lnTo>
                <a:lnTo>
                  <a:pt x="815162" y="320802"/>
                </a:lnTo>
                <a:lnTo>
                  <a:pt x="807478" y="326504"/>
                </a:lnTo>
                <a:lnTo>
                  <a:pt x="871753" y="326504"/>
                </a:lnTo>
                <a:lnTo>
                  <a:pt x="864247" y="322783"/>
                </a:lnTo>
                <a:lnTo>
                  <a:pt x="859955" y="317741"/>
                </a:lnTo>
                <a:lnTo>
                  <a:pt x="859040" y="311569"/>
                </a:lnTo>
                <a:lnTo>
                  <a:pt x="861707" y="304469"/>
                </a:lnTo>
                <a:lnTo>
                  <a:pt x="863815" y="296113"/>
                </a:lnTo>
                <a:lnTo>
                  <a:pt x="869492" y="281178"/>
                </a:lnTo>
                <a:lnTo>
                  <a:pt x="877811" y="261366"/>
                </a:lnTo>
                <a:lnTo>
                  <a:pt x="887818" y="238366"/>
                </a:lnTo>
                <a:lnTo>
                  <a:pt x="1002309" y="238366"/>
                </a:lnTo>
                <a:lnTo>
                  <a:pt x="1020889" y="281178"/>
                </a:lnTo>
                <a:lnTo>
                  <a:pt x="1031024" y="311569"/>
                </a:lnTo>
                <a:lnTo>
                  <a:pt x="1029677" y="316992"/>
                </a:lnTo>
                <a:lnTo>
                  <a:pt x="1025626" y="321932"/>
                </a:lnTo>
                <a:lnTo>
                  <a:pt x="1018387" y="326504"/>
                </a:lnTo>
                <a:lnTo>
                  <a:pt x="1118819" y="326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1396" y="291275"/>
            <a:ext cx="9825644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390525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USDA</a:t>
            </a:r>
            <a:r>
              <a:rPr sz="3600" spc="-65" dirty="0">
                <a:latin typeface="+mj-lt"/>
              </a:rPr>
              <a:t> </a:t>
            </a:r>
            <a:r>
              <a:rPr sz="3600" dirty="0">
                <a:latin typeface="+mj-lt"/>
              </a:rPr>
              <a:t>and</a:t>
            </a:r>
            <a:r>
              <a:rPr sz="3600" spc="-55" dirty="0">
                <a:latin typeface="+mj-lt"/>
              </a:rPr>
              <a:t> </a:t>
            </a:r>
            <a:r>
              <a:rPr sz="3600" dirty="0">
                <a:latin typeface="+mj-lt"/>
              </a:rPr>
              <a:t>FNS</a:t>
            </a:r>
            <a:r>
              <a:rPr sz="3600" spc="-65" dirty="0">
                <a:latin typeface="+mj-lt"/>
              </a:rPr>
              <a:t> </a:t>
            </a:r>
            <a:r>
              <a:rPr sz="3600" dirty="0">
                <a:latin typeface="+mj-lt"/>
              </a:rPr>
              <a:t>Civil</a:t>
            </a:r>
            <a:r>
              <a:rPr sz="3600" spc="-50" dirty="0">
                <a:latin typeface="+mj-lt"/>
              </a:rPr>
              <a:t> </a:t>
            </a:r>
            <a:r>
              <a:rPr sz="3600" dirty="0">
                <a:latin typeface="+mj-lt"/>
              </a:rPr>
              <a:t>Rights</a:t>
            </a:r>
            <a:r>
              <a:rPr sz="3600" spc="-60" dirty="0">
                <a:latin typeface="+mj-lt"/>
              </a:rPr>
              <a:t> </a:t>
            </a:r>
            <a:r>
              <a:rPr sz="3600" spc="-10" dirty="0">
                <a:latin typeface="+mj-lt"/>
              </a:rPr>
              <a:t>Authorities</a:t>
            </a:r>
            <a:endParaRPr sz="360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058900" y="6272992"/>
            <a:ext cx="492080" cy="1667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18745">
              <a:spcBef>
                <a:spcPts val="100"/>
              </a:spcBef>
            </a:pPr>
            <a:fld id="{81D60167-4931-47E6-BA6A-407CBD079E47}" type="slidenum">
              <a:rPr spc="-50" dirty="0"/>
              <a:pPr marL="118745">
                <a:spcBef>
                  <a:spcPts val="100"/>
                </a:spcBef>
              </a:pPr>
              <a:t>9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2952174" y="1574619"/>
            <a:ext cx="7833359" cy="4167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765" marR="1376045" indent="-393700">
              <a:lnSpc>
                <a:spcPct val="122700"/>
              </a:lnSpc>
              <a:spcBef>
                <a:spcPts val="100"/>
              </a:spcBef>
            </a:pPr>
            <a:r>
              <a:rPr sz="2200" dirty="0">
                <a:latin typeface="Verdana"/>
                <a:cs typeface="Verdana"/>
              </a:rPr>
              <a:t>USDA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Departmental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Regulation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4300-003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Equal</a:t>
            </a:r>
            <a:r>
              <a:rPr sz="22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Opportunity</a:t>
            </a:r>
            <a:r>
              <a:rPr sz="22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Public</a:t>
            </a:r>
            <a:r>
              <a:rPr sz="22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Notification</a:t>
            </a:r>
            <a:r>
              <a:rPr sz="22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Verdana"/>
                <a:cs typeface="Verdana"/>
              </a:rPr>
              <a:t>Policy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2605"/>
              </a:spcBef>
            </a:pPr>
            <a:endParaRPr sz="2200" dirty="0">
              <a:latin typeface="Verdana"/>
              <a:cs typeface="Verdana"/>
            </a:endParaRPr>
          </a:p>
          <a:p>
            <a:pPr marL="12700"/>
            <a:r>
              <a:rPr sz="2200" dirty="0">
                <a:latin typeface="Verdana"/>
                <a:cs typeface="Verdana"/>
              </a:rPr>
              <a:t>USDA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Departmental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Regulation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4330-002</a:t>
            </a:r>
            <a:endParaRPr sz="2200" dirty="0">
              <a:latin typeface="Verdana"/>
              <a:cs typeface="Verdana"/>
            </a:endParaRPr>
          </a:p>
          <a:p>
            <a:pPr marL="469900" marR="5080">
              <a:spcBef>
                <a:spcPts val="1320"/>
              </a:spcBef>
            </a:pP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Prohibits</a:t>
            </a:r>
            <a:r>
              <a:rPr sz="22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discrimination</a:t>
            </a:r>
            <a:r>
              <a:rPr sz="22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in</a:t>
            </a:r>
            <a:r>
              <a:rPr sz="2200" spc="-9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programs</a:t>
            </a:r>
            <a:r>
              <a:rPr sz="2200" spc="-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and</a:t>
            </a:r>
            <a:r>
              <a:rPr sz="2200" spc="-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Verdana"/>
                <a:cs typeface="Verdana"/>
              </a:rPr>
              <a:t>activities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receiving</a:t>
            </a:r>
            <a:r>
              <a:rPr sz="22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federal</a:t>
            </a:r>
            <a:r>
              <a:rPr sz="22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financial</a:t>
            </a:r>
            <a:r>
              <a:rPr sz="2200" spc="-8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assistance</a:t>
            </a:r>
            <a:r>
              <a:rPr sz="2200" spc="-4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from</a:t>
            </a:r>
            <a:r>
              <a:rPr sz="2200" spc="-6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the</a:t>
            </a:r>
            <a:r>
              <a:rPr sz="2200" spc="-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20" dirty="0">
                <a:solidFill>
                  <a:srgbClr val="C00000"/>
                </a:solidFill>
                <a:latin typeface="Verdana"/>
                <a:cs typeface="Verdana"/>
              </a:rPr>
              <a:t>USDA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2605"/>
              </a:spcBef>
            </a:pPr>
            <a:endParaRPr sz="2200" dirty="0">
              <a:latin typeface="Verdana"/>
              <a:cs typeface="Verdana"/>
            </a:endParaRPr>
          </a:p>
          <a:p>
            <a:pPr marL="12700">
              <a:spcBef>
                <a:spcPts val="5"/>
              </a:spcBef>
            </a:pPr>
            <a:r>
              <a:rPr sz="2200" dirty="0">
                <a:latin typeface="Verdana"/>
                <a:cs typeface="Verdana"/>
              </a:rPr>
              <a:t>FNS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Instruction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113-</a:t>
            </a:r>
            <a:r>
              <a:rPr sz="2200" dirty="0">
                <a:latin typeface="Verdana"/>
                <a:cs typeface="Verdana"/>
              </a:rPr>
              <a:t>1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Appendix</a:t>
            </a:r>
            <a:r>
              <a:rPr sz="2200" spc="-50" dirty="0">
                <a:latin typeface="Verdana"/>
                <a:cs typeface="Verdana"/>
              </a:rPr>
              <a:t> C</a:t>
            </a:r>
            <a:endParaRPr sz="2200" dirty="0">
              <a:latin typeface="Verdana"/>
              <a:cs typeface="Verdana"/>
            </a:endParaRPr>
          </a:p>
          <a:p>
            <a:pPr marL="469265">
              <a:spcBef>
                <a:spcPts val="1055"/>
              </a:spcBef>
            </a:pP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Civil</a:t>
            </a:r>
            <a:r>
              <a:rPr sz="2200" spc="-8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Rights</a:t>
            </a:r>
            <a:r>
              <a:rPr sz="2200" spc="-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compliance</a:t>
            </a:r>
            <a:r>
              <a:rPr sz="2200" spc="-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and</a:t>
            </a:r>
            <a:r>
              <a:rPr sz="2200" spc="-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Verdana"/>
                <a:cs typeface="Verdana"/>
              </a:rPr>
              <a:t>enforcement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243E8E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aleway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F0ECD401-9B30-4FF7-AA4A-0EDD4022FB31}" vid="{7D8E05C1-067A-496C-83C5-57DE55C64B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Web</Template>
  <TotalTime>171</TotalTime>
  <Words>3793</Words>
  <Application>Microsoft Office PowerPoint</Application>
  <PresentationFormat>Widescreen</PresentationFormat>
  <Paragraphs>418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Courier New</vt:lpstr>
      <vt:lpstr>Raleway</vt:lpstr>
      <vt:lpstr>Raleway Light</vt:lpstr>
      <vt:lpstr>Raleway SemiBold</vt:lpstr>
      <vt:lpstr>Segoe UI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Agenda</vt:lpstr>
      <vt:lpstr>Civil Rights Authorities</vt:lpstr>
      <vt:lpstr>Civil Rights Authorities</vt:lpstr>
      <vt:lpstr>Civil Rights Authorities (continued)</vt:lpstr>
      <vt:lpstr>More Civil Rights Authorities</vt:lpstr>
      <vt:lpstr>DOJ and USDA Civil Rights Authorities</vt:lpstr>
      <vt:lpstr>USDA and FNS Civil Rights Authorities</vt:lpstr>
      <vt:lpstr>TEFAP</vt:lpstr>
      <vt:lpstr>Nondiscrimination</vt:lpstr>
      <vt:lpstr>What is discrimination?</vt:lpstr>
      <vt:lpstr>Assurances</vt:lpstr>
      <vt:lpstr>Public Notification System</vt:lpstr>
      <vt:lpstr>Public Notification Requirements</vt:lpstr>
      <vt:lpstr>Nondiscrimination Statement</vt:lpstr>
      <vt:lpstr>PowerPoint Presentation</vt:lpstr>
      <vt:lpstr>Nondiscrimination Statement</vt:lpstr>
      <vt:lpstr>Nondiscrimination Statement Requirements</vt:lpstr>
      <vt:lpstr>“And Justice for All” Poster</vt:lpstr>
      <vt:lpstr>“And Justice for All” Posters</vt:lpstr>
      <vt:lpstr>Race &amp; Ethnicity Data Collection</vt:lpstr>
      <vt:lpstr>Program Data Collection</vt:lpstr>
      <vt:lpstr>Complaints</vt:lpstr>
      <vt:lpstr>Complaints of Discrimination</vt:lpstr>
      <vt:lpstr>Complaints Information</vt:lpstr>
      <vt:lpstr>Complaints of Discrimination Requirements</vt:lpstr>
      <vt:lpstr>Complaints of Discrimination Form</vt:lpstr>
      <vt:lpstr>Compliance Reviews</vt:lpstr>
      <vt:lpstr>Compliance Review Types</vt:lpstr>
      <vt:lpstr>Pre-Award Reviews</vt:lpstr>
      <vt:lpstr>PowerPoint Presentation</vt:lpstr>
      <vt:lpstr>Special Reviews</vt:lpstr>
      <vt:lpstr>Resolution of Noncompliance</vt:lpstr>
      <vt:lpstr>Voluntary Resolution Agreement</vt:lpstr>
      <vt:lpstr>Limited English Proficiency (LEP)</vt:lpstr>
      <vt:lpstr>Limited English Proficiency (LEP)</vt:lpstr>
      <vt:lpstr>What is Meaningful Access?</vt:lpstr>
      <vt:lpstr>PowerPoint Presentation</vt:lpstr>
      <vt:lpstr>More on LEP and Program Access</vt:lpstr>
      <vt:lpstr>PowerPoint Presentation</vt:lpstr>
      <vt:lpstr>Disability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Legita R</dc:creator>
  <cp:lastModifiedBy>Maddie Monahan</cp:lastModifiedBy>
  <cp:revision>6</cp:revision>
  <dcterms:created xsi:type="dcterms:W3CDTF">2020-11-16T20:52:51Z</dcterms:created>
  <dcterms:modified xsi:type="dcterms:W3CDTF">2024-09-05T14:34:28Z</dcterms:modified>
</cp:coreProperties>
</file>