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83" r:id="rId4"/>
    <p:sldId id="305" r:id="rId5"/>
    <p:sldId id="295" r:id="rId6"/>
    <p:sldId id="294" r:id="rId7"/>
    <p:sldId id="296" r:id="rId8"/>
    <p:sldId id="258" r:id="rId9"/>
    <p:sldId id="303" r:id="rId10"/>
    <p:sldId id="297" r:id="rId11"/>
    <p:sldId id="306" r:id="rId12"/>
    <p:sldId id="307" r:id="rId13"/>
    <p:sldId id="298" r:id="rId14"/>
    <p:sldId id="299" r:id="rId15"/>
    <p:sldId id="300" r:id="rId16"/>
    <p:sldId id="302" r:id="rId17"/>
    <p:sldId id="259" r:id="rId18"/>
    <p:sldId id="260" r:id="rId19"/>
    <p:sldId id="304" r:id="rId20"/>
    <p:sldId id="262" r:id="rId21"/>
    <p:sldId id="263" r:id="rId22"/>
    <p:sldId id="264" r:id="rId23"/>
    <p:sldId id="292" r:id="rId24"/>
    <p:sldId id="293" r:id="rId25"/>
    <p:sldId id="270" r:id="rId26"/>
    <p:sldId id="271"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80" autoAdjust="0"/>
  </p:normalViewPr>
  <p:slideViewPr>
    <p:cSldViewPr>
      <p:cViewPr varScale="1">
        <p:scale>
          <a:sx n="90" d="100"/>
          <a:sy n="90" d="100"/>
        </p:scale>
        <p:origin x="14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D63DA-0E46-4196-B61D-C125243958D7}"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9640A126-E436-45D9-AE54-ABBA467E1C08}">
      <dgm:prSet/>
      <dgm:spPr/>
      <dgm:t>
        <a:bodyPr/>
        <a:lstStyle/>
        <a:p>
          <a:r>
            <a:rPr lang="en-US"/>
            <a:t>It is the organization’s responsibility to make DTC aware of a staff change in writing 30 days prior to that change to ensure continual program participation.</a:t>
          </a:r>
        </a:p>
      </dgm:t>
    </dgm:pt>
    <dgm:pt modelId="{AE3077CC-8235-43D7-9AA7-6714F86CB3BD}" type="parTrans" cxnId="{522A35B0-A4A3-4A9C-8645-3DCE15AC5FE9}">
      <dgm:prSet/>
      <dgm:spPr/>
      <dgm:t>
        <a:bodyPr/>
        <a:lstStyle/>
        <a:p>
          <a:endParaRPr lang="en-US"/>
        </a:p>
      </dgm:t>
    </dgm:pt>
    <dgm:pt modelId="{E6768856-5AF5-4180-B6FD-58064162C0D0}" type="sibTrans" cxnId="{522A35B0-A4A3-4A9C-8645-3DCE15AC5FE9}">
      <dgm:prSet/>
      <dgm:spPr/>
      <dgm:t>
        <a:bodyPr/>
        <a:lstStyle/>
        <a:p>
          <a:endParaRPr lang="en-US"/>
        </a:p>
      </dgm:t>
    </dgm:pt>
    <dgm:pt modelId="{AE8747E7-6E73-4D3A-8C49-F09BD7D1D14B}">
      <dgm:prSet/>
      <dgm:spPr/>
      <dgm:t>
        <a:bodyPr/>
        <a:lstStyle/>
        <a:p>
          <a:r>
            <a:rPr lang="en-US"/>
            <a:t>By signing the Agreement, your agency agrees to the stated USDA and DTC policies, so it is important to </a:t>
          </a:r>
          <a:r>
            <a:rPr lang="en-US" u="sng"/>
            <a:t>read</a:t>
          </a:r>
          <a:r>
            <a:rPr lang="en-US"/>
            <a:t> the document in its entirety.</a:t>
          </a:r>
        </a:p>
      </dgm:t>
    </dgm:pt>
    <dgm:pt modelId="{D1F25BD4-6D5A-47F7-BD63-21964C4849C3}" type="parTrans" cxnId="{540881A6-8548-4A94-BCE0-FCC7653139B8}">
      <dgm:prSet/>
      <dgm:spPr/>
      <dgm:t>
        <a:bodyPr/>
        <a:lstStyle/>
        <a:p>
          <a:endParaRPr lang="en-US"/>
        </a:p>
      </dgm:t>
    </dgm:pt>
    <dgm:pt modelId="{65A9ABA6-02CB-457A-8AD2-7F4C87E38DD0}" type="sibTrans" cxnId="{540881A6-8548-4A94-BCE0-FCC7653139B8}">
      <dgm:prSet/>
      <dgm:spPr/>
      <dgm:t>
        <a:bodyPr/>
        <a:lstStyle/>
        <a:p>
          <a:endParaRPr lang="en-US"/>
        </a:p>
      </dgm:t>
    </dgm:pt>
    <dgm:pt modelId="{4D6E7B47-BF3F-4230-920C-BC241A07EAEA}">
      <dgm:prSet/>
      <dgm:spPr/>
      <dgm:t>
        <a:bodyPr/>
        <a:lstStyle/>
        <a:p>
          <a:r>
            <a:rPr lang="en-US" i="1"/>
            <a:t>*If both parties agree to terminate the Agreement, a written 30-day notice must be given. Un-foreseen circumstances may cause termination in less than 30 days by either or both parties.</a:t>
          </a:r>
          <a:endParaRPr lang="en-US"/>
        </a:p>
      </dgm:t>
    </dgm:pt>
    <dgm:pt modelId="{3F27C542-9EC9-4D7D-A8CB-C083514EDC21}" type="parTrans" cxnId="{B587C8D4-5EA3-4B02-ACC9-E0618E1B96C6}">
      <dgm:prSet/>
      <dgm:spPr/>
      <dgm:t>
        <a:bodyPr/>
        <a:lstStyle/>
        <a:p>
          <a:endParaRPr lang="en-US"/>
        </a:p>
      </dgm:t>
    </dgm:pt>
    <dgm:pt modelId="{28D0DCEA-D7AF-410D-9D39-16C8F32067A3}" type="sibTrans" cxnId="{B587C8D4-5EA3-4B02-ACC9-E0618E1B96C6}">
      <dgm:prSet/>
      <dgm:spPr/>
      <dgm:t>
        <a:bodyPr/>
        <a:lstStyle/>
        <a:p>
          <a:endParaRPr lang="en-US"/>
        </a:p>
      </dgm:t>
    </dgm:pt>
    <dgm:pt modelId="{E917779F-A3D7-4FDA-8B92-5130C24E85A1}" type="pres">
      <dgm:prSet presAssocID="{F25D63DA-0E46-4196-B61D-C125243958D7}" presName="vert0" presStyleCnt="0">
        <dgm:presLayoutVars>
          <dgm:dir/>
          <dgm:animOne val="branch"/>
          <dgm:animLvl val="lvl"/>
        </dgm:presLayoutVars>
      </dgm:prSet>
      <dgm:spPr/>
    </dgm:pt>
    <dgm:pt modelId="{B1ED2179-D3BC-4C81-8642-E17FCA4A892C}" type="pres">
      <dgm:prSet presAssocID="{9640A126-E436-45D9-AE54-ABBA467E1C08}" presName="thickLine" presStyleLbl="alignNode1" presStyleIdx="0" presStyleCnt="3"/>
      <dgm:spPr/>
    </dgm:pt>
    <dgm:pt modelId="{2CC2AAD0-D201-4F05-91C6-016FF87CC462}" type="pres">
      <dgm:prSet presAssocID="{9640A126-E436-45D9-AE54-ABBA467E1C08}" presName="horz1" presStyleCnt="0"/>
      <dgm:spPr/>
    </dgm:pt>
    <dgm:pt modelId="{DCEEABC8-605A-43C7-A201-8D8FC369D3C4}" type="pres">
      <dgm:prSet presAssocID="{9640A126-E436-45D9-AE54-ABBA467E1C08}" presName="tx1" presStyleLbl="revTx" presStyleIdx="0" presStyleCnt="3"/>
      <dgm:spPr/>
    </dgm:pt>
    <dgm:pt modelId="{408F7A7C-1A13-4C37-A306-D61D2A846287}" type="pres">
      <dgm:prSet presAssocID="{9640A126-E436-45D9-AE54-ABBA467E1C08}" presName="vert1" presStyleCnt="0"/>
      <dgm:spPr/>
    </dgm:pt>
    <dgm:pt modelId="{2AB31564-DE30-49F9-BB50-E8E5BAAA9DC3}" type="pres">
      <dgm:prSet presAssocID="{AE8747E7-6E73-4D3A-8C49-F09BD7D1D14B}" presName="thickLine" presStyleLbl="alignNode1" presStyleIdx="1" presStyleCnt="3"/>
      <dgm:spPr/>
    </dgm:pt>
    <dgm:pt modelId="{C28D650D-2B12-4120-B6FD-452AF5DDA16C}" type="pres">
      <dgm:prSet presAssocID="{AE8747E7-6E73-4D3A-8C49-F09BD7D1D14B}" presName="horz1" presStyleCnt="0"/>
      <dgm:spPr/>
    </dgm:pt>
    <dgm:pt modelId="{869AFCC0-518C-4C6D-B3A7-63EC0ABECF6A}" type="pres">
      <dgm:prSet presAssocID="{AE8747E7-6E73-4D3A-8C49-F09BD7D1D14B}" presName="tx1" presStyleLbl="revTx" presStyleIdx="1" presStyleCnt="3"/>
      <dgm:spPr/>
    </dgm:pt>
    <dgm:pt modelId="{D832A7B8-A552-4AA3-B0BD-B7D913204F84}" type="pres">
      <dgm:prSet presAssocID="{AE8747E7-6E73-4D3A-8C49-F09BD7D1D14B}" presName="vert1" presStyleCnt="0"/>
      <dgm:spPr/>
    </dgm:pt>
    <dgm:pt modelId="{8ECB9BA1-7026-4D9C-87B2-859AF2107F90}" type="pres">
      <dgm:prSet presAssocID="{4D6E7B47-BF3F-4230-920C-BC241A07EAEA}" presName="thickLine" presStyleLbl="alignNode1" presStyleIdx="2" presStyleCnt="3"/>
      <dgm:spPr/>
    </dgm:pt>
    <dgm:pt modelId="{5C24A47E-0D1C-41A6-AFC6-AA9CB02EC025}" type="pres">
      <dgm:prSet presAssocID="{4D6E7B47-BF3F-4230-920C-BC241A07EAEA}" presName="horz1" presStyleCnt="0"/>
      <dgm:spPr/>
    </dgm:pt>
    <dgm:pt modelId="{6B415815-76E8-443D-9BC7-44C77B13F0E6}" type="pres">
      <dgm:prSet presAssocID="{4D6E7B47-BF3F-4230-920C-BC241A07EAEA}" presName="tx1" presStyleLbl="revTx" presStyleIdx="2" presStyleCnt="3"/>
      <dgm:spPr/>
    </dgm:pt>
    <dgm:pt modelId="{37E0EF03-DF9F-4E24-879D-C3285F0EB929}" type="pres">
      <dgm:prSet presAssocID="{4D6E7B47-BF3F-4230-920C-BC241A07EAEA}" presName="vert1" presStyleCnt="0"/>
      <dgm:spPr/>
    </dgm:pt>
  </dgm:ptLst>
  <dgm:cxnLst>
    <dgm:cxn modelId="{696EA411-57F0-43ED-961E-A1B263F246B2}" type="presOf" srcId="{9640A126-E436-45D9-AE54-ABBA467E1C08}" destId="{DCEEABC8-605A-43C7-A201-8D8FC369D3C4}" srcOrd="0" destOrd="0" presId="urn:microsoft.com/office/officeart/2008/layout/LinedList"/>
    <dgm:cxn modelId="{BE6D7D29-F03B-47FF-82B9-380240FE46D6}" type="presOf" srcId="{4D6E7B47-BF3F-4230-920C-BC241A07EAEA}" destId="{6B415815-76E8-443D-9BC7-44C77B13F0E6}" srcOrd="0" destOrd="0" presId="urn:microsoft.com/office/officeart/2008/layout/LinedList"/>
    <dgm:cxn modelId="{AA571347-CD22-440E-A693-6DE81FD70BD9}" type="presOf" srcId="{F25D63DA-0E46-4196-B61D-C125243958D7}" destId="{E917779F-A3D7-4FDA-8B92-5130C24E85A1}" srcOrd="0" destOrd="0" presId="urn:microsoft.com/office/officeart/2008/layout/LinedList"/>
    <dgm:cxn modelId="{540881A6-8548-4A94-BCE0-FCC7653139B8}" srcId="{F25D63DA-0E46-4196-B61D-C125243958D7}" destId="{AE8747E7-6E73-4D3A-8C49-F09BD7D1D14B}" srcOrd="1" destOrd="0" parTransId="{D1F25BD4-6D5A-47F7-BD63-21964C4849C3}" sibTransId="{65A9ABA6-02CB-457A-8AD2-7F4C87E38DD0}"/>
    <dgm:cxn modelId="{522A35B0-A4A3-4A9C-8645-3DCE15AC5FE9}" srcId="{F25D63DA-0E46-4196-B61D-C125243958D7}" destId="{9640A126-E436-45D9-AE54-ABBA467E1C08}" srcOrd="0" destOrd="0" parTransId="{AE3077CC-8235-43D7-9AA7-6714F86CB3BD}" sibTransId="{E6768856-5AF5-4180-B6FD-58064162C0D0}"/>
    <dgm:cxn modelId="{B587C8D4-5EA3-4B02-ACC9-E0618E1B96C6}" srcId="{F25D63DA-0E46-4196-B61D-C125243958D7}" destId="{4D6E7B47-BF3F-4230-920C-BC241A07EAEA}" srcOrd="2" destOrd="0" parTransId="{3F27C542-9EC9-4D7D-A8CB-C083514EDC21}" sibTransId="{28D0DCEA-D7AF-410D-9D39-16C8F32067A3}"/>
    <dgm:cxn modelId="{B725AFFB-87D7-41CD-9BDB-B1ABFD5F487A}" type="presOf" srcId="{AE8747E7-6E73-4D3A-8C49-F09BD7D1D14B}" destId="{869AFCC0-518C-4C6D-B3A7-63EC0ABECF6A}" srcOrd="0" destOrd="0" presId="urn:microsoft.com/office/officeart/2008/layout/LinedList"/>
    <dgm:cxn modelId="{94813407-B6F2-4209-BB91-D5153B8DADF5}" type="presParOf" srcId="{E917779F-A3D7-4FDA-8B92-5130C24E85A1}" destId="{B1ED2179-D3BC-4C81-8642-E17FCA4A892C}" srcOrd="0" destOrd="0" presId="urn:microsoft.com/office/officeart/2008/layout/LinedList"/>
    <dgm:cxn modelId="{3B861932-16F4-4699-A95F-C3F14353F9E7}" type="presParOf" srcId="{E917779F-A3D7-4FDA-8B92-5130C24E85A1}" destId="{2CC2AAD0-D201-4F05-91C6-016FF87CC462}" srcOrd="1" destOrd="0" presId="urn:microsoft.com/office/officeart/2008/layout/LinedList"/>
    <dgm:cxn modelId="{2DABAEB7-71BB-4B82-BAE0-F09BB639CF8E}" type="presParOf" srcId="{2CC2AAD0-D201-4F05-91C6-016FF87CC462}" destId="{DCEEABC8-605A-43C7-A201-8D8FC369D3C4}" srcOrd="0" destOrd="0" presId="urn:microsoft.com/office/officeart/2008/layout/LinedList"/>
    <dgm:cxn modelId="{290D5540-AB6F-4D7A-8834-68EF354E99DD}" type="presParOf" srcId="{2CC2AAD0-D201-4F05-91C6-016FF87CC462}" destId="{408F7A7C-1A13-4C37-A306-D61D2A846287}" srcOrd="1" destOrd="0" presId="urn:microsoft.com/office/officeart/2008/layout/LinedList"/>
    <dgm:cxn modelId="{3F844678-0471-426F-AEA1-9E455610FF57}" type="presParOf" srcId="{E917779F-A3D7-4FDA-8B92-5130C24E85A1}" destId="{2AB31564-DE30-49F9-BB50-E8E5BAAA9DC3}" srcOrd="2" destOrd="0" presId="urn:microsoft.com/office/officeart/2008/layout/LinedList"/>
    <dgm:cxn modelId="{E563F597-E926-4BD7-838F-91FA369CB9AC}" type="presParOf" srcId="{E917779F-A3D7-4FDA-8B92-5130C24E85A1}" destId="{C28D650D-2B12-4120-B6FD-452AF5DDA16C}" srcOrd="3" destOrd="0" presId="urn:microsoft.com/office/officeart/2008/layout/LinedList"/>
    <dgm:cxn modelId="{644532A8-3B68-4294-99A3-AFC72657E7AA}" type="presParOf" srcId="{C28D650D-2B12-4120-B6FD-452AF5DDA16C}" destId="{869AFCC0-518C-4C6D-B3A7-63EC0ABECF6A}" srcOrd="0" destOrd="0" presId="urn:microsoft.com/office/officeart/2008/layout/LinedList"/>
    <dgm:cxn modelId="{3F51EA67-55BD-4CA8-8835-8BA4259C67F6}" type="presParOf" srcId="{C28D650D-2B12-4120-B6FD-452AF5DDA16C}" destId="{D832A7B8-A552-4AA3-B0BD-B7D913204F84}" srcOrd="1" destOrd="0" presId="urn:microsoft.com/office/officeart/2008/layout/LinedList"/>
    <dgm:cxn modelId="{09A79884-B8D0-45EA-8784-D1181EF2883C}" type="presParOf" srcId="{E917779F-A3D7-4FDA-8B92-5130C24E85A1}" destId="{8ECB9BA1-7026-4D9C-87B2-859AF2107F90}" srcOrd="4" destOrd="0" presId="urn:microsoft.com/office/officeart/2008/layout/LinedList"/>
    <dgm:cxn modelId="{3BFB7FE8-2E17-4EAA-9214-5ECFCC38272F}" type="presParOf" srcId="{E917779F-A3D7-4FDA-8B92-5130C24E85A1}" destId="{5C24A47E-0D1C-41A6-AFC6-AA9CB02EC025}" srcOrd="5" destOrd="0" presId="urn:microsoft.com/office/officeart/2008/layout/LinedList"/>
    <dgm:cxn modelId="{876A28E1-442B-4E13-B8AB-C000AB18FB79}" type="presParOf" srcId="{5C24A47E-0D1C-41A6-AFC6-AA9CB02EC025}" destId="{6B415815-76E8-443D-9BC7-44C77B13F0E6}" srcOrd="0" destOrd="0" presId="urn:microsoft.com/office/officeart/2008/layout/LinedList"/>
    <dgm:cxn modelId="{9C632919-B119-41FD-817A-D2C91D6F56C4}" type="presParOf" srcId="{5C24A47E-0D1C-41A6-AFC6-AA9CB02EC025}" destId="{37E0EF03-DF9F-4E24-879D-C3285F0EB9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D2179-D3BC-4C81-8642-E17FCA4A892C}">
      <dsp:nvSpPr>
        <dsp:cNvPr id="0" name=""/>
        <dsp:cNvSpPr/>
      </dsp:nvSpPr>
      <dsp:spPr>
        <a:xfrm>
          <a:off x="0" y="2303"/>
          <a:ext cx="4038600" cy="0"/>
        </a:xfrm>
        <a:prstGeom prst="line">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EABC8-605A-43C7-A201-8D8FC369D3C4}">
      <dsp:nvSpPr>
        <dsp:cNvPr id="0" name=""/>
        <dsp:cNvSpPr/>
      </dsp:nvSpPr>
      <dsp:spPr>
        <a:xfrm>
          <a:off x="0" y="2303"/>
          <a:ext cx="4038600" cy="157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It is the organization’s responsibility to make DTC aware of a staff change in writing 30 days prior to that change to ensure continual program participation.</a:t>
          </a:r>
        </a:p>
      </dsp:txBody>
      <dsp:txXfrm>
        <a:off x="0" y="2303"/>
        <a:ext cx="4038600" cy="1571232"/>
      </dsp:txXfrm>
    </dsp:sp>
    <dsp:sp modelId="{2AB31564-DE30-49F9-BB50-E8E5BAAA9DC3}">
      <dsp:nvSpPr>
        <dsp:cNvPr id="0" name=""/>
        <dsp:cNvSpPr/>
      </dsp:nvSpPr>
      <dsp:spPr>
        <a:xfrm>
          <a:off x="0" y="1573535"/>
          <a:ext cx="4038600" cy="0"/>
        </a:xfrm>
        <a:prstGeom prst="line">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AFCC0-518C-4C6D-B3A7-63EC0ABECF6A}">
      <dsp:nvSpPr>
        <dsp:cNvPr id="0" name=""/>
        <dsp:cNvSpPr/>
      </dsp:nvSpPr>
      <dsp:spPr>
        <a:xfrm>
          <a:off x="0" y="1573535"/>
          <a:ext cx="4038600" cy="157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By signing the Agreement, your agency agrees to the stated USDA and DTC policies, so it is important to </a:t>
          </a:r>
          <a:r>
            <a:rPr lang="en-US" sz="1800" u="sng" kern="1200"/>
            <a:t>read</a:t>
          </a:r>
          <a:r>
            <a:rPr lang="en-US" sz="1800" kern="1200"/>
            <a:t> the document in its entirety.</a:t>
          </a:r>
        </a:p>
      </dsp:txBody>
      <dsp:txXfrm>
        <a:off x="0" y="1573535"/>
        <a:ext cx="4038600" cy="1571232"/>
      </dsp:txXfrm>
    </dsp:sp>
    <dsp:sp modelId="{8ECB9BA1-7026-4D9C-87B2-859AF2107F90}">
      <dsp:nvSpPr>
        <dsp:cNvPr id="0" name=""/>
        <dsp:cNvSpPr/>
      </dsp:nvSpPr>
      <dsp:spPr>
        <a:xfrm>
          <a:off x="0" y="3144768"/>
          <a:ext cx="4038600" cy="0"/>
        </a:xfrm>
        <a:prstGeom prst="line">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15815-76E8-443D-9BC7-44C77B13F0E6}">
      <dsp:nvSpPr>
        <dsp:cNvPr id="0" name=""/>
        <dsp:cNvSpPr/>
      </dsp:nvSpPr>
      <dsp:spPr>
        <a:xfrm>
          <a:off x="0" y="3144768"/>
          <a:ext cx="4038600" cy="157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t>*If both parties agree to terminate the Agreement, a written 30-day notice must be given. Un-foreseen circumstances may cause termination in less than 30 days by either or both parties.</a:t>
          </a:r>
          <a:endParaRPr lang="en-US" sz="1800" kern="1200"/>
        </a:p>
      </dsp:txBody>
      <dsp:txXfrm>
        <a:off x="0" y="3144768"/>
        <a:ext cx="4038600" cy="1571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BC949-124C-44FD-B905-5FC313A7474D}" type="datetimeFigureOut">
              <a:rPr lang="en-US" smtClean="0"/>
              <a:t>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4CF9C-E7C6-405C-AE15-0D2474D6E793}" type="slidenum">
              <a:rPr lang="en-US" smtClean="0"/>
              <a:t>‹#›</a:t>
            </a:fld>
            <a:endParaRPr lang="en-US"/>
          </a:p>
        </p:txBody>
      </p:sp>
    </p:spTree>
    <p:extLst>
      <p:ext uri="{BB962C8B-B14F-4D97-AF65-F5344CB8AC3E}">
        <p14:creationId xmlns:p14="http://schemas.microsoft.com/office/powerpoint/2010/main" val="392390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04CF9C-E7C6-405C-AE15-0D2474D6E793}" type="slidenum">
              <a:rPr lang="en-US" smtClean="0"/>
              <a:t>1</a:t>
            </a:fld>
            <a:endParaRPr lang="en-US"/>
          </a:p>
        </p:txBody>
      </p:sp>
    </p:spTree>
    <p:extLst>
      <p:ext uri="{BB962C8B-B14F-4D97-AF65-F5344CB8AC3E}">
        <p14:creationId xmlns:p14="http://schemas.microsoft.com/office/powerpoint/2010/main" val="168907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19</a:t>
            </a:fld>
            <a:endParaRPr lang="en-US"/>
          </a:p>
        </p:txBody>
      </p:sp>
    </p:spTree>
    <p:extLst>
      <p:ext uri="{BB962C8B-B14F-4D97-AF65-F5344CB8AC3E}">
        <p14:creationId xmlns:p14="http://schemas.microsoft.com/office/powerpoint/2010/main" val="41971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22</a:t>
            </a:fld>
            <a:endParaRPr lang="en-US"/>
          </a:p>
        </p:txBody>
      </p:sp>
    </p:spTree>
    <p:extLst>
      <p:ext uri="{BB962C8B-B14F-4D97-AF65-F5344CB8AC3E}">
        <p14:creationId xmlns:p14="http://schemas.microsoft.com/office/powerpoint/2010/main" val="77120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code two</a:t>
            </a:r>
            <a:r>
              <a:rPr lang="en-US" baseline="0" dirty="0"/>
              <a:t> races for one person. FCCH must collect for providers and children. Must use translation or language line if necessary. </a:t>
            </a:r>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24</a:t>
            </a:fld>
            <a:endParaRPr lang="en-US"/>
          </a:p>
        </p:txBody>
      </p:sp>
    </p:spTree>
    <p:extLst>
      <p:ext uri="{BB962C8B-B14F-4D97-AF65-F5344CB8AC3E}">
        <p14:creationId xmlns:p14="http://schemas.microsoft.com/office/powerpoint/2010/main" val="374333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and outreach is key. Children should not be used as interpreters. Volunteers may be used but make sure they understand interpreter ethic- particularly confidentiality.</a:t>
            </a:r>
            <a:r>
              <a:rPr lang="en-US" baseline="0" dirty="0"/>
              <a:t> </a:t>
            </a:r>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25</a:t>
            </a:fld>
            <a:endParaRPr lang="en-US"/>
          </a:p>
        </p:txBody>
      </p:sp>
    </p:spTree>
    <p:extLst>
      <p:ext uri="{BB962C8B-B14F-4D97-AF65-F5344CB8AC3E}">
        <p14:creationId xmlns:p14="http://schemas.microsoft.com/office/powerpoint/2010/main" val="82090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2</a:t>
            </a:fld>
            <a:endParaRPr lang="en-US"/>
          </a:p>
        </p:txBody>
      </p:sp>
    </p:spTree>
    <p:extLst>
      <p:ext uri="{BB962C8B-B14F-4D97-AF65-F5344CB8AC3E}">
        <p14:creationId xmlns:p14="http://schemas.microsoft.com/office/powerpoint/2010/main" val="73752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4CF9C-E7C6-405C-AE15-0D2474D6E793}" type="slidenum">
              <a:rPr lang="en-US" smtClean="0"/>
              <a:t>4</a:t>
            </a:fld>
            <a:endParaRPr lang="en-US"/>
          </a:p>
        </p:txBody>
      </p:sp>
    </p:spTree>
    <p:extLst>
      <p:ext uri="{BB962C8B-B14F-4D97-AF65-F5344CB8AC3E}">
        <p14:creationId xmlns:p14="http://schemas.microsoft.com/office/powerpoint/2010/main" val="350652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4CF9C-E7C6-405C-AE15-0D2474D6E793}" type="slidenum">
              <a:rPr lang="en-US" smtClean="0"/>
              <a:t>5</a:t>
            </a:fld>
            <a:endParaRPr lang="en-US"/>
          </a:p>
        </p:txBody>
      </p:sp>
    </p:spTree>
    <p:extLst>
      <p:ext uri="{BB962C8B-B14F-4D97-AF65-F5344CB8AC3E}">
        <p14:creationId xmlns:p14="http://schemas.microsoft.com/office/powerpoint/2010/main" val="306003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4CF9C-E7C6-405C-AE15-0D2474D6E793}" type="slidenum">
              <a:rPr lang="en-US" smtClean="0"/>
              <a:t>6</a:t>
            </a:fld>
            <a:endParaRPr lang="en-US"/>
          </a:p>
        </p:txBody>
      </p:sp>
    </p:spTree>
    <p:extLst>
      <p:ext uri="{BB962C8B-B14F-4D97-AF65-F5344CB8AC3E}">
        <p14:creationId xmlns:p14="http://schemas.microsoft.com/office/powerpoint/2010/main" val="244074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are</a:t>
            </a:r>
            <a:r>
              <a:rPr lang="en-US" baseline="0" dirty="0"/>
              <a:t> familiar with this poster and know that the US Department of Agriculture requires that each participant in the TEFAP program post this sign within their service site for clientele to see. </a:t>
            </a:r>
          </a:p>
          <a:p>
            <a:endParaRPr lang="en-US" baseline="0" dirty="0"/>
          </a:p>
          <a:p>
            <a:r>
              <a:rPr lang="en-US" baseline="0" dirty="0"/>
              <a:t>But what does the poster say?</a:t>
            </a:r>
          </a:p>
          <a:p>
            <a:endParaRPr lang="en-US" baseline="0" dirty="0"/>
          </a:p>
          <a:p>
            <a:r>
              <a:rPr lang="en-US" baseline="0" dirty="0"/>
              <a:t>Most often, when we think of discrimination, we focus in on race and color. However, this notification puts emphasis on PROHIBITING in ALL of its programs/ activities discrimination by each of these things. It also lists the means by which participants in your programs can contact USDA to file a complaint. This poster keeps us accountable to those we serve and to those we acquire our resources from. </a:t>
            </a:r>
          </a:p>
          <a:p>
            <a:endParaRPr lang="en-US" baseline="0" dirty="0"/>
          </a:p>
          <a:p>
            <a:pPr marL="171450" indent="-171450">
              <a:buFont typeface="Arial" charset="0"/>
              <a:buChar char="•"/>
            </a:pPr>
            <a:r>
              <a:rPr lang="en-US" baseline="0" dirty="0"/>
              <a:t>Note: Race is Caucasian, African, Asian, etc. Color is skin tone- within a race there can be different skin tones.</a:t>
            </a:r>
          </a:p>
          <a:p>
            <a:pPr marL="171450" indent="-171450">
              <a:buFont typeface="Arial" charset="0"/>
              <a:buChar char="•"/>
            </a:pPr>
            <a:endParaRPr lang="en-US" baseline="0" dirty="0"/>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8</a:t>
            </a:fld>
            <a:endParaRPr lang="en-US"/>
          </a:p>
        </p:txBody>
      </p:sp>
    </p:spTree>
    <p:extLst>
      <p:ext uri="{BB962C8B-B14F-4D97-AF65-F5344CB8AC3E}">
        <p14:creationId xmlns:p14="http://schemas.microsoft.com/office/powerpoint/2010/main" val="75759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16</a:t>
            </a:fld>
            <a:endParaRPr lang="en-US"/>
          </a:p>
        </p:txBody>
      </p:sp>
    </p:spTree>
    <p:extLst>
      <p:ext uri="{BB962C8B-B14F-4D97-AF65-F5344CB8AC3E}">
        <p14:creationId xmlns:p14="http://schemas.microsoft.com/office/powerpoint/2010/main" val="73752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804CF9C-E7C6-405C-AE15-0D2474D6E793}" type="slidenum">
              <a:rPr lang="en-US" smtClean="0"/>
              <a:t>17</a:t>
            </a:fld>
            <a:endParaRPr lang="en-US"/>
          </a:p>
        </p:txBody>
      </p:sp>
    </p:spTree>
    <p:extLst>
      <p:ext uri="{BB962C8B-B14F-4D97-AF65-F5344CB8AC3E}">
        <p14:creationId xmlns:p14="http://schemas.microsoft.com/office/powerpoint/2010/main" val="79216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The following are repercussions which reversed each act of discrimination…</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804CF9C-E7C6-405C-AE15-0D2474D6E793}" type="slidenum">
              <a:rPr lang="en-US" smtClean="0"/>
              <a:t>18</a:t>
            </a:fld>
            <a:endParaRPr lang="en-US"/>
          </a:p>
        </p:txBody>
      </p:sp>
    </p:spTree>
    <p:extLst>
      <p:ext uri="{BB962C8B-B14F-4D97-AF65-F5344CB8AC3E}">
        <p14:creationId xmlns:p14="http://schemas.microsoft.com/office/powerpoint/2010/main" val="110649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78ACE8-730F-451F-86A8-0BAB230C580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D1BB-DD5B-43DA-A2CC-45B4EAAB69C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8ACE8-730F-451F-86A8-0BAB230C580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8ACE8-730F-451F-86A8-0BAB230C580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8ACE8-730F-451F-86A8-0BAB230C580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8ACE8-730F-451F-86A8-0BAB230C580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9D1BB-DD5B-43DA-A2CC-45B4EAAB69C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78ACE8-730F-451F-86A8-0BAB230C580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78ACE8-730F-451F-86A8-0BAB230C5809}"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9D1BB-DD5B-43DA-A2CC-45B4EAAB69C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78ACE8-730F-451F-86A8-0BAB230C5809}"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8ACE8-730F-451F-86A8-0BAB230C5809}"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8ACE8-730F-451F-86A8-0BAB230C580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9D1BB-DD5B-43DA-A2CC-45B4EAAB69C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8ACE8-730F-451F-86A8-0BAB230C580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9D1BB-DD5B-43DA-A2CC-45B4EAAB69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678ACE8-730F-451F-86A8-0BAB230C5809}" type="datetimeFigureOut">
              <a:rPr lang="en-US" smtClean="0"/>
              <a:t>1/10/2020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DF9D1BB-DD5B-43DA-A2CC-45B4EAAB69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ep.gov/" TargetMode="External"/><Relationship Id="rId2" Type="http://schemas.openxmlformats.org/officeDocument/2006/relationships/hyperlink" Target="http://www.kyrelay.org/"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civilrights.org/" TargetMode="External"/><Relationship Id="rId2" Type="http://schemas.openxmlformats.org/officeDocument/2006/relationships/hyperlink" Target="http://www.fns.usda.gov/cr/crregulation.htm" TargetMode="External"/><Relationship Id="rId1" Type="http://schemas.openxmlformats.org/officeDocument/2006/relationships/slideLayout" Target="../slideLayouts/slideLayout2.xml"/><Relationship Id="rId6" Type="http://schemas.openxmlformats.org/officeDocument/2006/relationships/hyperlink" Target="http://www.feedingamerica.org/" TargetMode="External"/><Relationship Id="rId5" Type="http://schemas.openxmlformats.org/officeDocument/2006/relationships/hyperlink" Target="http://www.daretocare.org/" TargetMode="External"/><Relationship Id="rId4" Type="http://schemas.openxmlformats.org/officeDocument/2006/relationships/hyperlink" Target="http://www.usccr.gov/pubs/pubsnd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Kentucky TEFAP</a:t>
            </a:r>
          </a:p>
        </p:txBody>
      </p:sp>
      <p:sp>
        <p:nvSpPr>
          <p:cNvPr id="3" name="Subtitle 2"/>
          <p:cNvSpPr>
            <a:spLocks noGrp="1"/>
          </p:cNvSpPr>
          <p:nvPr>
            <p:ph type="subTitle" idx="1"/>
          </p:nvPr>
        </p:nvSpPr>
        <p:spPr>
          <a:xfrm>
            <a:off x="685800" y="3505200"/>
            <a:ext cx="7848600" cy="1752600"/>
          </a:xfrm>
        </p:spPr>
        <p:txBody>
          <a:bodyPr/>
          <a:lstStyle/>
          <a:p>
            <a:r>
              <a:rPr lang="en-US" dirty="0"/>
              <a:t>2020 TEFAP Policies and Civil Rights Training</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838797"/>
            <a:ext cx="1619250" cy="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6146084"/>
            <a:ext cx="1600200" cy="502847"/>
          </a:xfrm>
          <a:prstGeom prst="rect">
            <a:avLst/>
          </a:prstGeom>
        </p:spPr>
      </p:pic>
    </p:spTree>
    <p:extLst>
      <p:ext uri="{BB962C8B-B14F-4D97-AF65-F5344CB8AC3E}">
        <p14:creationId xmlns:p14="http://schemas.microsoft.com/office/powerpoint/2010/main" val="25226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8305800" cy="5867400"/>
          </a:xfrm>
        </p:spPr>
        <p:txBody>
          <a:bodyPr>
            <a:normAutofit fontScale="92500" lnSpcReduction="20000"/>
          </a:bodyPr>
          <a:lstStyle/>
          <a:p>
            <a:pPr marL="0" indent="0" algn="ctr">
              <a:buNone/>
            </a:pPr>
            <a:r>
              <a:rPr lang="en-US" sz="4000" dirty="0">
                <a:solidFill>
                  <a:schemeClr val="tx2"/>
                </a:solidFill>
              </a:rPr>
              <a:t>Receiving Orders</a:t>
            </a:r>
          </a:p>
          <a:p>
            <a:r>
              <a:rPr lang="en-US" dirty="0"/>
              <a:t>Dare to Care creates the monthly TEFAP orders.* </a:t>
            </a:r>
            <a:r>
              <a:rPr lang="en-US" sz="1900" dirty="0"/>
              <a:t>*There are a few exceptions to this rule for agencies with limited storage capacity.</a:t>
            </a:r>
          </a:p>
          <a:p>
            <a:endParaRPr lang="en-US" dirty="0"/>
          </a:p>
          <a:p>
            <a:r>
              <a:rPr lang="en-US" dirty="0"/>
              <a:t>Sub-Outlets agree to accept and distribute all of the products on the monthly order; picking and choosing products is not allowed.</a:t>
            </a:r>
          </a:p>
          <a:p>
            <a:pPr marL="0" indent="0">
              <a:buNone/>
            </a:pPr>
            <a:endParaRPr lang="en-US" dirty="0"/>
          </a:p>
          <a:p>
            <a:r>
              <a:rPr lang="en-US" dirty="0"/>
              <a:t>Sub-Outlets must keep an accurate record of the products received each month.</a:t>
            </a:r>
          </a:p>
          <a:p>
            <a:pPr marL="0" indent="0">
              <a:buNone/>
            </a:pPr>
            <a:endParaRPr lang="en-US" dirty="0"/>
          </a:p>
          <a:p>
            <a:r>
              <a:rPr lang="en-US" dirty="0"/>
              <a:t>All TEFAP products must be stored separately on shelving labeled “USDA”; this rule applies to dry stock shelving, refrigerators, and freezers.  </a:t>
            </a:r>
          </a:p>
        </p:txBody>
      </p:sp>
    </p:spTree>
    <p:extLst>
      <p:ext uri="{BB962C8B-B14F-4D97-AF65-F5344CB8AC3E}">
        <p14:creationId xmlns:p14="http://schemas.microsoft.com/office/powerpoint/2010/main" val="102331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27C-ECFE-4DCD-B1F0-0A967AAC523A}"/>
              </a:ext>
            </a:extLst>
          </p:cNvPr>
          <p:cNvSpPr>
            <a:spLocks noGrp="1"/>
          </p:cNvSpPr>
          <p:nvPr>
            <p:ph type="title"/>
          </p:nvPr>
        </p:nvSpPr>
        <p:spPr/>
        <p:txBody>
          <a:bodyPr/>
          <a:lstStyle/>
          <a:p>
            <a:pPr algn="ctr"/>
            <a:r>
              <a:rPr lang="en-US" dirty="0"/>
              <a:t>Distributing TEFAP Products</a:t>
            </a:r>
          </a:p>
        </p:txBody>
      </p:sp>
      <p:sp>
        <p:nvSpPr>
          <p:cNvPr id="4" name="Content Placeholder 3">
            <a:extLst>
              <a:ext uri="{FF2B5EF4-FFF2-40B4-BE49-F238E27FC236}">
                <a16:creationId xmlns:a16="http://schemas.microsoft.com/office/drawing/2014/main" id="{E660127F-470C-4CB4-BCDF-0D7F4DCA6834}"/>
              </a:ext>
            </a:extLst>
          </p:cNvPr>
          <p:cNvSpPr>
            <a:spLocks noGrp="1"/>
          </p:cNvSpPr>
          <p:nvPr>
            <p:ph sz="half" idx="2"/>
          </p:nvPr>
        </p:nvSpPr>
        <p:spPr>
          <a:xfrm>
            <a:off x="304800" y="1673352"/>
            <a:ext cx="8382000" cy="4718304"/>
          </a:xfrm>
        </p:spPr>
        <p:txBody>
          <a:bodyPr>
            <a:normAutofit/>
          </a:bodyPr>
          <a:lstStyle/>
          <a:p>
            <a:r>
              <a:rPr lang="en-US" dirty="0"/>
              <a:t>Sub-Outlets must use the most-current </a:t>
            </a:r>
            <a:r>
              <a:rPr lang="en-US" i="1" dirty="0"/>
              <a:t>Commodity Application Register,</a:t>
            </a:r>
            <a:r>
              <a:rPr lang="en-US" dirty="0"/>
              <a:t> provided by the KY Dept. of Agriculture, to establish the eligibility of program Applicants; this is done by using the income guidelines </a:t>
            </a:r>
            <a:r>
              <a:rPr lang="en-US" u="sng" dirty="0"/>
              <a:t>each time </a:t>
            </a:r>
            <a:r>
              <a:rPr lang="en-US" dirty="0"/>
              <a:t>the Applicant accesses the food stream. (more on this later)</a:t>
            </a:r>
          </a:p>
          <a:p>
            <a:r>
              <a:rPr lang="en-US" dirty="0"/>
              <a:t> All qualifying Applicants must provide their signature to receive TEFAP products.</a:t>
            </a:r>
          </a:p>
          <a:p>
            <a:r>
              <a:rPr lang="en-US" dirty="0"/>
              <a:t>Ideally, TEFAP products should be supplemented with food from other food streams.</a:t>
            </a:r>
          </a:p>
        </p:txBody>
      </p:sp>
    </p:spTree>
    <p:extLst>
      <p:ext uri="{BB962C8B-B14F-4D97-AF65-F5344CB8AC3E}">
        <p14:creationId xmlns:p14="http://schemas.microsoft.com/office/powerpoint/2010/main" val="383755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026A-07AF-465D-AA1B-12DC6164879D}"/>
              </a:ext>
            </a:extLst>
          </p:cNvPr>
          <p:cNvSpPr>
            <a:spLocks noGrp="1"/>
          </p:cNvSpPr>
          <p:nvPr>
            <p:ph type="title"/>
          </p:nvPr>
        </p:nvSpPr>
        <p:spPr/>
        <p:txBody>
          <a:bodyPr/>
          <a:lstStyle/>
          <a:p>
            <a:pPr algn="ctr"/>
            <a:r>
              <a:rPr lang="en-US" dirty="0"/>
              <a:t>Distributing TEFAP Products</a:t>
            </a:r>
          </a:p>
        </p:txBody>
      </p:sp>
      <p:sp>
        <p:nvSpPr>
          <p:cNvPr id="4" name="Content Placeholder 3">
            <a:extLst>
              <a:ext uri="{FF2B5EF4-FFF2-40B4-BE49-F238E27FC236}">
                <a16:creationId xmlns:a16="http://schemas.microsoft.com/office/drawing/2014/main" id="{1801B6B4-72EC-4AC6-9411-B060D6D6192C}"/>
              </a:ext>
            </a:extLst>
          </p:cNvPr>
          <p:cNvSpPr>
            <a:spLocks noGrp="1"/>
          </p:cNvSpPr>
          <p:nvPr>
            <p:ph sz="half" idx="2"/>
          </p:nvPr>
        </p:nvSpPr>
        <p:spPr>
          <a:xfrm>
            <a:off x="545804" y="1606296"/>
            <a:ext cx="8140995" cy="4718304"/>
          </a:xfrm>
        </p:spPr>
        <p:txBody>
          <a:bodyPr>
            <a:normAutofit fontScale="92500" lnSpcReduction="10000"/>
          </a:bodyPr>
          <a:lstStyle/>
          <a:p>
            <a:r>
              <a:rPr lang="en-US" dirty="0"/>
              <a:t>Homebound Applicants must have a Proxy Form on file at the Sub-Outlet which identifies their Proxy; this establishes the identity of the person/s who are authorized to receive food on the Applicant’s behalf. </a:t>
            </a:r>
          </a:p>
          <a:p>
            <a:r>
              <a:rPr lang="en-US" dirty="0"/>
              <a:t>A Proxy must arrive with a dated &amp; signed note from Applicant and his/her own photo ID. The Proxy’s photo ID should identify them as the authorized Proxy listed on the Proxy Form the Applicant has on file at the Sub-Outlet.</a:t>
            </a:r>
          </a:p>
          <a:p>
            <a:r>
              <a:rPr lang="en-US" dirty="0"/>
              <a:t>A Proxy should sign his/her own name followed by the word “Proxy” and the note should be stapled to the back of the Commodity Application Register. </a:t>
            </a:r>
          </a:p>
          <a:p>
            <a:endParaRPr lang="en-US" dirty="0"/>
          </a:p>
        </p:txBody>
      </p:sp>
    </p:spTree>
    <p:extLst>
      <p:ext uri="{BB962C8B-B14F-4D97-AF65-F5344CB8AC3E}">
        <p14:creationId xmlns:p14="http://schemas.microsoft.com/office/powerpoint/2010/main" val="339171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Storage &amp; Safety</a:t>
            </a:r>
          </a:p>
        </p:txBody>
      </p:sp>
      <p:sp>
        <p:nvSpPr>
          <p:cNvPr id="5" name="Content Placeholder 3"/>
          <p:cNvSpPr txBox="1">
            <a:spLocks/>
          </p:cNvSpPr>
          <p:nvPr/>
        </p:nvSpPr>
        <p:spPr>
          <a:xfrm>
            <a:off x="304800" y="1447800"/>
            <a:ext cx="8305800" cy="5392271"/>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dirty="0"/>
              <a:t>USDA products must be stored in a locked, temperature-controlled place. Dry products must be held on shelving at least 6 inches from the floor and 4 inches from the wall; this rule also applies to fresh produce.</a:t>
            </a:r>
          </a:p>
          <a:p>
            <a:pPr marL="0" indent="0">
              <a:buNone/>
            </a:pPr>
            <a:endParaRPr lang="en-US" dirty="0"/>
          </a:p>
          <a:p>
            <a:r>
              <a:rPr lang="en-US" dirty="0"/>
              <a:t>Thermometers must be in all dry, refrigerated, and frozen food storage areas, and a separate temperature recording chart must be maintained for each of these storage area.</a:t>
            </a:r>
          </a:p>
          <a:p>
            <a:pPr marL="0" indent="0">
              <a:buNone/>
            </a:pPr>
            <a:endParaRPr lang="en-US" dirty="0"/>
          </a:p>
          <a:p>
            <a:r>
              <a:rPr lang="en-US" dirty="0"/>
              <a:t>If food loss occurs: the food should be quarantined; photos should be taken of the food; and Dare to Care should be contacted immediately to report the loss and to gain approval for disposal from the KY Dept. of Agriculture.</a:t>
            </a:r>
          </a:p>
          <a:p>
            <a:endParaRPr lang="en-US" dirty="0"/>
          </a:p>
          <a:p>
            <a:r>
              <a:rPr lang="en-US" dirty="0"/>
              <a:t>All USDA food must be stored or prepared and distributed from the approved Sub-Outlet site.</a:t>
            </a:r>
          </a:p>
        </p:txBody>
      </p:sp>
    </p:spTree>
    <p:extLst>
      <p:ext uri="{BB962C8B-B14F-4D97-AF65-F5344CB8AC3E}">
        <p14:creationId xmlns:p14="http://schemas.microsoft.com/office/powerpoint/2010/main" val="383644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Establishing Eligibility </a:t>
            </a:r>
            <a:br>
              <a:rPr lang="en-US" dirty="0"/>
            </a:br>
            <a:r>
              <a:rPr lang="en-US" dirty="0"/>
              <a:t>Per Income Guidelines</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u="sng" dirty="0"/>
              <a:t>Pantry:</a:t>
            </a:r>
          </a:p>
          <a:p>
            <a:r>
              <a:rPr lang="en-US" dirty="0"/>
              <a:t>DTC will forward the most-current Commodity Application Register when the income guidelines are updated.</a:t>
            </a:r>
          </a:p>
          <a:p>
            <a:r>
              <a:rPr lang="en-US" dirty="0"/>
              <a:t>Income is self-declared and no proof of income may be requested</a:t>
            </a:r>
          </a:p>
          <a:p>
            <a:r>
              <a:rPr lang="en-US" dirty="0"/>
              <a:t>Commodity Application Registers </a:t>
            </a:r>
            <a:r>
              <a:rPr lang="en-US" u="sng" dirty="0"/>
              <a:t>must</a:t>
            </a:r>
            <a:r>
              <a:rPr lang="en-US" dirty="0"/>
              <a:t> be kept on file and available for review for 3 years plus the current year.</a:t>
            </a:r>
          </a:p>
          <a:p>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u="sng" dirty="0"/>
              <a:t>Soup Kitchen:</a:t>
            </a:r>
          </a:p>
          <a:p>
            <a:r>
              <a:rPr lang="en-US" dirty="0"/>
              <a:t>Kitchens do not use the Commodity Application Register; they serve all without question.</a:t>
            </a:r>
          </a:p>
          <a:p>
            <a:r>
              <a:rPr lang="en-US" dirty="0"/>
              <a:t>Kitchens must maintain a dated log of the number of people served and number of meals prepared with USDA products.  </a:t>
            </a:r>
          </a:p>
          <a:p>
            <a:r>
              <a:rPr lang="en-US" dirty="0"/>
              <a:t>The dated log must be kept on file for 3 years plus the current year.</a:t>
            </a:r>
          </a:p>
        </p:txBody>
      </p:sp>
    </p:spTree>
    <p:extLst>
      <p:ext uri="{BB962C8B-B14F-4D97-AF65-F5344CB8AC3E}">
        <p14:creationId xmlns:p14="http://schemas.microsoft.com/office/powerpoint/2010/main" val="153333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Monthly Statistics &amp; Inventory</a:t>
            </a:r>
          </a:p>
        </p:txBody>
      </p:sp>
      <p:sp>
        <p:nvSpPr>
          <p:cNvPr id="3" name="Content Placeholder 2"/>
          <p:cNvSpPr>
            <a:spLocks noGrp="1"/>
          </p:cNvSpPr>
          <p:nvPr>
            <p:ph sz="half" idx="1"/>
          </p:nvPr>
        </p:nvSpPr>
        <p:spPr/>
        <p:txBody>
          <a:bodyPr>
            <a:normAutofit fontScale="92500" lnSpcReduction="20000"/>
          </a:bodyPr>
          <a:lstStyle/>
          <a:p>
            <a:r>
              <a:rPr lang="en-US" dirty="0"/>
              <a:t>TEFAP service statistics must be entered online via the DTC website by the 7th of every month.</a:t>
            </a:r>
          </a:p>
          <a:p>
            <a:endParaRPr lang="en-US" dirty="0"/>
          </a:p>
          <a:p>
            <a:r>
              <a:rPr lang="en-US" dirty="0"/>
              <a:t>USDA commodity inventory must entered online via the DTC website by 7</a:t>
            </a:r>
            <a:r>
              <a:rPr lang="en-US" baseline="30000" dirty="0"/>
              <a:t>th</a:t>
            </a:r>
            <a:r>
              <a:rPr lang="en-US" dirty="0"/>
              <a:t> of every month. </a:t>
            </a:r>
            <a:r>
              <a:rPr lang="en-US" u="sng" dirty="0"/>
              <a:t>It is best to keep TEFAP products in their cases until distribution to ease this process.</a:t>
            </a:r>
          </a:p>
        </p:txBody>
      </p:sp>
      <p:sp>
        <p:nvSpPr>
          <p:cNvPr id="4" name="Content Placeholder 3"/>
          <p:cNvSpPr>
            <a:spLocks noGrp="1"/>
          </p:cNvSpPr>
          <p:nvPr>
            <p:ph sz="half" idx="2"/>
          </p:nvPr>
        </p:nvSpPr>
        <p:spPr/>
        <p:txBody>
          <a:bodyPr>
            <a:normAutofit fontScale="92500" lnSpcReduction="20000"/>
          </a:bodyPr>
          <a:lstStyle/>
          <a:p>
            <a:r>
              <a:rPr lang="en-US" dirty="0"/>
              <a:t>Failure to submit statistics and inventory promptly can result in suspension or cancellation of the TEFAP Agreement.</a:t>
            </a:r>
          </a:p>
          <a:p>
            <a:pPr marL="0" indent="0">
              <a:buNone/>
            </a:pPr>
            <a:endParaRPr lang="en-US" dirty="0"/>
          </a:p>
          <a:p>
            <a:endParaRPr lang="en-US" dirty="0"/>
          </a:p>
        </p:txBody>
      </p:sp>
      <p:pic>
        <p:nvPicPr>
          <p:cNvPr id="8" name="Picture 7" descr="A close up of a sign&#10;&#10;Description automatically generated">
            <a:extLst>
              <a:ext uri="{FF2B5EF4-FFF2-40B4-BE49-F238E27FC236}">
                <a16:creationId xmlns:a16="http://schemas.microsoft.com/office/drawing/2014/main" id="{D7B6D395-9C3C-4E29-AFD4-E517B48714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781942"/>
            <a:ext cx="2209800" cy="2578100"/>
          </a:xfrm>
          <a:prstGeom prst="rect">
            <a:avLst/>
          </a:prstGeom>
        </p:spPr>
      </p:pic>
    </p:spTree>
    <p:extLst>
      <p:ext uri="{BB962C8B-B14F-4D97-AF65-F5344CB8AC3E}">
        <p14:creationId xmlns:p14="http://schemas.microsoft.com/office/powerpoint/2010/main" val="295551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a:t>
            </a:r>
          </a:p>
        </p:txBody>
      </p:sp>
      <p:sp>
        <p:nvSpPr>
          <p:cNvPr id="3" name="Text Placeholder 2"/>
          <p:cNvSpPr>
            <a:spLocks noGrp="1"/>
          </p:cNvSpPr>
          <p:nvPr>
            <p:ph type="body" idx="1"/>
          </p:nvPr>
        </p:nvSpPr>
        <p:spPr/>
        <p:txBody>
          <a:bodyPr/>
          <a:lstStyle/>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7638096" cy="1323810"/>
          </a:xfrm>
          <a:prstGeom prst="rect">
            <a:avLst/>
          </a:prstGeom>
        </p:spPr>
      </p:pic>
    </p:spTree>
    <p:extLst>
      <p:ext uri="{BB962C8B-B14F-4D97-AF65-F5344CB8AC3E}">
        <p14:creationId xmlns:p14="http://schemas.microsoft.com/office/powerpoint/2010/main" val="224732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WHAT ARE CIVIL RIGHTS?</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449" r="17449"/>
          <a:stretch>
            <a:fillRect/>
          </a:stretch>
        </p:blipFill>
        <p:spPr/>
      </p:pic>
      <p:sp>
        <p:nvSpPr>
          <p:cNvPr id="4" name="Text Placeholder 3"/>
          <p:cNvSpPr>
            <a:spLocks noGrp="1"/>
          </p:cNvSpPr>
          <p:nvPr>
            <p:ph type="body" sz="half" idx="2"/>
          </p:nvPr>
        </p:nvSpPr>
        <p:spPr/>
        <p:txBody>
          <a:bodyPr>
            <a:normAutofit/>
          </a:bodyPr>
          <a:lstStyle/>
          <a:p>
            <a:endParaRPr lang="en-US" sz="1700" dirty="0"/>
          </a:p>
          <a:p>
            <a:r>
              <a:rPr lang="en-US" sz="1700" dirty="0"/>
              <a:t>Function: </a:t>
            </a:r>
            <a:r>
              <a:rPr lang="en-US" sz="1700" i="1" dirty="0"/>
              <a:t>noun plural</a:t>
            </a:r>
          </a:p>
          <a:p>
            <a:r>
              <a:rPr lang="en-US" sz="1700" dirty="0"/>
              <a:t>the nonpolitical rights of a citizen; </a:t>
            </a:r>
            <a:r>
              <a:rPr lang="en-US" sz="1700" i="1" dirty="0"/>
              <a:t>especially </a:t>
            </a:r>
            <a:r>
              <a:rPr lang="en-US" sz="1700" dirty="0"/>
              <a:t>; </a:t>
            </a:r>
            <a:r>
              <a:rPr lang="en-US" sz="1700" b="1" dirty="0"/>
              <a:t>the rights of personal liberty guaranteed to United States citizens</a:t>
            </a:r>
            <a:r>
              <a:rPr lang="en-US" sz="1700" dirty="0"/>
              <a:t> </a:t>
            </a:r>
            <a:r>
              <a:rPr lang="en-US" sz="1700" b="1" dirty="0"/>
              <a:t>by the 13</a:t>
            </a:r>
            <a:r>
              <a:rPr lang="en-US" sz="1700" b="1" baseline="30000" dirty="0"/>
              <a:t>th</a:t>
            </a:r>
            <a:r>
              <a:rPr lang="en-US" sz="1700" b="1" dirty="0"/>
              <a:t> and 14</a:t>
            </a:r>
            <a:r>
              <a:rPr lang="en-US" sz="1700" b="1" baseline="30000" dirty="0"/>
              <a:t>th</a:t>
            </a:r>
            <a:r>
              <a:rPr lang="en-US" sz="1700" b="1" dirty="0"/>
              <a:t> amendments to the Constitution and by acts of Congress.</a:t>
            </a:r>
          </a:p>
        </p:txBody>
      </p:sp>
    </p:spTree>
    <p:extLst>
      <p:ext uri="{BB962C8B-B14F-4D97-AF65-F5344CB8AC3E}">
        <p14:creationId xmlns:p14="http://schemas.microsoft.com/office/powerpoint/2010/main" val="337971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NOT SO LONG AGO….</a:t>
            </a:r>
          </a:p>
        </p:txBody>
      </p:sp>
      <p:sp>
        <p:nvSpPr>
          <p:cNvPr id="3" name="Content Placeholder 2"/>
          <p:cNvSpPr>
            <a:spLocks noGrp="1"/>
          </p:cNvSpPr>
          <p:nvPr>
            <p:ph sz="half" idx="1"/>
          </p:nvPr>
        </p:nvSpPr>
        <p:spPr>
          <a:xfrm>
            <a:off x="457200" y="1524000"/>
            <a:ext cx="4038600" cy="5105400"/>
          </a:xfrm>
        </p:spPr>
        <p:txBody>
          <a:bodyPr>
            <a:noAutofit/>
          </a:bodyPr>
          <a:lstStyle/>
          <a:p>
            <a:r>
              <a:rPr lang="en-US" sz="1600" dirty="0"/>
              <a:t>Women couldn’t vote in the U.S until 1920.</a:t>
            </a:r>
          </a:p>
          <a:p>
            <a:pPr marL="0" indent="0">
              <a:buNone/>
            </a:pPr>
            <a:endParaRPr lang="en-US" sz="1600" dirty="0"/>
          </a:p>
          <a:p>
            <a:r>
              <a:rPr lang="en-US" sz="1600" dirty="0"/>
              <a:t>Native Americans weren’t considered U.S. citizens until 1924.</a:t>
            </a:r>
          </a:p>
          <a:p>
            <a:pPr marL="0" indent="0">
              <a:buNone/>
            </a:pPr>
            <a:endParaRPr lang="en-US" sz="1600" dirty="0"/>
          </a:p>
          <a:p>
            <a:pPr>
              <a:buFont typeface="Arial" charset="0"/>
              <a:buChar char="•"/>
            </a:pPr>
            <a:r>
              <a:rPr lang="en-US" sz="1600" dirty="0"/>
              <a:t>Black and white students were provided </a:t>
            </a:r>
            <a:r>
              <a:rPr lang="en-US" sz="1600" dirty="0" err="1"/>
              <a:t>seperate</a:t>
            </a:r>
            <a:r>
              <a:rPr lang="en-US" sz="1600" dirty="0"/>
              <a:t> restrooms lawfully until 1964.</a:t>
            </a:r>
          </a:p>
          <a:p>
            <a:pPr marL="0" indent="0">
              <a:buNone/>
            </a:pPr>
            <a:endParaRPr lang="en-US" sz="1600" dirty="0"/>
          </a:p>
          <a:p>
            <a:r>
              <a:rPr lang="en-US" sz="1600" dirty="0"/>
              <a:t>Discrimination was allowed in all public places until 1964.</a:t>
            </a:r>
          </a:p>
          <a:p>
            <a:pPr marL="0" indent="0">
              <a:buNone/>
            </a:pPr>
            <a:r>
              <a:rPr lang="en-US" sz="1600" dirty="0"/>
              <a:t> </a:t>
            </a:r>
          </a:p>
          <a:p>
            <a:r>
              <a:rPr lang="en-US" sz="1600" dirty="0"/>
              <a:t>The right to vote was based on literacy tests and poll taxes in many U.S. states until 1964.</a:t>
            </a:r>
          </a:p>
          <a:p>
            <a:pPr marL="0" indent="0">
              <a:buNone/>
            </a:pPr>
            <a:endParaRPr lang="en-US" sz="1600" dirty="0"/>
          </a:p>
          <a:p>
            <a:pPr>
              <a:buFont typeface="Arial" charset="0"/>
              <a:buChar char="•"/>
            </a:pPr>
            <a:r>
              <a:rPr lang="en-US" sz="1600" dirty="0"/>
              <a:t>Institutions with federal funding could discriminate based on gender until 1964.</a:t>
            </a:r>
          </a:p>
          <a:p>
            <a:pPr marL="0" indent="0">
              <a:buNone/>
            </a:pPr>
            <a:endParaRPr lang="en-US" sz="1400" dirty="0"/>
          </a:p>
          <a:p>
            <a:pPr marL="0" indent="0">
              <a:buNone/>
            </a:pPr>
            <a:r>
              <a:rPr lang="en-US" sz="1400" dirty="0"/>
              <a:t>	</a:t>
            </a:r>
          </a:p>
          <a:p>
            <a:endParaRPr lang="en-US" sz="1400" dirty="0"/>
          </a:p>
          <a:p>
            <a:pPr marL="0" indent="0">
              <a:buNone/>
            </a:pPr>
            <a:r>
              <a:rPr lang="en-US" sz="1400" dirty="0"/>
              <a:t>	</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600200"/>
            <a:ext cx="3427245" cy="4648200"/>
          </a:xfrm>
        </p:spPr>
      </p:pic>
    </p:spTree>
    <p:extLst>
      <p:ext uri="{BB962C8B-B14F-4D97-AF65-F5344CB8AC3E}">
        <p14:creationId xmlns:p14="http://schemas.microsoft.com/office/powerpoint/2010/main" val="5374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BASIS OF CIVIL RIGHTS TODAY</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Title VI of the Civil Rights Act of 1964 makes it unlawful to discriminate on race, color, religion, gender, or origin.</a:t>
            </a:r>
          </a:p>
          <a:p>
            <a:pPr marL="0" indent="0">
              <a:buNone/>
            </a:pPr>
            <a:endParaRPr lang="en-US" dirty="0"/>
          </a:p>
          <a:p>
            <a:pPr marL="0" indent="0">
              <a:buNone/>
            </a:pPr>
            <a:r>
              <a:rPr lang="en-US" dirty="0"/>
              <a:t>Title VII of the Civil Rights Act of 1964 makes it unlawful for employers to  discriminate based on race, color, religion, gender, or origin.</a:t>
            </a:r>
          </a:p>
          <a:p>
            <a:pPr marL="0" indent="0">
              <a:buNone/>
            </a:pPr>
            <a:endParaRPr lang="en-US" dirty="0"/>
          </a:p>
          <a:p>
            <a:pPr marL="0" indent="0">
              <a:buNone/>
            </a:pPr>
            <a:r>
              <a:rPr lang="en-US" dirty="0"/>
              <a:t>Title IX  of the Education Act of 1972 addresses gender discrimination.</a:t>
            </a:r>
          </a:p>
          <a:p>
            <a:pPr marL="0" indent="0">
              <a:buNone/>
            </a:pPr>
            <a:endParaRPr lang="en-US" dirty="0"/>
          </a:p>
          <a:p>
            <a:pPr marL="0" indent="0">
              <a:buNone/>
            </a:pPr>
            <a:r>
              <a:rPr lang="en-US" dirty="0"/>
              <a:t>Section 504 of the Rehabilitation Act of 1973 makes it unlawful to discriminate based on disability.</a:t>
            </a:r>
          </a:p>
          <a:p>
            <a:pPr marL="0" indent="0">
              <a:buNone/>
            </a:pPr>
            <a:endParaRPr lang="en-US" dirty="0"/>
          </a:p>
          <a:p>
            <a:pPr marL="0" indent="0">
              <a:buNone/>
            </a:pPr>
            <a:r>
              <a:rPr lang="en-US" dirty="0"/>
              <a:t>The Age Discrimination Act of 1975 addresses age discrimination.</a:t>
            </a:r>
          </a:p>
          <a:p>
            <a:pPr marL="0" indent="0">
              <a:buNone/>
            </a:pPr>
            <a:endParaRPr lang="en-US" dirty="0"/>
          </a:p>
          <a:p>
            <a:pPr marL="0" indent="0">
              <a:buNone/>
            </a:pPr>
            <a:r>
              <a:rPr lang="en-US" dirty="0"/>
              <a:t>The Americans with Disabilities Act of 1990 also addresses disability discrimination.</a:t>
            </a:r>
          </a:p>
          <a:p>
            <a:pPr marL="0" indent="0">
              <a:buNone/>
            </a:pPr>
            <a:endParaRPr lang="en-US" dirty="0"/>
          </a:p>
        </p:txBody>
      </p:sp>
    </p:spTree>
    <p:extLst>
      <p:ext uri="{BB962C8B-B14F-4D97-AF65-F5344CB8AC3E}">
        <p14:creationId xmlns:p14="http://schemas.microsoft.com/office/powerpoint/2010/main" val="99120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PURPOSE</a:t>
            </a:r>
          </a:p>
        </p:txBody>
      </p:sp>
      <p:sp>
        <p:nvSpPr>
          <p:cNvPr id="3" name="Text Placeholder 2"/>
          <p:cNvSpPr>
            <a:spLocks noGrp="1"/>
          </p:cNvSpPr>
          <p:nvPr>
            <p:ph type="body" idx="1"/>
          </p:nvPr>
        </p:nvSpPr>
        <p:spPr/>
        <p:txBody>
          <a:bodyPr>
            <a:normAutofit lnSpcReduction="10000"/>
          </a:bodyPr>
          <a:lstStyle/>
          <a:p>
            <a:r>
              <a:rPr lang="en-US" dirty="0"/>
              <a:t>This presentation is directed to representatives of organizations that serve as Sub-Outlets for TEFAP to provide an overview of TEFAP program requirements  and Civil Rights training.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7638096" cy="1323810"/>
          </a:xfrm>
          <a:prstGeom prst="rect">
            <a:avLst/>
          </a:prstGeom>
        </p:spPr>
      </p:pic>
    </p:spTree>
    <p:extLst>
      <p:ext uri="{BB962C8B-B14F-4D97-AF65-F5344CB8AC3E}">
        <p14:creationId xmlns:p14="http://schemas.microsoft.com/office/powerpoint/2010/main" val="303232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UPHOLDING CIVIL RIGHTS</a:t>
            </a:r>
          </a:p>
        </p:txBody>
      </p:sp>
      <p:sp>
        <p:nvSpPr>
          <p:cNvPr id="3" name="Text Placeholder 2"/>
          <p:cNvSpPr>
            <a:spLocks noGrp="1"/>
          </p:cNvSpPr>
          <p:nvPr>
            <p:ph type="body" idx="1"/>
          </p:nvPr>
        </p:nvSpPr>
        <p:spPr/>
        <p:txBody>
          <a:bodyPr/>
          <a:lstStyle/>
          <a:p>
            <a:pPr algn="ctr"/>
            <a:r>
              <a:rPr lang="en-US" dirty="0"/>
              <a:t>How to ensure equality at food pantries or kitchens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6705600" cy="17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45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STEP 1:     PROVIDE EQUAL ACCESS </a:t>
            </a:r>
            <a:br>
              <a:rPr lang="en-US" sz="3400" dirty="0"/>
            </a:br>
            <a:r>
              <a:rPr lang="en-US" sz="3400" dirty="0"/>
              <a:t>                          TO PROGRAMS</a:t>
            </a:r>
          </a:p>
        </p:txBody>
      </p:sp>
      <p:sp>
        <p:nvSpPr>
          <p:cNvPr id="3" name="Content Placeholder 2"/>
          <p:cNvSpPr>
            <a:spLocks noGrp="1"/>
          </p:cNvSpPr>
          <p:nvPr>
            <p:ph idx="1"/>
          </p:nvPr>
        </p:nvSpPr>
        <p:spPr/>
        <p:txBody>
          <a:bodyPr>
            <a:normAutofit/>
          </a:bodyPr>
          <a:lstStyle/>
          <a:p>
            <a:pPr marL="0" indent="0">
              <a:buNone/>
            </a:pPr>
            <a:r>
              <a:rPr lang="en-US" dirty="0"/>
              <a:t>As a TEFAP administrator, YOU and your volunteers are responsible for ensuring everyone has equal access to the USDA food stream. Your agency may not discriminate in program participation on:</a:t>
            </a:r>
          </a:p>
          <a:p>
            <a:pPr marL="0" indent="0">
              <a:buNone/>
            </a:pPr>
            <a:endParaRPr lang="en-US" dirty="0"/>
          </a:p>
          <a:p>
            <a:pPr>
              <a:buFont typeface="Arial" charset="0"/>
              <a:buChar char="•"/>
            </a:pPr>
            <a:r>
              <a:rPr lang="en-US" dirty="0"/>
              <a:t>Race</a:t>
            </a:r>
          </a:p>
          <a:p>
            <a:pPr>
              <a:buFont typeface="Arial" charset="0"/>
              <a:buChar char="•"/>
            </a:pPr>
            <a:r>
              <a:rPr lang="en-US" dirty="0"/>
              <a:t>Color</a:t>
            </a:r>
          </a:p>
          <a:p>
            <a:pPr>
              <a:buFont typeface="Arial" charset="0"/>
              <a:buChar char="•"/>
            </a:pPr>
            <a:r>
              <a:rPr lang="en-US" dirty="0"/>
              <a:t>National origin</a:t>
            </a:r>
          </a:p>
          <a:p>
            <a:pPr>
              <a:buFont typeface="Arial" charset="0"/>
              <a:buChar char="•"/>
            </a:pPr>
            <a:r>
              <a:rPr lang="en-US" dirty="0"/>
              <a:t>Sex  </a:t>
            </a:r>
          </a:p>
          <a:p>
            <a:pPr>
              <a:buFont typeface="Arial" charset="0"/>
              <a:buChar char="•"/>
            </a:pPr>
            <a:r>
              <a:rPr lang="en-US" dirty="0"/>
              <a:t>Age</a:t>
            </a:r>
          </a:p>
          <a:p>
            <a:pPr>
              <a:buFont typeface="Arial" charset="0"/>
              <a:buChar char="•"/>
            </a:pPr>
            <a:r>
              <a:rPr lang="en-US" dirty="0"/>
              <a:t>Disability</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657600"/>
            <a:ext cx="2743200" cy="2225407"/>
          </a:xfrm>
          <a:prstGeom prst="rect">
            <a:avLst/>
          </a:prstGeom>
        </p:spPr>
      </p:pic>
    </p:spTree>
    <p:extLst>
      <p:ext uri="{BB962C8B-B14F-4D97-AF65-F5344CB8AC3E}">
        <p14:creationId xmlns:p14="http://schemas.microsoft.com/office/powerpoint/2010/main" val="203702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PUBLIC NOTIFICATION</a:t>
            </a:r>
          </a:p>
        </p:txBody>
      </p:sp>
      <p:sp>
        <p:nvSpPr>
          <p:cNvPr id="5" name="Content Placeholder 4"/>
          <p:cNvSpPr>
            <a:spLocks noGrp="1"/>
          </p:cNvSpPr>
          <p:nvPr>
            <p:ph idx="1"/>
          </p:nvPr>
        </p:nvSpPr>
        <p:spPr/>
        <p:txBody>
          <a:bodyPr>
            <a:normAutofit lnSpcReduction="10000"/>
          </a:bodyPr>
          <a:lstStyle/>
          <a:p>
            <a:pPr>
              <a:buFont typeface="Arial" charset="0"/>
              <a:buChar char="•"/>
            </a:pPr>
            <a:endParaRPr lang="en-US" dirty="0"/>
          </a:p>
          <a:p>
            <a:pPr>
              <a:buFont typeface="Arial" charset="0"/>
              <a:buChar char="•"/>
            </a:pPr>
            <a:r>
              <a:rPr lang="en-US" dirty="0"/>
              <a:t>Civil Rights Statement: </a:t>
            </a:r>
            <a:r>
              <a:rPr lang="en-US" i="1" u="sng" dirty="0"/>
              <a:t>TEFAP is an equal opportunity provider</a:t>
            </a:r>
            <a:r>
              <a:rPr lang="en-US" dirty="0"/>
              <a:t>- must be printed on all pamphlets, sign in sheets, intake forms and certificates of eligibility in English and Spanish</a:t>
            </a:r>
          </a:p>
          <a:p>
            <a:r>
              <a:rPr lang="en-US" dirty="0"/>
              <a:t>Convey the message of equal opportunity in all photos and other graphics</a:t>
            </a:r>
          </a:p>
          <a:p>
            <a:r>
              <a:rPr lang="en-US" dirty="0"/>
              <a:t>Reach out to un-served or underserved populations</a:t>
            </a:r>
          </a:p>
          <a:p>
            <a:r>
              <a:rPr lang="en-US" dirty="0"/>
              <a:t>And Justice for All Poster: Displayed in a prominent location, in clear view of all who enter</a:t>
            </a:r>
          </a:p>
          <a:p>
            <a:r>
              <a:rPr lang="en-US" dirty="0"/>
              <a:t>Written Notice &amp; Referral Requirements: Displayed </a:t>
            </a:r>
          </a:p>
          <a:p>
            <a:r>
              <a:rPr lang="en-US" dirty="0"/>
              <a:t>Inform potentially eligible persons of programs or changes in programs</a:t>
            </a:r>
          </a:p>
          <a:p>
            <a:endParaRPr lang="en-US" dirty="0"/>
          </a:p>
        </p:txBody>
      </p:sp>
    </p:spTree>
    <p:extLst>
      <p:ext uri="{BB962C8B-B14F-4D97-AF65-F5344CB8AC3E}">
        <p14:creationId xmlns:p14="http://schemas.microsoft.com/office/powerpoint/2010/main" val="88624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PUBLIC NOTIFICATION</a:t>
            </a:r>
          </a:p>
        </p:txBody>
      </p:sp>
      <p:sp>
        <p:nvSpPr>
          <p:cNvPr id="3" name="Content Placeholder 2"/>
          <p:cNvSpPr>
            <a:spLocks noGrp="1"/>
          </p:cNvSpPr>
          <p:nvPr>
            <p:ph idx="1"/>
          </p:nvPr>
        </p:nvSpPr>
        <p:spPr/>
        <p:txBody>
          <a:bodyPr/>
          <a:lstStyle/>
          <a:p>
            <a:pPr marL="0" indent="0">
              <a:buNone/>
            </a:pPr>
            <a:r>
              <a:rPr lang="en-US" dirty="0"/>
              <a:t>Include the required nondiscrimination statement on all appropriate agency publications, web sites, posters and informational materials.</a:t>
            </a:r>
          </a:p>
          <a:p>
            <a:pPr marL="0" indent="0">
              <a:buNone/>
            </a:pPr>
            <a:endParaRPr lang="en-US" dirty="0"/>
          </a:p>
          <a:p>
            <a:pPr marL="0" indent="0">
              <a:buNone/>
            </a:pPr>
            <a:r>
              <a:rPr lang="en-US" i="1" dirty="0"/>
              <a:t>“In accordance with Federal law and USDA policy, this institution is prohibited from discriminating on the basis of race, color, national origin, sex, age or disability, and reprisal or retaliation for prior civil rights activity. To file a complaint…” </a:t>
            </a:r>
          </a:p>
          <a:p>
            <a:pPr marL="0" indent="0">
              <a:buNone/>
            </a:pPr>
            <a:endParaRPr lang="en-US" i="1" dirty="0"/>
          </a:p>
          <a:p>
            <a:pPr marL="0" indent="0">
              <a:buNone/>
            </a:pPr>
            <a:r>
              <a:rPr lang="en-US" dirty="0"/>
              <a:t>(See </a:t>
            </a:r>
            <a:r>
              <a:rPr lang="en-US" i="1" dirty="0"/>
              <a:t>And Justice for All Poster </a:t>
            </a:r>
            <a:r>
              <a:rPr lang="en-US" dirty="0"/>
              <a:t>for remainder of statement)</a:t>
            </a:r>
          </a:p>
        </p:txBody>
      </p:sp>
    </p:spTree>
    <p:extLst>
      <p:ext uri="{BB962C8B-B14F-4D97-AF65-F5344CB8AC3E}">
        <p14:creationId xmlns:p14="http://schemas.microsoft.com/office/powerpoint/2010/main" val="124258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DATA COLLECTION</a:t>
            </a:r>
          </a:p>
        </p:txBody>
      </p:sp>
      <p:sp>
        <p:nvSpPr>
          <p:cNvPr id="3" name="Content Placeholder 2"/>
          <p:cNvSpPr>
            <a:spLocks noGrp="1"/>
          </p:cNvSpPr>
          <p:nvPr>
            <p:ph idx="1"/>
          </p:nvPr>
        </p:nvSpPr>
        <p:spPr/>
        <p:txBody>
          <a:bodyPr>
            <a:normAutofit/>
          </a:bodyPr>
          <a:lstStyle/>
          <a:p>
            <a:endParaRPr lang="en-US" dirty="0"/>
          </a:p>
          <a:p>
            <a:r>
              <a:rPr lang="en-US" dirty="0"/>
              <a:t>Maintain all TEFAP records 3 years </a:t>
            </a:r>
          </a:p>
          <a:p>
            <a:endParaRPr lang="en-US" dirty="0"/>
          </a:p>
          <a:p>
            <a:r>
              <a:rPr lang="en-US" dirty="0"/>
              <a:t>People self-declare their eligibility by signing the Commodity Application Register; if a person refuses to sign, advise that you or someone else will enter a denial code for them based on perception.</a:t>
            </a:r>
          </a:p>
          <a:p>
            <a:pPr marL="0" indent="0">
              <a:buNone/>
            </a:pPr>
            <a:endParaRPr lang="en-US" dirty="0"/>
          </a:p>
          <a:p>
            <a:r>
              <a:rPr lang="en-US" dirty="0"/>
              <a:t>All data MUST be secure and confidential</a:t>
            </a:r>
          </a:p>
        </p:txBody>
      </p:sp>
    </p:spTree>
    <p:extLst>
      <p:ext uri="{BB962C8B-B14F-4D97-AF65-F5344CB8AC3E}">
        <p14:creationId xmlns:p14="http://schemas.microsoft.com/office/powerpoint/2010/main" val="306971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COMMUNICATION</a:t>
            </a:r>
          </a:p>
        </p:txBody>
      </p:sp>
      <p:sp>
        <p:nvSpPr>
          <p:cNvPr id="3" name="Content Placeholder 2"/>
          <p:cNvSpPr>
            <a:spLocks noGrp="1"/>
          </p:cNvSpPr>
          <p:nvPr>
            <p:ph idx="1"/>
          </p:nvPr>
        </p:nvSpPr>
        <p:spPr/>
        <p:txBody>
          <a:bodyPr>
            <a:normAutofit lnSpcReduction="10000"/>
          </a:bodyPr>
          <a:lstStyle/>
          <a:p>
            <a:r>
              <a:rPr lang="en-US" dirty="0"/>
              <a:t>What do you do if you are serving someone with limited literacy?</a:t>
            </a:r>
          </a:p>
          <a:p>
            <a:pPr marL="0" indent="0">
              <a:buNone/>
            </a:pPr>
            <a:endParaRPr lang="en-US" dirty="0"/>
          </a:p>
          <a:p>
            <a:pPr marL="0" indent="0">
              <a:buNone/>
            </a:pPr>
            <a:r>
              <a:rPr lang="en-US" i="1" dirty="0"/>
              <a:t>TEFAP staff are required to read the “And Justice for All” poster and complaint notice for all those who are unable to read.</a:t>
            </a:r>
            <a:endParaRPr lang="en-US" dirty="0"/>
          </a:p>
          <a:p>
            <a:endParaRPr lang="en-US" dirty="0"/>
          </a:p>
          <a:p>
            <a:r>
              <a:rPr lang="en-US" dirty="0"/>
              <a:t>What do you do if you are serving someone who doesn’t speak English?</a:t>
            </a:r>
          </a:p>
          <a:p>
            <a:pPr marL="0" indent="0">
              <a:buNone/>
            </a:pPr>
            <a:endParaRPr lang="en-US" dirty="0"/>
          </a:p>
          <a:p>
            <a:pPr marL="0" indent="0">
              <a:buNone/>
            </a:pPr>
            <a:r>
              <a:rPr lang="en-US" i="1" dirty="0"/>
              <a:t>The “And Justice for All” poster must be translated or else the agency is at risk of violation of Title VI and its regulations. The poster is available in many languages.</a:t>
            </a:r>
          </a:p>
        </p:txBody>
      </p:sp>
    </p:spTree>
    <p:extLst>
      <p:ext uri="{BB962C8B-B14F-4D97-AF65-F5344CB8AC3E}">
        <p14:creationId xmlns:p14="http://schemas.microsoft.com/office/powerpoint/2010/main" val="2752132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COMMUNICATION</a:t>
            </a:r>
          </a:p>
        </p:txBody>
      </p:sp>
      <p:sp>
        <p:nvSpPr>
          <p:cNvPr id="3" name="Content Placeholder 2"/>
          <p:cNvSpPr>
            <a:spLocks noGrp="1"/>
          </p:cNvSpPr>
          <p:nvPr>
            <p:ph sz="half" idx="1"/>
          </p:nvPr>
        </p:nvSpPr>
        <p:spPr/>
        <p:txBody>
          <a:bodyPr>
            <a:normAutofit fontScale="92500" lnSpcReduction="10000"/>
          </a:bodyPr>
          <a:lstStyle/>
          <a:p>
            <a:pPr>
              <a:buFont typeface="Arial" charset="0"/>
              <a:buChar char="•"/>
            </a:pPr>
            <a:r>
              <a:rPr lang="en-US" dirty="0"/>
              <a:t>For Braille, large print, audiotape communications, contact USDA’s  TARGET center at  202.720.2600</a:t>
            </a:r>
          </a:p>
          <a:p>
            <a:pPr>
              <a:buFont typeface="Arial" charset="0"/>
              <a:buChar char="•"/>
            </a:pPr>
            <a:endParaRPr lang="en-US" dirty="0"/>
          </a:p>
          <a:p>
            <a:pPr>
              <a:buFont typeface="Arial" charset="0"/>
              <a:buChar char="•"/>
            </a:pPr>
            <a:r>
              <a:rPr lang="en-US" dirty="0"/>
              <a:t>In Kentucky, for hearing impaired services: </a:t>
            </a:r>
            <a:r>
              <a:rPr lang="en-US" dirty="0">
                <a:hlinkClick r:id="rId2"/>
              </a:rPr>
              <a:t>http://www.kyrelay.org/</a:t>
            </a:r>
            <a:endParaRPr lang="en-US" dirty="0"/>
          </a:p>
          <a:p>
            <a:pPr>
              <a:buFont typeface="Arial" charset="0"/>
              <a:buChar char="•"/>
            </a:pPr>
            <a:endParaRPr lang="en-US" sz="2200" dirty="0"/>
          </a:p>
          <a:p>
            <a:pPr>
              <a:buFont typeface="Arial" charset="0"/>
              <a:buChar char="•"/>
            </a:pPr>
            <a:r>
              <a:rPr lang="en-US" dirty="0"/>
              <a:t>Language Assistance: </a:t>
            </a:r>
            <a:r>
              <a:rPr lang="en-US" sz="2200" dirty="0">
                <a:hlinkClick r:id="rId3"/>
              </a:rPr>
              <a:t>www.lep.gov</a:t>
            </a:r>
            <a:r>
              <a:rPr lang="en-US" sz="2200" dirty="0"/>
              <a:t> </a:t>
            </a:r>
          </a:p>
          <a:p>
            <a:pPr marL="0" indent="0">
              <a:buNone/>
            </a:pPr>
            <a:endParaRPr lang="en-US" dirty="0"/>
          </a:p>
          <a:p>
            <a:pPr>
              <a:buFont typeface="Arial" charset="0"/>
              <a:buChar char="•"/>
            </a:pP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3390900" cy="456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574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Text Placeholder 2"/>
          <p:cNvSpPr>
            <a:spLocks noGrp="1"/>
          </p:cNvSpPr>
          <p:nvPr>
            <p:ph type="body" idx="1"/>
          </p:nvPr>
        </p:nvSpPr>
        <p:spPr/>
        <p:txBody>
          <a:bodyPr/>
          <a:lstStyle/>
          <a:p>
            <a:pPr algn="ctr"/>
            <a:r>
              <a:rPr lang="en-US" dirty="0"/>
              <a:t>for your attention and participation in TEFAP!</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495800" cy="173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68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a:t>
            </a:r>
          </a:p>
        </p:txBody>
      </p:sp>
      <p:sp>
        <p:nvSpPr>
          <p:cNvPr id="3" name="Content Placeholder 2"/>
          <p:cNvSpPr>
            <a:spLocks noGrp="1"/>
          </p:cNvSpPr>
          <p:nvPr>
            <p:ph idx="1"/>
          </p:nvPr>
        </p:nvSpPr>
        <p:spPr/>
        <p:txBody>
          <a:bodyPr/>
          <a:lstStyle/>
          <a:p>
            <a:pPr marL="0" indent="0">
              <a:buNone/>
            </a:pPr>
            <a:endParaRPr lang="en-US"/>
          </a:p>
          <a:p>
            <a:pPr marL="0" indent="0">
              <a:buNone/>
            </a:pPr>
            <a:r>
              <a:rPr lang="en-US"/>
              <a:t>FNS </a:t>
            </a:r>
            <a:r>
              <a:rPr lang="en-US" dirty="0"/>
              <a:t>113-1: </a:t>
            </a:r>
            <a:r>
              <a:rPr lang="en-US" dirty="0">
                <a:hlinkClick r:id="rId2"/>
              </a:rPr>
              <a:t>www.fns.usda.gov/cr/crregulation.htm</a:t>
            </a:r>
            <a:r>
              <a:rPr lang="en-US" dirty="0"/>
              <a:t> </a:t>
            </a:r>
          </a:p>
          <a:p>
            <a:pPr marL="0" indent="0">
              <a:buNone/>
            </a:pPr>
            <a:endParaRPr lang="en-US" dirty="0"/>
          </a:p>
          <a:p>
            <a:pPr marL="0" indent="0">
              <a:buNone/>
            </a:pPr>
            <a:r>
              <a:rPr lang="en-US" dirty="0">
                <a:hlinkClick r:id="rId3"/>
              </a:rPr>
              <a:t>www.civilrights.org</a:t>
            </a:r>
            <a:endParaRPr lang="en-US" dirty="0"/>
          </a:p>
          <a:p>
            <a:pPr marL="0" indent="0">
              <a:buNone/>
            </a:pPr>
            <a:endParaRPr lang="en-US" dirty="0"/>
          </a:p>
          <a:p>
            <a:pPr marL="0" indent="0">
              <a:buNone/>
            </a:pPr>
            <a:r>
              <a:rPr lang="en-US" dirty="0">
                <a:hlinkClick r:id="rId4"/>
              </a:rPr>
              <a:t>www.usccr.gov/pubs/pubsndx.htm</a:t>
            </a:r>
            <a:endParaRPr lang="en-US" dirty="0"/>
          </a:p>
          <a:p>
            <a:pPr marL="0" indent="0">
              <a:buNone/>
            </a:pPr>
            <a:endParaRPr lang="en-US" dirty="0"/>
          </a:p>
          <a:p>
            <a:pPr marL="0" indent="0">
              <a:buNone/>
            </a:pPr>
            <a:r>
              <a:rPr lang="en-US" dirty="0"/>
              <a:t>Dare to Care: </a:t>
            </a:r>
            <a:r>
              <a:rPr lang="en-US" dirty="0">
                <a:hlinkClick r:id="rId5"/>
              </a:rPr>
              <a:t>www.daretocare.org</a:t>
            </a:r>
            <a:r>
              <a:rPr lang="en-US" dirty="0"/>
              <a:t> </a:t>
            </a:r>
          </a:p>
          <a:p>
            <a:pPr marL="0" indent="0">
              <a:buNone/>
            </a:pPr>
            <a:endParaRPr lang="en-US" dirty="0"/>
          </a:p>
          <a:p>
            <a:pPr marL="0" indent="0">
              <a:buNone/>
            </a:pPr>
            <a:r>
              <a:rPr lang="en-US" dirty="0"/>
              <a:t>Feeding America: </a:t>
            </a:r>
            <a:r>
              <a:rPr lang="en-US" dirty="0">
                <a:hlinkClick r:id="rId6"/>
              </a:rPr>
              <a:t>www.feedingamerica.org</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0545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p>
            <a:r>
              <a:rPr lang="en-US" dirty="0"/>
              <a:t>OUR GOALS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58" r="11057" b="-2"/>
          <a:stretch/>
        </p:blipFill>
        <p:spPr bwMode="auto">
          <a:xfrm>
            <a:off x="2858610" y="838201"/>
            <a:ext cx="5904390" cy="5500456"/>
          </a:xfrm>
          <a:prstGeom prst="rect">
            <a:avLst/>
          </a:prstGeom>
          <a:solidFill>
            <a:schemeClr val="accent1"/>
          </a:solidFill>
          <a:ln w="76200">
            <a:solidFill>
              <a:srgbClr val="FFFFFF"/>
            </a:solidFill>
            <a:miter lim="800000"/>
          </a:ln>
          <a:effectLst>
            <a:outerShdw blurRad="50800" dist="12700" dir="5400000" algn="t" rotWithShape="0">
              <a:prstClr val="black">
                <a:alpha val="59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sz="half" idx="2"/>
          </p:nvPr>
        </p:nvSpPr>
        <p:spPr>
          <a:xfrm>
            <a:off x="457200" y="2133600"/>
            <a:ext cx="2139696" cy="4242816"/>
          </a:xfrm>
          <a:prstGeom prst="rect">
            <a:avLst/>
          </a:prstGeom>
        </p:spPr>
        <p:txBody>
          <a:bodyPr>
            <a:normAutofit/>
          </a:bodyPr>
          <a:lstStyle/>
          <a:p>
            <a:r>
              <a:rPr lang="en-US" dirty="0"/>
              <a:t>Review TEFAP Agreement and related policies/ requirements</a:t>
            </a:r>
          </a:p>
          <a:p>
            <a:endParaRPr lang="en-US" dirty="0"/>
          </a:p>
          <a:p>
            <a:r>
              <a:rPr lang="en-US" dirty="0"/>
              <a:t>Review the proper client in-take  process for gathering and reporting service statistics</a:t>
            </a:r>
          </a:p>
          <a:p>
            <a:endParaRPr lang="en-US" dirty="0"/>
          </a:p>
          <a:p>
            <a:r>
              <a:rPr lang="en-US" dirty="0"/>
              <a:t>Learn about Civil Rights and how they relate to the processes a Sub-Outlet must adopt to participate in TEFAP</a:t>
            </a:r>
          </a:p>
          <a:p>
            <a:endParaRPr lang="en-US" dirty="0"/>
          </a:p>
          <a:p>
            <a:pPr marL="0" indent="0">
              <a:buNone/>
            </a:pPr>
            <a:endParaRPr lang="en-US" dirty="0"/>
          </a:p>
        </p:txBody>
      </p:sp>
    </p:spTree>
    <p:extLst>
      <p:ext uri="{BB962C8B-B14F-4D97-AF65-F5344CB8AC3E}">
        <p14:creationId xmlns:p14="http://schemas.microsoft.com/office/powerpoint/2010/main" val="142249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D7D7-0C55-466A-8AA6-16AFFD33FC88}"/>
              </a:ext>
            </a:extLst>
          </p:cNvPr>
          <p:cNvSpPr>
            <a:spLocks noGrp="1"/>
          </p:cNvSpPr>
          <p:nvPr>
            <p:ph type="title"/>
          </p:nvPr>
        </p:nvSpPr>
        <p:spPr>
          <a:xfrm>
            <a:off x="457200" y="533400"/>
            <a:ext cx="8229600" cy="990600"/>
          </a:xfrm>
          <a:prstGeom prst="rect">
            <a:avLst/>
          </a:prstGeom>
        </p:spPr>
        <p:txBody>
          <a:bodyPr anchor="ctr">
            <a:normAutofit/>
          </a:bodyPr>
          <a:lstStyle/>
          <a:p>
            <a:r>
              <a:rPr lang="en-US" dirty="0"/>
              <a:t>WHAT IS TEFAP?</a:t>
            </a:r>
          </a:p>
        </p:txBody>
      </p:sp>
      <p:sp>
        <p:nvSpPr>
          <p:cNvPr id="3" name="Content Placeholder 2">
            <a:extLst>
              <a:ext uri="{FF2B5EF4-FFF2-40B4-BE49-F238E27FC236}">
                <a16:creationId xmlns:a16="http://schemas.microsoft.com/office/drawing/2014/main" id="{3A69597A-AC63-4B42-8807-77AE27E3ADAC}"/>
              </a:ext>
            </a:extLst>
          </p:cNvPr>
          <p:cNvSpPr>
            <a:spLocks noGrp="1"/>
          </p:cNvSpPr>
          <p:nvPr>
            <p:ph sz="half" idx="1"/>
          </p:nvPr>
        </p:nvSpPr>
        <p:spPr>
          <a:xfrm>
            <a:off x="457200" y="1673352"/>
            <a:ext cx="4038600" cy="4718304"/>
          </a:xfrm>
          <a:prstGeom prst="rect">
            <a:avLst/>
          </a:prstGeom>
        </p:spPr>
        <p:txBody>
          <a:bodyPr>
            <a:normAutofit/>
          </a:bodyPr>
          <a:lstStyle/>
          <a:p>
            <a:pPr marL="0" indent="0">
              <a:lnSpc>
                <a:spcPct val="90000"/>
              </a:lnSpc>
              <a:buNone/>
            </a:pPr>
            <a:r>
              <a:rPr lang="en-US" sz="2400" dirty="0"/>
              <a:t>The Emergency Food Assistance Program (TEFAP) is a federal program that helps supplement the diets of low-income Americans by providing them with emergency food assistance at no cost. USDA provides 100% American-grown USDA Foods and administrative funds to states to operate TEFAP.</a:t>
            </a:r>
          </a:p>
        </p:txBody>
      </p:sp>
      <p:pic>
        <p:nvPicPr>
          <p:cNvPr id="6" name="Content Placeholder 5" descr="A can of food&#10;&#10;Description automatically generated">
            <a:extLst>
              <a:ext uri="{FF2B5EF4-FFF2-40B4-BE49-F238E27FC236}">
                <a16:creationId xmlns:a16="http://schemas.microsoft.com/office/drawing/2014/main" id="{9FE9BD56-3953-487B-989A-427DB60660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78584"/>
            <a:ext cx="4038600" cy="4307840"/>
          </a:xfrm>
          <a:prstGeom prst="rect">
            <a:avLst/>
          </a:prstGeom>
          <a:noFill/>
        </p:spPr>
      </p:pic>
    </p:spTree>
    <p:extLst>
      <p:ext uri="{BB962C8B-B14F-4D97-AF65-F5344CB8AC3E}">
        <p14:creationId xmlns:p14="http://schemas.microsoft.com/office/powerpoint/2010/main" val="301283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TEFAP AGREEMENT</a:t>
            </a:r>
          </a:p>
        </p:txBody>
      </p:sp>
      <p:sp>
        <p:nvSpPr>
          <p:cNvPr id="3" name="Text Placeholder 2"/>
          <p:cNvSpPr>
            <a:spLocks noGrp="1"/>
          </p:cNvSpPr>
          <p:nvPr>
            <p:ph type="body" idx="1"/>
          </p:nvPr>
        </p:nvSpPr>
        <p:spPr/>
        <p:txBody>
          <a:bodyPr>
            <a:normAutofit/>
          </a:bodyPr>
          <a:lstStyle/>
          <a:p>
            <a:pPr algn="ctr"/>
            <a:r>
              <a:rPr lang="en-US" dirty="0"/>
              <a:t>The current version of the TEFAP Agreement</a:t>
            </a:r>
          </a:p>
          <a:p>
            <a:pPr algn="ctr"/>
            <a:r>
              <a:rPr lang="en-US" dirty="0"/>
              <a:t> became effective on July 1, 2017.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65341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33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nchor="ctr">
            <a:normAutofit/>
          </a:bodyPr>
          <a:lstStyle/>
          <a:p>
            <a:r>
              <a:rPr lang="en-US"/>
              <a:t>TEFAP AGREEMENTS</a:t>
            </a:r>
          </a:p>
        </p:txBody>
      </p:sp>
      <p:sp>
        <p:nvSpPr>
          <p:cNvPr id="3" name="Content Placeholder 2"/>
          <p:cNvSpPr>
            <a:spLocks noGrp="1"/>
          </p:cNvSpPr>
          <p:nvPr>
            <p:ph sz="half" idx="1"/>
          </p:nvPr>
        </p:nvSpPr>
        <p:spPr>
          <a:xfrm>
            <a:off x="457200" y="1673352"/>
            <a:ext cx="4038600" cy="4718304"/>
          </a:xfrm>
          <a:prstGeom prst="rect">
            <a:avLst/>
          </a:prstGeom>
        </p:spPr>
        <p:txBody>
          <a:bodyPr>
            <a:normAutofit/>
          </a:bodyPr>
          <a:lstStyle/>
          <a:p>
            <a:pPr>
              <a:lnSpc>
                <a:spcPct val="90000"/>
              </a:lnSpc>
            </a:pPr>
            <a:endParaRPr lang="en-US" sz="2000"/>
          </a:p>
          <a:p>
            <a:pPr>
              <a:lnSpc>
                <a:spcPct val="90000"/>
              </a:lnSpc>
            </a:pPr>
            <a:r>
              <a:rPr lang="en-US" sz="2000"/>
              <a:t>Unlike in the past, the Agreement does not have a dated expiration, but the income guidelines are subject to change at any time and usually do on an annual basis. </a:t>
            </a:r>
          </a:p>
          <a:p>
            <a:pPr>
              <a:lnSpc>
                <a:spcPct val="90000"/>
              </a:lnSpc>
            </a:pPr>
            <a:endParaRPr lang="en-US" sz="2000"/>
          </a:p>
          <a:p>
            <a:pPr>
              <a:lnSpc>
                <a:spcPct val="90000"/>
              </a:lnSpc>
            </a:pPr>
            <a:r>
              <a:rPr lang="en-US" sz="2000"/>
              <a:t>As a Sub-Outlet, your agency is required to keep a copy of the current, signed Agreement on file at the agency site; this document must be available for review upon request.</a:t>
            </a:r>
          </a:p>
        </p:txBody>
      </p:sp>
      <p:graphicFrame>
        <p:nvGraphicFramePr>
          <p:cNvPr id="6" name="Content Placeholder 3">
            <a:extLst>
              <a:ext uri="{FF2B5EF4-FFF2-40B4-BE49-F238E27FC236}">
                <a16:creationId xmlns:a16="http://schemas.microsoft.com/office/drawing/2014/main" id="{8A368CCF-409F-43A5-B626-5EA3AE322E2E}"/>
              </a:ext>
            </a:extLst>
          </p:cNvPr>
          <p:cNvGraphicFramePr>
            <a:graphicFrameLocks noGrp="1"/>
          </p:cNvGraphicFramePr>
          <p:nvPr>
            <p:ph sz="half" idx="2"/>
            <p:extLst>
              <p:ext uri="{D42A27DB-BD31-4B8C-83A1-F6EECF244321}">
                <p14:modId xmlns:p14="http://schemas.microsoft.com/office/powerpoint/2010/main" val="1080423677"/>
              </p:ext>
            </p:extLst>
          </p:nvPr>
        </p:nvGraphicFramePr>
        <p:xfrm>
          <a:off x="4648200" y="1673352"/>
          <a:ext cx="4038600" cy="471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53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TEFAP REQUIREMENTS</a:t>
            </a:r>
          </a:p>
        </p:txBody>
      </p:sp>
      <p:sp>
        <p:nvSpPr>
          <p:cNvPr id="3" name="Text Placeholder 2"/>
          <p:cNvSpPr>
            <a:spLocks noGrp="1"/>
          </p:cNvSpPr>
          <p:nvPr>
            <p:ph type="body" idx="1"/>
          </p:nvPr>
        </p:nvSpPr>
        <p:spPr/>
        <p:txBody>
          <a:bodyPr/>
          <a:lstStyle/>
          <a:p>
            <a:pPr algn="ctr"/>
            <a:r>
              <a:rPr lang="en-US" dirty="0"/>
              <a:t>All of the TEFAP things/processes for which</a:t>
            </a:r>
          </a:p>
          <a:p>
            <a:pPr algn="ctr"/>
            <a:r>
              <a:rPr lang="en-US" dirty="0"/>
              <a:t> there are no substitutes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6705600" cy="17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33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TEFAP Sub-Outlets </a:t>
            </a:r>
            <a:r>
              <a:rPr lang="en-US" u="sng" dirty="0"/>
              <a:t>Must</a:t>
            </a:r>
            <a:r>
              <a:rPr lang="en-US" dirty="0"/>
              <a:t> Post the </a:t>
            </a:r>
            <a:br>
              <a:rPr lang="en-US" dirty="0"/>
            </a:br>
            <a:r>
              <a:rPr lang="en-US" i="1" dirty="0"/>
              <a:t>And Justice For All </a:t>
            </a:r>
            <a:r>
              <a:rPr lang="en-US" dirty="0"/>
              <a:t>Poster in Clear View </a:t>
            </a:r>
          </a:p>
        </p:txBody>
      </p:sp>
      <p:sp>
        <p:nvSpPr>
          <p:cNvPr id="6" name="Content Placeholder 5"/>
          <p:cNvSpPr>
            <a:spLocks noGrp="1"/>
          </p:cNvSpPr>
          <p:nvPr>
            <p:ph sz="half" idx="2"/>
          </p:nvPr>
        </p:nvSpPr>
        <p:spPr>
          <a:xfrm>
            <a:off x="4648200" y="1673352"/>
            <a:ext cx="4038600" cy="4651248"/>
          </a:xfrm>
        </p:spPr>
        <p:txBody>
          <a:bodyPr>
            <a:normAutofit fontScale="62500" lnSpcReduction="20000"/>
          </a:bodyPr>
          <a:lstStyle/>
          <a:p>
            <a:pPr marL="0" indent="0" algn="ctr">
              <a:buNone/>
            </a:pPr>
            <a:r>
              <a:rPr lang="en-US" b="1" dirty="0"/>
              <a:t>This poster should be considered the “key to the door”; if you can’t see it, you can’t open the door.</a:t>
            </a:r>
          </a:p>
          <a:p>
            <a:pPr marL="0" indent="0" algn="ctr">
              <a:buNone/>
            </a:pPr>
            <a:endParaRPr lang="en-US" b="1" dirty="0"/>
          </a:p>
          <a:p>
            <a:pPr marL="0" indent="0" algn="ctr">
              <a:buNone/>
            </a:pPr>
            <a:r>
              <a:rPr lang="en-US" b="1" dirty="0"/>
              <a:t>What does this poster mean?</a:t>
            </a:r>
            <a:endParaRPr lang="en-US" dirty="0"/>
          </a:p>
          <a:p>
            <a:pPr marL="0" indent="0" algn="ctr">
              <a:buNone/>
            </a:pPr>
            <a:r>
              <a:rPr lang="en-US" dirty="0"/>
              <a:t>We cannot discriminate based on:</a:t>
            </a:r>
          </a:p>
          <a:p>
            <a:pPr marL="0" indent="0" algn="r">
              <a:buNone/>
            </a:pPr>
            <a:endParaRPr lang="en-US" dirty="0"/>
          </a:p>
          <a:p>
            <a:r>
              <a:rPr lang="en-US" dirty="0"/>
              <a:t>Race</a:t>
            </a:r>
          </a:p>
          <a:p>
            <a:r>
              <a:rPr lang="en-US" dirty="0"/>
              <a:t>Color</a:t>
            </a:r>
          </a:p>
          <a:p>
            <a:r>
              <a:rPr lang="en-US" dirty="0"/>
              <a:t>National origin</a:t>
            </a:r>
          </a:p>
          <a:p>
            <a:r>
              <a:rPr lang="en-US" dirty="0"/>
              <a:t>Gender</a:t>
            </a:r>
          </a:p>
          <a:p>
            <a:r>
              <a:rPr lang="en-US" dirty="0"/>
              <a:t>Religion</a:t>
            </a:r>
          </a:p>
          <a:p>
            <a:r>
              <a:rPr lang="en-US" dirty="0"/>
              <a:t>Age</a:t>
            </a:r>
          </a:p>
          <a:p>
            <a:r>
              <a:rPr lang="en-US" dirty="0"/>
              <a:t>Disability</a:t>
            </a:r>
          </a:p>
          <a:p>
            <a:r>
              <a:rPr lang="en-US" dirty="0"/>
              <a:t>Political beliefs</a:t>
            </a:r>
          </a:p>
          <a:p>
            <a:r>
              <a:rPr lang="en-US" dirty="0"/>
              <a:t>Sexual orientation</a:t>
            </a:r>
          </a:p>
          <a:p>
            <a:r>
              <a:rPr lang="en-US" dirty="0"/>
              <a:t>Marital &amp; family status</a:t>
            </a:r>
          </a:p>
          <a:p>
            <a:pPr marL="0" indent="0">
              <a:buNone/>
            </a:pPr>
            <a:endParaRPr lang="en-US" dirty="0"/>
          </a:p>
        </p:txBody>
      </p:sp>
      <p:pic>
        <p:nvPicPr>
          <p:cNvPr id="7" name="Picture 6" descr="A screenshot of a cell phone&#10;&#10;Description automatically generated">
            <a:extLst>
              <a:ext uri="{FF2B5EF4-FFF2-40B4-BE49-F238E27FC236}">
                <a16:creationId xmlns:a16="http://schemas.microsoft.com/office/drawing/2014/main" id="{E303191F-6B00-4F11-B1EA-AA142B114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73352"/>
            <a:ext cx="2896004" cy="4458322"/>
          </a:xfrm>
          <a:prstGeom prst="rect">
            <a:avLst/>
          </a:prstGeom>
        </p:spPr>
      </p:pic>
    </p:spTree>
    <p:extLst>
      <p:ext uri="{BB962C8B-B14F-4D97-AF65-F5344CB8AC3E}">
        <p14:creationId xmlns:p14="http://schemas.microsoft.com/office/powerpoint/2010/main" val="17542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Notice of Beneficiary Rights</a:t>
            </a:r>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3397" y="1295400"/>
            <a:ext cx="4132403" cy="5352209"/>
          </a:xfrm>
        </p:spPr>
      </p:pic>
      <p:sp>
        <p:nvSpPr>
          <p:cNvPr id="4" name="Content Placeholder 3"/>
          <p:cNvSpPr>
            <a:spLocks noGrp="1"/>
          </p:cNvSpPr>
          <p:nvPr>
            <p:ph sz="half" idx="2"/>
          </p:nvPr>
        </p:nvSpPr>
        <p:spPr/>
        <p:txBody>
          <a:bodyPr>
            <a:normAutofit/>
          </a:bodyPr>
          <a:lstStyle/>
          <a:p>
            <a:r>
              <a:rPr lang="en-US" dirty="0"/>
              <a:t>The Written Notice of Beneficiary Rights </a:t>
            </a:r>
            <a:r>
              <a:rPr lang="en-US" u="sng" dirty="0"/>
              <a:t>must</a:t>
            </a:r>
            <a:r>
              <a:rPr lang="en-US" dirty="0"/>
              <a:t> be posted alongside the </a:t>
            </a:r>
            <a:r>
              <a:rPr lang="en-US" i="1" dirty="0"/>
              <a:t>And Justice For All</a:t>
            </a:r>
            <a:r>
              <a:rPr lang="en-US" dirty="0"/>
              <a:t> poster at faith-based sites.  This document identifies an Alternate Service Location which is not faith-based.</a:t>
            </a:r>
          </a:p>
        </p:txBody>
      </p:sp>
    </p:spTree>
    <p:extLst>
      <p:ext uri="{BB962C8B-B14F-4D97-AF65-F5344CB8AC3E}">
        <p14:creationId xmlns:p14="http://schemas.microsoft.com/office/powerpoint/2010/main" val="1854090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1982</Words>
  <Application>Microsoft Office PowerPoint</Application>
  <PresentationFormat>On-screen Show (4:3)</PresentationFormat>
  <Paragraphs>197</Paragraphs>
  <Slides>28</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Clarity</vt:lpstr>
      <vt:lpstr>Kentucky TEFAP</vt:lpstr>
      <vt:lpstr> PURPOSE</vt:lpstr>
      <vt:lpstr>OUR GOALS </vt:lpstr>
      <vt:lpstr>WHAT IS TEFAP?</vt:lpstr>
      <vt:lpstr>TEFAP AGREEMENT</vt:lpstr>
      <vt:lpstr>TEFAP AGREEMENTS</vt:lpstr>
      <vt:lpstr>TEFAP REQUIREMENTS</vt:lpstr>
      <vt:lpstr>TEFAP Sub-Outlets Must Post the  And Justice For All Poster in Clear View </vt:lpstr>
      <vt:lpstr>Written Notice of Beneficiary Rights</vt:lpstr>
      <vt:lpstr>PowerPoint Presentation</vt:lpstr>
      <vt:lpstr>Distributing TEFAP Products</vt:lpstr>
      <vt:lpstr>Distributing TEFAP Products</vt:lpstr>
      <vt:lpstr>Food Storage &amp; Safety</vt:lpstr>
      <vt:lpstr>Establishing Eligibility  Per Income Guidelines</vt:lpstr>
      <vt:lpstr>Reporting Monthly Statistics &amp; Inventory</vt:lpstr>
      <vt:lpstr>CIVIL Rights</vt:lpstr>
      <vt:lpstr>WHAT ARE CIVIL RIGHTS?</vt:lpstr>
      <vt:lpstr>NOT SO LONG AGO….</vt:lpstr>
      <vt:lpstr>THE BASIS OF CIVIL RIGHTS TODAY</vt:lpstr>
      <vt:lpstr>UPHOLDING CIVIL RIGHTS</vt:lpstr>
      <vt:lpstr>STEP 1:     PROVIDE EQUAL ACCESS                            TO PROGRAMS</vt:lpstr>
      <vt:lpstr>STEP 2:  PUBLIC NOTIFICATION</vt:lpstr>
      <vt:lpstr>STEP 2: PUBLIC NOTIFICATION</vt:lpstr>
      <vt:lpstr>STEP 3: DATA COLLECTION</vt:lpstr>
      <vt:lpstr>STEP 4: COMMUNICATION</vt:lpstr>
      <vt:lpstr>STEP 5: COMMUNICATION</vt:lpstr>
      <vt:lpstr>Thank you</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TEFAP</dc:title>
  <dc:creator>Laura Frankrone</dc:creator>
  <cp:lastModifiedBy>Laura Frankrone</cp:lastModifiedBy>
  <cp:revision>57</cp:revision>
  <dcterms:created xsi:type="dcterms:W3CDTF">2020-01-10T16:38:19Z</dcterms:created>
  <dcterms:modified xsi:type="dcterms:W3CDTF">2020-01-10T21:10:53Z</dcterms:modified>
</cp:coreProperties>
</file>