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2" r:id="rId7"/>
    <p:sldId id="263" r:id="rId8"/>
    <p:sldId id="264" r:id="rId9"/>
    <p:sldId id="266" r:id="rId10"/>
    <p:sldId id="282" r:id="rId11"/>
    <p:sldId id="283" r:id="rId12"/>
    <p:sldId id="284" r:id="rId13"/>
    <p:sldId id="265" r:id="rId14"/>
    <p:sldId id="289" r:id="rId15"/>
    <p:sldId id="267" r:id="rId16"/>
    <p:sldId id="268" r:id="rId17"/>
    <p:sldId id="281" r:id="rId18"/>
    <p:sldId id="287" r:id="rId19"/>
    <p:sldId id="288" r:id="rId20"/>
    <p:sldId id="274" r:id="rId21"/>
    <p:sldId id="275" r:id="rId22"/>
    <p:sldId id="276" r:id="rId23"/>
    <p:sldId id="277" r:id="rId24"/>
    <p:sldId id="278" r:id="rId25"/>
    <p:sldId id="279" r:id="rId26"/>
    <p:sldId id="280" r:id="rId27"/>
  </p:sldIdLst>
  <p:sldSz cx="9753600" cy="7315200"/>
  <p:notesSz cx="7102475" cy="9388475"/>
  <p:embeddedFontLst>
    <p:embeddedFont>
      <p:font typeface="Architects Daughter" panose="020B0604020202020204" charset="0"/>
      <p:regular r:id="rId29"/>
    </p:embeddedFont>
    <p:embeddedFont>
      <p:font typeface="Calibri" panose="020F0502020204030204" pitchFamily="34" charset="0"/>
      <p:regular r:id="rId30"/>
      <p:bold r:id="rId31"/>
      <p:italic r:id="rId32"/>
      <p:boldItalic r:id="rId33"/>
    </p:embeddedFont>
    <p:embeddedFont>
      <p:font typeface="Cooper Hewitt" panose="020B0604020202020204" charset="0"/>
      <p:regular r:id="rId34"/>
      <p:bold r:id="rId35"/>
      <p:italic r:id="rId36"/>
      <p:boldItalic r:id="rId37"/>
    </p:embeddedFont>
    <p:embeddedFont>
      <p:font typeface="Cooper Hewitt Heavy" panose="020B0604020202020204" charset="0"/>
      <p:regular r:id="rId38"/>
      <p:italic r:id="rId39"/>
    </p:embeddedFont>
    <p:embeddedFont>
      <p:font typeface="Ink Free" panose="03080402000500000000" pitchFamily="66" charset="0"/>
      <p:regular r:id="rId40"/>
    </p:embeddedFont>
    <p:embeddedFont>
      <p:font typeface="League Spartan" panose="020B0604020202020204" charset="0"/>
      <p:regular r:id="rId41"/>
    </p:embeddedFont>
    <p:embeddedFont>
      <p:font typeface="Roboto" panose="020000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a Worley" initials="JW" lastIdx="1" clrIdx="0">
    <p:extLst>
      <p:ext uri="{19B8F6BF-5375-455C-9EA6-DF929625EA0E}">
        <p15:presenceInfo xmlns:p15="http://schemas.microsoft.com/office/powerpoint/2012/main" userId="S::johnna@daretocare.org::a8bf5aa9-f2f8-4a12-b44d-259397399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22" autoAdjust="0"/>
  </p:normalViewPr>
  <p:slideViewPr>
    <p:cSldViewPr>
      <p:cViewPr varScale="1">
        <p:scale>
          <a:sx n="59" d="100"/>
          <a:sy n="59" d="100"/>
        </p:scale>
        <p:origin x="1380" y="-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2" y="0"/>
            <a:ext cx="3077740" cy="471054"/>
          </a:xfrm>
          <a:prstGeom prst="rect">
            <a:avLst/>
          </a:prstGeom>
        </p:spPr>
        <p:txBody>
          <a:bodyPr vert="horz" lIns="94229" tIns="47115" rIns="94229" bIns="47115" rtlCol="0"/>
          <a:lstStyle>
            <a:lvl1pPr algn="r">
              <a:defRPr sz="1200"/>
            </a:lvl1pPr>
          </a:lstStyle>
          <a:p>
            <a:fld id="{BEAFE596-8216-4D31-BC9A-672A27C3FF46}" type="datetimeFigureOut">
              <a:rPr lang="en-US" smtClean="0"/>
              <a:t>4/15/2022</a:t>
            </a:fld>
            <a:endParaRPr lang="en-US"/>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40" cy="471053"/>
          </a:xfrm>
          <a:prstGeom prst="rect">
            <a:avLst/>
          </a:prstGeom>
        </p:spPr>
        <p:txBody>
          <a:bodyPr vert="horz" lIns="94229" tIns="47115" rIns="94229" bIns="47115" rtlCol="0" anchor="b"/>
          <a:lstStyle>
            <a:lvl1pPr algn="r">
              <a:defRPr sz="1200"/>
            </a:lvl1pPr>
          </a:lstStyle>
          <a:p>
            <a:fld id="{899A72A0-D86A-4147-A624-D275C96A117C}" type="slidenum">
              <a:rPr lang="en-US" smtClean="0"/>
              <a:t>‹#›</a:t>
            </a:fld>
            <a:endParaRPr lang="en-US"/>
          </a:p>
        </p:txBody>
      </p:sp>
    </p:spTree>
    <p:extLst>
      <p:ext uri="{BB962C8B-B14F-4D97-AF65-F5344CB8AC3E}">
        <p14:creationId xmlns:p14="http://schemas.microsoft.com/office/powerpoint/2010/main" val="14446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hyperlink" Target="https://daretocare.org/community-kitchen-partners/"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4" name="Picture 4"/>
          <p:cNvPicPr>
            <a:picLocks noChangeAspect="1"/>
          </p:cNvPicPr>
          <p:nvPr/>
        </p:nvPicPr>
        <p:blipFill>
          <a:blip r:embed="rId3"/>
          <a:srcRect l="31823" t="42277" r="31823" b="42277"/>
          <a:stretch>
            <a:fillRect/>
          </a:stretch>
        </p:blipFill>
        <p:spPr>
          <a:xfrm>
            <a:off x="3237095" y="2253272"/>
            <a:ext cx="6648188" cy="2824524"/>
          </a:xfrm>
          <a:prstGeom prst="rect">
            <a:avLst/>
          </a:prstGeom>
        </p:spPr>
      </p:pic>
      <p:sp>
        <p:nvSpPr>
          <p:cNvPr id="5" name="TextBox 5"/>
          <p:cNvSpPr txBox="1"/>
          <p:nvPr/>
        </p:nvSpPr>
        <p:spPr>
          <a:xfrm>
            <a:off x="4535625" y="2612106"/>
            <a:ext cx="4575048" cy="2616101"/>
          </a:xfrm>
          <a:prstGeom prst="rect">
            <a:avLst/>
          </a:prstGeom>
        </p:spPr>
        <p:txBody>
          <a:bodyPr wrap="square" lIns="0" tIns="0" rIns="0" bIns="0" rtlCol="0" anchor="t">
            <a:spAutoFit/>
          </a:bodyPr>
          <a:lstStyle/>
          <a:p>
            <a:pPr algn="ctr">
              <a:lnSpc>
                <a:spcPts val="6818"/>
              </a:lnSpc>
            </a:pPr>
            <a:r>
              <a:rPr lang="en-US" sz="5634" spc="281" dirty="0">
                <a:solidFill>
                  <a:srgbClr val="6DBFC7"/>
                </a:solidFill>
                <a:latin typeface="League Spartan"/>
              </a:rPr>
              <a:t>SFSP</a:t>
            </a:r>
          </a:p>
          <a:p>
            <a:pPr algn="ctr">
              <a:lnSpc>
                <a:spcPts val="6818"/>
              </a:lnSpc>
            </a:pPr>
            <a:r>
              <a:rPr lang="en-US" sz="5634" spc="281" dirty="0">
                <a:solidFill>
                  <a:srgbClr val="6DBFC7"/>
                </a:solidFill>
                <a:latin typeface="League Spartan"/>
              </a:rPr>
              <a:t>TRAINING</a:t>
            </a:r>
          </a:p>
          <a:p>
            <a:pPr algn="ctr">
              <a:lnSpc>
                <a:spcPts val="6818"/>
              </a:lnSpc>
            </a:pPr>
            <a:r>
              <a:rPr lang="en-US" sz="5634" spc="281" dirty="0">
                <a:solidFill>
                  <a:srgbClr val="6DBFC7"/>
                </a:solidFill>
                <a:latin typeface="League Spartan"/>
              </a:rPr>
              <a:t>2021</a:t>
            </a:r>
          </a:p>
        </p:txBody>
      </p:sp>
      <p:pic>
        <p:nvPicPr>
          <p:cNvPr id="12" name="Picture 11" descr="A close up of a logo&#10;&#10;Description automatically generated">
            <a:extLst>
              <a:ext uri="{FF2B5EF4-FFF2-40B4-BE49-F238E27FC236}">
                <a16:creationId xmlns:a16="http://schemas.microsoft.com/office/drawing/2014/main" id="{39D11C3B-94C6-4F7E-B224-D8CDDB85B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350" y="388640"/>
            <a:ext cx="3886200" cy="38862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DCD3B5-A109-47EE-AE4E-0D51360350CA}"/>
              </a:ext>
            </a:extLst>
          </p:cNvPr>
          <p:cNvPicPr>
            <a:picLocks noChangeAspect="1"/>
          </p:cNvPicPr>
          <p:nvPr/>
        </p:nvPicPr>
        <p:blipFill rotWithShape="1">
          <a:blip r:embed="rId3"/>
          <a:srcRect b="70492"/>
          <a:stretch/>
        </p:blipFill>
        <p:spPr>
          <a:xfrm>
            <a:off x="152400" y="2060774"/>
            <a:ext cx="8802470" cy="3361310"/>
          </a:xfrm>
          <a:prstGeom prst="rect">
            <a:avLst/>
          </a:prstGeom>
        </p:spPr>
      </p:pic>
      <p:sp>
        <p:nvSpPr>
          <p:cNvPr id="2" name="Title 1"/>
          <p:cNvSpPr>
            <a:spLocks noGrp="1"/>
          </p:cNvSpPr>
          <p:nvPr>
            <p:ph type="title"/>
          </p:nvPr>
        </p:nvSpPr>
        <p:spPr>
          <a:xfrm>
            <a:off x="0" y="503550"/>
            <a:ext cx="9753600" cy="929044"/>
          </a:xfrm>
        </p:spPr>
        <p:txBody>
          <a:bodyPr/>
          <a:lstStyle/>
          <a:p>
            <a:r>
              <a:rPr lang="en-US" dirty="0"/>
              <a:t>Weekly Meal Count Form</a:t>
            </a:r>
          </a:p>
        </p:txBody>
      </p:sp>
      <p:sp>
        <p:nvSpPr>
          <p:cNvPr id="5" name="Rounded Rectangle 4"/>
          <p:cNvSpPr/>
          <p:nvPr/>
        </p:nvSpPr>
        <p:spPr>
          <a:xfrm>
            <a:off x="393164" y="2966059"/>
            <a:ext cx="2605826" cy="34839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8" name="TextBox 7"/>
          <p:cNvSpPr txBox="1"/>
          <p:nvPr/>
        </p:nvSpPr>
        <p:spPr>
          <a:xfrm>
            <a:off x="3237960" y="1867735"/>
            <a:ext cx="1077425" cy="535531"/>
          </a:xfrm>
          <a:prstGeom prst="rect">
            <a:avLst/>
          </a:prstGeom>
          <a:noFill/>
          <a:ln>
            <a:solidFill>
              <a:srgbClr val="FF0000"/>
            </a:solidFill>
          </a:ln>
        </p:spPr>
        <p:txBody>
          <a:bodyPr wrap="square" rtlCol="0">
            <a:spAutoFit/>
          </a:bodyPr>
          <a:lstStyle/>
          <a:p>
            <a:r>
              <a:rPr lang="en-US" sz="1440" dirty="0"/>
              <a:t>Site name is important!! </a:t>
            </a:r>
          </a:p>
        </p:txBody>
      </p:sp>
      <p:sp>
        <p:nvSpPr>
          <p:cNvPr id="10" name="Rounded Rectangle 9"/>
          <p:cNvSpPr/>
          <p:nvPr/>
        </p:nvSpPr>
        <p:spPr>
          <a:xfrm>
            <a:off x="4355960" y="3039872"/>
            <a:ext cx="4415139" cy="23904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11" name="Straight Connector 10"/>
          <p:cNvCxnSpPr>
            <a:cxnSpLocks/>
          </p:cNvCxnSpPr>
          <p:nvPr/>
        </p:nvCxnSpPr>
        <p:spPr>
          <a:xfrm flipV="1">
            <a:off x="6328813" y="1907385"/>
            <a:ext cx="167318" cy="10994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43600" y="1371854"/>
            <a:ext cx="1911700" cy="535531"/>
          </a:xfrm>
          <a:prstGeom prst="rect">
            <a:avLst/>
          </a:prstGeom>
          <a:noFill/>
          <a:ln>
            <a:solidFill>
              <a:srgbClr val="FF0000"/>
            </a:solidFill>
          </a:ln>
        </p:spPr>
        <p:txBody>
          <a:bodyPr wrap="square" rtlCol="0">
            <a:spAutoFit/>
          </a:bodyPr>
          <a:lstStyle/>
          <a:p>
            <a:r>
              <a:rPr lang="en-US" sz="1440" dirty="0"/>
              <a:t>Meal Type is required for claiming! </a:t>
            </a:r>
          </a:p>
        </p:txBody>
      </p:sp>
      <p:sp>
        <p:nvSpPr>
          <p:cNvPr id="29" name="Rounded Rectangle 28"/>
          <p:cNvSpPr/>
          <p:nvPr/>
        </p:nvSpPr>
        <p:spPr>
          <a:xfrm>
            <a:off x="5413932" y="4171806"/>
            <a:ext cx="1784962" cy="580209"/>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30" name="Straight Connector 29"/>
          <p:cNvCxnSpPr>
            <a:cxnSpLocks/>
            <a:endCxn id="29" idx="2"/>
          </p:cNvCxnSpPr>
          <p:nvPr/>
        </p:nvCxnSpPr>
        <p:spPr>
          <a:xfrm flipV="1">
            <a:off x="6248400" y="4752015"/>
            <a:ext cx="58013" cy="79341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95646" y="5545427"/>
            <a:ext cx="2734882" cy="535531"/>
          </a:xfrm>
          <a:prstGeom prst="rect">
            <a:avLst/>
          </a:prstGeom>
          <a:noFill/>
          <a:ln>
            <a:solidFill>
              <a:srgbClr val="00B050"/>
            </a:solidFill>
          </a:ln>
        </p:spPr>
        <p:txBody>
          <a:bodyPr wrap="square" rtlCol="0">
            <a:spAutoFit/>
          </a:bodyPr>
          <a:lstStyle/>
          <a:p>
            <a:r>
              <a:rPr lang="en-US" sz="1440" dirty="0"/>
              <a:t>Meal Temp only needs to be recorded for hot entrée item.</a:t>
            </a:r>
          </a:p>
        </p:txBody>
      </p:sp>
      <p:sp>
        <p:nvSpPr>
          <p:cNvPr id="33" name="Rounded Rectangle 32"/>
          <p:cNvSpPr/>
          <p:nvPr/>
        </p:nvSpPr>
        <p:spPr>
          <a:xfrm>
            <a:off x="2086483" y="3565346"/>
            <a:ext cx="1690190" cy="616906"/>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34" name="Straight Connector 33"/>
          <p:cNvCxnSpPr>
            <a:cxnSpLocks/>
            <a:endCxn id="33" idx="2"/>
          </p:cNvCxnSpPr>
          <p:nvPr/>
        </p:nvCxnSpPr>
        <p:spPr>
          <a:xfrm flipH="1" flipV="1">
            <a:off x="2931578" y="4182252"/>
            <a:ext cx="726378" cy="1411759"/>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37731" y="5633661"/>
            <a:ext cx="3224869" cy="978729"/>
          </a:xfrm>
          <a:prstGeom prst="rect">
            <a:avLst/>
          </a:prstGeom>
          <a:noFill/>
          <a:ln>
            <a:solidFill>
              <a:srgbClr val="00B0F0"/>
            </a:solidFill>
          </a:ln>
        </p:spPr>
        <p:txBody>
          <a:bodyPr wrap="square" rtlCol="0">
            <a:spAutoFit/>
          </a:bodyPr>
          <a:lstStyle/>
          <a:p>
            <a:r>
              <a:rPr lang="en-US" sz="1440" dirty="0"/>
              <a:t>The number of meals received/Meal Leftover must be completed daily. You can not claim more meals than are listed here.  </a:t>
            </a:r>
          </a:p>
        </p:txBody>
      </p:sp>
      <p:sp>
        <p:nvSpPr>
          <p:cNvPr id="35" name="Rounded Rectangle 4">
            <a:extLst>
              <a:ext uri="{FF2B5EF4-FFF2-40B4-BE49-F238E27FC236}">
                <a16:creationId xmlns:a16="http://schemas.microsoft.com/office/drawing/2014/main" id="{E5D08E0D-D311-4D79-946B-3B93C8DF525E}"/>
              </a:ext>
            </a:extLst>
          </p:cNvPr>
          <p:cNvSpPr/>
          <p:nvPr/>
        </p:nvSpPr>
        <p:spPr>
          <a:xfrm>
            <a:off x="406332" y="3344340"/>
            <a:ext cx="1641960" cy="221006"/>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37" name="TextBox 36">
            <a:extLst>
              <a:ext uri="{FF2B5EF4-FFF2-40B4-BE49-F238E27FC236}">
                <a16:creationId xmlns:a16="http://schemas.microsoft.com/office/drawing/2014/main" id="{53386369-E1AB-4BC5-94BF-D741847FFCB0}"/>
              </a:ext>
            </a:extLst>
          </p:cNvPr>
          <p:cNvSpPr txBox="1"/>
          <p:nvPr/>
        </p:nvSpPr>
        <p:spPr>
          <a:xfrm>
            <a:off x="370008" y="5554137"/>
            <a:ext cx="1093422" cy="535531"/>
          </a:xfrm>
          <a:prstGeom prst="rect">
            <a:avLst/>
          </a:prstGeom>
          <a:noFill/>
          <a:ln>
            <a:solidFill>
              <a:srgbClr val="FFC000"/>
            </a:solidFill>
          </a:ln>
        </p:spPr>
        <p:txBody>
          <a:bodyPr wrap="square" rtlCol="0">
            <a:spAutoFit/>
          </a:bodyPr>
          <a:lstStyle/>
          <a:p>
            <a:r>
              <a:rPr lang="en-US" sz="1440" dirty="0"/>
              <a:t>Date is required</a:t>
            </a:r>
          </a:p>
        </p:txBody>
      </p:sp>
      <p:cxnSp>
        <p:nvCxnSpPr>
          <p:cNvPr id="38" name="Straight Connector 37">
            <a:extLst>
              <a:ext uri="{FF2B5EF4-FFF2-40B4-BE49-F238E27FC236}">
                <a16:creationId xmlns:a16="http://schemas.microsoft.com/office/drawing/2014/main" id="{4D0949D8-BE7E-4D56-BBC0-879692D4D7D7}"/>
              </a:ext>
            </a:extLst>
          </p:cNvPr>
          <p:cNvCxnSpPr>
            <a:cxnSpLocks/>
            <a:stCxn id="37" idx="0"/>
          </p:cNvCxnSpPr>
          <p:nvPr/>
        </p:nvCxnSpPr>
        <p:spPr>
          <a:xfrm flipV="1">
            <a:off x="916719" y="3565346"/>
            <a:ext cx="623053" cy="19887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19DD51-5C42-40D4-93BF-3AF5504F342E}"/>
              </a:ext>
            </a:extLst>
          </p:cNvPr>
          <p:cNvCxnSpPr>
            <a:cxnSpLocks/>
            <a:stCxn id="8" idx="2"/>
          </p:cNvCxnSpPr>
          <p:nvPr/>
        </p:nvCxnSpPr>
        <p:spPr>
          <a:xfrm flipH="1">
            <a:off x="2931578" y="2403266"/>
            <a:ext cx="845095" cy="562793"/>
          </a:xfrm>
          <a:prstGeom prst="line">
            <a:avLst/>
          </a:prstGeom>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391883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building&#10;&#10;Description automatically generated">
            <a:extLst>
              <a:ext uri="{FF2B5EF4-FFF2-40B4-BE49-F238E27FC236}">
                <a16:creationId xmlns:a16="http://schemas.microsoft.com/office/drawing/2014/main" id="{BAEC397B-B259-485F-98D4-9E0E4E5D4333}"/>
              </a:ext>
            </a:extLst>
          </p:cNvPr>
          <p:cNvPicPr>
            <a:picLocks noChangeAspect="1"/>
          </p:cNvPicPr>
          <p:nvPr/>
        </p:nvPicPr>
        <p:blipFill rotWithShape="1">
          <a:blip r:embed="rId3">
            <a:extLst>
              <a:ext uri="{28A0092B-C50C-407E-A947-70E740481C1C}">
                <a14:useLocalDpi xmlns:a14="http://schemas.microsoft.com/office/drawing/2010/main" val="0"/>
              </a:ext>
            </a:extLst>
          </a:blip>
          <a:srcRect l="4062" t="956"/>
          <a:stretch/>
        </p:blipFill>
        <p:spPr>
          <a:xfrm>
            <a:off x="698510" y="1193242"/>
            <a:ext cx="6339528" cy="6051799"/>
          </a:xfrm>
          <a:prstGeom prst="rect">
            <a:avLst/>
          </a:prstGeom>
        </p:spPr>
      </p:pic>
      <p:sp>
        <p:nvSpPr>
          <p:cNvPr id="2" name="Title 1"/>
          <p:cNvSpPr>
            <a:spLocks noGrp="1"/>
          </p:cNvSpPr>
          <p:nvPr>
            <p:ph type="title"/>
          </p:nvPr>
        </p:nvSpPr>
        <p:spPr>
          <a:xfrm>
            <a:off x="-152400" y="221850"/>
            <a:ext cx="9745511" cy="820962"/>
          </a:xfrm>
        </p:spPr>
        <p:txBody>
          <a:bodyPr/>
          <a:lstStyle/>
          <a:p>
            <a:r>
              <a:rPr lang="en-US" dirty="0"/>
              <a:t>Weekly Meal Count Form</a:t>
            </a:r>
          </a:p>
        </p:txBody>
      </p:sp>
      <p:sp>
        <p:nvSpPr>
          <p:cNvPr id="5" name="Rounded Rectangle 4"/>
          <p:cNvSpPr/>
          <p:nvPr/>
        </p:nvSpPr>
        <p:spPr>
          <a:xfrm>
            <a:off x="698509" y="1193242"/>
            <a:ext cx="6197503" cy="462258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7" name="Straight Connector 6"/>
          <p:cNvCxnSpPr>
            <a:cxnSpLocks/>
          </p:cNvCxnSpPr>
          <p:nvPr/>
        </p:nvCxnSpPr>
        <p:spPr>
          <a:xfrm>
            <a:off x="6715190" y="2649261"/>
            <a:ext cx="408226" cy="2131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23416" y="2207111"/>
            <a:ext cx="2630184" cy="1643527"/>
          </a:xfrm>
          <a:prstGeom prst="rect">
            <a:avLst/>
          </a:prstGeom>
          <a:noFill/>
          <a:ln>
            <a:solidFill>
              <a:srgbClr val="FF0000"/>
            </a:solidFill>
          </a:ln>
        </p:spPr>
        <p:txBody>
          <a:bodyPr wrap="square" rtlCol="0">
            <a:spAutoFit/>
          </a:bodyPr>
          <a:lstStyle/>
          <a:p>
            <a:r>
              <a:rPr lang="en-US" sz="1440" dirty="0"/>
              <a:t>Only first meals are counted here!  Each meal must be marked individually.  Do not draw a line through multiple numbers.  The meals must be marked at the time of meal service.</a:t>
            </a:r>
          </a:p>
        </p:txBody>
      </p:sp>
      <p:cxnSp>
        <p:nvCxnSpPr>
          <p:cNvPr id="11" name="Straight Connector 10"/>
          <p:cNvCxnSpPr>
            <a:cxnSpLocks/>
          </p:cNvCxnSpPr>
          <p:nvPr/>
        </p:nvCxnSpPr>
        <p:spPr>
          <a:xfrm flipV="1">
            <a:off x="6493267" y="5511271"/>
            <a:ext cx="715216" cy="3786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039" y="4756001"/>
            <a:ext cx="2167607" cy="757130"/>
          </a:xfrm>
          <a:prstGeom prst="rect">
            <a:avLst/>
          </a:prstGeom>
          <a:noFill/>
          <a:ln>
            <a:solidFill>
              <a:srgbClr val="FF0000"/>
            </a:solidFill>
          </a:ln>
        </p:spPr>
        <p:txBody>
          <a:bodyPr wrap="square" rtlCol="0">
            <a:spAutoFit/>
          </a:bodyPr>
          <a:lstStyle/>
          <a:p>
            <a:r>
              <a:rPr lang="en-US" sz="1440" dirty="0"/>
              <a:t>This number must match the number of individual meal count marks.  </a:t>
            </a:r>
          </a:p>
        </p:txBody>
      </p:sp>
    </p:spTree>
    <p:custDataLst>
      <p:tags r:id="rId1"/>
    </p:custDataLst>
    <p:extLst>
      <p:ext uri="{BB962C8B-B14F-4D97-AF65-F5344CB8AC3E}">
        <p14:creationId xmlns:p14="http://schemas.microsoft.com/office/powerpoint/2010/main" val="345129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0FE56736-664C-4246-87DF-D1ADFC078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27" y="2767208"/>
            <a:ext cx="9408747" cy="2366939"/>
          </a:xfrm>
          <a:prstGeom prst="rect">
            <a:avLst/>
          </a:prstGeom>
        </p:spPr>
      </p:pic>
      <p:sp>
        <p:nvSpPr>
          <p:cNvPr id="2" name="Title 1"/>
          <p:cNvSpPr>
            <a:spLocks noGrp="1"/>
          </p:cNvSpPr>
          <p:nvPr>
            <p:ph type="title"/>
          </p:nvPr>
        </p:nvSpPr>
        <p:spPr>
          <a:xfrm>
            <a:off x="0" y="901889"/>
            <a:ext cx="9753600" cy="766273"/>
          </a:xfrm>
        </p:spPr>
        <p:txBody>
          <a:bodyPr/>
          <a:lstStyle/>
          <a:p>
            <a:r>
              <a:rPr lang="en-US" dirty="0"/>
              <a:t>Weekly Meal Count Form</a:t>
            </a:r>
          </a:p>
        </p:txBody>
      </p:sp>
      <p:sp>
        <p:nvSpPr>
          <p:cNvPr id="5" name="Rounded Rectangle 4"/>
          <p:cNvSpPr/>
          <p:nvPr/>
        </p:nvSpPr>
        <p:spPr>
          <a:xfrm>
            <a:off x="281708" y="2895222"/>
            <a:ext cx="1838878" cy="107441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7" name="Straight Connector 6"/>
          <p:cNvCxnSpPr>
            <a:cxnSpLocks/>
          </p:cNvCxnSpPr>
          <p:nvPr/>
        </p:nvCxnSpPr>
        <p:spPr>
          <a:xfrm flipV="1">
            <a:off x="1495918" y="2019127"/>
            <a:ext cx="164830" cy="8760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60748" y="1876103"/>
            <a:ext cx="4705453" cy="535531"/>
          </a:xfrm>
          <a:prstGeom prst="rect">
            <a:avLst/>
          </a:prstGeom>
          <a:noFill/>
          <a:ln>
            <a:solidFill>
              <a:srgbClr val="FF0000"/>
            </a:solidFill>
          </a:ln>
        </p:spPr>
        <p:txBody>
          <a:bodyPr wrap="square" rtlCol="0">
            <a:spAutoFit/>
          </a:bodyPr>
          <a:lstStyle/>
          <a:p>
            <a:r>
              <a:rPr lang="en-US" sz="1440" dirty="0"/>
              <a:t>Individual meal counting is still required. These must be complete meals, not only one component or leftovers.</a:t>
            </a:r>
          </a:p>
        </p:txBody>
      </p:sp>
      <p:cxnSp>
        <p:nvCxnSpPr>
          <p:cNvPr id="16" name="Straight Connector 15"/>
          <p:cNvCxnSpPr>
            <a:cxnSpLocks/>
          </p:cNvCxnSpPr>
          <p:nvPr/>
        </p:nvCxnSpPr>
        <p:spPr>
          <a:xfrm flipH="1" flipV="1">
            <a:off x="8394637" y="4141081"/>
            <a:ext cx="178120" cy="10301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69921" y="5171270"/>
            <a:ext cx="2901330" cy="978729"/>
          </a:xfrm>
          <a:prstGeom prst="rect">
            <a:avLst/>
          </a:prstGeom>
          <a:noFill/>
          <a:ln>
            <a:solidFill>
              <a:srgbClr val="FF0000"/>
            </a:solidFill>
          </a:ln>
        </p:spPr>
        <p:txBody>
          <a:bodyPr wrap="square" rtlCol="0">
            <a:spAutoFit/>
          </a:bodyPr>
          <a:lstStyle/>
          <a:p>
            <a:r>
              <a:rPr lang="en-US" sz="1440" dirty="0"/>
              <a:t>Subtract total 1</a:t>
            </a:r>
            <a:r>
              <a:rPr lang="en-US" sz="1440" baseline="30000" dirty="0"/>
              <a:t>st</a:t>
            </a:r>
            <a:r>
              <a:rPr lang="en-US" sz="1440" dirty="0"/>
              <a:t> meals, 2</a:t>
            </a:r>
            <a:r>
              <a:rPr lang="en-US" sz="1440" baseline="30000" dirty="0"/>
              <a:t>nd</a:t>
            </a:r>
            <a:r>
              <a:rPr lang="en-US" sz="1440" dirty="0"/>
              <a:t> meals, program adult meals, and damaged meals from Meals Delivered + Leftovers from previous day.</a:t>
            </a:r>
          </a:p>
        </p:txBody>
      </p:sp>
      <p:cxnSp>
        <p:nvCxnSpPr>
          <p:cNvPr id="20" name="Straight Connector 19"/>
          <p:cNvCxnSpPr>
            <a:cxnSpLocks/>
          </p:cNvCxnSpPr>
          <p:nvPr/>
        </p:nvCxnSpPr>
        <p:spPr>
          <a:xfrm flipH="1">
            <a:off x="828333" y="4759519"/>
            <a:ext cx="355250" cy="8235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249" y="5581573"/>
            <a:ext cx="2728199" cy="535531"/>
          </a:xfrm>
          <a:prstGeom prst="rect">
            <a:avLst/>
          </a:prstGeom>
          <a:noFill/>
          <a:ln>
            <a:solidFill>
              <a:srgbClr val="FF0000"/>
            </a:solidFill>
          </a:ln>
        </p:spPr>
        <p:txBody>
          <a:bodyPr wrap="square" rtlCol="0">
            <a:spAutoFit/>
          </a:bodyPr>
          <a:lstStyle/>
          <a:p>
            <a:r>
              <a:rPr lang="en-US" sz="1440" dirty="0"/>
              <a:t>Don’t forget to Sign/Initial and Date</a:t>
            </a:r>
          </a:p>
        </p:txBody>
      </p:sp>
      <p:cxnSp>
        <p:nvCxnSpPr>
          <p:cNvPr id="26" name="Straight Connector 25"/>
          <p:cNvCxnSpPr>
            <a:cxnSpLocks/>
          </p:cNvCxnSpPr>
          <p:nvPr/>
        </p:nvCxnSpPr>
        <p:spPr>
          <a:xfrm>
            <a:off x="4907734" y="3951739"/>
            <a:ext cx="272572" cy="17313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07769" y="5683101"/>
            <a:ext cx="3481830" cy="535531"/>
          </a:xfrm>
          <a:prstGeom prst="rect">
            <a:avLst/>
          </a:prstGeom>
          <a:noFill/>
          <a:ln>
            <a:solidFill>
              <a:srgbClr val="00B050"/>
            </a:solidFill>
          </a:ln>
        </p:spPr>
        <p:txBody>
          <a:bodyPr wrap="square" rtlCol="0">
            <a:spAutoFit/>
          </a:bodyPr>
          <a:lstStyle/>
          <a:p>
            <a:r>
              <a:rPr lang="en-US" sz="1440" dirty="0"/>
              <a:t>Damaged meals include any that you need to throw away due to expiration.</a:t>
            </a:r>
          </a:p>
        </p:txBody>
      </p:sp>
    </p:spTree>
    <p:custDataLst>
      <p:tags r:id="rId1"/>
    </p:custDataLst>
    <p:extLst>
      <p:ext uri="{BB962C8B-B14F-4D97-AF65-F5344CB8AC3E}">
        <p14:creationId xmlns:p14="http://schemas.microsoft.com/office/powerpoint/2010/main" val="32238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500411"/>
          </a:xfrm>
          <a:prstGeom prst="rect">
            <a:avLst/>
          </a:prstGeom>
        </p:spPr>
        <p:txBody>
          <a:bodyPr lIns="0" tIns="0" rIns="0" bIns="0" rtlCol="0" anchor="t">
            <a:spAutoFit/>
          </a:bodyPr>
          <a:lstStyle/>
          <a:p>
            <a:pPr>
              <a:lnSpc>
                <a:spcPts val="3896"/>
              </a:lnSpc>
            </a:pPr>
            <a:r>
              <a:rPr lang="en-US" sz="3219" spc="160" dirty="0">
                <a:solidFill>
                  <a:srgbClr val="FFFFFF"/>
                </a:solidFill>
                <a:latin typeface="League Spartan"/>
              </a:rPr>
              <a:t>WEEKLY MEAL COUNT FORM</a:t>
            </a:r>
          </a:p>
          <a:p>
            <a:pPr>
              <a:lnSpc>
                <a:spcPts val="3896"/>
              </a:lnSpc>
            </a:pPr>
            <a:r>
              <a:rPr lang="en-US" sz="3219" spc="160" dirty="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80216"/>
            <a:ext cx="4302043" cy="1138773"/>
            <a:chOff x="0" y="-57149"/>
            <a:chExt cx="5736057" cy="1518364"/>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Meals must be counted individually, not one line through many numbers</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66141"/>
            <a:ext cx="4321907" cy="1138773"/>
            <a:chOff x="0" y="-57149"/>
            <a:chExt cx="5762543" cy="151836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All required information must be completed &amp; turned in weekly ONLINE</a:t>
              </a: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7" y="3961591"/>
            <a:ext cx="4292518" cy="1523494"/>
            <a:chOff x="0" y="-57149"/>
            <a:chExt cx="5723357" cy="2031325"/>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49"/>
              <a:ext cx="4419600" cy="2031325"/>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Can’t claim more meals that the number of meals available - except kitchen meals</a:t>
              </a:r>
            </a:p>
          </p:txBody>
        </p:sp>
      </p:grpSp>
      <p:grpSp>
        <p:nvGrpSpPr>
          <p:cNvPr id="21" name="Group 21"/>
          <p:cNvGrpSpPr>
            <a:grpSpLocks noChangeAspect="1"/>
          </p:cNvGrpSpPr>
          <p:nvPr/>
        </p:nvGrpSpPr>
        <p:grpSpPr>
          <a:xfrm>
            <a:off x="4876800" y="5737030"/>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56257" y="5742766"/>
            <a:ext cx="4292518" cy="1138773"/>
            <a:chOff x="0" y="-57149"/>
            <a:chExt cx="5723357" cy="1518364"/>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The meal count shouldn’t repeat daily with no variation.</a:t>
              </a:r>
            </a:p>
          </p:txBody>
        </p:sp>
      </p:grpSp>
      <p:pic>
        <p:nvPicPr>
          <p:cNvPr id="26" name="Picture 26"/>
          <p:cNvPicPr>
            <a:picLocks noChangeAspect="1"/>
          </p:cNvPicPr>
          <p:nvPr/>
        </p:nvPicPr>
        <p:blipFill>
          <a:blip r:embed="rId5"/>
          <a:srcRect/>
          <a:stretch>
            <a:fillRect/>
          </a:stretch>
        </p:blipFill>
        <p:spPr>
          <a:xfrm>
            <a:off x="2795363" y="909995"/>
            <a:ext cx="2648102" cy="5852160"/>
          </a:xfrm>
          <a:prstGeom prst="rect">
            <a:avLst/>
          </a:prstGeom>
        </p:spPr>
      </p:pic>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
        <p:nvSpPr>
          <p:cNvPr id="28" name="TextBox 28"/>
          <p:cNvSpPr txBox="1"/>
          <p:nvPr/>
        </p:nvSpPr>
        <p:spPr>
          <a:xfrm>
            <a:off x="1466469" y="6858888"/>
            <a:ext cx="6979577" cy="428625"/>
          </a:xfrm>
          <a:prstGeom prst="rect">
            <a:avLst/>
          </a:prstGeom>
        </p:spPr>
        <p:txBody>
          <a:bodyPr lIns="0" tIns="0" rIns="0" bIns="0" rtlCol="0" anchor="t">
            <a:spAutoFit/>
          </a:bodyPr>
          <a:lstStyle/>
          <a:p>
            <a:pPr algn="ctr">
              <a:lnSpc>
                <a:spcPts val="3479"/>
              </a:lnSpc>
            </a:pPr>
            <a:r>
              <a:rPr lang="en-US" sz="2400" b="1" spc="120" dirty="0">
                <a:solidFill>
                  <a:srgbClr val="EC1B24"/>
                </a:solidFill>
                <a:latin typeface="Roboto"/>
              </a:rPr>
              <a:t>Must Claim 85% Meals Delivered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80">
                                          <p:stCondLst>
                                            <p:cond delay="0"/>
                                          </p:stCondLst>
                                        </p:cTn>
                                        <p:tgtEl>
                                          <p:spTgt spid="18"/>
                                        </p:tgtEl>
                                      </p:cBhvr>
                                    </p:animEffect>
                                    <p:anim calcmode="lin" valueType="num">
                                      <p:cBhvr>
                                        <p:cTn id="5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7" dur="26">
                                          <p:stCondLst>
                                            <p:cond delay="650"/>
                                          </p:stCondLst>
                                        </p:cTn>
                                        <p:tgtEl>
                                          <p:spTgt spid="18"/>
                                        </p:tgtEl>
                                      </p:cBhvr>
                                      <p:to x="100000" y="60000"/>
                                    </p:animScale>
                                    <p:animScale>
                                      <p:cBhvr>
                                        <p:cTn id="58" dur="166" decel="50000">
                                          <p:stCondLst>
                                            <p:cond delay="676"/>
                                          </p:stCondLst>
                                        </p:cTn>
                                        <p:tgtEl>
                                          <p:spTgt spid="18"/>
                                        </p:tgtEl>
                                      </p:cBhvr>
                                      <p:to x="100000" y="100000"/>
                                    </p:animScale>
                                    <p:animScale>
                                      <p:cBhvr>
                                        <p:cTn id="59" dur="26">
                                          <p:stCondLst>
                                            <p:cond delay="1312"/>
                                          </p:stCondLst>
                                        </p:cTn>
                                        <p:tgtEl>
                                          <p:spTgt spid="18"/>
                                        </p:tgtEl>
                                      </p:cBhvr>
                                      <p:to x="100000" y="80000"/>
                                    </p:animScale>
                                    <p:animScale>
                                      <p:cBhvr>
                                        <p:cTn id="60" dur="166" decel="50000">
                                          <p:stCondLst>
                                            <p:cond delay="1338"/>
                                          </p:stCondLst>
                                        </p:cTn>
                                        <p:tgtEl>
                                          <p:spTgt spid="18"/>
                                        </p:tgtEl>
                                      </p:cBhvr>
                                      <p:to x="100000" y="100000"/>
                                    </p:animScale>
                                    <p:animScale>
                                      <p:cBhvr>
                                        <p:cTn id="61" dur="26">
                                          <p:stCondLst>
                                            <p:cond delay="1642"/>
                                          </p:stCondLst>
                                        </p:cTn>
                                        <p:tgtEl>
                                          <p:spTgt spid="18"/>
                                        </p:tgtEl>
                                      </p:cBhvr>
                                      <p:to x="100000" y="90000"/>
                                    </p:animScale>
                                    <p:animScale>
                                      <p:cBhvr>
                                        <p:cTn id="62" dur="166" decel="50000">
                                          <p:stCondLst>
                                            <p:cond delay="1668"/>
                                          </p:stCondLst>
                                        </p:cTn>
                                        <p:tgtEl>
                                          <p:spTgt spid="18"/>
                                        </p:tgtEl>
                                      </p:cBhvr>
                                      <p:to x="100000" y="100000"/>
                                    </p:animScale>
                                    <p:animScale>
                                      <p:cBhvr>
                                        <p:cTn id="63" dur="26">
                                          <p:stCondLst>
                                            <p:cond delay="1808"/>
                                          </p:stCondLst>
                                        </p:cTn>
                                        <p:tgtEl>
                                          <p:spTgt spid="18"/>
                                        </p:tgtEl>
                                      </p:cBhvr>
                                      <p:to x="100000" y="95000"/>
                                    </p:animScale>
                                    <p:animScale>
                                      <p:cBhvr>
                                        <p:cTn id="64" dur="166" decel="50000">
                                          <p:stCondLst>
                                            <p:cond delay="1834"/>
                                          </p:stCondLst>
                                        </p:cTn>
                                        <p:tgtEl>
                                          <p:spTgt spid="18"/>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80">
                                          <p:stCondLst>
                                            <p:cond delay="0"/>
                                          </p:stCondLst>
                                        </p:cTn>
                                        <p:tgtEl>
                                          <p:spTgt spid="23"/>
                                        </p:tgtEl>
                                      </p:cBhvr>
                                    </p:animEffect>
                                    <p:anim calcmode="lin" valueType="num">
                                      <p:cBhvr>
                                        <p:cTn id="7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5" dur="26">
                                          <p:stCondLst>
                                            <p:cond delay="650"/>
                                          </p:stCondLst>
                                        </p:cTn>
                                        <p:tgtEl>
                                          <p:spTgt spid="23"/>
                                        </p:tgtEl>
                                      </p:cBhvr>
                                      <p:to x="100000" y="60000"/>
                                    </p:animScale>
                                    <p:animScale>
                                      <p:cBhvr>
                                        <p:cTn id="76" dur="166" decel="50000">
                                          <p:stCondLst>
                                            <p:cond delay="676"/>
                                          </p:stCondLst>
                                        </p:cTn>
                                        <p:tgtEl>
                                          <p:spTgt spid="23"/>
                                        </p:tgtEl>
                                      </p:cBhvr>
                                      <p:to x="100000" y="100000"/>
                                    </p:animScale>
                                    <p:animScale>
                                      <p:cBhvr>
                                        <p:cTn id="77" dur="26">
                                          <p:stCondLst>
                                            <p:cond delay="1312"/>
                                          </p:stCondLst>
                                        </p:cTn>
                                        <p:tgtEl>
                                          <p:spTgt spid="23"/>
                                        </p:tgtEl>
                                      </p:cBhvr>
                                      <p:to x="100000" y="80000"/>
                                    </p:animScale>
                                    <p:animScale>
                                      <p:cBhvr>
                                        <p:cTn id="78" dur="166" decel="50000">
                                          <p:stCondLst>
                                            <p:cond delay="1338"/>
                                          </p:stCondLst>
                                        </p:cTn>
                                        <p:tgtEl>
                                          <p:spTgt spid="23"/>
                                        </p:tgtEl>
                                      </p:cBhvr>
                                      <p:to x="100000" y="100000"/>
                                    </p:animScale>
                                    <p:animScale>
                                      <p:cBhvr>
                                        <p:cTn id="79" dur="26">
                                          <p:stCondLst>
                                            <p:cond delay="1642"/>
                                          </p:stCondLst>
                                        </p:cTn>
                                        <p:tgtEl>
                                          <p:spTgt spid="23"/>
                                        </p:tgtEl>
                                      </p:cBhvr>
                                      <p:to x="100000" y="90000"/>
                                    </p:animScale>
                                    <p:animScale>
                                      <p:cBhvr>
                                        <p:cTn id="80" dur="166" decel="50000">
                                          <p:stCondLst>
                                            <p:cond delay="1668"/>
                                          </p:stCondLst>
                                        </p:cTn>
                                        <p:tgtEl>
                                          <p:spTgt spid="23"/>
                                        </p:tgtEl>
                                      </p:cBhvr>
                                      <p:to x="100000" y="100000"/>
                                    </p:animScale>
                                    <p:animScale>
                                      <p:cBhvr>
                                        <p:cTn id="81" dur="26">
                                          <p:stCondLst>
                                            <p:cond delay="1808"/>
                                          </p:stCondLst>
                                        </p:cTn>
                                        <p:tgtEl>
                                          <p:spTgt spid="23"/>
                                        </p:tgtEl>
                                      </p:cBhvr>
                                      <p:to x="100000" y="95000"/>
                                    </p:animScale>
                                    <p:animScale>
                                      <p:cBhvr>
                                        <p:cTn id="82" dur="166" decel="50000">
                                          <p:stCondLst>
                                            <p:cond delay="1834"/>
                                          </p:stCondLst>
                                        </p:cTn>
                                        <p:tgtEl>
                                          <p:spTgt spid="23"/>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grpId="0" nodeType="clickEffect">
                                  <p:stCondLst>
                                    <p:cond delay="0"/>
                                  </p:stCondLst>
                                  <p:childTnLst>
                                    <p:animRot by="21600000">
                                      <p:cBhvr>
                                        <p:cTn id="86"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752326"/>
            <a:ext cx="3696044" cy="1000274"/>
          </a:xfrm>
          <a:prstGeom prst="rect">
            <a:avLst/>
          </a:prstGeom>
        </p:spPr>
        <p:txBody>
          <a:bodyPr lIns="0" tIns="0" rIns="0" bIns="0" rtlCol="0" anchor="t">
            <a:spAutoFit/>
          </a:bodyPr>
          <a:lstStyle/>
          <a:p>
            <a:pPr>
              <a:lnSpc>
                <a:spcPts val="3896"/>
              </a:lnSpc>
            </a:pPr>
            <a:r>
              <a:rPr lang="en-US" sz="3219" spc="160" dirty="0">
                <a:solidFill>
                  <a:srgbClr val="FFFFFF"/>
                </a:solidFill>
                <a:latin typeface="League Spartan"/>
              </a:rPr>
              <a:t>Maintain 85% Reimbursement</a:t>
            </a:r>
          </a:p>
        </p:txBody>
      </p:sp>
      <p:grpSp>
        <p:nvGrpSpPr>
          <p:cNvPr id="5" name="Group 5"/>
          <p:cNvGrpSpPr/>
          <p:nvPr/>
        </p:nvGrpSpPr>
        <p:grpSpPr>
          <a:xfrm>
            <a:off x="228256" y="2009373"/>
            <a:ext cx="4285599" cy="3967741"/>
            <a:chOff x="0" y="0"/>
            <a:chExt cx="5511800" cy="5012818"/>
          </a:xfrm>
        </p:grpSpPr>
        <p:sp>
          <p:nvSpPr>
            <p:cNvPr id="6" name="TextBox 6"/>
            <p:cNvSpPr txBox="1"/>
            <p:nvPr/>
          </p:nvSpPr>
          <p:spPr>
            <a:xfrm>
              <a:off x="0" y="0"/>
              <a:ext cx="5511800" cy="581356"/>
            </a:xfrm>
            <a:prstGeom prst="rect">
              <a:avLst/>
            </a:prstGeom>
          </p:spPr>
          <p:txBody>
            <a:bodyPr lIns="0" tIns="0" rIns="0" bIns="0" rtlCol="0" anchor="t">
              <a:spAutoFit/>
            </a:bodyPr>
            <a:lstStyle/>
            <a:p>
              <a:pPr>
                <a:lnSpc>
                  <a:spcPts val="3387"/>
                </a:lnSpc>
              </a:pPr>
              <a:endParaRPr lang="en-US" sz="2800" spc="140" dirty="0">
                <a:solidFill>
                  <a:srgbClr val="6DBFC7"/>
                </a:solidFill>
                <a:latin typeface="League Spartan"/>
              </a:endParaRPr>
            </a:p>
          </p:txBody>
        </p:sp>
        <p:sp>
          <p:nvSpPr>
            <p:cNvPr id="7" name="TextBox 7"/>
            <p:cNvSpPr txBox="1"/>
            <p:nvPr/>
          </p:nvSpPr>
          <p:spPr>
            <a:xfrm>
              <a:off x="0" y="672359"/>
              <a:ext cx="5511800" cy="4340459"/>
            </a:xfrm>
            <a:prstGeom prst="rect">
              <a:avLst/>
            </a:prstGeom>
          </p:spPr>
          <p:txBody>
            <a:bodyPr lIns="0" tIns="0" rIns="0" bIns="0" rtlCol="0" anchor="t">
              <a:spAutoFit/>
            </a:bodyPr>
            <a:lstStyle/>
            <a:p>
              <a:pPr marL="173355" lvl="1">
                <a:lnSpc>
                  <a:spcPts val="3045"/>
                </a:lnSpc>
              </a:pPr>
              <a:r>
                <a:rPr lang="en-US" dirty="0">
                  <a:latin typeface="Ink Free" panose="03080402000500000000" pitchFamily="66" charset="0"/>
                </a:rPr>
                <a:t>The expectation is that a minimum of 85% of meals delivered will be served….we know that attendance fluctuates, but we ask that you keep the 85% goal in mind and make adjustments as soon as one is needed to avoid wasting food and a possible invoice.  Please reach out to Johnna if you have concerns about your % of meals served</a:t>
              </a:r>
              <a:endParaRPr lang="en-US" sz="2100" b="1" spc="105" dirty="0">
                <a:solidFill>
                  <a:srgbClr val="353535"/>
                </a:solidFill>
                <a:latin typeface="Ink Free" panose="03080402000500000000" pitchFamily="66" charset="0"/>
              </a:endParaRPr>
            </a:p>
          </p:txBody>
        </p:sp>
      </p:grpSp>
      <p:pic>
        <p:nvPicPr>
          <p:cNvPr id="10" name="Picture 9" descr="Hungry Max The Husky">
            <a:extLst>
              <a:ext uri="{FF2B5EF4-FFF2-40B4-BE49-F238E27FC236}">
                <a16:creationId xmlns:a16="http://schemas.microsoft.com/office/drawing/2014/main" id="{EA2465EE-B56A-4C11-8A53-489F94A80A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91344" y="1399340"/>
            <a:ext cx="5334000" cy="5334000"/>
          </a:xfrm>
          <a:prstGeom prst="rect">
            <a:avLst/>
          </a:prstGeom>
        </p:spPr>
      </p:pic>
    </p:spTree>
    <p:extLst>
      <p:ext uri="{BB962C8B-B14F-4D97-AF65-F5344CB8AC3E}">
        <p14:creationId xmlns:p14="http://schemas.microsoft.com/office/powerpoint/2010/main" val="29246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4729" t="45184" r="34729" b="45184"/>
          <a:stretch>
            <a:fillRect/>
          </a:stretch>
        </p:blipFill>
        <p:spPr>
          <a:xfrm>
            <a:off x="-555384" y="571252"/>
            <a:ext cx="5585384" cy="1761361"/>
          </a:xfrm>
          <a:prstGeom prst="rect">
            <a:avLst/>
          </a:prstGeom>
        </p:spPr>
      </p:pic>
      <p:sp>
        <p:nvSpPr>
          <p:cNvPr id="4" name="TextBox 4"/>
          <p:cNvSpPr txBox="1"/>
          <p:nvPr/>
        </p:nvSpPr>
        <p:spPr>
          <a:xfrm>
            <a:off x="444307" y="1008849"/>
            <a:ext cx="4048125"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RECORD OF MEALS SERVED</a:t>
            </a:r>
          </a:p>
        </p:txBody>
      </p:sp>
      <p:pic>
        <p:nvPicPr>
          <p:cNvPr id="5" name="Picture 5"/>
          <p:cNvPicPr>
            <a:picLocks noChangeAspect="1"/>
          </p:cNvPicPr>
          <p:nvPr/>
        </p:nvPicPr>
        <p:blipFill>
          <a:blip r:embed="rId4"/>
          <a:srcRect/>
          <a:stretch>
            <a:fillRect/>
          </a:stretch>
        </p:blipFill>
        <p:spPr>
          <a:xfrm>
            <a:off x="2803519" y="1889529"/>
            <a:ext cx="6566210" cy="4640461"/>
          </a:xfrm>
          <a:prstGeom prst="rect">
            <a:avLst/>
          </a:prstGeom>
        </p:spPr>
      </p:pic>
      <p:sp>
        <p:nvSpPr>
          <p:cNvPr id="6" name="TextBox 6"/>
          <p:cNvSpPr txBox="1"/>
          <p:nvPr/>
        </p:nvSpPr>
        <p:spPr>
          <a:xfrm rot="1081217">
            <a:off x="3692013" y="3648102"/>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
        <p:nvSpPr>
          <p:cNvPr id="7" name="TextBox 6">
            <a:extLst>
              <a:ext uri="{FF2B5EF4-FFF2-40B4-BE49-F238E27FC236}">
                <a16:creationId xmlns:a16="http://schemas.microsoft.com/office/drawing/2014/main" id="{99840BEF-6998-4245-8ECC-0AD991171232}"/>
              </a:ext>
            </a:extLst>
          </p:cNvPr>
          <p:cNvSpPr txBox="1"/>
          <p:nvPr/>
        </p:nvSpPr>
        <p:spPr>
          <a:xfrm>
            <a:off x="365674" y="2769308"/>
            <a:ext cx="2325191" cy="3323987"/>
          </a:xfrm>
          <a:prstGeom prst="rect">
            <a:avLst/>
          </a:prstGeom>
          <a:noFill/>
          <a:ln>
            <a:solidFill>
              <a:srgbClr val="FF0000"/>
            </a:solidFill>
          </a:ln>
        </p:spPr>
        <p:txBody>
          <a:bodyPr wrap="square" rtlCol="0">
            <a:spAutoFit/>
          </a:bodyPr>
          <a:lstStyle/>
          <a:p>
            <a:pPr algn="ctr"/>
            <a:r>
              <a:rPr lang="en-US" sz="3000" dirty="0">
                <a:latin typeface="Ink Free" panose="03080402000500000000" pitchFamily="66" charset="0"/>
              </a:rPr>
              <a:t># Meals Available = Meals Delivered + Leftovers from previous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731520" y="704955"/>
            <a:ext cx="3352800" cy="19517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RECORD OF MEALS SERVED</a:t>
            </a:r>
          </a:p>
          <a:p>
            <a:pPr>
              <a:lnSpc>
                <a:spcPts val="3896"/>
              </a:lnSpc>
            </a:pPr>
            <a:r>
              <a:rPr lang="en-US" sz="3219" spc="16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73072"/>
            <a:ext cx="4302043" cy="877804"/>
            <a:chOff x="0" y="-66675"/>
            <a:chExt cx="5736057" cy="1170405"/>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Complete Daily &amp; Turn in Monthly ONLINE</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02303"/>
            <a:ext cx="4669777" cy="877804"/>
            <a:chOff x="0" y="-66675"/>
            <a:chExt cx="5762543" cy="117040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66675"/>
              <a:ext cx="4419600" cy="1170404"/>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be available for monitoring</a:t>
              </a:r>
              <a:endParaRPr lang="en-US" sz="2000" b="1" spc="120" dirty="0">
                <a:solidFill>
                  <a:srgbClr val="353535"/>
                </a:solidFill>
                <a:latin typeface="Ink Free" panose="03080402000500000000" pitchFamily="66" charset="0"/>
              </a:endParaRP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6" y="3954447"/>
            <a:ext cx="4598835" cy="1326645"/>
            <a:chOff x="0" y="-66675"/>
            <a:chExt cx="5723357" cy="1768860"/>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66675"/>
              <a:ext cx="4419600" cy="1768860"/>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have a Site Record for each meal service type</a:t>
              </a:r>
            </a:p>
          </p:txBody>
        </p:sp>
      </p:grpSp>
      <p:pic>
        <p:nvPicPr>
          <p:cNvPr id="21" name="Picture 21"/>
          <p:cNvPicPr>
            <a:picLocks noChangeAspect="1"/>
          </p:cNvPicPr>
          <p:nvPr/>
        </p:nvPicPr>
        <p:blipFill>
          <a:blip r:embed="rId5"/>
          <a:srcRect/>
          <a:stretch>
            <a:fillRect/>
          </a:stretch>
        </p:blipFill>
        <p:spPr>
          <a:xfrm>
            <a:off x="2376996" y="315470"/>
            <a:ext cx="3790059" cy="6316766"/>
          </a:xfrm>
          <a:prstGeom prst="rect">
            <a:avLst/>
          </a:prstGeom>
        </p:spPr>
      </p:pic>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7" y="5735622"/>
            <a:ext cx="4292518" cy="877804"/>
            <a:chOff x="0" y="-66675"/>
            <a:chExt cx="5723357" cy="1170405"/>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match Weekly Meal Count Form</a:t>
              </a:r>
            </a:p>
          </p:txBody>
        </p:sp>
      </p:grpSp>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35809" y="297869"/>
            <a:ext cx="10552377" cy="7017331"/>
          </a:xfrm>
          <a:prstGeom prst="rect">
            <a:avLst/>
          </a:prstGeom>
        </p:spPr>
      </p:pic>
      <p:pic>
        <p:nvPicPr>
          <p:cNvPr id="3" name="Picture 3"/>
          <p:cNvPicPr>
            <a:picLocks noChangeAspect="1"/>
          </p:cNvPicPr>
          <p:nvPr/>
        </p:nvPicPr>
        <p:blipFill>
          <a:blip r:embed="rId3"/>
          <a:srcRect l="40449" t="45471" r="40449" b="45471"/>
          <a:stretch>
            <a:fillRect/>
          </a:stretch>
        </p:blipFill>
        <p:spPr>
          <a:xfrm>
            <a:off x="0" y="333089"/>
            <a:ext cx="3493340" cy="1656302"/>
          </a:xfrm>
          <a:prstGeom prst="rect">
            <a:avLst/>
          </a:prstGeom>
        </p:spPr>
      </p:pic>
      <p:pic>
        <p:nvPicPr>
          <p:cNvPr id="4" name="Picture 4"/>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5" name="TextBox 5"/>
          <p:cNvSpPr txBox="1"/>
          <p:nvPr/>
        </p:nvSpPr>
        <p:spPr>
          <a:xfrm>
            <a:off x="116619" y="695430"/>
            <a:ext cx="4188913" cy="1037629"/>
          </a:xfrm>
          <a:prstGeom prst="rect">
            <a:avLst/>
          </a:prstGeom>
        </p:spPr>
        <p:txBody>
          <a:bodyPr lIns="0" tIns="0" rIns="0" bIns="0" rtlCol="0" anchor="t">
            <a:spAutoFit/>
          </a:bodyPr>
          <a:lstStyle/>
          <a:p>
            <a:pPr>
              <a:lnSpc>
                <a:spcPts val="4113"/>
              </a:lnSpc>
            </a:pPr>
            <a:r>
              <a:rPr lang="en-US" sz="3399" spc="169">
                <a:solidFill>
                  <a:srgbClr val="FFFFFF"/>
                </a:solidFill>
                <a:latin typeface="League Spartan"/>
              </a:rPr>
              <a:t>BREAKFAST</a:t>
            </a:r>
          </a:p>
          <a:p>
            <a:pPr>
              <a:lnSpc>
                <a:spcPts val="4113"/>
              </a:lnSpc>
            </a:pPr>
            <a:r>
              <a:rPr lang="en-US" sz="3399" spc="169">
                <a:solidFill>
                  <a:srgbClr val="FFFFFF"/>
                </a:solidFill>
                <a:latin typeface="League Spartan"/>
              </a:rPr>
              <a:t>KITS</a:t>
            </a:r>
          </a:p>
        </p:txBody>
      </p:sp>
      <p:pic>
        <p:nvPicPr>
          <p:cNvPr id="6" name="Picture 6"/>
          <p:cNvPicPr>
            <a:picLocks noChangeAspect="1"/>
          </p:cNvPicPr>
          <p:nvPr/>
        </p:nvPicPr>
        <p:blipFill>
          <a:blip r:embed="rId5"/>
          <a:srcRect l="33871" t="49551" r="33871" b="49551"/>
          <a:stretch>
            <a:fillRect/>
          </a:stretch>
        </p:blipFill>
        <p:spPr>
          <a:xfrm rot="-5400000" flipV="1">
            <a:off x="3352076" y="2384851"/>
            <a:ext cx="3763778" cy="104729"/>
          </a:xfrm>
          <a:prstGeom prst="rect">
            <a:avLst/>
          </a:prstGeom>
        </p:spPr>
      </p:pic>
      <p:grpSp>
        <p:nvGrpSpPr>
          <p:cNvPr id="7" name="Group 7"/>
          <p:cNvGrpSpPr>
            <a:grpSpLocks noChangeAspect="1"/>
          </p:cNvGrpSpPr>
          <p:nvPr/>
        </p:nvGrpSpPr>
        <p:grpSpPr>
          <a:xfrm>
            <a:off x="4886732" y="552450"/>
            <a:ext cx="715089" cy="715089"/>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9" name="Group 9"/>
          <p:cNvGrpSpPr/>
          <p:nvPr/>
        </p:nvGrpSpPr>
        <p:grpSpPr>
          <a:xfrm>
            <a:off x="4956257" y="573072"/>
            <a:ext cx="4302043" cy="1252266"/>
            <a:chOff x="0" y="-66675"/>
            <a:chExt cx="5736057" cy="1669689"/>
          </a:xfrm>
        </p:grpSpPr>
        <p:sp>
          <p:nvSpPr>
            <p:cNvPr id="10" name="TextBox 10"/>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1" name="TextBox 11"/>
            <p:cNvSpPr txBox="1"/>
            <p:nvPr/>
          </p:nvSpPr>
          <p:spPr>
            <a:xfrm>
              <a:off x="1316457" y="-66675"/>
              <a:ext cx="4419600" cy="1669689"/>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Place order each week to prevent overstock - order by case</a:t>
              </a:r>
            </a:p>
          </p:txBody>
        </p:sp>
      </p:grpSp>
      <p:grpSp>
        <p:nvGrpSpPr>
          <p:cNvPr id="12" name="Group 12"/>
          <p:cNvGrpSpPr>
            <a:grpSpLocks noChangeAspect="1"/>
          </p:cNvGrpSpPr>
          <p:nvPr/>
        </p:nvGrpSpPr>
        <p:grpSpPr>
          <a:xfrm>
            <a:off x="4886732" y="2362200"/>
            <a:ext cx="715089" cy="715089"/>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4" name="Group 14"/>
          <p:cNvGrpSpPr/>
          <p:nvPr/>
        </p:nvGrpSpPr>
        <p:grpSpPr>
          <a:xfrm>
            <a:off x="4936393" y="2362200"/>
            <a:ext cx="4321907" cy="1252266"/>
            <a:chOff x="0" y="-66675"/>
            <a:chExt cx="5762543" cy="1669689"/>
          </a:xfrm>
        </p:grpSpPr>
        <p:sp>
          <p:nvSpPr>
            <p:cNvPr id="15" name="TextBox 15"/>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6" name="TextBox 16"/>
            <p:cNvSpPr txBox="1"/>
            <p:nvPr/>
          </p:nvSpPr>
          <p:spPr>
            <a:xfrm>
              <a:off x="1342943" y="-66675"/>
              <a:ext cx="4419600" cy="1669689"/>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First meals only - do not order enough for seconds</a:t>
              </a:r>
            </a:p>
          </p:txBody>
        </p:sp>
      </p:grpSp>
      <p:grpSp>
        <p:nvGrpSpPr>
          <p:cNvPr id="17" name="Group 17"/>
          <p:cNvGrpSpPr>
            <a:grpSpLocks noChangeAspect="1"/>
          </p:cNvGrpSpPr>
          <p:nvPr/>
        </p:nvGrpSpPr>
        <p:grpSpPr>
          <a:xfrm>
            <a:off x="4896665" y="3958362"/>
            <a:ext cx="715089" cy="715089"/>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9" name="Group 19"/>
          <p:cNvGrpSpPr/>
          <p:nvPr/>
        </p:nvGrpSpPr>
        <p:grpSpPr>
          <a:xfrm>
            <a:off x="4956257" y="3954447"/>
            <a:ext cx="4292518" cy="515361"/>
            <a:chOff x="0" y="-66675"/>
            <a:chExt cx="5723357" cy="687148"/>
          </a:xfrm>
        </p:grpSpPr>
        <p:sp>
          <p:nvSpPr>
            <p:cNvPr id="20" name="TextBox 20"/>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1" name="TextBox 21"/>
            <p:cNvSpPr txBox="1"/>
            <p:nvPr/>
          </p:nvSpPr>
          <p:spPr>
            <a:xfrm>
              <a:off x="1303757" y="-66675"/>
              <a:ext cx="4419600" cy="541173"/>
            </a:xfrm>
            <a:prstGeom prst="rect">
              <a:avLst/>
            </a:prstGeom>
          </p:spPr>
          <p:txBody>
            <a:bodyPr lIns="0" tIns="0" rIns="0" bIns="0" rtlCol="0" anchor="t">
              <a:spAutoFit/>
            </a:bodyPr>
            <a:lstStyle/>
            <a:p>
              <a:pPr>
                <a:lnSpc>
                  <a:spcPts val="3335"/>
                </a:lnSpc>
              </a:pPr>
              <a:endParaRPr lang="en-US" sz="2300" b="1" spc="114" dirty="0">
                <a:solidFill>
                  <a:srgbClr val="353535"/>
                </a:solidFill>
                <a:latin typeface="Ink Free" panose="03080402000500000000" pitchFamily="66" charset="0"/>
              </a:endParaRPr>
            </a:p>
          </p:txBody>
        </p:sp>
      </p:grpSp>
      <p:grpSp>
        <p:nvGrpSpPr>
          <p:cNvPr id="24" name="Group 24"/>
          <p:cNvGrpSpPr/>
          <p:nvPr/>
        </p:nvGrpSpPr>
        <p:grpSpPr>
          <a:xfrm>
            <a:off x="4965782" y="3898673"/>
            <a:ext cx="4292518" cy="829073"/>
            <a:chOff x="0" y="-66675"/>
            <a:chExt cx="5723357" cy="1105429"/>
          </a:xfrm>
        </p:grpSpPr>
        <p:sp>
          <p:nvSpPr>
            <p:cNvPr id="25" name="TextBox 25"/>
            <p:cNvSpPr txBox="1"/>
            <p:nvPr/>
          </p:nvSpPr>
          <p:spPr>
            <a:xfrm>
              <a:off x="0" y="277812"/>
              <a:ext cx="800100" cy="376171"/>
            </a:xfrm>
            <a:prstGeom prst="rect">
              <a:avLst/>
            </a:prstGeom>
          </p:spPr>
          <p:txBody>
            <a:bodyPr lIns="0" tIns="0" rIns="0" bIns="0" rtlCol="0" anchor="t">
              <a:spAutoFit/>
            </a:bodyPr>
            <a:lstStyle/>
            <a:p>
              <a:pPr algn="ctr">
                <a:lnSpc>
                  <a:spcPts val="2191"/>
                </a:lnSpc>
              </a:pPr>
              <a:endParaRPr lang="en-US" sz="1811" spc="90" dirty="0">
                <a:solidFill>
                  <a:srgbClr val="FFFFFF"/>
                </a:solidFill>
                <a:latin typeface="League Spartan"/>
              </a:endParaRPr>
            </a:p>
          </p:txBody>
        </p:sp>
        <p:sp>
          <p:nvSpPr>
            <p:cNvPr id="26" name="TextBox 26"/>
            <p:cNvSpPr txBox="1"/>
            <p:nvPr/>
          </p:nvSpPr>
          <p:spPr>
            <a:xfrm>
              <a:off x="1303757" y="-66675"/>
              <a:ext cx="4419600" cy="1105429"/>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Don’t forget to add milk!</a:t>
              </a:r>
            </a:p>
          </p:txBody>
        </p:sp>
      </p:grpSp>
    </p:spTree>
    <p:extLst>
      <p:ext uri="{BB962C8B-B14F-4D97-AF65-F5344CB8AC3E}">
        <p14:creationId xmlns:p14="http://schemas.microsoft.com/office/powerpoint/2010/main" val="7970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467" t="45006" r="39467" b="45006"/>
          <a:stretch>
            <a:fillRect/>
          </a:stretch>
        </p:blipFill>
        <p:spPr>
          <a:xfrm>
            <a:off x="0" y="333089"/>
            <a:ext cx="3852262" cy="1826478"/>
          </a:xfrm>
          <a:prstGeom prst="rect">
            <a:avLst/>
          </a:prstGeom>
        </p:spPr>
      </p:pic>
      <p:pic>
        <p:nvPicPr>
          <p:cNvPr id="3" name="Picture 3"/>
          <p:cNvPicPr>
            <a:picLocks noChangeAspect="1"/>
          </p:cNvPicPr>
          <p:nvPr/>
        </p:nvPicPr>
        <p:blipFill>
          <a:blip r:embed="rId3"/>
          <a:srcRect/>
          <a:stretch>
            <a:fillRect/>
          </a:stretch>
        </p:blipFill>
        <p:spPr>
          <a:xfrm>
            <a:off x="-46292" y="1161240"/>
            <a:ext cx="5198316" cy="6300989"/>
          </a:xfrm>
          <a:prstGeom prst="rect">
            <a:avLst/>
          </a:prstGeom>
        </p:spPr>
      </p:pic>
      <p:pic>
        <p:nvPicPr>
          <p:cNvPr id="4" name="Picture 4"/>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5" name="TextBox 5"/>
          <p:cNvSpPr txBox="1"/>
          <p:nvPr/>
        </p:nvSpPr>
        <p:spPr>
          <a:xfrm>
            <a:off x="174926" y="696751"/>
            <a:ext cx="4036614" cy="923330"/>
          </a:xfrm>
          <a:prstGeom prst="rect">
            <a:avLst/>
          </a:prstGeom>
        </p:spPr>
        <p:txBody>
          <a:bodyPr lIns="0" tIns="0" rIns="0" bIns="0" rtlCol="0" anchor="t">
            <a:spAutoFit/>
          </a:bodyPr>
          <a:lstStyle/>
          <a:p>
            <a:pPr>
              <a:lnSpc>
                <a:spcPts val="3629"/>
              </a:lnSpc>
            </a:pPr>
            <a:r>
              <a:rPr lang="en-US" sz="2999" spc="149" dirty="0">
                <a:solidFill>
                  <a:srgbClr val="FFFFFF"/>
                </a:solidFill>
                <a:latin typeface="League Spartan"/>
              </a:rPr>
              <a:t>Cafeteria Style MEALS</a:t>
            </a:r>
          </a:p>
        </p:txBody>
      </p:sp>
      <p:pic>
        <p:nvPicPr>
          <p:cNvPr id="6" name="Picture 6"/>
          <p:cNvPicPr>
            <a:picLocks noChangeAspect="1"/>
          </p:cNvPicPr>
          <p:nvPr/>
        </p:nvPicPr>
        <p:blipFill>
          <a:blip r:embed="rId5"/>
          <a:srcRect l="33871" t="49551" r="33871" b="49551"/>
          <a:stretch>
            <a:fillRect/>
          </a:stretch>
        </p:blipFill>
        <p:spPr>
          <a:xfrm rot="-5400000">
            <a:off x="2284510" y="3422840"/>
            <a:ext cx="5899176" cy="164148"/>
          </a:xfrm>
          <a:prstGeom prst="rect">
            <a:avLst/>
          </a:prstGeom>
        </p:spPr>
      </p:pic>
      <p:grpSp>
        <p:nvGrpSpPr>
          <p:cNvPr id="7" name="Group 7"/>
          <p:cNvGrpSpPr>
            <a:grpSpLocks noChangeAspect="1"/>
          </p:cNvGrpSpPr>
          <p:nvPr/>
        </p:nvGrpSpPr>
        <p:grpSpPr>
          <a:xfrm>
            <a:off x="4886732" y="552450"/>
            <a:ext cx="715089" cy="715089"/>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9" name="Group 9"/>
          <p:cNvGrpSpPr/>
          <p:nvPr/>
        </p:nvGrpSpPr>
        <p:grpSpPr>
          <a:xfrm>
            <a:off x="4956257" y="580216"/>
            <a:ext cx="4302043" cy="1504258"/>
            <a:chOff x="0" y="-57149"/>
            <a:chExt cx="5736057" cy="2005675"/>
          </a:xfrm>
        </p:grpSpPr>
        <p:sp>
          <p:nvSpPr>
            <p:cNvPr id="10" name="TextBox 10"/>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1" name="TextBox 11"/>
            <p:cNvSpPr txBox="1"/>
            <p:nvPr/>
          </p:nvSpPr>
          <p:spPr>
            <a:xfrm>
              <a:off x="1316457" y="-57149"/>
              <a:ext cx="4419600" cy="2005675"/>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Only serve as congregate meals – may take one whole item offsite </a:t>
              </a:r>
            </a:p>
            <a:p>
              <a:pPr>
                <a:lnSpc>
                  <a:spcPts val="3045"/>
                </a:lnSpc>
              </a:pPr>
              <a:r>
                <a:rPr lang="en-US" sz="1600" b="1" spc="105" dirty="0">
                  <a:solidFill>
                    <a:srgbClr val="353535"/>
                  </a:solidFill>
                  <a:latin typeface="Ink Free" panose="03080402000500000000" pitchFamily="66" charset="0"/>
                </a:rPr>
                <a:t>(whole fruit, vegetable, or grain)</a:t>
              </a:r>
            </a:p>
          </p:txBody>
        </p:sp>
      </p:grpSp>
      <p:grpSp>
        <p:nvGrpSpPr>
          <p:cNvPr id="12" name="Group 12"/>
          <p:cNvGrpSpPr>
            <a:grpSpLocks noChangeAspect="1"/>
          </p:cNvGrpSpPr>
          <p:nvPr/>
        </p:nvGrpSpPr>
        <p:grpSpPr>
          <a:xfrm>
            <a:off x="4886732" y="2485311"/>
            <a:ext cx="715089" cy="715089"/>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4" name="Group 14"/>
          <p:cNvGrpSpPr/>
          <p:nvPr/>
        </p:nvGrpSpPr>
        <p:grpSpPr>
          <a:xfrm>
            <a:off x="4936393" y="2518827"/>
            <a:ext cx="4321907" cy="1138773"/>
            <a:chOff x="0" y="-57149"/>
            <a:chExt cx="5762543" cy="1518364"/>
          </a:xfrm>
        </p:grpSpPr>
        <p:sp>
          <p:nvSpPr>
            <p:cNvPr id="15" name="TextBox 15"/>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6" name="TextBox 16"/>
            <p:cNvSpPr txBox="1"/>
            <p:nvPr/>
          </p:nvSpPr>
          <p:spPr>
            <a:xfrm>
              <a:off x="1342943"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Check temperatures 30 minutes prior to serving and at serve time</a:t>
              </a:r>
            </a:p>
          </p:txBody>
        </p:sp>
      </p:grpSp>
      <p:grpSp>
        <p:nvGrpSpPr>
          <p:cNvPr id="17" name="Group 17"/>
          <p:cNvGrpSpPr>
            <a:grpSpLocks noChangeAspect="1"/>
          </p:cNvGrpSpPr>
          <p:nvPr/>
        </p:nvGrpSpPr>
        <p:grpSpPr>
          <a:xfrm>
            <a:off x="4896665" y="3958362"/>
            <a:ext cx="715089" cy="715089"/>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9" name="Group 19"/>
          <p:cNvGrpSpPr/>
          <p:nvPr/>
        </p:nvGrpSpPr>
        <p:grpSpPr>
          <a:xfrm>
            <a:off x="4956257" y="3961591"/>
            <a:ext cx="4564662" cy="1523494"/>
            <a:chOff x="0" y="-57149"/>
            <a:chExt cx="6086215" cy="2031325"/>
          </a:xfrm>
        </p:grpSpPr>
        <p:sp>
          <p:nvSpPr>
            <p:cNvPr id="20" name="TextBox 20"/>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1" name="TextBox 21"/>
            <p:cNvSpPr txBox="1"/>
            <p:nvPr/>
          </p:nvSpPr>
          <p:spPr>
            <a:xfrm>
              <a:off x="1303757" y="-57149"/>
              <a:ext cx="4782458" cy="2031325"/>
            </a:xfrm>
            <a:prstGeom prst="rect">
              <a:avLst/>
            </a:prstGeom>
          </p:spPr>
          <p:txBody>
            <a:bodyPr wrap="square" lIns="0" tIns="0" rIns="0" bIns="0" rtlCol="0" anchor="t">
              <a:spAutoFit/>
            </a:bodyPr>
            <a:lstStyle/>
            <a:p>
              <a:pPr>
                <a:lnSpc>
                  <a:spcPts val="3045"/>
                </a:lnSpc>
              </a:pPr>
              <a:r>
                <a:rPr lang="en-US" sz="2100" b="1" spc="105" dirty="0">
                  <a:solidFill>
                    <a:srgbClr val="353535"/>
                  </a:solidFill>
                  <a:latin typeface="Ink Free" panose="03080402000500000000" pitchFamily="66" charset="0"/>
                </a:rPr>
                <a:t>Pans and utensils MUST be free of any food debris after meal service and put back into </a:t>
              </a:r>
              <a:r>
                <a:rPr lang="en-US" sz="2100" b="1" spc="105" dirty="0" err="1">
                  <a:solidFill>
                    <a:srgbClr val="353535"/>
                  </a:solidFill>
                  <a:latin typeface="Ink Free" panose="03080402000500000000" pitchFamily="66" charset="0"/>
                </a:rPr>
                <a:t>cambros</a:t>
              </a:r>
              <a:endParaRPr lang="en-US" sz="2100" b="1" spc="105" dirty="0">
                <a:solidFill>
                  <a:srgbClr val="353535"/>
                </a:solidFill>
                <a:latin typeface="Ink Free" panose="03080402000500000000" pitchFamily="66" charset="0"/>
              </a:endParaRPr>
            </a:p>
          </p:txBody>
        </p:sp>
      </p:grpSp>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6" y="5742766"/>
            <a:ext cx="4644943" cy="1127232"/>
            <a:chOff x="0" y="-57149"/>
            <a:chExt cx="5723357" cy="1502976"/>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57149"/>
              <a:ext cx="4419600" cy="1502976"/>
            </a:xfrm>
            <a:prstGeom prst="rect">
              <a:avLst/>
            </a:prstGeom>
          </p:spPr>
          <p:txBody>
            <a:bodyPr lIns="0" tIns="0" rIns="0" bIns="0" rtlCol="0" anchor="t">
              <a:spAutoFit/>
            </a:bodyPr>
            <a:lstStyle/>
            <a:p>
              <a:pPr>
                <a:lnSpc>
                  <a:spcPts val="3045"/>
                </a:lnSpc>
              </a:pPr>
              <a:r>
                <a:rPr lang="en-US" sz="2000" b="1" spc="105" dirty="0">
                  <a:solidFill>
                    <a:srgbClr val="353535"/>
                  </a:solidFill>
                  <a:latin typeface="Ink Free" panose="03080402000500000000" pitchFamily="66" charset="0"/>
                </a:rPr>
                <a:t>Changes and Closures must be submitted at least two business days, in advance</a:t>
              </a:r>
            </a:p>
          </p:txBody>
        </p:sp>
      </p:grpSp>
    </p:spTree>
    <p:extLst>
      <p:ext uri="{BB962C8B-B14F-4D97-AF65-F5344CB8AC3E}">
        <p14:creationId xmlns:p14="http://schemas.microsoft.com/office/powerpoint/2010/main" val="28712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438" y="1801321"/>
            <a:ext cx="3045184" cy="5885290"/>
            <a:chOff x="0" y="0"/>
            <a:chExt cx="4060245" cy="7847054"/>
          </a:xfrm>
        </p:grpSpPr>
        <p:pic>
          <p:nvPicPr>
            <p:cNvPr id="3" name="Picture 3"/>
            <p:cNvPicPr>
              <a:picLocks noChangeAspect="1"/>
            </p:cNvPicPr>
            <p:nvPr/>
          </p:nvPicPr>
          <p:blipFill>
            <a:blip r:embed="rId2"/>
            <a:srcRect l="11096" r="11096"/>
            <a:stretch>
              <a:fillRect/>
            </a:stretch>
          </p:blipFill>
          <p:spPr>
            <a:xfrm>
              <a:off x="0" y="0"/>
              <a:ext cx="4060245" cy="784705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3588101" y="884311"/>
            <a:ext cx="5374924" cy="944489"/>
          </a:xfrm>
          <a:prstGeom prst="rect">
            <a:avLst/>
          </a:prstGeom>
        </p:spPr>
        <p:txBody>
          <a:bodyPr wrap="square" lIns="0" tIns="0" rIns="0" bIns="0" rtlCol="0" anchor="t">
            <a:spAutoFit/>
          </a:bodyPr>
          <a:lstStyle/>
          <a:p>
            <a:pPr>
              <a:lnSpc>
                <a:spcPts val="3896"/>
              </a:lnSpc>
            </a:pPr>
            <a:r>
              <a:rPr lang="en-US" sz="3219" spc="160" dirty="0">
                <a:solidFill>
                  <a:srgbClr val="FFFFFF"/>
                </a:solidFill>
                <a:latin typeface="League Spartan"/>
              </a:rPr>
              <a:t>ONLINE PROCESSES</a:t>
            </a:r>
          </a:p>
          <a:p>
            <a:pPr>
              <a:lnSpc>
                <a:spcPts val="3896"/>
              </a:lnSpc>
            </a:pPr>
            <a:r>
              <a:rPr lang="en-US" dirty="0">
                <a:hlinkClick r:id="rId5"/>
              </a:rPr>
              <a:t>https://daretocare.org/community-kitchen-partners/</a:t>
            </a:r>
            <a:endParaRPr lang="en-US" spc="160" dirty="0">
              <a:solidFill>
                <a:srgbClr val="FFFFFF"/>
              </a:solidFill>
              <a:latin typeface="League Spartan"/>
            </a:endParaRPr>
          </a:p>
        </p:txBody>
      </p:sp>
      <p:sp>
        <p:nvSpPr>
          <p:cNvPr id="7" name="TextBox 7"/>
          <p:cNvSpPr txBox="1"/>
          <p:nvPr/>
        </p:nvSpPr>
        <p:spPr>
          <a:xfrm>
            <a:off x="593925" y="7299290"/>
            <a:ext cx="3242944" cy="177602"/>
          </a:xfrm>
          <a:prstGeom prst="rect">
            <a:avLst/>
          </a:prstGeom>
        </p:spPr>
        <p:txBody>
          <a:bodyPr lIns="0" tIns="0" rIns="0" bIns="0" rtlCol="0" anchor="t">
            <a:spAutoFit/>
          </a:bodyPr>
          <a:lstStyle/>
          <a:p>
            <a:pPr>
              <a:lnSpc>
                <a:spcPts val="1459"/>
              </a:lnSpc>
            </a:pPr>
            <a:r>
              <a:rPr lang="en-US" sz="1006" b="1" spc="251">
                <a:solidFill>
                  <a:srgbClr val="FFFFFF"/>
                </a:solidFill>
                <a:latin typeface="Roboto"/>
              </a:rPr>
              <a:t>WEDELIVERHEALTHY.CO</a:t>
            </a:r>
          </a:p>
        </p:txBody>
      </p:sp>
      <p:sp>
        <p:nvSpPr>
          <p:cNvPr id="8" name="TextBox 8"/>
          <p:cNvSpPr txBox="1"/>
          <p:nvPr/>
        </p:nvSpPr>
        <p:spPr>
          <a:xfrm>
            <a:off x="4810125" y="2956703"/>
            <a:ext cx="4477566" cy="102552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Ordering Breakfast &amp; Changing Meal Counts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175903"/>
            <a:ext cx="4477566" cy="102552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Cancellations/Changes in Meal Service</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4810125" y="5376053"/>
            <a:ext cx="4477566" cy="51117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Submitting Paperwork</a:t>
            </a:r>
          </a:p>
        </p:txBody>
      </p:sp>
      <p:grpSp>
        <p:nvGrpSpPr>
          <p:cNvPr id="17" name="Group 17"/>
          <p:cNvGrpSpPr>
            <a:grpSpLocks noChangeAspect="1"/>
          </p:cNvGrpSpPr>
          <p:nvPr/>
        </p:nvGrpSpPr>
        <p:grpSpPr>
          <a:xfrm>
            <a:off x="3609975" y="5334000"/>
            <a:ext cx="885762" cy="885762"/>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9" name="TextBox 19"/>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Tree>
    <p:extLst>
      <p:ext uri="{BB962C8B-B14F-4D97-AF65-F5344CB8AC3E}">
        <p14:creationId xmlns:p14="http://schemas.microsoft.com/office/powerpoint/2010/main" val="410655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42787" y="0"/>
            <a:ext cx="7747562" cy="7584686"/>
            <a:chOff x="0" y="0"/>
            <a:chExt cx="10330082" cy="10112914"/>
          </a:xfrm>
        </p:grpSpPr>
        <p:pic>
          <p:nvPicPr>
            <p:cNvPr id="3" name="Picture 3"/>
            <p:cNvPicPr>
              <a:picLocks noChangeAspect="1"/>
            </p:cNvPicPr>
            <p:nvPr/>
          </p:nvPicPr>
          <p:blipFill>
            <a:blip r:embed="rId2"/>
            <a:srcRect l="15950" r="15950"/>
            <a:stretch>
              <a:fillRect/>
            </a:stretch>
          </p:blipFill>
          <p:spPr>
            <a:xfrm>
              <a:off x="0" y="0"/>
              <a:ext cx="10330082" cy="1011291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31823" t="45208" r="31823" b="45208"/>
          <a:stretch>
            <a:fillRect/>
          </a:stretch>
        </p:blipFill>
        <p:spPr>
          <a:xfrm>
            <a:off x="-647700" y="514350"/>
            <a:ext cx="6648187" cy="1752600"/>
          </a:xfrm>
          <a:prstGeom prst="rect">
            <a:avLst/>
          </a:prstGeom>
        </p:spPr>
      </p:pic>
      <p:sp>
        <p:nvSpPr>
          <p:cNvPr id="6" name="TextBox 6"/>
          <p:cNvSpPr txBox="1"/>
          <p:nvPr/>
        </p:nvSpPr>
        <p:spPr>
          <a:xfrm>
            <a:off x="495300" y="964819"/>
            <a:ext cx="5105400" cy="645541"/>
          </a:xfrm>
          <a:prstGeom prst="rect">
            <a:avLst/>
          </a:prstGeom>
        </p:spPr>
        <p:txBody>
          <a:bodyPr lIns="0" tIns="0" rIns="0" bIns="0" rtlCol="0" anchor="t">
            <a:spAutoFit/>
          </a:bodyPr>
          <a:lstStyle/>
          <a:p>
            <a:pPr>
              <a:lnSpc>
                <a:spcPts val="5082"/>
              </a:lnSpc>
            </a:pPr>
            <a:r>
              <a:rPr lang="en-US" sz="4200" spc="210">
                <a:solidFill>
                  <a:srgbClr val="FFFFFF"/>
                </a:solidFill>
                <a:latin typeface="League Spartan"/>
              </a:rPr>
              <a:t>WHAT IS SFSP?</a:t>
            </a:r>
          </a:p>
        </p:txBody>
      </p:sp>
      <p:sp>
        <p:nvSpPr>
          <p:cNvPr id="7" name="TextBox 7"/>
          <p:cNvSpPr txBox="1"/>
          <p:nvPr/>
        </p:nvSpPr>
        <p:spPr>
          <a:xfrm>
            <a:off x="495300" y="2870978"/>
            <a:ext cx="5105400" cy="3141886"/>
          </a:xfrm>
          <a:prstGeom prst="rect">
            <a:avLst/>
          </a:prstGeom>
        </p:spPr>
        <p:txBody>
          <a:bodyPr lIns="0" tIns="0" rIns="0" bIns="0" rtlCol="0" anchor="t">
            <a:spAutoFit/>
          </a:bodyPr>
          <a:lstStyle/>
          <a:p>
            <a:pPr>
              <a:lnSpc>
                <a:spcPts val="3479"/>
              </a:lnSpc>
            </a:pPr>
            <a:r>
              <a:rPr lang="en-US" sz="2800" spc="120" dirty="0">
                <a:solidFill>
                  <a:srgbClr val="353535"/>
                </a:solidFill>
                <a:latin typeface="Ink Free" panose="03080402000500000000" pitchFamily="66" charset="0"/>
              </a:rPr>
              <a:t>The Summer Food Service Program is a federally funded and regulated program that provides free meals to children and teens age 18 and under during the summer months when school is not 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657163" y="2235785"/>
            <a:ext cx="341991"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SPONSOR &amp; STATE REVIEWS</a:t>
            </a:r>
          </a:p>
        </p:txBody>
      </p:sp>
      <p:pic>
        <p:nvPicPr>
          <p:cNvPr id="5" name="Picture 5"/>
          <p:cNvPicPr>
            <a:picLocks noChangeAspect="1"/>
          </p:cNvPicPr>
          <p:nvPr/>
        </p:nvPicPr>
        <p:blipFill>
          <a:blip r:embed="rId4"/>
          <a:srcRect l="33871" t="49551" r="33871" b="49551"/>
          <a:stretch>
            <a:fillRect/>
          </a:stretch>
        </p:blipFill>
        <p:spPr>
          <a:xfrm rot="-5400000">
            <a:off x="2722668" y="3008406"/>
            <a:ext cx="5046584" cy="140424"/>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80215"/>
            <a:ext cx="4302043" cy="1311898"/>
            <a:chOff x="0" y="-57151"/>
            <a:chExt cx="5736057" cy="1749197"/>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51"/>
              <a:ext cx="4419600" cy="1749197"/>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DTC will conduct a review of the site to make sure the site is following program rules and regulations</a:t>
              </a:r>
              <a:endParaRPr lang="en-US" sz="1400" b="1" spc="90" dirty="0">
                <a:solidFill>
                  <a:srgbClr val="353535"/>
                </a:solidFill>
                <a:highlight>
                  <a:srgbClr val="FFFF00"/>
                </a:highlight>
                <a:latin typeface="Ink Free" panose="03080402000500000000" pitchFamily="66" charset="0"/>
              </a:endParaRPr>
            </a:p>
          </p:txBody>
        </p:sp>
      </p:grpSp>
      <p:grpSp>
        <p:nvGrpSpPr>
          <p:cNvPr id="11" name="Group 11"/>
          <p:cNvGrpSpPr>
            <a:grpSpLocks noChangeAspect="1"/>
          </p:cNvGrpSpPr>
          <p:nvPr/>
        </p:nvGrpSpPr>
        <p:grpSpPr>
          <a:xfrm>
            <a:off x="4869073" y="2103165"/>
            <a:ext cx="750407" cy="716235"/>
            <a:chOff x="-156812" y="-686833"/>
            <a:chExt cx="6663624" cy="6360176"/>
          </a:xfrm>
        </p:grpSpPr>
        <p:sp>
          <p:nvSpPr>
            <p:cNvPr id="12" name="Freeform 12"/>
            <p:cNvSpPr/>
            <p:nvPr/>
          </p:nvSpPr>
          <p:spPr>
            <a:xfrm>
              <a:off x="-156812" y="-686833"/>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4177" y="2148244"/>
            <a:ext cx="4321907" cy="975956"/>
            <a:chOff x="0" y="113235"/>
            <a:chExt cx="5762543" cy="1301275"/>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2</a:t>
              </a:r>
            </a:p>
          </p:txBody>
        </p:sp>
        <p:sp>
          <p:nvSpPr>
            <p:cNvPr id="15" name="TextBox 15"/>
            <p:cNvSpPr txBox="1"/>
            <p:nvPr/>
          </p:nvSpPr>
          <p:spPr>
            <a:xfrm>
              <a:off x="1342943" y="113235"/>
              <a:ext cx="4419600" cy="1301275"/>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Any areas of noncompliance will be addressed in a corrective action plan.</a:t>
              </a:r>
            </a:p>
          </p:txBody>
        </p:sp>
      </p:grpSp>
      <p:grpSp>
        <p:nvGrpSpPr>
          <p:cNvPr id="16" name="Group 16"/>
          <p:cNvGrpSpPr>
            <a:grpSpLocks noChangeAspect="1"/>
          </p:cNvGrpSpPr>
          <p:nvPr/>
        </p:nvGrpSpPr>
        <p:grpSpPr>
          <a:xfrm>
            <a:off x="4886732" y="3151608"/>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44579" y="3194015"/>
            <a:ext cx="4292518" cy="1593493"/>
            <a:chOff x="0" y="0"/>
            <a:chExt cx="5723357" cy="2124657"/>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50"/>
              <a:ext cx="4419600" cy="2181807"/>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The site must indicate the immediate corrective action that was taken and identify the plan in place to ensure future compliance.</a:t>
              </a:r>
            </a:p>
          </p:txBody>
        </p:sp>
      </p:grpSp>
      <p:grpSp>
        <p:nvGrpSpPr>
          <p:cNvPr id="21" name="Group 21"/>
          <p:cNvGrpSpPr>
            <a:grpSpLocks noChangeAspect="1"/>
          </p:cNvGrpSpPr>
          <p:nvPr/>
        </p:nvGrpSpPr>
        <p:grpSpPr>
          <a:xfrm>
            <a:off x="4876553" y="4969667"/>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18253" y="4851287"/>
            <a:ext cx="4292518" cy="1645322"/>
            <a:chOff x="0" y="-57149"/>
            <a:chExt cx="5723357" cy="2193763"/>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2193763"/>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 site must be terminated from participation if </a:t>
              </a:r>
              <a:r>
                <a:rPr lang="en-US" sz="1600" b="1" u="sng" spc="90" dirty="0">
                  <a:solidFill>
                    <a:srgbClr val="353535"/>
                  </a:solidFill>
                  <a:latin typeface="Ink Free" panose="03080402000500000000" pitchFamily="66" charset="0"/>
                </a:rPr>
                <a:t>many violations </a:t>
              </a:r>
              <a:r>
                <a:rPr lang="en-US" sz="1600" b="1" spc="90" dirty="0">
                  <a:solidFill>
                    <a:srgbClr val="353535"/>
                  </a:solidFill>
                  <a:latin typeface="Ink Free" panose="03080402000500000000" pitchFamily="66" charset="0"/>
                </a:rPr>
                <a:t>are found and/or if the health, safety, or wellbeing of children is threatened.  </a:t>
              </a:r>
            </a:p>
          </p:txBody>
        </p:sp>
      </p:grpSp>
      <p:pic>
        <p:nvPicPr>
          <p:cNvPr id="26" name="Picture 26"/>
          <p:cNvPicPr>
            <a:picLocks noChangeAspect="1"/>
          </p:cNvPicPr>
          <p:nvPr/>
        </p:nvPicPr>
        <p:blipFill>
          <a:blip r:embed="rId5"/>
          <a:srcRect/>
          <a:stretch>
            <a:fillRect/>
          </a:stretch>
        </p:blipFill>
        <p:spPr>
          <a:xfrm>
            <a:off x="245801" y="3841098"/>
            <a:ext cx="4420501" cy="3315376"/>
          </a:xfrm>
          <a:prstGeom prst="rect">
            <a:avLst/>
          </a:prstGeom>
        </p:spPr>
      </p:pic>
      <p:sp>
        <p:nvSpPr>
          <p:cNvPr id="27" name="TextBox 27"/>
          <p:cNvSpPr txBox="1"/>
          <p:nvPr/>
        </p:nvSpPr>
        <p:spPr>
          <a:xfrm>
            <a:off x="418310" y="2882111"/>
            <a:ext cx="4510829" cy="1792571"/>
          </a:xfrm>
          <a:prstGeom prst="rect">
            <a:avLst/>
          </a:prstGeom>
        </p:spPr>
        <p:txBody>
          <a:bodyPr lIns="0" tIns="0" rIns="0" bIns="0" rtlCol="0" anchor="t">
            <a:spAutoFit/>
          </a:bodyPr>
          <a:lstStyle/>
          <a:p>
            <a:pPr>
              <a:lnSpc>
                <a:spcPts val="7283"/>
              </a:lnSpc>
            </a:pPr>
            <a:r>
              <a:rPr lang="en-US" sz="5022" spc="251" dirty="0">
                <a:solidFill>
                  <a:srgbClr val="353535"/>
                </a:solidFill>
                <a:latin typeface="Architects Daughter"/>
              </a:rPr>
              <a:t>This program relies on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7">
                                            <p:txEl>
                                              <p:pRg st="0" end="0"/>
                                            </p:txEl>
                                          </p:spTgt>
                                        </p:tgtEl>
                                        <p:attrNameLst>
                                          <p:attrName>style.color</p:attrName>
                                        </p:attrNameLst>
                                      </p:cBhvr>
                                      <p:to>
                                        <a:srgbClr val="FF0000"/>
                                      </p:to>
                                    </p:animClr>
                                    <p:animClr clrSpc="rgb" dir="cw">
                                      <p:cBhvr>
                                        <p:cTn id="7" dur="250" autoRev="1" fill="remove"/>
                                        <p:tgtEl>
                                          <p:spTgt spid="27">
                                            <p:txEl>
                                              <p:pRg st="0" end="0"/>
                                            </p:txEl>
                                          </p:spTgt>
                                        </p:tgtEl>
                                        <p:attrNameLst>
                                          <p:attrName>fillcolor</p:attrName>
                                        </p:attrNameLst>
                                      </p:cBhvr>
                                      <p:to>
                                        <a:srgbClr val="FF0000"/>
                                      </p:to>
                                    </p:animClr>
                                    <p:set>
                                      <p:cBhvr>
                                        <p:cTn id="8" dur="250" autoRev="1" fill="remove"/>
                                        <p:tgtEl>
                                          <p:spTgt spid="27">
                                            <p:txEl>
                                              <p:pRg st="0" end="0"/>
                                            </p:txEl>
                                          </p:spTgt>
                                        </p:tgtEl>
                                        <p:attrNameLst>
                                          <p:attrName>fill.type</p:attrName>
                                        </p:attrNameLst>
                                      </p:cBhvr>
                                      <p:to>
                                        <p:strVal val="solid"/>
                                      </p:to>
                                    </p:set>
                                    <p:set>
                                      <p:cBhvr>
                                        <p:cTn id="9" dur="250" autoRev="1" fill="remove"/>
                                        <p:tgtEl>
                                          <p:spTgt spid="2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23281" t="45202" r="23281" b="45202"/>
          <a:stretch>
            <a:fillRect/>
          </a:stretch>
        </p:blipFill>
        <p:spPr>
          <a:xfrm>
            <a:off x="-476250" y="533400"/>
            <a:ext cx="9772711" cy="1754692"/>
          </a:xfrm>
          <a:prstGeom prst="rect">
            <a:avLst/>
          </a:prstGeom>
        </p:spPr>
      </p:pic>
      <p:pic>
        <p:nvPicPr>
          <p:cNvPr id="4" name="Picture 4"/>
          <p:cNvPicPr>
            <a:picLocks noChangeAspect="1"/>
          </p:cNvPicPr>
          <p:nvPr/>
        </p:nvPicPr>
        <p:blipFill>
          <a:blip r:embed="rId4"/>
          <a:srcRect/>
          <a:stretch>
            <a:fillRect/>
          </a:stretch>
        </p:blipFill>
        <p:spPr>
          <a:xfrm>
            <a:off x="593925" y="345796"/>
            <a:ext cx="8290560" cy="3026054"/>
          </a:xfrm>
          <a:prstGeom prst="rect">
            <a:avLst/>
          </a:prstGeom>
        </p:spPr>
      </p:pic>
      <p:sp>
        <p:nvSpPr>
          <p:cNvPr id="5" name="TextBox 5"/>
          <p:cNvSpPr txBox="1"/>
          <p:nvPr/>
        </p:nvSpPr>
        <p:spPr>
          <a:xfrm>
            <a:off x="217418" y="2779392"/>
            <a:ext cx="535305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GOALS</a:t>
            </a:r>
          </a:p>
          <a:p>
            <a:pPr>
              <a:lnSpc>
                <a:spcPts val="3896"/>
              </a:lnSpc>
            </a:pPr>
            <a:endParaRPr lang="en-US" sz="3219" spc="160">
              <a:solidFill>
                <a:srgbClr val="FFFFFF"/>
              </a:solidFill>
              <a:latin typeface="League Spartan"/>
            </a:endParaRPr>
          </a:p>
        </p:txBody>
      </p:sp>
      <p:sp>
        <p:nvSpPr>
          <p:cNvPr id="7" name="TextBox 7"/>
          <p:cNvSpPr txBox="1"/>
          <p:nvPr/>
        </p:nvSpPr>
        <p:spPr>
          <a:xfrm>
            <a:off x="5066050" y="5473121"/>
            <a:ext cx="4477566" cy="660043"/>
          </a:xfrm>
          <a:prstGeom prst="rect">
            <a:avLst/>
          </a:prstGeom>
        </p:spPr>
        <p:txBody>
          <a:bodyPr lIns="0" tIns="0" rIns="0" bIns="0" rtlCol="0" anchor="t">
            <a:spAutoFit/>
          </a:bodyPr>
          <a:lstStyle/>
          <a:p>
            <a:pPr>
              <a:lnSpc>
                <a:spcPts val="2626"/>
              </a:lnSpc>
            </a:pPr>
            <a:r>
              <a:rPr lang="en-US" sz="1811" b="1" spc="90" dirty="0">
                <a:solidFill>
                  <a:srgbClr val="FFBD59"/>
                </a:solidFill>
                <a:latin typeface="Ink Free" panose="03080402000500000000" pitchFamily="66" charset="0"/>
              </a:rPr>
              <a:t>4.  Equal treatment for all applicants      and beneficiaries</a:t>
            </a:r>
          </a:p>
        </p:txBody>
      </p:sp>
      <p:sp>
        <p:nvSpPr>
          <p:cNvPr id="8" name="TextBox 8"/>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9" name="TextBox 9"/>
          <p:cNvSpPr txBox="1"/>
          <p:nvPr/>
        </p:nvSpPr>
        <p:spPr>
          <a:xfrm>
            <a:off x="5058616" y="3146958"/>
            <a:ext cx="4477566" cy="660043"/>
          </a:xfrm>
          <a:prstGeom prst="rect">
            <a:avLst/>
          </a:prstGeom>
        </p:spPr>
        <p:txBody>
          <a:bodyPr lIns="0" tIns="0" rIns="0" bIns="0" rtlCol="0" anchor="t">
            <a:spAutoFit/>
          </a:bodyPr>
          <a:lstStyle/>
          <a:p>
            <a:pPr>
              <a:lnSpc>
                <a:spcPts val="2626"/>
              </a:lnSpc>
            </a:pPr>
            <a:r>
              <a:rPr lang="en-US" sz="1811" b="1" spc="90" dirty="0">
                <a:solidFill>
                  <a:srgbClr val="FF66C4"/>
                </a:solidFill>
                <a:latin typeface="Ink Free" panose="03080402000500000000" pitchFamily="66" charset="0"/>
              </a:rPr>
              <a:t>1.  Knowledge for rights and Responsibilities </a:t>
            </a:r>
          </a:p>
        </p:txBody>
      </p:sp>
      <p:sp>
        <p:nvSpPr>
          <p:cNvPr id="10" name="TextBox 10"/>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1" name="TextBox 11"/>
          <p:cNvSpPr txBox="1"/>
          <p:nvPr/>
        </p:nvSpPr>
        <p:spPr>
          <a:xfrm>
            <a:off x="3795744" y="5613194"/>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2" name="TextBox 12"/>
          <p:cNvSpPr txBox="1"/>
          <p:nvPr/>
        </p:nvSpPr>
        <p:spPr>
          <a:xfrm>
            <a:off x="5058616" y="3861850"/>
            <a:ext cx="4477566" cy="1320443"/>
          </a:xfrm>
          <a:prstGeom prst="rect">
            <a:avLst/>
          </a:prstGeom>
        </p:spPr>
        <p:txBody>
          <a:bodyPr lIns="0" tIns="0" rIns="0" bIns="0" rtlCol="0" anchor="t">
            <a:spAutoFit/>
          </a:bodyPr>
          <a:lstStyle/>
          <a:p>
            <a:pPr>
              <a:lnSpc>
                <a:spcPts val="2626"/>
              </a:lnSpc>
            </a:pPr>
            <a:r>
              <a:rPr lang="en-US" sz="1811" b="1" spc="90" dirty="0">
                <a:solidFill>
                  <a:srgbClr val="5271FF"/>
                </a:solidFill>
                <a:latin typeface="Ink Free" panose="03080402000500000000" pitchFamily="66" charset="0"/>
              </a:rPr>
              <a:t>2.  Elimination of illegal barriers that prevent or deter people from receiving benefits</a:t>
            </a:r>
          </a:p>
          <a:p>
            <a:pPr>
              <a:lnSpc>
                <a:spcPts val="2626"/>
              </a:lnSpc>
            </a:pPr>
            <a:endParaRPr lang="en-US" sz="1811" spc="90" dirty="0">
              <a:solidFill>
                <a:srgbClr val="5271FF"/>
              </a:solidFill>
              <a:latin typeface="Roboto"/>
            </a:endParaRPr>
          </a:p>
        </p:txBody>
      </p:sp>
      <p:sp>
        <p:nvSpPr>
          <p:cNvPr id="13" name="TextBox 13"/>
          <p:cNvSpPr txBox="1"/>
          <p:nvPr/>
        </p:nvSpPr>
        <p:spPr>
          <a:xfrm>
            <a:off x="5058616" y="4975485"/>
            <a:ext cx="4477566" cy="660043"/>
          </a:xfrm>
          <a:prstGeom prst="rect">
            <a:avLst/>
          </a:prstGeom>
        </p:spPr>
        <p:txBody>
          <a:bodyPr lIns="0" tIns="0" rIns="0" bIns="0" rtlCol="0" anchor="t">
            <a:spAutoFit/>
          </a:bodyPr>
          <a:lstStyle/>
          <a:p>
            <a:pPr>
              <a:lnSpc>
                <a:spcPts val="2626"/>
              </a:lnSpc>
            </a:pPr>
            <a:r>
              <a:rPr lang="en-US" sz="1811" b="1" spc="90" dirty="0">
                <a:solidFill>
                  <a:srgbClr val="FF5757"/>
                </a:solidFill>
                <a:latin typeface="Ink Free" panose="03080402000500000000" pitchFamily="66" charset="0"/>
              </a:rPr>
              <a:t>3.  Dignity and Respect for All</a:t>
            </a:r>
          </a:p>
          <a:p>
            <a:pPr>
              <a:lnSpc>
                <a:spcPts val="2626"/>
              </a:lnSpc>
            </a:pPr>
            <a:endParaRPr lang="en-US" sz="1811" spc="90" dirty="0">
              <a:solidFill>
                <a:srgbClr val="FF5757"/>
              </a:solidFill>
              <a:latin typeface="Roboto"/>
            </a:endParaRPr>
          </a:p>
        </p:txBody>
      </p:sp>
      <p:sp>
        <p:nvSpPr>
          <p:cNvPr id="14" name="TextBox 14"/>
          <p:cNvSpPr txBox="1"/>
          <p:nvPr/>
        </p:nvSpPr>
        <p:spPr>
          <a:xfrm>
            <a:off x="-84020" y="2357117"/>
            <a:ext cx="4598836" cy="7397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Civil Rights</a:t>
            </a:r>
          </a:p>
        </p:txBody>
      </p:sp>
      <p:sp>
        <p:nvSpPr>
          <p:cNvPr id="15" name="TextBox 15"/>
          <p:cNvSpPr txBox="1"/>
          <p:nvPr/>
        </p:nvSpPr>
        <p:spPr>
          <a:xfrm>
            <a:off x="217418" y="3035622"/>
            <a:ext cx="4477566" cy="3642407"/>
          </a:xfrm>
          <a:prstGeom prst="rect">
            <a:avLst/>
          </a:prstGeom>
          <a:noFill/>
          <a:ln w="12700" cap="sq">
            <a:solidFill>
              <a:schemeClr val="accent1"/>
            </a:solidFill>
            <a:prstDash val="sysDot"/>
          </a:ln>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What is Discrimination?</a:t>
            </a:r>
          </a:p>
          <a:p>
            <a:pPr>
              <a:lnSpc>
                <a:spcPts val="2626"/>
              </a:lnSpc>
            </a:pPr>
            <a:endParaRPr lang="en-US" sz="1600" b="1" spc="90" dirty="0">
              <a:solidFill>
                <a:srgbClr val="353535"/>
              </a:solidFill>
              <a:latin typeface="Ink Free" panose="03080402000500000000" pitchFamily="66" charset="0"/>
            </a:endParaRPr>
          </a:p>
          <a:p>
            <a:pPr>
              <a:lnSpc>
                <a:spcPts val="2626"/>
              </a:lnSpc>
            </a:pPr>
            <a:r>
              <a:rPr lang="en-US" sz="1600" b="1" spc="90" dirty="0">
                <a:solidFill>
                  <a:srgbClr val="000000"/>
                </a:solidFill>
                <a:latin typeface="Ink Free" panose="03080402000500000000" pitchFamily="66" charset="0"/>
              </a:rPr>
              <a:t>Different treatment which makes a distinction of one person or group of persons from others; either intentionally, by neglect, or by actions or lack of actions based on any persons or group who has characteristics for which discrimination is prohibited based on the law, regulation, or executive orde</a:t>
            </a:r>
            <a:r>
              <a:rPr lang="en-US" sz="1600" spc="90" dirty="0">
                <a:solidFill>
                  <a:srgbClr val="000000"/>
                </a:solidFill>
                <a:latin typeface="Ink Free" panose="03080402000500000000" pitchFamily="66" charset="0"/>
              </a:rPr>
              <a:t>r.</a:t>
            </a:r>
          </a:p>
          <a:p>
            <a:pPr>
              <a:lnSpc>
                <a:spcPts val="2626"/>
              </a:lnSpc>
            </a:pPr>
            <a:endParaRPr lang="en-US" sz="1811" spc="90" dirty="0">
              <a:solidFill>
                <a:srgbClr val="000000"/>
              </a:solidFill>
              <a:latin typeface="Roboto"/>
            </a:endParaRPr>
          </a:p>
          <a:p>
            <a:pPr>
              <a:lnSpc>
                <a:spcPts val="2626"/>
              </a:lnSpc>
            </a:pPr>
            <a:endParaRPr lang="en-US" sz="1811" spc="90" dirty="0">
              <a:solidFill>
                <a:srgbClr val="000000"/>
              </a:solidFill>
              <a:latin typeface="Roboto"/>
            </a:endParaRPr>
          </a:p>
        </p:txBody>
      </p:sp>
      <p:sp>
        <p:nvSpPr>
          <p:cNvPr id="16" name="TextBox 16"/>
          <p:cNvSpPr txBox="1"/>
          <p:nvPr/>
        </p:nvSpPr>
        <p:spPr>
          <a:xfrm>
            <a:off x="217418" y="7010400"/>
            <a:ext cx="9318764" cy="641586"/>
          </a:xfrm>
          <a:prstGeom prst="rect">
            <a:avLst/>
          </a:prstGeom>
          <a:ln>
            <a:noFill/>
          </a:ln>
          <a:effectLst>
            <a:innerShdw blurRad="114300">
              <a:prstClr val="black"/>
            </a:innerShdw>
            <a:reflection blurRad="6350" stA="50000" endA="300" endPos="55000" dir="5400000" sy="-100000" algn="bl" rotWithShape="0"/>
          </a:effectLst>
        </p:spPr>
        <p:txBody>
          <a:bodyPr wrap="square" lIns="0" tIns="0" rIns="0" bIns="0" rtlCol="0" anchor="t">
            <a:spAutoFit/>
          </a:bodyPr>
          <a:lstStyle/>
          <a:p>
            <a:pPr algn="ctr">
              <a:lnSpc>
                <a:spcPts val="2626"/>
              </a:lnSpc>
            </a:pPr>
            <a:r>
              <a:rPr lang="en-US" sz="1811" b="1" spc="90" dirty="0">
                <a:solidFill>
                  <a:srgbClr val="ABD752"/>
                </a:solidFill>
                <a:effectLst>
                  <a:outerShdw blurRad="38100" dist="38100" dir="2700000" algn="tl">
                    <a:srgbClr val="000000">
                      <a:alpha val="43137"/>
                    </a:srgbClr>
                  </a:outerShdw>
                </a:effectLst>
                <a:latin typeface="Roboto"/>
              </a:rPr>
              <a:t>Protected Classes:  Race, Color, National Origin, Age, Sex, Disability</a:t>
            </a:r>
          </a:p>
          <a:p>
            <a:pPr algn="ctr">
              <a:lnSpc>
                <a:spcPts val="2626"/>
              </a:lnSpc>
            </a:pPr>
            <a:endParaRPr lang="en-US" sz="1811" spc="90" dirty="0">
              <a:solidFill>
                <a:srgbClr val="ABD752"/>
              </a:solidFill>
              <a:latin typeface="Roboto"/>
            </a:endParaRPr>
          </a:p>
        </p:txBody>
      </p:sp>
      <p:sp>
        <p:nvSpPr>
          <p:cNvPr id="18" name="Rectangle 17">
            <a:extLst>
              <a:ext uri="{FF2B5EF4-FFF2-40B4-BE49-F238E27FC236}">
                <a16:creationId xmlns:a16="http://schemas.microsoft.com/office/drawing/2014/main" id="{0E6A3DC4-AB52-4AF6-97B4-2657679ECCAA}"/>
              </a:ext>
            </a:extLst>
          </p:cNvPr>
          <p:cNvSpPr/>
          <p:nvPr/>
        </p:nvSpPr>
        <p:spPr>
          <a:xfrm>
            <a:off x="4514816" y="2310997"/>
            <a:ext cx="5047614" cy="794448"/>
          </a:xfrm>
          <a:prstGeom prst="rect">
            <a:avLst/>
          </a:prstGeom>
        </p:spPr>
        <p:txBody>
          <a:bodyPr wrap="square">
            <a:spAutoFit/>
          </a:bodyPr>
          <a:lstStyle/>
          <a:p>
            <a:pPr algn="ctr">
              <a:lnSpc>
                <a:spcPts val="6090"/>
              </a:lnSpc>
            </a:pPr>
            <a:r>
              <a:rPr lang="en-US" sz="3000" spc="210" dirty="0">
                <a:solidFill>
                  <a:srgbClr val="6DBFC7"/>
                </a:solidFill>
                <a:latin typeface="League Spartan"/>
              </a:rPr>
              <a:t>Goals of Civil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5" grpId="0" animBg="1"/>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3"/>
          <a:srcRect l="23281" t="45202" r="23281" b="45202"/>
          <a:stretch>
            <a:fillRect/>
          </a:stretch>
        </p:blipFill>
        <p:spPr>
          <a:xfrm>
            <a:off x="-476250" y="533400"/>
            <a:ext cx="9772711" cy="1754692"/>
          </a:xfrm>
          <a:prstGeom prst="rect">
            <a:avLst/>
          </a:prstGeom>
        </p:spPr>
      </p:pic>
      <p:sp>
        <p:nvSpPr>
          <p:cNvPr id="6" name="TextBox 6"/>
          <p:cNvSpPr txBox="1"/>
          <p:nvPr/>
        </p:nvSpPr>
        <p:spPr>
          <a:xfrm>
            <a:off x="3609975" y="974344"/>
            <a:ext cx="5353050"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PUBLIC NOTIFICATION</a:t>
            </a:r>
          </a:p>
        </p:txBody>
      </p:sp>
      <p:sp>
        <p:nvSpPr>
          <p:cNvPr id="8" name="TextBox 8"/>
          <p:cNvSpPr txBox="1"/>
          <p:nvPr/>
        </p:nvSpPr>
        <p:spPr>
          <a:xfrm>
            <a:off x="4810125" y="2985278"/>
            <a:ext cx="4477566" cy="660043"/>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Include full USDA non-discrimination on all materials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204478"/>
            <a:ext cx="4477566" cy="986617"/>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Prominently display the "And Justice for All" poster in the food service area. The full size 11"x17" poster must be used.</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pic>
        <p:nvPicPr>
          <p:cNvPr id="1026" name="Picture 2">
            <a:extLst>
              <a:ext uri="{FF2B5EF4-FFF2-40B4-BE49-F238E27FC236}">
                <a16:creationId xmlns:a16="http://schemas.microsoft.com/office/drawing/2014/main" id="{54D87D4B-CB34-40E3-966A-2AE82B4973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68" y="1447800"/>
            <a:ext cx="3197598" cy="4941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2" y="2283847"/>
            <a:ext cx="4296189" cy="5652052"/>
            <a:chOff x="0" y="0"/>
            <a:chExt cx="5728252" cy="7536070"/>
          </a:xfrm>
        </p:grpSpPr>
        <p:pic>
          <p:nvPicPr>
            <p:cNvPr id="3" name="Picture 3"/>
            <p:cNvPicPr>
              <a:picLocks noChangeAspect="1"/>
            </p:cNvPicPr>
            <p:nvPr/>
          </p:nvPicPr>
          <p:blipFill>
            <a:blip r:embed="rId2"/>
            <a:srcRect l="963" r="963"/>
            <a:stretch>
              <a:fillRect/>
            </a:stretch>
          </p:blipFill>
          <p:spPr>
            <a:xfrm>
              <a:off x="0" y="0"/>
              <a:ext cx="5728252" cy="7536070"/>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2867853" y="974344"/>
            <a:ext cx="6095172"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GRIEVANCE PROCEDURES</a:t>
            </a:r>
          </a:p>
        </p:txBody>
      </p:sp>
      <p:sp>
        <p:nvSpPr>
          <p:cNvPr id="8" name="TextBox 8"/>
          <p:cNvSpPr txBox="1"/>
          <p:nvPr/>
        </p:nvSpPr>
        <p:spPr>
          <a:xfrm>
            <a:off x="4152249" y="2818130"/>
            <a:ext cx="5601351" cy="3368230"/>
          </a:xfrm>
          <a:prstGeom prst="rect">
            <a:avLst/>
          </a:prstGeom>
        </p:spPr>
        <p:txBody>
          <a:bodyPr lIns="0" tIns="0" rIns="0" bIns="0" rtlCol="0" anchor="t">
            <a:spAutoFit/>
          </a:bodyPr>
          <a:lstStyle/>
          <a:p>
            <a:pPr marL="379730" lvl="1" indent="-189865">
              <a:lnSpc>
                <a:spcPts val="3335"/>
              </a:lnSpc>
              <a:buFont typeface="Arial"/>
              <a:buChar char="•"/>
            </a:pPr>
            <a:r>
              <a:rPr lang="en-US" sz="2300" spc="114" dirty="0">
                <a:solidFill>
                  <a:srgbClr val="353535"/>
                </a:solidFill>
                <a:latin typeface="Ink Free" panose="03080402000500000000" pitchFamily="66" charset="0"/>
              </a:rPr>
              <a:t>Accept verbal or written grievances.</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must be made in 180 days.</a:t>
            </a:r>
          </a:p>
          <a:p>
            <a:pPr marL="379730" lvl="1" indent="-189865">
              <a:lnSpc>
                <a:spcPts val="3335"/>
              </a:lnSpc>
              <a:buFont typeface="Arial"/>
              <a:buChar char="•"/>
            </a:pPr>
            <a:r>
              <a:rPr lang="en-US" sz="2300" spc="114" dirty="0">
                <a:solidFill>
                  <a:srgbClr val="353535"/>
                </a:solidFill>
                <a:latin typeface="Ink Free" panose="03080402000500000000" pitchFamily="66" charset="0"/>
              </a:rPr>
              <a:t>Available on DTC website or USDA </a:t>
            </a:r>
          </a:p>
          <a:p>
            <a:pPr marL="379730" lvl="1" indent="-189865">
              <a:lnSpc>
                <a:spcPts val="3335"/>
              </a:lnSpc>
              <a:buFont typeface="Arial"/>
              <a:buChar char="•"/>
            </a:pPr>
            <a:r>
              <a:rPr lang="en-US" sz="2300" spc="114" dirty="0">
                <a:solidFill>
                  <a:srgbClr val="353535"/>
                </a:solidFill>
                <a:latin typeface="Ink Free" panose="03080402000500000000" pitchFamily="66" charset="0"/>
              </a:rPr>
              <a:t>Keep procedures and report forms at site.</a:t>
            </a:r>
          </a:p>
          <a:p>
            <a:pPr marL="379730" lvl="1" indent="-189865">
              <a:lnSpc>
                <a:spcPts val="3335"/>
              </a:lnSpc>
              <a:buFont typeface="Arial"/>
              <a:buChar char="•"/>
            </a:pPr>
            <a:r>
              <a:rPr lang="en-US" sz="2300" spc="114" dirty="0">
                <a:solidFill>
                  <a:srgbClr val="353535"/>
                </a:solidFill>
                <a:latin typeface="Ink Free" panose="03080402000500000000" pitchFamily="66" charset="0"/>
              </a:rPr>
              <a:t>Never try to impede or "work it out"</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goes directly to USDA - information is on the form.</a:t>
            </a:r>
          </a:p>
        </p:txBody>
      </p:sp>
      <p:sp>
        <p:nvSpPr>
          <p:cNvPr id="9" name="TextBox 9"/>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2141" t="46562" r="32141" b="46562"/>
          <a:stretch>
            <a:fillRect/>
          </a:stretch>
        </p:blipFill>
        <p:spPr>
          <a:xfrm>
            <a:off x="-438150" y="552450"/>
            <a:ext cx="6532028" cy="1257197"/>
          </a:xfrm>
          <a:prstGeom prst="rect">
            <a:avLst/>
          </a:prstGeom>
        </p:spPr>
      </p:pic>
      <p:sp>
        <p:nvSpPr>
          <p:cNvPr id="4" name="TextBox 4"/>
          <p:cNvSpPr txBox="1"/>
          <p:nvPr/>
        </p:nvSpPr>
        <p:spPr>
          <a:xfrm>
            <a:off x="571500" y="835836"/>
            <a:ext cx="4648346"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SUPERVISOR</a:t>
            </a:r>
          </a:p>
          <a:p>
            <a:pPr>
              <a:lnSpc>
                <a:spcPts val="3896"/>
              </a:lnSpc>
            </a:pPr>
            <a:r>
              <a:rPr lang="en-US" sz="3219" spc="160">
                <a:solidFill>
                  <a:srgbClr val="FFFFFF"/>
                </a:solidFill>
                <a:latin typeface="League Spartan"/>
              </a:rPr>
              <a:t>RESPONSIBILITIES </a:t>
            </a:r>
          </a:p>
        </p:txBody>
      </p:sp>
      <p:sp>
        <p:nvSpPr>
          <p:cNvPr id="5" name="TextBox 5"/>
          <p:cNvSpPr txBox="1"/>
          <p:nvPr/>
        </p:nvSpPr>
        <p:spPr>
          <a:xfrm>
            <a:off x="30817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Trained site supervisor must be present during ALL meal services and serve ALL children.</a:t>
            </a:r>
          </a:p>
        </p:txBody>
      </p:sp>
      <p:sp>
        <p:nvSpPr>
          <p:cNvPr id="6" name="TextBox 6"/>
          <p:cNvSpPr txBox="1"/>
          <p:nvPr/>
        </p:nvSpPr>
        <p:spPr>
          <a:xfrm>
            <a:off x="3445928"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Ensure Accurate Meal Count documentation</a:t>
            </a:r>
          </a:p>
          <a:p>
            <a:pPr algn="ctr">
              <a:lnSpc>
                <a:spcPts val="2626"/>
              </a:lnSpc>
            </a:pPr>
            <a:r>
              <a:rPr lang="en-US" sz="1811" spc="90" dirty="0">
                <a:solidFill>
                  <a:srgbClr val="353535"/>
                </a:solidFill>
                <a:latin typeface="Roboto"/>
              </a:rPr>
              <a:t>and Civil Rights Compliance.</a:t>
            </a:r>
          </a:p>
        </p:txBody>
      </p:sp>
      <p:sp>
        <p:nvSpPr>
          <p:cNvPr id="7" name="TextBox 7"/>
          <p:cNvSpPr txBox="1"/>
          <p:nvPr/>
        </p:nvSpPr>
        <p:spPr>
          <a:xfrm>
            <a:off x="656272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Submit all forms to DTC each week and inform sponsor of any changes.</a:t>
            </a:r>
          </a:p>
        </p:txBody>
      </p:sp>
      <p:pic>
        <p:nvPicPr>
          <p:cNvPr id="8" name="Picture 8"/>
          <p:cNvPicPr>
            <a:picLocks noChangeAspect="1"/>
          </p:cNvPicPr>
          <p:nvPr/>
        </p:nvPicPr>
        <p:blipFill>
          <a:blip r:embed="rId4"/>
          <a:srcRect/>
          <a:stretch>
            <a:fillRect/>
          </a:stretch>
        </p:blipFill>
        <p:spPr>
          <a:xfrm>
            <a:off x="2983841" y="2352675"/>
            <a:ext cx="3119168" cy="2698080"/>
          </a:xfrm>
          <a:prstGeom prst="rect">
            <a:avLst/>
          </a:prstGeom>
        </p:spPr>
      </p:pic>
      <p:pic>
        <p:nvPicPr>
          <p:cNvPr id="9" name="Picture 9"/>
          <p:cNvPicPr>
            <a:picLocks noChangeAspect="1"/>
          </p:cNvPicPr>
          <p:nvPr/>
        </p:nvPicPr>
        <p:blipFill>
          <a:blip r:embed="rId5"/>
          <a:srcRect/>
          <a:stretch>
            <a:fillRect/>
          </a:stretch>
        </p:blipFill>
        <p:spPr>
          <a:xfrm>
            <a:off x="407567" y="2027091"/>
            <a:ext cx="2449168" cy="3023664"/>
          </a:xfrm>
          <a:prstGeom prst="rect">
            <a:avLst/>
          </a:prstGeom>
        </p:spPr>
      </p:pic>
      <p:pic>
        <p:nvPicPr>
          <p:cNvPr id="10" name="Picture 10"/>
          <p:cNvPicPr>
            <a:picLocks noChangeAspect="1"/>
          </p:cNvPicPr>
          <p:nvPr/>
        </p:nvPicPr>
        <p:blipFill>
          <a:blip r:embed="rId6"/>
          <a:srcRect/>
          <a:stretch>
            <a:fillRect/>
          </a:stretch>
        </p:blipFill>
        <p:spPr>
          <a:xfrm>
            <a:off x="6123270" y="2391208"/>
            <a:ext cx="3712140" cy="2496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a:stretch>
            <a:fillRect/>
          </a:stretch>
        </p:blipFill>
        <p:spPr>
          <a:xfrm>
            <a:off x="-1708654" y="0"/>
            <a:ext cx="8216465" cy="4642303"/>
          </a:xfrm>
          <a:prstGeom prst="rect">
            <a:avLst/>
          </a:prstGeom>
        </p:spPr>
      </p:pic>
      <p:pic>
        <p:nvPicPr>
          <p:cNvPr id="4" name="Picture 4"/>
          <p:cNvPicPr>
            <a:picLocks noChangeAspect="1"/>
          </p:cNvPicPr>
          <p:nvPr/>
        </p:nvPicPr>
        <p:blipFill>
          <a:blip r:embed="rId4"/>
          <a:srcRect l="31823" t="42277" r="31823" b="42277"/>
          <a:stretch>
            <a:fillRect/>
          </a:stretch>
        </p:blipFill>
        <p:spPr>
          <a:xfrm>
            <a:off x="3134317" y="4617710"/>
            <a:ext cx="6648188" cy="2824524"/>
          </a:xfrm>
          <a:prstGeom prst="rect">
            <a:avLst/>
          </a:prstGeom>
        </p:spPr>
      </p:pic>
      <p:grpSp>
        <p:nvGrpSpPr>
          <p:cNvPr id="5" name="Group 5"/>
          <p:cNvGrpSpPr/>
          <p:nvPr/>
        </p:nvGrpSpPr>
        <p:grpSpPr>
          <a:xfrm>
            <a:off x="3545081" y="4996323"/>
            <a:ext cx="5476999" cy="2067298"/>
            <a:chOff x="0" y="0"/>
            <a:chExt cx="7302665" cy="2756397"/>
          </a:xfrm>
        </p:grpSpPr>
        <p:sp>
          <p:nvSpPr>
            <p:cNvPr id="6" name="TextBox 6"/>
            <p:cNvSpPr txBox="1"/>
            <p:nvPr/>
          </p:nvSpPr>
          <p:spPr>
            <a:xfrm>
              <a:off x="0" y="626311"/>
              <a:ext cx="7302500" cy="2130086"/>
            </a:xfrm>
            <a:prstGeom prst="rect">
              <a:avLst/>
            </a:prstGeom>
          </p:spPr>
          <p:txBody>
            <a:bodyPr lIns="0" tIns="0" rIns="0" bIns="0" rtlCol="0" anchor="t">
              <a:spAutoFit/>
            </a:bodyPr>
            <a:lstStyle/>
            <a:p>
              <a:pPr>
                <a:lnSpc>
                  <a:spcPts val="6818"/>
                </a:lnSpc>
              </a:pPr>
              <a:r>
                <a:rPr lang="en-US" sz="5634" spc="281">
                  <a:solidFill>
                    <a:srgbClr val="6DBFC7"/>
                  </a:solidFill>
                  <a:latin typeface="League Spartan"/>
                </a:rPr>
                <a:t>WE DELIVER HEALTHY CO.</a:t>
              </a:r>
            </a:p>
          </p:txBody>
        </p:sp>
        <p:sp>
          <p:nvSpPr>
            <p:cNvPr id="7" name="TextBox 7"/>
            <p:cNvSpPr txBox="1"/>
            <p:nvPr/>
          </p:nvSpPr>
          <p:spPr>
            <a:xfrm>
              <a:off x="165" y="-9525"/>
              <a:ext cx="7302500" cy="379984"/>
            </a:xfrm>
            <a:prstGeom prst="rect">
              <a:avLst/>
            </a:prstGeom>
          </p:spPr>
          <p:txBody>
            <a:bodyPr lIns="0" tIns="0" rIns="0" bIns="0" rtlCol="0" anchor="t">
              <a:spAutoFit/>
            </a:bodyPr>
            <a:lstStyle/>
            <a:p>
              <a:pPr>
                <a:lnSpc>
                  <a:spcPts val="2191"/>
                </a:lnSpc>
              </a:pPr>
              <a:r>
                <a:rPr lang="en-US" sz="1811" b="1" spc="362">
                  <a:solidFill>
                    <a:srgbClr val="353535"/>
                  </a:solidFill>
                  <a:latin typeface="Roboto"/>
                </a:rPr>
                <a:t>2020 MARKETING STRATEGY</a:t>
              </a:r>
            </a:p>
          </p:txBody>
        </p:sp>
      </p:grpSp>
      <p:pic>
        <p:nvPicPr>
          <p:cNvPr id="8" name="Picture 8"/>
          <p:cNvPicPr>
            <a:picLocks noChangeAspect="1"/>
          </p:cNvPicPr>
          <p:nvPr/>
        </p:nvPicPr>
        <p:blipFill>
          <a:blip r:embed="rId5"/>
          <a:srcRect t="15701"/>
          <a:stretch>
            <a:fillRect/>
          </a:stretch>
        </p:blipFill>
        <p:spPr>
          <a:xfrm>
            <a:off x="0" y="4593628"/>
            <a:ext cx="10003287" cy="3415227"/>
          </a:xfrm>
          <a:prstGeom prst="rect">
            <a:avLst/>
          </a:prstGeom>
        </p:spPr>
      </p:pic>
      <p:sp>
        <p:nvSpPr>
          <p:cNvPr id="9" name="TextBox 9"/>
          <p:cNvSpPr txBox="1"/>
          <p:nvPr/>
        </p:nvSpPr>
        <p:spPr>
          <a:xfrm>
            <a:off x="6738304" y="1654302"/>
            <a:ext cx="2917126" cy="666849"/>
          </a:xfrm>
          <a:prstGeom prst="rect">
            <a:avLst/>
          </a:prstGeom>
        </p:spPr>
        <p:txBody>
          <a:bodyPr lIns="0" tIns="0" rIns="0" bIns="0" rtlCol="0" anchor="t">
            <a:spAutoFit/>
          </a:bodyPr>
          <a:lstStyle/>
          <a:p>
            <a:pPr algn="ctr">
              <a:lnSpc>
                <a:spcPts val="5203"/>
              </a:lnSpc>
            </a:pPr>
            <a:r>
              <a:rPr lang="en-US" sz="4000" dirty="0">
                <a:solidFill>
                  <a:srgbClr val="EC1B24"/>
                </a:solidFill>
                <a:latin typeface="League Spartan"/>
              </a:rPr>
              <a:t>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a:stretch>
            <a:fillRect/>
          </a:stretch>
        </p:blipFill>
        <p:spPr>
          <a:xfrm>
            <a:off x="-1708654" y="0"/>
            <a:ext cx="8216465" cy="4642303"/>
          </a:xfrm>
          <a:prstGeom prst="rect">
            <a:avLst/>
          </a:prstGeom>
        </p:spPr>
      </p:pic>
      <p:pic>
        <p:nvPicPr>
          <p:cNvPr id="4" name="Picture 4"/>
          <p:cNvPicPr>
            <a:picLocks noChangeAspect="1"/>
          </p:cNvPicPr>
          <p:nvPr/>
        </p:nvPicPr>
        <p:blipFill>
          <a:blip r:embed="rId4"/>
          <a:srcRect l="31823" t="42277" r="31823" b="42277"/>
          <a:stretch>
            <a:fillRect/>
          </a:stretch>
        </p:blipFill>
        <p:spPr>
          <a:xfrm>
            <a:off x="3134317" y="4617710"/>
            <a:ext cx="6648188" cy="2824524"/>
          </a:xfrm>
          <a:prstGeom prst="rect">
            <a:avLst/>
          </a:prstGeom>
        </p:spPr>
      </p:pic>
      <p:grpSp>
        <p:nvGrpSpPr>
          <p:cNvPr id="5" name="Group 5"/>
          <p:cNvGrpSpPr/>
          <p:nvPr/>
        </p:nvGrpSpPr>
        <p:grpSpPr>
          <a:xfrm>
            <a:off x="3545081" y="4996323"/>
            <a:ext cx="5476999" cy="2067298"/>
            <a:chOff x="0" y="0"/>
            <a:chExt cx="7302665" cy="2756397"/>
          </a:xfrm>
        </p:grpSpPr>
        <p:sp>
          <p:nvSpPr>
            <p:cNvPr id="6" name="TextBox 6"/>
            <p:cNvSpPr txBox="1"/>
            <p:nvPr/>
          </p:nvSpPr>
          <p:spPr>
            <a:xfrm>
              <a:off x="0" y="626311"/>
              <a:ext cx="7302500" cy="2130086"/>
            </a:xfrm>
            <a:prstGeom prst="rect">
              <a:avLst/>
            </a:prstGeom>
          </p:spPr>
          <p:txBody>
            <a:bodyPr lIns="0" tIns="0" rIns="0" bIns="0" rtlCol="0" anchor="t">
              <a:spAutoFit/>
            </a:bodyPr>
            <a:lstStyle/>
            <a:p>
              <a:pPr>
                <a:lnSpc>
                  <a:spcPts val="6818"/>
                </a:lnSpc>
              </a:pPr>
              <a:r>
                <a:rPr lang="en-US" sz="5634" spc="281">
                  <a:solidFill>
                    <a:srgbClr val="6DBFC7"/>
                  </a:solidFill>
                  <a:latin typeface="League Spartan"/>
                </a:rPr>
                <a:t>WE DELIVER HEALTHY CO.</a:t>
              </a:r>
            </a:p>
          </p:txBody>
        </p:sp>
        <p:sp>
          <p:nvSpPr>
            <p:cNvPr id="7" name="TextBox 7"/>
            <p:cNvSpPr txBox="1"/>
            <p:nvPr/>
          </p:nvSpPr>
          <p:spPr>
            <a:xfrm>
              <a:off x="165" y="-9525"/>
              <a:ext cx="7302500" cy="379984"/>
            </a:xfrm>
            <a:prstGeom prst="rect">
              <a:avLst/>
            </a:prstGeom>
          </p:spPr>
          <p:txBody>
            <a:bodyPr lIns="0" tIns="0" rIns="0" bIns="0" rtlCol="0" anchor="t">
              <a:spAutoFit/>
            </a:bodyPr>
            <a:lstStyle/>
            <a:p>
              <a:pPr>
                <a:lnSpc>
                  <a:spcPts val="2191"/>
                </a:lnSpc>
              </a:pPr>
              <a:r>
                <a:rPr lang="en-US" sz="1811" b="1" spc="362">
                  <a:solidFill>
                    <a:srgbClr val="353535"/>
                  </a:solidFill>
                  <a:latin typeface="Roboto"/>
                </a:rPr>
                <a:t>2020 MARKETING STRATEGY</a:t>
              </a:r>
            </a:p>
          </p:txBody>
        </p:sp>
      </p:grpSp>
      <p:pic>
        <p:nvPicPr>
          <p:cNvPr id="8" name="Picture 8"/>
          <p:cNvPicPr>
            <a:picLocks noChangeAspect="1"/>
          </p:cNvPicPr>
          <p:nvPr/>
        </p:nvPicPr>
        <p:blipFill>
          <a:blip r:embed="rId5"/>
          <a:srcRect t="15701"/>
          <a:stretch>
            <a:fillRect/>
          </a:stretch>
        </p:blipFill>
        <p:spPr>
          <a:xfrm>
            <a:off x="0" y="4593628"/>
            <a:ext cx="10003287" cy="3415227"/>
          </a:xfrm>
          <a:prstGeom prst="rect">
            <a:avLst/>
          </a:prstGeom>
        </p:spPr>
      </p:pic>
      <p:sp>
        <p:nvSpPr>
          <p:cNvPr id="9" name="TextBox 9"/>
          <p:cNvSpPr txBox="1"/>
          <p:nvPr/>
        </p:nvSpPr>
        <p:spPr>
          <a:xfrm>
            <a:off x="6713604" y="682098"/>
            <a:ext cx="2917126" cy="3278106"/>
          </a:xfrm>
          <a:prstGeom prst="rect">
            <a:avLst/>
          </a:prstGeom>
        </p:spPr>
        <p:txBody>
          <a:bodyPr lIns="0" tIns="0" rIns="0" bIns="0" rtlCol="0" anchor="t">
            <a:spAutoFit/>
          </a:bodyPr>
          <a:lstStyle/>
          <a:p>
            <a:pPr algn="ctr">
              <a:lnSpc>
                <a:spcPts val="5203"/>
              </a:lnSpc>
            </a:pPr>
            <a:r>
              <a:rPr lang="en-US" sz="4409" dirty="0">
                <a:solidFill>
                  <a:srgbClr val="EC1B24"/>
                </a:solidFill>
                <a:latin typeface="League Spartan"/>
              </a:rPr>
              <a:t>THANK YOU AND HAVE A GREAT SUMMER!</a:t>
            </a:r>
          </a:p>
        </p:txBody>
      </p:sp>
    </p:spTree>
    <p:extLst>
      <p:ext uri="{BB962C8B-B14F-4D97-AF65-F5344CB8AC3E}">
        <p14:creationId xmlns:p14="http://schemas.microsoft.com/office/powerpoint/2010/main" val="2332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507492" y="2481681"/>
            <a:ext cx="4133850" cy="3947519"/>
            <a:chOff x="0" y="0"/>
            <a:chExt cx="5511800" cy="5263358"/>
          </a:xfrm>
        </p:grpSpPr>
        <p:sp>
          <p:nvSpPr>
            <p:cNvPr id="6" name="TextBox 6"/>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WHO CAN EAT?</a:t>
              </a:r>
            </a:p>
          </p:txBody>
        </p:sp>
        <p:sp>
          <p:nvSpPr>
            <p:cNvPr id="7" name="TextBox 7"/>
            <p:cNvSpPr txBox="1"/>
            <p:nvPr/>
          </p:nvSpPr>
          <p:spPr>
            <a:xfrm>
              <a:off x="0" y="672359"/>
              <a:ext cx="5511800" cy="4590999"/>
            </a:xfrm>
            <a:prstGeom prst="rect">
              <a:avLst/>
            </a:prstGeom>
          </p:spPr>
          <p:txBody>
            <a:bodyPr lIns="0" tIns="0" rIns="0" bIns="0" rtlCol="0" anchor="t">
              <a:spAutoFit/>
            </a:bodyPr>
            <a:lstStyle/>
            <a:p>
              <a:pPr>
                <a:lnSpc>
                  <a:spcPts val="3045"/>
                </a:lnSpc>
              </a:pPr>
              <a:r>
                <a:rPr lang="en-US" sz="2100" spc="105" dirty="0">
                  <a:solidFill>
                    <a:srgbClr val="353535"/>
                  </a:solidFill>
                  <a:latin typeface="Ink Free" panose="03080402000500000000" pitchFamily="66" charset="0"/>
                </a:rPr>
                <a:t>•</a:t>
              </a:r>
              <a:r>
                <a:rPr lang="en-US" sz="2000" spc="105" dirty="0">
                  <a:solidFill>
                    <a:srgbClr val="353535"/>
                  </a:solidFill>
                  <a:latin typeface="Ink Free" panose="03080402000500000000" pitchFamily="66" charset="0"/>
                </a:rPr>
                <a:t>Children and teens 18 and younger</a:t>
              </a:r>
            </a:p>
            <a:p>
              <a:pPr>
                <a:lnSpc>
                  <a:spcPts val="3045"/>
                </a:lnSpc>
              </a:pPr>
              <a:r>
                <a:rPr lang="en-US" sz="2000" spc="105" dirty="0">
                  <a:solidFill>
                    <a:srgbClr val="353535"/>
                  </a:solidFill>
                  <a:latin typeface="Ink Free" panose="03080402000500000000" pitchFamily="66" charset="0"/>
                </a:rPr>
                <a:t>•A person age 19-21 who has a mental or physical disability and still participates in a school program</a:t>
              </a:r>
            </a:p>
            <a:p>
              <a:pPr>
                <a:lnSpc>
                  <a:spcPts val="3045"/>
                </a:lnSpc>
              </a:pPr>
              <a:endParaRPr lang="en-US" sz="2000" spc="105" dirty="0">
                <a:solidFill>
                  <a:srgbClr val="353535"/>
                </a:solidFill>
                <a:latin typeface="Ink Free" panose="03080402000500000000" pitchFamily="66" charset="0"/>
              </a:endParaRPr>
            </a:p>
            <a:p>
              <a:pPr>
                <a:lnSpc>
                  <a:spcPts val="3045"/>
                </a:lnSpc>
              </a:pPr>
              <a:r>
                <a:rPr lang="en-US" sz="2000" spc="105" dirty="0">
                  <a:solidFill>
                    <a:srgbClr val="353535"/>
                  </a:solidFill>
                  <a:highlight>
                    <a:srgbClr val="FFFF00"/>
                  </a:highlight>
                  <a:latin typeface="Ink Free" panose="03080402000500000000" pitchFamily="66" charset="0"/>
                </a:rPr>
                <a:t>Parent or guardian may pickup a meal for a child during COVID19</a:t>
              </a:r>
            </a:p>
          </p:txBody>
        </p:sp>
      </p:grpSp>
      <p:grpSp>
        <p:nvGrpSpPr>
          <p:cNvPr id="8" name="Group 8"/>
          <p:cNvGrpSpPr/>
          <p:nvPr/>
        </p:nvGrpSpPr>
        <p:grpSpPr>
          <a:xfrm>
            <a:off x="5188060" y="1790447"/>
            <a:ext cx="4133850" cy="4491708"/>
            <a:chOff x="0" y="0"/>
            <a:chExt cx="5511800" cy="5988943"/>
          </a:xfrm>
        </p:grpSpPr>
        <p:sp>
          <p:nvSpPr>
            <p:cNvPr id="9" name="TextBox 9"/>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CAN ADULTS EAT?</a:t>
              </a:r>
            </a:p>
          </p:txBody>
        </p:sp>
        <p:sp>
          <p:nvSpPr>
            <p:cNvPr id="10" name="TextBox 10"/>
            <p:cNvSpPr txBox="1"/>
            <p:nvPr/>
          </p:nvSpPr>
          <p:spPr>
            <a:xfrm>
              <a:off x="0" y="672359"/>
              <a:ext cx="5511800" cy="5316584"/>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Program adults  </a:t>
              </a:r>
            </a:p>
            <a:p>
              <a:pPr>
                <a:lnSpc>
                  <a:spcPts val="2626"/>
                </a:lnSpc>
              </a:pPr>
              <a:r>
                <a:rPr lang="en-US" sz="1811" b="1" spc="90" dirty="0">
                  <a:solidFill>
                    <a:srgbClr val="353535"/>
                  </a:solidFill>
                  <a:latin typeface="Ink Free" panose="03080402000500000000" pitchFamily="66" charset="0"/>
                </a:rPr>
                <a:t>Hot Kitchen Meals ONLY</a:t>
              </a:r>
            </a:p>
            <a:p>
              <a:pPr>
                <a:lnSpc>
                  <a:spcPts val="2626"/>
                </a:lnSpc>
              </a:pPr>
              <a:r>
                <a:rPr lang="en-US" sz="1811" spc="90" dirty="0">
                  <a:solidFill>
                    <a:srgbClr val="353535"/>
                  </a:solidFill>
                  <a:latin typeface="Ink Free" panose="03080402000500000000" pitchFamily="66" charset="0"/>
                </a:rPr>
                <a:t>•An employee or volunteer who works with SFSP</a:t>
              </a:r>
            </a:p>
            <a:p>
              <a:pPr>
                <a:lnSpc>
                  <a:spcPts val="2626"/>
                </a:lnSpc>
              </a:pPr>
              <a:r>
                <a:rPr lang="en-US" sz="1811" spc="90" dirty="0">
                  <a:solidFill>
                    <a:srgbClr val="353535"/>
                  </a:solidFill>
                  <a:latin typeface="Ink Free" panose="03080402000500000000" pitchFamily="66" charset="0"/>
                </a:rPr>
                <a:t>•A monitor, kitchen staff, supervisor, etc.</a:t>
              </a:r>
            </a:p>
            <a:p>
              <a:pPr>
                <a:lnSpc>
                  <a:spcPts val="2626"/>
                </a:lnSpc>
              </a:pPr>
              <a:endParaRPr lang="en-US" sz="1811" spc="90" dirty="0">
                <a:solidFill>
                  <a:srgbClr val="353535"/>
                </a:solidFill>
                <a:latin typeface="Roboto"/>
              </a:endParaRPr>
            </a:p>
            <a:p>
              <a:pPr>
                <a:lnSpc>
                  <a:spcPts val="2626"/>
                </a:lnSpc>
              </a:pPr>
              <a:r>
                <a:rPr lang="en-US" sz="1811" b="1" spc="90" dirty="0">
                  <a:solidFill>
                    <a:srgbClr val="353535"/>
                  </a:solidFill>
                  <a:latin typeface="Ink Free" panose="03080402000500000000" pitchFamily="66" charset="0"/>
                </a:rPr>
                <a:t>Non-program adults</a:t>
              </a:r>
            </a:p>
            <a:p>
              <a:pPr>
                <a:lnSpc>
                  <a:spcPts val="2626"/>
                </a:lnSpc>
              </a:pPr>
              <a:r>
                <a:rPr lang="en-US" sz="1811" spc="90" dirty="0">
                  <a:solidFill>
                    <a:srgbClr val="353535"/>
                  </a:solidFill>
                  <a:latin typeface="Ink Free" panose="03080402000500000000" pitchFamily="66" charset="0"/>
                </a:rPr>
                <a:t>•A person over the age of 18 who does not work with SFSP</a:t>
              </a:r>
            </a:p>
            <a:p>
              <a:pPr>
                <a:lnSpc>
                  <a:spcPts val="2626"/>
                </a:lnSpc>
              </a:pPr>
              <a:r>
                <a:rPr lang="en-US" sz="1811" spc="90" dirty="0">
                  <a:solidFill>
                    <a:srgbClr val="353535"/>
                  </a:solidFill>
                  <a:latin typeface="Ink Free" panose="03080402000500000000" pitchFamily="66" charset="0"/>
                </a:rPr>
                <a:t>•Parents, guardians, staff that doesn’t work with meal service</a:t>
              </a:r>
            </a:p>
          </p:txBody>
        </p:sp>
      </p:grpSp>
      <p:pic>
        <p:nvPicPr>
          <p:cNvPr id="11" name="Picture 11"/>
          <p:cNvPicPr>
            <a:picLocks noChangeAspect="1"/>
          </p:cNvPicPr>
          <p:nvPr/>
        </p:nvPicPr>
        <p:blipFill>
          <a:blip r:embed="rId4">
            <a:alphaModFix amt="53000"/>
          </a:blip>
          <a:srcRect/>
          <a:stretch>
            <a:fillRect/>
          </a:stretch>
        </p:blipFill>
        <p:spPr>
          <a:xfrm>
            <a:off x="5689600" y="4455441"/>
            <a:ext cx="1993127" cy="1993127"/>
          </a:xfrm>
          <a:prstGeom prst="rect">
            <a:avLst/>
          </a:prstGeom>
        </p:spPr>
      </p:pic>
      <p:sp>
        <p:nvSpPr>
          <p:cNvPr id="12" name="TextBox 11">
            <a:extLst>
              <a:ext uri="{FF2B5EF4-FFF2-40B4-BE49-F238E27FC236}">
                <a16:creationId xmlns:a16="http://schemas.microsoft.com/office/drawing/2014/main" id="{2BF3A10A-12F6-4A56-9633-90422F053678}"/>
              </a:ext>
            </a:extLst>
          </p:cNvPr>
          <p:cNvSpPr txBox="1"/>
          <p:nvPr/>
        </p:nvSpPr>
        <p:spPr>
          <a:xfrm>
            <a:off x="988716" y="7009609"/>
            <a:ext cx="6607578" cy="369332"/>
          </a:xfrm>
          <a:prstGeom prst="rect">
            <a:avLst/>
          </a:prstGeom>
          <a:noFill/>
        </p:spPr>
        <p:txBody>
          <a:bodyPr wrap="none" rtlCol="0">
            <a:spAutoFit/>
          </a:bodyPr>
          <a:lstStyle/>
          <a:p>
            <a:r>
              <a:rPr lang="en-US" dirty="0"/>
              <a:t>Children must wash hands or use hand sanitizer before meal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742950" y="2248773"/>
            <a:ext cx="4133850" cy="3951367"/>
            <a:chOff x="0" y="0"/>
            <a:chExt cx="5511800" cy="5268489"/>
          </a:xfrm>
        </p:grpSpPr>
        <p:sp>
          <p:nvSpPr>
            <p:cNvPr id="6" name="TextBox 6"/>
            <p:cNvSpPr txBox="1"/>
            <p:nvPr/>
          </p:nvSpPr>
          <p:spPr>
            <a:xfrm>
              <a:off x="0" y="0"/>
              <a:ext cx="5511800" cy="581356"/>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WHEN CAN I SERVE?</a:t>
              </a:r>
            </a:p>
          </p:txBody>
        </p:sp>
        <p:sp>
          <p:nvSpPr>
            <p:cNvPr id="7" name="TextBox 7"/>
            <p:cNvSpPr txBox="1"/>
            <p:nvPr/>
          </p:nvSpPr>
          <p:spPr>
            <a:xfrm>
              <a:off x="0" y="672359"/>
              <a:ext cx="5511800" cy="4596130"/>
            </a:xfrm>
            <a:prstGeom prst="rect">
              <a:avLst/>
            </a:prstGeom>
          </p:spPr>
          <p:txBody>
            <a:bodyPr lIns="0" tIns="0" rIns="0" bIns="0" rtlCol="0" anchor="t">
              <a:spAutoFit/>
            </a:bodyPr>
            <a:lstStyle/>
            <a:p>
              <a:pPr marL="516255" lvl="1" indent="-342900">
                <a:lnSpc>
                  <a:spcPts val="3045"/>
                </a:lnSpc>
                <a:buFont typeface="Arial" panose="020B0604020202020204" pitchFamily="34" charset="0"/>
                <a:buChar char="•"/>
              </a:pPr>
              <a:r>
                <a:rPr lang="en-US" sz="2100" b="1" spc="105" dirty="0">
                  <a:solidFill>
                    <a:srgbClr val="353535"/>
                  </a:solidFill>
                  <a:highlight>
                    <a:srgbClr val="FFFF00"/>
                  </a:highlight>
                  <a:latin typeface="Ink Free" panose="03080402000500000000" pitchFamily="66" charset="0"/>
                </a:rPr>
                <a:t>Meals must be served during approved meal service times</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Any change in meal service time must be approved by DTC prior to meal service.</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Any meals served outside of the approved meal service time may not be claimed for reimbursement </a:t>
              </a:r>
            </a:p>
          </p:txBody>
        </p:sp>
      </p:grpSp>
      <p:pic>
        <p:nvPicPr>
          <p:cNvPr id="8" name="Picture 8"/>
          <p:cNvPicPr>
            <a:picLocks noChangeAspect="1"/>
          </p:cNvPicPr>
          <p:nvPr/>
        </p:nvPicPr>
        <p:blipFill>
          <a:blip r:embed="rId4"/>
          <a:srcRect/>
          <a:stretch>
            <a:fillRect/>
          </a:stretch>
        </p:blipFill>
        <p:spPr>
          <a:xfrm>
            <a:off x="4761934" y="961116"/>
            <a:ext cx="4800834" cy="5197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5" name="Picture 5"/>
          <p:cNvPicPr>
            <a:picLocks noChangeAspect="1"/>
          </p:cNvPicPr>
          <p:nvPr/>
        </p:nvPicPr>
        <p:blipFill>
          <a:blip r:embed="rId4">
            <a:alphaModFix amt="31999"/>
          </a:blip>
          <a:srcRect/>
          <a:stretch>
            <a:fillRect/>
          </a:stretch>
        </p:blipFill>
        <p:spPr>
          <a:xfrm>
            <a:off x="682879" y="1864970"/>
            <a:ext cx="8290560" cy="4718710"/>
          </a:xfrm>
          <a:prstGeom prst="rect">
            <a:avLst/>
          </a:prstGeom>
        </p:spPr>
      </p:pic>
      <p:grpSp>
        <p:nvGrpSpPr>
          <p:cNvPr id="6" name="Group 6"/>
          <p:cNvGrpSpPr/>
          <p:nvPr/>
        </p:nvGrpSpPr>
        <p:grpSpPr>
          <a:xfrm>
            <a:off x="742950" y="2248773"/>
            <a:ext cx="4133850" cy="3951367"/>
            <a:chOff x="0" y="0"/>
            <a:chExt cx="5511800" cy="5268489"/>
          </a:xfrm>
        </p:grpSpPr>
        <p:sp>
          <p:nvSpPr>
            <p:cNvPr id="7" name="TextBox 7"/>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a:solidFill>
                    <a:srgbClr val="6DBFC7"/>
                  </a:solidFill>
                  <a:latin typeface="League Spartan"/>
                </a:rPr>
                <a:t>WHERE?</a:t>
              </a:r>
            </a:p>
          </p:txBody>
        </p:sp>
        <p:sp>
          <p:nvSpPr>
            <p:cNvPr id="8" name="TextBox 8"/>
            <p:cNvSpPr txBox="1"/>
            <p:nvPr/>
          </p:nvSpPr>
          <p:spPr>
            <a:xfrm>
              <a:off x="0" y="672359"/>
              <a:ext cx="5511800" cy="4596130"/>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in approved meal service areas are determined by Dare to Care</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 may not be changed or moved without prior approval </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should be easily accessible and a safe place for children to gather</a:t>
              </a:r>
            </a:p>
          </p:txBody>
        </p:sp>
      </p:grpSp>
      <p:grpSp>
        <p:nvGrpSpPr>
          <p:cNvPr id="9" name="Group 9"/>
          <p:cNvGrpSpPr/>
          <p:nvPr/>
        </p:nvGrpSpPr>
        <p:grpSpPr>
          <a:xfrm>
            <a:off x="5124450" y="2248773"/>
            <a:ext cx="4133850" cy="3181925"/>
            <a:chOff x="0" y="0"/>
            <a:chExt cx="5511800" cy="4242565"/>
          </a:xfrm>
        </p:grpSpPr>
        <p:sp>
          <p:nvSpPr>
            <p:cNvPr id="10" name="TextBox 10"/>
            <p:cNvSpPr txBox="1"/>
            <p:nvPr/>
          </p:nvSpPr>
          <p:spPr>
            <a:xfrm>
              <a:off x="0" y="0"/>
              <a:ext cx="5511800" cy="562525"/>
            </a:xfrm>
            <a:prstGeom prst="rect">
              <a:avLst/>
            </a:prstGeom>
          </p:spPr>
          <p:txBody>
            <a:bodyPr lIns="0" tIns="0" rIns="0" bIns="0" rtlCol="0" anchor="t">
              <a:spAutoFit/>
            </a:bodyPr>
            <a:lstStyle/>
            <a:p>
              <a:pPr>
                <a:lnSpc>
                  <a:spcPts val="3387"/>
                </a:lnSpc>
              </a:pPr>
              <a:endParaRPr/>
            </a:p>
          </p:txBody>
        </p:sp>
        <p:sp>
          <p:nvSpPr>
            <p:cNvPr id="11" name="TextBox 11"/>
            <p:cNvSpPr txBox="1"/>
            <p:nvPr/>
          </p:nvSpPr>
          <p:spPr>
            <a:xfrm>
              <a:off x="0" y="672358"/>
              <a:ext cx="5511800" cy="3570207"/>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Congregate feeding is a federal requirement </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Meals must be eaten in the presence of site staff</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Any meal taken off site may not be claimed for reimbursement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pic>
        <p:nvPicPr>
          <p:cNvPr id="4" name="Picture 4"/>
          <p:cNvPicPr>
            <a:picLocks noChangeAspect="1"/>
          </p:cNvPicPr>
          <p:nvPr/>
        </p:nvPicPr>
        <p:blipFill>
          <a:blip r:embed="rId4"/>
          <a:srcRect/>
          <a:stretch>
            <a:fillRect/>
          </a:stretch>
        </p:blipFill>
        <p:spPr>
          <a:xfrm>
            <a:off x="-1861494" y="1227753"/>
            <a:ext cx="4443836" cy="6087447"/>
          </a:xfrm>
          <a:prstGeom prst="rect">
            <a:avLst/>
          </a:prstGeom>
        </p:spPr>
      </p:pic>
      <p:sp>
        <p:nvSpPr>
          <p:cNvPr id="5" name="TextBox 5"/>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6" name="Picture 6"/>
          <p:cNvPicPr>
            <a:picLocks noChangeAspect="1"/>
          </p:cNvPicPr>
          <p:nvPr/>
        </p:nvPicPr>
        <p:blipFill>
          <a:blip r:embed="rId5"/>
          <a:srcRect/>
          <a:stretch>
            <a:fillRect/>
          </a:stretch>
        </p:blipFill>
        <p:spPr>
          <a:xfrm>
            <a:off x="4102583" y="114000"/>
            <a:ext cx="5907233" cy="3404043"/>
          </a:xfrm>
          <a:prstGeom prst="rect">
            <a:avLst/>
          </a:prstGeom>
        </p:spPr>
      </p:pic>
      <p:grpSp>
        <p:nvGrpSpPr>
          <p:cNvPr id="7" name="Group 7"/>
          <p:cNvGrpSpPr/>
          <p:nvPr/>
        </p:nvGrpSpPr>
        <p:grpSpPr>
          <a:xfrm>
            <a:off x="495300" y="2341408"/>
            <a:ext cx="8445521" cy="4009083"/>
            <a:chOff x="0" y="0"/>
            <a:chExt cx="11260694" cy="5345444"/>
          </a:xfrm>
        </p:grpSpPr>
        <p:sp>
          <p:nvSpPr>
            <p:cNvPr id="8" name="TextBox 8"/>
            <p:cNvSpPr txBox="1"/>
            <p:nvPr/>
          </p:nvSpPr>
          <p:spPr>
            <a:xfrm>
              <a:off x="0" y="0"/>
              <a:ext cx="11260694" cy="634590"/>
            </a:xfrm>
            <a:prstGeom prst="rect">
              <a:avLst/>
            </a:prstGeom>
          </p:spPr>
          <p:txBody>
            <a:bodyPr lIns="0" tIns="0" rIns="0" bIns="0" rtlCol="0" anchor="t">
              <a:spAutoFit/>
            </a:bodyPr>
            <a:lstStyle/>
            <a:p>
              <a:pPr>
                <a:lnSpc>
                  <a:spcPts val="3872"/>
                </a:lnSpc>
              </a:pPr>
              <a:r>
                <a:rPr lang="en-US" sz="3200" spc="160">
                  <a:solidFill>
                    <a:srgbClr val="6DBFC7"/>
                  </a:solidFill>
                  <a:latin typeface="League Spartan"/>
                </a:rPr>
                <a:t>FOOD ALLERGIES</a:t>
              </a:r>
            </a:p>
          </p:txBody>
        </p:sp>
        <p:sp>
          <p:nvSpPr>
            <p:cNvPr id="9" name="TextBox 9"/>
            <p:cNvSpPr txBox="1"/>
            <p:nvPr/>
          </p:nvSpPr>
          <p:spPr>
            <a:xfrm>
              <a:off x="0" y="918591"/>
              <a:ext cx="11260694" cy="4426853"/>
            </a:xfrm>
            <a:prstGeom prst="rect">
              <a:avLst/>
            </a:prstGeom>
          </p:spPr>
          <p:txBody>
            <a:bodyPr lIns="0" tIns="0" rIns="0" bIns="0" rtlCol="0" anchor="t">
              <a:spAutoFit/>
            </a:bodyPr>
            <a:lstStyle/>
            <a:p>
              <a:pPr marL="297180" lvl="1" indent="-148590">
                <a:lnSpc>
                  <a:spcPts val="2610"/>
                </a:lnSpc>
                <a:buFont typeface="Arial"/>
                <a:buChar char="•"/>
              </a:pPr>
              <a:r>
                <a:rPr lang="en-US" sz="1800" b="1" spc="89" dirty="0">
                  <a:solidFill>
                    <a:srgbClr val="353535"/>
                  </a:solidFill>
                  <a:latin typeface="Ink Free" panose="03080402000500000000" pitchFamily="66" charset="0"/>
                </a:rPr>
                <a:t>A doctor or other who can write prescriptions, must complete a form confirming a child has a disability to omit or substitute an item.  This does not have to meet the meal pattern.  Dare to Care will reimburse you for required substitution.</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doctor marks that the child has special dietary needs but does not have a disability, no accommodations will be made. </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a child never brings a doctor’s note, you are required to serve the entire meal.</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a child is lactose intolerant and does not bring a note, they must still be served milk.  They are not required to drink it, but they must take it</a:t>
              </a:r>
              <a:r>
                <a:rPr lang="en-US" sz="1800" spc="89" dirty="0">
                  <a:solidFill>
                    <a:srgbClr val="353535"/>
                  </a:solidFill>
                  <a:latin typeface="Roboto"/>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4999" t="46563" r="34999" b="46563"/>
          <a:stretch>
            <a:fillRect/>
          </a:stretch>
        </p:blipFill>
        <p:spPr>
          <a:xfrm>
            <a:off x="-647700" y="533400"/>
            <a:ext cx="5486513" cy="1257047"/>
          </a:xfrm>
          <a:prstGeom prst="rect">
            <a:avLst/>
          </a:prstGeom>
        </p:spPr>
      </p:pic>
      <p:sp>
        <p:nvSpPr>
          <p:cNvPr id="4" name="TextBox 4"/>
          <p:cNvSpPr txBox="1"/>
          <p:nvPr/>
        </p:nvSpPr>
        <p:spPr>
          <a:xfrm>
            <a:off x="593925" y="816636"/>
            <a:ext cx="4114800" cy="973811"/>
          </a:xfrm>
          <a:prstGeom prst="rect">
            <a:avLst/>
          </a:prstGeom>
        </p:spPr>
        <p:txBody>
          <a:bodyPr lIns="0" tIns="0" rIns="0" bIns="0" rtlCol="0" anchor="t">
            <a:spAutoFit/>
          </a:bodyPr>
          <a:lstStyle/>
          <a:p>
            <a:pPr>
              <a:lnSpc>
                <a:spcPts val="3896"/>
              </a:lnSpc>
            </a:pPr>
            <a:r>
              <a:rPr lang="en-US" sz="3219" spc="160">
                <a:solidFill>
                  <a:srgbClr val="6DBFC7"/>
                </a:solidFill>
                <a:latin typeface="League Spartan"/>
              </a:rPr>
              <a:t>MEAL PATTERN &amp; MENUS</a:t>
            </a:r>
          </a:p>
        </p:txBody>
      </p:sp>
      <p:pic>
        <p:nvPicPr>
          <p:cNvPr id="6" name="Picture 6"/>
          <p:cNvPicPr>
            <a:picLocks noChangeAspect="1"/>
          </p:cNvPicPr>
          <p:nvPr/>
        </p:nvPicPr>
        <p:blipFill>
          <a:blip r:embed="rId4"/>
          <a:srcRect/>
          <a:stretch>
            <a:fillRect/>
          </a:stretch>
        </p:blipFill>
        <p:spPr>
          <a:xfrm>
            <a:off x="148424" y="2089530"/>
            <a:ext cx="6421053" cy="4344833"/>
          </a:xfrm>
          <a:prstGeom prst="rect">
            <a:avLst/>
          </a:prstGeom>
        </p:spPr>
      </p:pic>
      <p:sp>
        <p:nvSpPr>
          <p:cNvPr id="7" name="TextBox 7"/>
          <p:cNvSpPr txBox="1"/>
          <p:nvPr/>
        </p:nvSpPr>
        <p:spPr>
          <a:xfrm>
            <a:off x="6997353" y="199571"/>
            <a:ext cx="2689036" cy="5665012"/>
          </a:xfrm>
          <a:prstGeom prst="rect">
            <a:avLst/>
          </a:prstGeom>
        </p:spPr>
        <p:txBody>
          <a:bodyPr lIns="0" tIns="0" rIns="0" bIns="0" rtlCol="0" anchor="t">
            <a:spAutoFit/>
          </a:bodyPr>
          <a:lstStyle/>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Menus must be posted at all times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Children must take all items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Milk is a requirement and must be taken</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May serve water with meals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Do not add food</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Make changes to menu, as needed</a:t>
            </a:r>
          </a:p>
        </p:txBody>
      </p:sp>
      <p:pic>
        <p:nvPicPr>
          <p:cNvPr id="8" name="Picture 8"/>
          <p:cNvPicPr>
            <a:picLocks noChangeAspect="1"/>
          </p:cNvPicPr>
          <p:nvPr/>
        </p:nvPicPr>
        <p:blipFill>
          <a:blip r:embed="rId5"/>
          <a:srcRect/>
          <a:stretch>
            <a:fillRect/>
          </a:stretch>
        </p:blipFill>
        <p:spPr>
          <a:xfrm>
            <a:off x="6399850" y="2047123"/>
            <a:ext cx="636104" cy="636104"/>
          </a:xfrm>
          <a:prstGeom prst="rect">
            <a:avLst/>
          </a:prstGeom>
        </p:spPr>
      </p:pic>
      <p:pic>
        <p:nvPicPr>
          <p:cNvPr id="9" name="Picture 9"/>
          <p:cNvPicPr>
            <a:picLocks noChangeAspect="1"/>
          </p:cNvPicPr>
          <p:nvPr/>
        </p:nvPicPr>
        <p:blipFill>
          <a:blip r:embed="rId5"/>
          <a:srcRect/>
          <a:stretch>
            <a:fillRect/>
          </a:stretch>
        </p:blipFill>
        <p:spPr>
          <a:xfrm>
            <a:off x="6399850" y="3424362"/>
            <a:ext cx="636104" cy="636104"/>
          </a:xfrm>
          <a:prstGeom prst="rect">
            <a:avLst/>
          </a:prstGeom>
        </p:spPr>
      </p:pic>
      <p:pic>
        <p:nvPicPr>
          <p:cNvPr id="10" name="Picture 10"/>
          <p:cNvPicPr>
            <a:picLocks noChangeAspect="1"/>
          </p:cNvPicPr>
          <p:nvPr/>
        </p:nvPicPr>
        <p:blipFill>
          <a:blip r:embed="rId5"/>
          <a:srcRect/>
          <a:stretch>
            <a:fillRect/>
          </a:stretch>
        </p:blipFill>
        <p:spPr>
          <a:xfrm>
            <a:off x="6399850" y="4377856"/>
            <a:ext cx="636104" cy="636104"/>
          </a:xfrm>
          <a:prstGeom prst="rect">
            <a:avLst/>
          </a:prstGeom>
        </p:spPr>
      </p:pic>
      <p:pic>
        <p:nvPicPr>
          <p:cNvPr id="11" name="Picture 11"/>
          <p:cNvPicPr>
            <a:picLocks noChangeAspect="1"/>
          </p:cNvPicPr>
          <p:nvPr/>
        </p:nvPicPr>
        <p:blipFill>
          <a:blip r:embed="rId5"/>
          <a:srcRect/>
          <a:stretch>
            <a:fillRect/>
          </a:stretch>
        </p:blipFill>
        <p:spPr>
          <a:xfrm>
            <a:off x="6399850" y="4907611"/>
            <a:ext cx="636104" cy="636104"/>
          </a:xfrm>
          <a:prstGeom prst="rect">
            <a:avLst/>
          </a:prstGeom>
        </p:spPr>
      </p:pic>
      <p:pic>
        <p:nvPicPr>
          <p:cNvPr id="12" name="Picture 12"/>
          <p:cNvPicPr>
            <a:picLocks noChangeAspect="1"/>
          </p:cNvPicPr>
          <p:nvPr/>
        </p:nvPicPr>
        <p:blipFill>
          <a:blip r:embed="rId5"/>
          <a:srcRect/>
          <a:stretch>
            <a:fillRect/>
          </a:stretch>
        </p:blipFill>
        <p:spPr>
          <a:xfrm>
            <a:off x="6399850" y="1070303"/>
            <a:ext cx="636104" cy="636104"/>
          </a:xfrm>
          <a:prstGeom prst="rect">
            <a:avLst/>
          </a:prstGeom>
        </p:spPr>
      </p:pic>
      <p:pic>
        <p:nvPicPr>
          <p:cNvPr id="13" name="Picture 13"/>
          <p:cNvPicPr>
            <a:picLocks noChangeAspect="1"/>
          </p:cNvPicPr>
          <p:nvPr/>
        </p:nvPicPr>
        <p:blipFill>
          <a:blip r:embed="rId5"/>
          <a:srcRect/>
          <a:stretch>
            <a:fillRect/>
          </a:stretch>
        </p:blipFill>
        <p:spPr>
          <a:xfrm>
            <a:off x="6399850" y="215348"/>
            <a:ext cx="636104" cy="636104"/>
          </a:xfrm>
          <a:prstGeom prst="rect">
            <a:avLst/>
          </a:prstGeom>
        </p:spPr>
      </p:pic>
      <p:sp>
        <p:nvSpPr>
          <p:cNvPr id="14" name="TextBox 14"/>
          <p:cNvSpPr txBox="1"/>
          <p:nvPr/>
        </p:nvSpPr>
        <p:spPr>
          <a:xfrm>
            <a:off x="-1444" y="6234337"/>
            <a:ext cx="9755044" cy="836295"/>
          </a:xfrm>
          <a:prstGeom prst="rect">
            <a:avLst/>
          </a:prstGeom>
        </p:spPr>
        <p:txBody>
          <a:bodyPr lIns="0" tIns="0" rIns="0" bIns="0" rtlCol="0" anchor="t">
            <a:spAutoFit/>
          </a:bodyPr>
          <a:lstStyle/>
          <a:p>
            <a:pPr algn="ctr">
              <a:lnSpc>
                <a:spcPts val="5880"/>
              </a:lnSpc>
              <a:spcBef>
                <a:spcPct val="0"/>
              </a:spcBef>
            </a:pPr>
            <a:r>
              <a:rPr lang="en-US" sz="4200" dirty="0">
                <a:solidFill>
                  <a:srgbClr val="A51217"/>
                </a:solidFill>
                <a:latin typeface="Cooper Hewitt Heavy"/>
              </a:rPr>
              <a:t>Serve EVERTHING and a FULL PORTION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grpId="0" nodeType="clickEffect">
                                  <p:stCondLst>
                                    <p:cond delay="0"/>
                                  </p:stCondLst>
                                  <p:iterate type="lt">
                                    <p:tmPct val="4000"/>
                                  </p:iterate>
                                  <p:childTnLst>
                                    <p:set>
                                      <p:cBhvr override="childStyle">
                                        <p:cTn id="42" dur="500" fill="hold"/>
                                        <p:tgtEl>
                                          <p:spTgt spid="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2000"/>
          </a:blip>
          <a:srcRect/>
          <a:stretch>
            <a:fillRect/>
          </a:stretch>
        </p:blipFill>
        <p:spPr>
          <a:xfrm>
            <a:off x="0" y="1831600"/>
            <a:ext cx="7179529" cy="5241056"/>
          </a:xfrm>
          <a:prstGeom prst="rect">
            <a:avLst/>
          </a:prstGeom>
        </p:spPr>
      </p:pic>
      <p:pic>
        <p:nvPicPr>
          <p:cNvPr id="3" name="Picture 3"/>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4" name="Picture 4"/>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5" name="TextBox 5"/>
          <p:cNvSpPr txBox="1"/>
          <p:nvPr/>
        </p:nvSpPr>
        <p:spPr>
          <a:xfrm>
            <a:off x="5306253" y="974344"/>
            <a:ext cx="3932417" cy="484861"/>
          </a:xfrm>
          <a:prstGeom prst="rect">
            <a:avLst/>
          </a:prstGeom>
        </p:spPr>
        <p:txBody>
          <a:bodyPr lIns="0" tIns="0" rIns="0" bIns="0" rtlCol="0" anchor="t">
            <a:spAutoFit/>
          </a:bodyPr>
          <a:lstStyle/>
          <a:p>
            <a:pPr>
              <a:lnSpc>
                <a:spcPts val="3896"/>
              </a:lnSpc>
            </a:pPr>
            <a:r>
              <a:rPr lang="en-US" sz="2800" spc="140">
                <a:solidFill>
                  <a:srgbClr val="FFFFFF"/>
                </a:solidFill>
                <a:latin typeface="League Spartan"/>
              </a:rPr>
              <a:t>MEAL COUNTING</a:t>
            </a:r>
          </a:p>
        </p:txBody>
      </p:sp>
      <p:sp>
        <p:nvSpPr>
          <p:cNvPr id="7" name="TextBox 7"/>
          <p:cNvSpPr txBox="1"/>
          <p:nvPr/>
        </p:nvSpPr>
        <p:spPr>
          <a:xfrm>
            <a:off x="4810125" y="298527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Each meal served MUST meet the meal pattern to be counted on the Meal Count form</a:t>
            </a:r>
          </a:p>
        </p:txBody>
      </p:sp>
      <p:grpSp>
        <p:nvGrpSpPr>
          <p:cNvPr id="8" name="Group 8"/>
          <p:cNvGrpSpPr>
            <a:grpSpLocks noChangeAspect="1"/>
          </p:cNvGrpSpPr>
          <p:nvPr/>
        </p:nvGrpSpPr>
        <p:grpSpPr>
          <a:xfrm>
            <a:off x="3609975" y="2914650"/>
            <a:ext cx="885762" cy="885762"/>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0" name="TextBox 10"/>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01</a:t>
            </a:r>
          </a:p>
        </p:txBody>
      </p:sp>
      <p:sp>
        <p:nvSpPr>
          <p:cNvPr id="11" name="TextBox 11"/>
          <p:cNvSpPr txBox="1"/>
          <p:nvPr/>
        </p:nvSpPr>
        <p:spPr>
          <a:xfrm>
            <a:off x="4810125" y="420447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The count is to be taken as the children go through the line at the point of meal service.</a:t>
            </a:r>
          </a:p>
        </p:txBody>
      </p:sp>
      <p:grpSp>
        <p:nvGrpSpPr>
          <p:cNvPr id="12" name="Group 12"/>
          <p:cNvGrpSpPr>
            <a:grpSpLocks noChangeAspect="1"/>
          </p:cNvGrpSpPr>
          <p:nvPr/>
        </p:nvGrpSpPr>
        <p:grpSpPr>
          <a:xfrm>
            <a:off x="3609975" y="4133850"/>
            <a:ext cx="885762" cy="885762"/>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4" name="TextBox 14"/>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5" name="TextBox 15"/>
          <p:cNvSpPr txBox="1"/>
          <p:nvPr/>
        </p:nvSpPr>
        <p:spPr>
          <a:xfrm>
            <a:off x="4810125" y="540462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The count can’t be completed before or after meal service, it must be completed during the meal service. </a:t>
            </a:r>
          </a:p>
        </p:txBody>
      </p:sp>
      <p:grpSp>
        <p:nvGrpSpPr>
          <p:cNvPr id="16" name="Group 16"/>
          <p:cNvGrpSpPr>
            <a:grpSpLocks noChangeAspect="1"/>
          </p:cNvGrpSpPr>
          <p:nvPr/>
        </p:nvGrpSpPr>
        <p:grpSpPr>
          <a:xfrm>
            <a:off x="3609975" y="5334000"/>
            <a:ext cx="885762" cy="885762"/>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8" name="TextBox 18"/>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
        <p:nvSpPr>
          <p:cNvPr id="19" name="TextBox 19"/>
          <p:cNvSpPr txBox="1"/>
          <p:nvPr/>
        </p:nvSpPr>
        <p:spPr>
          <a:xfrm>
            <a:off x="5314655" y="1335380"/>
            <a:ext cx="3915613" cy="54800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Cooper Hewitt"/>
              </a:rPr>
              <a:t>Accuracy is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CB3BE8-72AA-4571-9488-FA0653203640}"/>
              </a:ext>
            </a:extLst>
          </p:cNvPr>
          <p:cNvPicPr>
            <a:picLocks noChangeAspect="1"/>
          </p:cNvPicPr>
          <p:nvPr/>
        </p:nvPicPr>
        <p:blipFill>
          <a:blip r:embed="rId2"/>
          <a:stretch>
            <a:fillRect/>
          </a:stretch>
        </p:blipFill>
        <p:spPr>
          <a:xfrm>
            <a:off x="4724400" y="689278"/>
            <a:ext cx="4494121" cy="5815921"/>
          </a:xfrm>
          <a:prstGeom prst="rect">
            <a:avLst/>
          </a:prstGeom>
        </p:spPr>
      </p:pic>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5888" t="46563" r="35888" b="46563"/>
          <a:stretch>
            <a:fillRect/>
          </a:stretch>
        </p:blipFill>
        <p:spPr>
          <a:xfrm>
            <a:off x="-708523" y="215348"/>
            <a:ext cx="5161555" cy="1257047"/>
          </a:xfrm>
          <a:prstGeom prst="rect">
            <a:avLst/>
          </a:prstGeom>
        </p:spPr>
      </p:pic>
      <p:sp>
        <p:nvSpPr>
          <p:cNvPr id="4" name="TextBox 4"/>
          <p:cNvSpPr txBox="1"/>
          <p:nvPr/>
        </p:nvSpPr>
        <p:spPr>
          <a:xfrm>
            <a:off x="297574" y="400380"/>
            <a:ext cx="4155458" cy="739569"/>
          </a:xfrm>
          <a:prstGeom prst="rect">
            <a:avLst/>
          </a:prstGeom>
        </p:spPr>
        <p:txBody>
          <a:bodyPr lIns="0" tIns="0" rIns="0" bIns="0" rtlCol="0" anchor="t">
            <a:spAutoFit/>
          </a:bodyPr>
          <a:lstStyle/>
          <a:p>
            <a:pPr>
              <a:lnSpc>
                <a:spcPts val="2903"/>
              </a:lnSpc>
            </a:pPr>
            <a:r>
              <a:rPr lang="en-US" sz="2399" spc="120">
                <a:solidFill>
                  <a:srgbClr val="FFFFFF"/>
                </a:solidFill>
                <a:latin typeface="League Spartan"/>
              </a:rPr>
              <a:t>MEAL COUNT FORM BEST PRACTICES</a:t>
            </a:r>
          </a:p>
        </p:txBody>
      </p:sp>
      <p:sp>
        <p:nvSpPr>
          <p:cNvPr id="5" name="TextBox 5"/>
          <p:cNvSpPr txBox="1"/>
          <p:nvPr/>
        </p:nvSpPr>
        <p:spPr>
          <a:xfrm>
            <a:off x="0" y="1807675"/>
            <a:ext cx="4622571" cy="4309364"/>
          </a:xfrm>
          <a:prstGeom prst="rect">
            <a:avLst/>
          </a:prstGeom>
        </p:spPr>
        <p:txBody>
          <a:bodyPr lIns="0" tIns="0" rIns="0" bIns="0" rtlCol="0" anchor="t">
            <a:spAutoFit/>
          </a:bodyPr>
          <a:lstStyle/>
          <a:p>
            <a:pPr marL="462280" lvl="1" indent="-231140">
              <a:lnSpc>
                <a:spcPts val="4228"/>
              </a:lnSpc>
              <a:buFont typeface="Arial"/>
              <a:buChar char="•"/>
            </a:pPr>
            <a:r>
              <a:rPr lang="en-US" sz="2800" dirty="0">
                <a:solidFill>
                  <a:srgbClr val="000000"/>
                </a:solidFill>
                <a:latin typeface="Ink Free" panose="03080402000500000000" pitchFamily="66" charset="0"/>
              </a:rPr>
              <a:t>Designate one person to take the meal count at the end of the service line</a:t>
            </a:r>
          </a:p>
          <a:p>
            <a:pPr marL="462280" lvl="1" indent="-231140">
              <a:lnSpc>
                <a:spcPts val="4228"/>
              </a:lnSpc>
              <a:buFont typeface="Arial"/>
              <a:buChar char="•"/>
            </a:pPr>
            <a:r>
              <a:rPr lang="en-US" sz="2800" dirty="0">
                <a:solidFill>
                  <a:srgbClr val="000000"/>
                </a:solidFill>
                <a:latin typeface="Ink Free" panose="03080402000500000000" pitchFamily="66" charset="0"/>
              </a:rPr>
              <a:t>Look over meal count form to ensure completeness and accuracy before signing and before submitting each week</a:t>
            </a:r>
          </a:p>
        </p:txBody>
      </p:sp>
      <p:sp>
        <p:nvSpPr>
          <p:cNvPr id="7" name="TextBox 7"/>
          <p:cNvSpPr txBox="1"/>
          <p:nvPr/>
        </p:nvSpPr>
        <p:spPr>
          <a:xfrm rot="1081217">
            <a:off x="5152449" y="2984548"/>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1439</Words>
  <Application>Microsoft Office PowerPoint</Application>
  <PresentationFormat>Custom</PresentationFormat>
  <Paragraphs>184</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Cooper Hewitt</vt:lpstr>
      <vt:lpstr>League Spartan</vt:lpstr>
      <vt:lpstr>Calibri</vt:lpstr>
      <vt:lpstr>Arial</vt:lpstr>
      <vt:lpstr>Cooper Hewitt Heavy</vt:lpstr>
      <vt:lpstr>Architects Daughter</vt:lpstr>
      <vt:lpstr>Ink Free</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Weekly Meal Count Form</vt:lpstr>
      <vt:lpstr>Weekly Meal Count Form</vt:lpstr>
      <vt:lpstr>Weekly Meal Count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SFSP Training 2019</dc:title>
  <dc:creator>Johnna Worley</dc:creator>
  <cp:lastModifiedBy>Mary Jo Mullen</cp:lastModifiedBy>
  <cp:revision>37</cp:revision>
  <cp:lastPrinted>2019-06-04T20:20:48Z</cp:lastPrinted>
  <dcterms:created xsi:type="dcterms:W3CDTF">2006-08-16T00:00:00Z</dcterms:created>
  <dcterms:modified xsi:type="dcterms:W3CDTF">2022-04-15T14:10:57Z</dcterms:modified>
  <dc:identifier>DADaH2uBk9E</dc:identifier>
</cp:coreProperties>
</file>