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3" r:id="rId7"/>
    <p:sldId id="261" r:id="rId8"/>
    <p:sldId id="264" r:id="rId9"/>
    <p:sldId id="266" r:id="rId10"/>
    <p:sldId id="265" r:id="rId11"/>
    <p:sldId id="267" r:id="rId12"/>
    <p:sldId id="268" r:id="rId13"/>
    <p:sldId id="271" r:id="rId14"/>
    <p:sldId id="262" r:id="rId15"/>
    <p:sldId id="272" r:id="rId16"/>
    <p:sldId id="274" r:id="rId17"/>
    <p:sldId id="275" r:id="rId18"/>
    <p:sldId id="276" r:id="rId19"/>
    <p:sldId id="277" r:id="rId20"/>
    <p:sldId id="278" r:id="rId21"/>
    <p:sldId id="279" r:id="rId22"/>
  </p:sldIdLst>
  <p:sldSz cx="9753600" cy="7315200"/>
  <p:notesSz cx="7010400" cy="9296400"/>
  <p:embeddedFontLst>
    <p:embeddedFont>
      <p:font typeface="Architects Daughter" panose="020B0604020202020204" charset="0"/>
      <p:regular r:id="rId24"/>
    </p:embeddedFont>
    <p:embeddedFont>
      <p:font typeface="Calibri" panose="020F0502020204030204" pitchFamily="34" charset="0"/>
      <p:regular r:id="rId25"/>
      <p:bold r:id="rId26"/>
      <p:italic r:id="rId27"/>
      <p:boldItalic r:id="rId28"/>
    </p:embeddedFont>
    <p:embeddedFont>
      <p:font typeface="Cooper Hewitt" panose="020B0604020202020204" charset="0"/>
      <p:regular r:id="rId29"/>
      <p:bold r:id="rId30"/>
      <p:italic r:id="rId31"/>
      <p:boldItalic r:id="rId32"/>
    </p:embeddedFont>
    <p:embeddedFont>
      <p:font typeface="Cooper Hewitt Heavy" panose="020B0604020202020204" charset="0"/>
      <p:regular r:id="rId33"/>
      <p:italic r:id="rId34"/>
    </p:embeddedFont>
    <p:embeddedFont>
      <p:font typeface="Ink Free" panose="03080402000500000000" pitchFamily="66" charset="0"/>
      <p:regular r:id="rId35"/>
    </p:embeddedFont>
    <p:embeddedFont>
      <p:font typeface="League Spartan" panose="020B0604020202020204" charset="0"/>
      <p:regular r:id="rId36"/>
    </p:embeddedFont>
    <p:embeddedFont>
      <p:font typeface="Roboto"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AFE596-8216-4D31-BC9A-672A27C3FF46}" type="datetimeFigureOut">
              <a:rPr lang="en-US" smtClean="0"/>
              <a:t>8/24/2022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9A72A0-D86A-4147-A624-D275C96A117C}" type="slidenum">
              <a:rPr lang="en-US" smtClean="0"/>
              <a:t>‹#›</a:t>
            </a:fld>
            <a:endParaRPr lang="en-US"/>
          </a:p>
        </p:txBody>
      </p:sp>
    </p:spTree>
    <p:extLst>
      <p:ext uri="{BB962C8B-B14F-4D97-AF65-F5344CB8AC3E}">
        <p14:creationId xmlns:p14="http://schemas.microsoft.com/office/powerpoint/2010/main" val="14446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97" lvl="1" indent="-176649">
              <a:lnSpc>
                <a:spcPts val="3103"/>
              </a:lnSpc>
              <a:buFont typeface="Arial"/>
              <a:buChar char="•"/>
            </a:pPr>
            <a:r>
              <a:rPr lang="en-US" sz="2100" b="1" spc="107" dirty="0">
                <a:solidFill>
                  <a:srgbClr val="353535"/>
                </a:solidFill>
                <a:latin typeface="Ink Free" panose="03080402000500000000" pitchFamily="66" charset="0"/>
              </a:rPr>
              <a:t>Meals must be served during approved meal service times</a:t>
            </a:r>
          </a:p>
          <a:p>
            <a:pPr marL="353297" lvl="1" indent="-176649">
              <a:lnSpc>
                <a:spcPts val="3103"/>
              </a:lnSpc>
              <a:buFont typeface="Arial"/>
              <a:buChar char="•"/>
            </a:pPr>
            <a:r>
              <a:rPr lang="en-US" sz="2100" b="1" spc="107" dirty="0">
                <a:solidFill>
                  <a:srgbClr val="353535"/>
                </a:solidFill>
                <a:latin typeface="Ink Free" panose="03080402000500000000" pitchFamily="66" charset="0"/>
              </a:rPr>
              <a:t>Any change in meal service time must be approved by DTC prior to meal service.</a:t>
            </a:r>
          </a:p>
          <a:p>
            <a:pPr marL="353297" lvl="1" indent="-176649">
              <a:lnSpc>
                <a:spcPts val="3103"/>
              </a:lnSpc>
              <a:buFont typeface="Arial"/>
              <a:buChar char="•"/>
            </a:pPr>
            <a:r>
              <a:rPr lang="en-US" sz="2100" b="1" spc="107" dirty="0">
                <a:solidFill>
                  <a:srgbClr val="353535"/>
                </a:solidFill>
                <a:latin typeface="Ink Free" panose="03080402000500000000" pitchFamily="66" charset="0"/>
              </a:rPr>
              <a:t>Any meals served outside of the approved meal service time may not be claimed for reimbursement.</a:t>
            </a:r>
          </a:p>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4</a:t>
            </a:fld>
            <a:endParaRPr lang="en-US"/>
          </a:p>
        </p:txBody>
      </p:sp>
    </p:spTree>
    <p:extLst>
      <p:ext uri="{BB962C8B-B14F-4D97-AF65-F5344CB8AC3E}">
        <p14:creationId xmlns:p14="http://schemas.microsoft.com/office/powerpoint/2010/main" val="316345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97" lvl="1" indent="-176649">
              <a:lnSpc>
                <a:spcPts val="3103"/>
              </a:lnSpc>
              <a:buFont typeface="Arial"/>
              <a:buChar char="•"/>
            </a:pPr>
            <a:r>
              <a:rPr lang="en-US" sz="2100" b="1" spc="107" dirty="0">
                <a:solidFill>
                  <a:srgbClr val="353535"/>
                </a:solidFill>
                <a:latin typeface="Ink Free" panose="03080402000500000000" pitchFamily="66" charset="0"/>
              </a:rPr>
              <a:t>Locations in approved meal service areas are determined by the program sponsor</a:t>
            </a:r>
          </a:p>
          <a:p>
            <a:pPr marL="353297" lvl="1" indent="-176649">
              <a:lnSpc>
                <a:spcPts val="3103"/>
              </a:lnSpc>
              <a:buFont typeface="Arial"/>
              <a:buChar char="•"/>
            </a:pPr>
            <a:r>
              <a:rPr lang="en-US" sz="2100" b="1" spc="107" dirty="0">
                <a:solidFill>
                  <a:srgbClr val="353535"/>
                </a:solidFill>
                <a:latin typeface="Ink Free" panose="03080402000500000000" pitchFamily="66" charset="0"/>
              </a:rPr>
              <a:t>Location may not be changed or moved without prior approval </a:t>
            </a:r>
          </a:p>
          <a:p>
            <a:pPr marL="353297" lvl="1" indent="-176649">
              <a:lnSpc>
                <a:spcPts val="3103"/>
              </a:lnSpc>
              <a:buFont typeface="Arial"/>
              <a:buChar char="•"/>
            </a:pPr>
            <a:r>
              <a:rPr lang="en-US" sz="2100" b="1" spc="107" dirty="0">
                <a:solidFill>
                  <a:srgbClr val="353535"/>
                </a:solidFill>
                <a:latin typeface="Ink Free" panose="03080402000500000000" pitchFamily="66" charset="0"/>
              </a:rPr>
              <a:t>Locations should be easily accessible and a safe place for children to gather</a:t>
            </a:r>
          </a:p>
          <a:p>
            <a:pPr marL="353297" lvl="1" indent="-176649">
              <a:lnSpc>
                <a:spcPts val="3103"/>
              </a:lnSpc>
              <a:buFont typeface="Arial"/>
              <a:buChar char="•"/>
            </a:pPr>
            <a:r>
              <a:rPr lang="en-US" sz="2100" b="1" spc="107" dirty="0">
                <a:solidFill>
                  <a:srgbClr val="353535"/>
                </a:solidFill>
                <a:latin typeface="Ink Free" panose="03080402000500000000" pitchFamily="66" charset="0"/>
              </a:rPr>
              <a:t>Congregate feeding is a federal requirement</a:t>
            </a:r>
          </a:p>
          <a:p>
            <a:pPr marL="353297" lvl="1" indent="-176649">
              <a:lnSpc>
                <a:spcPts val="3103"/>
              </a:lnSpc>
              <a:buFont typeface="Arial"/>
              <a:buChar char="•"/>
            </a:pPr>
            <a:r>
              <a:rPr lang="en-US" sz="2100" b="1" spc="107" dirty="0">
                <a:solidFill>
                  <a:srgbClr val="353535"/>
                </a:solidFill>
                <a:latin typeface="Ink Free" panose="03080402000500000000" pitchFamily="66" charset="0"/>
              </a:rPr>
              <a:t>Meals must be eaten in the presence of site staff</a:t>
            </a:r>
          </a:p>
          <a:p>
            <a:pPr marL="353297" lvl="1" indent="-176649">
              <a:lnSpc>
                <a:spcPts val="3103"/>
              </a:lnSpc>
              <a:buFont typeface="Arial"/>
              <a:buChar char="•"/>
            </a:pPr>
            <a:r>
              <a:rPr lang="en-US" sz="2100" b="1" spc="107" dirty="0">
                <a:solidFill>
                  <a:srgbClr val="353535"/>
                </a:solidFill>
                <a:latin typeface="Ink Free" panose="03080402000500000000" pitchFamily="66" charset="0"/>
              </a:rPr>
              <a:t>Any meal taken off site may not be claimed for reimbursement</a:t>
            </a:r>
          </a:p>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5</a:t>
            </a:fld>
            <a:endParaRPr lang="en-US"/>
          </a:p>
        </p:txBody>
      </p:sp>
    </p:spTree>
    <p:extLst>
      <p:ext uri="{BB962C8B-B14F-4D97-AF65-F5344CB8AC3E}">
        <p14:creationId xmlns:p14="http://schemas.microsoft.com/office/powerpoint/2010/main" val="29793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795"/>
              </a:lnSpc>
            </a:pPr>
            <a:r>
              <a:rPr lang="en-US" spc="-137" dirty="0">
                <a:solidFill>
                  <a:srgbClr val="000000"/>
                </a:solidFill>
                <a:latin typeface="Ink Free" panose="03080402000500000000" pitchFamily="66" charset="0"/>
                <a:ea typeface="Roboto" panose="02000000000000000000" pitchFamily="2" charset="0"/>
                <a:cs typeface="Roboto" panose="02000000000000000000" pitchFamily="2" charset="0"/>
              </a:rPr>
              <a:t>Menus must be posted at all times</a:t>
            </a:r>
          </a:p>
          <a:p>
            <a:pPr>
              <a:lnSpc>
                <a:spcPts val="3795"/>
              </a:lnSpc>
            </a:pPr>
            <a:r>
              <a:rPr lang="en-US" spc="-137" dirty="0">
                <a:solidFill>
                  <a:srgbClr val="000000"/>
                </a:solidFill>
                <a:latin typeface="Ink Free" panose="03080402000500000000" pitchFamily="66" charset="0"/>
                <a:ea typeface="Roboto" panose="02000000000000000000" pitchFamily="2" charset="0"/>
                <a:cs typeface="Roboto" panose="02000000000000000000" pitchFamily="2" charset="0"/>
              </a:rPr>
              <a:t>Children must take all items</a:t>
            </a:r>
          </a:p>
          <a:p>
            <a:pPr>
              <a:lnSpc>
                <a:spcPts val="3795"/>
              </a:lnSpc>
            </a:pPr>
            <a:r>
              <a:rPr lang="en-US" spc="-137" dirty="0">
                <a:solidFill>
                  <a:srgbClr val="000000"/>
                </a:solidFill>
                <a:latin typeface="Ink Free" panose="03080402000500000000" pitchFamily="66" charset="0"/>
                <a:ea typeface="Roboto" panose="02000000000000000000" pitchFamily="2" charset="0"/>
                <a:cs typeface="Roboto" panose="02000000000000000000" pitchFamily="2" charset="0"/>
              </a:rPr>
              <a:t>Milk is a requirement and must be taken</a:t>
            </a:r>
          </a:p>
          <a:p>
            <a:pPr defTabSz="931774">
              <a:lnSpc>
                <a:spcPts val="3795"/>
              </a:lnSpc>
            </a:pPr>
            <a:r>
              <a:rPr lang="en-US" spc="-137" dirty="0">
                <a:solidFill>
                  <a:srgbClr val="000000"/>
                </a:solidFill>
                <a:latin typeface="Ink Free" panose="03080402000500000000" pitchFamily="66" charset="0"/>
                <a:ea typeface="Roboto" panose="02000000000000000000" pitchFamily="2" charset="0"/>
                <a:cs typeface="Roboto" panose="02000000000000000000" pitchFamily="2" charset="0"/>
              </a:rPr>
              <a:t>Do not add food</a:t>
            </a:r>
          </a:p>
          <a:p>
            <a:pPr>
              <a:lnSpc>
                <a:spcPts val="3795"/>
              </a:lnSpc>
            </a:pPr>
            <a:r>
              <a:rPr lang="en-US" spc="-137" dirty="0">
                <a:solidFill>
                  <a:srgbClr val="000000"/>
                </a:solidFill>
                <a:latin typeface="Ink Free" panose="03080402000500000000" pitchFamily="66" charset="0"/>
                <a:ea typeface="Roboto" panose="02000000000000000000" pitchFamily="2" charset="0"/>
                <a:cs typeface="Roboto" panose="02000000000000000000" pitchFamily="2" charset="0"/>
              </a:rPr>
              <a:t>May serve water with meals</a:t>
            </a:r>
          </a:p>
          <a:p>
            <a:pPr>
              <a:lnSpc>
                <a:spcPts val="3795"/>
              </a:lnSpc>
            </a:pPr>
            <a:r>
              <a:rPr lang="en-US" spc="-137" dirty="0">
                <a:solidFill>
                  <a:srgbClr val="000000"/>
                </a:solidFill>
                <a:latin typeface="Ink Free" panose="03080402000500000000" pitchFamily="66" charset="0"/>
                <a:ea typeface="Roboto" panose="02000000000000000000" pitchFamily="2" charset="0"/>
                <a:cs typeface="Roboto" panose="02000000000000000000" pitchFamily="2" charset="0"/>
              </a:rPr>
              <a:t>Make changes to menu, as needed</a:t>
            </a:r>
          </a:p>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6</a:t>
            </a:fld>
            <a:endParaRPr lang="en-US"/>
          </a:p>
        </p:txBody>
      </p:sp>
    </p:spTree>
    <p:extLst>
      <p:ext uri="{BB962C8B-B14F-4D97-AF65-F5344CB8AC3E}">
        <p14:creationId xmlns:p14="http://schemas.microsoft.com/office/powerpoint/2010/main" val="288644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97" lvl="1" indent="-176649">
              <a:lnSpc>
                <a:spcPts val="3103"/>
              </a:lnSpc>
              <a:buFont typeface="Arial"/>
              <a:buChar char="•"/>
            </a:pPr>
            <a:r>
              <a:rPr lang="en-US" sz="2100" b="1" spc="107" dirty="0">
                <a:solidFill>
                  <a:srgbClr val="353535"/>
                </a:solidFill>
                <a:latin typeface="Ink Free" panose="03080402000500000000" pitchFamily="66" charset="0"/>
              </a:rPr>
              <a:t>Participants may take one whole or unopened fruit, grain, or vegetable off site after the meal service.</a:t>
            </a:r>
          </a:p>
          <a:p>
            <a:pPr marL="353297" lvl="1" indent="-176649">
              <a:lnSpc>
                <a:spcPts val="3103"/>
              </a:lnSpc>
              <a:buFont typeface="Arial"/>
              <a:buChar char="•"/>
            </a:pPr>
            <a:r>
              <a:rPr lang="en-US" sz="2100" b="1" spc="107" dirty="0">
                <a:solidFill>
                  <a:srgbClr val="353535"/>
                </a:solidFill>
                <a:latin typeface="Ink Free" panose="03080402000500000000" pitchFamily="66" charset="0"/>
              </a:rPr>
              <a:t>Leftovers must be discarded except for whole or unopened fruit, grain, or vegetable - this can be served at another time.</a:t>
            </a:r>
          </a:p>
          <a:p>
            <a:pPr marL="353297" lvl="1" indent="-176649">
              <a:lnSpc>
                <a:spcPts val="3103"/>
              </a:lnSpc>
              <a:buFont typeface="Arial"/>
              <a:buChar char="•"/>
            </a:pPr>
            <a:r>
              <a:rPr lang="en-US" sz="2100" b="1" spc="107" dirty="0">
                <a:solidFill>
                  <a:srgbClr val="353535"/>
                </a:solidFill>
                <a:latin typeface="Ink Free" panose="03080402000500000000" pitchFamily="66" charset="0"/>
              </a:rPr>
              <a:t>Designated area where unopened, whole fruit, vegetable, or grain may be placed.</a:t>
            </a:r>
          </a:p>
          <a:p>
            <a:pPr marL="353297" lvl="1" indent="-176649">
              <a:lnSpc>
                <a:spcPts val="3103"/>
              </a:lnSpc>
              <a:buFont typeface="Arial"/>
              <a:buChar char="•"/>
            </a:pPr>
            <a:r>
              <a:rPr lang="en-US" sz="2100" b="1" spc="107" dirty="0">
                <a:solidFill>
                  <a:srgbClr val="353535"/>
                </a:solidFill>
                <a:latin typeface="Ink Free" panose="03080402000500000000" pitchFamily="66" charset="0"/>
              </a:rPr>
              <a:t>Children who are still hungry may take an item from the share table. </a:t>
            </a:r>
          </a:p>
          <a:p>
            <a:pPr marL="353297" lvl="1" indent="-176649">
              <a:lnSpc>
                <a:spcPts val="3103"/>
              </a:lnSpc>
              <a:buFont typeface="Arial"/>
              <a:buChar char="•"/>
            </a:pPr>
            <a:r>
              <a:rPr lang="en-US" sz="2100" b="1" spc="107" dirty="0">
                <a:solidFill>
                  <a:srgbClr val="353535"/>
                </a:solidFill>
                <a:latin typeface="Ink Free" panose="03080402000500000000" pitchFamily="66" charset="0"/>
              </a:rPr>
              <a:t>All food safety guidelines must be followed.</a:t>
            </a:r>
          </a:p>
          <a:p>
            <a:pPr marL="353297" lvl="1" indent="-176649">
              <a:lnSpc>
                <a:spcPts val="3103"/>
              </a:lnSpc>
              <a:buFont typeface="Arial"/>
              <a:buChar char="•"/>
            </a:pPr>
            <a:r>
              <a:rPr lang="en-US" sz="2100" b="1" spc="107" dirty="0">
                <a:solidFill>
                  <a:srgbClr val="353535"/>
                </a:solidFill>
                <a:latin typeface="Ink Free" panose="03080402000500000000" pitchFamily="66" charset="0"/>
              </a:rPr>
              <a:t>Food must be kept at the appropriate temperature.</a:t>
            </a:r>
          </a:p>
          <a:p>
            <a:pPr marL="353297" lvl="1" indent="-176649">
              <a:lnSpc>
                <a:spcPts val="3103"/>
              </a:lnSpc>
              <a:buFont typeface="Arial"/>
              <a:buChar char="•"/>
            </a:pPr>
            <a:r>
              <a:rPr lang="en-US" sz="2100" b="1" spc="107" dirty="0">
                <a:solidFill>
                  <a:srgbClr val="353535"/>
                </a:solidFill>
                <a:latin typeface="Ink Free" panose="03080402000500000000" pitchFamily="66" charset="0"/>
              </a:rPr>
              <a:t>Food left on share table may be served at another time.</a:t>
            </a:r>
          </a:p>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7</a:t>
            </a:fld>
            <a:endParaRPr lang="en-US"/>
          </a:p>
        </p:txBody>
      </p:sp>
    </p:spTree>
    <p:extLst>
      <p:ext uri="{BB962C8B-B14F-4D97-AF65-F5344CB8AC3E}">
        <p14:creationId xmlns:p14="http://schemas.microsoft.com/office/powerpoint/2010/main" val="86342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826" lvl="1" indent="-151413">
              <a:lnSpc>
                <a:spcPts val="2660"/>
              </a:lnSpc>
              <a:buFont typeface="Arial"/>
              <a:buChar char="•"/>
            </a:pPr>
            <a:r>
              <a:rPr lang="en-US" sz="1800" b="1" spc="91" dirty="0">
                <a:solidFill>
                  <a:srgbClr val="353535"/>
                </a:solidFill>
                <a:latin typeface="Ink Free" panose="03080402000500000000" pitchFamily="66" charset="0"/>
              </a:rPr>
              <a:t>A doctor or other who can write prescriptions, must complete a form confirming a child has a disability to omit or substitute an item.  This does not have to meet the meal pattern.  Dare to Care will reimburse you for required substitution.</a:t>
            </a:r>
          </a:p>
          <a:p>
            <a:pPr marL="302826" lvl="1" indent="-151413">
              <a:lnSpc>
                <a:spcPts val="2660"/>
              </a:lnSpc>
              <a:buFont typeface="Arial"/>
              <a:buChar char="•"/>
            </a:pPr>
            <a:r>
              <a:rPr lang="en-US" sz="1800" b="1" spc="91" dirty="0">
                <a:solidFill>
                  <a:srgbClr val="353535"/>
                </a:solidFill>
                <a:latin typeface="Ink Free" panose="03080402000500000000" pitchFamily="66" charset="0"/>
              </a:rPr>
              <a:t>If doctor marks that the child has special dietary needs but does not have a disability, no accommodations will be made. </a:t>
            </a:r>
          </a:p>
          <a:p>
            <a:pPr marL="302826" lvl="1" indent="-151413">
              <a:lnSpc>
                <a:spcPts val="2660"/>
              </a:lnSpc>
              <a:buFont typeface="Arial"/>
              <a:buChar char="•"/>
            </a:pPr>
            <a:r>
              <a:rPr lang="en-US" sz="1800" b="1" spc="91" dirty="0">
                <a:solidFill>
                  <a:srgbClr val="353535"/>
                </a:solidFill>
                <a:latin typeface="Ink Free" panose="03080402000500000000" pitchFamily="66" charset="0"/>
              </a:rPr>
              <a:t>If a child never brings a doctor’s note, you are required to serve the entire meal.</a:t>
            </a:r>
          </a:p>
          <a:p>
            <a:pPr marL="302826" lvl="1" indent="-151413">
              <a:lnSpc>
                <a:spcPts val="2660"/>
              </a:lnSpc>
              <a:buFont typeface="Arial"/>
              <a:buChar char="•"/>
            </a:pPr>
            <a:r>
              <a:rPr lang="en-US" sz="1800" b="1" spc="91" dirty="0">
                <a:solidFill>
                  <a:srgbClr val="353535"/>
                </a:solidFill>
                <a:latin typeface="Ink Free" panose="03080402000500000000" pitchFamily="66" charset="0"/>
              </a:rPr>
              <a:t>If a child is lactose intolerant and does not bring a note, they must still be served milk.  They are not required to drink it, but they must take it</a:t>
            </a:r>
            <a:r>
              <a:rPr lang="en-US" sz="1800" spc="91" dirty="0">
                <a:solidFill>
                  <a:srgbClr val="353535"/>
                </a:solidFill>
                <a:latin typeface="Roboto"/>
              </a:rPr>
              <a:t>.</a:t>
            </a:r>
          </a:p>
          <a:p>
            <a:endParaRPr lang="en-US" dirty="0"/>
          </a:p>
        </p:txBody>
      </p:sp>
      <p:sp>
        <p:nvSpPr>
          <p:cNvPr id="4" name="Slide Number Placeholder 3"/>
          <p:cNvSpPr>
            <a:spLocks noGrp="1"/>
          </p:cNvSpPr>
          <p:nvPr>
            <p:ph type="sldNum" sz="quarter" idx="5"/>
          </p:nvPr>
        </p:nvSpPr>
        <p:spPr/>
        <p:txBody>
          <a:bodyPr/>
          <a:lstStyle/>
          <a:p>
            <a:fld id="{899A72A0-D86A-4147-A624-D275C96A117C}" type="slidenum">
              <a:rPr lang="en-US" smtClean="0"/>
              <a:t>14</a:t>
            </a:fld>
            <a:endParaRPr lang="en-US"/>
          </a:p>
        </p:txBody>
      </p:sp>
    </p:spTree>
    <p:extLst>
      <p:ext uri="{BB962C8B-B14F-4D97-AF65-F5344CB8AC3E}">
        <p14:creationId xmlns:p14="http://schemas.microsoft.com/office/powerpoint/2010/main" val="353591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tmp"/><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5.tm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tmp"/><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l="14322" r="28132" b="1791"/>
          <a:stretch>
            <a:fillRect/>
          </a:stretch>
        </p:blipFill>
        <p:spPr>
          <a:xfrm>
            <a:off x="-692647" y="1374887"/>
            <a:ext cx="4770783" cy="4600254"/>
          </a:xfrm>
          <a:prstGeom prst="rect">
            <a:avLst/>
          </a:prstGeom>
        </p:spPr>
      </p:pic>
      <p:pic>
        <p:nvPicPr>
          <p:cNvPr id="4" name="Picture 4"/>
          <p:cNvPicPr>
            <a:picLocks noChangeAspect="1"/>
          </p:cNvPicPr>
          <p:nvPr/>
        </p:nvPicPr>
        <p:blipFill>
          <a:blip r:embed="rId4"/>
          <a:srcRect l="31823" t="42277" r="31823" b="42277"/>
          <a:stretch>
            <a:fillRect/>
          </a:stretch>
        </p:blipFill>
        <p:spPr>
          <a:xfrm>
            <a:off x="3237095" y="2253272"/>
            <a:ext cx="6648188" cy="2824524"/>
          </a:xfrm>
          <a:prstGeom prst="rect">
            <a:avLst/>
          </a:prstGeom>
        </p:spPr>
      </p:pic>
      <p:sp>
        <p:nvSpPr>
          <p:cNvPr id="5" name="TextBox 5"/>
          <p:cNvSpPr txBox="1"/>
          <p:nvPr/>
        </p:nvSpPr>
        <p:spPr>
          <a:xfrm>
            <a:off x="3633798" y="2612106"/>
            <a:ext cx="5476875" cy="1744067"/>
          </a:xfrm>
          <a:prstGeom prst="rect">
            <a:avLst/>
          </a:prstGeom>
        </p:spPr>
        <p:txBody>
          <a:bodyPr lIns="0" tIns="0" rIns="0" bIns="0" rtlCol="0" anchor="t">
            <a:spAutoFit/>
          </a:bodyPr>
          <a:lstStyle/>
          <a:p>
            <a:pPr algn="ctr">
              <a:lnSpc>
                <a:spcPts val="6818"/>
              </a:lnSpc>
            </a:pPr>
            <a:r>
              <a:rPr lang="en-US" sz="5634" spc="281" dirty="0">
                <a:solidFill>
                  <a:srgbClr val="6DBFC7"/>
                </a:solidFill>
                <a:latin typeface="League Spartan"/>
              </a:rPr>
              <a:t>CACFP TRAINING</a:t>
            </a:r>
          </a:p>
        </p:txBody>
      </p:sp>
      <p:pic>
        <p:nvPicPr>
          <p:cNvPr id="6" name="Picture 6"/>
          <p:cNvPicPr>
            <a:picLocks noChangeAspect="1"/>
          </p:cNvPicPr>
          <p:nvPr/>
        </p:nvPicPr>
        <p:blipFill>
          <a:blip r:embed="rId5"/>
          <a:srcRect/>
          <a:stretch>
            <a:fillRect/>
          </a:stretch>
        </p:blipFill>
        <p:spPr>
          <a:xfrm>
            <a:off x="4237843" y="176466"/>
            <a:ext cx="4441137" cy="17986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DAILY MEAL COUNT FORM</a:t>
            </a:r>
          </a:p>
          <a:p>
            <a:pPr>
              <a:lnSpc>
                <a:spcPts val="3896"/>
              </a:lnSpc>
            </a:pPr>
            <a:r>
              <a:rPr lang="en-US" sz="3219" spc="16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6"/>
            <a:ext cx="4302043" cy="1138773"/>
            <a:chOff x="0" y="-57149"/>
            <a:chExt cx="5736057" cy="1518364"/>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Meals must be </a:t>
              </a:r>
              <a:r>
                <a:rPr lang="en-US" sz="2100" b="1" spc="105" dirty="0">
                  <a:solidFill>
                    <a:srgbClr val="FF0000"/>
                  </a:solidFill>
                  <a:latin typeface="Ink Free" panose="03080402000500000000" pitchFamily="66" charset="0"/>
                </a:rPr>
                <a:t>counted individually</a:t>
              </a:r>
              <a:r>
                <a:rPr lang="en-US" sz="2100" b="1" spc="105" dirty="0">
                  <a:solidFill>
                    <a:srgbClr val="353535"/>
                  </a:solidFill>
                  <a:latin typeface="Ink Free" panose="03080402000500000000" pitchFamily="66" charset="0"/>
                </a:rPr>
                <a:t>, not one line through many numbers</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66141"/>
            <a:ext cx="4321907" cy="1138773"/>
            <a:chOff x="0" y="-57149"/>
            <a:chExt cx="5762543" cy="151836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All required information must be </a:t>
              </a:r>
              <a:r>
                <a:rPr lang="en-US" sz="2100" b="1" spc="105" dirty="0">
                  <a:solidFill>
                    <a:srgbClr val="FF0000"/>
                  </a:solidFill>
                  <a:latin typeface="Ink Free" panose="03080402000500000000" pitchFamily="66" charset="0"/>
                </a:rPr>
                <a:t>completed at POS &amp; turned in weekly</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7" y="3961591"/>
            <a:ext cx="4292518" cy="1138773"/>
            <a:chOff x="0" y="-57149"/>
            <a:chExt cx="5723357" cy="1518364"/>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May count/serve over what was delivered – </a:t>
              </a:r>
            </a:p>
            <a:p>
              <a:pPr>
                <a:lnSpc>
                  <a:spcPts val="3045"/>
                </a:lnSpc>
              </a:pPr>
              <a:r>
                <a:rPr lang="en-US" sz="2100" b="1" spc="105" dirty="0">
                  <a:solidFill>
                    <a:srgbClr val="353535"/>
                  </a:solidFill>
                  <a:latin typeface="Ink Free" panose="03080402000500000000" pitchFamily="66" charset="0"/>
                </a:rPr>
                <a:t>Complete Meals ONLY</a:t>
              </a:r>
            </a:p>
          </p:txBody>
        </p:sp>
      </p:grpSp>
      <p:grpSp>
        <p:nvGrpSpPr>
          <p:cNvPr id="21" name="Group 21"/>
          <p:cNvGrpSpPr>
            <a:grpSpLocks noChangeAspect="1"/>
          </p:cNvGrpSpPr>
          <p:nvPr/>
        </p:nvGrpSpPr>
        <p:grpSpPr>
          <a:xfrm>
            <a:off x="4876800" y="5737030"/>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56257" y="5742766"/>
            <a:ext cx="4492542" cy="754053"/>
            <a:chOff x="0" y="-57149"/>
            <a:chExt cx="5990056" cy="1005404"/>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6" y="-57149"/>
              <a:ext cx="4686300" cy="1005404"/>
            </a:xfrm>
            <a:prstGeom prst="rect">
              <a:avLst/>
            </a:prstGeom>
          </p:spPr>
          <p:txBody>
            <a:bodyPr wrap="square" lIns="0" tIns="0" rIns="0" bIns="0" rtlCol="0" anchor="t">
              <a:spAutoFit/>
            </a:bodyPr>
            <a:lstStyle/>
            <a:p>
              <a:pPr>
                <a:lnSpc>
                  <a:spcPts val="3045"/>
                </a:lnSpc>
              </a:pPr>
              <a:r>
                <a:rPr lang="en-US" sz="2100" b="1" spc="105" dirty="0">
                  <a:solidFill>
                    <a:srgbClr val="353535"/>
                  </a:solidFill>
                  <a:latin typeface="Ink Free" panose="03080402000500000000" pitchFamily="66" charset="0"/>
                </a:rPr>
                <a:t>Meal count shouldn’t repeat daily with no variation.</a:t>
              </a:r>
            </a:p>
          </p:txBody>
        </p:sp>
      </p:grpSp>
      <p:pic>
        <p:nvPicPr>
          <p:cNvPr id="26" name="Picture 26"/>
          <p:cNvPicPr>
            <a:picLocks noChangeAspect="1"/>
          </p:cNvPicPr>
          <p:nvPr/>
        </p:nvPicPr>
        <p:blipFill>
          <a:blip r:embed="rId5"/>
          <a:srcRect/>
          <a:stretch>
            <a:fillRect/>
          </a:stretch>
        </p:blipFill>
        <p:spPr>
          <a:xfrm>
            <a:off x="2795363" y="909995"/>
            <a:ext cx="2648102" cy="5852160"/>
          </a:xfrm>
          <a:prstGeom prst="rect">
            <a:avLst/>
          </a:prstGeom>
        </p:spPr>
      </p:pic>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
        <p:nvSpPr>
          <p:cNvPr id="28" name="TextBox 28"/>
          <p:cNvSpPr txBox="1"/>
          <p:nvPr/>
        </p:nvSpPr>
        <p:spPr>
          <a:xfrm>
            <a:off x="1466469" y="6858888"/>
            <a:ext cx="6979577" cy="428625"/>
          </a:xfrm>
          <a:prstGeom prst="rect">
            <a:avLst/>
          </a:prstGeom>
        </p:spPr>
        <p:txBody>
          <a:bodyPr lIns="0" tIns="0" rIns="0" bIns="0" rtlCol="0" anchor="t">
            <a:spAutoFit/>
          </a:bodyPr>
          <a:lstStyle/>
          <a:p>
            <a:pPr algn="ctr">
              <a:lnSpc>
                <a:spcPts val="3479"/>
              </a:lnSpc>
            </a:pPr>
            <a:r>
              <a:rPr lang="en-US" sz="2400" b="1" spc="120" dirty="0">
                <a:solidFill>
                  <a:srgbClr val="EC1B24"/>
                </a:solidFill>
                <a:latin typeface="Roboto"/>
              </a:rPr>
              <a:t>Must Claim 85% Meals Delivered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80">
                                          <p:stCondLst>
                                            <p:cond delay="0"/>
                                          </p:stCondLst>
                                        </p:cTn>
                                        <p:tgtEl>
                                          <p:spTgt spid="18"/>
                                        </p:tgtEl>
                                      </p:cBhvr>
                                    </p:animEffect>
                                    <p:anim calcmode="lin" valueType="num">
                                      <p:cBhvr>
                                        <p:cTn id="5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7" dur="26">
                                          <p:stCondLst>
                                            <p:cond delay="650"/>
                                          </p:stCondLst>
                                        </p:cTn>
                                        <p:tgtEl>
                                          <p:spTgt spid="18"/>
                                        </p:tgtEl>
                                      </p:cBhvr>
                                      <p:to x="100000" y="60000"/>
                                    </p:animScale>
                                    <p:animScale>
                                      <p:cBhvr>
                                        <p:cTn id="58" dur="166" decel="50000">
                                          <p:stCondLst>
                                            <p:cond delay="676"/>
                                          </p:stCondLst>
                                        </p:cTn>
                                        <p:tgtEl>
                                          <p:spTgt spid="18"/>
                                        </p:tgtEl>
                                      </p:cBhvr>
                                      <p:to x="100000" y="100000"/>
                                    </p:animScale>
                                    <p:animScale>
                                      <p:cBhvr>
                                        <p:cTn id="59" dur="26">
                                          <p:stCondLst>
                                            <p:cond delay="1312"/>
                                          </p:stCondLst>
                                        </p:cTn>
                                        <p:tgtEl>
                                          <p:spTgt spid="18"/>
                                        </p:tgtEl>
                                      </p:cBhvr>
                                      <p:to x="100000" y="80000"/>
                                    </p:animScale>
                                    <p:animScale>
                                      <p:cBhvr>
                                        <p:cTn id="60" dur="166" decel="50000">
                                          <p:stCondLst>
                                            <p:cond delay="1338"/>
                                          </p:stCondLst>
                                        </p:cTn>
                                        <p:tgtEl>
                                          <p:spTgt spid="18"/>
                                        </p:tgtEl>
                                      </p:cBhvr>
                                      <p:to x="100000" y="100000"/>
                                    </p:animScale>
                                    <p:animScale>
                                      <p:cBhvr>
                                        <p:cTn id="61" dur="26">
                                          <p:stCondLst>
                                            <p:cond delay="1642"/>
                                          </p:stCondLst>
                                        </p:cTn>
                                        <p:tgtEl>
                                          <p:spTgt spid="18"/>
                                        </p:tgtEl>
                                      </p:cBhvr>
                                      <p:to x="100000" y="90000"/>
                                    </p:animScale>
                                    <p:animScale>
                                      <p:cBhvr>
                                        <p:cTn id="62" dur="166" decel="50000">
                                          <p:stCondLst>
                                            <p:cond delay="1668"/>
                                          </p:stCondLst>
                                        </p:cTn>
                                        <p:tgtEl>
                                          <p:spTgt spid="18"/>
                                        </p:tgtEl>
                                      </p:cBhvr>
                                      <p:to x="100000" y="100000"/>
                                    </p:animScale>
                                    <p:animScale>
                                      <p:cBhvr>
                                        <p:cTn id="63" dur="26">
                                          <p:stCondLst>
                                            <p:cond delay="1808"/>
                                          </p:stCondLst>
                                        </p:cTn>
                                        <p:tgtEl>
                                          <p:spTgt spid="18"/>
                                        </p:tgtEl>
                                      </p:cBhvr>
                                      <p:to x="100000" y="95000"/>
                                    </p:animScale>
                                    <p:animScale>
                                      <p:cBhvr>
                                        <p:cTn id="64" dur="166" decel="50000">
                                          <p:stCondLst>
                                            <p:cond delay="1834"/>
                                          </p:stCondLst>
                                        </p:cTn>
                                        <p:tgtEl>
                                          <p:spTgt spid="18"/>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80">
                                          <p:stCondLst>
                                            <p:cond delay="0"/>
                                          </p:stCondLst>
                                        </p:cTn>
                                        <p:tgtEl>
                                          <p:spTgt spid="23"/>
                                        </p:tgtEl>
                                      </p:cBhvr>
                                    </p:animEffect>
                                    <p:anim calcmode="lin" valueType="num">
                                      <p:cBhvr>
                                        <p:cTn id="7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5" dur="26">
                                          <p:stCondLst>
                                            <p:cond delay="650"/>
                                          </p:stCondLst>
                                        </p:cTn>
                                        <p:tgtEl>
                                          <p:spTgt spid="23"/>
                                        </p:tgtEl>
                                      </p:cBhvr>
                                      <p:to x="100000" y="60000"/>
                                    </p:animScale>
                                    <p:animScale>
                                      <p:cBhvr>
                                        <p:cTn id="76" dur="166" decel="50000">
                                          <p:stCondLst>
                                            <p:cond delay="676"/>
                                          </p:stCondLst>
                                        </p:cTn>
                                        <p:tgtEl>
                                          <p:spTgt spid="23"/>
                                        </p:tgtEl>
                                      </p:cBhvr>
                                      <p:to x="100000" y="100000"/>
                                    </p:animScale>
                                    <p:animScale>
                                      <p:cBhvr>
                                        <p:cTn id="77" dur="26">
                                          <p:stCondLst>
                                            <p:cond delay="1312"/>
                                          </p:stCondLst>
                                        </p:cTn>
                                        <p:tgtEl>
                                          <p:spTgt spid="23"/>
                                        </p:tgtEl>
                                      </p:cBhvr>
                                      <p:to x="100000" y="80000"/>
                                    </p:animScale>
                                    <p:animScale>
                                      <p:cBhvr>
                                        <p:cTn id="78" dur="166" decel="50000">
                                          <p:stCondLst>
                                            <p:cond delay="1338"/>
                                          </p:stCondLst>
                                        </p:cTn>
                                        <p:tgtEl>
                                          <p:spTgt spid="23"/>
                                        </p:tgtEl>
                                      </p:cBhvr>
                                      <p:to x="100000" y="100000"/>
                                    </p:animScale>
                                    <p:animScale>
                                      <p:cBhvr>
                                        <p:cTn id="79" dur="26">
                                          <p:stCondLst>
                                            <p:cond delay="1642"/>
                                          </p:stCondLst>
                                        </p:cTn>
                                        <p:tgtEl>
                                          <p:spTgt spid="23"/>
                                        </p:tgtEl>
                                      </p:cBhvr>
                                      <p:to x="100000" y="90000"/>
                                    </p:animScale>
                                    <p:animScale>
                                      <p:cBhvr>
                                        <p:cTn id="80" dur="166" decel="50000">
                                          <p:stCondLst>
                                            <p:cond delay="1668"/>
                                          </p:stCondLst>
                                        </p:cTn>
                                        <p:tgtEl>
                                          <p:spTgt spid="23"/>
                                        </p:tgtEl>
                                      </p:cBhvr>
                                      <p:to x="100000" y="100000"/>
                                    </p:animScale>
                                    <p:animScale>
                                      <p:cBhvr>
                                        <p:cTn id="81" dur="26">
                                          <p:stCondLst>
                                            <p:cond delay="1808"/>
                                          </p:stCondLst>
                                        </p:cTn>
                                        <p:tgtEl>
                                          <p:spTgt spid="23"/>
                                        </p:tgtEl>
                                      </p:cBhvr>
                                      <p:to x="100000" y="95000"/>
                                    </p:animScale>
                                    <p:animScale>
                                      <p:cBhvr>
                                        <p:cTn id="82" dur="166" decel="50000">
                                          <p:stCondLst>
                                            <p:cond delay="1834"/>
                                          </p:stCondLst>
                                        </p:cTn>
                                        <p:tgtEl>
                                          <p:spTgt spid="23"/>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grpId="0" nodeType="clickEffect">
                                  <p:stCondLst>
                                    <p:cond delay="0"/>
                                  </p:stCondLst>
                                  <p:childTnLst>
                                    <p:animRot by="21600000">
                                      <p:cBhvr>
                                        <p:cTn id="86"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661954A-BBB4-4020-BF8B-42A5A9FF6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00" y="419921"/>
            <a:ext cx="4562539" cy="6475357"/>
          </a:xfrm>
          <a:prstGeom prst="rect">
            <a:avLst/>
          </a:prstGeom>
        </p:spPr>
      </p:pic>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4729" t="45184" r="34729" b="45184"/>
          <a:stretch>
            <a:fillRect/>
          </a:stretch>
        </p:blipFill>
        <p:spPr>
          <a:xfrm>
            <a:off x="-555384" y="571252"/>
            <a:ext cx="5585384" cy="1761361"/>
          </a:xfrm>
          <a:prstGeom prst="rect">
            <a:avLst/>
          </a:prstGeom>
        </p:spPr>
      </p:pic>
      <p:sp>
        <p:nvSpPr>
          <p:cNvPr id="4" name="TextBox 4"/>
          <p:cNvSpPr txBox="1"/>
          <p:nvPr/>
        </p:nvSpPr>
        <p:spPr>
          <a:xfrm>
            <a:off x="444307" y="1008849"/>
            <a:ext cx="4048125"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RECORD OF MEALS SERVED</a:t>
            </a:r>
          </a:p>
        </p:txBody>
      </p:sp>
      <p:sp>
        <p:nvSpPr>
          <p:cNvPr id="6" name="TextBox 6"/>
          <p:cNvSpPr txBox="1"/>
          <p:nvPr/>
        </p:nvSpPr>
        <p:spPr>
          <a:xfrm rot="1081217">
            <a:off x="5448882" y="3338055"/>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731520" y="704955"/>
            <a:ext cx="3352800" cy="19517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RECORD OF MEALS SERVED</a:t>
            </a:r>
          </a:p>
          <a:p>
            <a:pPr>
              <a:lnSpc>
                <a:spcPts val="3896"/>
              </a:lnSpc>
            </a:pPr>
            <a:r>
              <a:rPr lang="en-US" sz="3219" spc="160">
                <a:solidFill>
                  <a:srgbClr val="FFFFFF"/>
                </a:solidFill>
                <a:latin typeface="League Spartan"/>
              </a:rPr>
              <a:t>RULES</a:t>
            </a:r>
          </a:p>
        </p:txBody>
      </p:sp>
      <p:pic>
        <p:nvPicPr>
          <p:cNvPr id="5" name="Picture 5"/>
          <p:cNvPicPr>
            <a:picLocks noChangeAspect="1"/>
          </p:cNvPicPr>
          <p:nvPr/>
        </p:nvPicPr>
        <p:blipFill>
          <a:blip r:embed="rId4"/>
          <a:srcRect l="33871" t="49551" r="33871" b="49551"/>
          <a:stretch>
            <a:fillRect/>
          </a:stretch>
        </p:blipFill>
        <p:spPr>
          <a:xfrm rot="-5400000">
            <a:off x="2284510" y="3422840"/>
            <a:ext cx="5899176" cy="164148"/>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73072"/>
            <a:ext cx="4302043" cy="877804"/>
            <a:chOff x="0" y="-66675"/>
            <a:chExt cx="5736057" cy="1170405"/>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Complete Daily &amp; Turn in Monthly</a:t>
              </a:r>
            </a:p>
          </p:txBody>
        </p:sp>
      </p:grpSp>
      <p:grpSp>
        <p:nvGrpSpPr>
          <p:cNvPr id="11" name="Group 11"/>
          <p:cNvGrpSpPr>
            <a:grpSpLocks noChangeAspect="1"/>
          </p:cNvGrpSpPr>
          <p:nvPr/>
        </p:nvGrpSpPr>
        <p:grpSpPr>
          <a:xfrm>
            <a:off x="4886732" y="2230168"/>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6393" y="2258997"/>
            <a:ext cx="4669777" cy="1326645"/>
            <a:chOff x="0" y="-66675"/>
            <a:chExt cx="5762543" cy="1768860"/>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66675"/>
              <a:ext cx="4419600" cy="1768860"/>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be available at all times for monitoring</a:t>
              </a:r>
            </a:p>
          </p:txBody>
        </p:sp>
      </p:grpSp>
      <p:grpSp>
        <p:nvGrpSpPr>
          <p:cNvPr id="16" name="Group 16"/>
          <p:cNvGrpSpPr>
            <a:grpSpLocks noChangeAspect="1"/>
          </p:cNvGrpSpPr>
          <p:nvPr/>
        </p:nvGrpSpPr>
        <p:grpSpPr>
          <a:xfrm>
            <a:off x="4896665" y="3958362"/>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56256" y="3954447"/>
            <a:ext cx="4598835" cy="877804"/>
            <a:chOff x="0" y="-66675"/>
            <a:chExt cx="5723357" cy="1170405"/>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8" y="-66675"/>
              <a:ext cx="4419599"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Complete all columns including initials</a:t>
              </a:r>
            </a:p>
          </p:txBody>
        </p:sp>
      </p:grpSp>
      <p:pic>
        <p:nvPicPr>
          <p:cNvPr id="21" name="Picture 21"/>
          <p:cNvPicPr>
            <a:picLocks noChangeAspect="1"/>
          </p:cNvPicPr>
          <p:nvPr/>
        </p:nvPicPr>
        <p:blipFill>
          <a:blip r:embed="rId5"/>
          <a:srcRect/>
          <a:stretch>
            <a:fillRect/>
          </a:stretch>
        </p:blipFill>
        <p:spPr>
          <a:xfrm>
            <a:off x="2376996" y="315470"/>
            <a:ext cx="3790059" cy="6316766"/>
          </a:xfrm>
          <a:prstGeom prst="rect">
            <a:avLst/>
          </a:prstGeom>
        </p:spPr>
      </p:pic>
      <p:grpSp>
        <p:nvGrpSpPr>
          <p:cNvPr id="22" name="Group 22"/>
          <p:cNvGrpSpPr>
            <a:grpSpLocks noChangeAspect="1"/>
          </p:cNvGrpSpPr>
          <p:nvPr/>
        </p:nvGrpSpPr>
        <p:grpSpPr>
          <a:xfrm>
            <a:off x="4876800" y="5737030"/>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5735622"/>
            <a:ext cx="4292518" cy="877804"/>
            <a:chOff x="0" y="-66675"/>
            <a:chExt cx="5723357" cy="1170405"/>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6" name="TextBox 26"/>
            <p:cNvSpPr txBox="1"/>
            <p:nvPr/>
          </p:nvSpPr>
          <p:spPr>
            <a:xfrm>
              <a:off x="1303757" y="-66675"/>
              <a:ext cx="4419600" cy="1170405"/>
            </a:xfrm>
            <a:prstGeom prst="rect">
              <a:avLst/>
            </a:prstGeom>
          </p:spPr>
          <p:txBody>
            <a:bodyPr lIns="0" tIns="0" rIns="0" bIns="0" rtlCol="0" anchor="t">
              <a:spAutoFit/>
            </a:bodyPr>
            <a:lstStyle/>
            <a:p>
              <a:pPr>
                <a:lnSpc>
                  <a:spcPts val="3479"/>
                </a:lnSpc>
              </a:pPr>
              <a:r>
                <a:rPr lang="en-US" sz="2400" b="1" spc="120" dirty="0">
                  <a:solidFill>
                    <a:srgbClr val="353535"/>
                  </a:solidFill>
                  <a:latin typeface="Ink Free" panose="03080402000500000000" pitchFamily="66" charset="0"/>
                </a:rPr>
                <a:t>Must match Meal Count Form</a:t>
              </a:r>
            </a:p>
          </p:txBody>
        </p:sp>
      </p:grpSp>
      <p:sp>
        <p:nvSpPr>
          <p:cNvPr id="27" name="TextBox 27"/>
          <p:cNvSpPr txBox="1"/>
          <p:nvPr/>
        </p:nvSpPr>
        <p:spPr>
          <a:xfrm>
            <a:off x="147430" y="3404378"/>
            <a:ext cx="4598836" cy="22764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For meals </a:t>
            </a:r>
          </a:p>
          <a:p>
            <a:pPr algn="ctr">
              <a:lnSpc>
                <a:spcPts val="6090"/>
              </a:lnSpc>
            </a:pPr>
            <a:r>
              <a:rPr lang="en-US" sz="4200" spc="210" dirty="0">
                <a:solidFill>
                  <a:srgbClr val="6DBFC7"/>
                </a:solidFill>
                <a:latin typeface="League Spartan"/>
              </a:rPr>
              <a:t>to be reimbursable: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467" t="45006" r="39467" b="45006"/>
          <a:stretch>
            <a:fillRect/>
          </a:stretch>
        </p:blipFill>
        <p:spPr>
          <a:xfrm>
            <a:off x="0" y="333089"/>
            <a:ext cx="3852262" cy="1826478"/>
          </a:xfrm>
          <a:prstGeom prst="rect">
            <a:avLst/>
          </a:prstGeom>
        </p:spPr>
      </p:pic>
      <p:pic>
        <p:nvPicPr>
          <p:cNvPr id="3" name="Picture 3"/>
          <p:cNvPicPr>
            <a:picLocks noChangeAspect="1"/>
          </p:cNvPicPr>
          <p:nvPr/>
        </p:nvPicPr>
        <p:blipFill>
          <a:blip r:embed="rId3"/>
          <a:srcRect/>
          <a:stretch>
            <a:fillRect/>
          </a:stretch>
        </p:blipFill>
        <p:spPr>
          <a:xfrm>
            <a:off x="-46292" y="1161240"/>
            <a:ext cx="5198316" cy="6300989"/>
          </a:xfrm>
          <a:prstGeom prst="rect">
            <a:avLst/>
          </a:prstGeom>
        </p:spPr>
      </p:pic>
      <p:pic>
        <p:nvPicPr>
          <p:cNvPr id="4" name="Picture 4"/>
          <p:cNvPicPr>
            <a:picLocks noChangeAspect="1"/>
          </p:cNvPicPr>
          <p:nvPr/>
        </p:nvPicPr>
        <p:blipFill>
          <a:blip r:embed="rId4"/>
          <a:srcRect l="48354" t="22176" r="48354" b="22176"/>
          <a:stretch>
            <a:fillRect/>
          </a:stretch>
        </p:blipFill>
        <p:spPr>
          <a:xfrm rot="-5400000">
            <a:off x="4527244" y="2105866"/>
            <a:ext cx="601830" cy="10176818"/>
          </a:xfrm>
          <a:prstGeom prst="rect">
            <a:avLst/>
          </a:prstGeom>
        </p:spPr>
      </p:pic>
      <p:sp>
        <p:nvSpPr>
          <p:cNvPr id="5" name="TextBox 5"/>
          <p:cNvSpPr txBox="1"/>
          <p:nvPr/>
        </p:nvSpPr>
        <p:spPr>
          <a:xfrm>
            <a:off x="174926" y="696751"/>
            <a:ext cx="4036614" cy="919453"/>
          </a:xfrm>
          <a:prstGeom prst="rect">
            <a:avLst/>
          </a:prstGeom>
        </p:spPr>
        <p:txBody>
          <a:bodyPr lIns="0" tIns="0" rIns="0" bIns="0" rtlCol="0" anchor="t">
            <a:spAutoFit/>
          </a:bodyPr>
          <a:lstStyle/>
          <a:p>
            <a:pPr>
              <a:lnSpc>
                <a:spcPts val="3629"/>
              </a:lnSpc>
            </a:pPr>
            <a:r>
              <a:rPr lang="en-US" sz="2999" spc="149">
                <a:solidFill>
                  <a:srgbClr val="FFFFFF"/>
                </a:solidFill>
                <a:latin typeface="League Spartan"/>
              </a:rPr>
              <a:t>KITCHEN MEALS</a:t>
            </a:r>
          </a:p>
          <a:p>
            <a:pPr>
              <a:lnSpc>
                <a:spcPts val="3629"/>
              </a:lnSpc>
            </a:pPr>
            <a:r>
              <a:rPr lang="en-US" sz="2999" spc="149">
                <a:solidFill>
                  <a:srgbClr val="FFFFFF"/>
                </a:solidFill>
                <a:latin typeface="League Spartan"/>
              </a:rPr>
              <a:t>LUNCH/SUPPER</a:t>
            </a:r>
          </a:p>
        </p:txBody>
      </p:sp>
      <p:pic>
        <p:nvPicPr>
          <p:cNvPr id="6" name="Picture 6"/>
          <p:cNvPicPr>
            <a:picLocks noChangeAspect="1"/>
          </p:cNvPicPr>
          <p:nvPr/>
        </p:nvPicPr>
        <p:blipFill>
          <a:blip r:embed="rId5"/>
          <a:srcRect l="33871" t="49551" r="33871" b="49551"/>
          <a:stretch>
            <a:fillRect/>
          </a:stretch>
        </p:blipFill>
        <p:spPr>
          <a:xfrm rot="-5400000">
            <a:off x="2613601" y="3128429"/>
            <a:ext cx="5293502" cy="147295"/>
          </a:xfrm>
          <a:prstGeom prst="rect">
            <a:avLst/>
          </a:prstGeom>
        </p:spPr>
      </p:pic>
      <p:grpSp>
        <p:nvGrpSpPr>
          <p:cNvPr id="7" name="Group 7"/>
          <p:cNvGrpSpPr>
            <a:grpSpLocks noChangeAspect="1"/>
          </p:cNvGrpSpPr>
          <p:nvPr/>
        </p:nvGrpSpPr>
        <p:grpSpPr>
          <a:xfrm>
            <a:off x="4886732" y="552450"/>
            <a:ext cx="715089" cy="715089"/>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9" name="Group 9"/>
          <p:cNvGrpSpPr/>
          <p:nvPr/>
        </p:nvGrpSpPr>
        <p:grpSpPr>
          <a:xfrm>
            <a:off x="4956257" y="580216"/>
            <a:ext cx="4302043" cy="1138773"/>
            <a:chOff x="0" y="-57149"/>
            <a:chExt cx="5736057" cy="1518364"/>
          </a:xfrm>
        </p:grpSpPr>
        <p:sp>
          <p:nvSpPr>
            <p:cNvPr id="10" name="TextBox 10"/>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1" name="TextBox 11"/>
            <p:cNvSpPr txBox="1"/>
            <p:nvPr/>
          </p:nvSpPr>
          <p:spPr>
            <a:xfrm>
              <a:off x="1316457" y="-57149"/>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Delivery tickets should be signed after </a:t>
              </a:r>
              <a:r>
                <a:rPr lang="en-US" sz="2100" b="1" spc="105" dirty="0" err="1">
                  <a:solidFill>
                    <a:srgbClr val="353535"/>
                  </a:solidFill>
                  <a:latin typeface="Ink Free" panose="03080402000500000000" pitchFamily="66" charset="0"/>
                </a:rPr>
                <a:t>cambro</a:t>
              </a:r>
              <a:r>
                <a:rPr lang="en-US" sz="2100" b="1" spc="105" dirty="0">
                  <a:solidFill>
                    <a:srgbClr val="353535"/>
                  </a:solidFill>
                  <a:latin typeface="Ink Free" panose="03080402000500000000" pitchFamily="66" charset="0"/>
                </a:rPr>
                <a:t> is checked. Keep </a:t>
              </a:r>
              <a:r>
                <a:rPr lang="en-US" sz="2100" b="1" spc="105" dirty="0" err="1">
                  <a:solidFill>
                    <a:srgbClr val="353535"/>
                  </a:solidFill>
                  <a:latin typeface="Ink Free" panose="03080402000500000000" pitchFamily="66" charset="0"/>
                </a:rPr>
                <a:t>Nestform</a:t>
              </a:r>
              <a:r>
                <a:rPr lang="en-US" sz="2100" b="1" spc="105" dirty="0">
                  <a:solidFill>
                    <a:srgbClr val="353535"/>
                  </a:solidFill>
                  <a:latin typeface="Ink Free" panose="03080402000500000000" pitchFamily="66" charset="0"/>
                </a:rPr>
                <a:t>.</a:t>
              </a:r>
            </a:p>
          </p:txBody>
        </p:sp>
      </p:grpSp>
      <p:grpSp>
        <p:nvGrpSpPr>
          <p:cNvPr id="12" name="Group 12"/>
          <p:cNvGrpSpPr>
            <a:grpSpLocks noChangeAspect="1"/>
          </p:cNvGrpSpPr>
          <p:nvPr/>
        </p:nvGrpSpPr>
        <p:grpSpPr>
          <a:xfrm>
            <a:off x="4886732" y="1951911"/>
            <a:ext cx="715089" cy="715089"/>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4" name="Group 14"/>
          <p:cNvGrpSpPr/>
          <p:nvPr/>
        </p:nvGrpSpPr>
        <p:grpSpPr>
          <a:xfrm>
            <a:off x="4936393" y="1981200"/>
            <a:ext cx="4321907" cy="1138773"/>
            <a:chOff x="0" y="-437070"/>
            <a:chExt cx="5762543" cy="1518364"/>
          </a:xfrm>
        </p:grpSpPr>
        <p:sp>
          <p:nvSpPr>
            <p:cNvPr id="15" name="TextBox 15"/>
            <p:cNvSpPr txBox="1"/>
            <p:nvPr/>
          </p:nvSpPr>
          <p:spPr>
            <a:xfrm>
              <a:off x="0" y="-132270"/>
              <a:ext cx="800100" cy="351475"/>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2</a:t>
              </a:r>
            </a:p>
          </p:txBody>
        </p:sp>
        <p:sp>
          <p:nvSpPr>
            <p:cNvPr id="16" name="TextBox 16"/>
            <p:cNvSpPr txBox="1"/>
            <p:nvPr/>
          </p:nvSpPr>
          <p:spPr>
            <a:xfrm>
              <a:off x="1342943" y="-437070"/>
              <a:ext cx="4419600" cy="1518364"/>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Check temperature 30 minutes prior to serving and at serve time</a:t>
              </a:r>
            </a:p>
          </p:txBody>
        </p:sp>
      </p:grpSp>
      <p:grpSp>
        <p:nvGrpSpPr>
          <p:cNvPr id="17" name="Group 17"/>
          <p:cNvGrpSpPr>
            <a:grpSpLocks noChangeAspect="1"/>
          </p:cNvGrpSpPr>
          <p:nvPr/>
        </p:nvGrpSpPr>
        <p:grpSpPr>
          <a:xfrm>
            <a:off x="4896665" y="3429000"/>
            <a:ext cx="715089" cy="715089"/>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9" name="Group 19"/>
          <p:cNvGrpSpPr/>
          <p:nvPr/>
        </p:nvGrpSpPr>
        <p:grpSpPr>
          <a:xfrm>
            <a:off x="4956257" y="3276600"/>
            <a:ext cx="4292518" cy="1523494"/>
            <a:chOff x="0" y="-260349"/>
            <a:chExt cx="5723357" cy="2031325"/>
          </a:xfrm>
        </p:grpSpPr>
        <p:sp>
          <p:nvSpPr>
            <p:cNvPr id="20" name="TextBox 20"/>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3</a:t>
              </a:r>
            </a:p>
          </p:txBody>
        </p:sp>
        <p:sp>
          <p:nvSpPr>
            <p:cNvPr id="21" name="TextBox 21"/>
            <p:cNvSpPr txBox="1"/>
            <p:nvPr/>
          </p:nvSpPr>
          <p:spPr>
            <a:xfrm>
              <a:off x="1303757" y="-260349"/>
              <a:ext cx="4419600" cy="2031325"/>
            </a:xfrm>
            <a:prstGeom prst="rect">
              <a:avLst/>
            </a:prstGeom>
          </p:spPr>
          <p:txBody>
            <a:bodyPr lIns="0" tIns="0" rIns="0" bIns="0" rtlCol="0" anchor="t">
              <a:spAutoFit/>
            </a:bodyPr>
            <a:lstStyle/>
            <a:p>
              <a:pPr>
                <a:lnSpc>
                  <a:spcPts val="3045"/>
                </a:lnSpc>
              </a:pPr>
              <a:r>
                <a:rPr lang="en-US" sz="2100" b="1" spc="105" dirty="0">
                  <a:solidFill>
                    <a:srgbClr val="353535"/>
                  </a:solidFill>
                  <a:latin typeface="Ink Free" panose="03080402000500000000" pitchFamily="66" charset="0"/>
                </a:rPr>
                <a:t>Pans and utensils MUST be </a:t>
              </a:r>
              <a:r>
                <a:rPr lang="en-US" sz="2100" b="1" spc="105" dirty="0">
                  <a:solidFill>
                    <a:srgbClr val="FF0000"/>
                  </a:solidFill>
                  <a:latin typeface="Ink Free" panose="03080402000500000000" pitchFamily="66" charset="0"/>
                </a:rPr>
                <a:t>free of food debris </a:t>
              </a:r>
              <a:r>
                <a:rPr lang="en-US" sz="2100" b="1" spc="105" dirty="0">
                  <a:solidFill>
                    <a:srgbClr val="353535"/>
                  </a:solidFill>
                  <a:latin typeface="Ink Free" panose="03080402000500000000" pitchFamily="66" charset="0"/>
                </a:rPr>
                <a:t>after meal service. Put back in Cambro.</a:t>
              </a:r>
            </a:p>
          </p:txBody>
        </p:sp>
      </p:grpSp>
      <p:grpSp>
        <p:nvGrpSpPr>
          <p:cNvPr id="22" name="Group 22"/>
          <p:cNvGrpSpPr>
            <a:grpSpLocks noChangeAspect="1"/>
          </p:cNvGrpSpPr>
          <p:nvPr/>
        </p:nvGrpSpPr>
        <p:grpSpPr>
          <a:xfrm>
            <a:off x="4876800" y="5152311"/>
            <a:ext cx="715089" cy="715089"/>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4" name="Group 24"/>
          <p:cNvGrpSpPr/>
          <p:nvPr/>
        </p:nvGrpSpPr>
        <p:grpSpPr>
          <a:xfrm>
            <a:off x="4956257" y="4953000"/>
            <a:ext cx="4292518" cy="1523494"/>
            <a:chOff x="0" y="-260349"/>
            <a:chExt cx="5723357" cy="2031325"/>
          </a:xfrm>
        </p:grpSpPr>
        <p:sp>
          <p:nvSpPr>
            <p:cNvPr id="25" name="TextBox 25"/>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4</a:t>
              </a:r>
            </a:p>
          </p:txBody>
        </p:sp>
        <p:sp>
          <p:nvSpPr>
            <p:cNvPr id="26" name="TextBox 26"/>
            <p:cNvSpPr txBox="1"/>
            <p:nvPr/>
          </p:nvSpPr>
          <p:spPr>
            <a:xfrm>
              <a:off x="1303757" y="-260349"/>
              <a:ext cx="4419600" cy="2031325"/>
            </a:xfrm>
            <a:prstGeom prst="rect">
              <a:avLst/>
            </a:prstGeom>
          </p:spPr>
          <p:txBody>
            <a:bodyPr lIns="0" tIns="0" rIns="0" bIns="0" rtlCol="0" anchor="t">
              <a:spAutoFit/>
            </a:bodyPr>
            <a:lstStyle/>
            <a:p>
              <a:pPr>
                <a:lnSpc>
                  <a:spcPts val="3045"/>
                </a:lnSpc>
              </a:pPr>
              <a:r>
                <a:rPr lang="en-US" sz="2100" b="1" spc="105" dirty="0">
                  <a:solidFill>
                    <a:srgbClr val="353535"/>
                  </a:solidFill>
                  <a:highlight>
                    <a:srgbClr val="FFFF00"/>
                  </a:highlight>
                  <a:latin typeface="Ink Free" panose="03080402000500000000" pitchFamily="66" charset="0"/>
                </a:rPr>
                <a:t>Closures</a:t>
              </a:r>
              <a:r>
                <a:rPr lang="en-US" sz="2100" b="1" spc="105" dirty="0">
                  <a:solidFill>
                    <a:srgbClr val="353535"/>
                  </a:solidFill>
                  <a:latin typeface="Ink Free" panose="03080402000500000000" pitchFamily="66" charset="0"/>
                </a:rPr>
                <a:t> must be submitted </a:t>
              </a:r>
              <a:r>
                <a:rPr lang="en-US" sz="2100" b="1" spc="105" dirty="0">
                  <a:solidFill>
                    <a:srgbClr val="353535"/>
                  </a:solidFill>
                  <a:highlight>
                    <a:srgbClr val="FFFF00"/>
                  </a:highlight>
                  <a:latin typeface="Ink Free" panose="03080402000500000000" pitchFamily="66" charset="0"/>
                </a:rPr>
                <a:t>one week </a:t>
              </a:r>
              <a:r>
                <a:rPr lang="en-US" sz="2100" b="1" spc="105" dirty="0">
                  <a:solidFill>
                    <a:srgbClr val="353535"/>
                  </a:solidFill>
                  <a:latin typeface="Ink Free" panose="03080402000500000000" pitchFamily="66" charset="0"/>
                </a:rPr>
                <a:t>in advance and </a:t>
              </a:r>
              <a:r>
                <a:rPr lang="en-US" sz="2100" b="1" spc="105" dirty="0">
                  <a:solidFill>
                    <a:srgbClr val="353535"/>
                  </a:solidFill>
                  <a:highlight>
                    <a:srgbClr val="FFFF00"/>
                  </a:highlight>
                  <a:latin typeface="Ink Free" panose="03080402000500000000" pitchFamily="66" charset="0"/>
                </a:rPr>
                <a:t>changes 2 business days.</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5888" t="46563" r="35888" b="46563"/>
          <a:stretch>
            <a:fillRect/>
          </a:stretch>
        </p:blipFill>
        <p:spPr>
          <a:xfrm>
            <a:off x="-647700" y="533400"/>
            <a:ext cx="5161555" cy="1257047"/>
          </a:xfrm>
          <a:prstGeom prst="rect">
            <a:avLst/>
          </a:prstGeom>
        </p:spPr>
      </p:pic>
      <p:pic>
        <p:nvPicPr>
          <p:cNvPr id="4" name="Picture 4"/>
          <p:cNvPicPr>
            <a:picLocks noChangeAspect="1"/>
          </p:cNvPicPr>
          <p:nvPr/>
        </p:nvPicPr>
        <p:blipFill>
          <a:blip r:embed="rId5"/>
          <a:srcRect/>
          <a:stretch>
            <a:fillRect/>
          </a:stretch>
        </p:blipFill>
        <p:spPr>
          <a:xfrm>
            <a:off x="-1861494" y="1227753"/>
            <a:ext cx="4443836" cy="6087447"/>
          </a:xfrm>
          <a:prstGeom prst="rect">
            <a:avLst/>
          </a:prstGeom>
        </p:spPr>
      </p:pic>
      <p:sp>
        <p:nvSpPr>
          <p:cNvPr id="5" name="TextBox 5"/>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6" name="Picture 6"/>
          <p:cNvPicPr>
            <a:picLocks noChangeAspect="1"/>
          </p:cNvPicPr>
          <p:nvPr/>
        </p:nvPicPr>
        <p:blipFill>
          <a:blip r:embed="rId6"/>
          <a:srcRect/>
          <a:stretch>
            <a:fillRect/>
          </a:stretch>
        </p:blipFill>
        <p:spPr>
          <a:xfrm>
            <a:off x="4102583" y="114000"/>
            <a:ext cx="5907233" cy="3404043"/>
          </a:xfrm>
          <a:prstGeom prst="rect">
            <a:avLst/>
          </a:prstGeom>
        </p:spPr>
      </p:pic>
      <p:grpSp>
        <p:nvGrpSpPr>
          <p:cNvPr id="7" name="Group 7"/>
          <p:cNvGrpSpPr/>
          <p:nvPr/>
        </p:nvGrpSpPr>
        <p:grpSpPr>
          <a:xfrm>
            <a:off x="495300" y="2711147"/>
            <a:ext cx="8445521" cy="3683352"/>
            <a:chOff x="0" y="0"/>
            <a:chExt cx="11260694" cy="4911134"/>
          </a:xfrm>
        </p:grpSpPr>
        <p:sp>
          <p:nvSpPr>
            <p:cNvPr id="8" name="TextBox 8"/>
            <p:cNvSpPr txBox="1"/>
            <p:nvPr/>
          </p:nvSpPr>
          <p:spPr>
            <a:xfrm>
              <a:off x="0" y="0"/>
              <a:ext cx="11260694" cy="634590"/>
            </a:xfrm>
            <a:prstGeom prst="rect">
              <a:avLst/>
            </a:prstGeom>
          </p:spPr>
          <p:txBody>
            <a:bodyPr lIns="0" tIns="0" rIns="0" bIns="0" rtlCol="0" anchor="t">
              <a:spAutoFit/>
            </a:bodyPr>
            <a:lstStyle/>
            <a:p>
              <a:pPr>
                <a:lnSpc>
                  <a:spcPts val="3872"/>
                </a:lnSpc>
              </a:pPr>
              <a:r>
                <a:rPr lang="en-US" sz="3200" spc="160">
                  <a:solidFill>
                    <a:srgbClr val="6DBFC7"/>
                  </a:solidFill>
                  <a:latin typeface="League Spartan"/>
                </a:rPr>
                <a:t>FOOD ALLERGIES</a:t>
              </a:r>
            </a:p>
          </p:txBody>
        </p:sp>
        <p:sp>
          <p:nvSpPr>
            <p:cNvPr id="9" name="TextBox 9"/>
            <p:cNvSpPr txBox="1"/>
            <p:nvPr/>
          </p:nvSpPr>
          <p:spPr>
            <a:xfrm>
              <a:off x="0" y="918590"/>
              <a:ext cx="11260694" cy="3992544"/>
            </a:xfrm>
            <a:prstGeom prst="rect">
              <a:avLst/>
            </a:prstGeom>
          </p:spPr>
          <p:txBody>
            <a:bodyPr lIns="0" tIns="0" rIns="0" bIns="0" rtlCol="0" anchor="t">
              <a:spAutoFit/>
            </a:bodyPr>
            <a:lstStyle/>
            <a:p>
              <a:pPr marL="297180" lvl="1" indent="-148590">
                <a:lnSpc>
                  <a:spcPts val="2610"/>
                </a:lnSpc>
                <a:buFont typeface="Arial"/>
                <a:buChar char="•"/>
              </a:pPr>
              <a:r>
                <a:rPr lang="en-US" sz="2000" b="1" spc="89" dirty="0">
                  <a:solidFill>
                    <a:srgbClr val="353535"/>
                  </a:solidFill>
                  <a:latin typeface="Ink Free" panose="03080402000500000000" pitchFamily="66" charset="0"/>
                </a:rPr>
                <a:t>Doctors note stating child has confirmed disability – substitution required - Dare to Care will reimburse.</a:t>
              </a:r>
            </a:p>
            <a:p>
              <a:pPr marL="297180" lvl="1" indent="-148590">
                <a:lnSpc>
                  <a:spcPts val="2610"/>
                </a:lnSpc>
                <a:buFont typeface="Arial"/>
                <a:buChar char="•"/>
              </a:pPr>
              <a:r>
                <a:rPr lang="en-US" sz="2000" b="1" spc="89" dirty="0">
                  <a:solidFill>
                    <a:srgbClr val="353535"/>
                  </a:solidFill>
                  <a:latin typeface="Ink Free" panose="03080402000500000000" pitchFamily="66" charset="0"/>
                </a:rPr>
                <a:t>If doctor marks that the child has special dietary needs but does not have a disability, no accommodations will be made. </a:t>
              </a:r>
            </a:p>
            <a:p>
              <a:pPr marL="297180" lvl="1" indent="-148590">
                <a:lnSpc>
                  <a:spcPts val="2610"/>
                </a:lnSpc>
                <a:buFont typeface="Arial"/>
                <a:buChar char="•"/>
              </a:pPr>
              <a:r>
                <a:rPr lang="en-US" sz="2000" b="1" spc="89" dirty="0">
                  <a:solidFill>
                    <a:srgbClr val="353535"/>
                  </a:solidFill>
                  <a:latin typeface="Ink Free" panose="03080402000500000000" pitchFamily="66" charset="0"/>
                </a:rPr>
                <a:t>If a child never brings a doctor’s note, you are required to serve the entire meal.</a:t>
              </a:r>
            </a:p>
            <a:p>
              <a:pPr marL="297180" lvl="1" indent="-148590">
                <a:lnSpc>
                  <a:spcPts val="2610"/>
                </a:lnSpc>
                <a:buFont typeface="Arial"/>
                <a:buChar char="•"/>
              </a:pPr>
              <a:r>
                <a:rPr lang="en-US" sz="2000" b="1" spc="89" dirty="0">
                  <a:solidFill>
                    <a:srgbClr val="353535"/>
                  </a:solidFill>
                  <a:latin typeface="Ink Free" panose="03080402000500000000" pitchFamily="66" charset="0"/>
                </a:rPr>
                <a:t>If a child is lactose intolerant and does not bring a note, they must still be served milk.  They are not required to drink it, but they must take it</a:t>
              </a:r>
              <a:r>
                <a:rPr lang="en-US" sz="2000" spc="89" dirty="0">
                  <a:solidFill>
                    <a:srgbClr val="353535"/>
                  </a:solidFill>
                  <a:latin typeface="Roboto"/>
                </a:rPr>
                <a:t>.</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438" y="1801321"/>
            <a:ext cx="3045184" cy="5885290"/>
            <a:chOff x="0" y="0"/>
            <a:chExt cx="4060245" cy="7847054"/>
          </a:xfrm>
        </p:grpSpPr>
        <p:pic>
          <p:nvPicPr>
            <p:cNvPr id="3" name="Picture 3"/>
            <p:cNvPicPr>
              <a:picLocks noChangeAspect="1"/>
            </p:cNvPicPr>
            <p:nvPr/>
          </p:nvPicPr>
          <p:blipFill>
            <a:blip r:embed="rId2"/>
            <a:srcRect l="11096" r="11096"/>
            <a:stretch>
              <a:fillRect/>
            </a:stretch>
          </p:blipFill>
          <p:spPr>
            <a:xfrm>
              <a:off x="0" y="0"/>
              <a:ext cx="4060245" cy="784705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3609975" y="974344"/>
            <a:ext cx="5353050"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ONLINE PROCESSES</a:t>
            </a:r>
          </a:p>
        </p:txBody>
      </p:sp>
      <p:sp>
        <p:nvSpPr>
          <p:cNvPr id="7" name="TextBox 7"/>
          <p:cNvSpPr txBox="1"/>
          <p:nvPr/>
        </p:nvSpPr>
        <p:spPr>
          <a:xfrm>
            <a:off x="593925" y="7299290"/>
            <a:ext cx="3242944" cy="177602"/>
          </a:xfrm>
          <a:prstGeom prst="rect">
            <a:avLst/>
          </a:prstGeom>
        </p:spPr>
        <p:txBody>
          <a:bodyPr lIns="0" tIns="0" rIns="0" bIns="0" rtlCol="0" anchor="t">
            <a:spAutoFit/>
          </a:bodyPr>
          <a:lstStyle/>
          <a:p>
            <a:pPr>
              <a:lnSpc>
                <a:spcPts val="1459"/>
              </a:lnSpc>
            </a:pPr>
            <a:r>
              <a:rPr lang="en-US" sz="1006" b="1" spc="251">
                <a:solidFill>
                  <a:srgbClr val="FFFFFF"/>
                </a:solidFill>
                <a:latin typeface="Roboto"/>
              </a:rPr>
              <a:t>WEDELIVERHEALTHY.CO</a:t>
            </a:r>
          </a:p>
        </p:txBody>
      </p:sp>
      <p:sp>
        <p:nvSpPr>
          <p:cNvPr id="8" name="TextBox 8"/>
          <p:cNvSpPr txBox="1"/>
          <p:nvPr/>
        </p:nvSpPr>
        <p:spPr>
          <a:xfrm>
            <a:off x="4810125" y="2956703"/>
            <a:ext cx="4477566" cy="502061"/>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Changing Meal Counts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175903"/>
            <a:ext cx="4477566" cy="102552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Cancellations/Changes in Meal Service</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4810125" y="5376053"/>
            <a:ext cx="4477566" cy="511175"/>
          </a:xfrm>
          <a:prstGeom prst="rect">
            <a:avLst/>
          </a:prstGeom>
        </p:spPr>
        <p:txBody>
          <a:bodyPr lIns="0" tIns="0" rIns="0" bIns="0" rtlCol="0" anchor="t">
            <a:spAutoFit/>
          </a:bodyPr>
          <a:lstStyle/>
          <a:p>
            <a:pPr>
              <a:lnSpc>
                <a:spcPts val="4060"/>
              </a:lnSpc>
            </a:pPr>
            <a:r>
              <a:rPr lang="en-US" sz="2800" b="1" spc="140" dirty="0">
                <a:solidFill>
                  <a:srgbClr val="353535"/>
                </a:solidFill>
                <a:latin typeface="Ink Free" panose="03080402000500000000" pitchFamily="66" charset="0"/>
              </a:rPr>
              <a:t>Submitting Paperwork</a:t>
            </a:r>
          </a:p>
        </p:txBody>
      </p:sp>
      <p:grpSp>
        <p:nvGrpSpPr>
          <p:cNvPr id="17" name="Group 17"/>
          <p:cNvGrpSpPr>
            <a:grpSpLocks noChangeAspect="1"/>
          </p:cNvGrpSpPr>
          <p:nvPr/>
        </p:nvGrpSpPr>
        <p:grpSpPr>
          <a:xfrm>
            <a:off x="3609975" y="5334000"/>
            <a:ext cx="885762" cy="885762"/>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9" name="TextBox 19"/>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657163" y="2235785"/>
            <a:ext cx="341991" cy="10176818"/>
          </a:xfrm>
          <a:prstGeom prst="rect">
            <a:avLst/>
          </a:prstGeom>
        </p:spPr>
      </p:pic>
      <p:pic>
        <p:nvPicPr>
          <p:cNvPr id="3" name="Picture 3"/>
          <p:cNvPicPr>
            <a:picLocks noChangeAspect="1"/>
          </p:cNvPicPr>
          <p:nvPr/>
        </p:nvPicPr>
        <p:blipFill>
          <a:blip r:embed="rId3"/>
          <a:srcRect l="36927" t="43802" r="36927" b="43802"/>
          <a:stretch>
            <a:fillRect/>
          </a:stretch>
        </p:blipFill>
        <p:spPr>
          <a:xfrm>
            <a:off x="-438150" y="552450"/>
            <a:ext cx="4781270" cy="2266950"/>
          </a:xfrm>
          <a:prstGeom prst="rect">
            <a:avLst/>
          </a:prstGeom>
        </p:spPr>
      </p:pic>
      <p:sp>
        <p:nvSpPr>
          <p:cNvPr id="4" name="TextBox 4"/>
          <p:cNvSpPr txBox="1"/>
          <p:nvPr/>
        </p:nvSpPr>
        <p:spPr>
          <a:xfrm>
            <a:off x="571500" y="993394"/>
            <a:ext cx="335280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SPONSOR &amp; STATE REVIEWS</a:t>
            </a:r>
          </a:p>
        </p:txBody>
      </p:sp>
      <p:pic>
        <p:nvPicPr>
          <p:cNvPr id="5" name="Picture 5"/>
          <p:cNvPicPr>
            <a:picLocks noChangeAspect="1"/>
          </p:cNvPicPr>
          <p:nvPr/>
        </p:nvPicPr>
        <p:blipFill>
          <a:blip r:embed="rId4"/>
          <a:srcRect l="33871" t="49551" r="33871" b="49551"/>
          <a:stretch>
            <a:fillRect/>
          </a:stretch>
        </p:blipFill>
        <p:spPr>
          <a:xfrm rot="-5400000">
            <a:off x="2722668" y="3008406"/>
            <a:ext cx="5046584" cy="140424"/>
          </a:xfrm>
          <a:prstGeom prst="rect">
            <a:avLst/>
          </a:prstGeom>
        </p:spPr>
      </p:pic>
      <p:grpSp>
        <p:nvGrpSpPr>
          <p:cNvPr id="6" name="Group 6"/>
          <p:cNvGrpSpPr>
            <a:grpSpLocks noChangeAspect="1"/>
          </p:cNvGrpSpPr>
          <p:nvPr/>
        </p:nvGrpSpPr>
        <p:grpSpPr>
          <a:xfrm>
            <a:off x="4886732" y="552450"/>
            <a:ext cx="715089" cy="715089"/>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8" name="Group 8"/>
          <p:cNvGrpSpPr/>
          <p:nvPr/>
        </p:nvGrpSpPr>
        <p:grpSpPr>
          <a:xfrm>
            <a:off x="4956257" y="580215"/>
            <a:ext cx="4302043" cy="978473"/>
            <a:chOff x="0" y="-57151"/>
            <a:chExt cx="5736057" cy="1304630"/>
          </a:xfrm>
        </p:grpSpPr>
        <p:sp>
          <p:nvSpPr>
            <p:cNvPr id="9" name="TextBox 9"/>
            <p:cNvSpPr txBox="1"/>
            <p:nvPr/>
          </p:nvSpPr>
          <p:spPr>
            <a:xfrm>
              <a:off x="0" y="224125"/>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1</a:t>
              </a:r>
            </a:p>
          </p:txBody>
        </p:sp>
        <p:sp>
          <p:nvSpPr>
            <p:cNvPr id="10" name="TextBox 10"/>
            <p:cNvSpPr txBox="1"/>
            <p:nvPr/>
          </p:nvSpPr>
          <p:spPr>
            <a:xfrm>
              <a:off x="1316457" y="-57151"/>
              <a:ext cx="4419600" cy="1304630"/>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DTC will conduct site reviews to make sure the site is following program rules and regulations.</a:t>
              </a:r>
            </a:p>
          </p:txBody>
        </p:sp>
      </p:grpSp>
      <p:grpSp>
        <p:nvGrpSpPr>
          <p:cNvPr id="11" name="Group 11"/>
          <p:cNvGrpSpPr>
            <a:grpSpLocks noChangeAspect="1"/>
          </p:cNvGrpSpPr>
          <p:nvPr/>
        </p:nvGrpSpPr>
        <p:grpSpPr>
          <a:xfrm>
            <a:off x="4886732" y="2020911"/>
            <a:ext cx="715089" cy="715089"/>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3" name="Group 13"/>
          <p:cNvGrpSpPr/>
          <p:nvPr/>
        </p:nvGrpSpPr>
        <p:grpSpPr>
          <a:xfrm>
            <a:off x="4934177" y="2063318"/>
            <a:ext cx="4321907" cy="933093"/>
            <a:chOff x="0" y="0"/>
            <a:chExt cx="5762543" cy="1244124"/>
          </a:xfrm>
        </p:grpSpPr>
        <p:sp>
          <p:nvSpPr>
            <p:cNvPr id="14" name="TextBox 14"/>
            <p:cNvSpPr txBox="1"/>
            <p:nvPr/>
          </p:nvSpPr>
          <p:spPr>
            <a:xfrm>
              <a:off x="0" y="226426"/>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2</a:t>
              </a:r>
            </a:p>
          </p:txBody>
        </p:sp>
        <p:sp>
          <p:nvSpPr>
            <p:cNvPr id="15" name="TextBox 15"/>
            <p:cNvSpPr txBox="1"/>
            <p:nvPr/>
          </p:nvSpPr>
          <p:spPr>
            <a:xfrm>
              <a:off x="1342943" y="-57150"/>
              <a:ext cx="4419600" cy="1301274"/>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Any areas of noncompliance will be addressed in a corrective action plan.</a:t>
              </a:r>
            </a:p>
          </p:txBody>
        </p:sp>
      </p:grpSp>
      <p:grpSp>
        <p:nvGrpSpPr>
          <p:cNvPr id="16" name="Group 16"/>
          <p:cNvGrpSpPr>
            <a:grpSpLocks noChangeAspect="1"/>
          </p:cNvGrpSpPr>
          <p:nvPr/>
        </p:nvGrpSpPr>
        <p:grpSpPr>
          <a:xfrm>
            <a:off x="4886732" y="3247311"/>
            <a:ext cx="715089" cy="715089"/>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18" name="Group 18"/>
          <p:cNvGrpSpPr/>
          <p:nvPr/>
        </p:nvGrpSpPr>
        <p:grpSpPr>
          <a:xfrm>
            <a:off x="4944579" y="3260102"/>
            <a:ext cx="4292518" cy="1311898"/>
            <a:chOff x="0" y="-57151"/>
            <a:chExt cx="5723357" cy="1749197"/>
          </a:xfrm>
        </p:grpSpPr>
        <p:sp>
          <p:nvSpPr>
            <p:cNvPr id="19" name="TextBox 19"/>
            <p:cNvSpPr txBox="1"/>
            <p:nvPr/>
          </p:nvSpPr>
          <p:spPr>
            <a:xfrm>
              <a:off x="0" y="268998"/>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3</a:t>
              </a:r>
            </a:p>
          </p:txBody>
        </p:sp>
        <p:sp>
          <p:nvSpPr>
            <p:cNvPr id="20" name="TextBox 20"/>
            <p:cNvSpPr txBox="1"/>
            <p:nvPr/>
          </p:nvSpPr>
          <p:spPr>
            <a:xfrm>
              <a:off x="1303757" y="-57151"/>
              <a:ext cx="4419600" cy="1749197"/>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The site must indicate that </a:t>
              </a:r>
              <a:r>
                <a:rPr lang="en-US" sz="1600" b="1" spc="90" dirty="0">
                  <a:solidFill>
                    <a:srgbClr val="FF0000"/>
                  </a:solidFill>
                  <a:latin typeface="Ink Free" panose="03080402000500000000" pitchFamily="66" charset="0"/>
                </a:rPr>
                <a:t>immediate corrective action was taken </a:t>
              </a:r>
              <a:r>
                <a:rPr lang="en-US" sz="1600" b="1" spc="90" dirty="0">
                  <a:latin typeface="Ink Free" panose="03080402000500000000" pitchFamily="66" charset="0"/>
                </a:rPr>
                <a:t>and identify the plan </a:t>
              </a:r>
              <a:r>
                <a:rPr lang="en-US" sz="1600" b="1" spc="90" dirty="0">
                  <a:solidFill>
                    <a:srgbClr val="353535"/>
                  </a:solidFill>
                  <a:latin typeface="Ink Free" panose="03080402000500000000" pitchFamily="66" charset="0"/>
                </a:rPr>
                <a:t>in place to ensure future compliance.</a:t>
              </a:r>
            </a:p>
          </p:txBody>
        </p:sp>
      </p:grpSp>
      <p:grpSp>
        <p:nvGrpSpPr>
          <p:cNvPr id="21" name="Group 21"/>
          <p:cNvGrpSpPr>
            <a:grpSpLocks noChangeAspect="1"/>
          </p:cNvGrpSpPr>
          <p:nvPr/>
        </p:nvGrpSpPr>
        <p:grpSpPr>
          <a:xfrm>
            <a:off x="4876553" y="4969667"/>
            <a:ext cx="715089" cy="715089"/>
            <a:chOff x="0" y="0"/>
            <a:chExt cx="6350000" cy="6350000"/>
          </a:xfrm>
        </p:grpSpPr>
        <p:sp>
          <p:nvSpPr>
            <p:cNvPr id="22" name="Freeform 2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A743"/>
            </a:solidFill>
          </p:spPr>
        </p:sp>
      </p:grpSp>
      <p:grpSp>
        <p:nvGrpSpPr>
          <p:cNvPr id="23" name="Group 23"/>
          <p:cNvGrpSpPr/>
          <p:nvPr/>
        </p:nvGrpSpPr>
        <p:grpSpPr>
          <a:xfrm>
            <a:off x="4918253" y="4851287"/>
            <a:ext cx="4292518" cy="1645322"/>
            <a:chOff x="0" y="-57149"/>
            <a:chExt cx="5723357" cy="2193763"/>
          </a:xfrm>
        </p:grpSpPr>
        <p:sp>
          <p:nvSpPr>
            <p:cNvPr id="24" name="TextBox 24"/>
            <p:cNvSpPr txBox="1"/>
            <p:nvPr/>
          </p:nvSpPr>
          <p:spPr>
            <a:xfrm>
              <a:off x="0" y="277813"/>
              <a:ext cx="800100" cy="35147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4</a:t>
              </a:r>
            </a:p>
          </p:txBody>
        </p:sp>
        <p:sp>
          <p:nvSpPr>
            <p:cNvPr id="25" name="TextBox 25"/>
            <p:cNvSpPr txBox="1"/>
            <p:nvPr/>
          </p:nvSpPr>
          <p:spPr>
            <a:xfrm>
              <a:off x="1303757" y="-57149"/>
              <a:ext cx="4419600" cy="2193763"/>
            </a:xfrm>
            <a:prstGeom prst="rect">
              <a:avLst/>
            </a:prstGeom>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A site must be terminated from participation if </a:t>
              </a:r>
              <a:r>
                <a:rPr lang="en-US" sz="1600" b="1" u="sng" spc="90" dirty="0">
                  <a:solidFill>
                    <a:srgbClr val="FF0000"/>
                  </a:solidFill>
                  <a:latin typeface="Ink Free" panose="03080402000500000000" pitchFamily="66" charset="0"/>
                </a:rPr>
                <a:t>many violations </a:t>
              </a:r>
              <a:r>
                <a:rPr lang="en-US" sz="1600" b="1" spc="90" dirty="0">
                  <a:solidFill>
                    <a:srgbClr val="353535"/>
                  </a:solidFill>
                  <a:latin typeface="Ink Free" panose="03080402000500000000" pitchFamily="66" charset="0"/>
                </a:rPr>
                <a:t>are found and/or if the health, safety, or wellbeing of children is threatened.  </a:t>
              </a:r>
            </a:p>
          </p:txBody>
        </p:sp>
      </p:grpSp>
      <p:pic>
        <p:nvPicPr>
          <p:cNvPr id="26" name="Picture 26"/>
          <p:cNvPicPr>
            <a:picLocks noChangeAspect="1"/>
          </p:cNvPicPr>
          <p:nvPr/>
        </p:nvPicPr>
        <p:blipFill>
          <a:blip r:embed="rId5"/>
          <a:srcRect/>
          <a:stretch>
            <a:fillRect/>
          </a:stretch>
        </p:blipFill>
        <p:spPr>
          <a:xfrm>
            <a:off x="245801" y="3841098"/>
            <a:ext cx="4420501" cy="3315376"/>
          </a:xfrm>
          <a:prstGeom prst="rect">
            <a:avLst/>
          </a:prstGeom>
        </p:spPr>
      </p:pic>
      <p:sp>
        <p:nvSpPr>
          <p:cNvPr id="27" name="TextBox 27"/>
          <p:cNvSpPr txBox="1"/>
          <p:nvPr/>
        </p:nvSpPr>
        <p:spPr>
          <a:xfrm>
            <a:off x="418310" y="2882111"/>
            <a:ext cx="4510829" cy="1792571"/>
          </a:xfrm>
          <a:prstGeom prst="rect">
            <a:avLst/>
          </a:prstGeom>
        </p:spPr>
        <p:txBody>
          <a:bodyPr lIns="0" tIns="0" rIns="0" bIns="0" rtlCol="0" anchor="t">
            <a:spAutoFit/>
          </a:bodyPr>
          <a:lstStyle/>
          <a:p>
            <a:pPr>
              <a:lnSpc>
                <a:spcPts val="7283"/>
              </a:lnSpc>
            </a:pPr>
            <a:r>
              <a:rPr lang="en-US" sz="5022" spc="251" dirty="0">
                <a:solidFill>
                  <a:srgbClr val="353535"/>
                </a:solidFill>
                <a:latin typeface="Architects Daughter"/>
              </a:rPr>
              <a:t>This program relies on you!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7">
                                            <p:txEl>
                                              <p:pRg st="0" end="0"/>
                                            </p:txEl>
                                          </p:spTgt>
                                        </p:tgtEl>
                                        <p:attrNameLst>
                                          <p:attrName>style.color</p:attrName>
                                        </p:attrNameLst>
                                      </p:cBhvr>
                                      <p:to>
                                        <a:srgbClr val="FF0000"/>
                                      </p:to>
                                    </p:animClr>
                                    <p:animClr clrSpc="rgb" dir="cw">
                                      <p:cBhvr>
                                        <p:cTn id="7" dur="250" autoRev="1" fill="remove"/>
                                        <p:tgtEl>
                                          <p:spTgt spid="27">
                                            <p:txEl>
                                              <p:pRg st="0" end="0"/>
                                            </p:txEl>
                                          </p:spTgt>
                                        </p:tgtEl>
                                        <p:attrNameLst>
                                          <p:attrName>fillcolor</p:attrName>
                                        </p:attrNameLst>
                                      </p:cBhvr>
                                      <p:to>
                                        <a:srgbClr val="FF0000"/>
                                      </p:to>
                                    </p:animClr>
                                    <p:set>
                                      <p:cBhvr>
                                        <p:cTn id="8" dur="250" autoRev="1" fill="remove"/>
                                        <p:tgtEl>
                                          <p:spTgt spid="27">
                                            <p:txEl>
                                              <p:pRg st="0" end="0"/>
                                            </p:txEl>
                                          </p:spTgt>
                                        </p:tgtEl>
                                        <p:attrNameLst>
                                          <p:attrName>fill.type</p:attrName>
                                        </p:attrNameLst>
                                      </p:cBhvr>
                                      <p:to>
                                        <p:strVal val="solid"/>
                                      </p:to>
                                    </p:set>
                                    <p:set>
                                      <p:cBhvr>
                                        <p:cTn id="9" dur="250" autoRev="1" fill="remove"/>
                                        <p:tgtEl>
                                          <p:spTgt spid="27">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23281" t="45202" r="23281" b="45202"/>
          <a:stretch>
            <a:fillRect/>
          </a:stretch>
        </p:blipFill>
        <p:spPr>
          <a:xfrm>
            <a:off x="-476250" y="533400"/>
            <a:ext cx="9772711" cy="1754692"/>
          </a:xfrm>
          <a:prstGeom prst="rect">
            <a:avLst/>
          </a:prstGeom>
        </p:spPr>
      </p:pic>
      <p:pic>
        <p:nvPicPr>
          <p:cNvPr id="4" name="Picture 4"/>
          <p:cNvPicPr>
            <a:picLocks noChangeAspect="1"/>
          </p:cNvPicPr>
          <p:nvPr/>
        </p:nvPicPr>
        <p:blipFill>
          <a:blip r:embed="rId4"/>
          <a:srcRect/>
          <a:stretch>
            <a:fillRect/>
          </a:stretch>
        </p:blipFill>
        <p:spPr>
          <a:xfrm>
            <a:off x="593925" y="345796"/>
            <a:ext cx="8290560" cy="3026054"/>
          </a:xfrm>
          <a:prstGeom prst="rect">
            <a:avLst/>
          </a:prstGeom>
        </p:spPr>
      </p:pic>
      <p:sp>
        <p:nvSpPr>
          <p:cNvPr id="5" name="TextBox 5"/>
          <p:cNvSpPr txBox="1"/>
          <p:nvPr/>
        </p:nvSpPr>
        <p:spPr>
          <a:xfrm>
            <a:off x="217418" y="2779392"/>
            <a:ext cx="5353050" cy="14627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GOALS</a:t>
            </a:r>
          </a:p>
          <a:p>
            <a:pPr>
              <a:lnSpc>
                <a:spcPts val="3896"/>
              </a:lnSpc>
            </a:pPr>
            <a:endParaRPr lang="en-US" sz="3219" spc="160">
              <a:solidFill>
                <a:srgbClr val="FFFFFF"/>
              </a:solidFill>
              <a:latin typeface="League Spartan"/>
            </a:endParaRPr>
          </a:p>
        </p:txBody>
      </p:sp>
      <p:sp>
        <p:nvSpPr>
          <p:cNvPr id="7" name="TextBox 7"/>
          <p:cNvSpPr txBox="1"/>
          <p:nvPr/>
        </p:nvSpPr>
        <p:spPr>
          <a:xfrm>
            <a:off x="5066050" y="5473121"/>
            <a:ext cx="4477566" cy="660043"/>
          </a:xfrm>
          <a:prstGeom prst="rect">
            <a:avLst/>
          </a:prstGeom>
        </p:spPr>
        <p:txBody>
          <a:bodyPr lIns="0" tIns="0" rIns="0" bIns="0" rtlCol="0" anchor="t">
            <a:spAutoFit/>
          </a:bodyPr>
          <a:lstStyle/>
          <a:p>
            <a:pPr>
              <a:lnSpc>
                <a:spcPts val="2626"/>
              </a:lnSpc>
            </a:pPr>
            <a:r>
              <a:rPr lang="en-US" sz="1811" b="1" spc="90" dirty="0">
                <a:solidFill>
                  <a:srgbClr val="FFBD59"/>
                </a:solidFill>
                <a:latin typeface="Ink Free" panose="03080402000500000000" pitchFamily="66" charset="0"/>
              </a:rPr>
              <a:t>4.  Equal treatment for all applicants      and beneficiaries</a:t>
            </a:r>
          </a:p>
        </p:txBody>
      </p:sp>
      <p:sp>
        <p:nvSpPr>
          <p:cNvPr id="8" name="TextBox 8"/>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9" name="TextBox 9"/>
          <p:cNvSpPr txBox="1"/>
          <p:nvPr/>
        </p:nvSpPr>
        <p:spPr>
          <a:xfrm>
            <a:off x="5058616" y="3146958"/>
            <a:ext cx="4477566" cy="660043"/>
          </a:xfrm>
          <a:prstGeom prst="rect">
            <a:avLst/>
          </a:prstGeom>
        </p:spPr>
        <p:txBody>
          <a:bodyPr lIns="0" tIns="0" rIns="0" bIns="0" rtlCol="0" anchor="t">
            <a:spAutoFit/>
          </a:bodyPr>
          <a:lstStyle/>
          <a:p>
            <a:pPr>
              <a:lnSpc>
                <a:spcPts val="2626"/>
              </a:lnSpc>
            </a:pPr>
            <a:r>
              <a:rPr lang="en-US" sz="1811" b="1" spc="90" dirty="0">
                <a:solidFill>
                  <a:srgbClr val="FF66C4"/>
                </a:solidFill>
                <a:latin typeface="Ink Free" panose="03080402000500000000" pitchFamily="66" charset="0"/>
              </a:rPr>
              <a:t>1.  Knowledge for rights and Responsibilities </a:t>
            </a:r>
          </a:p>
        </p:txBody>
      </p:sp>
      <p:sp>
        <p:nvSpPr>
          <p:cNvPr id="10" name="TextBox 10"/>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1" name="TextBox 11"/>
          <p:cNvSpPr txBox="1"/>
          <p:nvPr/>
        </p:nvSpPr>
        <p:spPr>
          <a:xfrm>
            <a:off x="3795744" y="5613194"/>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2" name="TextBox 12"/>
          <p:cNvSpPr txBox="1"/>
          <p:nvPr/>
        </p:nvSpPr>
        <p:spPr>
          <a:xfrm>
            <a:off x="5058616" y="3861850"/>
            <a:ext cx="4477566" cy="1320443"/>
          </a:xfrm>
          <a:prstGeom prst="rect">
            <a:avLst/>
          </a:prstGeom>
        </p:spPr>
        <p:txBody>
          <a:bodyPr lIns="0" tIns="0" rIns="0" bIns="0" rtlCol="0" anchor="t">
            <a:spAutoFit/>
          </a:bodyPr>
          <a:lstStyle/>
          <a:p>
            <a:pPr>
              <a:lnSpc>
                <a:spcPts val="2626"/>
              </a:lnSpc>
            </a:pPr>
            <a:r>
              <a:rPr lang="en-US" sz="1811" b="1" spc="90" dirty="0">
                <a:solidFill>
                  <a:srgbClr val="5271FF"/>
                </a:solidFill>
                <a:latin typeface="Ink Free" panose="03080402000500000000" pitchFamily="66" charset="0"/>
              </a:rPr>
              <a:t>2.  Elimination of illegal barriers that prevent or deter people from receiving benefits</a:t>
            </a:r>
          </a:p>
          <a:p>
            <a:pPr>
              <a:lnSpc>
                <a:spcPts val="2626"/>
              </a:lnSpc>
            </a:pPr>
            <a:endParaRPr lang="en-US" sz="1811" spc="90" dirty="0">
              <a:solidFill>
                <a:srgbClr val="5271FF"/>
              </a:solidFill>
              <a:latin typeface="Roboto"/>
            </a:endParaRPr>
          </a:p>
        </p:txBody>
      </p:sp>
      <p:sp>
        <p:nvSpPr>
          <p:cNvPr id="13" name="TextBox 13"/>
          <p:cNvSpPr txBox="1"/>
          <p:nvPr/>
        </p:nvSpPr>
        <p:spPr>
          <a:xfrm>
            <a:off x="5058616" y="4975485"/>
            <a:ext cx="4477566" cy="660043"/>
          </a:xfrm>
          <a:prstGeom prst="rect">
            <a:avLst/>
          </a:prstGeom>
        </p:spPr>
        <p:txBody>
          <a:bodyPr lIns="0" tIns="0" rIns="0" bIns="0" rtlCol="0" anchor="t">
            <a:spAutoFit/>
          </a:bodyPr>
          <a:lstStyle/>
          <a:p>
            <a:pPr>
              <a:lnSpc>
                <a:spcPts val="2626"/>
              </a:lnSpc>
            </a:pPr>
            <a:r>
              <a:rPr lang="en-US" sz="1811" b="1" spc="90" dirty="0">
                <a:solidFill>
                  <a:srgbClr val="FF5757"/>
                </a:solidFill>
                <a:latin typeface="Ink Free" panose="03080402000500000000" pitchFamily="66" charset="0"/>
              </a:rPr>
              <a:t>3.  Dignity and Respect for All</a:t>
            </a:r>
          </a:p>
          <a:p>
            <a:pPr>
              <a:lnSpc>
                <a:spcPts val="2626"/>
              </a:lnSpc>
            </a:pPr>
            <a:endParaRPr lang="en-US" sz="1811" spc="90" dirty="0">
              <a:solidFill>
                <a:srgbClr val="FF5757"/>
              </a:solidFill>
              <a:latin typeface="Roboto"/>
            </a:endParaRPr>
          </a:p>
        </p:txBody>
      </p:sp>
      <p:sp>
        <p:nvSpPr>
          <p:cNvPr id="14" name="TextBox 14"/>
          <p:cNvSpPr txBox="1"/>
          <p:nvPr/>
        </p:nvSpPr>
        <p:spPr>
          <a:xfrm>
            <a:off x="-84020" y="2357117"/>
            <a:ext cx="4598836" cy="739775"/>
          </a:xfrm>
          <a:prstGeom prst="rect">
            <a:avLst/>
          </a:prstGeom>
        </p:spPr>
        <p:txBody>
          <a:bodyPr lIns="0" tIns="0" rIns="0" bIns="0" rtlCol="0" anchor="t">
            <a:spAutoFit/>
          </a:bodyPr>
          <a:lstStyle/>
          <a:p>
            <a:pPr algn="ctr">
              <a:lnSpc>
                <a:spcPts val="6090"/>
              </a:lnSpc>
            </a:pPr>
            <a:r>
              <a:rPr lang="en-US" sz="4200" spc="210" dirty="0">
                <a:solidFill>
                  <a:srgbClr val="6DBFC7"/>
                </a:solidFill>
                <a:latin typeface="League Spartan"/>
              </a:rPr>
              <a:t>Civil Rights</a:t>
            </a:r>
          </a:p>
        </p:txBody>
      </p:sp>
      <p:sp>
        <p:nvSpPr>
          <p:cNvPr id="15" name="TextBox 15"/>
          <p:cNvSpPr txBox="1"/>
          <p:nvPr/>
        </p:nvSpPr>
        <p:spPr>
          <a:xfrm>
            <a:off x="217418" y="3035622"/>
            <a:ext cx="4477566" cy="3642407"/>
          </a:xfrm>
          <a:prstGeom prst="rect">
            <a:avLst/>
          </a:prstGeom>
          <a:noFill/>
          <a:ln w="12700" cap="sq">
            <a:solidFill>
              <a:schemeClr val="accent1"/>
            </a:solidFill>
            <a:prstDash val="sysDot"/>
          </a:ln>
        </p:spPr>
        <p:txBody>
          <a:bodyPr lIns="0" tIns="0" rIns="0" bIns="0" rtlCol="0" anchor="t">
            <a:spAutoFit/>
          </a:bodyPr>
          <a:lstStyle/>
          <a:p>
            <a:pPr>
              <a:lnSpc>
                <a:spcPts val="2626"/>
              </a:lnSpc>
            </a:pPr>
            <a:r>
              <a:rPr lang="en-US" sz="1600" b="1" spc="90" dirty="0">
                <a:solidFill>
                  <a:srgbClr val="353535"/>
                </a:solidFill>
                <a:latin typeface="Ink Free" panose="03080402000500000000" pitchFamily="66" charset="0"/>
              </a:rPr>
              <a:t>What is Discrimination?</a:t>
            </a:r>
          </a:p>
          <a:p>
            <a:pPr>
              <a:lnSpc>
                <a:spcPts val="2626"/>
              </a:lnSpc>
            </a:pPr>
            <a:endParaRPr lang="en-US" sz="1600" b="1" spc="90" dirty="0">
              <a:solidFill>
                <a:srgbClr val="353535"/>
              </a:solidFill>
              <a:latin typeface="Ink Free" panose="03080402000500000000" pitchFamily="66" charset="0"/>
            </a:endParaRPr>
          </a:p>
          <a:p>
            <a:pPr>
              <a:lnSpc>
                <a:spcPts val="2626"/>
              </a:lnSpc>
            </a:pPr>
            <a:r>
              <a:rPr lang="en-US" sz="1600" b="1" spc="90" dirty="0">
                <a:solidFill>
                  <a:srgbClr val="000000"/>
                </a:solidFill>
                <a:latin typeface="Ink Free" panose="03080402000500000000" pitchFamily="66" charset="0"/>
              </a:rPr>
              <a:t>Different treatment which makes a distinction of one person or group of persons from others; either intentionally, by neglect, or by actions or lack of actions based on any persons or group who has characteristics for which discrimination is prohibited based on the law, regulation, or executive orde</a:t>
            </a:r>
            <a:r>
              <a:rPr lang="en-US" sz="1600" spc="90" dirty="0">
                <a:solidFill>
                  <a:srgbClr val="000000"/>
                </a:solidFill>
                <a:latin typeface="Ink Free" panose="03080402000500000000" pitchFamily="66" charset="0"/>
              </a:rPr>
              <a:t>r.</a:t>
            </a:r>
          </a:p>
          <a:p>
            <a:pPr>
              <a:lnSpc>
                <a:spcPts val="2626"/>
              </a:lnSpc>
            </a:pPr>
            <a:endParaRPr lang="en-US" sz="1811" spc="90" dirty="0">
              <a:solidFill>
                <a:srgbClr val="000000"/>
              </a:solidFill>
              <a:latin typeface="Roboto"/>
            </a:endParaRPr>
          </a:p>
          <a:p>
            <a:pPr>
              <a:lnSpc>
                <a:spcPts val="2626"/>
              </a:lnSpc>
            </a:pPr>
            <a:endParaRPr lang="en-US" sz="1811" spc="90" dirty="0">
              <a:solidFill>
                <a:srgbClr val="000000"/>
              </a:solidFill>
              <a:latin typeface="Roboto"/>
            </a:endParaRPr>
          </a:p>
        </p:txBody>
      </p:sp>
      <p:sp>
        <p:nvSpPr>
          <p:cNvPr id="16" name="TextBox 16"/>
          <p:cNvSpPr txBox="1"/>
          <p:nvPr/>
        </p:nvSpPr>
        <p:spPr>
          <a:xfrm>
            <a:off x="217418" y="7010400"/>
            <a:ext cx="9318764" cy="641586"/>
          </a:xfrm>
          <a:prstGeom prst="rect">
            <a:avLst/>
          </a:prstGeom>
          <a:ln>
            <a:noFill/>
          </a:ln>
          <a:effectLst>
            <a:innerShdw blurRad="114300">
              <a:prstClr val="black"/>
            </a:innerShdw>
            <a:reflection blurRad="6350" stA="50000" endA="300" endPos="55000" dir="5400000" sy="-100000" algn="bl" rotWithShape="0"/>
          </a:effectLst>
        </p:spPr>
        <p:txBody>
          <a:bodyPr wrap="square" lIns="0" tIns="0" rIns="0" bIns="0" rtlCol="0" anchor="t">
            <a:spAutoFit/>
          </a:bodyPr>
          <a:lstStyle/>
          <a:p>
            <a:pPr algn="ctr">
              <a:lnSpc>
                <a:spcPts val="2626"/>
              </a:lnSpc>
            </a:pPr>
            <a:r>
              <a:rPr lang="en-US" sz="1811" b="1" spc="90" dirty="0">
                <a:solidFill>
                  <a:srgbClr val="ABD752"/>
                </a:solidFill>
                <a:effectLst>
                  <a:outerShdw blurRad="38100" dist="38100" dir="2700000" algn="tl">
                    <a:srgbClr val="000000">
                      <a:alpha val="43137"/>
                    </a:srgbClr>
                  </a:outerShdw>
                </a:effectLst>
                <a:latin typeface="Roboto"/>
              </a:rPr>
              <a:t>Protected Classes:  Race, Color, National Origin, Age, Sex, Disability</a:t>
            </a:r>
          </a:p>
          <a:p>
            <a:pPr algn="ctr">
              <a:lnSpc>
                <a:spcPts val="2626"/>
              </a:lnSpc>
            </a:pPr>
            <a:endParaRPr lang="en-US" sz="1811" spc="90" dirty="0">
              <a:solidFill>
                <a:srgbClr val="ABD752"/>
              </a:solidFill>
              <a:latin typeface="Roboto"/>
            </a:endParaRPr>
          </a:p>
        </p:txBody>
      </p:sp>
      <p:sp>
        <p:nvSpPr>
          <p:cNvPr id="18" name="Rectangle 17">
            <a:extLst>
              <a:ext uri="{FF2B5EF4-FFF2-40B4-BE49-F238E27FC236}">
                <a16:creationId xmlns:a16="http://schemas.microsoft.com/office/drawing/2014/main" id="{0E6A3DC4-AB52-4AF6-97B4-2657679ECCAA}"/>
              </a:ext>
            </a:extLst>
          </p:cNvPr>
          <p:cNvSpPr/>
          <p:nvPr/>
        </p:nvSpPr>
        <p:spPr>
          <a:xfrm>
            <a:off x="4514816" y="2310997"/>
            <a:ext cx="5047614" cy="794448"/>
          </a:xfrm>
          <a:prstGeom prst="rect">
            <a:avLst/>
          </a:prstGeom>
        </p:spPr>
        <p:txBody>
          <a:bodyPr wrap="square">
            <a:spAutoFit/>
          </a:bodyPr>
          <a:lstStyle/>
          <a:p>
            <a:pPr algn="ctr">
              <a:lnSpc>
                <a:spcPts val="6090"/>
              </a:lnSpc>
            </a:pPr>
            <a:r>
              <a:rPr lang="en-US" sz="3000" spc="210" dirty="0">
                <a:solidFill>
                  <a:srgbClr val="6DBFC7"/>
                </a:solidFill>
                <a:latin typeface="League Spartan"/>
              </a:rPr>
              <a:t>Goals of Civil Rights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5" grpId="0" animBg="1"/>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 y="1817370"/>
            <a:ext cx="3448050" cy="5821680"/>
            <a:chOff x="0" y="0"/>
            <a:chExt cx="4597400" cy="7762240"/>
          </a:xfrm>
        </p:grpSpPr>
        <p:pic>
          <p:nvPicPr>
            <p:cNvPr id="3" name="Picture 3"/>
            <p:cNvPicPr>
              <a:picLocks noChangeAspect="1"/>
            </p:cNvPicPr>
            <p:nvPr/>
          </p:nvPicPr>
          <p:blipFill>
            <a:blip r:embed="rId2"/>
            <a:srcRect l="4921" r="4921"/>
            <a:stretch>
              <a:fillRect/>
            </a:stretch>
          </p:blipFill>
          <p:spPr>
            <a:xfrm>
              <a:off x="0" y="0"/>
              <a:ext cx="4597400" cy="7762240"/>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3609975" y="974344"/>
            <a:ext cx="5353050"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PUBLIC NOTIFICATION</a:t>
            </a:r>
          </a:p>
        </p:txBody>
      </p:sp>
      <p:sp>
        <p:nvSpPr>
          <p:cNvPr id="8" name="TextBox 8"/>
          <p:cNvSpPr txBox="1"/>
          <p:nvPr/>
        </p:nvSpPr>
        <p:spPr>
          <a:xfrm>
            <a:off x="4810125" y="2985278"/>
            <a:ext cx="4477566" cy="660043"/>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Include full USDA non-discrimination on all materials</a:t>
            </a:r>
          </a:p>
        </p:txBody>
      </p:sp>
      <p:grpSp>
        <p:nvGrpSpPr>
          <p:cNvPr id="9" name="Group 9"/>
          <p:cNvGrpSpPr>
            <a:grpSpLocks noChangeAspect="1"/>
          </p:cNvGrpSpPr>
          <p:nvPr/>
        </p:nvGrpSpPr>
        <p:grpSpPr>
          <a:xfrm>
            <a:off x="3609975" y="2914650"/>
            <a:ext cx="885762" cy="885762"/>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1" name="TextBox 11"/>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01</a:t>
            </a:r>
          </a:p>
        </p:txBody>
      </p:sp>
      <p:sp>
        <p:nvSpPr>
          <p:cNvPr id="12" name="TextBox 12"/>
          <p:cNvSpPr txBox="1"/>
          <p:nvPr/>
        </p:nvSpPr>
        <p:spPr>
          <a:xfrm>
            <a:off x="4810125" y="4204478"/>
            <a:ext cx="4477566" cy="986617"/>
          </a:xfrm>
          <a:prstGeom prst="rect">
            <a:avLst/>
          </a:prstGeom>
        </p:spPr>
        <p:txBody>
          <a:bodyPr lIns="0" tIns="0" rIns="0" bIns="0" rtlCol="0" anchor="t">
            <a:spAutoFit/>
          </a:bodyPr>
          <a:lstStyle/>
          <a:p>
            <a:pPr>
              <a:lnSpc>
                <a:spcPts val="2626"/>
              </a:lnSpc>
            </a:pPr>
            <a:r>
              <a:rPr lang="en-US" sz="1811" spc="90" dirty="0">
                <a:solidFill>
                  <a:srgbClr val="353535"/>
                </a:solidFill>
                <a:latin typeface="Ink Free" panose="03080402000500000000" pitchFamily="66" charset="0"/>
              </a:rPr>
              <a:t>Prominently display the "And Justice for All" poster in the food service area. The full size 11"x17" poster must be used.</a:t>
            </a:r>
          </a:p>
        </p:txBody>
      </p:sp>
      <p:grpSp>
        <p:nvGrpSpPr>
          <p:cNvPr id="13" name="Group 13"/>
          <p:cNvGrpSpPr>
            <a:grpSpLocks noChangeAspect="1"/>
          </p:cNvGrpSpPr>
          <p:nvPr/>
        </p:nvGrpSpPr>
        <p:grpSpPr>
          <a:xfrm>
            <a:off x="3609975" y="4133850"/>
            <a:ext cx="885762" cy="885762"/>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5" name="TextBox 15"/>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6" name="TextBox 16"/>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pic>
        <p:nvPicPr>
          <p:cNvPr id="17" name="Picture 16" descr="A screenshot of a cell phone&#10;&#10;Description automatically generated">
            <a:extLst>
              <a:ext uri="{FF2B5EF4-FFF2-40B4-BE49-F238E27FC236}">
                <a16:creationId xmlns:a16="http://schemas.microsoft.com/office/drawing/2014/main" id="{5E97FE6D-3842-4BAB-85AE-49A75C2BF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99087">
            <a:off x="-150981" y="4701671"/>
            <a:ext cx="2584746" cy="34003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 y="2283847"/>
            <a:ext cx="4296189" cy="5652052"/>
            <a:chOff x="0" y="0"/>
            <a:chExt cx="5728252" cy="7536070"/>
          </a:xfrm>
        </p:grpSpPr>
        <p:pic>
          <p:nvPicPr>
            <p:cNvPr id="3" name="Picture 3"/>
            <p:cNvPicPr>
              <a:picLocks noChangeAspect="1"/>
            </p:cNvPicPr>
            <p:nvPr/>
          </p:nvPicPr>
          <p:blipFill>
            <a:blip r:embed="rId2"/>
            <a:srcRect l="963" r="963"/>
            <a:stretch>
              <a:fillRect/>
            </a:stretch>
          </p:blipFill>
          <p:spPr>
            <a:xfrm>
              <a:off x="0" y="0"/>
              <a:ext cx="5728252" cy="7536070"/>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6" name="TextBox 6"/>
          <p:cNvSpPr txBox="1"/>
          <p:nvPr/>
        </p:nvSpPr>
        <p:spPr>
          <a:xfrm>
            <a:off x="2867853" y="974344"/>
            <a:ext cx="6095172"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CIVIL RIGHTS</a:t>
            </a:r>
          </a:p>
          <a:p>
            <a:pPr>
              <a:lnSpc>
                <a:spcPts val="3896"/>
              </a:lnSpc>
            </a:pPr>
            <a:r>
              <a:rPr lang="en-US" sz="3219" spc="160">
                <a:solidFill>
                  <a:srgbClr val="FFFFFF"/>
                </a:solidFill>
                <a:latin typeface="League Spartan"/>
              </a:rPr>
              <a:t>GRIEVANCE PROCEDURES</a:t>
            </a:r>
          </a:p>
        </p:txBody>
      </p:sp>
      <p:sp>
        <p:nvSpPr>
          <p:cNvPr id="8" name="TextBox 8"/>
          <p:cNvSpPr txBox="1"/>
          <p:nvPr/>
        </p:nvSpPr>
        <p:spPr>
          <a:xfrm>
            <a:off x="4152249" y="2818130"/>
            <a:ext cx="5601351" cy="3368230"/>
          </a:xfrm>
          <a:prstGeom prst="rect">
            <a:avLst/>
          </a:prstGeom>
        </p:spPr>
        <p:txBody>
          <a:bodyPr lIns="0" tIns="0" rIns="0" bIns="0" rtlCol="0" anchor="t">
            <a:spAutoFit/>
          </a:bodyPr>
          <a:lstStyle/>
          <a:p>
            <a:pPr marL="379730" lvl="1" indent="-189865">
              <a:lnSpc>
                <a:spcPts val="3335"/>
              </a:lnSpc>
              <a:buFont typeface="Arial"/>
              <a:buChar char="•"/>
            </a:pPr>
            <a:r>
              <a:rPr lang="en-US" sz="2300" spc="114" dirty="0">
                <a:solidFill>
                  <a:srgbClr val="353535"/>
                </a:solidFill>
                <a:latin typeface="Ink Free" panose="03080402000500000000" pitchFamily="66" charset="0"/>
              </a:rPr>
              <a:t>Accept verbal or written grievances.</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must be made in 180 days.</a:t>
            </a:r>
          </a:p>
          <a:p>
            <a:pPr marL="379730" lvl="1" indent="-189865">
              <a:lnSpc>
                <a:spcPts val="3335"/>
              </a:lnSpc>
              <a:buFont typeface="Arial"/>
              <a:buChar char="•"/>
            </a:pPr>
            <a:r>
              <a:rPr lang="en-US" sz="2300" spc="114" dirty="0">
                <a:solidFill>
                  <a:srgbClr val="353535"/>
                </a:solidFill>
                <a:latin typeface="Ink Free" panose="03080402000500000000" pitchFamily="66" charset="0"/>
              </a:rPr>
              <a:t>Available on DTC website or USDA </a:t>
            </a:r>
          </a:p>
          <a:p>
            <a:pPr marL="379730" lvl="1" indent="-189865">
              <a:lnSpc>
                <a:spcPts val="3335"/>
              </a:lnSpc>
              <a:buFont typeface="Arial"/>
              <a:buChar char="•"/>
            </a:pPr>
            <a:r>
              <a:rPr lang="en-US" sz="2300" spc="114" dirty="0">
                <a:solidFill>
                  <a:srgbClr val="353535"/>
                </a:solidFill>
                <a:latin typeface="Ink Free" panose="03080402000500000000" pitchFamily="66" charset="0"/>
              </a:rPr>
              <a:t>Keep procedures and report forms at site.</a:t>
            </a:r>
          </a:p>
          <a:p>
            <a:pPr marL="379730" lvl="1" indent="-189865">
              <a:lnSpc>
                <a:spcPts val="3335"/>
              </a:lnSpc>
              <a:buFont typeface="Arial"/>
              <a:buChar char="•"/>
            </a:pPr>
            <a:r>
              <a:rPr lang="en-US" sz="2300" spc="114" dirty="0">
                <a:solidFill>
                  <a:srgbClr val="353535"/>
                </a:solidFill>
                <a:latin typeface="Ink Free" panose="03080402000500000000" pitchFamily="66" charset="0"/>
              </a:rPr>
              <a:t>Never try to impede or "work it out"</a:t>
            </a:r>
          </a:p>
          <a:p>
            <a:pPr marL="379730" lvl="1" indent="-189865">
              <a:lnSpc>
                <a:spcPts val="3335"/>
              </a:lnSpc>
              <a:buFont typeface="Arial"/>
              <a:buChar char="•"/>
            </a:pPr>
            <a:r>
              <a:rPr lang="en-US" sz="2300" spc="114" dirty="0">
                <a:solidFill>
                  <a:srgbClr val="353535"/>
                </a:solidFill>
                <a:latin typeface="Ink Free" panose="03080402000500000000" pitchFamily="66" charset="0"/>
              </a:rPr>
              <a:t>Complaint goes directly to USDA - information is on the form.</a:t>
            </a:r>
          </a:p>
        </p:txBody>
      </p:sp>
      <p:sp>
        <p:nvSpPr>
          <p:cNvPr id="9" name="TextBox 9"/>
          <p:cNvSpPr txBox="1"/>
          <p:nvPr/>
        </p:nvSpPr>
        <p:spPr>
          <a:xfrm>
            <a:off x="3724275" y="566180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2787" y="0"/>
            <a:ext cx="7747562" cy="7584686"/>
            <a:chOff x="0" y="0"/>
            <a:chExt cx="10330082" cy="10112914"/>
          </a:xfrm>
        </p:grpSpPr>
        <p:pic>
          <p:nvPicPr>
            <p:cNvPr id="3" name="Picture 3"/>
            <p:cNvPicPr>
              <a:picLocks noChangeAspect="1"/>
            </p:cNvPicPr>
            <p:nvPr/>
          </p:nvPicPr>
          <p:blipFill>
            <a:blip r:embed="rId2"/>
            <a:srcRect l="15950" r="15950"/>
            <a:stretch>
              <a:fillRect/>
            </a:stretch>
          </p:blipFill>
          <p:spPr>
            <a:xfrm>
              <a:off x="0" y="0"/>
              <a:ext cx="10330082" cy="10112914"/>
            </a:xfrm>
            <a:prstGeom prst="rect">
              <a:avLst/>
            </a:prstGeom>
          </p:spPr>
        </p:pic>
      </p:grpSp>
      <p:pic>
        <p:nvPicPr>
          <p:cNvPr id="4" name="Picture 4"/>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5" name="Picture 5"/>
          <p:cNvPicPr>
            <a:picLocks noChangeAspect="1"/>
          </p:cNvPicPr>
          <p:nvPr/>
        </p:nvPicPr>
        <p:blipFill>
          <a:blip r:embed="rId4"/>
          <a:srcRect l="31823" t="45208" r="31823" b="45208"/>
          <a:stretch>
            <a:fillRect/>
          </a:stretch>
        </p:blipFill>
        <p:spPr>
          <a:xfrm>
            <a:off x="-647700" y="514350"/>
            <a:ext cx="6648187" cy="1752600"/>
          </a:xfrm>
          <a:prstGeom prst="rect">
            <a:avLst/>
          </a:prstGeom>
        </p:spPr>
      </p:pic>
      <p:sp>
        <p:nvSpPr>
          <p:cNvPr id="6" name="TextBox 6"/>
          <p:cNvSpPr txBox="1"/>
          <p:nvPr/>
        </p:nvSpPr>
        <p:spPr>
          <a:xfrm>
            <a:off x="495300" y="964819"/>
            <a:ext cx="5105400" cy="1308050"/>
          </a:xfrm>
          <a:prstGeom prst="rect">
            <a:avLst/>
          </a:prstGeom>
        </p:spPr>
        <p:txBody>
          <a:bodyPr lIns="0" tIns="0" rIns="0" bIns="0" rtlCol="0" anchor="t">
            <a:spAutoFit/>
          </a:bodyPr>
          <a:lstStyle/>
          <a:p>
            <a:pPr>
              <a:lnSpc>
                <a:spcPts val="5082"/>
              </a:lnSpc>
            </a:pPr>
            <a:r>
              <a:rPr lang="en-US" sz="4200" spc="210" dirty="0">
                <a:solidFill>
                  <a:srgbClr val="FFFFFF"/>
                </a:solidFill>
                <a:latin typeface="League Spartan"/>
              </a:rPr>
              <a:t>WHAT IS CACFP?</a:t>
            </a:r>
          </a:p>
        </p:txBody>
      </p:sp>
      <p:sp>
        <p:nvSpPr>
          <p:cNvPr id="8" name="TextBox 7">
            <a:extLst>
              <a:ext uri="{FF2B5EF4-FFF2-40B4-BE49-F238E27FC236}">
                <a16:creationId xmlns:a16="http://schemas.microsoft.com/office/drawing/2014/main" id="{C4DE99B8-8A6D-448C-9EE0-23BC0070C4CD}"/>
              </a:ext>
            </a:extLst>
          </p:cNvPr>
          <p:cNvSpPr txBox="1"/>
          <p:nvPr/>
        </p:nvSpPr>
        <p:spPr>
          <a:xfrm>
            <a:off x="228601" y="2590800"/>
            <a:ext cx="5105400" cy="3785652"/>
          </a:xfrm>
          <a:prstGeom prst="rect">
            <a:avLst/>
          </a:prstGeom>
          <a:noFill/>
        </p:spPr>
        <p:txBody>
          <a:bodyPr wrap="square" rtlCol="0">
            <a:spAutoFit/>
          </a:bodyPr>
          <a:lstStyle/>
          <a:p>
            <a:r>
              <a:rPr lang="en-US" sz="2400" dirty="0">
                <a:latin typeface="Ink Free" panose="03080402000500000000" pitchFamily="66" charset="0"/>
              </a:rPr>
              <a:t>The Child and Adult Care Food Program (CACFP) partners with childcare centers, adult daycares, head starts, family daycare homes, emergency shelters and at-risk programs to provide healthy meal. This USDA program, administered by the State Department of Education, and then through sponsors such as Dare to Care.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2141" t="46562" r="32141" b="46562"/>
          <a:stretch>
            <a:fillRect/>
          </a:stretch>
        </p:blipFill>
        <p:spPr>
          <a:xfrm>
            <a:off x="-438150" y="552450"/>
            <a:ext cx="6532028" cy="1257197"/>
          </a:xfrm>
          <a:prstGeom prst="rect">
            <a:avLst/>
          </a:prstGeom>
        </p:spPr>
      </p:pic>
      <p:sp>
        <p:nvSpPr>
          <p:cNvPr id="4" name="TextBox 4"/>
          <p:cNvSpPr txBox="1"/>
          <p:nvPr/>
        </p:nvSpPr>
        <p:spPr>
          <a:xfrm>
            <a:off x="571500" y="835836"/>
            <a:ext cx="4648346" cy="97381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SUPERVISOR</a:t>
            </a:r>
          </a:p>
          <a:p>
            <a:pPr>
              <a:lnSpc>
                <a:spcPts val="3896"/>
              </a:lnSpc>
            </a:pPr>
            <a:r>
              <a:rPr lang="en-US" sz="3219" spc="160">
                <a:solidFill>
                  <a:srgbClr val="FFFFFF"/>
                </a:solidFill>
                <a:latin typeface="League Spartan"/>
              </a:rPr>
              <a:t>RESPONSIBILITIES </a:t>
            </a:r>
          </a:p>
        </p:txBody>
      </p:sp>
      <p:sp>
        <p:nvSpPr>
          <p:cNvPr id="5" name="TextBox 5"/>
          <p:cNvSpPr txBox="1"/>
          <p:nvPr/>
        </p:nvSpPr>
        <p:spPr>
          <a:xfrm>
            <a:off x="30817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Trained site supervisor must be present during ALL meal services and serve ALL children.</a:t>
            </a:r>
          </a:p>
        </p:txBody>
      </p:sp>
      <p:sp>
        <p:nvSpPr>
          <p:cNvPr id="6" name="TextBox 6"/>
          <p:cNvSpPr txBox="1"/>
          <p:nvPr/>
        </p:nvSpPr>
        <p:spPr>
          <a:xfrm>
            <a:off x="3445928"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Ensure Accurate Meal Count documentation</a:t>
            </a:r>
          </a:p>
          <a:p>
            <a:pPr algn="ctr">
              <a:lnSpc>
                <a:spcPts val="2626"/>
              </a:lnSpc>
            </a:pPr>
            <a:r>
              <a:rPr lang="en-US" sz="1811" spc="90" dirty="0">
                <a:solidFill>
                  <a:srgbClr val="353535"/>
                </a:solidFill>
                <a:latin typeface="Roboto"/>
              </a:rPr>
              <a:t>and Civil Rights Compliance.</a:t>
            </a:r>
          </a:p>
        </p:txBody>
      </p:sp>
      <p:sp>
        <p:nvSpPr>
          <p:cNvPr id="7" name="TextBox 7"/>
          <p:cNvSpPr txBox="1"/>
          <p:nvPr/>
        </p:nvSpPr>
        <p:spPr>
          <a:xfrm>
            <a:off x="6562725" y="5263237"/>
            <a:ext cx="2647950" cy="1320443"/>
          </a:xfrm>
          <a:prstGeom prst="rect">
            <a:avLst/>
          </a:prstGeom>
        </p:spPr>
        <p:txBody>
          <a:bodyPr lIns="0" tIns="0" rIns="0" bIns="0" rtlCol="0" anchor="t">
            <a:spAutoFit/>
          </a:bodyPr>
          <a:lstStyle/>
          <a:p>
            <a:pPr algn="ctr">
              <a:lnSpc>
                <a:spcPts val="2626"/>
              </a:lnSpc>
            </a:pPr>
            <a:r>
              <a:rPr lang="en-US" sz="1811" spc="90" dirty="0">
                <a:solidFill>
                  <a:srgbClr val="353535"/>
                </a:solidFill>
                <a:latin typeface="Roboto"/>
              </a:rPr>
              <a:t>Submit all forms to DTC each week and inform sponsor of any changes.</a:t>
            </a:r>
          </a:p>
        </p:txBody>
      </p:sp>
      <p:pic>
        <p:nvPicPr>
          <p:cNvPr id="8" name="Picture 8"/>
          <p:cNvPicPr>
            <a:picLocks noChangeAspect="1"/>
          </p:cNvPicPr>
          <p:nvPr/>
        </p:nvPicPr>
        <p:blipFill>
          <a:blip r:embed="rId4"/>
          <a:srcRect/>
          <a:stretch>
            <a:fillRect/>
          </a:stretch>
        </p:blipFill>
        <p:spPr>
          <a:xfrm>
            <a:off x="2983841" y="2352675"/>
            <a:ext cx="3119168" cy="2698080"/>
          </a:xfrm>
          <a:prstGeom prst="rect">
            <a:avLst/>
          </a:prstGeom>
        </p:spPr>
      </p:pic>
      <p:pic>
        <p:nvPicPr>
          <p:cNvPr id="9" name="Picture 9"/>
          <p:cNvPicPr>
            <a:picLocks noChangeAspect="1"/>
          </p:cNvPicPr>
          <p:nvPr/>
        </p:nvPicPr>
        <p:blipFill>
          <a:blip r:embed="rId5"/>
          <a:srcRect/>
          <a:stretch>
            <a:fillRect/>
          </a:stretch>
        </p:blipFill>
        <p:spPr>
          <a:xfrm>
            <a:off x="407567" y="2027091"/>
            <a:ext cx="2449168" cy="3023664"/>
          </a:xfrm>
          <a:prstGeom prst="rect">
            <a:avLst/>
          </a:prstGeom>
        </p:spPr>
      </p:pic>
      <p:pic>
        <p:nvPicPr>
          <p:cNvPr id="10" name="Picture 10"/>
          <p:cNvPicPr>
            <a:picLocks noChangeAspect="1"/>
          </p:cNvPicPr>
          <p:nvPr/>
        </p:nvPicPr>
        <p:blipFill>
          <a:blip r:embed="rId6"/>
          <a:srcRect/>
          <a:stretch>
            <a:fillRect/>
          </a:stretch>
        </p:blipFill>
        <p:spPr>
          <a:xfrm>
            <a:off x="6123270" y="2391208"/>
            <a:ext cx="3712140" cy="24964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392" t="40629" r="29392" b="40629"/>
          <a:stretch>
            <a:fillRect/>
          </a:stretch>
        </p:blipFill>
        <p:spPr>
          <a:xfrm rot="-5400000">
            <a:off x="4403401" y="1959712"/>
            <a:ext cx="7537531" cy="3427512"/>
          </a:xfrm>
          <a:prstGeom prst="rect">
            <a:avLst/>
          </a:prstGeom>
        </p:spPr>
      </p:pic>
      <p:pic>
        <p:nvPicPr>
          <p:cNvPr id="3" name="Picture 3"/>
          <p:cNvPicPr>
            <a:picLocks noChangeAspect="1"/>
          </p:cNvPicPr>
          <p:nvPr/>
        </p:nvPicPr>
        <p:blipFill>
          <a:blip r:embed="rId3"/>
          <a:srcRect/>
          <a:stretch>
            <a:fillRect/>
          </a:stretch>
        </p:blipFill>
        <p:spPr>
          <a:xfrm>
            <a:off x="-1708654" y="0"/>
            <a:ext cx="8216465" cy="4642303"/>
          </a:xfrm>
          <a:prstGeom prst="rect">
            <a:avLst/>
          </a:prstGeom>
        </p:spPr>
      </p:pic>
      <p:pic>
        <p:nvPicPr>
          <p:cNvPr id="4" name="Picture 4"/>
          <p:cNvPicPr>
            <a:picLocks noChangeAspect="1"/>
          </p:cNvPicPr>
          <p:nvPr/>
        </p:nvPicPr>
        <p:blipFill>
          <a:blip r:embed="rId4"/>
          <a:srcRect l="31823" t="42277" r="31823" b="42277"/>
          <a:stretch>
            <a:fillRect/>
          </a:stretch>
        </p:blipFill>
        <p:spPr>
          <a:xfrm>
            <a:off x="3134317" y="4617710"/>
            <a:ext cx="6648188" cy="2824524"/>
          </a:xfrm>
          <a:prstGeom prst="rect">
            <a:avLst/>
          </a:prstGeom>
        </p:spPr>
      </p:pic>
      <p:grpSp>
        <p:nvGrpSpPr>
          <p:cNvPr id="5" name="Group 5"/>
          <p:cNvGrpSpPr/>
          <p:nvPr/>
        </p:nvGrpSpPr>
        <p:grpSpPr>
          <a:xfrm>
            <a:off x="3545081" y="4996323"/>
            <a:ext cx="5476999" cy="2067298"/>
            <a:chOff x="0" y="0"/>
            <a:chExt cx="7302665" cy="2756397"/>
          </a:xfrm>
        </p:grpSpPr>
        <p:sp>
          <p:nvSpPr>
            <p:cNvPr id="6" name="TextBox 6"/>
            <p:cNvSpPr txBox="1"/>
            <p:nvPr/>
          </p:nvSpPr>
          <p:spPr>
            <a:xfrm>
              <a:off x="0" y="626311"/>
              <a:ext cx="7302500" cy="2130086"/>
            </a:xfrm>
            <a:prstGeom prst="rect">
              <a:avLst/>
            </a:prstGeom>
          </p:spPr>
          <p:txBody>
            <a:bodyPr lIns="0" tIns="0" rIns="0" bIns="0" rtlCol="0" anchor="t">
              <a:spAutoFit/>
            </a:bodyPr>
            <a:lstStyle/>
            <a:p>
              <a:pPr>
                <a:lnSpc>
                  <a:spcPts val="6818"/>
                </a:lnSpc>
              </a:pPr>
              <a:r>
                <a:rPr lang="en-US" sz="5634" spc="281">
                  <a:solidFill>
                    <a:srgbClr val="6DBFC7"/>
                  </a:solidFill>
                  <a:latin typeface="League Spartan"/>
                </a:rPr>
                <a:t>WE DELIVER HEALTHY CO.</a:t>
              </a:r>
            </a:p>
          </p:txBody>
        </p:sp>
        <p:sp>
          <p:nvSpPr>
            <p:cNvPr id="7" name="TextBox 7"/>
            <p:cNvSpPr txBox="1"/>
            <p:nvPr/>
          </p:nvSpPr>
          <p:spPr>
            <a:xfrm>
              <a:off x="165" y="-9525"/>
              <a:ext cx="7302500" cy="379984"/>
            </a:xfrm>
            <a:prstGeom prst="rect">
              <a:avLst/>
            </a:prstGeom>
          </p:spPr>
          <p:txBody>
            <a:bodyPr lIns="0" tIns="0" rIns="0" bIns="0" rtlCol="0" anchor="t">
              <a:spAutoFit/>
            </a:bodyPr>
            <a:lstStyle/>
            <a:p>
              <a:pPr>
                <a:lnSpc>
                  <a:spcPts val="2191"/>
                </a:lnSpc>
              </a:pPr>
              <a:r>
                <a:rPr lang="en-US" sz="1811" b="1" spc="362">
                  <a:solidFill>
                    <a:srgbClr val="353535"/>
                  </a:solidFill>
                  <a:latin typeface="Roboto"/>
                </a:rPr>
                <a:t>2020 MARKETING STRATEGY</a:t>
              </a:r>
            </a:p>
          </p:txBody>
        </p:sp>
      </p:grpSp>
      <p:pic>
        <p:nvPicPr>
          <p:cNvPr id="8" name="Picture 8"/>
          <p:cNvPicPr>
            <a:picLocks noChangeAspect="1"/>
          </p:cNvPicPr>
          <p:nvPr/>
        </p:nvPicPr>
        <p:blipFill>
          <a:blip r:embed="rId5"/>
          <a:srcRect t="15701"/>
          <a:stretch>
            <a:fillRect/>
          </a:stretch>
        </p:blipFill>
        <p:spPr>
          <a:xfrm>
            <a:off x="0" y="4593628"/>
            <a:ext cx="10003287" cy="3415227"/>
          </a:xfrm>
          <a:prstGeom prst="rect">
            <a:avLst/>
          </a:prstGeom>
        </p:spPr>
      </p:pic>
      <p:sp>
        <p:nvSpPr>
          <p:cNvPr id="9" name="TextBox 9"/>
          <p:cNvSpPr txBox="1"/>
          <p:nvPr/>
        </p:nvSpPr>
        <p:spPr>
          <a:xfrm>
            <a:off x="6738304" y="1654302"/>
            <a:ext cx="2917126" cy="666849"/>
          </a:xfrm>
          <a:prstGeom prst="rect">
            <a:avLst/>
          </a:prstGeom>
        </p:spPr>
        <p:txBody>
          <a:bodyPr lIns="0" tIns="0" rIns="0" bIns="0" rtlCol="0" anchor="t">
            <a:spAutoFit/>
          </a:bodyPr>
          <a:lstStyle/>
          <a:p>
            <a:pPr algn="ctr">
              <a:lnSpc>
                <a:spcPts val="5203"/>
              </a:lnSpc>
            </a:pPr>
            <a:r>
              <a:rPr lang="en-US" sz="4000" dirty="0">
                <a:solidFill>
                  <a:srgbClr val="EC1B24"/>
                </a:solidFill>
                <a:latin typeface="League Spartan"/>
              </a:rPr>
              <a:t>Questions?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3"/>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495300" y="2902585"/>
            <a:ext cx="4133850" cy="3197314"/>
            <a:chOff x="0" y="0"/>
            <a:chExt cx="5511800" cy="4263085"/>
          </a:xfrm>
        </p:grpSpPr>
        <p:sp>
          <p:nvSpPr>
            <p:cNvPr id="6" name="TextBox 6"/>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WHO CAN EAT?</a:t>
              </a:r>
            </a:p>
          </p:txBody>
        </p:sp>
        <p:sp>
          <p:nvSpPr>
            <p:cNvPr id="7" name="TextBox 7"/>
            <p:cNvSpPr txBox="1"/>
            <p:nvPr/>
          </p:nvSpPr>
          <p:spPr>
            <a:xfrm>
              <a:off x="0" y="672359"/>
              <a:ext cx="5511800" cy="3590726"/>
            </a:xfrm>
            <a:prstGeom prst="rect">
              <a:avLst/>
            </a:prstGeom>
          </p:spPr>
          <p:txBody>
            <a:bodyPr lIns="0" tIns="0" rIns="0" bIns="0" rtlCol="0" anchor="t">
              <a:spAutoFit/>
            </a:bodyPr>
            <a:lstStyle/>
            <a:p>
              <a:pPr>
                <a:lnSpc>
                  <a:spcPts val="3045"/>
                </a:lnSpc>
              </a:pPr>
              <a:r>
                <a:rPr lang="en-US" sz="2100" spc="105" dirty="0">
                  <a:solidFill>
                    <a:srgbClr val="353535"/>
                  </a:solidFill>
                  <a:latin typeface="Ink Free" panose="03080402000500000000" pitchFamily="66" charset="0"/>
                </a:rPr>
                <a:t>•</a:t>
              </a:r>
              <a:r>
                <a:rPr lang="en-US" sz="2400" spc="105" dirty="0">
                  <a:solidFill>
                    <a:srgbClr val="353535"/>
                  </a:solidFill>
                  <a:latin typeface="Ink Free" panose="03080402000500000000" pitchFamily="66" charset="0"/>
                </a:rPr>
                <a:t>Children and teens 18 and younger</a:t>
              </a:r>
            </a:p>
            <a:p>
              <a:pPr>
                <a:lnSpc>
                  <a:spcPts val="3045"/>
                </a:lnSpc>
              </a:pPr>
              <a:r>
                <a:rPr lang="en-US" sz="2400" spc="105" dirty="0">
                  <a:solidFill>
                    <a:srgbClr val="353535"/>
                  </a:solidFill>
                  <a:latin typeface="Ink Free" panose="03080402000500000000" pitchFamily="66" charset="0"/>
                </a:rPr>
                <a:t>•A person age 19-21 who has a mental or physical disability and still participates in a school program</a:t>
              </a:r>
            </a:p>
          </p:txBody>
        </p:sp>
      </p:grpSp>
      <p:grpSp>
        <p:nvGrpSpPr>
          <p:cNvPr id="8" name="Group 8"/>
          <p:cNvGrpSpPr/>
          <p:nvPr/>
        </p:nvGrpSpPr>
        <p:grpSpPr>
          <a:xfrm>
            <a:off x="5188060" y="1790447"/>
            <a:ext cx="4133850" cy="4197588"/>
            <a:chOff x="0" y="0"/>
            <a:chExt cx="5511800" cy="5596782"/>
          </a:xfrm>
        </p:grpSpPr>
        <p:sp>
          <p:nvSpPr>
            <p:cNvPr id="9" name="TextBox 9"/>
            <p:cNvSpPr txBox="1"/>
            <p:nvPr/>
          </p:nvSpPr>
          <p:spPr>
            <a:xfrm>
              <a:off x="0" y="0"/>
              <a:ext cx="5511800" cy="581356"/>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Site Rules</a:t>
              </a:r>
            </a:p>
          </p:txBody>
        </p:sp>
        <p:sp>
          <p:nvSpPr>
            <p:cNvPr id="10" name="TextBox 10"/>
            <p:cNvSpPr txBox="1"/>
            <p:nvPr/>
          </p:nvSpPr>
          <p:spPr>
            <a:xfrm>
              <a:off x="0" y="672358"/>
              <a:ext cx="5511800" cy="4924424"/>
            </a:xfrm>
            <a:prstGeom prst="rect">
              <a:avLst/>
            </a:prstGeom>
          </p:spPr>
          <p:txBody>
            <a:bodyPr lIns="0" tIns="0" rIns="0" bIns="0" rtlCol="0" anchor="t">
              <a:spAutoFit/>
            </a:bodyPr>
            <a:lstStyle/>
            <a:p>
              <a:pPr lvl="0"/>
              <a:r>
                <a:rPr lang="en-US" sz="2400" dirty="0">
                  <a:latin typeface="Ink Free" panose="03080402000500000000" pitchFamily="66" charset="0"/>
                </a:rPr>
                <a:t>Must have programming for the ages you serve</a:t>
              </a:r>
            </a:p>
            <a:p>
              <a:pPr lvl="0"/>
              <a:endParaRPr lang="en-US" sz="2400" dirty="0">
                <a:latin typeface="Ink Free" panose="03080402000500000000" pitchFamily="66" charset="0"/>
              </a:endParaRPr>
            </a:p>
            <a:p>
              <a:pPr lvl="0"/>
              <a:r>
                <a:rPr lang="en-US" sz="2400" dirty="0">
                  <a:latin typeface="Ink Free" panose="03080402000500000000" pitchFamily="66" charset="0"/>
                </a:rPr>
                <a:t>Children do not have to participate in programming to get the meal</a:t>
              </a:r>
            </a:p>
            <a:p>
              <a:pPr lvl="0"/>
              <a:endParaRPr lang="en-US" sz="2400" dirty="0">
                <a:latin typeface="Ink Free" panose="03080402000500000000" pitchFamily="66" charset="0"/>
              </a:endParaRPr>
            </a:p>
            <a:p>
              <a:pPr lvl="0"/>
              <a:r>
                <a:rPr lang="en-US" sz="2400" dirty="0">
                  <a:latin typeface="Ink Free" panose="03080402000500000000" pitchFamily="66" charset="0"/>
                </a:rPr>
                <a:t>Post a </a:t>
              </a:r>
              <a:r>
                <a:rPr lang="en-US" sz="2400" b="1" dirty="0">
                  <a:latin typeface="Ink Free" panose="03080402000500000000" pitchFamily="66" charset="0"/>
                </a:rPr>
                <a:t>Calendar of Activities</a:t>
              </a:r>
              <a:endParaRPr lang="en-US" sz="2400" dirty="0">
                <a:latin typeface="Ink Free" panose="03080402000500000000" pitchFamily="66" charset="0"/>
              </a:endParaRPr>
            </a:p>
            <a:p>
              <a:pPr lvl="0"/>
              <a:r>
                <a:rPr lang="en-US" sz="2400" b="1" dirty="0">
                  <a:latin typeface="Ink Free" panose="03080402000500000000" pitchFamily="66" charset="0"/>
                </a:rPr>
                <a:t>Update DTC on new staff and any changes in meal service</a:t>
              </a:r>
              <a:endParaRPr lang="en-US" sz="2400" dirty="0">
                <a:latin typeface="Ink Free" panose="03080402000500000000" pitchFamily="66"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grpSp>
        <p:nvGrpSpPr>
          <p:cNvPr id="5" name="Group 5"/>
          <p:cNvGrpSpPr/>
          <p:nvPr/>
        </p:nvGrpSpPr>
        <p:grpSpPr>
          <a:xfrm>
            <a:off x="742950" y="2248773"/>
            <a:ext cx="4133850" cy="3566646"/>
            <a:chOff x="0" y="0"/>
            <a:chExt cx="5511800" cy="4755531"/>
          </a:xfrm>
        </p:grpSpPr>
        <p:sp>
          <p:nvSpPr>
            <p:cNvPr id="6" name="TextBox 6"/>
            <p:cNvSpPr txBox="1"/>
            <p:nvPr/>
          </p:nvSpPr>
          <p:spPr>
            <a:xfrm>
              <a:off x="0" y="0"/>
              <a:ext cx="5511800" cy="581356"/>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WHEN CAN I SERVE?</a:t>
              </a:r>
            </a:p>
          </p:txBody>
        </p:sp>
        <p:sp>
          <p:nvSpPr>
            <p:cNvPr id="7" name="TextBox 7"/>
            <p:cNvSpPr txBox="1"/>
            <p:nvPr/>
          </p:nvSpPr>
          <p:spPr>
            <a:xfrm>
              <a:off x="0" y="672359"/>
              <a:ext cx="5511800" cy="4083172"/>
            </a:xfrm>
            <a:prstGeom prst="rect">
              <a:avLst/>
            </a:prstGeom>
          </p:spPr>
          <p:txBody>
            <a:bodyPr lIns="0" tIns="0" rIns="0" bIns="0" rtlCol="0" anchor="t">
              <a:spAutoFit/>
            </a:bodyPr>
            <a:lstStyle/>
            <a:p>
              <a:pPr marL="173355" lvl="1">
                <a:lnSpc>
                  <a:spcPts val="3045"/>
                </a:lnSpc>
              </a:pPr>
              <a:r>
                <a:rPr lang="en-US" sz="2100" b="1" spc="105" dirty="0">
                  <a:solidFill>
                    <a:srgbClr val="353535"/>
                  </a:solidFill>
                  <a:latin typeface="Ink Free" panose="03080402000500000000" pitchFamily="66" charset="0"/>
                </a:rPr>
                <a:t>Served during approved meal service times</a:t>
              </a:r>
            </a:p>
            <a:p>
              <a:pPr marL="173355" lvl="1">
                <a:lnSpc>
                  <a:spcPts val="3045"/>
                </a:lnSpc>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Changes must be pre-approved</a:t>
              </a:r>
            </a:p>
            <a:p>
              <a:pPr marL="173355" lvl="1">
                <a:lnSpc>
                  <a:spcPts val="3045"/>
                </a:lnSpc>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Cannot claim meals served outside of the approved meal service time.</a:t>
              </a:r>
            </a:p>
          </p:txBody>
        </p:sp>
      </p:grpSp>
      <p:pic>
        <p:nvPicPr>
          <p:cNvPr id="8" name="Picture 8"/>
          <p:cNvPicPr>
            <a:picLocks noChangeAspect="1"/>
          </p:cNvPicPr>
          <p:nvPr/>
        </p:nvPicPr>
        <p:blipFill>
          <a:blip r:embed="rId5"/>
          <a:srcRect/>
          <a:stretch>
            <a:fillRect/>
          </a:stretch>
        </p:blipFill>
        <p:spPr>
          <a:xfrm>
            <a:off x="4761934" y="961116"/>
            <a:ext cx="4800834" cy="51971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5" name="Picture 5"/>
          <p:cNvPicPr>
            <a:picLocks noChangeAspect="1"/>
          </p:cNvPicPr>
          <p:nvPr/>
        </p:nvPicPr>
        <p:blipFill>
          <a:blip r:embed="rId5">
            <a:alphaModFix amt="31999"/>
          </a:blip>
          <a:srcRect/>
          <a:stretch>
            <a:fillRect/>
          </a:stretch>
        </p:blipFill>
        <p:spPr>
          <a:xfrm>
            <a:off x="682879" y="1864970"/>
            <a:ext cx="8290560" cy="4718710"/>
          </a:xfrm>
          <a:prstGeom prst="rect">
            <a:avLst/>
          </a:prstGeom>
        </p:spPr>
      </p:pic>
      <p:grpSp>
        <p:nvGrpSpPr>
          <p:cNvPr id="6" name="Group 6"/>
          <p:cNvGrpSpPr/>
          <p:nvPr/>
        </p:nvGrpSpPr>
        <p:grpSpPr>
          <a:xfrm>
            <a:off x="495300" y="2248773"/>
            <a:ext cx="4381500" cy="2797204"/>
            <a:chOff x="-330200" y="0"/>
            <a:chExt cx="5842000" cy="3729606"/>
          </a:xfrm>
        </p:grpSpPr>
        <p:sp>
          <p:nvSpPr>
            <p:cNvPr id="7" name="TextBox 7"/>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a:solidFill>
                    <a:srgbClr val="6DBFC7"/>
                  </a:solidFill>
                  <a:latin typeface="League Spartan"/>
                </a:rPr>
                <a:t>WHERE?</a:t>
              </a:r>
            </a:p>
          </p:txBody>
        </p:sp>
        <p:sp>
          <p:nvSpPr>
            <p:cNvPr id="8" name="TextBox 8"/>
            <p:cNvSpPr txBox="1"/>
            <p:nvPr/>
          </p:nvSpPr>
          <p:spPr>
            <a:xfrm>
              <a:off x="-330200" y="672359"/>
              <a:ext cx="5842000" cy="3057247"/>
            </a:xfrm>
            <a:prstGeom prst="rect">
              <a:avLst/>
            </a:prstGeom>
          </p:spPr>
          <p:txBody>
            <a:bodyPr wrap="square"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must be preapproved</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 changes must be preapproved via website </a:t>
              </a:r>
            </a:p>
            <a:p>
              <a:pPr marL="346710" lvl="1" indent="-173355">
                <a:lnSpc>
                  <a:spcPts val="3045"/>
                </a:lnSpc>
                <a:buFont typeface="Arial"/>
                <a:buChar char="•"/>
              </a:pPr>
              <a:r>
                <a:rPr lang="en-US" sz="2100" b="1" spc="105" dirty="0">
                  <a:solidFill>
                    <a:srgbClr val="353535"/>
                  </a:solidFill>
                  <a:latin typeface="Ink Free" panose="03080402000500000000" pitchFamily="66" charset="0"/>
                </a:rPr>
                <a:t>Locations should be easily accessible and a safe place for children to gather</a:t>
              </a:r>
            </a:p>
          </p:txBody>
        </p:sp>
      </p:grpSp>
      <p:grpSp>
        <p:nvGrpSpPr>
          <p:cNvPr id="9" name="Group 9"/>
          <p:cNvGrpSpPr/>
          <p:nvPr/>
        </p:nvGrpSpPr>
        <p:grpSpPr>
          <a:xfrm>
            <a:off x="5124450" y="2248773"/>
            <a:ext cx="4381500" cy="2797204"/>
            <a:chOff x="0" y="0"/>
            <a:chExt cx="5511800" cy="3729605"/>
          </a:xfrm>
        </p:grpSpPr>
        <p:sp>
          <p:nvSpPr>
            <p:cNvPr id="10" name="TextBox 10"/>
            <p:cNvSpPr txBox="1"/>
            <p:nvPr/>
          </p:nvSpPr>
          <p:spPr>
            <a:xfrm>
              <a:off x="0" y="0"/>
              <a:ext cx="5511800" cy="562525"/>
            </a:xfrm>
            <a:prstGeom prst="rect">
              <a:avLst/>
            </a:prstGeom>
          </p:spPr>
          <p:txBody>
            <a:bodyPr lIns="0" tIns="0" rIns="0" bIns="0" rtlCol="0" anchor="t">
              <a:spAutoFit/>
            </a:bodyPr>
            <a:lstStyle/>
            <a:p>
              <a:pPr>
                <a:lnSpc>
                  <a:spcPts val="3387"/>
                </a:lnSpc>
              </a:pPr>
              <a:endParaRPr/>
            </a:p>
          </p:txBody>
        </p:sp>
        <p:sp>
          <p:nvSpPr>
            <p:cNvPr id="11" name="TextBox 11"/>
            <p:cNvSpPr txBox="1"/>
            <p:nvPr/>
          </p:nvSpPr>
          <p:spPr>
            <a:xfrm>
              <a:off x="0" y="672359"/>
              <a:ext cx="5511800" cy="3057246"/>
            </a:xfrm>
            <a:prstGeom prst="rect">
              <a:avLst/>
            </a:prstGeom>
          </p:spPr>
          <p:txBody>
            <a:bodyPr lIns="0" tIns="0" rIns="0" bIns="0" rtlCol="0" anchor="t">
              <a:spAutoFit/>
            </a:bodyPr>
            <a:lstStyle/>
            <a:p>
              <a:pPr marL="346710" lvl="1" indent="-173355">
                <a:lnSpc>
                  <a:spcPts val="3045"/>
                </a:lnSpc>
                <a:buFont typeface="Arial"/>
                <a:buChar char="•"/>
              </a:pPr>
              <a:r>
                <a:rPr lang="en-US" sz="2100" b="1" spc="105" dirty="0">
                  <a:solidFill>
                    <a:srgbClr val="353535"/>
                  </a:solidFill>
                  <a:latin typeface="Ink Free" panose="03080402000500000000" pitchFamily="66" charset="0"/>
                </a:rPr>
                <a:t>Congregate feeding is a federal requirement</a:t>
              </a:r>
            </a:p>
            <a:p>
              <a:pPr marL="346710" lvl="1" indent="-173355">
                <a:lnSpc>
                  <a:spcPts val="3045"/>
                </a:lnSpc>
                <a:buFont typeface="Arial"/>
                <a:buChar char="•"/>
              </a:pPr>
              <a:r>
                <a:rPr lang="en-US" sz="2100" b="1" spc="105" dirty="0">
                  <a:solidFill>
                    <a:srgbClr val="353535"/>
                  </a:solidFill>
                  <a:latin typeface="Ink Free" panose="03080402000500000000" pitchFamily="66" charset="0"/>
                </a:rPr>
                <a:t>Meals must be eaten in the presence of site staff</a:t>
              </a:r>
            </a:p>
            <a:p>
              <a:pPr marL="346710" lvl="1" indent="-173355">
                <a:lnSpc>
                  <a:spcPts val="3045"/>
                </a:lnSpc>
                <a:buFont typeface="Arial"/>
                <a:buChar char="•"/>
              </a:pPr>
              <a:r>
                <a:rPr lang="en-US" sz="2100" b="1" spc="105" dirty="0">
                  <a:solidFill>
                    <a:srgbClr val="353535"/>
                  </a:solidFill>
                  <a:latin typeface="Ink Free" panose="03080402000500000000" pitchFamily="66" charset="0"/>
                </a:rPr>
                <a:t>Any meal taken off site may not be claimed</a:t>
              </a: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7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4999" t="46563" r="34999" b="46563"/>
          <a:stretch>
            <a:fillRect/>
          </a:stretch>
        </p:blipFill>
        <p:spPr>
          <a:xfrm>
            <a:off x="-647700" y="533400"/>
            <a:ext cx="5486513" cy="1257047"/>
          </a:xfrm>
          <a:prstGeom prst="rect">
            <a:avLst/>
          </a:prstGeom>
        </p:spPr>
      </p:pic>
      <p:sp>
        <p:nvSpPr>
          <p:cNvPr id="4" name="TextBox 4"/>
          <p:cNvSpPr txBox="1"/>
          <p:nvPr/>
        </p:nvSpPr>
        <p:spPr>
          <a:xfrm>
            <a:off x="593925" y="816636"/>
            <a:ext cx="4114800" cy="973811"/>
          </a:xfrm>
          <a:prstGeom prst="rect">
            <a:avLst/>
          </a:prstGeom>
        </p:spPr>
        <p:txBody>
          <a:bodyPr lIns="0" tIns="0" rIns="0" bIns="0" rtlCol="0" anchor="t">
            <a:spAutoFit/>
          </a:bodyPr>
          <a:lstStyle/>
          <a:p>
            <a:pPr>
              <a:lnSpc>
                <a:spcPts val="3896"/>
              </a:lnSpc>
            </a:pPr>
            <a:r>
              <a:rPr lang="en-US" sz="3219" spc="160">
                <a:solidFill>
                  <a:srgbClr val="6DBFC7"/>
                </a:solidFill>
                <a:latin typeface="League Spartan"/>
              </a:rPr>
              <a:t>MEAL PATTERN &amp; MENUS</a:t>
            </a:r>
          </a:p>
        </p:txBody>
      </p:sp>
      <p:sp>
        <p:nvSpPr>
          <p:cNvPr id="7" name="TextBox 7"/>
          <p:cNvSpPr txBox="1"/>
          <p:nvPr/>
        </p:nvSpPr>
        <p:spPr>
          <a:xfrm>
            <a:off x="6997353" y="199571"/>
            <a:ext cx="2689036" cy="6631944"/>
          </a:xfrm>
          <a:prstGeom prst="rect">
            <a:avLst/>
          </a:prstGeom>
        </p:spPr>
        <p:txBody>
          <a:bodyPr lIns="0" tIns="0" rIns="0" bIns="0" rtlCol="0" anchor="t">
            <a:spAutoFit/>
          </a:bodyPr>
          <a:lstStyle/>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Menus must be posted at all times</a:t>
            </a:r>
          </a:p>
          <a:p>
            <a:pPr>
              <a:lnSpc>
                <a:spcPts val="3724"/>
              </a:lnSpc>
            </a:pPr>
            <a:endPar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endParaRP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Children must take all items</a:t>
            </a:r>
          </a:p>
          <a:p>
            <a:pPr>
              <a:lnSpc>
                <a:spcPts val="3724"/>
              </a:lnSpc>
            </a:pPr>
            <a:endPar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endParaRP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Milk is a required</a:t>
            </a:r>
          </a:p>
          <a:p>
            <a:pPr>
              <a:lnSpc>
                <a:spcPts val="3724"/>
              </a:lnSpc>
            </a:pPr>
            <a:endPar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endParaRP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Do not add food</a:t>
            </a:r>
          </a:p>
          <a:p>
            <a:pPr>
              <a:lnSpc>
                <a:spcPts val="3724"/>
              </a:lnSpc>
            </a:pPr>
            <a:endPar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endParaRP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May serve water</a:t>
            </a:r>
          </a:p>
          <a:p>
            <a:pPr>
              <a:lnSpc>
                <a:spcPts val="3724"/>
              </a:lnSpc>
            </a:pPr>
            <a:endPar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endParaRPr>
          </a:p>
          <a:p>
            <a:pPr>
              <a:lnSpc>
                <a:spcPts val="3724"/>
              </a:lnSpc>
            </a:pPr>
            <a:r>
              <a:rPr lang="en-US" sz="2800" spc="-134" dirty="0">
                <a:solidFill>
                  <a:srgbClr val="000000"/>
                </a:solidFill>
                <a:latin typeface="Ink Free" panose="03080402000500000000" pitchFamily="66" charset="0"/>
                <a:ea typeface="Roboto" panose="02000000000000000000" pitchFamily="2" charset="0"/>
                <a:cs typeface="Roboto" panose="02000000000000000000" pitchFamily="2" charset="0"/>
              </a:rPr>
              <a:t>Change menu if needed</a:t>
            </a:r>
          </a:p>
        </p:txBody>
      </p:sp>
      <p:pic>
        <p:nvPicPr>
          <p:cNvPr id="8" name="Picture 8"/>
          <p:cNvPicPr>
            <a:picLocks noChangeAspect="1"/>
          </p:cNvPicPr>
          <p:nvPr/>
        </p:nvPicPr>
        <p:blipFill>
          <a:blip r:embed="rId5"/>
          <a:srcRect/>
          <a:stretch>
            <a:fillRect/>
          </a:stretch>
        </p:blipFill>
        <p:spPr>
          <a:xfrm>
            <a:off x="6395322" y="2986192"/>
            <a:ext cx="636104" cy="636104"/>
          </a:xfrm>
          <a:prstGeom prst="rect">
            <a:avLst/>
          </a:prstGeom>
        </p:spPr>
      </p:pic>
      <p:pic>
        <p:nvPicPr>
          <p:cNvPr id="9" name="Picture 9"/>
          <p:cNvPicPr>
            <a:picLocks noChangeAspect="1"/>
          </p:cNvPicPr>
          <p:nvPr/>
        </p:nvPicPr>
        <p:blipFill>
          <a:blip r:embed="rId5"/>
          <a:srcRect/>
          <a:stretch>
            <a:fillRect/>
          </a:stretch>
        </p:blipFill>
        <p:spPr>
          <a:xfrm>
            <a:off x="6380550" y="3951807"/>
            <a:ext cx="636104" cy="636104"/>
          </a:xfrm>
          <a:prstGeom prst="rect">
            <a:avLst/>
          </a:prstGeom>
        </p:spPr>
      </p:pic>
      <p:pic>
        <p:nvPicPr>
          <p:cNvPr id="10" name="Picture 10"/>
          <p:cNvPicPr>
            <a:picLocks noChangeAspect="1"/>
          </p:cNvPicPr>
          <p:nvPr/>
        </p:nvPicPr>
        <p:blipFill>
          <a:blip r:embed="rId5"/>
          <a:srcRect/>
          <a:stretch>
            <a:fillRect/>
          </a:stretch>
        </p:blipFill>
        <p:spPr>
          <a:xfrm>
            <a:off x="6361249" y="4817409"/>
            <a:ext cx="636104" cy="636104"/>
          </a:xfrm>
          <a:prstGeom prst="rect">
            <a:avLst/>
          </a:prstGeom>
        </p:spPr>
      </p:pic>
      <p:pic>
        <p:nvPicPr>
          <p:cNvPr id="11" name="Picture 11"/>
          <p:cNvPicPr>
            <a:picLocks noChangeAspect="1"/>
          </p:cNvPicPr>
          <p:nvPr/>
        </p:nvPicPr>
        <p:blipFill>
          <a:blip r:embed="rId5"/>
          <a:srcRect/>
          <a:stretch>
            <a:fillRect/>
          </a:stretch>
        </p:blipFill>
        <p:spPr>
          <a:xfrm>
            <a:off x="6399850" y="5775681"/>
            <a:ext cx="636104" cy="636104"/>
          </a:xfrm>
          <a:prstGeom prst="rect">
            <a:avLst/>
          </a:prstGeom>
        </p:spPr>
      </p:pic>
      <p:pic>
        <p:nvPicPr>
          <p:cNvPr id="12" name="Picture 12"/>
          <p:cNvPicPr>
            <a:picLocks noChangeAspect="1"/>
          </p:cNvPicPr>
          <p:nvPr/>
        </p:nvPicPr>
        <p:blipFill>
          <a:blip r:embed="rId5"/>
          <a:srcRect/>
          <a:stretch>
            <a:fillRect/>
          </a:stretch>
        </p:blipFill>
        <p:spPr>
          <a:xfrm>
            <a:off x="6399850" y="1572176"/>
            <a:ext cx="636104" cy="636104"/>
          </a:xfrm>
          <a:prstGeom prst="rect">
            <a:avLst/>
          </a:prstGeom>
        </p:spPr>
      </p:pic>
      <p:pic>
        <p:nvPicPr>
          <p:cNvPr id="13" name="Picture 13"/>
          <p:cNvPicPr>
            <a:picLocks noChangeAspect="1"/>
          </p:cNvPicPr>
          <p:nvPr/>
        </p:nvPicPr>
        <p:blipFill>
          <a:blip r:embed="rId5"/>
          <a:srcRect/>
          <a:stretch>
            <a:fillRect/>
          </a:stretch>
        </p:blipFill>
        <p:spPr>
          <a:xfrm>
            <a:off x="6399850" y="215348"/>
            <a:ext cx="636104" cy="636104"/>
          </a:xfrm>
          <a:prstGeom prst="rect">
            <a:avLst/>
          </a:prstGeom>
        </p:spPr>
      </p:pic>
      <p:sp>
        <p:nvSpPr>
          <p:cNvPr id="14" name="TextBox 14"/>
          <p:cNvSpPr txBox="1"/>
          <p:nvPr/>
        </p:nvSpPr>
        <p:spPr>
          <a:xfrm>
            <a:off x="-1444" y="6696603"/>
            <a:ext cx="9755044" cy="836295"/>
          </a:xfrm>
          <a:prstGeom prst="rect">
            <a:avLst/>
          </a:prstGeom>
        </p:spPr>
        <p:txBody>
          <a:bodyPr lIns="0" tIns="0" rIns="0" bIns="0" rtlCol="0" anchor="t">
            <a:spAutoFit/>
          </a:bodyPr>
          <a:lstStyle/>
          <a:p>
            <a:pPr algn="ctr">
              <a:lnSpc>
                <a:spcPts val="5880"/>
              </a:lnSpc>
              <a:spcBef>
                <a:spcPct val="0"/>
              </a:spcBef>
            </a:pPr>
            <a:r>
              <a:rPr lang="en-US" sz="4200" dirty="0">
                <a:solidFill>
                  <a:srgbClr val="A51217"/>
                </a:solidFill>
                <a:latin typeface="Cooper Hewitt Heavy"/>
              </a:rPr>
              <a:t>Serve EVERTHING and a FULL PORTION</a:t>
            </a:r>
          </a:p>
        </p:txBody>
      </p:sp>
      <p:pic>
        <p:nvPicPr>
          <p:cNvPr id="1026" name="Picture 2" descr="Image result for my plate">
            <a:extLst>
              <a:ext uri="{FF2B5EF4-FFF2-40B4-BE49-F238E27FC236}">
                <a16:creationId xmlns:a16="http://schemas.microsoft.com/office/drawing/2014/main" id="{D0F1813F-DD10-42C9-941B-5C91196E4A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130" y="2010313"/>
            <a:ext cx="5046901" cy="4587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0" nodeType="clickEffect">
                                  <p:stCondLst>
                                    <p:cond delay="0"/>
                                  </p:stCondLst>
                                  <p:iterate type="lt">
                                    <p:tmPct val="4000"/>
                                  </p:iterate>
                                  <p:childTnLst>
                                    <p:set>
                                      <p:cBhvr override="childStyle">
                                        <p:cTn id="42" dur="500" fill="hold"/>
                                        <p:tgtEl>
                                          <p:spTgt spid="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5888" t="46563" r="35888" b="46563"/>
          <a:stretch>
            <a:fillRect/>
          </a:stretch>
        </p:blipFill>
        <p:spPr>
          <a:xfrm>
            <a:off x="-647700" y="533400"/>
            <a:ext cx="5161555" cy="1257047"/>
          </a:xfrm>
          <a:prstGeom prst="rect">
            <a:avLst/>
          </a:prstGeom>
        </p:spPr>
      </p:pic>
      <p:sp>
        <p:nvSpPr>
          <p:cNvPr id="4" name="TextBox 4"/>
          <p:cNvSpPr txBox="1"/>
          <p:nvPr/>
        </p:nvSpPr>
        <p:spPr>
          <a:xfrm>
            <a:off x="495300" y="974344"/>
            <a:ext cx="3696044" cy="484861"/>
          </a:xfrm>
          <a:prstGeom prst="rect">
            <a:avLst/>
          </a:prstGeom>
        </p:spPr>
        <p:txBody>
          <a:bodyPr lIns="0" tIns="0" rIns="0" bIns="0" rtlCol="0" anchor="t">
            <a:spAutoFit/>
          </a:bodyPr>
          <a:lstStyle/>
          <a:p>
            <a:pPr>
              <a:lnSpc>
                <a:spcPts val="3896"/>
              </a:lnSpc>
            </a:pPr>
            <a:r>
              <a:rPr lang="en-US" sz="3219" spc="160">
                <a:solidFill>
                  <a:srgbClr val="FFFFFF"/>
                </a:solidFill>
                <a:latin typeface="League Spartan"/>
              </a:rPr>
              <a:t>SITE RULES</a:t>
            </a:r>
          </a:p>
        </p:txBody>
      </p:sp>
      <p:pic>
        <p:nvPicPr>
          <p:cNvPr id="5" name="Picture 5"/>
          <p:cNvPicPr>
            <a:picLocks noChangeAspect="1"/>
          </p:cNvPicPr>
          <p:nvPr/>
        </p:nvPicPr>
        <p:blipFill>
          <a:blip r:embed="rId5">
            <a:alphaModFix amt="25000"/>
          </a:blip>
          <a:srcRect/>
          <a:stretch>
            <a:fillRect/>
          </a:stretch>
        </p:blipFill>
        <p:spPr>
          <a:xfrm>
            <a:off x="2198370" y="1041200"/>
            <a:ext cx="5852160" cy="5852160"/>
          </a:xfrm>
          <a:prstGeom prst="rect">
            <a:avLst/>
          </a:prstGeom>
        </p:spPr>
      </p:pic>
      <p:grpSp>
        <p:nvGrpSpPr>
          <p:cNvPr id="6" name="Group 6"/>
          <p:cNvGrpSpPr/>
          <p:nvPr/>
        </p:nvGrpSpPr>
        <p:grpSpPr>
          <a:xfrm>
            <a:off x="4876800" y="1594169"/>
            <a:ext cx="4625237" cy="5105529"/>
            <a:chOff x="0" y="0"/>
            <a:chExt cx="5511800" cy="6807371"/>
          </a:xfrm>
        </p:grpSpPr>
        <p:sp>
          <p:nvSpPr>
            <p:cNvPr id="7" name="TextBox 7"/>
            <p:cNvSpPr txBox="1"/>
            <p:nvPr/>
          </p:nvSpPr>
          <p:spPr>
            <a:xfrm>
              <a:off x="0" y="0"/>
              <a:ext cx="5511800" cy="562525"/>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FOOD WASTE</a:t>
              </a:r>
            </a:p>
          </p:txBody>
        </p:sp>
        <p:sp>
          <p:nvSpPr>
            <p:cNvPr id="8" name="TextBox 8"/>
            <p:cNvSpPr txBox="1"/>
            <p:nvPr/>
          </p:nvSpPr>
          <p:spPr>
            <a:xfrm>
              <a:off x="26986" y="672359"/>
              <a:ext cx="5484814" cy="6135012"/>
            </a:xfrm>
            <a:prstGeom prst="rect">
              <a:avLst/>
            </a:prstGeom>
          </p:spPr>
          <p:txBody>
            <a:bodyPr wrap="square" lIns="0" tIns="0" rIns="0" bIns="0" rtlCol="0" anchor="t">
              <a:spAutoFit/>
            </a:bodyPr>
            <a:lstStyle/>
            <a:p>
              <a:pPr marL="173355" lvl="1">
                <a:lnSpc>
                  <a:spcPts val="3045"/>
                </a:lnSpc>
              </a:pPr>
              <a:r>
                <a:rPr lang="en-US" sz="2100" b="1" spc="105" dirty="0">
                  <a:solidFill>
                    <a:srgbClr val="353535"/>
                  </a:solidFill>
                  <a:latin typeface="Ink Free" panose="03080402000500000000" pitchFamily="66" charset="0"/>
                </a:rPr>
                <a:t>Children may take </a:t>
              </a:r>
              <a:r>
                <a:rPr lang="en-US" sz="2100" b="1" spc="105" dirty="0">
                  <a:solidFill>
                    <a:srgbClr val="FF0000"/>
                  </a:solidFill>
                  <a:latin typeface="Ink Free" panose="03080402000500000000" pitchFamily="66" charset="0"/>
                </a:rPr>
                <a:t>one </a:t>
              </a:r>
              <a:r>
                <a:rPr lang="en-US" sz="2100" b="1" spc="105" dirty="0">
                  <a:latin typeface="Ink Free" panose="03080402000500000000" pitchFamily="66" charset="0"/>
                </a:rPr>
                <a:t>of the following off site from their meal</a:t>
              </a:r>
              <a:r>
                <a:rPr lang="en-US" sz="2100" b="1" spc="105" dirty="0">
                  <a:solidFill>
                    <a:srgbClr val="353535"/>
                  </a:solidFill>
                  <a:latin typeface="Ink Free" panose="03080402000500000000" pitchFamily="66" charset="0"/>
                </a:rPr>
                <a:t>:</a:t>
              </a:r>
            </a:p>
            <a:p>
              <a:pPr marL="630555" lvl="2">
                <a:lnSpc>
                  <a:spcPts val="3045"/>
                </a:lnSpc>
              </a:pPr>
              <a:r>
                <a:rPr lang="en-US" sz="2100" b="1" spc="105" dirty="0">
                  <a:solidFill>
                    <a:srgbClr val="353535"/>
                  </a:solidFill>
                  <a:latin typeface="Ink Free" panose="03080402000500000000" pitchFamily="66" charset="0"/>
                </a:rPr>
                <a:t>1. Fruit</a:t>
              </a:r>
            </a:p>
            <a:p>
              <a:pPr marL="630555" lvl="2">
                <a:lnSpc>
                  <a:spcPts val="3045"/>
                </a:lnSpc>
              </a:pPr>
              <a:r>
                <a:rPr lang="en-US" sz="2100" b="1" spc="105" dirty="0">
                  <a:solidFill>
                    <a:srgbClr val="353535"/>
                  </a:solidFill>
                  <a:latin typeface="Ink Free" panose="03080402000500000000" pitchFamily="66" charset="0"/>
                </a:rPr>
                <a:t>2. Grain</a:t>
              </a:r>
            </a:p>
            <a:p>
              <a:pPr marL="630555" lvl="2">
                <a:lnSpc>
                  <a:spcPts val="3045"/>
                </a:lnSpc>
              </a:pPr>
              <a:r>
                <a:rPr lang="en-US" sz="2100" b="1" spc="105" dirty="0">
                  <a:solidFill>
                    <a:srgbClr val="353535"/>
                  </a:solidFill>
                  <a:latin typeface="Ink Free" panose="03080402000500000000" pitchFamily="66" charset="0"/>
                </a:rPr>
                <a:t>3. Vegetable</a:t>
              </a:r>
            </a:p>
            <a:p>
              <a:pPr marL="630555" lvl="2">
                <a:lnSpc>
                  <a:spcPts val="3045"/>
                </a:lnSpc>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Whole or unopened fruits, grains, or vegetables may be served at another time. </a:t>
              </a:r>
            </a:p>
            <a:p>
              <a:pPr marL="173355" lvl="1">
                <a:lnSpc>
                  <a:spcPts val="3045"/>
                </a:lnSpc>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Everything else MUST be discarded.</a:t>
              </a:r>
            </a:p>
          </p:txBody>
        </p:sp>
      </p:grpSp>
      <p:sp>
        <p:nvSpPr>
          <p:cNvPr id="9" name="TextBox 9"/>
          <p:cNvSpPr txBox="1"/>
          <p:nvPr/>
        </p:nvSpPr>
        <p:spPr>
          <a:xfrm>
            <a:off x="380005" y="2332826"/>
            <a:ext cx="4133850" cy="421894"/>
          </a:xfrm>
          <a:prstGeom prst="rect">
            <a:avLst/>
          </a:prstGeom>
        </p:spPr>
        <p:txBody>
          <a:bodyPr lIns="0" tIns="0" rIns="0" bIns="0" rtlCol="0" anchor="t">
            <a:spAutoFit/>
          </a:bodyPr>
          <a:lstStyle/>
          <a:p>
            <a:pPr>
              <a:lnSpc>
                <a:spcPts val="3387"/>
              </a:lnSpc>
            </a:pPr>
            <a:r>
              <a:rPr lang="en-US" sz="2800" spc="140" dirty="0">
                <a:solidFill>
                  <a:srgbClr val="6DBFC7"/>
                </a:solidFill>
                <a:latin typeface="League Spartan"/>
              </a:rPr>
              <a:t>SHARE TABLE</a:t>
            </a:r>
          </a:p>
        </p:txBody>
      </p:sp>
      <p:sp>
        <p:nvSpPr>
          <p:cNvPr id="10" name="TextBox 10"/>
          <p:cNvSpPr txBox="1"/>
          <p:nvPr/>
        </p:nvSpPr>
        <p:spPr>
          <a:xfrm>
            <a:off x="259080" y="2856994"/>
            <a:ext cx="4133850" cy="3831818"/>
          </a:xfrm>
          <a:prstGeom prst="rect">
            <a:avLst/>
          </a:prstGeom>
        </p:spPr>
        <p:txBody>
          <a:bodyPr lIns="0" tIns="0" rIns="0" bIns="0" rtlCol="0" anchor="t">
            <a:spAutoFit/>
          </a:bodyPr>
          <a:lstStyle/>
          <a:p>
            <a:pPr marL="173355" lvl="1">
              <a:lnSpc>
                <a:spcPts val="3045"/>
              </a:lnSpc>
            </a:pPr>
            <a:r>
              <a:rPr lang="en-US" sz="2100" b="1" spc="105" dirty="0">
                <a:solidFill>
                  <a:srgbClr val="353535"/>
                </a:solidFill>
                <a:latin typeface="Ink Free" panose="03080402000500000000" pitchFamily="66" charset="0"/>
              </a:rPr>
              <a:t>In a designated area </a:t>
            </a:r>
          </a:p>
          <a:p>
            <a:pPr marL="346710" lvl="1" indent="-173355">
              <a:lnSpc>
                <a:spcPts val="3045"/>
              </a:lnSpc>
              <a:buFont typeface="Arial"/>
              <a:buChar char="•"/>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All food safety guidelines must be followed.</a:t>
            </a:r>
          </a:p>
          <a:p>
            <a:pPr marL="346710" lvl="1" indent="-173355">
              <a:lnSpc>
                <a:spcPts val="3045"/>
              </a:lnSpc>
              <a:buFont typeface="Arial"/>
              <a:buChar char="•"/>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Food must be kept at the appropriate temperature.</a:t>
            </a:r>
          </a:p>
          <a:p>
            <a:pPr marL="346710" lvl="1" indent="-173355">
              <a:lnSpc>
                <a:spcPts val="3045"/>
              </a:lnSpc>
              <a:buFont typeface="Arial"/>
              <a:buChar char="•"/>
            </a:pPr>
            <a:endParaRPr lang="en-US" sz="2100" b="1" spc="105" dirty="0">
              <a:solidFill>
                <a:srgbClr val="353535"/>
              </a:solidFill>
              <a:latin typeface="Ink Free" panose="03080402000500000000" pitchFamily="66" charset="0"/>
            </a:endParaRPr>
          </a:p>
          <a:p>
            <a:pPr marL="173355" lvl="1">
              <a:lnSpc>
                <a:spcPts val="3045"/>
              </a:lnSpc>
            </a:pPr>
            <a:r>
              <a:rPr lang="en-US" sz="2100" b="1" spc="105" dirty="0">
                <a:solidFill>
                  <a:srgbClr val="353535"/>
                </a:solidFill>
                <a:latin typeface="Ink Free" panose="03080402000500000000" pitchFamily="66" charset="0"/>
              </a:rPr>
              <a:t>Food left on share table may be served at another time.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2000"/>
          </a:blip>
          <a:srcRect/>
          <a:stretch>
            <a:fillRect/>
          </a:stretch>
        </p:blipFill>
        <p:spPr>
          <a:xfrm>
            <a:off x="0" y="1831600"/>
            <a:ext cx="7179529" cy="5241056"/>
          </a:xfrm>
          <a:prstGeom prst="rect">
            <a:avLst/>
          </a:prstGeom>
        </p:spPr>
      </p:pic>
      <p:pic>
        <p:nvPicPr>
          <p:cNvPr id="3" name="Picture 3"/>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4" name="Picture 4"/>
          <p:cNvPicPr>
            <a:picLocks noChangeAspect="1"/>
          </p:cNvPicPr>
          <p:nvPr/>
        </p:nvPicPr>
        <p:blipFill>
          <a:blip r:embed="rId4"/>
          <a:srcRect l="23281" t="45202" r="23281" b="45202"/>
          <a:stretch>
            <a:fillRect/>
          </a:stretch>
        </p:blipFill>
        <p:spPr>
          <a:xfrm>
            <a:off x="-476250" y="533400"/>
            <a:ext cx="9772711" cy="1754692"/>
          </a:xfrm>
          <a:prstGeom prst="rect">
            <a:avLst/>
          </a:prstGeom>
        </p:spPr>
      </p:pic>
      <p:sp>
        <p:nvSpPr>
          <p:cNvPr id="5" name="TextBox 5"/>
          <p:cNvSpPr txBox="1"/>
          <p:nvPr/>
        </p:nvSpPr>
        <p:spPr>
          <a:xfrm>
            <a:off x="5306253" y="974344"/>
            <a:ext cx="3932417" cy="484861"/>
          </a:xfrm>
          <a:prstGeom prst="rect">
            <a:avLst/>
          </a:prstGeom>
        </p:spPr>
        <p:txBody>
          <a:bodyPr lIns="0" tIns="0" rIns="0" bIns="0" rtlCol="0" anchor="t">
            <a:spAutoFit/>
          </a:bodyPr>
          <a:lstStyle/>
          <a:p>
            <a:pPr>
              <a:lnSpc>
                <a:spcPts val="3896"/>
              </a:lnSpc>
            </a:pPr>
            <a:r>
              <a:rPr lang="en-US" sz="2800" spc="140">
                <a:solidFill>
                  <a:srgbClr val="FFFFFF"/>
                </a:solidFill>
                <a:latin typeface="League Spartan"/>
              </a:rPr>
              <a:t>MEAL COUNTING</a:t>
            </a:r>
          </a:p>
        </p:txBody>
      </p:sp>
      <p:sp>
        <p:nvSpPr>
          <p:cNvPr id="7" name="TextBox 7"/>
          <p:cNvSpPr txBox="1"/>
          <p:nvPr/>
        </p:nvSpPr>
        <p:spPr>
          <a:xfrm>
            <a:off x="4810125" y="2985278"/>
            <a:ext cx="4477566" cy="990243"/>
          </a:xfrm>
          <a:prstGeom prst="rect">
            <a:avLst/>
          </a:prstGeom>
        </p:spPr>
        <p:txBody>
          <a:bodyPr lIns="0" tIns="0" rIns="0" bIns="0" rtlCol="0" anchor="t">
            <a:spAutoFit/>
          </a:bodyPr>
          <a:lstStyle/>
          <a:p>
            <a:pPr>
              <a:lnSpc>
                <a:spcPts val="2626"/>
              </a:lnSpc>
            </a:pPr>
            <a:r>
              <a:rPr lang="en-US" sz="1811" b="1" spc="90" dirty="0">
                <a:solidFill>
                  <a:srgbClr val="FF0000"/>
                </a:solidFill>
                <a:latin typeface="Ink Free" panose="03080402000500000000" pitchFamily="66" charset="0"/>
              </a:rPr>
              <a:t>Each meal served MUST meet the meal pattern</a:t>
            </a:r>
            <a:r>
              <a:rPr lang="en-US" sz="1811" b="1" spc="90" dirty="0">
                <a:solidFill>
                  <a:srgbClr val="353535"/>
                </a:solidFill>
                <a:latin typeface="Ink Free" panose="03080402000500000000" pitchFamily="66" charset="0"/>
              </a:rPr>
              <a:t> to be counted on the Meal Count form</a:t>
            </a:r>
          </a:p>
        </p:txBody>
      </p:sp>
      <p:grpSp>
        <p:nvGrpSpPr>
          <p:cNvPr id="8" name="Group 8"/>
          <p:cNvGrpSpPr>
            <a:grpSpLocks noChangeAspect="1"/>
          </p:cNvGrpSpPr>
          <p:nvPr/>
        </p:nvGrpSpPr>
        <p:grpSpPr>
          <a:xfrm>
            <a:off x="3609975" y="2914650"/>
            <a:ext cx="885762" cy="885762"/>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0" name="TextBox 10"/>
          <p:cNvSpPr txBox="1"/>
          <p:nvPr/>
        </p:nvSpPr>
        <p:spPr>
          <a:xfrm>
            <a:off x="3724275" y="3242453"/>
            <a:ext cx="647700" cy="268319"/>
          </a:xfrm>
          <a:prstGeom prst="rect">
            <a:avLst/>
          </a:prstGeom>
        </p:spPr>
        <p:txBody>
          <a:bodyPr lIns="0" tIns="0" rIns="0" bIns="0" rtlCol="0" anchor="t">
            <a:spAutoFit/>
          </a:bodyPr>
          <a:lstStyle/>
          <a:p>
            <a:pPr algn="ctr">
              <a:lnSpc>
                <a:spcPts val="2191"/>
              </a:lnSpc>
            </a:pPr>
            <a:r>
              <a:rPr lang="en-US" sz="1811" spc="90" dirty="0">
                <a:solidFill>
                  <a:srgbClr val="FFFFFF"/>
                </a:solidFill>
                <a:latin typeface="League Spartan"/>
              </a:rPr>
              <a:t>01</a:t>
            </a:r>
          </a:p>
        </p:txBody>
      </p:sp>
      <p:sp>
        <p:nvSpPr>
          <p:cNvPr id="11" name="TextBox 11"/>
          <p:cNvSpPr txBox="1"/>
          <p:nvPr/>
        </p:nvSpPr>
        <p:spPr>
          <a:xfrm>
            <a:off x="4810125" y="4204478"/>
            <a:ext cx="4477566" cy="986617"/>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Count must be taken as the children go through the line at the </a:t>
            </a:r>
            <a:r>
              <a:rPr lang="en-US" sz="1811" b="1" spc="90" dirty="0">
                <a:solidFill>
                  <a:srgbClr val="FF0000"/>
                </a:solidFill>
                <a:latin typeface="Ink Free" panose="03080402000500000000" pitchFamily="66" charset="0"/>
              </a:rPr>
              <a:t>point of meal service</a:t>
            </a:r>
            <a:r>
              <a:rPr lang="en-US" sz="1811" b="1" spc="90" dirty="0">
                <a:solidFill>
                  <a:srgbClr val="353535"/>
                </a:solidFill>
                <a:latin typeface="Ink Free" panose="03080402000500000000" pitchFamily="66" charset="0"/>
              </a:rPr>
              <a:t>.</a:t>
            </a:r>
          </a:p>
        </p:txBody>
      </p:sp>
      <p:grpSp>
        <p:nvGrpSpPr>
          <p:cNvPr id="12" name="Group 12"/>
          <p:cNvGrpSpPr>
            <a:grpSpLocks noChangeAspect="1"/>
          </p:cNvGrpSpPr>
          <p:nvPr/>
        </p:nvGrpSpPr>
        <p:grpSpPr>
          <a:xfrm>
            <a:off x="3609975" y="4133850"/>
            <a:ext cx="885762" cy="885762"/>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4" name="TextBox 14"/>
          <p:cNvSpPr txBox="1"/>
          <p:nvPr/>
        </p:nvSpPr>
        <p:spPr>
          <a:xfrm>
            <a:off x="3724275" y="4461653"/>
            <a:ext cx="647700" cy="268319"/>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02</a:t>
            </a:r>
          </a:p>
        </p:txBody>
      </p:sp>
      <p:sp>
        <p:nvSpPr>
          <p:cNvPr id="15" name="TextBox 15"/>
          <p:cNvSpPr txBox="1"/>
          <p:nvPr/>
        </p:nvSpPr>
        <p:spPr>
          <a:xfrm>
            <a:off x="4810125" y="5404628"/>
            <a:ext cx="4477566" cy="990243"/>
          </a:xfrm>
          <a:prstGeom prst="rect">
            <a:avLst/>
          </a:prstGeom>
        </p:spPr>
        <p:txBody>
          <a:bodyPr lIns="0" tIns="0" rIns="0" bIns="0" rtlCol="0" anchor="t">
            <a:spAutoFit/>
          </a:bodyPr>
          <a:lstStyle/>
          <a:p>
            <a:pPr>
              <a:lnSpc>
                <a:spcPts val="2626"/>
              </a:lnSpc>
            </a:pPr>
            <a:r>
              <a:rPr lang="en-US" sz="1811" b="1" spc="90" dirty="0">
                <a:solidFill>
                  <a:srgbClr val="353535"/>
                </a:solidFill>
                <a:latin typeface="Ink Free" panose="03080402000500000000" pitchFamily="66" charset="0"/>
              </a:rPr>
              <a:t>The count can’t be completed before or after meal service, it </a:t>
            </a:r>
            <a:r>
              <a:rPr lang="en-US" sz="1811" b="1" spc="90" dirty="0">
                <a:solidFill>
                  <a:srgbClr val="FF0000"/>
                </a:solidFill>
                <a:latin typeface="Ink Free" panose="03080402000500000000" pitchFamily="66" charset="0"/>
              </a:rPr>
              <a:t>must be completed during the meal service</a:t>
            </a:r>
            <a:r>
              <a:rPr lang="en-US" sz="1811" b="1" spc="90" dirty="0">
                <a:solidFill>
                  <a:srgbClr val="353535"/>
                </a:solidFill>
                <a:latin typeface="Ink Free" panose="03080402000500000000" pitchFamily="66" charset="0"/>
              </a:rPr>
              <a:t>. </a:t>
            </a:r>
          </a:p>
        </p:txBody>
      </p:sp>
      <p:grpSp>
        <p:nvGrpSpPr>
          <p:cNvPr id="16" name="Group 16"/>
          <p:cNvGrpSpPr>
            <a:grpSpLocks noChangeAspect="1"/>
          </p:cNvGrpSpPr>
          <p:nvPr/>
        </p:nvGrpSpPr>
        <p:grpSpPr>
          <a:xfrm>
            <a:off x="3609975" y="5334000"/>
            <a:ext cx="885762" cy="885762"/>
            <a:chOff x="0" y="0"/>
            <a:chExt cx="6350000" cy="6350000"/>
          </a:xfrm>
        </p:grpSpPr>
        <p:sp>
          <p:nvSpPr>
            <p:cNvPr id="17" name="Freeform 1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6DBFC7"/>
            </a:solidFill>
          </p:spPr>
        </p:sp>
      </p:grpSp>
      <p:sp>
        <p:nvSpPr>
          <p:cNvPr id="18" name="TextBox 18"/>
          <p:cNvSpPr txBox="1"/>
          <p:nvPr/>
        </p:nvSpPr>
        <p:spPr>
          <a:xfrm>
            <a:off x="3724275" y="5661803"/>
            <a:ext cx="647700" cy="261225"/>
          </a:xfrm>
          <a:prstGeom prst="rect">
            <a:avLst/>
          </a:prstGeom>
        </p:spPr>
        <p:txBody>
          <a:bodyPr lIns="0" tIns="0" rIns="0" bIns="0" rtlCol="0" anchor="t">
            <a:spAutoFit/>
          </a:bodyPr>
          <a:lstStyle/>
          <a:p>
            <a:pPr algn="ctr">
              <a:lnSpc>
                <a:spcPts val="2191"/>
              </a:lnSpc>
            </a:pPr>
            <a:r>
              <a:rPr lang="en-US" sz="1811" spc="90">
                <a:solidFill>
                  <a:srgbClr val="FFFFFF"/>
                </a:solidFill>
                <a:latin typeface="League Spartan"/>
              </a:rPr>
              <a:t>03</a:t>
            </a:r>
          </a:p>
        </p:txBody>
      </p:sp>
      <p:sp>
        <p:nvSpPr>
          <p:cNvPr id="19" name="TextBox 19"/>
          <p:cNvSpPr txBox="1"/>
          <p:nvPr/>
        </p:nvSpPr>
        <p:spPr>
          <a:xfrm>
            <a:off x="5314655" y="1335380"/>
            <a:ext cx="3915613" cy="54800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Cooper Hewitt"/>
              </a:rPr>
              <a:t>Accuracy is Important!!!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building&#10;&#10;Description automatically generated">
            <a:extLst>
              <a:ext uri="{FF2B5EF4-FFF2-40B4-BE49-F238E27FC236}">
                <a16:creationId xmlns:a16="http://schemas.microsoft.com/office/drawing/2014/main" id="{77882B5D-7986-45FF-AC1D-9E3DD8AC2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315" y="400380"/>
            <a:ext cx="4984290" cy="6152820"/>
          </a:xfrm>
          <a:prstGeom prst="rect">
            <a:avLst/>
          </a:prstGeom>
        </p:spPr>
      </p:pic>
      <p:pic>
        <p:nvPicPr>
          <p:cNvPr id="2" name="Picture 2"/>
          <p:cNvPicPr>
            <a:picLocks noChangeAspect="1"/>
          </p:cNvPicPr>
          <p:nvPr/>
        </p:nvPicPr>
        <p:blipFill>
          <a:blip r:embed="rId3"/>
          <a:srcRect l="48354" t="22176" r="48354" b="22176"/>
          <a:stretch>
            <a:fillRect/>
          </a:stretch>
        </p:blipFill>
        <p:spPr>
          <a:xfrm rot="-5400000">
            <a:off x="4527244" y="2105866"/>
            <a:ext cx="601830" cy="10176818"/>
          </a:xfrm>
          <a:prstGeom prst="rect">
            <a:avLst/>
          </a:prstGeom>
        </p:spPr>
      </p:pic>
      <p:pic>
        <p:nvPicPr>
          <p:cNvPr id="3" name="Picture 3"/>
          <p:cNvPicPr>
            <a:picLocks noChangeAspect="1"/>
          </p:cNvPicPr>
          <p:nvPr/>
        </p:nvPicPr>
        <p:blipFill>
          <a:blip r:embed="rId4"/>
          <a:srcRect l="35888" t="46563" r="35888" b="46563"/>
          <a:stretch>
            <a:fillRect/>
          </a:stretch>
        </p:blipFill>
        <p:spPr>
          <a:xfrm>
            <a:off x="-708523" y="215348"/>
            <a:ext cx="5161555" cy="1257047"/>
          </a:xfrm>
          <a:prstGeom prst="rect">
            <a:avLst/>
          </a:prstGeom>
        </p:spPr>
      </p:pic>
      <p:sp>
        <p:nvSpPr>
          <p:cNvPr id="4" name="TextBox 4"/>
          <p:cNvSpPr txBox="1"/>
          <p:nvPr/>
        </p:nvSpPr>
        <p:spPr>
          <a:xfrm>
            <a:off x="297574" y="400380"/>
            <a:ext cx="4155458" cy="739569"/>
          </a:xfrm>
          <a:prstGeom prst="rect">
            <a:avLst/>
          </a:prstGeom>
        </p:spPr>
        <p:txBody>
          <a:bodyPr lIns="0" tIns="0" rIns="0" bIns="0" rtlCol="0" anchor="t">
            <a:spAutoFit/>
          </a:bodyPr>
          <a:lstStyle/>
          <a:p>
            <a:pPr>
              <a:lnSpc>
                <a:spcPts val="2903"/>
              </a:lnSpc>
            </a:pPr>
            <a:r>
              <a:rPr lang="en-US" sz="2399" spc="120">
                <a:solidFill>
                  <a:srgbClr val="FFFFFF"/>
                </a:solidFill>
                <a:latin typeface="League Spartan"/>
              </a:rPr>
              <a:t>MEAL COUNT FORM BEST PRACTICES</a:t>
            </a:r>
          </a:p>
        </p:txBody>
      </p:sp>
      <p:sp>
        <p:nvSpPr>
          <p:cNvPr id="5" name="TextBox 5"/>
          <p:cNvSpPr txBox="1"/>
          <p:nvPr/>
        </p:nvSpPr>
        <p:spPr>
          <a:xfrm>
            <a:off x="0" y="1807675"/>
            <a:ext cx="4622571" cy="4309364"/>
          </a:xfrm>
          <a:prstGeom prst="rect">
            <a:avLst/>
          </a:prstGeom>
        </p:spPr>
        <p:txBody>
          <a:bodyPr lIns="0" tIns="0" rIns="0" bIns="0" rtlCol="0" anchor="t">
            <a:spAutoFit/>
          </a:bodyPr>
          <a:lstStyle/>
          <a:p>
            <a:pPr marL="462280" lvl="1" indent="-231140">
              <a:lnSpc>
                <a:spcPts val="4228"/>
              </a:lnSpc>
              <a:buFont typeface="Arial"/>
              <a:buChar char="•"/>
            </a:pPr>
            <a:r>
              <a:rPr lang="en-US" sz="2800" dirty="0">
                <a:solidFill>
                  <a:srgbClr val="000000"/>
                </a:solidFill>
                <a:latin typeface="Ink Free" panose="03080402000500000000" pitchFamily="66" charset="0"/>
              </a:rPr>
              <a:t>Designate one person to take the meal count at the end of the service line</a:t>
            </a:r>
          </a:p>
          <a:p>
            <a:pPr marL="462280" lvl="1" indent="-231140">
              <a:lnSpc>
                <a:spcPts val="4228"/>
              </a:lnSpc>
              <a:buFont typeface="Arial"/>
              <a:buChar char="•"/>
            </a:pPr>
            <a:r>
              <a:rPr lang="en-US" sz="2800" dirty="0">
                <a:solidFill>
                  <a:srgbClr val="000000"/>
                </a:solidFill>
                <a:latin typeface="Ink Free" panose="03080402000500000000" pitchFamily="66" charset="0"/>
              </a:rPr>
              <a:t>Look over meal count form to ensure completeness and accuracy before signing and before submitting each week</a:t>
            </a:r>
          </a:p>
        </p:txBody>
      </p:sp>
      <p:sp>
        <p:nvSpPr>
          <p:cNvPr id="7" name="TextBox 7"/>
          <p:cNvSpPr txBox="1"/>
          <p:nvPr/>
        </p:nvSpPr>
        <p:spPr>
          <a:xfrm rot="1081217">
            <a:off x="4987850" y="2907549"/>
            <a:ext cx="4059249" cy="1346104"/>
          </a:xfrm>
          <a:prstGeom prst="rect">
            <a:avLst/>
          </a:prstGeom>
        </p:spPr>
        <p:txBody>
          <a:bodyPr lIns="0" tIns="0" rIns="0" bIns="0" rtlCol="0" anchor="t">
            <a:spAutoFit/>
          </a:bodyPr>
          <a:lstStyle/>
          <a:p>
            <a:pPr algn="ctr">
              <a:lnSpc>
                <a:spcPts val="5040"/>
              </a:lnSpc>
              <a:spcBef>
                <a:spcPct val="0"/>
              </a:spcBef>
            </a:pPr>
            <a:r>
              <a:rPr lang="en-US" sz="3600" dirty="0">
                <a:solidFill>
                  <a:srgbClr val="EC1B24"/>
                </a:solidFill>
                <a:latin typeface="Cooper Hewitt Heavy"/>
              </a:rPr>
              <a:t>FILL OUT COMPLETELY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1464</Words>
  <Application>Microsoft Office PowerPoint</Application>
  <PresentationFormat>Custom</PresentationFormat>
  <Paragraphs>205</Paragraphs>
  <Slides>21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Ink Free</vt:lpstr>
      <vt:lpstr>Cooper Hewitt</vt:lpstr>
      <vt:lpstr>Architects Daughter</vt:lpstr>
      <vt:lpstr>Roboto</vt:lpstr>
      <vt:lpstr>Arial</vt:lpstr>
      <vt:lpstr>League Spartan</vt:lpstr>
      <vt:lpstr>Cooper Hewitt Heavy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Training 2019</dc:title>
  <dc:creator>Johnna Worley</dc:creator>
  <cp:lastModifiedBy>Taylor Thompson</cp:lastModifiedBy>
  <cp:revision>28</cp:revision>
  <cp:lastPrinted>2019-05-21T21:01:55Z</cp:lastPrinted>
  <dcterms:created xsi:type="dcterms:W3CDTF">2006-08-16T00:00:00Z</dcterms:created>
  <dcterms:modified xsi:type="dcterms:W3CDTF">2022-08-24T20:14:19Z</dcterms:modified>
  <dc:identifier>DADaH2uBk9E</dc:identifier>
</cp:coreProperties>
</file>