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7" r:id="rId3"/>
    <p:sldId id="258" r:id="rId4"/>
    <p:sldId id="259" r:id="rId5"/>
    <p:sldId id="260" r:id="rId6"/>
    <p:sldId id="262" r:id="rId7"/>
    <p:sldId id="263" r:id="rId8"/>
    <p:sldId id="264" r:id="rId9"/>
    <p:sldId id="266" r:id="rId10"/>
    <p:sldId id="282" r:id="rId11"/>
    <p:sldId id="283" r:id="rId12"/>
    <p:sldId id="284" r:id="rId13"/>
    <p:sldId id="265" r:id="rId14"/>
    <p:sldId id="289" r:id="rId15"/>
    <p:sldId id="267" r:id="rId16"/>
    <p:sldId id="268" r:id="rId17"/>
    <p:sldId id="281" r:id="rId18"/>
    <p:sldId id="286" r:id="rId19"/>
    <p:sldId id="287" r:id="rId20"/>
    <p:sldId id="288" r:id="rId21"/>
    <p:sldId id="274" r:id="rId22"/>
    <p:sldId id="275" r:id="rId23"/>
    <p:sldId id="276" r:id="rId24"/>
    <p:sldId id="277" r:id="rId25"/>
    <p:sldId id="278" r:id="rId26"/>
    <p:sldId id="279" r:id="rId27"/>
    <p:sldId id="280" r:id="rId28"/>
  </p:sldIdLst>
  <p:sldSz cx="9753600" cy="7315200"/>
  <p:notesSz cx="7102475" cy="9388475"/>
  <p:embeddedFontLst>
    <p:embeddedFont>
      <p:font typeface="Architects Daughter" panose="020B0604020202020204" charset="0"/>
      <p:regular r:id="rId30"/>
    </p:embeddedFont>
    <p:embeddedFont>
      <p:font typeface="Calibri" panose="020F0502020204030204" pitchFamily="34" charset="0"/>
      <p:regular r:id="rId31"/>
      <p:bold r:id="rId32"/>
      <p:italic r:id="rId33"/>
      <p:boldItalic r:id="rId34"/>
    </p:embeddedFont>
    <p:embeddedFont>
      <p:font typeface="Cooper Hewitt" panose="020B0604020202020204" charset="0"/>
      <p:regular r:id="rId35"/>
      <p:bold r:id="rId36"/>
      <p:italic r:id="rId37"/>
      <p:boldItalic r:id="rId38"/>
    </p:embeddedFont>
    <p:embeddedFont>
      <p:font typeface="Cooper Hewitt Heavy" panose="020B0604020202020204" charset="0"/>
      <p:regular r:id="rId39"/>
      <p:italic r:id="rId40"/>
    </p:embeddedFont>
    <p:embeddedFont>
      <p:font typeface="Ink Free" panose="03080402000500000000" pitchFamily="66" charset="0"/>
      <p:regular r:id="rId41"/>
    </p:embeddedFont>
    <p:embeddedFont>
      <p:font typeface="League Spartan" panose="020B0604020202020204" charset="0"/>
      <p:regular r:id="rId42"/>
    </p:embeddedFont>
    <p:embeddedFont>
      <p:font typeface="Roboto" panose="02000000000000000000" pitchFamily="2"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na Worley" initials="JW" lastIdx="1" clrIdx="0">
    <p:extLst>
      <p:ext uri="{19B8F6BF-5375-455C-9EA6-DF929625EA0E}">
        <p15:presenceInfo xmlns:p15="http://schemas.microsoft.com/office/powerpoint/2012/main" userId="S::johnna@daretocare.org::a8bf5aa9-f2f8-4a12-b44d-2593973994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22" autoAdjust="0"/>
  </p:normalViewPr>
  <p:slideViewPr>
    <p:cSldViewPr>
      <p:cViewPr varScale="1">
        <p:scale>
          <a:sx n="60" d="100"/>
          <a:sy n="60" d="100"/>
        </p:scale>
        <p:origin x="124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4"/>
          </a:xfrm>
          <a:prstGeom prst="rect">
            <a:avLst/>
          </a:prstGeom>
        </p:spPr>
        <p:txBody>
          <a:bodyPr vert="horz" lIns="94229" tIns="47115" rIns="94229" bIns="47115" rtlCol="0"/>
          <a:lstStyle>
            <a:lvl1pPr algn="l">
              <a:defRPr sz="1200"/>
            </a:lvl1pPr>
          </a:lstStyle>
          <a:p>
            <a:endParaRPr lang="en-US"/>
          </a:p>
        </p:txBody>
      </p:sp>
      <p:sp>
        <p:nvSpPr>
          <p:cNvPr id="3" name="Date Placeholder 2"/>
          <p:cNvSpPr>
            <a:spLocks noGrp="1"/>
          </p:cNvSpPr>
          <p:nvPr>
            <p:ph type="dt" idx="1"/>
          </p:nvPr>
        </p:nvSpPr>
        <p:spPr>
          <a:xfrm>
            <a:off x="4023092" y="0"/>
            <a:ext cx="3077740" cy="471054"/>
          </a:xfrm>
          <a:prstGeom prst="rect">
            <a:avLst/>
          </a:prstGeom>
        </p:spPr>
        <p:txBody>
          <a:bodyPr vert="horz" lIns="94229" tIns="47115" rIns="94229" bIns="47115" rtlCol="0"/>
          <a:lstStyle>
            <a:lvl1pPr algn="r">
              <a:defRPr sz="1200"/>
            </a:lvl1pPr>
          </a:lstStyle>
          <a:p>
            <a:fld id="{BEAFE596-8216-4D31-BC9A-672A27C3FF46}" type="datetimeFigureOut">
              <a:rPr lang="en-US" smtClean="0"/>
              <a:t>5/19/2021</a:t>
            </a:fld>
            <a:endParaRPr lang="en-US"/>
          </a:p>
        </p:txBody>
      </p:sp>
      <p:sp>
        <p:nvSpPr>
          <p:cNvPr id="4" name="Slide Image Placeholder 3"/>
          <p:cNvSpPr>
            <a:spLocks noGrp="1" noRot="1" noChangeAspect="1"/>
          </p:cNvSpPr>
          <p:nvPr>
            <p:ph type="sldImg" idx="2"/>
          </p:nvPr>
        </p:nvSpPr>
        <p:spPr>
          <a:xfrm>
            <a:off x="1439863" y="1174750"/>
            <a:ext cx="4222750" cy="3167063"/>
          </a:xfrm>
          <a:prstGeom prst="rect">
            <a:avLst/>
          </a:prstGeom>
          <a:noFill/>
          <a:ln w="12700">
            <a:solidFill>
              <a:prstClr val="black"/>
            </a:solidFill>
          </a:ln>
        </p:spPr>
        <p:txBody>
          <a:bodyPr vert="horz" lIns="94229" tIns="47115" rIns="94229" bIns="47115" rtlCol="0" anchor="ctr"/>
          <a:lstStyle/>
          <a:p>
            <a:endParaRPr lang="en-US"/>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4229" tIns="47115" rIns="94229" bIns="471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40" cy="471053"/>
          </a:xfrm>
          <a:prstGeom prst="rect">
            <a:avLst/>
          </a:prstGeom>
        </p:spPr>
        <p:txBody>
          <a:bodyPr vert="horz" lIns="94229" tIns="47115" rIns="94229" bIns="47115"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3"/>
            <a:ext cx="3077740" cy="471053"/>
          </a:xfrm>
          <a:prstGeom prst="rect">
            <a:avLst/>
          </a:prstGeom>
        </p:spPr>
        <p:txBody>
          <a:bodyPr vert="horz" lIns="94229" tIns="47115" rIns="94229" bIns="47115" rtlCol="0" anchor="b"/>
          <a:lstStyle>
            <a:lvl1pPr algn="r">
              <a:defRPr sz="1200"/>
            </a:lvl1pPr>
          </a:lstStyle>
          <a:p>
            <a:fld id="{899A72A0-D86A-4147-A624-D275C96A117C}" type="slidenum">
              <a:rPr lang="en-US" smtClean="0"/>
              <a:t>‹#›</a:t>
            </a:fld>
            <a:endParaRPr lang="en-US"/>
          </a:p>
        </p:txBody>
      </p:sp>
    </p:spTree>
    <p:extLst>
      <p:ext uri="{BB962C8B-B14F-4D97-AF65-F5344CB8AC3E}">
        <p14:creationId xmlns:p14="http://schemas.microsoft.com/office/powerpoint/2010/main" val="14446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9A72A0-D86A-4147-A624-D275C96A117C}" type="slidenum">
              <a:rPr lang="en-US" smtClean="0"/>
              <a:t>18</a:t>
            </a:fld>
            <a:endParaRPr lang="en-US"/>
          </a:p>
        </p:txBody>
      </p:sp>
    </p:spTree>
    <p:extLst>
      <p:ext uri="{BB962C8B-B14F-4D97-AF65-F5344CB8AC3E}">
        <p14:creationId xmlns:p14="http://schemas.microsoft.com/office/powerpoint/2010/main" val="437595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1.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hyperlink" Target="https://daretocare.org/community-kitchen-partners/" TargetMode="Externa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A7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9392" t="40629" r="29392" b="40629"/>
          <a:stretch>
            <a:fillRect/>
          </a:stretch>
        </p:blipFill>
        <p:spPr>
          <a:xfrm rot="-5400000">
            <a:off x="4403401" y="1959712"/>
            <a:ext cx="7537531" cy="3427512"/>
          </a:xfrm>
          <a:prstGeom prst="rect">
            <a:avLst/>
          </a:prstGeom>
        </p:spPr>
      </p:pic>
      <p:pic>
        <p:nvPicPr>
          <p:cNvPr id="4" name="Picture 4"/>
          <p:cNvPicPr>
            <a:picLocks noChangeAspect="1"/>
          </p:cNvPicPr>
          <p:nvPr/>
        </p:nvPicPr>
        <p:blipFill>
          <a:blip r:embed="rId3"/>
          <a:srcRect l="31823" t="42277" r="31823" b="42277"/>
          <a:stretch>
            <a:fillRect/>
          </a:stretch>
        </p:blipFill>
        <p:spPr>
          <a:xfrm>
            <a:off x="3237095" y="2253272"/>
            <a:ext cx="6648188" cy="2824524"/>
          </a:xfrm>
          <a:prstGeom prst="rect">
            <a:avLst/>
          </a:prstGeom>
        </p:spPr>
      </p:pic>
      <p:sp>
        <p:nvSpPr>
          <p:cNvPr id="5" name="TextBox 5"/>
          <p:cNvSpPr txBox="1"/>
          <p:nvPr/>
        </p:nvSpPr>
        <p:spPr>
          <a:xfrm>
            <a:off x="4535625" y="2612106"/>
            <a:ext cx="4575048" cy="2616101"/>
          </a:xfrm>
          <a:prstGeom prst="rect">
            <a:avLst/>
          </a:prstGeom>
        </p:spPr>
        <p:txBody>
          <a:bodyPr wrap="square" lIns="0" tIns="0" rIns="0" bIns="0" rtlCol="0" anchor="t">
            <a:spAutoFit/>
          </a:bodyPr>
          <a:lstStyle/>
          <a:p>
            <a:pPr algn="ctr">
              <a:lnSpc>
                <a:spcPts val="6818"/>
              </a:lnSpc>
            </a:pPr>
            <a:r>
              <a:rPr lang="en-US" sz="5634" spc="281" dirty="0">
                <a:solidFill>
                  <a:srgbClr val="6DBFC7"/>
                </a:solidFill>
                <a:latin typeface="League Spartan"/>
              </a:rPr>
              <a:t>SFSP</a:t>
            </a:r>
          </a:p>
          <a:p>
            <a:pPr algn="ctr">
              <a:lnSpc>
                <a:spcPts val="6818"/>
              </a:lnSpc>
            </a:pPr>
            <a:r>
              <a:rPr lang="en-US" sz="5634" spc="281" dirty="0">
                <a:solidFill>
                  <a:srgbClr val="6DBFC7"/>
                </a:solidFill>
                <a:latin typeface="League Spartan"/>
              </a:rPr>
              <a:t>TRAINING</a:t>
            </a:r>
          </a:p>
          <a:p>
            <a:pPr algn="ctr">
              <a:lnSpc>
                <a:spcPts val="6818"/>
              </a:lnSpc>
            </a:pPr>
            <a:r>
              <a:rPr lang="en-US" sz="5634" spc="281" dirty="0">
                <a:solidFill>
                  <a:srgbClr val="6DBFC7"/>
                </a:solidFill>
                <a:latin typeface="League Spartan"/>
              </a:rPr>
              <a:t>2021</a:t>
            </a:r>
          </a:p>
        </p:txBody>
      </p:sp>
      <p:pic>
        <p:nvPicPr>
          <p:cNvPr id="12" name="Picture 11" descr="A close up of a logo&#10;&#10;Description automatically generated">
            <a:extLst>
              <a:ext uri="{FF2B5EF4-FFF2-40B4-BE49-F238E27FC236}">
                <a16:creationId xmlns:a16="http://schemas.microsoft.com/office/drawing/2014/main" id="{39D11C3B-94C6-4F7E-B224-D8CDDB85B7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350" y="388640"/>
            <a:ext cx="3886200" cy="3886200"/>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4">
            <a:extLst>
              <a:ext uri="{FF2B5EF4-FFF2-40B4-BE49-F238E27FC236}">
                <a16:creationId xmlns:a16="http://schemas.microsoft.com/office/drawing/2014/main" id="{1EDFF753-D376-4F48-A51B-2FD46F36CA5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52400" y="2133600"/>
            <a:ext cx="9105977" cy="3217165"/>
          </a:xfrm>
        </p:spPr>
      </p:pic>
      <p:sp>
        <p:nvSpPr>
          <p:cNvPr id="2" name="Title 1"/>
          <p:cNvSpPr>
            <a:spLocks noGrp="1"/>
          </p:cNvSpPr>
          <p:nvPr>
            <p:ph type="title"/>
          </p:nvPr>
        </p:nvSpPr>
        <p:spPr>
          <a:xfrm>
            <a:off x="0" y="503550"/>
            <a:ext cx="9753600" cy="929044"/>
          </a:xfrm>
        </p:spPr>
        <p:txBody>
          <a:bodyPr/>
          <a:lstStyle/>
          <a:p>
            <a:r>
              <a:rPr lang="en-US" dirty="0"/>
              <a:t>Weekly Meal Count Form</a:t>
            </a:r>
          </a:p>
        </p:txBody>
      </p:sp>
      <p:sp>
        <p:nvSpPr>
          <p:cNvPr id="5" name="Rounded Rectangle 4"/>
          <p:cNvSpPr/>
          <p:nvPr/>
        </p:nvSpPr>
        <p:spPr>
          <a:xfrm>
            <a:off x="406332" y="2605227"/>
            <a:ext cx="2605826" cy="34839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cxnSp>
        <p:nvCxnSpPr>
          <p:cNvPr id="7" name="Straight Connector 6"/>
          <p:cNvCxnSpPr/>
          <p:nvPr/>
        </p:nvCxnSpPr>
        <p:spPr>
          <a:xfrm flipH="1" flipV="1">
            <a:off x="2661091" y="2073736"/>
            <a:ext cx="113334" cy="51706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35712" y="1614675"/>
            <a:ext cx="1077425" cy="535531"/>
          </a:xfrm>
          <a:prstGeom prst="rect">
            <a:avLst/>
          </a:prstGeom>
          <a:noFill/>
          <a:ln>
            <a:solidFill>
              <a:srgbClr val="FF0000"/>
            </a:solidFill>
          </a:ln>
        </p:spPr>
        <p:txBody>
          <a:bodyPr wrap="square" rtlCol="0">
            <a:spAutoFit/>
          </a:bodyPr>
          <a:lstStyle/>
          <a:p>
            <a:r>
              <a:rPr lang="en-US" sz="1440" dirty="0"/>
              <a:t>Site name is important!! </a:t>
            </a:r>
          </a:p>
        </p:txBody>
      </p:sp>
      <p:sp>
        <p:nvSpPr>
          <p:cNvPr id="10" name="Rounded Rectangle 9"/>
          <p:cNvSpPr/>
          <p:nvPr/>
        </p:nvSpPr>
        <p:spPr>
          <a:xfrm>
            <a:off x="2133600" y="3013487"/>
            <a:ext cx="4415139" cy="56791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cxnSp>
        <p:nvCxnSpPr>
          <p:cNvPr id="11" name="Straight Connector 10"/>
          <p:cNvCxnSpPr>
            <a:cxnSpLocks/>
            <a:endCxn id="13" idx="2"/>
          </p:cNvCxnSpPr>
          <p:nvPr/>
        </p:nvCxnSpPr>
        <p:spPr>
          <a:xfrm flipV="1">
            <a:off x="5405893" y="2216832"/>
            <a:ext cx="167318" cy="87780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17361" y="1459702"/>
            <a:ext cx="1911700" cy="757130"/>
          </a:xfrm>
          <a:prstGeom prst="rect">
            <a:avLst/>
          </a:prstGeom>
          <a:noFill/>
          <a:ln>
            <a:solidFill>
              <a:srgbClr val="FF0000"/>
            </a:solidFill>
          </a:ln>
        </p:spPr>
        <p:txBody>
          <a:bodyPr wrap="square" rtlCol="0">
            <a:spAutoFit/>
          </a:bodyPr>
          <a:lstStyle/>
          <a:p>
            <a:r>
              <a:rPr lang="en-US" sz="1440" dirty="0"/>
              <a:t>Meal Service and Type is required for claiming! </a:t>
            </a:r>
          </a:p>
        </p:txBody>
      </p:sp>
      <p:sp>
        <p:nvSpPr>
          <p:cNvPr id="29" name="Rounded Rectangle 28"/>
          <p:cNvSpPr/>
          <p:nvPr/>
        </p:nvSpPr>
        <p:spPr>
          <a:xfrm>
            <a:off x="5562600" y="4343400"/>
            <a:ext cx="1784962" cy="381000"/>
          </a:xfrm>
          <a:prstGeom prst="round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cxnSp>
        <p:nvCxnSpPr>
          <p:cNvPr id="30" name="Straight Connector 29"/>
          <p:cNvCxnSpPr>
            <a:cxnSpLocks/>
            <a:endCxn id="29" idx="2"/>
          </p:cNvCxnSpPr>
          <p:nvPr/>
        </p:nvCxnSpPr>
        <p:spPr>
          <a:xfrm flipV="1">
            <a:off x="6334812" y="4724400"/>
            <a:ext cx="120269" cy="86961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121212" y="5594011"/>
            <a:ext cx="2734882" cy="1200329"/>
          </a:xfrm>
          <a:prstGeom prst="rect">
            <a:avLst/>
          </a:prstGeom>
          <a:noFill/>
          <a:ln>
            <a:solidFill>
              <a:srgbClr val="00B050"/>
            </a:solidFill>
          </a:ln>
        </p:spPr>
        <p:txBody>
          <a:bodyPr wrap="square" rtlCol="0">
            <a:spAutoFit/>
          </a:bodyPr>
          <a:lstStyle/>
          <a:p>
            <a:r>
              <a:rPr lang="en-US" sz="1440" dirty="0"/>
              <a:t>Meal Temp only needs to be recorded for hot entrée item. If individually plated, pick one from the middle and poke through the plastic.</a:t>
            </a:r>
          </a:p>
        </p:txBody>
      </p:sp>
      <p:sp>
        <p:nvSpPr>
          <p:cNvPr id="33" name="Rounded Rectangle 32"/>
          <p:cNvSpPr/>
          <p:nvPr/>
        </p:nvSpPr>
        <p:spPr>
          <a:xfrm>
            <a:off x="2206364" y="3878894"/>
            <a:ext cx="1690190" cy="616906"/>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cxnSp>
        <p:nvCxnSpPr>
          <p:cNvPr id="34" name="Straight Connector 33"/>
          <p:cNvCxnSpPr>
            <a:cxnSpLocks/>
          </p:cNvCxnSpPr>
          <p:nvPr/>
        </p:nvCxnSpPr>
        <p:spPr>
          <a:xfrm flipH="1" flipV="1">
            <a:off x="3810000" y="4495800"/>
            <a:ext cx="558671" cy="856118"/>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580782" y="5381762"/>
            <a:ext cx="3224869" cy="978729"/>
          </a:xfrm>
          <a:prstGeom prst="rect">
            <a:avLst/>
          </a:prstGeom>
          <a:noFill/>
          <a:ln>
            <a:solidFill>
              <a:srgbClr val="00B0F0"/>
            </a:solidFill>
          </a:ln>
        </p:spPr>
        <p:txBody>
          <a:bodyPr wrap="square" rtlCol="0">
            <a:spAutoFit/>
          </a:bodyPr>
          <a:lstStyle/>
          <a:p>
            <a:r>
              <a:rPr lang="en-US" sz="1440" dirty="0"/>
              <a:t>The number of meals received/Meal Leftover must be completed daily. You can not claim more meals than are listed here.  </a:t>
            </a:r>
          </a:p>
        </p:txBody>
      </p:sp>
      <p:sp>
        <p:nvSpPr>
          <p:cNvPr id="35" name="Rounded Rectangle 4">
            <a:extLst>
              <a:ext uri="{FF2B5EF4-FFF2-40B4-BE49-F238E27FC236}">
                <a16:creationId xmlns:a16="http://schemas.microsoft.com/office/drawing/2014/main" id="{E5D08E0D-D311-4D79-946B-3B93C8DF525E}"/>
              </a:ext>
            </a:extLst>
          </p:cNvPr>
          <p:cNvSpPr/>
          <p:nvPr/>
        </p:nvSpPr>
        <p:spPr>
          <a:xfrm>
            <a:off x="445750" y="3665194"/>
            <a:ext cx="1641960" cy="221006"/>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sp>
        <p:nvSpPr>
          <p:cNvPr id="37" name="TextBox 36">
            <a:extLst>
              <a:ext uri="{FF2B5EF4-FFF2-40B4-BE49-F238E27FC236}">
                <a16:creationId xmlns:a16="http://schemas.microsoft.com/office/drawing/2014/main" id="{53386369-E1AB-4BC5-94BF-D741847FFCB0}"/>
              </a:ext>
            </a:extLst>
          </p:cNvPr>
          <p:cNvSpPr txBox="1"/>
          <p:nvPr/>
        </p:nvSpPr>
        <p:spPr>
          <a:xfrm>
            <a:off x="370008" y="5554137"/>
            <a:ext cx="1093422" cy="535531"/>
          </a:xfrm>
          <a:prstGeom prst="rect">
            <a:avLst/>
          </a:prstGeom>
          <a:noFill/>
          <a:ln>
            <a:solidFill>
              <a:srgbClr val="FFC000"/>
            </a:solidFill>
          </a:ln>
        </p:spPr>
        <p:txBody>
          <a:bodyPr wrap="square" rtlCol="0">
            <a:spAutoFit/>
          </a:bodyPr>
          <a:lstStyle/>
          <a:p>
            <a:r>
              <a:rPr lang="en-US" sz="1440" dirty="0"/>
              <a:t>Date is required</a:t>
            </a:r>
          </a:p>
        </p:txBody>
      </p:sp>
      <p:cxnSp>
        <p:nvCxnSpPr>
          <p:cNvPr id="38" name="Straight Connector 37">
            <a:extLst>
              <a:ext uri="{FF2B5EF4-FFF2-40B4-BE49-F238E27FC236}">
                <a16:creationId xmlns:a16="http://schemas.microsoft.com/office/drawing/2014/main" id="{4D0949D8-BE7E-4D56-BBC0-879692D4D7D7}"/>
              </a:ext>
            </a:extLst>
          </p:cNvPr>
          <p:cNvCxnSpPr>
            <a:cxnSpLocks/>
          </p:cNvCxnSpPr>
          <p:nvPr/>
        </p:nvCxnSpPr>
        <p:spPr>
          <a:xfrm flipV="1">
            <a:off x="670398" y="3832389"/>
            <a:ext cx="596332" cy="172141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1883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 shot of a building&#10;&#10;Description automatically generated">
            <a:extLst>
              <a:ext uri="{FF2B5EF4-FFF2-40B4-BE49-F238E27FC236}">
                <a16:creationId xmlns:a16="http://schemas.microsoft.com/office/drawing/2014/main" id="{BAEC397B-B259-485F-98D4-9E0E4E5D4333}"/>
              </a:ext>
            </a:extLst>
          </p:cNvPr>
          <p:cNvPicPr>
            <a:picLocks noChangeAspect="1"/>
          </p:cNvPicPr>
          <p:nvPr/>
        </p:nvPicPr>
        <p:blipFill rotWithShape="1">
          <a:blip r:embed="rId3">
            <a:extLst>
              <a:ext uri="{28A0092B-C50C-407E-A947-70E740481C1C}">
                <a14:useLocalDpi xmlns:a14="http://schemas.microsoft.com/office/drawing/2010/main" val="0"/>
              </a:ext>
            </a:extLst>
          </a:blip>
          <a:srcRect l="4062" t="956"/>
          <a:stretch/>
        </p:blipFill>
        <p:spPr>
          <a:xfrm>
            <a:off x="698510" y="1193242"/>
            <a:ext cx="6339528" cy="6051799"/>
          </a:xfrm>
          <a:prstGeom prst="rect">
            <a:avLst/>
          </a:prstGeom>
        </p:spPr>
      </p:pic>
      <p:sp>
        <p:nvSpPr>
          <p:cNvPr id="2" name="Title 1"/>
          <p:cNvSpPr>
            <a:spLocks noGrp="1"/>
          </p:cNvSpPr>
          <p:nvPr>
            <p:ph type="title"/>
          </p:nvPr>
        </p:nvSpPr>
        <p:spPr>
          <a:xfrm>
            <a:off x="-152400" y="221850"/>
            <a:ext cx="9745511" cy="820962"/>
          </a:xfrm>
        </p:spPr>
        <p:txBody>
          <a:bodyPr/>
          <a:lstStyle/>
          <a:p>
            <a:r>
              <a:rPr lang="en-US" dirty="0"/>
              <a:t>Weekly Meal Count Form</a:t>
            </a:r>
          </a:p>
        </p:txBody>
      </p:sp>
      <p:sp>
        <p:nvSpPr>
          <p:cNvPr id="5" name="Rounded Rectangle 4"/>
          <p:cNvSpPr/>
          <p:nvPr/>
        </p:nvSpPr>
        <p:spPr>
          <a:xfrm>
            <a:off x="698509" y="1193242"/>
            <a:ext cx="6197503" cy="462258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cxnSp>
        <p:nvCxnSpPr>
          <p:cNvPr id="7" name="Straight Connector 6"/>
          <p:cNvCxnSpPr>
            <a:cxnSpLocks/>
          </p:cNvCxnSpPr>
          <p:nvPr/>
        </p:nvCxnSpPr>
        <p:spPr>
          <a:xfrm>
            <a:off x="6715190" y="2649261"/>
            <a:ext cx="408226" cy="21311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23416" y="2207111"/>
            <a:ext cx="2630184" cy="1643527"/>
          </a:xfrm>
          <a:prstGeom prst="rect">
            <a:avLst/>
          </a:prstGeom>
          <a:noFill/>
          <a:ln>
            <a:solidFill>
              <a:srgbClr val="FF0000"/>
            </a:solidFill>
          </a:ln>
        </p:spPr>
        <p:txBody>
          <a:bodyPr wrap="square" rtlCol="0">
            <a:spAutoFit/>
          </a:bodyPr>
          <a:lstStyle/>
          <a:p>
            <a:r>
              <a:rPr lang="en-US" sz="1440" dirty="0"/>
              <a:t>Only first meals are counted here!  Each meal must be marked individually.  Do not draw a line through multiple numbers.  The meals must be marked at the time of meal service.</a:t>
            </a:r>
          </a:p>
        </p:txBody>
      </p:sp>
      <p:cxnSp>
        <p:nvCxnSpPr>
          <p:cNvPr id="11" name="Straight Connector 10"/>
          <p:cNvCxnSpPr>
            <a:cxnSpLocks/>
          </p:cNvCxnSpPr>
          <p:nvPr/>
        </p:nvCxnSpPr>
        <p:spPr>
          <a:xfrm flipV="1">
            <a:off x="6493267" y="5511271"/>
            <a:ext cx="715216" cy="3786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38039" y="4756001"/>
            <a:ext cx="2167607" cy="757130"/>
          </a:xfrm>
          <a:prstGeom prst="rect">
            <a:avLst/>
          </a:prstGeom>
          <a:noFill/>
          <a:ln>
            <a:solidFill>
              <a:srgbClr val="FF0000"/>
            </a:solidFill>
          </a:ln>
        </p:spPr>
        <p:txBody>
          <a:bodyPr wrap="square" rtlCol="0">
            <a:spAutoFit/>
          </a:bodyPr>
          <a:lstStyle/>
          <a:p>
            <a:r>
              <a:rPr lang="en-US" sz="1440" dirty="0"/>
              <a:t>This number must match the number of individual meal count marks.  </a:t>
            </a:r>
          </a:p>
        </p:txBody>
      </p:sp>
    </p:spTree>
    <p:custDataLst>
      <p:tags r:id="rId1"/>
    </p:custDataLst>
    <p:extLst>
      <p:ext uri="{BB962C8B-B14F-4D97-AF65-F5344CB8AC3E}">
        <p14:creationId xmlns:p14="http://schemas.microsoft.com/office/powerpoint/2010/main" val="345129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0FE56736-664C-4246-87DF-D1ADFC078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27" y="2767208"/>
            <a:ext cx="9408747" cy="2366939"/>
          </a:xfrm>
          <a:prstGeom prst="rect">
            <a:avLst/>
          </a:prstGeom>
        </p:spPr>
      </p:pic>
      <p:sp>
        <p:nvSpPr>
          <p:cNvPr id="2" name="Title 1"/>
          <p:cNvSpPr>
            <a:spLocks noGrp="1"/>
          </p:cNvSpPr>
          <p:nvPr>
            <p:ph type="title"/>
          </p:nvPr>
        </p:nvSpPr>
        <p:spPr>
          <a:xfrm>
            <a:off x="0" y="901889"/>
            <a:ext cx="9753600" cy="766273"/>
          </a:xfrm>
        </p:spPr>
        <p:txBody>
          <a:bodyPr/>
          <a:lstStyle/>
          <a:p>
            <a:r>
              <a:rPr lang="en-US" dirty="0"/>
              <a:t>Weekly Meal Count Form</a:t>
            </a:r>
          </a:p>
        </p:txBody>
      </p:sp>
      <p:sp>
        <p:nvSpPr>
          <p:cNvPr id="5" name="Rounded Rectangle 4"/>
          <p:cNvSpPr/>
          <p:nvPr/>
        </p:nvSpPr>
        <p:spPr>
          <a:xfrm>
            <a:off x="281708" y="2895222"/>
            <a:ext cx="1838878" cy="107441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cxnSp>
        <p:nvCxnSpPr>
          <p:cNvPr id="7" name="Straight Connector 6"/>
          <p:cNvCxnSpPr>
            <a:cxnSpLocks/>
          </p:cNvCxnSpPr>
          <p:nvPr/>
        </p:nvCxnSpPr>
        <p:spPr>
          <a:xfrm flipV="1">
            <a:off x="1495918" y="2019127"/>
            <a:ext cx="164830" cy="8760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60748" y="1876103"/>
            <a:ext cx="4705453" cy="535531"/>
          </a:xfrm>
          <a:prstGeom prst="rect">
            <a:avLst/>
          </a:prstGeom>
          <a:noFill/>
          <a:ln>
            <a:solidFill>
              <a:srgbClr val="FF0000"/>
            </a:solidFill>
          </a:ln>
        </p:spPr>
        <p:txBody>
          <a:bodyPr wrap="square" rtlCol="0">
            <a:spAutoFit/>
          </a:bodyPr>
          <a:lstStyle/>
          <a:p>
            <a:r>
              <a:rPr lang="en-US" sz="1440" dirty="0"/>
              <a:t>Individual meal counting is still required. These must be complete meals, not only one component or leftovers.</a:t>
            </a:r>
          </a:p>
        </p:txBody>
      </p:sp>
      <p:cxnSp>
        <p:nvCxnSpPr>
          <p:cNvPr id="16" name="Straight Connector 15"/>
          <p:cNvCxnSpPr>
            <a:cxnSpLocks/>
          </p:cNvCxnSpPr>
          <p:nvPr/>
        </p:nvCxnSpPr>
        <p:spPr>
          <a:xfrm flipH="1" flipV="1">
            <a:off x="8394637" y="4141081"/>
            <a:ext cx="178120" cy="10301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69921" y="5171270"/>
            <a:ext cx="2901330" cy="978729"/>
          </a:xfrm>
          <a:prstGeom prst="rect">
            <a:avLst/>
          </a:prstGeom>
          <a:noFill/>
          <a:ln>
            <a:solidFill>
              <a:srgbClr val="FF0000"/>
            </a:solidFill>
          </a:ln>
        </p:spPr>
        <p:txBody>
          <a:bodyPr wrap="square" rtlCol="0">
            <a:spAutoFit/>
          </a:bodyPr>
          <a:lstStyle/>
          <a:p>
            <a:r>
              <a:rPr lang="en-US" sz="1440" dirty="0"/>
              <a:t>Subtract total 1</a:t>
            </a:r>
            <a:r>
              <a:rPr lang="en-US" sz="1440" baseline="30000" dirty="0"/>
              <a:t>st</a:t>
            </a:r>
            <a:r>
              <a:rPr lang="en-US" sz="1440" dirty="0"/>
              <a:t> meals, 2</a:t>
            </a:r>
            <a:r>
              <a:rPr lang="en-US" sz="1440" baseline="30000" dirty="0"/>
              <a:t>nd</a:t>
            </a:r>
            <a:r>
              <a:rPr lang="en-US" sz="1440" dirty="0"/>
              <a:t> meals, program adult meals, and damaged meals from Meals Delivered + Leftovers from previous day.</a:t>
            </a:r>
          </a:p>
        </p:txBody>
      </p:sp>
      <p:cxnSp>
        <p:nvCxnSpPr>
          <p:cNvPr id="20" name="Straight Connector 19"/>
          <p:cNvCxnSpPr>
            <a:cxnSpLocks/>
          </p:cNvCxnSpPr>
          <p:nvPr/>
        </p:nvCxnSpPr>
        <p:spPr>
          <a:xfrm flipH="1">
            <a:off x="828333" y="4759519"/>
            <a:ext cx="355250" cy="82350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9249" y="5581573"/>
            <a:ext cx="2728199" cy="535531"/>
          </a:xfrm>
          <a:prstGeom prst="rect">
            <a:avLst/>
          </a:prstGeom>
          <a:noFill/>
          <a:ln>
            <a:solidFill>
              <a:srgbClr val="FF0000"/>
            </a:solidFill>
          </a:ln>
        </p:spPr>
        <p:txBody>
          <a:bodyPr wrap="square" rtlCol="0">
            <a:spAutoFit/>
          </a:bodyPr>
          <a:lstStyle/>
          <a:p>
            <a:r>
              <a:rPr lang="en-US" sz="1440" dirty="0"/>
              <a:t>Don’t forget to Sign/Initial and Date</a:t>
            </a:r>
          </a:p>
        </p:txBody>
      </p:sp>
      <p:cxnSp>
        <p:nvCxnSpPr>
          <p:cNvPr id="26" name="Straight Connector 25"/>
          <p:cNvCxnSpPr>
            <a:cxnSpLocks/>
          </p:cNvCxnSpPr>
          <p:nvPr/>
        </p:nvCxnSpPr>
        <p:spPr>
          <a:xfrm>
            <a:off x="4907734" y="3951739"/>
            <a:ext cx="272572" cy="173136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007769" y="5683101"/>
            <a:ext cx="3481830" cy="535531"/>
          </a:xfrm>
          <a:prstGeom prst="rect">
            <a:avLst/>
          </a:prstGeom>
          <a:noFill/>
          <a:ln>
            <a:solidFill>
              <a:srgbClr val="00B050"/>
            </a:solidFill>
          </a:ln>
        </p:spPr>
        <p:txBody>
          <a:bodyPr wrap="square" rtlCol="0">
            <a:spAutoFit/>
          </a:bodyPr>
          <a:lstStyle/>
          <a:p>
            <a:r>
              <a:rPr lang="en-US" sz="1440" dirty="0"/>
              <a:t>Damaged meals include any that you need to throw away due to expiration.</a:t>
            </a:r>
          </a:p>
        </p:txBody>
      </p:sp>
    </p:spTree>
    <p:custDataLst>
      <p:tags r:id="rId1"/>
    </p:custDataLst>
    <p:extLst>
      <p:ext uri="{BB962C8B-B14F-4D97-AF65-F5344CB8AC3E}">
        <p14:creationId xmlns:p14="http://schemas.microsoft.com/office/powerpoint/2010/main" val="322384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6927" t="43802" r="36927" b="43802"/>
          <a:stretch>
            <a:fillRect/>
          </a:stretch>
        </p:blipFill>
        <p:spPr>
          <a:xfrm>
            <a:off x="-438150" y="552450"/>
            <a:ext cx="4781270" cy="2266950"/>
          </a:xfrm>
          <a:prstGeom prst="rect">
            <a:avLst/>
          </a:prstGeom>
        </p:spPr>
      </p:pic>
      <p:sp>
        <p:nvSpPr>
          <p:cNvPr id="4" name="TextBox 4"/>
          <p:cNvSpPr txBox="1"/>
          <p:nvPr/>
        </p:nvSpPr>
        <p:spPr>
          <a:xfrm>
            <a:off x="571500" y="993394"/>
            <a:ext cx="3352800" cy="1500411"/>
          </a:xfrm>
          <a:prstGeom prst="rect">
            <a:avLst/>
          </a:prstGeom>
        </p:spPr>
        <p:txBody>
          <a:bodyPr lIns="0" tIns="0" rIns="0" bIns="0" rtlCol="0" anchor="t">
            <a:spAutoFit/>
          </a:bodyPr>
          <a:lstStyle/>
          <a:p>
            <a:pPr>
              <a:lnSpc>
                <a:spcPts val="3896"/>
              </a:lnSpc>
            </a:pPr>
            <a:r>
              <a:rPr lang="en-US" sz="3219" spc="160" dirty="0">
                <a:solidFill>
                  <a:srgbClr val="FFFFFF"/>
                </a:solidFill>
                <a:latin typeface="League Spartan"/>
              </a:rPr>
              <a:t>WEEKLY MEAL COUNT FORM</a:t>
            </a:r>
          </a:p>
          <a:p>
            <a:pPr>
              <a:lnSpc>
                <a:spcPts val="3896"/>
              </a:lnSpc>
            </a:pPr>
            <a:r>
              <a:rPr lang="en-US" sz="3219" spc="160" dirty="0">
                <a:solidFill>
                  <a:srgbClr val="FFFFFF"/>
                </a:solidFill>
                <a:latin typeface="League Spartan"/>
              </a:rPr>
              <a:t>RULES</a:t>
            </a:r>
          </a:p>
        </p:txBody>
      </p:sp>
      <p:pic>
        <p:nvPicPr>
          <p:cNvPr id="5" name="Picture 5"/>
          <p:cNvPicPr>
            <a:picLocks noChangeAspect="1"/>
          </p:cNvPicPr>
          <p:nvPr/>
        </p:nvPicPr>
        <p:blipFill>
          <a:blip r:embed="rId4"/>
          <a:srcRect l="33871" t="49551" r="33871" b="49551"/>
          <a:stretch>
            <a:fillRect/>
          </a:stretch>
        </p:blipFill>
        <p:spPr>
          <a:xfrm rot="-5400000">
            <a:off x="2284510" y="3422840"/>
            <a:ext cx="5899176" cy="164148"/>
          </a:xfrm>
          <a:prstGeom prst="rect">
            <a:avLst/>
          </a:prstGeom>
        </p:spPr>
      </p:pic>
      <p:grpSp>
        <p:nvGrpSpPr>
          <p:cNvPr id="6" name="Group 6"/>
          <p:cNvGrpSpPr>
            <a:grpSpLocks noChangeAspect="1"/>
          </p:cNvGrpSpPr>
          <p:nvPr/>
        </p:nvGrpSpPr>
        <p:grpSpPr>
          <a:xfrm>
            <a:off x="4886732" y="552450"/>
            <a:ext cx="715089" cy="715089"/>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8" name="Group 8"/>
          <p:cNvGrpSpPr/>
          <p:nvPr/>
        </p:nvGrpSpPr>
        <p:grpSpPr>
          <a:xfrm>
            <a:off x="4956257" y="580216"/>
            <a:ext cx="4302043" cy="1138773"/>
            <a:chOff x="0" y="-57149"/>
            <a:chExt cx="5736057" cy="1518364"/>
          </a:xfrm>
        </p:grpSpPr>
        <p:sp>
          <p:nvSpPr>
            <p:cNvPr id="9" name="TextBox 9"/>
            <p:cNvSpPr txBox="1"/>
            <p:nvPr/>
          </p:nvSpPr>
          <p:spPr>
            <a:xfrm>
              <a:off x="0" y="224125"/>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1</a:t>
              </a:r>
            </a:p>
          </p:txBody>
        </p:sp>
        <p:sp>
          <p:nvSpPr>
            <p:cNvPr id="10" name="TextBox 10"/>
            <p:cNvSpPr txBox="1"/>
            <p:nvPr/>
          </p:nvSpPr>
          <p:spPr>
            <a:xfrm>
              <a:off x="1316457" y="-57149"/>
              <a:ext cx="4419600" cy="1518364"/>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Meals must be counted individually, not one line through many numbers</a:t>
              </a:r>
            </a:p>
          </p:txBody>
        </p:sp>
      </p:grpSp>
      <p:grpSp>
        <p:nvGrpSpPr>
          <p:cNvPr id="11" name="Group 11"/>
          <p:cNvGrpSpPr>
            <a:grpSpLocks noChangeAspect="1"/>
          </p:cNvGrpSpPr>
          <p:nvPr/>
        </p:nvGrpSpPr>
        <p:grpSpPr>
          <a:xfrm>
            <a:off x="4886732" y="2230168"/>
            <a:ext cx="715089" cy="715089"/>
            <a:chOff x="0" y="0"/>
            <a:chExt cx="6350000" cy="6350000"/>
          </a:xfrm>
        </p:grpSpPr>
        <p:sp>
          <p:nvSpPr>
            <p:cNvPr id="12" name="Freeform 1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3" name="Group 13"/>
          <p:cNvGrpSpPr/>
          <p:nvPr/>
        </p:nvGrpSpPr>
        <p:grpSpPr>
          <a:xfrm>
            <a:off x="4936393" y="2266141"/>
            <a:ext cx="4321907" cy="1138773"/>
            <a:chOff x="0" y="-57149"/>
            <a:chExt cx="5762543" cy="1518364"/>
          </a:xfrm>
        </p:grpSpPr>
        <p:sp>
          <p:nvSpPr>
            <p:cNvPr id="14" name="TextBox 14"/>
            <p:cNvSpPr txBox="1"/>
            <p:nvPr/>
          </p:nvSpPr>
          <p:spPr>
            <a:xfrm>
              <a:off x="0" y="226426"/>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2</a:t>
              </a:r>
            </a:p>
          </p:txBody>
        </p:sp>
        <p:sp>
          <p:nvSpPr>
            <p:cNvPr id="15" name="TextBox 15"/>
            <p:cNvSpPr txBox="1"/>
            <p:nvPr/>
          </p:nvSpPr>
          <p:spPr>
            <a:xfrm>
              <a:off x="1342943" y="-57149"/>
              <a:ext cx="4419600" cy="1518364"/>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All required information must be completed &amp; turned in weekly ONLINE</a:t>
              </a:r>
            </a:p>
          </p:txBody>
        </p:sp>
      </p:grpSp>
      <p:grpSp>
        <p:nvGrpSpPr>
          <p:cNvPr id="16" name="Group 16"/>
          <p:cNvGrpSpPr>
            <a:grpSpLocks noChangeAspect="1"/>
          </p:cNvGrpSpPr>
          <p:nvPr/>
        </p:nvGrpSpPr>
        <p:grpSpPr>
          <a:xfrm>
            <a:off x="4896665" y="3958362"/>
            <a:ext cx="715089" cy="715089"/>
            <a:chOff x="0" y="0"/>
            <a:chExt cx="6350000" cy="6350000"/>
          </a:xfrm>
        </p:grpSpPr>
        <p:sp>
          <p:nvSpPr>
            <p:cNvPr id="17" name="Freeform 1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8" name="Group 18"/>
          <p:cNvGrpSpPr/>
          <p:nvPr/>
        </p:nvGrpSpPr>
        <p:grpSpPr>
          <a:xfrm>
            <a:off x="4956257" y="3961591"/>
            <a:ext cx="4292518" cy="1523494"/>
            <a:chOff x="0" y="-57149"/>
            <a:chExt cx="5723357" cy="2031325"/>
          </a:xfrm>
        </p:grpSpPr>
        <p:sp>
          <p:nvSpPr>
            <p:cNvPr id="19" name="TextBox 19"/>
            <p:cNvSpPr txBox="1"/>
            <p:nvPr/>
          </p:nvSpPr>
          <p:spPr>
            <a:xfrm>
              <a:off x="0" y="268998"/>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3</a:t>
              </a:r>
            </a:p>
          </p:txBody>
        </p:sp>
        <p:sp>
          <p:nvSpPr>
            <p:cNvPr id="20" name="TextBox 20"/>
            <p:cNvSpPr txBox="1"/>
            <p:nvPr/>
          </p:nvSpPr>
          <p:spPr>
            <a:xfrm>
              <a:off x="1303757" y="-57149"/>
              <a:ext cx="4419600" cy="2031325"/>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Can’t claim more meals that the number of meals available - except kitchen meals</a:t>
              </a:r>
            </a:p>
          </p:txBody>
        </p:sp>
      </p:grpSp>
      <p:grpSp>
        <p:nvGrpSpPr>
          <p:cNvPr id="21" name="Group 21"/>
          <p:cNvGrpSpPr>
            <a:grpSpLocks noChangeAspect="1"/>
          </p:cNvGrpSpPr>
          <p:nvPr/>
        </p:nvGrpSpPr>
        <p:grpSpPr>
          <a:xfrm>
            <a:off x="4876800" y="5737030"/>
            <a:ext cx="715089" cy="715089"/>
            <a:chOff x="0" y="0"/>
            <a:chExt cx="6350000" cy="6350000"/>
          </a:xfrm>
        </p:grpSpPr>
        <p:sp>
          <p:nvSpPr>
            <p:cNvPr id="22" name="Freeform 2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23" name="Group 23"/>
          <p:cNvGrpSpPr/>
          <p:nvPr/>
        </p:nvGrpSpPr>
        <p:grpSpPr>
          <a:xfrm>
            <a:off x="4956257" y="5742766"/>
            <a:ext cx="4292518" cy="1138773"/>
            <a:chOff x="0" y="-57149"/>
            <a:chExt cx="5723357" cy="1518364"/>
          </a:xfrm>
        </p:grpSpPr>
        <p:sp>
          <p:nvSpPr>
            <p:cNvPr id="24" name="TextBox 24"/>
            <p:cNvSpPr txBox="1"/>
            <p:nvPr/>
          </p:nvSpPr>
          <p:spPr>
            <a:xfrm>
              <a:off x="0" y="277813"/>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4</a:t>
              </a:r>
            </a:p>
          </p:txBody>
        </p:sp>
        <p:sp>
          <p:nvSpPr>
            <p:cNvPr id="25" name="TextBox 25"/>
            <p:cNvSpPr txBox="1"/>
            <p:nvPr/>
          </p:nvSpPr>
          <p:spPr>
            <a:xfrm>
              <a:off x="1303757" y="-57149"/>
              <a:ext cx="4419600" cy="1518364"/>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The meal count shouldn’t repeat daily with no variation.</a:t>
              </a:r>
            </a:p>
          </p:txBody>
        </p:sp>
      </p:grpSp>
      <p:pic>
        <p:nvPicPr>
          <p:cNvPr id="26" name="Picture 26"/>
          <p:cNvPicPr>
            <a:picLocks noChangeAspect="1"/>
          </p:cNvPicPr>
          <p:nvPr/>
        </p:nvPicPr>
        <p:blipFill>
          <a:blip r:embed="rId5"/>
          <a:srcRect/>
          <a:stretch>
            <a:fillRect/>
          </a:stretch>
        </p:blipFill>
        <p:spPr>
          <a:xfrm>
            <a:off x="2795363" y="909995"/>
            <a:ext cx="2648102" cy="5852160"/>
          </a:xfrm>
          <a:prstGeom prst="rect">
            <a:avLst/>
          </a:prstGeom>
        </p:spPr>
      </p:pic>
      <p:sp>
        <p:nvSpPr>
          <p:cNvPr id="27" name="TextBox 27"/>
          <p:cNvSpPr txBox="1"/>
          <p:nvPr/>
        </p:nvSpPr>
        <p:spPr>
          <a:xfrm>
            <a:off x="147430" y="3404378"/>
            <a:ext cx="4598836" cy="2276475"/>
          </a:xfrm>
          <a:prstGeom prst="rect">
            <a:avLst/>
          </a:prstGeom>
        </p:spPr>
        <p:txBody>
          <a:bodyPr lIns="0" tIns="0" rIns="0" bIns="0" rtlCol="0" anchor="t">
            <a:spAutoFit/>
          </a:bodyPr>
          <a:lstStyle/>
          <a:p>
            <a:pPr algn="ctr">
              <a:lnSpc>
                <a:spcPts val="6090"/>
              </a:lnSpc>
            </a:pPr>
            <a:r>
              <a:rPr lang="en-US" sz="4200" spc="210" dirty="0">
                <a:solidFill>
                  <a:srgbClr val="6DBFC7"/>
                </a:solidFill>
                <a:latin typeface="League Spartan"/>
              </a:rPr>
              <a:t>For meals </a:t>
            </a:r>
          </a:p>
          <a:p>
            <a:pPr algn="ctr">
              <a:lnSpc>
                <a:spcPts val="6090"/>
              </a:lnSpc>
            </a:pPr>
            <a:r>
              <a:rPr lang="en-US" sz="4200" spc="210" dirty="0">
                <a:solidFill>
                  <a:srgbClr val="6DBFC7"/>
                </a:solidFill>
                <a:latin typeface="League Spartan"/>
              </a:rPr>
              <a:t>to be reimbursable:</a:t>
            </a:r>
          </a:p>
        </p:txBody>
      </p:sp>
      <p:sp>
        <p:nvSpPr>
          <p:cNvPr id="28" name="TextBox 28"/>
          <p:cNvSpPr txBox="1"/>
          <p:nvPr/>
        </p:nvSpPr>
        <p:spPr>
          <a:xfrm>
            <a:off x="1466469" y="6858888"/>
            <a:ext cx="6979577" cy="428625"/>
          </a:xfrm>
          <a:prstGeom prst="rect">
            <a:avLst/>
          </a:prstGeom>
        </p:spPr>
        <p:txBody>
          <a:bodyPr lIns="0" tIns="0" rIns="0" bIns="0" rtlCol="0" anchor="t">
            <a:spAutoFit/>
          </a:bodyPr>
          <a:lstStyle/>
          <a:p>
            <a:pPr algn="ctr">
              <a:lnSpc>
                <a:spcPts val="3479"/>
              </a:lnSpc>
            </a:pPr>
            <a:r>
              <a:rPr lang="en-US" sz="2400" b="1" spc="120" dirty="0">
                <a:solidFill>
                  <a:srgbClr val="EC1B24"/>
                </a:solidFill>
                <a:latin typeface="Roboto"/>
              </a:rPr>
              <a:t>Must Claim 80% Meals Delivered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7"/>
                                        </p:tgtEl>
                                        <p:attrNameLst>
                                          <p:attrName>ppt_x</p:attrName>
                                          <p:attrName>ppt_y</p:attrName>
                                        </p:attrNameLst>
                                      </p:cBhvr>
                                    </p:animMotion>
                                    <p:animRot by="1500000">
                                      <p:cBhvr>
                                        <p:cTn id="7" dur="125" fill="hold">
                                          <p:stCondLst>
                                            <p:cond delay="0"/>
                                          </p:stCondLst>
                                        </p:cTn>
                                        <p:tgtEl>
                                          <p:spTgt spid="27"/>
                                        </p:tgtEl>
                                        <p:attrNameLst>
                                          <p:attrName>r</p:attrName>
                                        </p:attrNameLst>
                                      </p:cBhvr>
                                    </p:animRot>
                                    <p:animRot by="-1500000">
                                      <p:cBhvr>
                                        <p:cTn id="8" dur="125" fill="hold">
                                          <p:stCondLst>
                                            <p:cond delay="125"/>
                                          </p:stCondLst>
                                        </p:cTn>
                                        <p:tgtEl>
                                          <p:spTgt spid="27"/>
                                        </p:tgtEl>
                                        <p:attrNameLst>
                                          <p:attrName>r</p:attrName>
                                        </p:attrNameLst>
                                      </p:cBhvr>
                                    </p:animRot>
                                    <p:animRot by="-1500000">
                                      <p:cBhvr>
                                        <p:cTn id="9" dur="125" fill="hold">
                                          <p:stCondLst>
                                            <p:cond delay="250"/>
                                          </p:stCondLst>
                                        </p:cTn>
                                        <p:tgtEl>
                                          <p:spTgt spid="27"/>
                                        </p:tgtEl>
                                        <p:attrNameLst>
                                          <p:attrName>r</p:attrName>
                                        </p:attrNameLst>
                                      </p:cBhvr>
                                    </p:animRot>
                                    <p:animRot by="1500000">
                                      <p:cBhvr>
                                        <p:cTn id="10" dur="125" fill="hold">
                                          <p:stCondLst>
                                            <p:cond delay="375"/>
                                          </p:stCondLst>
                                        </p:cTn>
                                        <p:tgtEl>
                                          <p:spTgt spid="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80">
                                          <p:stCondLst>
                                            <p:cond delay="0"/>
                                          </p:stCondLst>
                                        </p:cTn>
                                        <p:tgtEl>
                                          <p:spTgt spid="13"/>
                                        </p:tgtEl>
                                      </p:cBhvr>
                                    </p:animEffect>
                                    <p:anim calcmode="lin" valueType="num">
                                      <p:cBhvr>
                                        <p:cTn id="3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9" dur="26">
                                          <p:stCondLst>
                                            <p:cond delay="650"/>
                                          </p:stCondLst>
                                        </p:cTn>
                                        <p:tgtEl>
                                          <p:spTgt spid="13"/>
                                        </p:tgtEl>
                                      </p:cBhvr>
                                      <p:to x="100000" y="60000"/>
                                    </p:animScale>
                                    <p:animScale>
                                      <p:cBhvr>
                                        <p:cTn id="40" dur="166" decel="50000">
                                          <p:stCondLst>
                                            <p:cond delay="676"/>
                                          </p:stCondLst>
                                        </p:cTn>
                                        <p:tgtEl>
                                          <p:spTgt spid="13"/>
                                        </p:tgtEl>
                                      </p:cBhvr>
                                      <p:to x="100000" y="100000"/>
                                    </p:animScale>
                                    <p:animScale>
                                      <p:cBhvr>
                                        <p:cTn id="41" dur="26">
                                          <p:stCondLst>
                                            <p:cond delay="1312"/>
                                          </p:stCondLst>
                                        </p:cTn>
                                        <p:tgtEl>
                                          <p:spTgt spid="13"/>
                                        </p:tgtEl>
                                      </p:cBhvr>
                                      <p:to x="100000" y="80000"/>
                                    </p:animScale>
                                    <p:animScale>
                                      <p:cBhvr>
                                        <p:cTn id="42" dur="166" decel="50000">
                                          <p:stCondLst>
                                            <p:cond delay="1338"/>
                                          </p:stCondLst>
                                        </p:cTn>
                                        <p:tgtEl>
                                          <p:spTgt spid="13"/>
                                        </p:tgtEl>
                                      </p:cBhvr>
                                      <p:to x="100000" y="100000"/>
                                    </p:animScale>
                                    <p:animScale>
                                      <p:cBhvr>
                                        <p:cTn id="43" dur="26">
                                          <p:stCondLst>
                                            <p:cond delay="1642"/>
                                          </p:stCondLst>
                                        </p:cTn>
                                        <p:tgtEl>
                                          <p:spTgt spid="13"/>
                                        </p:tgtEl>
                                      </p:cBhvr>
                                      <p:to x="100000" y="90000"/>
                                    </p:animScale>
                                    <p:animScale>
                                      <p:cBhvr>
                                        <p:cTn id="44" dur="166" decel="50000">
                                          <p:stCondLst>
                                            <p:cond delay="1668"/>
                                          </p:stCondLst>
                                        </p:cTn>
                                        <p:tgtEl>
                                          <p:spTgt spid="13"/>
                                        </p:tgtEl>
                                      </p:cBhvr>
                                      <p:to x="100000" y="100000"/>
                                    </p:animScale>
                                    <p:animScale>
                                      <p:cBhvr>
                                        <p:cTn id="45" dur="26">
                                          <p:stCondLst>
                                            <p:cond delay="1808"/>
                                          </p:stCondLst>
                                        </p:cTn>
                                        <p:tgtEl>
                                          <p:spTgt spid="13"/>
                                        </p:tgtEl>
                                      </p:cBhvr>
                                      <p:to x="100000" y="95000"/>
                                    </p:animScale>
                                    <p:animScale>
                                      <p:cBhvr>
                                        <p:cTn id="46" dur="166" decel="50000">
                                          <p:stCondLst>
                                            <p:cond delay="1834"/>
                                          </p:stCondLst>
                                        </p:cTn>
                                        <p:tgtEl>
                                          <p:spTgt spid="13"/>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80">
                                          <p:stCondLst>
                                            <p:cond delay="0"/>
                                          </p:stCondLst>
                                        </p:cTn>
                                        <p:tgtEl>
                                          <p:spTgt spid="18"/>
                                        </p:tgtEl>
                                      </p:cBhvr>
                                    </p:animEffect>
                                    <p:anim calcmode="lin" valueType="num">
                                      <p:cBhvr>
                                        <p:cTn id="5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7" dur="26">
                                          <p:stCondLst>
                                            <p:cond delay="650"/>
                                          </p:stCondLst>
                                        </p:cTn>
                                        <p:tgtEl>
                                          <p:spTgt spid="18"/>
                                        </p:tgtEl>
                                      </p:cBhvr>
                                      <p:to x="100000" y="60000"/>
                                    </p:animScale>
                                    <p:animScale>
                                      <p:cBhvr>
                                        <p:cTn id="58" dur="166" decel="50000">
                                          <p:stCondLst>
                                            <p:cond delay="676"/>
                                          </p:stCondLst>
                                        </p:cTn>
                                        <p:tgtEl>
                                          <p:spTgt spid="18"/>
                                        </p:tgtEl>
                                      </p:cBhvr>
                                      <p:to x="100000" y="100000"/>
                                    </p:animScale>
                                    <p:animScale>
                                      <p:cBhvr>
                                        <p:cTn id="59" dur="26">
                                          <p:stCondLst>
                                            <p:cond delay="1312"/>
                                          </p:stCondLst>
                                        </p:cTn>
                                        <p:tgtEl>
                                          <p:spTgt spid="18"/>
                                        </p:tgtEl>
                                      </p:cBhvr>
                                      <p:to x="100000" y="80000"/>
                                    </p:animScale>
                                    <p:animScale>
                                      <p:cBhvr>
                                        <p:cTn id="60" dur="166" decel="50000">
                                          <p:stCondLst>
                                            <p:cond delay="1338"/>
                                          </p:stCondLst>
                                        </p:cTn>
                                        <p:tgtEl>
                                          <p:spTgt spid="18"/>
                                        </p:tgtEl>
                                      </p:cBhvr>
                                      <p:to x="100000" y="100000"/>
                                    </p:animScale>
                                    <p:animScale>
                                      <p:cBhvr>
                                        <p:cTn id="61" dur="26">
                                          <p:stCondLst>
                                            <p:cond delay="1642"/>
                                          </p:stCondLst>
                                        </p:cTn>
                                        <p:tgtEl>
                                          <p:spTgt spid="18"/>
                                        </p:tgtEl>
                                      </p:cBhvr>
                                      <p:to x="100000" y="90000"/>
                                    </p:animScale>
                                    <p:animScale>
                                      <p:cBhvr>
                                        <p:cTn id="62" dur="166" decel="50000">
                                          <p:stCondLst>
                                            <p:cond delay="1668"/>
                                          </p:stCondLst>
                                        </p:cTn>
                                        <p:tgtEl>
                                          <p:spTgt spid="18"/>
                                        </p:tgtEl>
                                      </p:cBhvr>
                                      <p:to x="100000" y="100000"/>
                                    </p:animScale>
                                    <p:animScale>
                                      <p:cBhvr>
                                        <p:cTn id="63" dur="26">
                                          <p:stCondLst>
                                            <p:cond delay="1808"/>
                                          </p:stCondLst>
                                        </p:cTn>
                                        <p:tgtEl>
                                          <p:spTgt spid="18"/>
                                        </p:tgtEl>
                                      </p:cBhvr>
                                      <p:to x="100000" y="95000"/>
                                    </p:animScale>
                                    <p:animScale>
                                      <p:cBhvr>
                                        <p:cTn id="64" dur="166" decel="50000">
                                          <p:stCondLst>
                                            <p:cond delay="1834"/>
                                          </p:stCondLst>
                                        </p:cTn>
                                        <p:tgtEl>
                                          <p:spTgt spid="18"/>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down)">
                                      <p:cBhvr>
                                        <p:cTn id="69" dur="580">
                                          <p:stCondLst>
                                            <p:cond delay="0"/>
                                          </p:stCondLst>
                                        </p:cTn>
                                        <p:tgtEl>
                                          <p:spTgt spid="23"/>
                                        </p:tgtEl>
                                      </p:cBhvr>
                                    </p:animEffect>
                                    <p:anim calcmode="lin" valueType="num">
                                      <p:cBhvr>
                                        <p:cTn id="7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75" dur="26">
                                          <p:stCondLst>
                                            <p:cond delay="650"/>
                                          </p:stCondLst>
                                        </p:cTn>
                                        <p:tgtEl>
                                          <p:spTgt spid="23"/>
                                        </p:tgtEl>
                                      </p:cBhvr>
                                      <p:to x="100000" y="60000"/>
                                    </p:animScale>
                                    <p:animScale>
                                      <p:cBhvr>
                                        <p:cTn id="76" dur="166" decel="50000">
                                          <p:stCondLst>
                                            <p:cond delay="676"/>
                                          </p:stCondLst>
                                        </p:cTn>
                                        <p:tgtEl>
                                          <p:spTgt spid="23"/>
                                        </p:tgtEl>
                                      </p:cBhvr>
                                      <p:to x="100000" y="100000"/>
                                    </p:animScale>
                                    <p:animScale>
                                      <p:cBhvr>
                                        <p:cTn id="77" dur="26">
                                          <p:stCondLst>
                                            <p:cond delay="1312"/>
                                          </p:stCondLst>
                                        </p:cTn>
                                        <p:tgtEl>
                                          <p:spTgt spid="23"/>
                                        </p:tgtEl>
                                      </p:cBhvr>
                                      <p:to x="100000" y="80000"/>
                                    </p:animScale>
                                    <p:animScale>
                                      <p:cBhvr>
                                        <p:cTn id="78" dur="166" decel="50000">
                                          <p:stCondLst>
                                            <p:cond delay="1338"/>
                                          </p:stCondLst>
                                        </p:cTn>
                                        <p:tgtEl>
                                          <p:spTgt spid="23"/>
                                        </p:tgtEl>
                                      </p:cBhvr>
                                      <p:to x="100000" y="100000"/>
                                    </p:animScale>
                                    <p:animScale>
                                      <p:cBhvr>
                                        <p:cTn id="79" dur="26">
                                          <p:stCondLst>
                                            <p:cond delay="1642"/>
                                          </p:stCondLst>
                                        </p:cTn>
                                        <p:tgtEl>
                                          <p:spTgt spid="23"/>
                                        </p:tgtEl>
                                      </p:cBhvr>
                                      <p:to x="100000" y="90000"/>
                                    </p:animScale>
                                    <p:animScale>
                                      <p:cBhvr>
                                        <p:cTn id="80" dur="166" decel="50000">
                                          <p:stCondLst>
                                            <p:cond delay="1668"/>
                                          </p:stCondLst>
                                        </p:cTn>
                                        <p:tgtEl>
                                          <p:spTgt spid="23"/>
                                        </p:tgtEl>
                                      </p:cBhvr>
                                      <p:to x="100000" y="100000"/>
                                    </p:animScale>
                                    <p:animScale>
                                      <p:cBhvr>
                                        <p:cTn id="81" dur="26">
                                          <p:stCondLst>
                                            <p:cond delay="1808"/>
                                          </p:stCondLst>
                                        </p:cTn>
                                        <p:tgtEl>
                                          <p:spTgt spid="23"/>
                                        </p:tgtEl>
                                      </p:cBhvr>
                                      <p:to x="100000" y="95000"/>
                                    </p:animScale>
                                    <p:animScale>
                                      <p:cBhvr>
                                        <p:cTn id="82" dur="166" decel="50000">
                                          <p:stCondLst>
                                            <p:cond delay="1834"/>
                                          </p:stCondLst>
                                        </p:cTn>
                                        <p:tgtEl>
                                          <p:spTgt spid="23"/>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8" presetClass="emph" presetSubtype="0" fill="hold" grpId="0" nodeType="clickEffect">
                                  <p:stCondLst>
                                    <p:cond delay="0"/>
                                  </p:stCondLst>
                                  <p:childTnLst>
                                    <p:animRot by="21600000">
                                      <p:cBhvr>
                                        <p:cTn id="86" dur="2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5888" t="46563" r="35888" b="46563"/>
          <a:stretch>
            <a:fillRect/>
          </a:stretch>
        </p:blipFill>
        <p:spPr>
          <a:xfrm>
            <a:off x="-647700" y="533400"/>
            <a:ext cx="5161555" cy="1257047"/>
          </a:xfrm>
          <a:prstGeom prst="rect">
            <a:avLst/>
          </a:prstGeom>
        </p:spPr>
      </p:pic>
      <p:sp>
        <p:nvSpPr>
          <p:cNvPr id="4" name="TextBox 4"/>
          <p:cNvSpPr txBox="1"/>
          <p:nvPr/>
        </p:nvSpPr>
        <p:spPr>
          <a:xfrm>
            <a:off x="495300" y="752326"/>
            <a:ext cx="3696044" cy="1000274"/>
          </a:xfrm>
          <a:prstGeom prst="rect">
            <a:avLst/>
          </a:prstGeom>
        </p:spPr>
        <p:txBody>
          <a:bodyPr lIns="0" tIns="0" rIns="0" bIns="0" rtlCol="0" anchor="t">
            <a:spAutoFit/>
          </a:bodyPr>
          <a:lstStyle/>
          <a:p>
            <a:pPr>
              <a:lnSpc>
                <a:spcPts val="3896"/>
              </a:lnSpc>
            </a:pPr>
            <a:r>
              <a:rPr lang="en-US" sz="3219" spc="160" dirty="0">
                <a:solidFill>
                  <a:srgbClr val="FFFFFF"/>
                </a:solidFill>
                <a:latin typeface="League Spartan"/>
              </a:rPr>
              <a:t>Maintain 80% Reimbursement</a:t>
            </a:r>
          </a:p>
        </p:txBody>
      </p:sp>
      <p:grpSp>
        <p:nvGrpSpPr>
          <p:cNvPr id="5" name="Group 5"/>
          <p:cNvGrpSpPr/>
          <p:nvPr/>
        </p:nvGrpSpPr>
        <p:grpSpPr>
          <a:xfrm>
            <a:off x="228256" y="2009373"/>
            <a:ext cx="4285599" cy="4563947"/>
            <a:chOff x="0" y="0"/>
            <a:chExt cx="5511800" cy="5766061"/>
          </a:xfrm>
        </p:grpSpPr>
        <p:sp>
          <p:nvSpPr>
            <p:cNvPr id="6" name="TextBox 6"/>
            <p:cNvSpPr txBox="1"/>
            <p:nvPr/>
          </p:nvSpPr>
          <p:spPr>
            <a:xfrm>
              <a:off x="0" y="0"/>
              <a:ext cx="5511800" cy="581356"/>
            </a:xfrm>
            <a:prstGeom prst="rect">
              <a:avLst/>
            </a:prstGeom>
          </p:spPr>
          <p:txBody>
            <a:bodyPr lIns="0" tIns="0" rIns="0" bIns="0" rtlCol="0" anchor="t">
              <a:spAutoFit/>
            </a:bodyPr>
            <a:lstStyle/>
            <a:p>
              <a:pPr>
                <a:lnSpc>
                  <a:spcPts val="3387"/>
                </a:lnSpc>
              </a:pPr>
              <a:endParaRPr lang="en-US" sz="2800" spc="140" dirty="0">
                <a:solidFill>
                  <a:srgbClr val="6DBFC7"/>
                </a:solidFill>
                <a:latin typeface="League Spartan"/>
              </a:endParaRPr>
            </a:p>
          </p:txBody>
        </p:sp>
        <p:sp>
          <p:nvSpPr>
            <p:cNvPr id="7" name="TextBox 7"/>
            <p:cNvSpPr txBox="1"/>
            <p:nvPr/>
          </p:nvSpPr>
          <p:spPr>
            <a:xfrm>
              <a:off x="0" y="672359"/>
              <a:ext cx="5511800" cy="5093702"/>
            </a:xfrm>
            <a:prstGeom prst="rect">
              <a:avLst/>
            </a:prstGeom>
          </p:spPr>
          <p:txBody>
            <a:bodyPr lIns="0" tIns="0" rIns="0" bIns="0" rtlCol="0" anchor="t">
              <a:spAutoFit/>
            </a:bodyPr>
            <a:lstStyle/>
            <a:p>
              <a:pPr marL="173355" lvl="1">
                <a:lnSpc>
                  <a:spcPts val="3045"/>
                </a:lnSpc>
              </a:pPr>
              <a:r>
                <a:rPr lang="en-US" dirty="0">
                  <a:latin typeface="Ink Free" panose="03080402000500000000" pitchFamily="66" charset="0"/>
                </a:rPr>
                <a:t>The expectation is that a minimum of 80% of meals delivered will be served….we know that attendance fluctuates, but we ask that you keep the 80% goal in mind and make adjustments as soon as one is needed to avoid wasting food and a possible invoice.  Please reach out to Johnna if you have concerns about your % of meals served</a:t>
              </a:r>
              <a:endParaRPr lang="en-US" sz="2100" b="1" spc="105" dirty="0">
                <a:solidFill>
                  <a:srgbClr val="353535"/>
                </a:solidFill>
                <a:latin typeface="Ink Free" panose="03080402000500000000" pitchFamily="66" charset="0"/>
              </a:endParaRPr>
            </a:p>
          </p:txBody>
        </p:sp>
      </p:grpSp>
      <p:pic>
        <p:nvPicPr>
          <p:cNvPr id="10" name="Picture 9" descr="Hungry Max The Husky">
            <a:extLst>
              <a:ext uri="{FF2B5EF4-FFF2-40B4-BE49-F238E27FC236}">
                <a16:creationId xmlns:a16="http://schemas.microsoft.com/office/drawing/2014/main" id="{EA2465EE-B56A-4C11-8A53-489F94A80A2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91344" y="1399340"/>
            <a:ext cx="5334000" cy="5334000"/>
          </a:xfrm>
          <a:prstGeom prst="rect">
            <a:avLst/>
          </a:prstGeom>
        </p:spPr>
      </p:pic>
    </p:spTree>
    <p:extLst>
      <p:ext uri="{BB962C8B-B14F-4D97-AF65-F5344CB8AC3E}">
        <p14:creationId xmlns:p14="http://schemas.microsoft.com/office/powerpoint/2010/main" val="29246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4729" t="45184" r="34729" b="45184"/>
          <a:stretch>
            <a:fillRect/>
          </a:stretch>
        </p:blipFill>
        <p:spPr>
          <a:xfrm>
            <a:off x="-555384" y="571252"/>
            <a:ext cx="5585384" cy="1761361"/>
          </a:xfrm>
          <a:prstGeom prst="rect">
            <a:avLst/>
          </a:prstGeom>
        </p:spPr>
      </p:pic>
      <p:sp>
        <p:nvSpPr>
          <p:cNvPr id="4" name="TextBox 4"/>
          <p:cNvSpPr txBox="1"/>
          <p:nvPr/>
        </p:nvSpPr>
        <p:spPr>
          <a:xfrm>
            <a:off x="444307" y="1008849"/>
            <a:ext cx="4048125" cy="97381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RECORD OF MEALS SERVED</a:t>
            </a:r>
          </a:p>
        </p:txBody>
      </p:sp>
      <p:pic>
        <p:nvPicPr>
          <p:cNvPr id="5" name="Picture 5"/>
          <p:cNvPicPr>
            <a:picLocks noChangeAspect="1"/>
          </p:cNvPicPr>
          <p:nvPr/>
        </p:nvPicPr>
        <p:blipFill>
          <a:blip r:embed="rId4"/>
          <a:srcRect/>
          <a:stretch>
            <a:fillRect/>
          </a:stretch>
        </p:blipFill>
        <p:spPr>
          <a:xfrm>
            <a:off x="2803519" y="1889529"/>
            <a:ext cx="6566210" cy="4640461"/>
          </a:xfrm>
          <a:prstGeom prst="rect">
            <a:avLst/>
          </a:prstGeom>
        </p:spPr>
      </p:pic>
      <p:sp>
        <p:nvSpPr>
          <p:cNvPr id="6" name="TextBox 6"/>
          <p:cNvSpPr txBox="1"/>
          <p:nvPr/>
        </p:nvSpPr>
        <p:spPr>
          <a:xfrm rot="1081217">
            <a:off x="3692013" y="3648102"/>
            <a:ext cx="4059249" cy="1346104"/>
          </a:xfrm>
          <a:prstGeom prst="rect">
            <a:avLst/>
          </a:prstGeom>
        </p:spPr>
        <p:txBody>
          <a:bodyPr lIns="0" tIns="0" rIns="0" bIns="0" rtlCol="0" anchor="t">
            <a:spAutoFit/>
          </a:bodyPr>
          <a:lstStyle/>
          <a:p>
            <a:pPr algn="ctr">
              <a:lnSpc>
                <a:spcPts val="5040"/>
              </a:lnSpc>
              <a:spcBef>
                <a:spcPct val="0"/>
              </a:spcBef>
            </a:pPr>
            <a:r>
              <a:rPr lang="en-US" sz="3600" dirty="0">
                <a:solidFill>
                  <a:srgbClr val="EC1B24"/>
                </a:solidFill>
                <a:latin typeface="Cooper Hewitt Heavy"/>
              </a:rPr>
              <a:t>FILL OUT COMPLETELY</a:t>
            </a:r>
          </a:p>
        </p:txBody>
      </p:sp>
      <p:sp>
        <p:nvSpPr>
          <p:cNvPr id="7" name="TextBox 6">
            <a:extLst>
              <a:ext uri="{FF2B5EF4-FFF2-40B4-BE49-F238E27FC236}">
                <a16:creationId xmlns:a16="http://schemas.microsoft.com/office/drawing/2014/main" id="{99840BEF-6998-4245-8ECC-0AD991171232}"/>
              </a:ext>
            </a:extLst>
          </p:cNvPr>
          <p:cNvSpPr txBox="1"/>
          <p:nvPr/>
        </p:nvSpPr>
        <p:spPr>
          <a:xfrm>
            <a:off x="365674" y="2769308"/>
            <a:ext cx="2325191" cy="3323987"/>
          </a:xfrm>
          <a:prstGeom prst="rect">
            <a:avLst/>
          </a:prstGeom>
          <a:noFill/>
          <a:ln>
            <a:solidFill>
              <a:srgbClr val="FF0000"/>
            </a:solidFill>
          </a:ln>
        </p:spPr>
        <p:txBody>
          <a:bodyPr wrap="square" rtlCol="0">
            <a:spAutoFit/>
          </a:bodyPr>
          <a:lstStyle/>
          <a:p>
            <a:pPr algn="ctr"/>
            <a:r>
              <a:rPr lang="en-US" sz="3000" dirty="0">
                <a:latin typeface="Ink Free" panose="03080402000500000000" pitchFamily="66" charset="0"/>
              </a:rPr>
              <a:t># Meals Available = Meals Delivered + Leftovers from previous 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6927" t="43802" r="36927" b="43802"/>
          <a:stretch>
            <a:fillRect/>
          </a:stretch>
        </p:blipFill>
        <p:spPr>
          <a:xfrm>
            <a:off x="-438150" y="552450"/>
            <a:ext cx="4781270" cy="2266950"/>
          </a:xfrm>
          <a:prstGeom prst="rect">
            <a:avLst/>
          </a:prstGeom>
        </p:spPr>
      </p:pic>
      <p:sp>
        <p:nvSpPr>
          <p:cNvPr id="4" name="TextBox 4"/>
          <p:cNvSpPr txBox="1"/>
          <p:nvPr/>
        </p:nvSpPr>
        <p:spPr>
          <a:xfrm>
            <a:off x="731520" y="704955"/>
            <a:ext cx="3352800" cy="195171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RECORD OF MEALS SERVED</a:t>
            </a:r>
          </a:p>
          <a:p>
            <a:pPr>
              <a:lnSpc>
                <a:spcPts val="3896"/>
              </a:lnSpc>
            </a:pPr>
            <a:r>
              <a:rPr lang="en-US" sz="3219" spc="160">
                <a:solidFill>
                  <a:srgbClr val="FFFFFF"/>
                </a:solidFill>
                <a:latin typeface="League Spartan"/>
              </a:rPr>
              <a:t>RULES</a:t>
            </a:r>
          </a:p>
        </p:txBody>
      </p:sp>
      <p:pic>
        <p:nvPicPr>
          <p:cNvPr id="5" name="Picture 5"/>
          <p:cNvPicPr>
            <a:picLocks noChangeAspect="1"/>
          </p:cNvPicPr>
          <p:nvPr/>
        </p:nvPicPr>
        <p:blipFill>
          <a:blip r:embed="rId4"/>
          <a:srcRect l="33871" t="49551" r="33871" b="49551"/>
          <a:stretch>
            <a:fillRect/>
          </a:stretch>
        </p:blipFill>
        <p:spPr>
          <a:xfrm rot="-5400000">
            <a:off x="2284510" y="3422840"/>
            <a:ext cx="5899176" cy="164148"/>
          </a:xfrm>
          <a:prstGeom prst="rect">
            <a:avLst/>
          </a:prstGeom>
        </p:spPr>
      </p:pic>
      <p:grpSp>
        <p:nvGrpSpPr>
          <p:cNvPr id="6" name="Group 6"/>
          <p:cNvGrpSpPr>
            <a:grpSpLocks noChangeAspect="1"/>
          </p:cNvGrpSpPr>
          <p:nvPr/>
        </p:nvGrpSpPr>
        <p:grpSpPr>
          <a:xfrm>
            <a:off x="4886732" y="552450"/>
            <a:ext cx="715089" cy="715089"/>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8" name="Group 8"/>
          <p:cNvGrpSpPr/>
          <p:nvPr/>
        </p:nvGrpSpPr>
        <p:grpSpPr>
          <a:xfrm>
            <a:off x="4956257" y="573072"/>
            <a:ext cx="4302043" cy="877804"/>
            <a:chOff x="0" y="-66675"/>
            <a:chExt cx="5736057" cy="1170405"/>
          </a:xfrm>
        </p:grpSpPr>
        <p:sp>
          <p:nvSpPr>
            <p:cNvPr id="9" name="TextBox 9"/>
            <p:cNvSpPr txBox="1"/>
            <p:nvPr/>
          </p:nvSpPr>
          <p:spPr>
            <a:xfrm>
              <a:off x="0" y="224125"/>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1</a:t>
              </a:r>
            </a:p>
          </p:txBody>
        </p:sp>
        <p:sp>
          <p:nvSpPr>
            <p:cNvPr id="10" name="TextBox 10"/>
            <p:cNvSpPr txBox="1"/>
            <p:nvPr/>
          </p:nvSpPr>
          <p:spPr>
            <a:xfrm>
              <a:off x="1316457" y="-66675"/>
              <a:ext cx="4419600" cy="1170405"/>
            </a:xfrm>
            <a:prstGeom prst="rect">
              <a:avLst/>
            </a:prstGeom>
          </p:spPr>
          <p:txBody>
            <a:bodyPr lIns="0" tIns="0" rIns="0" bIns="0" rtlCol="0" anchor="t">
              <a:spAutoFit/>
            </a:bodyPr>
            <a:lstStyle/>
            <a:p>
              <a:pPr>
                <a:lnSpc>
                  <a:spcPts val="3479"/>
                </a:lnSpc>
              </a:pPr>
              <a:r>
                <a:rPr lang="en-US" sz="2400" b="1" spc="120" dirty="0">
                  <a:solidFill>
                    <a:srgbClr val="353535"/>
                  </a:solidFill>
                  <a:latin typeface="Ink Free" panose="03080402000500000000" pitchFamily="66" charset="0"/>
                </a:rPr>
                <a:t>Complete Daily &amp; Turn in Monthly ONLINE</a:t>
              </a:r>
            </a:p>
          </p:txBody>
        </p:sp>
      </p:grpSp>
      <p:grpSp>
        <p:nvGrpSpPr>
          <p:cNvPr id="11" name="Group 11"/>
          <p:cNvGrpSpPr>
            <a:grpSpLocks noChangeAspect="1"/>
          </p:cNvGrpSpPr>
          <p:nvPr/>
        </p:nvGrpSpPr>
        <p:grpSpPr>
          <a:xfrm>
            <a:off x="4886732" y="2230168"/>
            <a:ext cx="715089" cy="715089"/>
            <a:chOff x="0" y="0"/>
            <a:chExt cx="6350000" cy="6350000"/>
          </a:xfrm>
        </p:grpSpPr>
        <p:sp>
          <p:nvSpPr>
            <p:cNvPr id="12" name="Freeform 1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3" name="Group 13"/>
          <p:cNvGrpSpPr/>
          <p:nvPr/>
        </p:nvGrpSpPr>
        <p:grpSpPr>
          <a:xfrm>
            <a:off x="4936393" y="2202303"/>
            <a:ext cx="4669777" cy="877804"/>
            <a:chOff x="0" y="-66675"/>
            <a:chExt cx="5762543" cy="1170404"/>
          </a:xfrm>
        </p:grpSpPr>
        <p:sp>
          <p:nvSpPr>
            <p:cNvPr id="14" name="TextBox 14"/>
            <p:cNvSpPr txBox="1"/>
            <p:nvPr/>
          </p:nvSpPr>
          <p:spPr>
            <a:xfrm>
              <a:off x="0" y="226426"/>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2</a:t>
              </a:r>
            </a:p>
          </p:txBody>
        </p:sp>
        <p:sp>
          <p:nvSpPr>
            <p:cNvPr id="15" name="TextBox 15"/>
            <p:cNvSpPr txBox="1"/>
            <p:nvPr/>
          </p:nvSpPr>
          <p:spPr>
            <a:xfrm>
              <a:off x="1342943" y="-66675"/>
              <a:ext cx="4419600" cy="1170404"/>
            </a:xfrm>
            <a:prstGeom prst="rect">
              <a:avLst/>
            </a:prstGeom>
          </p:spPr>
          <p:txBody>
            <a:bodyPr lIns="0" tIns="0" rIns="0" bIns="0" rtlCol="0" anchor="t">
              <a:spAutoFit/>
            </a:bodyPr>
            <a:lstStyle/>
            <a:p>
              <a:pPr>
                <a:lnSpc>
                  <a:spcPts val="3479"/>
                </a:lnSpc>
              </a:pPr>
              <a:r>
                <a:rPr lang="en-US" sz="2400" b="1" spc="120" dirty="0">
                  <a:solidFill>
                    <a:srgbClr val="353535"/>
                  </a:solidFill>
                  <a:latin typeface="Ink Free" panose="03080402000500000000" pitchFamily="66" charset="0"/>
                </a:rPr>
                <a:t>Must be available for monitoring</a:t>
              </a:r>
              <a:endParaRPr lang="en-US" sz="2000" b="1" spc="120" dirty="0">
                <a:solidFill>
                  <a:srgbClr val="353535"/>
                </a:solidFill>
                <a:latin typeface="Ink Free" panose="03080402000500000000" pitchFamily="66" charset="0"/>
              </a:endParaRPr>
            </a:p>
          </p:txBody>
        </p:sp>
      </p:grpSp>
      <p:grpSp>
        <p:nvGrpSpPr>
          <p:cNvPr id="16" name="Group 16"/>
          <p:cNvGrpSpPr>
            <a:grpSpLocks noChangeAspect="1"/>
          </p:cNvGrpSpPr>
          <p:nvPr/>
        </p:nvGrpSpPr>
        <p:grpSpPr>
          <a:xfrm>
            <a:off x="4896665" y="3958362"/>
            <a:ext cx="715089" cy="715089"/>
            <a:chOff x="0" y="0"/>
            <a:chExt cx="6350000" cy="6350000"/>
          </a:xfrm>
        </p:grpSpPr>
        <p:sp>
          <p:nvSpPr>
            <p:cNvPr id="17" name="Freeform 1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8" name="Group 18"/>
          <p:cNvGrpSpPr/>
          <p:nvPr/>
        </p:nvGrpSpPr>
        <p:grpSpPr>
          <a:xfrm>
            <a:off x="4956256" y="3954447"/>
            <a:ext cx="4598835" cy="1326645"/>
            <a:chOff x="0" y="-66675"/>
            <a:chExt cx="5723357" cy="1768860"/>
          </a:xfrm>
        </p:grpSpPr>
        <p:sp>
          <p:nvSpPr>
            <p:cNvPr id="19" name="TextBox 19"/>
            <p:cNvSpPr txBox="1"/>
            <p:nvPr/>
          </p:nvSpPr>
          <p:spPr>
            <a:xfrm>
              <a:off x="0" y="268998"/>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3</a:t>
              </a:r>
            </a:p>
          </p:txBody>
        </p:sp>
        <p:sp>
          <p:nvSpPr>
            <p:cNvPr id="20" name="TextBox 20"/>
            <p:cNvSpPr txBox="1"/>
            <p:nvPr/>
          </p:nvSpPr>
          <p:spPr>
            <a:xfrm>
              <a:off x="1303757" y="-66675"/>
              <a:ext cx="4419600" cy="1768860"/>
            </a:xfrm>
            <a:prstGeom prst="rect">
              <a:avLst/>
            </a:prstGeom>
          </p:spPr>
          <p:txBody>
            <a:bodyPr lIns="0" tIns="0" rIns="0" bIns="0" rtlCol="0" anchor="t">
              <a:spAutoFit/>
            </a:bodyPr>
            <a:lstStyle/>
            <a:p>
              <a:pPr>
                <a:lnSpc>
                  <a:spcPts val="3479"/>
                </a:lnSpc>
              </a:pPr>
              <a:r>
                <a:rPr lang="en-US" sz="2400" b="1" spc="120" dirty="0">
                  <a:solidFill>
                    <a:srgbClr val="353535"/>
                  </a:solidFill>
                  <a:latin typeface="Ink Free" panose="03080402000500000000" pitchFamily="66" charset="0"/>
                </a:rPr>
                <a:t>Must have a Site Record for each meal service type</a:t>
              </a:r>
            </a:p>
          </p:txBody>
        </p:sp>
      </p:grpSp>
      <p:pic>
        <p:nvPicPr>
          <p:cNvPr id="21" name="Picture 21"/>
          <p:cNvPicPr>
            <a:picLocks noChangeAspect="1"/>
          </p:cNvPicPr>
          <p:nvPr/>
        </p:nvPicPr>
        <p:blipFill>
          <a:blip r:embed="rId5"/>
          <a:srcRect/>
          <a:stretch>
            <a:fillRect/>
          </a:stretch>
        </p:blipFill>
        <p:spPr>
          <a:xfrm>
            <a:off x="2376996" y="315470"/>
            <a:ext cx="3790059" cy="6316766"/>
          </a:xfrm>
          <a:prstGeom prst="rect">
            <a:avLst/>
          </a:prstGeom>
        </p:spPr>
      </p:pic>
      <p:grpSp>
        <p:nvGrpSpPr>
          <p:cNvPr id="22" name="Group 22"/>
          <p:cNvGrpSpPr>
            <a:grpSpLocks noChangeAspect="1"/>
          </p:cNvGrpSpPr>
          <p:nvPr/>
        </p:nvGrpSpPr>
        <p:grpSpPr>
          <a:xfrm>
            <a:off x="4876800" y="5737030"/>
            <a:ext cx="715089" cy="715089"/>
            <a:chOff x="0" y="0"/>
            <a:chExt cx="6350000" cy="6350000"/>
          </a:xfrm>
        </p:grpSpPr>
        <p:sp>
          <p:nvSpPr>
            <p:cNvPr id="23" name="Freeform 2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24" name="Group 24"/>
          <p:cNvGrpSpPr/>
          <p:nvPr/>
        </p:nvGrpSpPr>
        <p:grpSpPr>
          <a:xfrm>
            <a:off x="4956257" y="5735622"/>
            <a:ext cx="4292518" cy="877804"/>
            <a:chOff x="0" y="-66675"/>
            <a:chExt cx="5723357" cy="1170405"/>
          </a:xfrm>
        </p:grpSpPr>
        <p:sp>
          <p:nvSpPr>
            <p:cNvPr id="25" name="TextBox 25"/>
            <p:cNvSpPr txBox="1"/>
            <p:nvPr/>
          </p:nvSpPr>
          <p:spPr>
            <a:xfrm>
              <a:off x="0" y="277813"/>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4</a:t>
              </a:r>
            </a:p>
          </p:txBody>
        </p:sp>
        <p:sp>
          <p:nvSpPr>
            <p:cNvPr id="26" name="TextBox 26"/>
            <p:cNvSpPr txBox="1"/>
            <p:nvPr/>
          </p:nvSpPr>
          <p:spPr>
            <a:xfrm>
              <a:off x="1303757" y="-66675"/>
              <a:ext cx="4419600" cy="1170405"/>
            </a:xfrm>
            <a:prstGeom prst="rect">
              <a:avLst/>
            </a:prstGeom>
          </p:spPr>
          <p:txBody>
            <a:bodyPr lIns="0" tIns="0" rIns="0" bIns="0" rtlCol="0" anchor="t">
              <a:spAutoFit/>
            </a:bodyPr>
            <a:lstStyle/>
            <a:p>
              <a:pPr>
                <a:lnSpc>
                  <a:spcPts val="3479"/>
                </a:lnSpc>
              </a:pPr>
              <a:r>
                <a:rPr lang="en-US" sz="2400" b="1" spc="120" dirty="0">
                  <a:solidFill>
                    <a:srgbClr val="353535"/>
                  </a:solidFill>
                  <a:latin typeface="Ink Free" panose="03080402000500000000" pitchFamily="66" charset="0"/>
                </a:rPr>
                <a:t>Must match Weekly Meal Count Form</a:t>
              </a:r>
            </a:p>
          </p:txBody>
        </p:sp>
      </p:grpSp>
      <p:sp>
        <p:nvSpPr>
          <p:cNvPr id="27" name="TextBox 27"/>
          <p:cNvSpPr txBox="1"/>
          <p:nvPr/>
        </p:nvSpPr>
        <p:spPr>
          <a:xfrm>
            <a:off x="147430" y="3404378"/>
            <a:ext cx="4598836" cy="2276475"/>
          </a:xfrm>
          <a:prstGeom prst="rect">
            <a:avLst/>
          </a:prstGeom>
        </p:spPr>
        <p:txBody>
          <a:bodyPr lIns="0" tIns="0" rIns="0" bIns="0" rtlCol="0" anchor="t">
            <a:spAutoFit/>
          </a:bodyPr>
          <a:lstStyle/>
          <a:p>
            <a:pPr algn="ctr">
              <a:lnSpc>
                <a:spcPts val="6090"/>
              </a:lnSpc>
            </a:pPr>
            <a:r>
              <a:rPr lang="en-US" sz="4200" spc="210" dirty="0">
                <a:solidFill>
                  <a:srgbClr val="6DBFC7"/>
                </a:solidFill>
                <a:latin typeface="League Spartan"/>
              </a:rPr>
              <a:t>For meals </a:t>
            </a:r>
          </a:p>
          <a:p>
            <a:pPr algn="ctr">
              <a:lnSpc>
                <a:spcPts val="6090"/>
              </a:lnSpc>
            </a:pPr>
            <a:r>
              <a:rPr lang="en-US" sz="4200" spc="210" dirty="0">
                <a:solidFill>
                  <a:srgbClr val="6DBFC7"/>
                </a:solidFill>
                <a:latin typeface="League Spartan"/>
              </a:rPr>
              <a:t>to be reimbursable: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7"/>
                                        </p:tgtEl>
                                        <p:attrNameLst>
                                          <p:attrName>ppt_x</p:attrName>
                                          <p:attrName>ppt_y</p:attrName>
                                        </p:attrNameLst>
                                      </p:cBhvr>
                                    </p:animMotion>
                                    <p:animRot by="1500000">
                                      <p:cBhvr>
                                        <p:cTn id="7" dur="125" fill="hold">
                                          <p:stCondLst>
                                            <p:cond delay="0"/>
                                          </p:stCondLst>
                                        </p:cTn>
                                        <p:tgtEl>
                                          <p:spTgt spid="27"/>
                                        </p:tgtEl>
                                        <p:attrNameLst>
                                          <p:attrName>r</p:attrName>
                                        </p:attrNameLst>
                                      </p:cBhvr>
                                    </p:animRot>
                                    <p:animRot by="-1500000">
                                      <p:cBhvr>
                                        <p:cTn id="8" dur="125" fill="hold">
                                          <p:stCondLst>
                                            <p:cond delay="125"/>
                                          </p:stCondLst>
                                        </p:cTn>
                                        <p:tgtEl>
                                          <p:spTgt spid="27"/>
                                        </p:tgtEl>
                                        <p:attrNameLst>
                                          <p:attrName>r</p:attrName>
                                        </p:attrNameLst>
                                      </p:cBhvr>
                                    </p:animRot>
                                    <p:animRot by="-1500000">
                                      <p:cBhvr>
                                        <p:cTn id="9" dur="125" fill="hold">
                                          <p:stCondLst>
                                            <p:cond delay="250"/>
                                          </p:stCondLst>
                                        </p:cTn>
                                        <p:tgtEl>
                                          <p:spTgt spid="27"/>
                                        </p:tgtEl>
                                        <p:attrNameLst>
                                          <p:attrName>r</p:attrName>
                                        </p:attrNameLst>
                                      </p:cBhvr>
                                    </p:animRot>
                                    <p:animRot by="1500000">
                                      <p:cBhvr>
                                        <p:cTn id="10" dur="125" fill="hold">
                                          <p:stCondLst>
                                            <p:cond delay="375"/>
                                          </p:stCondLst>
                                        </p:cTn>
                                        <p:tgtEl>
                                          <p:spTgt spid="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35809" y="297869"/>
            <a:ext cx="10552377" cy="7017331"/>
          </a:xfrm>
          <a:prstGeom prst="rect">
            <a:avLst/>
          </a:prstGeom>
        </p:spPr>
      </p:pic>
      <p:pic>
        <p:nvPicPr>
          <p:cNvPr id="3" name="Picture 3"/>
          <p:cNvPicPr>
            <a:picLocks noChangeAspect="1"/>
          </p:cNvPicPr>
          <p:nvPr/>
        </p:nvPicPr>
        <p:blipFill>
          <a:blip r:embed="rId3"/>
          <a:srcRect l="40449" t="45471" r="40449" b="45471"/>
          <a:stretch>
            <a:fillRect/>
          </a:stretch>
        </p:blipFill>
        <p:spPr>
          <a:xfrm>
            <a:off x="0" y="333089"/>
            <a:ext cx="3493340" cy="1656302"/>
          </a:xfrm>
          <a:prstGeom prst="rect">
            <a:avLst/>
          </a:prstGeom>
        </p:spPr>
      </p:pic>
      <p:pic>
        <p:nvPicPr>
          <p:cNvPr id="4" name="Picture 4"/>
          <p:cNvPicPr>
            <a:picLocks noChangeAspect="1"/>
          </p:cNvPicPr>
          <p:nvPr/>
        </p:nvPicPr>
        <p:blipFill>
          <a:blip r:embed="rId4"/>
          <a:srcRect l="48354" t="22176" r="48354" b="22176"/>
          <a:stretch>
            <a:fillRect/>
          </a:stretch>
        </p:blipFill>
        <p:spPr>
          <a:xfrm rot="-5400000">
            <a:off x="4527244" y="2105866"/>
            <a:ext cx="601830" cy="10176818"/>
          </a:xfrm>
          <a:prstGeom prst="rect">
            <a:avLst/>
          </a:prstGeom>
        </p:spPr>
      </p:pic>
      <p:sp>
        <p:nvSpPr>
          <p:cNvPr id="5" name="TextBox 5"/>
          <p:cNvSpPr txBox="1"/>
          <p:nvPr/>
        </p:nvSpPr>
        <p:spPr>
          <a:xfrm>
            <a:off x="116619" y="695430"/>
            <a:ext cx="4188913" cy="1037629"/>
          </a:xfrm>
          <a:prstGeom prst="rect">
            <a:avLst/>
          </a:prstGeom>
        </p:spPr>
        <p:txBody>
          <a:bodyPr lIns="0" tIns="0" rIns="0" bIns="0" rtlCol="0" anchor="t">
            <a:spAutoFit/>
          </a:bodyPr>
          <a:lstStyle/>
          <a:p>
            <a:pPr>
              <a:lnSpc>
                <a:spcPts val="4113"/>
              </a:lnSpc>
            </a:pPr>
            <a:r>
              <a:rPr lang="en-US" sz="3399" spc="169">
                <a:solidFill>
                  <a:srgbClr val="FFFFFF"/>
                </a:solidFill>
                <a:latin typeface="League Spartan"/>
              </a:rPr>
              <a:t>BREAKFAST</a:t>
            </a:r>
          </a:p>
          <a:p>
            <a:pPr>
              <a:lnSpc>
                <a:spcPts val="4113"/>
              </a:lnSpc>
            </a:pPr>
            <a:r>
              <a:rPr lang="en-US" sz="3399" spc="169">
                <a:solidFill>
                  <a:srgbClr val="FFFFFF"/>
                </a:solidFill>
                <a:latin typeface="League Spartan"/>
              </a:rPr>
              <a:t>KITS</a:t>
            </a:r>
          </a:p>
        </p:txBody>
      </p:sp>
      <p:pic>
        <p:nvPicPr>
          <p:cNvPr id="6" name="Picture 6"/>
          <p:cNvPicPr>
            <a:picLocks noChangeAspect="1"/>
          </p:cNvPicPr>
          <p:nvPr/>
        </p:nvPicPr>
        <p:blipFill>
          <a:blip r:embed="rId5"/>
          <a:srcRect l="33871" t="49551" r="33871" b="49551"/>
          <a:stretch>
            <a:fillRect/>
          </a:stretch>
        </p:blipFill>
        <p:spPr>
          <a:xfrm rot="-5400000" flipV="1">
            <a:off x="3352076" y="2384851"/>
            <a:ext cx="3763778" cy="104729"/>
          </a:xfrm>
          <a:prstGeom prst="rect">
            <a:avLst/>
          </a:prstGeom>
        </p:spPr>
      </p:pic>
      <p:grpSp>
        <p:nvGrpSpPr>
          <p:cNvPr id="7" name="Group 7"/>
          <p:cNvGrpSpPr>
            <a:grpSpLocks noChangeAspect="1"/>
          </p:cNvGrpSpPr>
          <p:nvPr/>
        </p:nvGrpSpPr>
        <p:grpSpPr>
          <a:xfrm>
            <a:off x="4886732" y="552450"/>
            <a:ext cx="715089" cy="715089"/>
            <a:chOff x="0" y="0"/>
            <a:chExt cx="6350000" cy="6350000"/>
          </a:xfrm>
        </p:grpSpPr>
        <p:sp>
          <p:nvSpPr>
            <p:cNvPr id="8" name="Freeform 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9" name="Group 9"/>
          <p:cNvGrpSpPr/>
          <p:nvPr/>
        </p:nvGrpSpPr>
        <p:grpSpPr>
          <a:xfrm>
            <a:off x="4956257" y="573072"/>
            <a:ext cx="4302043" cy="1252266"/>
            <a:chOff x="0" y="-66675"/>
            <a:chExt cx="5736057" cy="1669689"/>
          </a:xfrm>
        </p:grpSpPr>
        <p:sp>
          <p:nvSpPr>
            <p:cNvPr id="10" name="TextBox 10"/>
            <p:cNvSpPr txBox="1"/>
            <p:nvPr/>
          </p:nvSpPr>
          <p:spPr>
            <a:xfrm>
              <a:off x="0" y="224125"/>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1</a:t>
              </a:r>
            </a:p>
          </p:txBody>
        </p:sp>
        <p:sp>
          <p:nvSpPr>
            <p:cNvPr id="11" name="TextBox 11"/>
            <p:cNvSpPr txBox="1"/>
            <p:nvPr/>
          </p:nvSpPr>
          <p:spPr>
            <a:xfrm>
              <a:off x="1316457" y="-66675"/>
              <a:ext cx="4419600" cy="1669689"/>
            </a:xfrm>
            <a:prstGeom prst="rect">
              <a:avLst/>
            </a:prstGeom>
          </p:spPr>
          <p:txBody>
            <a:bodyPr lIns="0" tIns="0" rIns="0" bIns="0" rtlCol="0" anchor="t">
              <a:spAutoFit/>
            </a:bodyPr>
            <a:lstStyle/>
            <a:p>
              <a:pPr>
                <a:lnSpc>
                  <a:spcPts val="3335"/>
                </a:lnSpc>
              </a:pPr>
              <a:r>
                <a:rPr lang="en-US" sz="2300" b="1" spc="114" dirty="0">
                  <a:solidFill>
                    <a:srgbClr val="353535"/>
                  </a:solidFill>
                  <a:latin typeface="Ink Free" panose="03080402000500000000" pitchFamily="66" charset="0"/>
                </a:rPr>
                <a:t>Place order each week to prevent overstock - order by case</a:t>
              </a:r>
            </a:p>
          </p:txBody>
        </p:sp>
      </p:grpSp>
      <p:grpSp>
        <p:nvGrpSpPr>
          <p:cNvPr id="12" name="Group 12"/>
          <p:cNvGrpSpPr>
            <a:grpSpLocks noChangeAspect="1"/>
          </p:cNvGrpSpPr>
          <p:nvPr/>
        </p:nvGrpSpPr>
        <p:grpSpPr>
          <a:xfrm>
            <a:off x="4886732" y="2362200"/>
            <a:ext cx="715089" cy="715089"/>
            <a:chOff x="0" y="0"/>
            <a:chExt cx="6350000" cy="6350000"/>
          </a:xfrm>
        </p:grpSpPr>
        <p:sp>
          <p:nvSpPr>
            <p:cNvPr id="13" name="Freeform 1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4" name="Group 14"/>
          <p:cNvGrpSpPr/>
          <p:nvPr/>
        </p:nvGrpSpPr>
        <p:grpSpPr>
          <a:xfrm>
            <a:off x="4936393" y="2362200"/>
            <a:ext cx="4321907" cy="1252266"/>
            <a:chOff x="0" y="-66675"/>
            <a:chExt cx="5762543" cy="1669689"/>
          </a:xfrm>
        </p:grpSpPr>
        <p:sp>
          <p:nvSpPr>
            <p:cNvPr id="15" name="TextBox 15"/>
            <p:cNvSpPr txBox="1"/>
            <p:nvPr/>
          </p:nvSpPr>
          <p:spPr>
            <a:xfrm>
              <a:off x="0" y="226426"/>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2</a:t>
              </a:r>
            </a:p>
          </p:txBody>
        </p:sp>
        <p:sp>
          <p:nvSpPr>
            <p:cNvPr id="16" name="TextBox 16"/>
            <p:cNvSpPr txBox="1"/>
            <p:nvPr/>
          </p:nvSpPr>
          <p:spPr>
            <a:xfrm>
              <a:off x="1342943" y="-66675"/>
              <a:ext cx="4419600" cy="1669689"/>
            </a:xfrm>
            <a:prstGeom prst="rect">
              <a:avLst/>
            </a:prstGeom>
          </p:spPr>
          <p:txBody>
            <a:bodyPr lIns="0" tIns="0" rIns="0" bIns="0" rtlCol="0" anchor="t">
              <a:spAutoFit/>
            </a:bodyPr>
            <a:lstStyle/>
            <a:p>
              <a:pPr>
                <a:lnSpc>
                  <a:spcPts val="3335"/>
                </a:lnSpc>
              </a:pPr>
              <a:r>
                <a:rPr lang="en-US" sz="2300" b="1" spc="114" dirty="0">
                  <a:solidFill>
                    <a:srgbClr val="353535"/>
                  </a:solidFill>
                  <a:latin typeface="Ink Free" panose="03080402000500000000" pitchFamily="66" charset="0"/>
                </a:rPr>
                <a:t>First meals only - do not order enough for seconds</a:t>
              </a:r>
            </a:p>
          </p:txBody>
        </p:sp>
      </p:grpSp>
      <p:grpSp>
        <p:nvGrpSpPr>
          <p:cNvPr id="17" name="Group 17"/>
          <p:cNvGrpSpPr>
            <a:grpSpLocks noChangeAspect="1"/>
          </p:cNvGrpSpPr>
          <p:nvPr/>
        </p:nvGrpSpPr>
        <p:grpSpPr>
          <a:xfrm>
            <a:off x="4896665" y="3958362"/>
            <a:ext cx="715089" cy="715089"/>
            <a:chOff x="0" y="0"/>
            <a:chExt cx="6350000" cy="6350000"/>
          </a:xfrm>
        </p:grpSpPr>
        <p:sp>
          <p:nvSpPr>
            <p:cNvPr id="18" name="Freeform 1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9" name="Group 19"/>
          <p:cNvGrpSpPr/>
          <p:nvPr/>
        </p:nvGrpSpPr>
        <p:grpSpPr>
          <a:xfrm>
            <a:off x="4956257" y="3954447"/>
            <a:ext cx="4292518" cy="515361"/>
            <a:chOff x="0" y="-66675"/>
            <a:chExt cx="5723357" cy="687148"/>
          </a:xfrm>
        </p:grpSpPr>
        <p:sp>
          <p:nvSpPr>
            <p:cNvPr id="20" name="TextBox 20"/>
            <p:cNvSpPr txBox="1"/>
            <p:nvPr/>
          </p:nvSpPr>
          <p:spPr>
            <a:xfrm>
              <a:off x="0" y="268998"/>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3</a:t>
              </a:r>
            </a:p>
          </p:txBody>
        </p:sp>
        <p:sp>
          <p:nvSpPr>
            <p:cNvPr id="21" name="TextBox 21"/>
            <p:cNvSpPr txBox="1"/>
            <p:nvPr/>
          </p:nvSpPr>
          <p:spPr>
            <a:xfrm>
              <a:off x="1303757" y="-66675"/>
              <a:ext cx="4419600" cy="541173"/>
            </a:xfrm>
            <a:prstGeom prst="rect">
              <a:avLst/>
            </a:prstGeom>
          </p:spPr>
          <p:txBody>
            <a:bodyPr lIns="0" tIns="0" rIns="0" bIns="0" rtlCol="0" anchor="t">
              <a:spAutoFit/>
            </a:bodyPr>
            <a:lstStyle/>
            <a:p>
              <a:pPr>
                <a:lnSpc>
                  <a:spcPts val="3335"/>
                </a:lnSpc>
              </a:pPr>
              <a:endParaRPr lang="en-US" sz="2300" b="1" spc="114" dirty="0">
                <a:solidFill>
                  <a:srgbClr val="353535"/>
                </a:solidFill>
                <a:latin typeface="Ink Free" panose="03080402000500000000" pitchFamily="66" charset="0"/>
              </a:endParaRPr>
            </a:p>
          </p:txBody>
        </p:sp>
      </p:grpSp>
      <p:grpSp>
        <p:nvGrpSpPr>
          <p:cNvPr id="24" name="Group 24"/>
          <p:cNvGrpSpPr/>
          <p:nvPr/>
        </p:nvGrpSpPr>
        <p:grpSpPr>
          <a:xfrm>
            <a:off x="4965782" y="3898673"/>
            <a:ext cx="4292518" cy="829073"/>
            <a:chOff x="0" y="-66675"/>
            <a:chExt cx="5723357" cy="1105429"/>
          </a:xfrm>
        </p:grpSpPr>
        <p:sp>
          <p:nvSpPr>
            <p:cNvPr id="25" name="TextBox 25"/>
            <p:cNvSpPr txBox="1"/>
            <p:nvPr/>
          </p:nvSpPr>
          <p:spPr>
            <a:xfrm>
              <a:off x="0" y="277812"/>
              <a:ext cx="800100" cy="376171"/>
            </a:xfrm>
            <a:prstGeom prst="rect">
              <a:avLst/>
            </a:prstGeom>
          </p:spPr>
          <p:txBody>
            <a:bodyPr lIns="0" tIns="0" rIns="0" bIns="0" rtlCol="0" anchor="t">
              <a:spAutoFit/>
            </a:bodyPr>
            <a:lstStyle/>
            <a:p>
              <a:pPr algn="ctr">
                <a:lnSpc>
                  <a:spcPts val="2191"/>
                </a:lnSpc>
              </a:pPr>
              <a:endParaRPr lang="en-US" sz="1811" spc="90" dirty="0">
                <a:solidFill>
                  <a:srgbClr val="FFFFFF"/>
                </a:solidFill>
                <a:latin typeface="League Spartan"/>
              </a:endParaRPr>
            </a:p>
          </p:txBody>
        </p:sp>
        <p:sp>
          <p:nvSpPr>
            <p:cNvPr id="26" name="TextBox 26"/>
            <p:cNvSpPr txBox="1"/>
            <p:nvPr/>
          </p:nvSpPr>
          <p:spPr>
            <a:xfrm>
              <a:off x="1303757" y="-66675"/>
              <a:ext cx="4419600" cy="1105429"/>
            </a:xfrm>
            <a:prstGeom prst="rect">
              <a:avLst/>
            </a:prstGeom>
          </p:spPr>
          <p:txBody>
            <a:bodyPr lIns="0" tIns="0" rIns="0" bIns="0" rtlCol="0" anchor="t">
              <a:spAutoFit/>
            </a:bodyPr>
            <a:lstStyle/>
            <a:p>
              <a:pPr>
                <a:lnSpc>
                  <a:spcPts val="3335"/>
                </a:lnSpc>
              </a:pPr>
              <a:r>
                <a:rPr lang="en-US" sz="2300" b="1" spc="114" dirty="0">
                  <a:solidFill>
                    <a:srgbClr val="353535"/>
                  </a:solidFill>
                  <a:latin typeface="Ink Free" panose="03080402000500000000" pitchFamily="66" charset="0"/>
                </a:rPr>
                <a:t>Don’t forget to add milk!</a:t>
              </a:r>
            </a:p>
          </p:txBody>
        </p:sp>
      </p:grpSp>
    </p:spTree>
    <p:extLst>
      <p:ext uri="{BB962C8B-B14F-4D97-AF65-F5344CB8AC3E}">
        <p14:creationId xmlns:p14="http://schemas.microsoft.com/office/powerpoint/2010/main" val="79704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40449" t="45471" r="40449" b="45471"/>
          <a:stretch>
            <a:fillRect/>
          </a:stretch>
        </p:blipFill>
        <p:spPr>
          <a:xfrm>
            <a:off x="0" y="553498"/>
            <a:ext cx="3493340" cy="1656302"/>
          </a:xfrm>
          <a:prstGeom prst="rect">
            <a:avLst/>
          </a:prstGeom>
        </p:spPr>
      </p:pic>
      <p:pic>
        <p:nvPicPr>
          <p:cNvPr id="3" name="Picture 3"/>
          <p:cNvPicPr>
            <a:picLocks noChangeAspect="1"/>
          </p:cNvPicPr>
          <p:nvPr/>
        </p:nvPicPr>
        <p:blipFill>
          <a:blip r:embed="rId4"/>
          <a:srcRect l="48354" t="22176" r="48354" b="22176"/>
          <a:stretch>
            <a:fillRect/>
          </a:stretch>
        </p:blipFill>
        <p:spPr>
          <a:xfrm rot="-5400000">
            <a:off x="4527244" y="2105866"/>
            <a:ext cx="601830" cy="10176818"/>
          </a:xfrm>
          <a:prstGeom prst="rect">
            <a:avLst/>
          </a:prstGeom>
        </p:spPr>
      </p:pic>
      <p:sp>
        <p:nvSpPr>
          <p:cNvPr id="4" name="TextBox 4"/>
          <p:cNvSpPr txBox="1"/>
          <p:nvPr/>
        </p:nvSpPr>
        <p:spPr>
          <a:xfrm>
            <a:off x="116619" y="704955"/>
            <a:ext cx="3967701" cy="1500411"/>
          </a:xfrm>
          <a:prstGeom prst="rect">
            <a:avLst/>
          </a:prstGeom>
        </p:spPr>
        <p:txBody>
          <a:bodyPr lIns="0" tIns="0" rIns="0" bIns="0" rtlCol="0" anchor="t">
            <a:spAutoFit/>
          </a:bodyPr>
          <a:lstStyle/>
          <a:p>
            <a:pPr>
              <a:lnSpc>
                <a:spcPts val="3896"/>
              </a:lnSpc>
            </a:pPr>
            <a:r>
              <a:rPr lang="en-US" sz="3219" spc="160" dirty="0">
                <a:solidFill>
                  <a:srgbClr val="FFFFFF"/>
                </a:solidFill>
                <a:latin typeface="League Spartan"/>
              </a:rPr>
              <a:t>Individually Plated</a:t>
            </a:r>
          </a:p>
          <a:p>
            <a:pPr>
              <a:lnSpc>
                <a:spcPts val="3896"/>
              </a:lnSpc>
            </a:pPr>
            <a:r>
              <a:rPr lang="en-US" sz="3219" spc="160" dirty="0">
                <a:solidFill>
                  <a:srgbClr val="FFFFFF"/>
                </a:solidFill>
                <a:latin typeface="League Spartan"/>
              </a:rPr>
              <a:t>Meals</a:t>
            </a:r>
          </a:p>
        </p:txBody>
      </p:sp>
      <p:pic>
        <p:nvPicPr>
          <p:cNvPr id="5" name="Picture 5"/>
          <p:cNvPicPr>
            <a:picLocks noChangeAspect="1"/>
          </p:cNvPicPr>
          <p:nvPr/>
        </p:nvPicPr>
        <p:blipFill>
          <a:blip r:embed="rId5"/>
          <a:srcRect l="33871" t="49551" r="33871" b="49551"/>
          <a:stretch>
            <a:fillRect/>
          </a:stretch>
        </p:blipFill>
        <p:spPr>
          <a:xfrm rot="-5400000">
            <a:off x="2703547" y="3043353"/>
            <a:ext cx="5118480" cy="142425"/>
          </a:xfrm>
          <a:prstGeom prst="rect">
            <a:avLst/>
          </a:prstGeom>
        </p:spPr>
      </p:pic>
      <p:grpSp>
        <p:nvGrpSpPr>
          <p:cNvPr id="6" name="Group 6"/>
          <p:cNvGrpSpPr>
            <a:grpSpLocks noChangeAspect="1"/>
          </p:cNvGrpSpPr>
          <p:nvPr/>
        </p:nvGrpSpPr>
        <p:grpSpPr>
          <a:xfrm>
            <a:off x="4886732" y="552450"/>
            <a:ext cx="715089" cy="715089"/>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8" name="Group 8"/>
          <p:cNvGrpSpPr/>
          <p:nvPr/>
        </p:nvGrpSpPr>
        <p:grpSpPr>
          <a:xfrm>
            <a:off x="4956257" y="753743"/>
            <a:ext cx="4960311" cy="1127232"/>
            <a:chOff x="0" y="174220"/>
            <a:chExt cx="6117769" cy="1502973"/>
          </a:xfrm>
        </p:grpSpPr>
        <p:sp>
          <p:nvSpPr>
            <p:cNvPr id="9" name="TextBox 9"/>
            <p:cNvSpPr txBox="1"/>
            <p:nvPr/>
          </p:nvSpPr>
          <p:spPr>
            <a:xfrm>
              <a:off x="0" y="224125"/>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1</a:t>
              </a:r>
            </a:p>
          </p:txBody>
        </p:sp>
        <p:sp>
          <p:nvSpPr>
            <p:cNvPr id="10" name="TextBox 10"/>
            <p:cNvSpPr txBox="1"/>
            <p:nvPr/>
          </p:nvSpPr>
          <p:spPr>
            <a:xfrm>
              <a:off x="1316456" y="174220"/>
              <a:ext cx="4801313" cy="1502973"/>
            </a:xfrm>
            <a:prstGeom prst="rect">
              <a:avLst/>
            </a:prstGeom>
          </p:spPr>
          <p:txBody>
            <a:bodyPr wrap="square" lIns="0" tIns="0" rIns="0" bIns="0" rtlCol="0" anchor="t">
              <a:spAutoFit/>
            </a:bodyPr>
            <a:lstStyle/>
            <a:p>
              <a:pPr>
                <a:lnSpc>
                  <a:spcPts val="3045"/>
                </a:lnSpc>
              </a:pPr>
              <a:r>
                <a:rPr lang="en-US" b="1" spc="105" dirty="0">
                  <a:latin typeface="Ink Free" panose="03080402000500000000" pitchFamily="66" charset="0"/>
                </a:rPr>
                <a:t>Lunch/Supper = hot meal</a:t>
              </a:r>
            </a:p>
            <a:p>
              <a:pPr>
                <a:lnSpc>
                  <a:spcPts val="3045"/>
                </a:lnSpc>
              </a:pPr>
              <a:r>
                <a:rPr lang="en-US" b="1" spc="105" dirty="0">
                  <a:latin typeface="Ink Free" panose="03080402000500000000" pitchFamily="66" charset="0"/>
                </a:rPr>
                <a:t>Snack = cold meal </a:t>
              </a:r>
            </a:p>
            <a:p>
              <a:pPr>
                <a:lnSpc>
                  <a:spcPts val="3045"/>
                </a:lnSpc>
              </a:pPr>
              <a:r>
                <a:rPr lang="en-US" b="1" spc="105" dirty="0">
                  <a:latin typeface="Ink Free" panose="03080402000500000000" pitchFamily="66" charset="0"/>
                </a:rPr>
                <a:t>*Unless told differently by DTC</a:t>
              </a:r>
            </a:p>
          </p:txBody>
        </p:sp>
      </p:grpSp>
      <p:grpSp>
        <p:nvGrpSpPr>
          <p:cNvPr id="11" name="Group 11"/>
          <p:cNvGrpSpPr>
            <a:grpSpLocks noChangeAspect="1"/>
          </p:cNvGrpSpPr>
          <p:nvPr/>
        </p:nvGrpSpPr>
        <p:grpSpPr>
          <a:xfrm>
            <a:off x="4920967" y="2362200"/>
            <a:ext cx="715089" cy="715089"/>
            <a:chOff x="0" y="0"/>
            <a:chExt cx="6350000" cy="6350000"/>
          </a:xfrm>
        </p:grpSpPr>
        <p:sp>
          <p:nvSpPr>
            <p:cNvPr id="12" name="Freeform 1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3" name="Group 13"/>
          <p:cNvGrpSpPr/>
          <p:nvPr/>
        </p:nvGrpSpPr>
        <p:grpSpPr>
          <a:xfrm>
            <a:off x="4944238" y="2133600"/>
            <a:ext cx="4333926" cy="1138773"/>
            <a:chOff x="-16025" y="-2814957"/>
            <a:chExt cx="5778568" cy="2544705"/>
          </a:xfrm>
        </p:grpSpPr>
        <p:sp>
          <p:nvSpPr>
            <p:cNvPr id="14" name="TextBox 14"/>
            <p:cNvSpPr txBox="1"/>
            <p:nvPr/>
          </p:nvSpPr>
          <p:spPr>
            <a:xfrm>
              <a:off x="-16025" y="-1820470"/>
              <a:ext cx="945969" cy="630446"/>
            </a:xfrm>
            <a:prstGeom prst="rect">
              <a:avLst/>
            </a:prstGeom>
          </p:spPr>
          <p:txBody>
            <a:bodyPr wrap="square" lIns="0" tIns="0" rIns="0" bIns="0" rtlCol="0" anchor="t">
              <a:spAutoFit/>
            </a:bodyPr>
            <a:lstStyle/>
            <a:p>
              <a:pPr algn="ctr">
                <a:lnSpc>
                  <a:spcPts val="2191"/>
                </a:lnSpc>
              </a:pPr>
              <a:r>
                <a:rPr lang="en-US" sz="1811" spc="90" dirty="0">
                  <a:solidFill>
                    <a:srgbClr val="FFFFFF"/>
                  </a:solidFill>
                  <a:latin typeface="League Spartan"/>
                </a:rPr>
                <a:t>2</a:t>
              </a:r>
            </a:p>
          </p:txBody>
        </p:sp>
        <p:sp>
          <p:nvSpPr>
            <p:cNvPr id="15" name="TextBox 15"/>
            <p:cNvSpPr txBox="1"/>
            <p:nvPr/>
          </p:nvSpPr>
          <p:spPr>
            <a:xfrm>
              <a:off x="1225952" y="-2814957"/>
              <a:ext cx="4536591" cy="2544705"/>
            </a:xfrm>
            <a:prstGeom prst="rect">
              <a:avLst/>
            </a:prstGeom>
          </p:spPr>
          <p:txBody>
            <a:bodyPr wrap="square" lIns="0" tIns="0" rIns="0" bIns="0" rtlCol="0" anchor="t">
              <a:spAutoFit/>
            </a:bodyPr>
            <a:lstStyle/>
            <a:p>
              <a:pPr>
                <a:lnSpc>
                  <a:spcPts val="3045"/>
                </a:lnSpc>
              </a:pPr>
              <a:r>
                <a:rPr lang="en-US" b="1" spc="105" dirty="0">
                  <a:solidFill>
                    <a:srgbClr val="353535"/>
                  </a:solidFill>
                  <a:latin typeface="Ink Free" panose="03080402000500000000" pitchFamily="66" charset="0"/>
                </a:rPr>
                <a:t>May serve for up to 3 days after delivery, if refrigerated. Date all leftovers.</a:t>
              </a:r>
            </a:p>
          </p:txBody>
        </p:sp>
      </p:grpSp>
      <p:grpSp>
        <p:nvGrpSpPr>
          <p:cNvPr id="16" name="Group 16"/>
          <p:cNvGrpSpPr>
            <a:grpSpLocks noChangeAspect="1"/>
          </p:cNvGrpSpPr>
          <p:nvPr/>
        </p:nvGrpSpPr>
        <p:grpSpPr>
          <a:xfrm>
            <a:off x="4879006" y="3703365"/>
            <a:ext cx="750407" cy="716235"/>
            <a:chOff x="-156812" y="-6054056"/>
            <a:chExt cx="6663624" cy="6360176"/>
          </a:xfrm>
        </p:grpSpPr>
        <p:sp>
          <p:nvSpPr>
            <p:cNvPr id="17" name="Freeform 17"/>
            <p:cNvSpPr/>
            <p:nvPr/>
          </p:nvSpPr>
          <p:spPr>
            <a:xfrm>
              <a:off x="-156812" y="-6054056"/>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8" name="Group 18"/>
          <p:cNvGrpSpPr/>
          <p:nvPr/>
        </p:nvGrpSpPr>
        <p:grpSpPr>
          <a:xfrm>
            <a:off x="4956257" y="3603210"/>
            <a:ext cx="4568743" cy="1511952"/>
            <a:chOff x="0" y="247651"/>
            <a:chExt cx="5723357" cy="2015934"/>
          </a:xfrm>
        </p:grpSpPr>
        <p:sp>
          <p:nvSpPr>
            <p:cNvPr id="19" name="TextBox 19"/>
            <p:cNvSpPr txBox="1"/>
            <p:nvPr/>
          </p:nvSpPr>
          <p:spPr>
            <a:xfrm>
              <a:off x="0" y="708975"/>
              <a:ext cx="800100" cy="351476"/>
            </a:xfrm>
            <a:prstGeom prst="rect">
              <a:avLst/>
            </a:prstGeom>
          </p:spPr>
          <p:txBody>
            <a:bodyPr lIns="0" tIns="0" rIns="0" bIns="0" rtlCol="0" anchor="t">
              <a:spAutoFit/>
            </a:bodyPr>
            <a:lstStyle/>
            <a:p>
              <a:pPr algn="ctr">
                <a:lnSpc>
                  <a:spcPts val="2191"/>
                </a:lnSpc>
              </a:pPr>
              <a:r>
                <a:rPr lang="en-US" sz="1811" spc="90" dirty="0">
                  <a:solidFill>
                    <a:srgbClr val="FFFFFF"/>
                  </a:solidFill>
                  <a:latin typeface="League Spartan"/>
                </a:rPr>
                <a:t>3</a:t>
              </a:r>
            </a:p>
          </p:txBody>
        </p:sp>
        <p:sp>
          <p:nvSpPr>
            <p:cNvPr id="20" name="TextBox 20"/>
            <p:cNvSpPr txBox="1"/>
            <p:nvPr/>
          </p:nvSpPr>
          <p:spPr>
            <a:xfrm>
              <a:off x="1303757" y="247651"/>
              <a:ext cx="4419600" cy="2015934"/>
            </a:xfrm>
            <a:prstGeom prst="rect">
              <a:avLst/>
            </a:prstGeom>
          </p:spPr>
          <p:txBody>
            <a:bodyPr lIns="0" tIns="0" rIns="0" bIns="0" rtlCol="0" anchor="t">
              <a:spAutoFit/>
            </a:bodyPr>
            <a:lstStyle/>
            <a:p>
              <a:pPr>
                <a:lnSpc>
                  <a:spcPts val="3045"/>
                </a:lnSpc>
              </a:pPr>
              <a:r>
                <a:rPr lang="en-US" b="1" spc="105" dirty="0">
                  <a:solidFill>
                    <a:srgbClr val="353535"/>
                  </a:solidFill>
                  <a:latin typeface="Ink Free" panose="03080402000500000000" pitchFamily="66" charset="0"/>
                </a:rPr>
                <a:t>You may give out meals for up to 5 days in advance. Count all as first meals and on date they are for. </a:t>
              </a:r>
              <a:r>
                <a:rPr lang="en-US" b="1" spc="105" dirty="0">
                  <a:solidFill>
                    <a:srgbClr val="FF0000"/>
                  </a:solidFill>
                  <a:latin typeface="Ink Free" panose="03080402000500000000" pitchFamily="66" charset="0"/>
                </a:rPr>
                <a:t>*must receive approval</a:t>
              </a:r>
            </a:p>
          </p:txBody>
        </p:sp>
      </p:grpSp>
      <p:grpSp>
        <p:nvGrpSpPr>
          <p:cNvPr id="21" name="Group 21"/>
          <p:cNvGrpSpPr>
            <a:grpSpLocks noChangeAspect="1"/>
          </p:cNvGrpSpPr>
          <p:nvPr/>
        </p:nvGrpSpPr>
        <p:grpSpPr>
          <a:xfrm>
            <a:off x="4876800" y="5152311"/>
            <a:ext cx="715089" cy="715089"/>
            <a:chOff x="0" y="0"/>
            <a:chExt cx="6350000" cy="6350000"/>
          </a:xfrm>
        </p:grpSpPr>
        <p:sp>
          <p:nvSpPr>
            <p:cNvPr id="22" name="Freeform 2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23" name="Group 23"/>
          <p:cNvGrpSpPr/>
          <p:nvPr/>
        </p:nvGrpSpPr>
        <p:grpSpPr>
          <a:xfrm>
            <a:off x="4956257" y="5349768"/>
            <a:ext cx="4797342" cy="1127232"/>
            <a:chOff x="0" y="-601495"/>
            <a:chExt cx="6396456" cy="1502978"/>
          </a:xfrm>
        </p:grpSpPr>
        <p:sp>
          <p:nvSpPr>
            <p:cNvPr id="24" name="TextBox 24"/>
            <p:cNvSpPr txBox="1"/>
            <p:nvPr/>
          </p:nvSpPr>
          <p:spPr>
            <a:xfrm>
              <a:off x="0" y="-500570"/>
              <a:ext cx="800100" cy="351475"/>
            </a:xfrm>
            <a:prstGeom prst="rect">
              <a:avLst/>
            </a:prstGeom>
          </p:spPr>
          <p:txBody>
            <a:bodyPr lIns="0" tIns="0" rIns="0" bIns="0" rtlCol="0" anchor="t">
              <a:spAutoFit/>
            </a:bodyPr>
            <a:lstStyle/>
            <a:p>
              <a:pPr algn="ctr">
                <a:lnSpc>
                  <a:spcPts val="2191"/>
                </a:lnSpc>
              </a:pPr>
              <a:r>
                <a:rPr lang="en-US" sz="1811" spc="90" dirty="0">
                  <a:solidFill>
                    <a:srgbClr val="FFFFFF"/>
                  </a:solidFill>
                  <a:latin typeface="League Spartan"/>
                </a:rPr>
                <a:t>4</a:t>
              </a:r>
            </a:p>
          </p:txBody>
        </p:sp>
        <p:sp>
          <p:nvSpPr>
            <p:cNvPr id="25" name="TextBox 25"/>
            <p:cNvSpPr txBox="1"/>
            <p:nvPr/>
          </p:nvSpPr>
          <p:spPr>
            <a:xfrm>
              <a:off x="1303756" y="-601495"/>
              <a:ext cx="5092700" cy="1502978"/>
            </a:xfrm>
            <a:prstGeom prst="rect">
              <a:avLst/>
            </a:prstGeom>
          </p:spPr>
          <p:txBody>
            <a:bodyPr wrap="square" lIns="0" tIns="0" rIns="0" bIns="0" rtlCol="0" anchor="t">
              <a:spAutoFit/>
            </a:bodyPr>
            <a:lstStyle/>
            <a:p>
              <a:pPr>
                <a:lnSpc>
                  <a:spcPts val="3045"/>
                </a:lnSpc>
              </a:pPr>
              <a:r>
                <a:rPr lang="en-US" b="1" spc="105" dirty="0">
                  <a:solidFill>
                    <a:srgbClr val="353535"/>
                  </a:solidFill>
                  <a:latin typeface="Ink Free" panose="03080402000500000000" pitchFamily="66" charset="0"/>
                </a:rPr>
                <a:t>Changes in numbers or cancellations should be submitted 2 days business days, in advance</a:t>
              </a:r>
            </a:p>
          </p:txBody>
        </p:sp>
      </p:grpSp>
      <p:pic>
        <p:nvPicPr>
          <p:cNvPr id="26" name="Picture 26"/>
          <p:cNvPicPr>
            <a:picLocks noChangeAspect="1"/>
          </p:cNvPicPr>
          <p:nvPr/>
        </p:nvPicPr>
        <p:blipFill>
          <a:blip r:embed="rId6"/>
          <a:srcRect/>
          <a:stretch>
            <a:fillRect/>
          </a:stretch>
        </p:blipFill>
        <p:spPr>
          <a:xfrm>
            <a:off x="0" y="1123075"/>
            <a:ext cx="4832635" cy="5460605"/>
          </a:xfrm>
          <a:prstGeom prst="rect">
            <a:avLst/>
          </a:prstGeom>
        </p:spPr>
      </p:pic>
    </p:spTree>
    <p:extLst>
      <p:ext uri="{BB962C8B-B14F-4D97-AF65-F5344CB8AC3E}">
        <p14:creationId xmlns:p14="http://schemas.microsoft.com/office/powerpoint/2010/main" val="6315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9467" t="45006" r="39467" b="45006"/>
          <a:stretch>
            <a:fillRect/>
          </a:stretch>
        </p:blipFill>
        <p:spPr>
          <a:xfrm>
            <a:off x="0" y="333089"/>
            <a:ext cx="3852262" cy="1826478"/>
          </a:xfrm>
          <a:prstGeom prst="rect">
            <a:avLst/>
          </a:prstGeom>
        </p:spPr>
      </p:pic>
      <p:pic>
        <p:nvPicPr>
          <p:cNvPr id="3" name="Picture 3"/>
          <p:cNvPicPr>
            <a:picLocks noChangeAspect="1"/>
          </p:cNvPicPr>
          <p:nvPr/>
        </p:nvPicPr>
        <p:blipFill>
          <a:blip r:embed="rId3"/>
          <a:srcRect/>
          <a:stretch>
            <a:fillRect/>
          </a:stretch>
        </p:blipFill>
        <p:spPr>
          <a:xfrm>
            <a:off x="-46292" y="1161240"/>
            <a:ext cx="5198316" cy="6300989"/>
          </a:xfrm>
          <a:prstGeom prst="rect">
            <a:avLst/>
          </a:prstGeom>
        </p:spPr>
      </p:pic>
      <p:pic>
        <p:nvPicPr>
          <p:cNvPr id="4" name="Picture 4"/>
          <p:cNvPicPr>
            <a:picLocks noChangeAspect="1"/>
          </p:cNvPicPr>
          <p:nvPr/>
        </p:nvPicPr>
        <p:blipFill>
          <a:blip r:embed="rId4"/>
          <a:srcRect l="48354" t="22176" r="48354" b="22176"/>
          <a:stretch>
            <a:fillRect/>
          </a:stretch>
        </p:blipFill>
        <p:spPr>
          <a:xfrm rot="-5400000">
            <a:off x="4527244" y="2105866"/>
            <a:ext cx="601830" cy="10176818"/>
          </a:xfrm>
          <a:prstGeom prst="rect">
            <a:avLst/>
          </a:prstGeom>
        </p:spPr>
      </p:pic>
      <p:sp>
        <p:nvSpPr>
          <p:cNvPr id="5" name="TextBox 5"/>
          <p:cNvSpPr txBox="1"/>
          <p:nvPr/>
        </p:nvSpPr>
        <p:spPr>
          <a:xfrm>
            <a:off x="174926" y="696751"/>
            <a:ext cx="4036614" cy="923330"/>
          </a:xfrm>
          <a:prstGeom prst="rect">
            <a:avLst/>
          </a:prstGeom>
        </p:spPr>
        <p:txBody>
          <a:bodyPr lIns="0" tIns="0" rIns="0" bIns="0" rtlCol="0" anchor="t">
            <a:spAutoFit/>
          </a:bodyPr>
          <a:lstStyle/>
          <a:p>
            <a:pPr>
              <a:lnSpc>
                <a:spcPts val="3629"/>
              </a:lnSpc>
            </a:pPr>
            <a:r>
              <a:rPr lang="en-US" sz="2999" spc="149" dirty="0">
                <a:solidFill>
                  <a:srgbClr val="FFFFFF"/>
                </a:solidFill>
                <a:latin typeface="League Spartan"/>
              </a:rPr>
              <a:t>Cafeteria Style MEALS</a:t>
            </a:r>
          </a:p>
        </p:txBody>
      </p:sp>
      <p:pic>
        <p:nvPicPr>
          <p:cNvPr id="6" name="Picture 6"/>
          <p:cNvPicPr>
            <a:picLocks noChangeAspect="1"/>
          </p:cNvPicPr>
          <p:nvPr/>
        </p:nvPicPr>
        <p:blipFill>
          <a:blip r:embed="rId5"/>
          <a:srcRect l="33871" t="49551" r="33871" b="49551"/>
          <a:stretch>
            <a:fillRect/>
          </a:stretch>
        </p:blipFill>
        <p:spPr>
          <a:xfrm rot="-5400000">
            <a:off x="2284510" y="3422840"/>
            <a:ext cx="5899176" cy="164148"/>
          </a:xfrm>
          <a:prstGeom prst="rect">
            <a:avLst/>
          </a:prstGeom>
        </p:spPr>
      </p:pic>
      <p:grpSp>
        <p:nvGrpSpPr>
          <p:cNvPr id="7" name="Group 7"/>
          <p:cNvGrpSpPr>
            <a:grpSpLocks noChangeAspect="1"/>
          </p:cNvGrpSpPr>
          <p:nvPr/>
        </p:nvGrpSpPr>
        <p:grpSpPr>
          <a:xfrm>
            <a:off x="4886732" y="552450"/>
            <a:ext cx="715089" cy="715089"/>
            <a:chOff x="0" y="0"/>
            <a:chExt cx="6350000" cy="6350000"/>
          </a:xfrm>
        </p:grpSpPr>
        <p:sp>
          <p:nvSpPr>
            <p:cNvPr id="8" name="Freeform 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9" name="Group 9"/>
          <p:cNvGrpSpPr/>
          <p:nvPr/>
        </p:nvGrpSpPr>
        <p:grpSpPr>
          <a:xfrm>
            <a:off x="4956257" y="580216"/>
            <a:ext cx="4302043" cy="1504258"/>
            <a:chOff x="0" y="-57149"/>
            <a:chExt cx="5736057" cy="2005675"/>
          </a:xfrm>
        </p:grpSpPr>
        <p:sp>
          <p:nvSpPr>
            <p:cNvPr id="10" name="TextBox 10"/>
            <p:cNvSpPr txBox="1"/>
            <p:nvPr/>
          </p:nvSpPr>
          <p:spPr>
            <a:xfrm>
              <a:off x="0" y="224125"/>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1</a:t>
              </a:r>
            </a:p>
          </p:txBody>
        </p:sp>
        <p:sp>
          <p:nvSpPr>
            <p:cNvPr id="11" name="TextBox 11"/>
            <p:cNvSpPr txBox="1"/>
            <p:nvPr/>
          </p:nvSpPr>
          <p:spPr>
            <a:xfrm>
              <a:off x="1316457" y="-57149"/>
              <a:ext cx="4419600" cy="2005675"/>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Only serve as congregate meals – may take one whole item offsite </a:t>
              </a:r>
            </a:p>
            <a:p>
              <a:pPr>
                <a:lnSpc>
                  <a:spcPts val="3045"/>
                </a:lnSpc>
              </a:pPr>
              <a:r>
                <a:rPr lang="en-US" sz="1600" b="1" spc="105" dirty="0">
                  <a:solidFill>
                    <a:srgbClr val="353535"/>
                  </a:solidFill>
                  <a:latin typeface="Ink Free" panose="03080402000500000000" pitchFamily="66" charset="0"/>
                </a:rPr>
                <a:t>(whole fruit, vegetable, or grain)</a:t>
              </a:r>
            </a:p>
          </p:txBody>
        </p:sp>
      </p:grpSp>
      <p:grpSp>
        <p:nvGrpSpPr>
          <p:cNvPr id="12" name="Group 12"/>
          <p:cNvGrpSpPr>
            <a:grpSpLocks noChangeAspect="1"/>
          </p:cNvGrpSpPr>
          <p:nvPr/>
        </p:nvGrpSpPr>
        <p:grpSpPr>
          <a:xfrm>
            <a:off x="4886732" y="2485311"/>
            <a:ext cx="715089" cy="715089"/>
            <a:chOff x="0" y="0"/>
            <a:chExt cx="6350000" cy="6350000"/>
          </a:xfrm>
        </p:grpSpPr>
        <p:sp>
          <p:nvSpPr>
            <p:cNvPr id="13" name="Freeform 1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4" name="Group 14"/>
          <p:cNvGrpSpPr/>
          <p:nvPr/>
        </p:nvGrpSpPr>
        <p:grpSpPr>
          <a:xfrm>
            <a:off x="4936393" y="2518827"/>
            <a:ext cx="4321907" cy="1138773"/>
            <a:chOff x="0" y="-57149"/>
            <a:chExt cx="5762543" cy="1518364"/>
          </a:xfrm>
        </p:grpSpPr>
        <p:sp>
          <p:nvSpPr>
            <p:cNvPr id="15" name="TextBox 15"/>
            <p:cNvSpPr txBox="1"/>
            <p:nvPr/>
          </p:nvSpPr>
          <p:spPr>
            <a:xfrm>
              <a:off x="0" y="226426"/>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2</a:t>
              </a:r>
            </a:p>
          </p:txBody>
        </p:sp>
        <p:sp>
          <p:nvSpPr>
            <p:cNvPr id="16" name="TextBox 16"/>
            <p:cNvSpPr txBox="1"/>
            <p:nvPr/>
          </p:nvSpPr>
          <p:spPr>
            <a:xfrm>
              <a:off x="1342943" y="-57149"/>
              <a:ext cx="4419600" cy="1518364"/>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Check temperatures 30 minutes prior to serving and at serve time</a:t>
              </a:r>
            </a:p>
          </p:txBody>
        </p:sp>
      </p:grpSp>
      <p:grpSp>
        <p:nvGrpSpPr>
          <p:cNvPr id="17" name="Group 17"/>
          <p:cNvGrpSpPr>
            <a:grpSpLocks noChangeAspect="1"/>
          </p:cNvGrpSpPr>
          <p:nvPr/>
        </p:nvGrpSpPr>
        <p:grpSpPr>
          <a:xfrm>
            <a:off x="4896665" y="3958362"/>
            <a:ext cx="715089" cy="715089"/>
            <a:chOff x="0" y="0"/>
            <a:chExt cx="6350000" cy="6350000"/>
          </a:xfrm>
        </p:grpSpPr>
        <p:sp>
          <p:nvSpPr>
            <p:cNvPr id="18" name="Freeform 1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9" name="Group 19"/>
          <p:cNvGrpSpPr/>
          <p:nvPr/>
        </p:nvGrpSpPr>
        <p:grpSpPr>
          <a:xfrm>
            <a:off x="4956257" y="3961591"/>
            <a:ext cx="4564662" cy="1523494"/>
            <a:chOff x="0" y="-57149"/>
            <a:chExt cx="6086215" cy="2031325"/>
          </a:xfrm>
        </p:grpSpPr>
        <p:sp>
          <p:nvSpPr>
            <p:cNvPr id="20" name="TextBox 20"/>
            <p:cNvSpPr txBox="1"/>
            <p:nvPr/>
          </p:nvSpPr>
          <p:spPr>
            <a:xfrm>
              <a:off x="0" y="268998"/>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3</a:t>
              </a:r>
            </a:p>
          </p:txBody>
        </p:sp>
        <p:sp>
          <p:nvSpPr>
            <p:cNvPr id="21" name="TextBox 21"/>
            <p:cNvSpPr txBox="1"/>
            <p:nvPr/>
          </p:nvSpPr>
          <p:spPr>
            <a:xfrm>
              <a:off x="1303757" y="-57149"/>
              <a:ext cx="4782458" cy="2031325"/>
            </a:xfrm>
            <a:prstGeom prst="rect">
              <a:avLst/>
            </a:prstGeom>
          </p:spPr>
          <p:txBody>
            <a:bodyPr wrap="square" lIns="0" tIns="0" rIns="0" bIns="0" rtlCol="0" anchor="t">
              <a:spAutoFit/>
            </a:bodyPr>
            <a:lstStyle/>
            <a:p>
              <a:pPr>
                <a:lnSpc>
                  <a:spcPts val="3045"/>
                </a:lnSpc>
              </a:pPr>
              <a:r>
                <a:rPr lang="en-US" sz="2100" b="1" spc="105" dirty="0">
                  <a:solidFill>
                    <a:srgbClr val="353535"/>
                  </a:solidFill>
                  <a:latin typeface="Ink Free" panose="03080402000500000000" pitchFamily="66" charset="0"/>
                </a:rPr>
                <a:t>Pans and utensils MUST be free of any food debris after meal service and put back into </a:t>
              </a:r>
              <a:r>
                <a:rPr lang="en-US" sz="2100" b="1" spc="105" dirty="0" err="1">
                  <a:solidFill>
                    <a:srgbClr val="353535"/>
                  </a:solidFill>
                  <a:latin typeface="Ink Free" panose="03080402000500000000" pitchFamily="66" charset="0"/>
                </a:rPr>
                <a:t>cambros</a:t>
              </a:r>
              <a:endParaRPr lang="en-US" sz="2100" b="1" spc="105" dirty="0">
                <a:solidFill>
                  <a:srgbClr val="353535"/>
                </a:solidFill>
                <a:latin typeface="Ink Free" panose="03080402000500000000" pitchFamily="66" charset="0"/>
              </a:endParaRPr>
            </a:p>
          </p:txBody>
        </p:sp>
      </p:grpSp>
      <p:grpSp>
        <p:nvGrpSpPr>
          <p:cNvPr id="22" name="Group 22"/>
          <p:cNvGrpSpPr>
            <a:grpSpLocks noChangeAspect="1"/>
          </p:cNvGrpSpPr>
          <p:nvPr/>
        </p:nvGrpSpPr>
        <p:grpSpPr>
          <a:xfrm>
            <a:off x="4876800" y="5737030"/>
            <a:ext cx="715089" cy="715089"/>
            <a:chOff x="0" y="0"/>
            <a:chExt cx="6350000" cy="6350000"/>
          </a:xfrm>
        </p:grpSpPr>
        <p:sp>
          <p:nvSpPr>
            <p:cNvPr id="23" name="Freeform 2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24" name="Group 24"/>
          <p:cNvGrpSpPr/>
          <p:nvPr/>
        </p:nvGrpSpPr>
        <p:grpSpPr>
          <a:xfrm>
            <a:off x="4956256" y="5742766"/>
            <a:ext cx="4644943" cy="1127232"/>
            <a:chOff x="0" y="-57149"/>
            <a:chExt cx="5723357" cy="1502976"/>
          </a:xfrm>
        </p:grpSpPr>
        <p:sp>
          <p:nvSpPr>
            <p:cNvPr id="25" name="TextBox 25"/>
            <p:cNvSpPr txBox="1"/>
            <p:nvPr/>
          </p:nvSpPr>
          <p:spPr>
            <a:xfrm>
              <a:off x="0" y="277813"/>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4</a:t>
              </a:r>
            </a:p>
          </p:txBody>
        </p:sp>
        <p:sp>
          <p:nvSpPr>
            <p:cNvPr id="26" name="TextBox 26"/>
            <p:cNvSpPr txBox="1"/>
            <p:nvPr/>
          </p:nvSpPr>
          <p:spPr>
            <a:xfrm>
              <a:off x="1303757" y="-57149"/>
              <a:ext cx="4419600" cy="1502976"/>
            </a:xfrm>
            <a:prstGeom prst="rect">
              <a:avLst/>
            </a:prstGeom>
          </p:spPr>
          <p:txBody>
            <a:bodyPr lIns="0" tIns="0" rIns="0" bIns="0" rtlCol="0" anchor="t">
              <a:spAutoFit/>
            </a:bodyPr>
            <a:lstStyle/>
            <a:p>
              <a:pPr>
                <a:lnSpc>
                  <a:spcPts val="3045"/>
                </a:lnSpc>
              </a:pPr>
              <a:r>
                <a:rPr lang="en-US" sz="2000" b="1" spc="105" dirty="0">
                  <a:solidFill>
                    <a:srgbClr val="353535"/>
                  </a:solidFill>
                  <a:latin typeface="Ink Free" panose="03080402000500000000" pitchFamily="66" charset="0"/>
                </a:rPr>
                <a:t>Changes and Closures must be submitted at least two business days, in advance</a:t>
              </a:r>
            </a:p>
          </p:txBody>
        </p:sp>
      </p:grpSp>
    </p:spTree>
    <p:extLst>
      <p:ext uri="{BB962C8B-B14F-4D97-AF65-F5344CB8AC3E}">
        <p14:creationId xmlns:p14="http://schemas.microsoft.com/office/powerpoint/2010/main" val="287128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1)">
                                      <p:cBhvr>
                                        <p:cTn id="2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42787" y="0"/>
            <a:ext cx="7747562" cy="7584686"/>
            <a:chOff x="0" y="0"/>
            <a:chExt cx="10330082" cy="10112914"/>
          </a:xfrm>
        </p:grpSpPr>
        <p:pic>
          <p:nvPicPr>
            <p:cNvPr id="3" name="Picture 3"/>
            <p:cNvPicPr>
              <a:picLocks noChangeAspect="1"/>
            </p:cNvPicPr>
            <p:nvPr/>
          </p:nvPicPr>
          <p:blipFill>
            <a:blip r:embed="rId2"/>
            <a:srcRect l="15950" r="15950"/>
            <a:stretch>
              <a:fillRect/>
            </a:stretch>
          </p:blipFill>
          <p:spPr>
            <a:xfrm>
              <a:off x="0" y="0"/>
              <a:ext cx="10330082" cy="10112914"/>
            </a:xfrm>
            <a:prstGeom prst="rect">
              <a:avLst/>
            </a:prstGeom>
          </p:spPr>
        </p:pic>
      </p:grpSp>
      <p:pic>
        <p:nvPicPr>
          <p:cNvPr id="4" name="Picture 4"/>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5" name="Picture 5"/>
          <p:cNvPicPr>
            <a:picLocks noChangeAspect="1"/>
          </p:cNvPicPr>
          <p:nvPr/>
        </p:nvPicPr>
        <p:blipFill>
          <a:blip r:embed="rId4"/>
          <a:srcRect l="31823" t="45208" r="31823" b="45208"/>
          <a:stretch>
            <a:fillRect/>
          </a:stretch>
        </p:blipFill>
        <p:spPr>
          <a:xfrm>
            <a:off x="-647700" y="514350"/>
            <a:ext cx="6648187" cy="1752600"/>
          </a:xfrm>
          <a:prstGeom prst="rect">
            <a:avLst/>
          </a:prstGeom>
        </p:spPr>
      </p:pic>
      <p:sp>
        <p:nvSpPr>
          <p:cNvPr id="6" name="TextBox 6"/>
          <p:cNvSpPr txBox="1"/>
          <p:nvPr/>
        </p:nvSpPr>
        <p:spPr>
          <a:xfrm>
            <a:off x="495300" y="964819"/>
            <a:ext cx="5105400" cy="645541"/>
          </a:xfrm>
          <a:prstGeom prst="rect">
            <a:avLst/>
          </a:prstGeom>
        </p:spPr>
        <p:txBody>
          <a:bodyPr lIns="0" tIns="0" rIns="0" bIns="0" rtlCol="0" anchor="t">
            <a:spAutoFit/>
          </a:bodyPr>
          <a:lstStyle/>
          <a:p>
            <a:pPr>
              <a:lnSpc>
                <a:spcPts val="5082"/>
              </a:lnSpc>
            </a:pPr>
            <a:r>
              <a:rPr lang="en-US" sz="4200" spc="210">
                <a:solidFill>
                  <a:srgbClr val="FFFFFF"/>
                </a:solidFill>
                <a:latin typeface="League Spartan"/>
              </a:rPr>
              <a:t>WHAT IS SFSP?</a:t>
            </a:r>
          </a:p>
        </p:txBody>
      </p:sp>
      <p:sp>
        <p:nvSpPr>
          <p:cNvPr id="7" name="TextBox 7"/>
          <p:cNvSpPr txBox="1"/>
          <p:nvPr/>
        </p:nvSpPr>
        <p:spPr>
          <a:xfrm>
            <a:off x="495300" y="2870978"/>
            <a:ext cx="5105400" cy="3141886"/>
          </a:xfrm>
          <a:prstGeom prst="rect">
            <a:avLst/>
          </a:prstGeom>
        </p:spPr>
        <p:txBody>
          <a:bodyPr lIns="0" tIns="0" rIns="0" bIns="0" rtlCol="0" anchor="t">
            <a:spAutoFit/>
          </a:bodyPr>
          <a:lstStyle/>
          <a:p>
            <a:pPr>
              <a:lnSpc>
                <a:spcPts val="3479"/>
              </a:lnSpc>
            </a:pPr>
            <a:r>
              <a:rPr lang="en-US" sz="2800" spc="120" dirty="0">
                <a:solidFill>
                  <a:srgbClr val="353535"/>
                </a:solidFill>
                <a:latin typeface="Ink Free" panose="03080402000500000000" pitchFamily="66" charset="0"/>
              </a:rPr>
              <a:t>The Summer Food Service Program is a federally funded and regulated program that provides free meals to children and teens age 18 and under during the summer months when school is not in session.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438" y="1801321"/>
            <a:ext cx="3045184" cy="5885290"/>
            <a:chOff x="0" y="0"/>
            <a:chExt cx="4060245" cy="7847054"/>
          </a:xfrm>
        </p:grpSpPr>
        <p:pic>
          <p:nvPicPr>
            <p:cNvPr id="3" name="Picture 3"/>
            <p:cNvPicPr>
              <a:picLocks noChangeAspect="1"/>
            </p:cNvPicPr>
            <p:nvPr/>
          </p:nvPicPr>
          <p:blipFill>
            <a:blip r:embed="rId2"/>
            <a:srcRect l="11096" r="11096"/>
            <a:stretch>
              <a:fillRect/>
            </a:stretch>
          </p:blipFill>
          <p:spPr>
            <a:xfrm>
              <a:off x="0" y="0"/>
              <a:ext cx="4060245" cy="7847054"/>
            </a:xfrm>
            <a:prstGeom prst="rect">
              <a:avLst/>
            </a:prstGeom>
          </p:spPr>
        </p:pic>
      </p:grpSp>
      <p:pic>
        <p:nvPicPr>
          <p:cNvPr id="4" name="Picture 4"/>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5" name="Picture 5"/>
          <p:cNvPicPr>
            <a:picLocks noChangeAspect="1"/>
          </p:cNvPicPr>
          <p:nvPr/>
        </p:nvPicPr>
        <p:blipFill>
          <a:blip r:embed="rId4"/>
          <a:srcRect l="23281" t="45202" r="23281" b="45202"/>
          <a:stretch>
            <a:fillRect/>
          </a:stretch>
        </p:blipFill>
        <p:spPr>
          <a:xfrm>
            <a:off x="-476250" y="533400"/>
            <a:ext cx="9772711" cy="1754692"/>
          </a:xfrm>
          <a:prstGeom prst="rect">
            <a:avLst/>
          </a:prstGeom>
        </p:spPr>
      </p:pic>
      <p:sp>
        <p:nvSpPr>
          <p:cNvPr id="6" name="TextBox 6"/>
          <p:cNvSpPr txBox="1"/>
          <p:nvPr/>
        </p:nvSpPr>
        <p:spPr>
          <a:xfrm>
            <a:off x="3588101" y="884311"/>
            <a:ext cx="5374924" cy="944489"/>
          </a:xfrm>
          <a:prstGeom prst="rect">
            <a:avLst/>
          </a:prstGeom>
        </p:spPr>
        <p:txBody>
          <a:bodyPr wrap="square" lIns="0" tIns="0" rIns="0" bIns="0" rtlCol="0" anchor="t">
            <a:spAutoFit/>
          </a:bodyPr>
          <a:lstStyle/>
          <a:p>
            <a:pPr>
              <a:lnSpc>
                <a:spcPts val="3896"/>
              </a:lnSpc>
            </a:pPr>
            <a:r>
              <a:rPr lang="en-US" sz="3219" spc="160" dirty="0">
                <a:solidFill>
                  <a:srgbClr val="FFFFFF"/>
                </a:solidFill>
                <a:latin typeface="League Spartan"/>
              </a:rPr>
              <a:t>ONLINE PROCESSES</a:t>
            </a:r>
          </a:p>
          <a:p>
            <a:pPr>
              <a:lnSpc>
                <a:spcPts val="3896"/>
              </a:lnSpc>
            </a:pPr>
            <a:r>
              <a:rPr lang="en-US" dirty="0">
                <a:hlinkClick r:id="rId5"/>
              </a:rPr>
              <a:t>https://daretocare.org/community-kitchen-partners/</a:t>
            </a:r>
            <a:endParaRPr lang="en-US" spc="160" dirty="0">
              <a:solidFill>
                <a:srgbClr val="FFFFFF"/>
              </a:solidFill>
              <a:latin typeface="League Spartan"/>
            </a:endParaRPr>
          </a:p>
        </p:txBody>
      </p:sp>
      <p:sp>
        <p:nvSpPr>
          <p:cNvPr id="7" name="TextBox 7"/>
          <p:cNvSpPr txBox="1"/>
          <p:nvPr/>
        </p:nvSpPr>
        <p:spPr>
          <a:xfrm>
            <a:off x="593925" y="7299290"/>
            <a:ext cx="3242944" cy="177602"/>
          </a:xfrm>
          <a:prstGeom prst="rect">
            <a:avLst/>
          </a:prstGeom>
        </p:spPr>
        <p:txBody>
          <a:bodyPr lIns="0" tIns="0" rIns="0" bIns="0" rtlCol="0" anchor="t">
            <a:spAutoFit/>
          </a:bodyPr>
          <a:lstStyle/>
          <a:p>
            <a:pPr>
              <a:lnSpc>
                <a:spcPts val="1459"/>
              </a:lnSpc>
            </a:pPr>
            <a:r>
              <a:rPr lang="en-US" sz="1006" b="1" spc="251">
                <a:solidFill>
                  <a:srgbClr val="FFFFFF"/>
                </a:solidFill>
                <a:latin typeface="Roboto"/>
              </a:rPr>
              <a:t>WEDELIVERHEALTHY.CO</a:t>
            </a:r>
          </a:p>
        </p:txBody>
      </p:sp>
      <p:sp>
        <p:nvSpPr>
          <p:cNvPr id="8" name="TextBox 8"/>
          <p:cNvSpPr txBox="1"/>
          <p:nvPr/>
        </p:nvSpPr>
        <p:spPr>
          <a:xfrm>
            <a:off x="4810125" y="2956703"/>
            <a:ext cx="4477566" cy="1025525"/>
          </a:xfrm>
          <a:prstGeom prst="rect">
            <a:avLst/>
          </a:prstGeom>
        </p:spPr>
        <p:txBody>
          <a:bodyPr lIns="0" tIns="0" rIns="0" bIns="0" rtlCol="0" anchor="t">
            <a:spAutoFit/>
          </a:bodyPr>
          <a:lstStyle/>
          <a:p>
            <a:pPr>
              <a:lnSpc>
                <a:spcPts val="4060"/>
              </a:lnSpc>
            </a:pPr>
            <a:r>
              <a:rPr lang="en-US" sz="2800" b="1" spc="140" dirty="0">
                <a:solidFill>
                  <a:srgbClr val="353535"/>
                </a:solidFill>
                <a:latin typeface="Ink Free" panose="03080402000500000000" pitchFamily="66" charset="0"/>
              </a:rPr>
              <a:t>Ordering Breakfast &amp; Changing Meal Counts</a:t>
            </a:r>
          </a:p>
        </p:txBody>
      </p:sp>
      <p:grpSp>
        <p:nvGrpSpPr>
          <p:cNvPr id="9" name="Group 9"/>
          <p:cNvGrpSpPr>
            <a:grpSpLocks noChangeAspect="1"/>
          </p:cNvGrpSpPr>
          <p:nvPr/>
        </p:nvGrpSpPr>
        <p:grpSpPr>
          <a:xfrm>
            <a:off x="3609975" y="2914650"/>
            <a:ext cx="885762" cy="885762"/>
            <a:chOff x="0" y="0"/>
            <a:chExt cx="6350000" cy="6350000"/>
          </a:xfrm>
        </p:grpSpPr>
        <p:sp>
          <p:nvSpPr>
            <p:cNvPr id="10" name="Freeform 10"/>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1" name="TextBox 11"/>
          <p:cNvSpPr txBox="1"/>
          <p:nvPr/>
        </p:nvSpPr>
        <p:spPr>
          <a:xfrm>
            <a:off x="3724275" y="32424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01</a:t>
            </a:r>
          </a:p>
        </p:txBody>
      </p:sp>
      <p:sp>
        <p:nvSpPr>
          <p:cNvPr id="12" name="TextBox 12"/>
          <p:cNvSpPr txBox="1"/>
          <p:nvPr/>
        </p:nvSpPr>
        <p:spPr>
          <a:xfrm>
            <a:off x="4810125" y="4175903"/>
            <a:ext cx="4477566" cy="1025525"/>
          </a:xfrm>
          <a:prstGeom prst="rect">
            <a:avLst/>
          </a:prstGeom>
        </p:spPr>
        <p:txBody>
          <a:bodyPr lIns="0" tIns="0" rIns="0" bIns="0" rtlCol="0" anchor="t">
            <a:spAutoFit/>
          </a:bodyPr>
          <a:lstStyle/>
          <a:p>
            <a:pPr>
              <a:lnSpc>
                <a:spcPts val="4060"/>
              </a:lnSpc>
            </a:pPr>
            <a:r>
              <a:rPr lang="en-US" sz="2800" b="1" spc="140" dirty="0">
                <a:solidFill>
                  <a:srgbClr val="353535"/>
                </a:solidFill>
                <a:latin typeface="Ink Free" panose="03080402000500000000" pitchFamily="66" charset="0"/>
              </a:rPr>
              <a:t>Cancellations/Changes in Meal Service</a:t>
            </a:r>
          </a:p>
        </p:txBody>
      </p:sp>
      <p:grpSp>
        <p:nvGrpSpPr>
          <p:cNvPr id="13" name="Group 13"/>
          <p:cNvGrpSpPr>
            <a:grpSpLocks noChangeAspect="1"/>
          </p:cNvGrpSpPr>
          <p:nvPr/>
        </p:nvGrpSpPr>
        <p:grpSpPr>
          <a:xfrm>
            <a:off x="3609975" y="4133850"/>
            <a:ext cx="885762" cy="885762"/>
            <a:chOff x="0" y="0"/>
            <a:chExt cx="6350000" cy="6350000"/>
          </a:xfrm>
        </p:grpSpPr>
        <p:sp>
          <p:nvSpPr>
            <p:cNvPr id="14" name="Freeform 14"/>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5" name="TextBox 15"/>
          <p:cNvSpPr txBox="1"/>
          <p:nvPr/>
        </p:nvSpPr>
        <p:spPr>
          <a:xfrm>
            <a:off x="3724275" y="44616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
        <p:nvSpPr>
          <p:cNvPr id="16" name="TextBox 16"/>
          <p:cNvSpPr txBox="1"/>
          <p:nvPr/>
        </p:nvSpPr>
        <p:spPr>
          <a:xfrm>
            <a:off x="4810125" y="5376053"/>
            <a:ext cx="4477566" cy="511175"/>
          </a:xfrm>
          <a:prstGeom prst="rect">
            <a:avLst/>
          </a:prstGeom>
        </p:spPr>
        <p:txBody>
          <a:bodyPr lIns="0" tIns="0" rIns="0" bIns="0" rtlCol="0" anchor="t">
            <a:spAutoFit/>
          </a:bodyPr>
          <a:lstStyle/>
          <a:p>
            <a:pPr>
              <a:lnSpc>
                <a:spcPts val="4060"/>
              </a:lnSpc>
            </a:pPr>
            <a:r>
              <a:rPr lang="en-US" sz="2800" b="1" spc="140" dirty="0">
                <a:solidFill>
                  <a:srgbClr val="353535"/>
                </a:solidFill>
                <a:latin typeface="Ink Free" panose="03080402000500000000" pitchFamily="66" charset="0"/>
              </a:rPr>
              <a:t>Submitting Paperwork</a:t>
            </a:r>
          </a:p>
        </p:txBody>
      </p:sp>
      <p:grpSp>
        <p:nvGrpSpPr>
          <p:cNvPr id="17" name="Group 17"/>
          <p:cNvGrpSpPr>
            <a:grpSpLocks noChangeAspect="1"/>
          </p:cNvGrpSpPr>
          <p:nvPr/>
        </p:nvGrpSpPr>
        <p:grpSpPr>
          <a:xfrm>
            <a:off x="3609975" y="5334000"/>
            <a:ext cx="885762" cy="885762"/>
            <a:chOff x="0" y="0"/>
            <a:chExt cx="6350000" cy="6350000"/>
          </a:xfrm>
        </p:grpSpPr>
        <p:sp>
          <p:nvSpPr>
            <p:cNvPr id="18" name="Freeform 1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9" name="TextBox 19"/>
          <p:cNvSpPr txBox="1"/>
          <p:nvPr/>
        </p:nvSpPr>
        <p:spPr>
          <a:xfrm>
            <a:off x="3724275" y="5661803"/>
            <a:ext cx="647700" cy="26122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03</a:t>
            </a:r>
          </a:p>
        </p:txBody>
      </p:sp>
    </p:spTree>
    <p:extLst>
      <p:ext uri="{BB962C8B-B14F-4D97-AF65-F5344CB8AC3E}">
        <p14:creationId xmlns:p14="http://schemas.microsoft.com/office/powerpoint/2010/main" val="4106557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657163" y="2235785"/>
            <a:ext cx="341991" cy="10176818"/>
          </a:xfrm>
          <a:prstGeom prst="rect">
            <a:avLst/>
          </a:prstGeom>
        </p:spPr>
      </p:pic>
      <p:pic>
        <p:nvPicPr>
          <p:cNvPr id="3" name="Picture 3"/>
          <p:cNvPicPr>
            <a:picLocks noChangeAspect="1"/>
          </p:cNvPicPr>
          <p:nvPr/>
        </p:nvPicPr>
        <p:blipFill>
          <a:blip r:embed="rId3"/>
          <a:srcRect l="36927" t="43802" r="36927" b="43802"/>
          <a:stretch>
            <a:fillRect/>
          </a:stretch>
        </p:blipFill>
        <p:spPr>
          <a:xfrm>
            <a:off x="-438150" y="552450"/>
            <a:ext cx="4781270" cy="2266950"/>
          </a:xfrm>
          <a:prstGeom prst="rect">
            <a:avLst/>
          </a:prstGeom>
        </p:spPr>
      </p:pic>
      <p:sp>
        <p:nvSpPr>
          <p:cNvPr id="4" name="TextBox 4"/>
          <p:cNvSpPr txBox="1"/>
          <p:nvPr/>
        </p:nvSpPr>
        <p:spPr>
          <a:xfrm>
            <a:off x="571500" y="993394"/>
            <a:ext cx="3352800" cy="14627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SPONSOR &amp; STATE REVIEWS</a:t>
            </a:r>
          </a:p>
        </p:txBody>
      </p:sp>
      <p:pic>
        <p:nvPicPr>
          <p:cNvPr id="5" name="Picture 5"/>
          <p:cNvPicPr>
            <a:picLocks noChangeAspect="1"/>
          </p:cNvPicPr>
          <p:nvPr/>
        </p:nvPicPr>
        <p:blipFill>
          <a:blip r:embed="rId4"/>
          <a:srcRect l="33871" t="49551" r="33871" b="49551"/>
          <a:stretch>
            <a:fillRect/>
          </a:stretch>
        </p:blipFill>
        <p:spPr>
          <a:xfrm rot="-5400000">
            <a:off x="2722668" y="3008406"/>
            <a:ext cx="5046584" cy="140424"/>
          </a:xfrm>
          <a:prstGeom prst="rect">
            <a:avLst/>
          </a:prstGeom>
        </p:spPr>
      </p:pic>
      <p:grpSp>
        <p:nvGrpSpPr>
          <p:cNvPr id="6" name="Group 6"/>
          <p:cNvGrpSpPr>
            <a:grpSpLocks noChangeAspect="1"/>
          </p:cNvGrpSpPr>
          <p:nvPr/>
        </p:nvGrpSpPr>
        <p:grpSpPr>
          <a:xfrm>
            <a:off x="4886732" y="552450"/>
            <a:ext cx="715089" cy="715089"/>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8" name="Group 8"/>
          <p:cNvGrpSpPr/>
          <p:nvPr/>
        </p:nvGrpSpPr>
        <p:grpSpPr>
          <a:xfrm>
            <a:off x="4956257" y="580215"/>
            <a:ext cx="4302043" cy="1311898"/>
            <a:chOff x="0" y="-57151"/>
            <a:chExt cx="5736057" cy="1749197"/>
          </a:xfrm>
        </p:grpSpPr>
        <p:sp>
          <p:nvSpPr>
            <p:cNvPr id="9" name="TextBox 9"/>
            <p:cNvSpPr txBox="1"/>
            <p:nvPr/>
          </p:nvSpPr>
          <p:spPr>
            <a:xfrm>
              <a:off x="0" y="224125"/>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1</a:t>
              </a:r>
            </a:p>
          </p:txBody>
        </p:sp>
        <p:sp>
          <p:nvSpPr>
            <p:cNvPr id="10" name="TextBox 10"/>
            <p:cNvSpPr txBox="1"/>
            <p:nvPr/>
          </p:nvSpPr>
          <p:spPr>
            <a:xfrm>
              <a:off x="1316457" y="-57151"/>
              <a:ext cx="4419600" cy="1749197"/>
            </a:xfrm>
            <a:prstGeom prst="rect">
              <a:avLst/>
            </a:prstGeom>
          </p:spPr>
          <p:txBody>
            <a:bodyPr lIns="0" tIns="0" rIns="0" bIns="0" rtlCol="0" anchor="t">
              <a:spAutoFit/>
            </a:bodyPr>
            <a:lstStyle/>
            <a:p>
              <a:pPr>
                <a:lnSpc>
                  <a:spcPts val="2626"/>
                </a:lnSpc>
              </a:pPr>
              <a:r>
                <a:rPr lang="en-US" sz="1600" b="1" spc="90" dirty="0">
                  <a:solidFill>
                    <a:srgbClr val="353535"/>
                  </a:solidFill>
                  <a:latin typeface="Ink Free" panose="03080402000500000000" pitchFamily="66" charset="0"/>
                </a:rPr>
                <a:t>DTC will conduct a review of the site to make sure the site is following program rules and regulations</a:t>
              </a:r>
              <a:endParaRPr lang="en-US" sz="1400" b="1" spc="90" dirty="0">
                <a:solidFill>
                  <a:srgbClr val="353535"/>
                </a:solidFill>
                <a:highlight>
                  <a:srgbClr val="FFFF00"/>
                </a:highlight>
                <a:latin typeface="Ink Free" panose="03080402000500000000" pitchFamily="66" charset="0"/>
              </a:endParaRPr>
            </a:p>
          </p:txBody>
        </p:sp>
      </p:grpSp>
      <p:grpSp>
        <p:nvGrpSpPr>
          <p:cNvPr id="11" name="Group 11"/>
          <p:cNvGrpSpPr>
            <a:grpSpLocks noChangeAspect="1"/>
          </p:cNvGrpSpPr>
          <p:nvPr/>
        </p:nvGrpSpPr>
        <p:grpSpPr>
          <a:xfrm>
            <a:off x="4869073" y="2103165"/>
            <a:ext cx="750407" cy="716235"/>
            <a:chOff x="-156812" y="-686833"/>
            <a:chExt cx="6663624" cy="6360176"/>
          </a:xfrm>
        </p:grpSpPr>
        <p:sp>
          <p:nvSpPr>
            <p:cNvPr id="12" name="Freeform 12"/>
            <p:cNvSpPr/>
            <p:nvPr/>
          </p:nvSpPr>
          <p:spPr>
            <a:xfrm>
              <a:off x="-156812" y="-686833"/>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3" name="Group 13"/>
          <p:cNvGrpSpPr/>
          <p:nvPr/>
        </p:nvGrpSpPr>
        <p:grpSpPr>
          <a:xfrm>
            <a:off x="4934177" y="2148244"/>
            <a:ext cx="4321907" cy="975956"/>
            <a:chOff x="0" y="113235"/>
            <a:chExt cx="5762543" cy="1301275"/>
          </a:xfrm>
        </p:grpSpPr>
        <p:sp>
          <p:nvSpPr>
            <p:cNvPr id="14" name="TextBox 14"/>
            <p:cNvSpPr txBox="1"/>
            <p:nvPr/>
          </p:nvSpPr>
          <p:spPr>
            <a:xfrm>
              <a:off x="0" y="226426"/>
              <a:ext cx="800100" cy="351475"/>
            </a:xfrm>
            <a:prstGeom prst="rect">
              <a:avLst/>
            </a:prstGeom>
          </p:spPr>
          <p:txBody>
            <a:bodyPr lIns="0" tIns="0" rIns="0" bIns="0" rtlCol="0" anchor="t">
              <a:spAutoFit/>
            </a:bodyPr>
            <a:lstStyle/>
            <a:p>
              <a:pPr algn="ctr">
                <a:lnSpc>
                  <a:spcPts val="2191"/>
                </a:lnSpc>
              </a:pPr>
              <a:r>
                <a:rPr lang="en-US" sz="1811" spc="90" dirty="0">
                  <a:solidFill>
                    <a:srgbClr val="FFFFFF"/>
                  </a:solidFill>
                  <a:latin typeface="League Spartan"/>
                </a:rPr>
                <a:t>2</a:t>
              </a:r>
            </a:p>
          </p:txBody>
        </p:sp>
        <p:sp>
          <p:nvSpPr>
            <p:cNvPr id="15" name="TextBox 15"/>
            <p:cNvSpPr txBox="1"/>
            <p:nvPr/>
          </p:nvSpPr>
          <p:spPr>
            <a:xfrm>
              <a:off x="1342943" y="113235"/>
              <a:ext cx="4419600" cy="1301275"/>
            </a:xfrm>
            <a:prstGeom prst="rect">
              <a:avLst/>
            </a:prstGeom>
          </p:spPr>
          <p:txBody>
            <a:bodyPr lIns="0" tIns="0" rIns="0" bIns="0" rtlCol="0" anchor="t">
              <a:spAutoFit/>
            </a:bodyPr>
            <a:lstStyle/>
            <a:p>
              <a:pPr>
                <a:lnSpc>
                  <a:spcPts val="2626"/>
                </a:lnSpc>
              </a:pPr>
              <a:r>
                <a:rPr lang="en-US" sz="1600" b="1" spc="90" dirty="0">
                  <a:solidFill>
                    <a:srgbClr val="353535"/>
                  </a:solidFill>
                  <a:latin typeface="Ink Free" panose="03080402000500000000" pitchFamily="66" charset="0"/>
                </a:rPr>
                <a:t>Any areas of noncompliance will be addressed in a corrective action plan.</a:t>
              </a:r>
            </a:p>
          </p:txBody>
        </p:sp>
      </p:grpSp>
      <p:grpSp>
        <p:nvGrpSpPr>
          <p:cNvPr id="16" name="Group 16"/>
          <p:cNvGrpSpPr>
            <a:grpSpLocks noChangeAspect="1"/>
          </p:cNvGrpSpPr>
          <p:nvPr/>
        </p:nvGrpSpPr>
        <p:grpSpPr>
          <a:xfrm>
            <a:off x="4886732" y="3151608"/>
            <a:ext cx="715089" cy="715089"/>
            <a:chOff x="0" y="0"/>
            <a:chExt cx="6350000" cy="6350000"/>
          </a:xfrm>
        </p:grpSpPr>
        <p:sp>
          <p:nvSpPr>
            <p:cNvPr id="17" name="Freeform 1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8" name="Group 18"/>
          <p:cNvGrpSpPr/>
          <p:nvPr/>
        </p:nvGrpSpPr>
        <p:grpSpPr>
          <a:xfrm>
            <a:off x="4944579" y="3194015"/>
            <a:ext cx="4292518" cy="1593493"/>
            <a:chOff x="0" y="0"/>
            <a:chExt cx="5723357" cy="2124657"/>
          </a:xfrm>
        </p:grpSpPr>
        <p:sp>
          <p:nvSpPr>
            <p:cNvPr id="19" name="TextBox 19"/>
            <p:cNvSpPr txBox="1"/>
            <p:nvPr/>
          </p:nvSpPr>
          <p:spPr>
            <a:xfrm>
              <a:off x="0" y="268998"/>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3</a:t>
              </a:r>
            </a:p>
          </p:txBody>
        </p:sp>
        <p:sp>
          <p:nvSpPr>
            <p:cNvPr id="20" name="TextBox 20"/>
            <p:cNvSpPr txBox="1"/>
            <p:nvPr/>
          </p:nvSpPr>
          <p:spPr>
            <a:xfrm>
              <a:off x="1303757" y="-57150"/>
              <a:ext cx="4419600" cy="2181807"/>
            </a:xfrm>
            <a:prstGeom prst="rect">
              <a:avLst/>
            </a:prstGeom>
          </p:spPr>
          <p:txBody>
            <a:bodyPr lIns="0" tIns="0" rIns="0" bIns="0" rtlCol="0" anchor="t">
              <a:spAutoFit/>
            </a:bodyPr>
            <a:lstStyle/>
            <a:p>
              <a:pPr>
                <a:lnSpc>
                  <a:spcPts val="2626"/>
                </a:lnSpc>
              </a:pPr>
              <a:r>
                <a:rPr lang="en-US" sz="1600" b="1" spc="90" dirty="0">
                  <a:solidFill>
                    <a:srgbClr val="353535"/>
                  </a:solidFill>
                  <a:latin typeface="Ink Free" panose="03080402000500000000" pitchFamily="66" charset="0"/>
                </a:rPr>
                <a:t>The site must indicate the immediate corrective action that was taken and identify the plan in place to ensure future compliance.</a:t>
              </a:r>
            </a:p>
          </p:txBody>
        </p:sp>
      </p:grpSp>
      <p:grpSp>
        <p:nvGrpSpPr>
          <p:cNvPr id="21" name="Group 21"/>
          <p:cNvGrpSpPr>
            <a:grpSpLocks noChangeAspect="1"/>
          </p:cNvGrpSpPr>
          <p:nvPr/>
        </p:nvGrpSpPr>
        <p:grpSpPr>
          <a:xfrm>
            <a:off x="4876553" y="4969667"/>
            <a:ext cx="715089" cy="715089"/>
            <a:chOff x="0" y="0"/>
            <a:chExt cx="6350000" cy="6350000"/>
          </a:xfrm>
        </p:grpSpPr>
        <p:sp>
          <p:nvSpPr>
            <p:cNvPr id="22" name="Freeform 2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23" name="Group 23"/>
          <p:cNvGrpSpPr/>
          <p:nvPr/>
        </p:nvGrpSpPr>
        <p:grpSpPr>
          <a:xfrm>
            <a:off x="4918253" y="4851287"/>
            <a:ext cx="4292518" cy="1645322"/>
            <a:chOff x="0" y="-57149"/>
            <a:chExt cx="5723357" cy="2193763"/>
          </a:xfrm>
        </p:grpSpPr>
        <p:sp>
          <p:nvSpPr>
            <p:cNvPr id="24" name="TextBox 24"/>
            <p:cNvSpPr txBox="1"/>
            <p:nvPr/>
          </p:nvSpPr>
          <p:spPr>
            <a:xfrm>
              <a:off x="0" y="277813"/>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4</a:t>
              </a:r>
            </a:p>
          </p:txBody>
        </p:sp>
        <p:sp>
          <p:nvSpPr>
            <p:cNvPr id="25" name="TextBox 25"/>
            <p:cNvSpPr txBox="1"/>
            <p:nvPr/>
          </p:nvSpPr>
          <p:spPr>
            <a:xfrm>
              <a:off x="1303757" y="-57149"/>
              <a:ext cx="4419600" cy="2193763"/>
            </a:xfrm>
            <a:prstGeom prst="rect">
              <a:avLst/>
            </a:prstGeom>
          </p:spPr>
          <p:txBody>
            <a:bodyPr lIns="0" tIns="0" rIns="0" bIns="0" rtlCol="0" anchor="t">
              <a:spAutoFit/>
            </a:bodyPr>
            <a:lstStyle/>
            <a:p>
              <a:pPr>
                <a:lnSpc>
                  <a:spcPts val="2626"/>
                </a:lnSpc>
              </a:pPr>
              <a:r>
                <a:rPr lang="en-US" sz="1600" b="1" spc="90" dirty="0">
                  <a:solidFill>
                    <a:srgbClr val="353535"/>
                  </a:solidFill>
                  <a:latin typeface="Ink Free" panose="03080402000500000000" pitchFamily="66" charset="0"/>
                </a:rPr>
                <a:t>A site must be terminated from participation if </a:t>
              </a:r>
              <a:r>
                <a:rPr lang="en-US" sz="1600" b="1" u="sng" spc="90" dirty="0">
                  <a:solidFill>
                    <a:srgbClr val="353535"/>
                  </a:solidFill>
                  <a:latin typeface="Ink Free" panose="03080402000500000000" pitchFamily="66" charset="0"/>
                </a:rPr>
                <a:t>many violations </a:t>
              </a:r>
              <a:r>
                <a:rPr lang="en-US" sz="1600" b="1" spc="90" dirty="0">
                  <a:solidFill>
                    <a:srgbClr val="353535"/>
                  </a:solidFill>
                  <a:latin typeface="Ink Free" panose="03080402000500000000" pitchFamily="66" charset="0"/>
                </a:rPr>
                <a:t>are found and/or if the health, safety, or wellbeing of children is threatened.  </a:t>
              </a:r>
            </a:p>
          </p:txBody>
        </p:sp>
      </p:grpSp>
      <p:pic>
        <p:nvPicPr>
          <p:cNvPr id="26" name="Picture 26"/>
          <p:cNvPicPr>
            <a:picLocks noChangeAspect="1"/>
          </p:cNvPicPr>
          <p:nvPr/>
        </p:nvPicPr>
        <p:blipFill>
          <a:blip r:embed="rId5"/>
          <a:srcRect/>
          <a:stretch>
            <a:fillRect/>
          </a:stretch>
        </p:blipFill>
        <p:spPr>
          <a:xfrm>
            <a:off x="245801" y="3841098"/>
            <a:ext cx="4420501" cy="3315376"/>
          </a:xfrm>
          <a:prstGeom prst="rect">
            <a:avLst/>
          </a:prstGeom>
        </p:spPr>
      </p:pic>
      <p:sp>
        <p:nvSpPr>
          <p:cNvPr id="27" name="TextBox 27"/>
          <p:cNvSpPr txBox="1"/>
          <p:nvPr/>
        </p:nvSpPr>
        <p:spPr>
          <a:xfrm>
            <a:off x="418310" y="2882111"/>
            <a:ext cx="4510829" cy="1792571"/>
          </a:xfrm>
          <a:prstGeom prst="rect">
            <a:avLst/>
          </a:prstGeom>
        </p:spPr>
        <p:txBody>
          <a:bodyPr lIns="0" tIns="0" rIns="0" bIns="0" rtlCol="0" anchor="t">
            <a:spAutoFit/>
          </a:bodyPr>
          <a:lstStyle/>
          <a:p>
            <a:pPr>
              <a:lnSpc>
                <a:spcPts val="7283"/>
              </a:lnSpc>
            </a:pPr>
            <a:r>
              <a:rPr lang="en-US" sz="5022" spc="251" dirty="0">
                <a:solidFill>
                  <a:srgbClr val="353535"/>
                </a:solidFill>
                <a:latin typeface="Architects Daughter"/>
              </a:rPr>
              <a:t>This program relies on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27">
                                            <p:txEl>
                                              <p:pRg st="0" end="0"/>
                                            </p:txEl>
                                          </p:spTgt>
                                        </p:tgtEl>
                                        <p:attrNameLst>
                                          <p:attrName>style.color</p:attrName>
                                        </p:attrNameLst>
                                      </p:cBhvr>
                                      <p:to>
                                        <a:srgbClr val="FF0000"/>
                                      </p:to>
                                    </p:animClr>
                                    <p:animClr clrSpc="rgb" dir="cw">
                                      <p:cBhvr>
                                        <p:cTn id="7" dur="250" autoRev="1" fill="remove"/>
                                        <p:tgtEl>
                                          <p:spTgt spid="27">
                                            <p:txEl>
                                              <p:pRg st="0" end="0"/>
                                            </p:txEl>
                                          </p:spTgt>
                                        </p:tgtEl>
                                        <p:attrNameLst>
                                          <p:attrName>fillcolor</p:attrName>
                                        </p:attrNameLst>
                                      </p:cBhvr>
                                      <p:to>
                                        <a:srgbClr val="FF0000"/>
                                      </p:to>
                                    </p:animClr>
                                    <p:set>
                                      <p:cBhvr>
                                        <p:cTn id="8" dur="250" autoRev="1" fill="remove"/>
                                        <p:tgtEl>
                                          <p:spTgt spid="27">
                                            <p:txEl>
                                              <p:pRg st="0" end="0"/>
                                            </p:txEl>
                                          </p:spTgt>
                                        </p:tgtEl>
                                        <p:attrNameLst>
                                          <p:attrName>fill.type</p:attrName>
                                        </p:attrNameLst>
                                      </p:cBhvr>
                                      <p:to>
                                        <p:strVal val="solid"/>
                                      </p:to>
                                    </p:set>
                                    <p:set>
                                      <p:cBhvr>
                                        <p:cTn id="9" dur="250" autoRev="1" fill="remove"/>
                                        <p:tgtEl>
                                          <p:spTgt spid="27">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23281" t="45202" r="23281" b="45202"/>
          <a:stretch>
            <a:fillRect/>
          </a:stretch>
        </p:blipFill>
        <p:spPr>
          <a:xfrm>
            <a:off x="-476250" y="533400"/>
            <a:ext cx="9772711" cy="1754692"/>
          </a:xfrm>
          <a:prstGeom prst="rect">
            <a:avLst/>
          </a:prstGeom>
        </p:spPr>
      </p:pic>
      <p:pic>
        <p:nvPicPr>
          <p:cNvPr id="4" name="Picture 4"/>
          <p:cNvPicPr>
            <a:picLocks noChangeAspect="1"/>
          </p:cNvPicPr>
          <p:nvPr/>
        </p:nvPicPr>
        <p:blipFill>
          <a:blip r:embed="rId4"/>
          <a:srcRect/>
          <a:stretch>
            <a:fillRect/>
          </a:stretch>
        </p:blipFill>
        <p:spPr>
          <a:xfrm>
            <a:off x="593925" y="345796"/>
            <a:ext cx="8290560" cy="3026054"/>
          </a:xfrm>
          <a:prstGeom prst="rect">
            <a:avLst/>
          </a:prstGeom>
        </p:spPr>
      </p:pic>
      <p:sp>
        <p:nvSpPr>
          <p:cNvPr id="5" name="TextBox 5"/>
          <p:cNvSpPr txBox="1"/>
          <p:nvPr/>
        </p:nvSpPr>
        <p:spPr>
          <a:xfrm>
            <a:off x="217418" y="2779392"/>
            <a:ext cx="5353050" cy="14627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CIVIL RIGHTS</a:t>
            </a:r>
          </a:p>
          <a:p>
            <a:pPr>
              <a:lnSpc>
                <a:spcPts val="3896"/>
              </a:lnSpc>
            </a:pPr>
            <a:r>
              <a:rPr lang="en-US" sz="3219" spc="160">
                <a:solidFill>
                  <a:srgbClr val="FFFFFF"/>
                </a:solidFill>
                <a:latin typeface="League Spartan"/>
              </a:rPr>
              <a:t>GOALS</a:t>
            </a:r>
          </a:p>
          <a:p>
            <a:pPr>
              <a:lnSpc>
                <a:spcPts val="3896"/>
              </a:lnSpc>
            </a:pPr>
            <a:endParaRPr lang="en-US" sz="3219" spc="160">
              <a:solidFill>
                <a:srgbClr val="FFFFFF"/>
              </a:solidFill>
              <a:latin typeface="League Spartan"/>
            </a:endParaRPr>
          </a:p>
        </p:txBody>
      </p:sp>
      <p:sp>
        <p:nvSpPr>
          <p:cNvPr id="7" name="TextBox 7"/>
          <p:cNvSpPr txBox="1"/>
          <p:nvPr/>
        </p:nvSpPr>
        <p:spPr>
          <a:xfrm>
            <a:off x="5066050" y="5473121"/>
            <a:ext cx="4477566" cy="660043"/>
          </a:xfrm>
          <a:prstGeom prst="rect">
            <a:avLst/>
          </a:prstGeom>
        </p:spPr>
        <p:txBody>
          <a:bodyPr lIns="0" tIns="0" rIns="0" bIns="0" rtlCol="0" anchor="t">
            <a:spAutoFit/>
          </a:bodyPr>
          <a:lstStyle/>
          <a:p>
            <a:pPr>
              <a:lnSpc>
                <a:spcPts val="2626"/>
              </a:lnSpc>
            </a:pPr>
            <a:r>
              <a:rPr lang="en-US" sz="1811" b="1" spc="90" dirty="0">
                <a:solidFill>
                  <a:srgbClr val="FFBD59"/>
                </a:solidFill>
                <a:latin typeface="Ink Free" panose="03080402000500000000" pitchFamily="66" charset="0"/>
              </a:rPr>
              <a:t>4.  Equal treatment for all applicants      and beneficiaries</a:t>
            </a:r>
          </a:p>
        </p:txBody>
      </p:sp>
      <p:sp>
        <p:nvSpPr>
          <p:cNvPr id="8" name="TextBox 8"/>
          <p:cNvSpPr txBox="1"/>
          <p:nvPr/>
        </p:nvSpPr>
        <p:spPr>
          <a:xfrm>
            <a:off x="3724275" y="32424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01</a:t>
            </a:r>
          </a:p>
        </p:txBody>
      </p:sp>
      <p:sp>
        <p:nvSpPr>
          <p:cNvPr id="9" name="TextBox 9"/>
          <p:cNvSpPr txBox="1"/>
          <p:nvPr/>
        </p:nvSpPr>
        <p:spPr>
          <a:xfrm>
            <a:off x="5058616" y="3146958"/>
            <a:ext cx="4477566" cy="660043"/>
          </a:xfrm>
          <a:prstGeom prst="rect">
            <a:avLst/>
          </a:prstGeom>
        </p:spPr>
        <p:txBody>
          <a:bodyPr lIns="0" tIns="0" rIns="0" bIns="0" rtlCol="0" anchor="t">
            <a:spAutoFit/>
          </a:bodyPr>
          <a:lstStyle/>
          <a:p>
            <a:pPr>
              <a:lnSpc>
                <a:spcPts val="2626"/>
              </a:lnSpc>
            </a:pPr>
            <a:r>
              <a:rPr lang="en-US" sz="1811" b="1" spc="90" dirty="0">
                <a:solidFill>
                  <a:srgbClr val="FF66C4"/>
                </a:solidFill>
                <a:latin typeface="Ink Free" panose="03080402000500000000" pitchFamily="66" charset="0"/>
              </a:rPr>
              <a:t>1.  Knowledge for rights and Responsibilities </a:t>
            </a:r>
          </a:p>
        </p:txBody>
      </p:sp>
      <p:sp>
        <p:nvSpPr>
          <p:cNvPr id="10" name="TextBox 10"/>
          <p:cNvSpPr txBox="1"/>
          <p:nvPr/>
        </p:nvSpPr>
        <p:spPr>
          <a:xfrm>
            <a:off x="3724275" y="44616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
        <p:nvSpPr>
          <p:cNvPr id="11" name="TextBox 11"/>
          <p:cNvSpPr txBox="1"/>
          <p:nvPr/>
        </p:nvSpPr>
        <p:spPr>
          <a:xfrm>
            <a:off x="3795744" y="5613194"/>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
        <p:nvSpPr>
          <p:cNvPr id="12" name="TextBox 12"/>
          <p:cNvSpPr txBox="1"/>
          <p:nvPr/>
        </p:nvSpPr>
        <p:spPr>
          <a:xfrm>
            <a:off x="5058616" y="3861850"/>
            <a:ext cx="4477566" cy="1320443"/>
          </a:xfrm>
          <a:prstGeom prst="rect">
            <a:avLst/>
          </a:prstGeom>
        </p:spPr>
        <p:txBody>
          <a:bodyPr lIns="0" tIns="0" rIns="0" bIns="0" rtlCol="0" anchor="t">
            <a:spAutoFit/>
          </a:bodyPr>
          <a:lstStyle/>
          <a:p>
            <a:pPr>
              <a:lnSpc>
                <a:spcPts val="2626"/>
              </a:lnSpc>
            </a:pPr>
            <a:r>
              <a:rPr lang="en-US" sz="1811" b="1" spc="90" dirty="0">
                <a:solidFill>
                  <a:srgbClr val="5271FF"/>
                </a:solidFill>
                <a:latin typeface="Ink Free" panose="03080402000500000000" pitchFamily="66" charset="0"/>
              </a:rPr>
              <a:t>2.  Elimination of illegal barriers that prevent or deter people from receiving benefits</a:t>
            </a:r>
          </a:p>
          <a:p>
            <a:pPr>
              <a:lnSpc>
                <a:spcPts val="2626"/>
              </a:lnSpc>
            </a:pPr>
            <a:endParaRPr lang="en-US" sz="1811" spc="90" dirty="0">
              <a:solidFill>
                <a:srgbClr val="5271FF"/>
              </a:solidFill>
              <a:latin typeface="Roboto"/>
            </a:endParaRPr>
          </a:p>
        </p:txBody>
      </p:sp>
      <p:sp>
        <p:nvSpPr>
          <p:cNvPr id="13" name="TextBox 13"/>
          <p:cNvSpPr txBox="1"/>
          <p:nvPr/>
        </p:nvSpPr>
        <p:spPr>
          <a:xfrm>
            <a:off x="5058616" y="4975485"/>
            <a:ext cx="4477566" cy="660043"/>
          </a:xfrm>
          <a:prstGeom prst="rect">
            <a:avLst/>
          </a:prstGeom>
        </p:spPr>
        <p:txBody>
          <a:bodyPr lIns="0" tIns="0" rIns="0" bIns="0" rtlCol="0" anchor="t">
            <a:spAutoFit/>
          </a:bodyPr>
          <a:lstStyle/>
          <a:p>
            <a:pPr>
              <a:lnSpc>
                <a:spcPts val="2626"/>
              </a:lnSpc>
            </a:pPr>
            <a:r>
              <a:rPr lang="en-US" sz="1811" b="1" spc="90" dirty="0">
                <a:solidFill>
                  <a:srgbClr val="FF5757"/>
                </a:solidFill>
                <a:latin typeface="Ink Free" panose="03080402000500000000" pitchFamily="66" charset="0"/>
              </a:rPr>
              <a:t>3.  Dignity and Respect for All</a:t>
            </a:r>
          </a:p>
          <a:p>
            <a:pPr>
              <a:lnSpc>
                <a:spcPts val="2626"/>
              </a:lnSpc>
            </a:pPr>
            <a:endParaRPr lang="en-US" sz="1811" spc="90" dirty="0">
              <a:solidFill>
                <a:srgbClr val="FF5757"/>
              </a:solidFill>
              <a:latin typeface="Roboto"/>
            </a:endParaRPr>
          </a:p>
        </p:txBody>
      </p:sp>
      <p:sp>
        <p:nvSpPr>
          <p:cNvPr id="14" name="TextBox 14"/>
          <p:cNvSpPr txBox="1"/>
          <p:nvPr/>
        </p:nvSpPr>
        <p:spPr>
          <a:xfrm>
            <a:off x="-84020" y="2357117"/>
            <a:ext cx="4598836" cy="739775"/>
          </a:xfrm>
          <a:prstGeom prst="rect">
            <a:avLst/>
          </a:prstGeom>
        </p:spPr>
        <p:txBody>
          <a:bodyPr lIns="0" tIns="0" rIns="0" bIns="0" rtlCol="0" anchor="t">
            <a:spAutoFit/>
          </a:bodyPr>
          <a:lstStyle/>
          <a:p>
            <a:pPr algn="ctr">
              <a:lnSpc>
                <a:spcPts val="6090"/>
              </a:lnSpc>
            </a:pPr>
            <a:r>
              <a:rPr lang="en-US" sz="4200" spc="210" dirty="0">
                <a:solidFill>
                  <a:srgbClr val="6DBFC7"/>
                </a:solidFill>
                <a:latin typeface="League Spartan"/>
              </a:rPr>
              <a:t>Civil Rights</a:t>
            </a:r>
          </a:p>
        </p:txBody>
      </p:sp>
      <p:sp>
        <p:nvSpPr>
          <p:cNvPr id="15" name="TextBox 15"/>
          <p:cNvSpPr txBox="1"/>
          <p:nvPr/>
        </p:nvSpPr>
        <p:spPr>
          <a:xfrm>
            <a:off x="217418" y="3035622"/>
            <a:ext cx="4477566" cy="3642407"/>
          </a:xfrm>
          <a:prstGeom prst="rect">
            <a:avLst/>
          </a:prstGeom>
          <a:noFill/>
          <a:ln w="12700" cap="sq">
            <a:solidFill>
              <a:schemeClr val="accent1"/>
            </a:solidFill>
            <a:prstDash val="sysDot"/>
          </a:ln>
        </p:spPr>
        <p:txBody>
          <a:bodyPr lIns="0" tIns="0" rIns="0" bIns="0" rtlCol="0" anchor="t">
            <a:spAutoFit/>
          </a:bodyPr>
          <a:lstStyle/>
          <a:p>
            <a:pPr>
              <a:lnSpc>
                <a:spcPts val="2626"/>
              </a:lnSpc>
            </a:pPr>
            <a:r>
              <a:rPr lang="en-US" sz="1600" b="1" spc="90" dirty="0">
                <a:solidFill>
                  <a:srgbClr val="353535"/>
                </a:solidFill>
                <a:latin typeface="Ink Free" panose="03080402000500000000" pitchFamily="66" charset="0"/>
              </a:rPr>
              <a:t>What is Discrimination?</a:t>
            </a:r>
          </a:p>
          <a:p>
            <a:pPr>
              <a:lnSpc>
                <a:spcPts val="2626"/>
              </a:lnSpc>
            </a:pPr>
            <a:endParaRPr lang="en-US" sz="1600" b="1" spc="90" dirty="0">
              <a:solidFill>
                <a:srgbClr val="353535"/>
              </a:solidFill>
              <a:latin typeface="Ink Free" panose="03080402000500000000" pitchFamily="66" charset="0"/>
            </a:endParaRPr>
          </a:p>
          <a:p>
            <a:pPr>
              <a:lnSpc>
                <a:spcPts val="2626"/>
              </a:lnSpc>
            </a:pPr>
            <a:r>
              <a:rPr lang="en-US" sz="1600" b="1" spc="90" dirty="0">
                <a:solidFill>
                  <a:srgbClr val="000000"/>
                </a:solidFill>
                <a:latin typeface="Ink Free" panose="03080402000500000000" pitchFamily="66" charset="0"/>
              </a:rPr>
              <a:t>Different treatment which makes a distinction of one person or group of persons from others; either intentionally, by neglect, or by actions or lack of actions based on any persons or group who has characteristics for which discrimination is prohibited based on the law, regulation, or executive orde</a:t>
            </a:r>
            <a:r>
              <a:rPr lang="en-US" sz="1600" spc="90" dirty="0">
                <a:solidFill>
                  <a:srgbClr val="000000"/>
                </a:solidFill>
                <a:latin typeface="Ink Free" panose="03080402000500000000" pitchFamily="66" charset="0"/>
              </a:rPr>
              <a:t>r.</a:t>
            </a:r>
          </a:p>
          <a:p>
            <a:pPr>
              <a:lnSpc>
                <a:spcPts val="2626"/>
              </a:lnSpc>
            </a:pPr>
            <a:endParaRPr lang="en-US" sz="1811" spc="90" dirty="0">
              <a:solidFill>
                <a:srgbClr val="000000"/>
              </a:solidFill>
              <a:latin typeface="Roboto"/>
            </a:endParaRPr>
          </a:p>
          <a:p>
            <a:pPr>
              <a:lnSpc>
                <a:spcPts val="2626"/>
              </a:lnSpc>
            </a:pPr>
            <a:endParaRPr lang="en-US" sz="1811" spc="90" dirty="0">
              <a:solidFill>
                <a:srgbClr val="000000"/>
              </a:solidFill>
              <a:latin typeface="Roboto"/>
            </a:endParaRPr>
          </a:p>
        </p:txBody>
      </p:sp>
      <p:sp>
        <p:nvSpPr>
          <p:cNvPr id="16" name="TextBox 16"/>
          <p:cNvSpPr txBox="1"/>
          <p:nvPr/>
        </p:nvSpPr>
        <p:spPr>
          <a:xfrm>
            <a:off x="217418" y="7010400"/>
            <a:ext cx="9318764" cy="641586"/>
          </a:xfrm>
          <a:prstGeom prst="rect">
            <a:avLst/>
          </a:prstGeom>
          <a:ln>
            <a:noFill/>
          </a:ln>
          <a:effectLst>
            <a:innerShdw blurRad="114300">
              <a:prstClr val="black"/>
            </a:innerShdw>
            <a:reflection blurRad="6350" stA="50000" endA="300" endPos="55000" dir="5400000" sy="-100000" algn="bl" rotWithShape="0"/>
          </a:effectLst>
        </p:spPr>
        <p:txBody>
          <a:bodyPr wrap="square" lIns="0" tIns="0" rIns="0" bIns="0" rtlCol="0" anchor="t">
            <a:spAutoFit/>
          </a:bodyPr>
          <a:lstStyle/>
          <a:p>
            <a:pPr algn="ctr">
              <a:lnSpc>
                <a:spcPts val="2626"/>
              </a:lnSpc>
            </a:pPr>
            <a:r>
              <a:rPr lang="en-US" sz="1811" b="1" spc="90" dirty="0">
                <a:solidFill>
                  <a:srgbClr val="ABD752"/>
                </a:solidFill>
                <a:effectLst>
                  <a:outerShdw blurRad="38100" dist="38100" dir="2700000" algn="tl">
                    <a:srgbClr val="000000">
                      <a:alpha val="43137"/>
                    </a:srgbClr>
                  </a:outerShdw>
                </a:effectLst>
                <a:latin typeface="Roboto"/>
              </a:rPr>
              <a:t>Protected Classes:  Race, Color, National Origin, Age, Sex, Disability</a:t>
            </a:r>
          </a:p>
          <a:p>
            <a:pPr algn="ctr">
              <a:lnSpc>
                <a:spcPts val="2626"/>
              </a:lnSpc>
            </a:pPr>
            <a:endParaRPr lang="en-US" sz="1811" spc="90" dirty="0">
              <a:solidFill>
                <a:srgbClr val="ABD752"/>
              </a:solidFill>
              <a:latin typeface="Roboto"/>
            </a:endParaRPr>
          </a:p>
        </p:txBody>
      </p:sp>
      <p:sp>
        <p:nvSpPr>
          <p:cNvPr id="18" name="Rectangle 17">
            <a:extLst>
              <a:ext uri="{FF2B5EF4-FFF2-40B4-BE49-F238E27FC236}">
                <a16:creationId xmlns:a16="http://schemas.microsoft.com/office/drawing/2014/main" id="{0E6A3DC4-AB52-4AF6-97B4-2657679ECCAA}"/>
              </a:ext>
            </a:extLst>
          </p:cNvPr>
          <p:cNvSpPr/>
          <p:nvPr/>
        </p:nvSpPr>
        <p:spPr>
          <a:xfrm>
            <a:off x="4514816" y="2310997"/>
            <a:ext cx="5047614" cy="794448"/>
          </a:xfrm>
          <a:prstGeom prst="rect">
            <a:avLst/>
          </a:prstGeom>
        </p:spPr>
        <p:txBody>
          <a:bodyPr wrap="square">
            <a:spAutoFit/>
          </a:bodyPr>
          <a:lstStyle/>
          <a:p>
            <a:pPr algn="ctr">
              <a:lnSpc>
                <a:spcPts val="6090"/>
              </a:lnSpc>
            </a:pPr>
            <a:r>
              <a:rPr lang="en-US" sz="3000" spc="210" dirty="0">
                <a:solidFill>
                  <a:srgbClr val="6DBFC7"/>
                </a:solidFill>
                <a:latin typeface="League Spartan"/>
              </a:rPr>
              <a:t>Goals of Civil Rights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1)">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3" grpId="0"/>
      <p:bldP spid="15" grpId="0" animBg="1"/>
      <p:bldP spid="16"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5" name="Picture 5"/>
          <p:cNvPicPr>
            <a:picLocks noChangeAspect="1"/>
          </p:cNvPicPr>
          <p:nvPr/>
        </p:nvPicPr>
        <p:blipFill>
          <a:blip r:embed="rId3"/>
          <a:srcRect l="23281" t="45202" r="23281" b="45202"/>
          <a:stretch>
            <a:fillRect/>
          </a:stretch>
        </p:blipFill>
        <p:spPr>
          <a:xfrm>
            <a:off x="-476250" y="533400"/>
            <a:ext cx="9772711" cy="1754692"/>
          </a:xfrm>
          <a:prstGeom prst="rect">
            <a:avLst/>
          </a:prstGeom>
        </p:spPr>
      </p:pic>
      <p:sp>
        <p:nvSpPr>
          <p:cNvPr id="6" name="TextBox 6"/>
          <p:cNvSpPr txBox="1"/>
          <p:nvPr/>
        </p:nvSpPr>
        <p:spPr>
          <a:xfrm>
            <a:off x="3609975" y="974344"/>
            <a:ext cx="5353050" cy="97381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CIVIL RIGHTS</a:t>
            </a:r>
          </a:p>
          <a:p>
            <a:pPr>
              <a:lnSpc>
                <a:spcPts val="3896"/>
              </a:lnSpc>
            </a:pPr>
            <a:r>
              <a:rPr lang="en-US" sz="3219" spc="160">
                <a:solidFill>
                  <a:srgbClr val="FFFFFF"/>
                </a:solidFill>
                <a:latin typeface="League Spartan"/>
              </a:rPr>
              <a:t>PUBLIC NOTIFICATION</a:t>
            </a:r>
          </a:p>
        </p:txBody>
      </p:sp>
      <p:sp>
        <p:nvSpPr>
          <p:cNvPr id="8" name="TextBox 8"/>
          <p:cNvSpPr txBox="1"/>
          <p:nvPr/>
        </p:nvSpPr>
        <p:spPr>
          <a:xfrm>
            <a:off x="4810125" y="2985278"/>
            <a:ext cx="4477566" cy="660043"/>
          </a:xfrm>
          <a:prstGeom prst="rect">
            <a:avLst/>
          </a:prstGeom>
        </p:spPr>
        <p:txBody>
          <a:bodyPr lIns="0" tIns="0" rIns="0" bIns="0" rtlCol="0" anchor="t">
            <a:spAutoFit/>
          </a:bodyPr>
          <a:lstStyle/>
          <a:p>
            <a:pPr>
              <a:lnSpc>
                <a:spcPts val="2626"/>
              </a:lnSpc>
            </a:pPr>
            <a:r>
              <a:rPr lang="en-US" sz="1811" spc="90" dirty="0">
                <a:solidFill>
                  <a:srgbClr val="353535"/>
                </a:solidFill>
                <a:latin typeface="Ink Free" panose="03080402000500000000" pitchFamily="66" charset="0"/>
              </a:rPr>
              <a:t>Include full USDA non-discrimination on all materials</a:t>
            </a:r>
          </a:p>
        </p:txBody>
      </p:sp>
      <p:grpSp>
        <p:nvGrpSpPr>
          <p:cNvPr id="9" name="Group 9"/>
          <p:cNvGrpSpPr>
            <a:grpSpLocks noChangeAspect="1"/>
          </p:cNvGrpSpPr>
          <p:nvPr/>
        </p:nvGrpSpPr>
        <p:grpSpPr>
          <a:xfrm>
            <a:off x="3609975" y="2914650"/>
            <a:ext cx="885762" cy="885762"/>
            <a:chOff x="0" y="0"/>
            <a:chExt cx="6350000" cy="6350000"/>
          </a:xfrm>
        </p:grpSpPr>
        <p:sp>
          <p:nvSpPr>
            <p:cNvPr id="10" name="Freeform 10"/>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1" name="TextBox 11"/>
          <p:cNvSpPr txBox="1"/>
          <p:nvPr/>
        </p:nvSpPr>
        <p:spPr>
          <a:xfrm>
            <a:off x="3724275" y="32424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01</a:t>
            </a:r>
          </a:p>
        </p:txBody>
      </p:sp>
      <p:sp>
        <p:nvSpPr>
          <p:cNvPr id="12" name="TextBox 12"/>
          <p:cNvSpPr txBox="1"/>
          <p:nvPr/>
        </p:nvSpPr>
        <p:spPr>
          <a:xfrm>
            <a:off x="4810125" y="4204478"/>
            <a:ext cx="4477566" cy="986617"/>
          </a:xfrm>
          <a:prstGeom prst="rect">
            <a:avLst/>
          </a:prstGeom>
        </p:spPr>
        <p:txBody>
          <a:bodyPr lIns="0" tIns="0" rIns="0" bIns="0" rtlCol="0" anchor="t">
            <a:spAutoFit/>
          </a:bodyPr>
          <a:lstStyle/>
          <a:p>
            <a:pPr>
              <a:lnSpc>
                <a:spcPts val="2626"/>
              </a:lnSpc>
            </a:pPr>
            <a:r>
              <a:rPr lang="en-US" sz="1811" spc="90" dirty="0">
                <a:solidFill>
                  <a:srgbClr val="353535"/>
                </a:solidFill>
                <a:latin typeface="Ink Free" panose="03080402000500000000" pitchFamily="66" charset="0"/>
              </a:rPr>
              <a:t>Prominently display the "And Justice for All" poster in the food service area. The full size 11"x17" poster must be used.</a:t>
            </a:r>
          </a:p>
        </p:txBody>
      </p:sp>
      <p:grpSp>
        <p:nvGrpSpPr>
          <p:cNvPr id="13" name="Group 13"/>
          <p:cNvGrpSpPr>
            <a:grpSpLocks noChangeAspect="1"/>
          </p:cNvGrpSpPr>
          <p:nvPr/>
        </p:nvGrpSpPr>
        <p:grpSpPr>
          <a:xfrm>
            <a:off x="3609975" y="4133850"/>
            <a:ext cx="885762" cy="885762"/>
            <a:chOff x="0" y="0"/>
            <a:chExt cx="6350000" cy="6350000"/>
          </a:xfrm>
        </p:grpSpPr>
        <p:sp>
          <p:nvSpPr>
            <p:cNvPr id="14" name="Freeform 14"/>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5" name="TextBox 15"/>
          <p:cNvSpPr txBox="1"/>
          <p:nvPr/>
        </p:nvSpPr>
        <p:spPr>
          <a:xfrm>
            <a:off x="3724275" y="44616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
        <p:nvSpPr>
          <p:cNvPr id="16" name="TextBox 16"/>
          <p:cNvSpPr txBox="1"/>
          <p:nvPr/>
        </p:nvSpPr>
        <p:spPr>
          <a:xfrm>
            <a:off x="3724275" y="566180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pic>
        <p:nvPicPr>
          <p:cNvPr id="1026" name="Picture 2">
            <a:extLst>
              <a:ext uri="{FF2B5EF4-FFF2-40B4-BE49-F238E27FC236}">
                <a16:creationId xmlns:a16="http://schemas.microsoft.com/office/drawing/2014/main" id="{54D87D4B-CB34-40E3-966A-2AE82B4973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868" y="1447800"/>
            <a:ext cx="3197598" cy="49411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92" y="2283847"/>
            <a:ext cx="4296189" cy="5652052"/>
            <a:chOff x="0" y="0"/>
            <a:chExt cx="5728252" cy="7536070"/>
          </a:xfrm>
        </p:grpSpPr>
        <p:pic>
          <p:nvPicPr>
            <p:cNvPr id="3" name="Picture 3"/>
            <p:cNvPicPr>
              <a:picLocks noChangeAspect="1"/>
            </p:cNvPicPr>
            <p:nvPr/>
          </p:nvPicPr>
          <p:blipFill>
            <a:blip r:embed="rId2"/>
            <a:srcRect l="963" r="963"/>
            <a:stretch>
              <a:fillRect/>
            </a:stretch>
          </p:blipFill>
          <p:spPr>
            <a:xfrm>
              <a:off x="0" y="0"/>
              <a:ext cx="5728252" cy="7536070"/>
            </a:xfrm>
            <a:prstGeom prst="rect">
              <a:avLst/>
            </a:prstGeom>
          </p:spPr>
        </p:pic>
      </p:grpSp>
      <p:pic>
        <p:nvPicPr>
          <p:cNvPr id="4" name="Picture 4"/>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5" name="Picture 5"/>
          <p:cNvPicPr>
            <a:picLocks noChangeAspect="1"/>
          </p:cNvPicPr>
          <p:nvPr/>
        </p:nvPicPr>
        <p:blipFill>
          <a:blip r:embed="rId4"/>
          <a:srcRect l="23281" t="45202" r="23281" b="45202"/>
          <a:stretch>
            <a:fillRect/>
          </a:stretch>
        </p:blipFill>
        <p:spPr>
          <a:xfrm>
            <a:off x="-476250" y="533400"/>
            <a:ext cx="9772711" cy="1754692"/>
          </a:xfrm>
          <a:prstGeom prst="rect">
            <a:avLst/>
          </a:prstGeom>
        </p:spPr>
      </p:pic>
      <p:sp>
        <p:nvSpPr>
          <p:cNvPr id="6" name="TextBox 6"/>
          <p:cNvSpPr txBox="1"/>
          <p:nvPr/>
        </p:nvSpPr>
        <p:spPr>
          <a:xfrm>
            <a:off x="2867853" y="974344"/>
            <a:ext cx="6095172" cy="97381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CIVIL RIGHTS</a:t>
            </a:r>
          </a:p>
          <a:p>
            <a:pPr>
              <a:lnSpc>
                <a:spcPts val="3896"/>
              </a:lnSpc>
            </a:pPr>
            <a:r>
              <a:rPr lang="en-US" sz="3219" spc="160">
                <a:solidFill>
                  <a:srgbClr val="FFFFFF"/>
                </a:solidFill>
                <a:latin typeface="League Spartan"/>
              </a:rPr>
              <a:t>GRIEVANCE PROCEDURES</a:t>
            </a:r>
          </a:p>
        </p:txBody>
      </p:sp>
      <p:sp>
        <p:nvSpPr>
          <p:cNvPr id="8" name="TextBox 8"/>
          <p:cNvSpPr txBox="1"/>
          <p:nvPr/>
        </p:nvSpPr>
        <p:spPr>
          <a:xfrm>
            <a:off x="4152249" y="2818130"/>
            <a:ext cx="5601351" cy="3368230"/>
          </a:xfrm>
          <a:prstGeom prst="rect">
            <a:avLst/>
          </a:prstGeom>
        </p:spPr>
        <p:txBody>
          <a:bodyPr lIns="0" tIns="0" rIns="0" bIns="0" rtlCol="0" anchor="t">
            <a:spAutoFit/>
          </a:bodyPr>
          <a:lstStyle/>
          <a:p>
            <a:pPr marL="379730" lvl="1" indent="-189865">
              <a:lnSpc>
                <a:spcPts val="3335"/>
              </a:lnSpc>
              <a:buFont typeface="Arial"/>
              <a:buChar char="•"/>
            </a:pPr>
            <a:r>
              <a:rPr lang="en-US" sz="2300" spc="114" dirty="0">
                <a:solidFill>
                  <a:srgbClr val="353535"/>
                </a:solidFill>
                <a:latin typeface="Ink Free" panose="03080402000500000000" pitchFamily="66" charset="0"/>
              </a:rPr>
              <a:t>Accept verbal or written grievances.</a:t>
            </a:r>
          </a:p>
          <a:p>
            <a:pPr marL="379730" lvl="1" indent="-189865">
              <a:lnSpc>
                <a:spcPts val="3335"/>
              </a:lnSpc>
              <a:buFont typeface="Arial"/>
              <a:buChar char="•"/>
            </a:pPr>
            <a:r>
              <a:rPr lang="en-US" sz="2300" spc="114" dirty="0">
                <a:solidFill>
                  <a:srgbClr val="353535"/>
                </a:solidFill>
                <a:latin typeface="Ink Free" panose="03080402000500000000" pitchFamily="66" charset="0"/>
              </a:rPr>
              <a:t>Complaint must be made in 180 days.</a:t>
            </a:r>
          </a:p>
          <a:p>
            <a:pPr marL="379730" lvl="1" indent="-189865">
              <a:lnSpc>
                <a:spcPts val="3335"/>
              </a:lnSpc>
              <a:buFont typeface="Arial"/>
              <a:buChar char="•"/>
            </a:pPr>
            <a:r>
              <a:rPr lang="en-US" sz="2300" spc="114" dirty="0">
                <a:solidFill>
                  <a:srgbClr val="353535"/>
                </a:solidFill>
                <a:latin typeface="Ink Free" panose="03080402000500000000" pitchFamily="66" charset="0"/>
              </a:rPr>
              <a:t>Available on DTC website or USDA </a:t>
            </a:r>
          </a:p>
          <a:p>
            <a:pPr marL="379730" lvl="1" indent="-189865">
              <a:lnSpc>
                <a:spcPts val="3335"/>
              </a:lnSpc>
              <a:buFont typeface="Arial"/>
              <a:buChar char="•"/>
            </a:pPr>
            <a:r>
              <a:rPr lang="en-US" sz="2300" spc="114" dirty="0">
                <a:solidFill>
                  <a:srgbClr val="353535"/>
                </a:solidFill>
                <a:latin typeface="Ink Free" panose="03080402000500000000" pitchFamily="66" charset="0"/>
              </a:rPr>
              <a:t>Keep procedures and report forms at site.</a:t>
            </a:r>
          </a:p>
          <a:p>
            <a:pPr marL="379730" lvl="1" indent="-189865">
              <a:lnSpc>
                <a:spcPts val="3335"/>
              </a:lnSpc>
              <a:buFont typeface="Arial"/>
              <a:buChar char="•"/>
            </a:pPr>
            <a:r>
              <a:rPr lang="en-US" sz="2300" spc="114" dirty="0">
                <a:solidFill>
                  <a:srgbClr val="353535"/>
                </a:solidFill>
                <a:latin typeface="Ink Free" panose="03080402000500000000" pitchFamily="66" charset="0"/>
              </a:rPr>
              <a:t>Never try to impede or "work it out"</a:t>
            </a:r>
          </a:p>
          <a:p>
            <a:pPr marL="379730" lvl="1" indent="-189865">
              <a:lnSpc>
                <a:spcPts val="3335"/>
              </a:lnSpc>
              <a:buFont typeface="Arial"/>
              <a:buChar char="•"/>
            </a:pPr>
            <a:r>
              <a:rPr lang="en-US" sz="2300" spc="114" dirty="0">
                <a:solidFill>
                  <a:srgbClr val="353535"/>
                </a:solidFill>
                <a:latin typeface="Ink Free" panose="03080402000500000000" pitchFamily="66" charset="0"/>
              </a:rPr>
              <a:t>Complaint goes directly to USDA - information is on the form.</a:t>
            </a:r>
          </a:p>
        </p:txBody>
      </p:sp>
      <p:sp>
        <p:nvSpPr>
          <p:cNvPr id="9" name="TextBox 9"/>
          <p:cNvSpPr txBox="1"/>
          <p:nvPr/>
        </p:nvSpPr>
        <p:spPr>
          <a:xfrm>
            <a:off x="3724275" y="566180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2141" t="46562" r="32141" b="46562"/>
          <a:stretch>
            <a:fillRect/>
          </a:stretch>
        </p:blipFill>
        <p:spPr>
          <a:xfrm>
            <a:off x="-438150" y="552450"/>
            <a:ext cx="6532028" cy="1257197"/>
          </a:xfrm>
          <a:prstGeom prst="rect">
            <a:avLst/>
          </a:prstGeom>
        </p:spPr>
      </p:pic>
      <p:sp>
        <p:nvSpPr>
          <p:cNvPr id="4" name="TextBox 4"/>
          <p:cNvSpPr txBox="1"/>
          <p:nvPr/>
        </p:nvSpPr>
        <p:spPr>
          <a:xfrm>
            <a:off x="571500" y="835836"/>
            <a:ext cx="4648346" cy="97381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SUPERVISOR</a:t>
            </a:r>
          </a:p>
          <a:p>
            <a:pPr>
              <a:lnSpc>
                <a:spcPts val="3896"/>
              </a:lnSpc>
            </a:pPr>
            <a:r>
              <a:rPr lang="en-US" sz="3219" spc="160">
                <a:solidFill>
                  <a:srgbClr val="FFFFFF"/>
                </a:solidFill>
                <a:latin typeface="League Spartan"/>
              </a:rPr>
              <a:t>RESPONSIBILITIES </a:t>
            </a:r>
          </a:p>
        </p:txBody>
      </p:sp>
      <p:sp>
        <p:nvSpPr>
          <p:cNvPr id="5" name="TextBox 5"/>
          <p:cNvSpPr txBox="1"/>
          <p:nvPr/>
        </p:nvSpPr>
        <p:spPr>
          <a:xfrm>
            <a:off x="308175" y="5263237"/>
            <a:ext cx="2647950" cy="1320443"/>
          </a:xfrm>
          <a:prstGeom prst="rect">
            <a:avLst/>
          </a:prstGeom>
        </p:spPr>
        <p:txBody>
          <a:bodyPr lIns="0" tIns="0" rIns="0" bIns="0" rtlCol="0" anchor="t">
            <a:spAutoFit/>
          </a:bodyPr>
          <a:lstStyle/>
          <a:p>
            <a:pPr algn="ctr">
              <a:lnSpc>
                <a:spcPts val="2626"/>
              </a:lnSpc>
            </a:pPr>
            <a:r>
              <a:rPr lang="en-US" sz="1811" spc="90" dirty="0">
                <a:solidFill>
                  <a:srgbClr val="353535"/>
                </a:solidFill>
                <a:latin typeface="Roboto"/>
              </a:rPr>
              <a:t>Trained site supervisor must be present during ALL meal services and serve ALL children.</a:t>
            </a:r>
          </a:p>
        </p:txBody>
      </p:sp>
      <p:sp>
        <p:nvSpPr>
          <p:cNvPr id="6" name="TextBox 6"/>
          <p:cNvSpPr txBox="1"/>
          <p:nvPr/>
        </p:nvSpPr>
        <p:spPr>
          <a:xfrm>
            <a:off x="3445928" y="5263237"/>
            <a:ext cx="2647950" cy="1320443"/>
          </a:xfrm>
          <a:prstGeom prst="rect">
            <a:avLst/>
          </a:prstGeom>
        </p:spPr>
        <p:txBody>
          <a:bodyPr lIns="0" tIns="0" rIns="0" bIns="0" rtlCol="0" anchor="t">
            <a:spAutoFit/>
          </a:bodyPr>
          <a:lstStyle/>
          <a:p>
            <a:pPr algn="ctr">
              <a:lnSpc>
                <a:spcPts val="2626"/>
              </a:lnSpc>
            </a:pPr>
            <a:r>
              <a:rPr lang="en-US" sz="1811" spc="90" dirty="0">
                <a:solidFill>
                  <a:srgbClr val="353535"/>
                </a:solidFill>
                <a:latin typeface="Roboto"/>
              </a:rPr>
              <a:t>Ensure Accurate Meal Count documentation</a:t>
            </a:r>
          </a:p>
          <a:p>
            <a:pPr algn="ctr">
              <a:lnSpc>
                <a:spcPts val="2626"/>
              </a:lnSpc>
            </a:pPr>
            <a:r>
              <a:rPr lang="en-US" sz="1811" spc="90" dirty="0">
                <a:solidFill>
                  <a:srgbClr val="353535"/>
                </a:solidFill>
                <a:latin typeface="Roboto"/>
              </a:rPr>
              <a:t>and Civil Rights Compliance.</a:t>
            </a:r>
          </a:p>
        </p:txBody>
      </p:sp>
      <p:sp>
        <p:nvSpPr>
          <p:cNvPr id="7" name="TextBox 7"/>
          <p:cNvSpPr txBox="1"/>
          <p:nvPr/>
        </p:nvSpPr>
        <p:spPr>
          <a:xfrm>
            <a:off x="6562725" y="5263237"/>
            <a:ext cx="2647950" cy="1320443"/>
          </a:xfrm>
          <a:prstGeom prst="rect">
            <a:avLst/>
          </a:prstGeom>
        </p:spPr>
        <p:txBody>
          <a:bodyPr lIns="0" tIns="0" rIns="0" bIns="0" rtlCol="0" anchor="t">
            <a:spAutoFit/>
          </a:bodyPr>
          <a:lstStyle/>
          <a:p>
            <a:pPr algn="ctr">
              <a:lnSpc>
                <a:spcPts val="2626"/>
              </a:lnSpc>
            </a:pPr>
            <a:r>
              <a:rPr lang="en-US" sz="1811" spc="90" dirty="0">
                <a:solidFill>
                  <a:srgbClr val="353535"/>
                </a:solidFill>
                <a:latin typeface="Roboto"/>
              </a:rPr>
              <a:t>Submit all forms to DTC each week and inform sponsor of any changes.</a:t>
            </a:r>
          </a:p>
        </p:txBody>
      </p:sp>
      <p:pic>
        <p:nvPicPr>
          <p:cNvPr id="8" name="Picture 8"/>
          <p:cNvPicPr>
            <a:picLocks noChangeAspect="1"/>
          </p:cNvPicPr>
          <p:nvPr/>
        </p:nvPicPr>
        <p:blipFill>
          <a:blip r:embed="rId4"/>
          <a:srcRect/>
          <a:stretch>
            <a:fillRect/>
          </a:stretch>
        </p:blipFill>
        <p:spPr>
          <a:xfrm>
            <a:off x="2983841" y="2352675"/>
            <a:ext cx="3119168" cy="2698080"/>
          </a:xfrm>
          <a:prstGeom prst="rect">
            <a:avLst/>
          </a:prstGeom>
        </p:spPr>
      </p:pic>
      <p:pic>
        <p:nvPicPr>
          <p:cNvPr id="9" name="Picture 9"/>
          <p:cNvPicPr>
            <a:picLocks noChangeAspect="1"/>
          </p:cNvPicPr>
          <p:nvPr/>
        </p:nvPicPr>
        <p:blipFill>
          <a:blip r:embed="rId5"/>
          <a:srcRect/>
          <a:stretch>
            <a:fillRect/>
          </a:stretch>
        </p:blipFill>
        <p:spPr>
          <a:xfrm>
            <a:off x="407567" y="2027091"/>
            <a:ext cx="2449168" cy="3023664"/>
          </a:xfrm>
          <a:prstGeom prst="rect">
            <a:avLst/>
          </a:prstGeom>
        </p:spPr>
      </p:pic>
      <p:pic>
        <p:nvPicPr>
          <p:cNvPr id="10" name="Picture 10"/>
          <p:cNvPicPr>
            <a:picLocks noChangeAspect="1"/>
          </p:cNvPicPr>
          <p:nvPr/>
        </p:nvPicPr>
        <p:blipFill>
          <a:blip r:embed="rId6"/>
          <a:srcRect/>
          <a:stretch>
            <a:fillRect/>
          </a:stretch>
        </p:blipFill>
        <p:spPr>
          <a:xfrm>
            <a:off x="6123270" y="2391208"/>
            <a:ext cx="3712140" cy="24964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A7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9392" t="40629" r="29392" b="40629"/>
          <a:stretch>
            <a:fillRect/>
          </a:stretch>
        </p:blipFill>
        <p:spPr>
          <a:xfrm rot="-5400000">
            <a:off x="4403401" y="1959712"/>
            <a:ext cx="7537531" cy="3427512"/>
          </a:xfrm>
          <a:prstGeom prst="rect">
            <a:avLst/>
          </a:prstGeom>
        </p:spPr>
      </p:pic>
      <p:pic>
        <p:nvPicPr>
          <p:cNvPr id="3" name="Picture 3"/>
          <p:cNvPicPr>
            <a:picLocks noChangeAspect="1"/>
          </p:cNvPicPr>
          <p:nvPr/>
        </p:nvPicPr>
        <p:blipFill>
          <a:blip r:embed="rId3"/>
          <a:srcRect/>
          <a:stretch>
            <a:fillRect/>
          </a:stretch>
        </p:blipFill>
        <p:spPr>
          <a:xfrm>
            <a:off x="-1708654" y="0"/>
            <a:ext cx="8216465" cy="4642303"/>
          </a:xfrm>
          <a:prstGeom prst="rect">
            <a:avLst/>
          </a:prstGeom>
        </p:spPr>
      </p:pic>
      <p:pic>
        <p:nvPicPr>
          <p:cNvPr id="4" name="Picture 4"/>
          <p:cNvPicPr>
            <a:picLocks noChangeAspect="1"/>
          </p:cNvPicPr>
          <p:nvPr/>
        </p:nvPicPr>
        <p:blipFill>
          <a:blip r:embed="rId4"/>
          <a:srcRect l="31823" t="42277" r="31823" b="42277"/>
          <a:stretch>
            <a:fillRect/>
          </a:stretch>
        </p:blipFill>
        <p:spPr>
          <a:xfrm>
            <a:off x="3134317" y="4617710"/>
            <a:ext cx="6648188" cy="2824524"/>
          </a:xfrm>
          <a:prstGeom prst="rect">
            <a:avLst/>
          </a:prstGeom>
        </p:spPr>
      </p:pic>
      <p:grpSp>
        <p:nvGrpSpPr>
          <p:cNvPr id="5" name="Group 5"/>
          <p:cNvGrpSpPr/>
          <p:nvPr/>
        </p:nvGrpSpPr>
        <p:grpSpPr>
          <a:xfrm>
            <a:off x="3545081" y="4996323"/>
            <a:ext cx="5476999" cy="2067298"/>
            <a:chOff x="0" y="0"/>
            <a:chExt cx="7302665" cy="2756397"/>
          </a:xfrm>
        </p:grpSpPr>
        <p:sp>
          <p:nvSpPr>
            <p:cNvPr id="6" name="TextBox 6"/>
            <p:cNvSpPr txBox="1"/>
            <p:nvPr/>
          </p:nvSpPr>
          <p:spPr>
            <a:xfrm>
              <a:off x="0" y="626311"/>
              <a:ext cx="7302500" cy="2130086"/>
            </a:xfrm>
            <a:prstGeom prst="rect">
              <a:avLst/>
            </a:prstGeom>
          </p:spPr>
          <p:txBody>
            <a:bodyPr lIns="0" tIns="0" rIns="0" bIns="0" rtlCol="0" anchor="t">
              <a:spAutoFit/>
            </a:bodyPr>
            <a:lstStyle/>
            <a:p>
              <a:pPr>
                <a:lnSpc>
                  <a:spcPts val="6818"/>
                </a:lnSpc>
              </a:pPr>
              <a:r>
                <a:rPr lang="en-US" sz="5634" spc="281">
                  <a:solidFill>
                    <a:srgbClr val="6DBFC7"/>
                  </a:solidFill>
                  <a:latin typeface="League Spartan"/>
                </a:rPr>
                <a:t>WE DELIVER HEALTHY CO.</a:t>
              </a:r>
            </a:p>
          </p:txBody>
        </p:sp>
        <p:sp>
          <p:nvSpPr>
            <p:cNvPr id="7" name="TextBox 7"/>
            <p:cNvSpPr txBox="1"/>
            <p:nvPr/>
          </p:nvSpPr>
          <p:spPr>
            <a:xfrm>
              <a:off x="165" y="-9525"/>
              <a:ext cx="7302500" cy="379984"/>
            </a:xfrm>
            <a:prstGeom prst="rect">
              <a:avLst/>
            </a:prstGeom>
          </p:spPr>
          <p:txBody>
            <a:bodyPr lIns="0" tIns="0" rIns="0" bIns="0" rtlCol="0" anchor="t">
              <a:spAutoFit/>
            </a:bodyPr>
            <a:lstStyle/>
            <a:p>
              <a:pPr>
                <a:lnSpc>
                  <a:spcPts val="2191"/>
                </a:lnSpc>
              </a:pPr>
              <a:r>
                <a:rPr lang="en-US" sz="1811" b="1" spc="362">
                  <a:solidFill>
                    <a:srgbClr val="353535"/>
                  </a:solidFill>
                  <a:latin typeface="Roboto"/>
                </a:rPr>
                <a:t>2020 MARKETING STRATEGY</a:t>
              </a:r>
            </a:p>
          </p:txBody>
        </p:sp>
      </p:grpSp>
      <p:pic>
        <p:nvPicPr>
          <p:cNvPr id="8" name="Picture 8"/>
          <p:cNvPicPr>
            <a:picLocks noChangeAspect="1"/>
          </p:cNvPicPr>
          <p:nvPr/>
        </p:nvPicPr>
        <p:blipFill>
          <a:blip r:embed="rId5"/>
          <a:srcRect t="15701"/>
          <a:stretch>
            <a:fillRect/>
          </a:stretch>
        </p:blipFill>
        <p:spPr>
          <a:xfrm>
            <a:off x="0" y="4593628"/>
            <a:ext cx="10003287" cy="3415227"/>
          </a:xfrm>
          <a:prstGeom prst="rect">
            <a:avLst/>
          </a:prstGeom>
        </p:spPr>
      </p:pic>
      <p:sp>
        <p:nvSpPr>
          <p:cNvPr id="9" name="TextBox 9"/>
          <p:cNvSpPr txBox="1"/>
          <p:nvPr/>
        </p:nvSpPr>
        <p:spPr>
          <a:xfrm>
            <a:off x="6738304" y="1654302"/>
            <a:ext cx="2917126" cy="666849"/>
          </a:xfrm>
          <a:prstGeom prst="rect">
            <a:avLst/>
          </a:prstGeom>
        </p:spPr>
        <p:txBody>
          <a:bodyPr lIns="0" tIns="0" rIns="0" bIns="0" rtlCol="0" anchor="t">
            <a:spAutoFit/>
          </a:bodyPr>
          <a:lstStyle/>
          <a:p>
            <a:pPr algn="ctr">
              <a:lnSpc>
                <a:spcPts val="5203"/>
              </a:lnSpc>
            </a:pPr>
            <a:r>
              <a:rPr lang="en-US" sz="4000" dirty="0">
                <a:solidFill>
                  <a:srgbClr val="EC1B24"/>
                </a:solidFill>
                <a:latin typeface="League Spartan"/>
              </a:rPr>
              <a:t>Questions?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A7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9392" t="40629" r="29392" b="40629"/>
          <a:stretch>
            <a:fillRect/>
          </a:stretch>
        </p:blipFill>
        <p:spPr>
          <a:xfrm rot="-5400000">
            <a:off x="4403401" y="1959712"/>
            <a:ext cx="7537531" cy="3427512"/>
          </a:xfrm>
          <a:prstGeom prst="rect">
            <a:avLst/>
          </a:prstGeom>
        </p:spPr>
      </p:pic>
      <p:pic>
        <p:nvPicPr>
          <p:cNvPr id="3" name="Picture 3"/>
          <p:cNvPicPr>
            <a:picLocks noChangeAspect="1"/>
          </p:cNvPicPr>
          <p:nvPr/>
        </p:nvPicPr>
        <p:blipFill>
          <a:blip r:embed="rId3"/>
          <a:srcRect/>
          <a:stretch>
            <a:fillRect/>
          </a:stretch>
        </p:blipFill>
        <p:spPr>
          <a:xfrm>
            <a:off x="-1708654" y="0"/>
            <a:ext cx="8216465" cy="4642303"/>
          </a:xfrm>
          <a:prstGeom prst="rect">
            <a:avLst/>
          </a:prstGeom>
        </p:spPr>
      </p:pic>
      <p:pic>
        <p:nvPicPr>
          <p:cNvPr id="4" name="Picture 4"/>
          <p:cNvPicPr>
            <a:picLocks noChangeAspect="1"/>
          </p:cNvPicPr>
          <p:nvPr/>
        </p:nvPicPr>
        <p:blipFill>
          <a:blip r:embed="rId4"/>
          <a:srcRect l="31823" t="42277" r="31823" b="42277"/>
          <a:stretch>
            <a:fillRect/>
          </a:stretch>
        </p:blipFill>
        <p:spPr>
          <a:xfrm>
            <a:off x="3134317" y="4617710"/>
            <a:ext cx="6648188" cy="2824524"/>
          </a:xfrm>
          <a:prstGeom prst="rect">
            <a:avLst/>
          </a:prstGeom>
        </p:spPr>
      </p:pic>
      <p:grpSp>
        <p:nvGrpSpPr>
          <p:cNvPr id="5" name="Group 5"/>
          <p:cNvGrpSpPr/>
          <p:nvPr/>
        </p:nvGrpSpPr>
        <p:grpSpPr>
          <a:xfrm>
            <a:off x="3545081" y="4996323"/>
            <a:ext cx="5476999" cy="2067298"/>
            <a:chOff x="0" y="0"/>
            <a:chExt cx="7302665" cy="2756397"/>
          </a:xfrm>
        </p:grpSpPr>
        <p:sp>
          <p:nvSpPr>
            <p:cNvPr id="6" name="TextBox 6"/>
            <p:cNvSpPr txBox="1"/>
            <p:nvPr/>
          </p:nvSpPr>
          <p:spPr>
            <a:xfrm>
              <a:off x="0" y="626311"/>
              <a:ext cx="7302500" cy="2130086"/>
            </a:xfrm>
            <a:prstGeom prst="rect">
              <a:avLst/>
            </a:prstGeom>
          </p:spPr>
          <p:txBody>
            <a:bodyPr lIns="0" tIns="0" rIns="0" bIns="0" rtlCol="0" anchor="t">
              <a:spAutoFit/>
            </a:bodyPr>
            <a:lstStyle/>
            <a:p>
              <a:pPr>
                <a:lnSpc>
                  <a:spcPts val="6818"/>
                </a:lnSpc>
              </a:pPr>
              <a:r>
                <a:rPr lang="en-US" sz="5634" spc="281">
                  <a:solidFill>
                    <a:srgbClr val="6DBFC7"/>
                  </a:solidFill>
                  <a:latin typeface="League Spartan"/>
                </a:rPr>
                <a:t>WE DELIVER HEALTHY CO.</a:t>
              </a:r>
            </a:p>
          </p:txBody>
        </p:sp>
        <p:sp>
          <p:nvSpPr>
            <p:cNvPr id="7" name="TextBox 7"/>
            <p:cNvSpPr txBox="1"/>
            <p:nvPr/>
          </p:nvSpPr>
          <p:spPr>
            <a:xfrm>
              <a:off x="165" y="-9525"/>
              <a:ext cx="7302500" cy="379984"/>
            </a:xfrm>
            <a:prstGeom prst="rect">
              <a:avLst/>
            </a:prstGeom>
          </p:spPr>
          <p:txBody>
            <a:bodyPr lIns="0" tIns="0" rIns="0" bIns="0" rtlCol="0" anchor="t">
              <a:spAutoFit/>
            </a:bodyPr>
            <a:lstStyle/>
            <a:p>
              <a:pPr>
                <a:lnSpc>
                  <a:spcPts val="2191"/>
                </a:lnSpc>
              </a:pPr>
              <a:r>
                <a:rPr lang="en-US" sz="1811" b="1" spc="362">
                  <a:solidFill>
                    <a:srgbClr val="353535"/>
                  </a:solidFill>
                  <a:latin typeface="Roboto"/>
                </a:rPr>
                <a:t>2020 MARKETING STRATEGY</a:t>
              </a:r>
            </a:p>
          </p:txBody>
        </p:sp>
      </p:grpSp>
      <p:pic>
        <p:nvPicPr>
          <p:cNvPr id="8" name="Picture 8"/>
          <p:cNvPicPr>
            <a:picLocks noChangeAspect="1"/>
          </p:cNvPicPr>
          <p:nvPr/>
        </p:nvPicPr>
        <p:blipFill>
          <a:blip r:embed="rId5"/>
          <a:srcRect t="15701"/>
          <a:stretch>
            <a:fillRect/>
          </a:stretch>
        </p:blipFill>
        <p:spPr>
          <a:xfrm>
            <a:off x="0" y="4593628"/>
            <a:ext cx="10003287" cy="3415227"/>
          </a:xfrm>
          <a:prstGeom prst="rect">
            <a:avLst/>
          </a:prstGeom>
        </p:spPr>
      </p:pic>
      <p:sp>
        <p:nvSpPr>
          <p:cNvPr id="9" name="TextBox 9"/>
          <p:cNvSpPr txBox="1"/>
          <p:nvPr/>
        </p:nvSpPr>
        <p:spPr>
          <a:xfrm>
            <a:off x="6713604" y="682098"/>
            <a:ext cx="2917126" cy="3278106"/>
          </a:xfrm>
          <a:prstGeom prst="rect">
            <a:avLst/>
          </a:prstGeom>
        </p:spPr>
        <p:txBody>
          <a:bodyPr lIns="0" tIns="0" rIns="0" bIns="0" rtlCol="0" anchor="t">
            <a:spAutoFit/>
          </a:bodyPr>
          <a:lstStyle/>
          <a:p>
            <a:pPr algn="ctr">
              <a:lnSpc>
                <a:spcPts val="5203"/>
              </a:lnSpc>
            </a:pPr>
            <a:r>
              <a:rPr lang="en-US" sz="4409" dirty="0">
                <a:solidFill>
                  <a:srgbClr val="EC1B24"/>
                </a:solidFill>
                <a:latin typeface="League Spartan"/>
              </a:rPr>
              <a:t>THANK YOU AND HAVE A GREAT SUMMER!</a:t>
            </a:r>
          </a:p>
        </p:txBody>
      </p:sp>
    </p:spTree>
    <p:extLst>
      <p:ext uri="{BB962C8B-B14F-4D97-AF65-F5344CB8AC3E}">
        <p14:creationId xmlns:p14="http://schemas.microsoft.com/office/powerpoint/2010/main" val="233241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5888" t="46563" r="35888" b="46563"/>
          <a:stretch>
            <a:fillRect/>
          </a:stretch>
        </p:blipFill>
        <p:spPr>
          <a:xfrm>
            <a:off x="-647700" y="533400"/>
            <a:ext cx="5161555" cy="1257047"/>
          </a:xfrm>
          <a:prstGeom prst="rect">
            <a:avLst/>
          </a:prstGeom>
        </p:spPr>
      </p:pic>
      <p:sp>
        <p:nvSpPr>
          <p:cNvPr id="4" name="TextBox 4"/>
          <p:cNvSpPr txBox="1"/>
          <p:nvPr/>
        </p:nvSpPr>
        <p:spPr>
          <a:xfrm>
            <a:off x="495300" y="974344"/>
            <a:ext cx="3696044" cy="4848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RULES</a:t>
            </a:r>
          </a:p>
        </p:txBody>
      </p:sp>
      <p:grpSp>
        <p:nvGrpSpPr>
          <p:cNvPr id="5" name="Group 5"/>
          <p:cNvGrpSpPr/>
          <p:nvPr/>
        </p:nvGrpSpPr>
        <p:grpSpPr>
          <a:xfrm>
            <a:off x="507492" y="2481681"/>
            <a:ext cx="4133850" cy="3947519"/>
            <a:chOff x="0" y="0"/>
            <a:chExt cx="5511800" cy="5263358"/>
          </a:xfrm>
        </p:grpSpPr>
        <p:sp>
          <p:nvSpPr>
            <p:cNvPr id="6" name="TextBox 6"/>
            <p:cNvSpPr txBox="1"/>
            <p:nvPr/>
          </p:nvSpPr>
          <p:spPr>
            <a:xfrm>
              <a:off x="0" y="0"/>
              <a:ext cx="5511800" cy="562525"/>
            </a:xfrm>
            <a:prstGeom prst="rect">
              <a:avLst/>
            </a:prstGeom>
          </p:spPr>
          <p:txBody>
            <a:bodyPr lIns="0" tIns="0" rIns="0" bIns="0" rtlCol="0" anchor="t">
              <a:spAutoFit/>
            </a:bodyPr>
            <a:lstStyle/>
            <a:p>
              <a:pPr>
                <a:lnSpc>
                  <a:spcPts val="3387"/>
                </a:lnSpc>
              </a:pPr>
              <a:r>
                <a:rPr lang="en-US" sz="2800" spc="140" dirty="0">
                  <a:solidFill>
                    <a:srgbClr val="6DBFC7"/>
                  </a:solidFill>
                  <a:latin typeface="League Spartan"/>
                </a:rPr>
                <a:t>WHO CAN EAT?</a:t>
              </a:r>
            </a:p>
          </p:txBody>
        </p:sp>
        <p:sp>
          <p:nvSpPr>
            <p:cNvPr id="7" name="TextBox 7"/>
            <p:cNvSpPr txBox="1"/>
            <p:nvPr/>
          </p:nvSpPr>
          <p:spPr>
            <a:xfrm>
              <a:off x="0" y="672359"/>
              <a:ext cx="5511800" cy="4590999"/>
            </a:xfrm>
            <a:prstGeom prst="rect">
              <a:avLst/>
            </a:prstGeom>
          </p:spPr>
          <p:txBody>
            <a:bodyPr lIns="0" tIns="0" rIns="0" bIns="0" rtlCol="0" anchor="t">
              <a:spAutoFit/>
            </a:bodyPr>
            <a:lstStyle/>
            <a:p>
              <a:pPr>
                <a:lnSpc>
                  <a:spcPts val="3045"/>
                </a:lnSpc>
              </a:pPr>
              <a:r>
                <a:rPr lang="en-US" sz="2100" spc="105" dirty="0">
                  <a:solidFill>
                    <a:srgbClr val="353535"/>
                  </a:solidFill>
                  <a:latin typeface="Ink Free" panose="03080402000500000000" pitchFamily="66" charset="0"/>
                </a:rPr>
                <a:t>•</a:t>
              </a:r>
              <a:r>
                <a:rPr lang="en-US" sz="2000" spc="105" dirty="0">
                  <a:solidFill>
                    <a:srgbClr val="353535"/>
                  </a:solidFill>
                  <a:latin typeface="Ink Free" panose="03080402000500000000" pitchFamily="66" charset="0"/>
                </a:rPr>
                <a:t>Children and teens 18 and younger</a:t>
              </a:r>
            </a:p>
            <a:p>
              <a:pPr>
                <a:lnSpc>
                  <a:spcPts val="3045"/>
                </a:lnSpc>
              </a:pPr>
              <a:r>
                <a:rPr lang="en-US" sz="2000" spc="105" dirty="0">
                  <a:solidFill>
                    <a:srgbClr val="353535"/>
                  </a:solidFill>
                  <a:latin typeface="Ink Free" panose="03080402000500000000" pitchFamily="66" charset="0"/>
                </a:rPr>
                <a:t>•A person age 19-21 who has a mental or physical disability and still participates in a school program</a:t>
              </a:r>
            </a:p>
            <a:p>
              <a:pPr>
                <a:lnSpc>
                  <a:spcPts val="3045"/>
                </a:lnSpc>
              </a:pPr>
              <a:endParaRPr lang="en-US" sz="2000" spc="105" dirty="0">
                <a:solidFill>
                  <a:srgbClr val="353535"/>
                </a:solidFill>
                <a:latin typeface="Ink Free" panose="03080402000500000000" pitchFamily="66" charset="0"/>
              </a:endParaRPr>
            </a:p>
            <a:p>
              <a:pPr>
                <a:lnSpc>
                  <a:spcPts val="3045"/>
                </a:lnSpc>
              </a:pPr>
              <a:r>
                <a:rPr lang="en-US" sz="2000" spc="105" dirty="0">
                  <a:solidFill>
                    <a:srgbClr val="353535"/>
                  </a:solidFill>
                  <a:highlight>
                    <a:srgbClr val="FFFF00"/>
                  </a:highlight>
                  <a:latin typeface="Ink Free" panose="03080402000500000000" pitchFamily="66" charset="0"/>
                </a:rPr>
                <a:t>Parent or guardian may pickup a meal for a child during COVID19</a:t>
              </a:r>
            </a:p>
          </p:txBody>
        </p:sp>
      </p:grpSp>
      <p:grpSp>
        <p:nvGrpSpPr>
          <p:cNvPr id="8" name="Group 8"/>
          <p:cNvGrpSpPr/>
          <p:nvPr/>
        </p:nvGrpSpPr>
        <p:grpSpPr>
          <a:xfrm>
            <a:off x="5188060" y="1790447"/>
            <a:ext cx="4133850" cy="4491708"/>
            <a:chOff x="0" y="0"/>
            <a:chExt cx="5511800" cy="5988943"/>
          </a:xfrm>
        </p:grpSpPr>
        <p:sp>
          <p:nvSpPr>
            <p:cNvPr id="9" name="TextBox 9"/>
            <p:cNvSpPr txBox="1"/>
            <p:nvPr/>
          </p:nvSpPr>
          <p:spPr>
            <a:xfrm>
              <a:off x="0" y="0"/>
              <a:ext cx="5511800" cy="562525"/>
            </a:xfrm>
            <a:prstGeom prst="rect">
              <a:avLst/>
            </a:prstGeom>
          </p:spPr>
          <p:txBody>
            <a:bodyPr lIns="0" tIns="0" rIns="0" bIns="0" rtlCol="0" anchor="t">
              <a:spAutoFit/>
            </a:bodyPr>
            <a:lstStyle/>
            <a:p>
              <a:pPr>
                <a:lnSpc>
                  <a:spcPts val="3387"/>
                </a:lnSpc>
              </a:pPr>
              <a:r>
                <a:rPr lang="en-US" sz="2800" spc="140" dirty="0">
                  <a:solidFill>
                    <a:srgbClr val="6DBFC7"/>
                  </a:solidFill>
                  <a:latin typeface="League Spartan"/>
                </a:rPr>
                <a:t>CAN ADULTS EAT?</a:t>
              </a:r>
            </a:p>
          </p:txBody>
        </p:sp>
        <p:sp>
          <p:nvSpPr>
            <p:cNvPr id="10" name="TextBox 10"/>
            <p:cNvSpPr txBox="1"/>
            <p:nvPr/>
          </p:nvSpPr>
          <p:spPr>
            <a:xfrm>
              <a:off x="0" y="672359"/>
              <a:ext cx="5511800" cy="5316584"/>
            </a:xfrm>
            <a:prstGeom prst="rect">
              <a:avLst/>
            </a:prstGeom>
          </p:spPr>
          <p:txBody>
            <a:bodyPr lIns="0" tIns="0" rIns="0" bIns="0" rtlCol="0" anchor="t">
              <a:spAutoFit/>
            </a:bodyPr>
            <a:lstStyle/>
            <a:p>
              <a:pPr>
                <a:lnSpc>
                  <a:spcPts val="2626"/>
                </a:lnSpc>
              </a:pPr>
              <a:r>
                <a:rPr lang="en-US" sz="1811" b="1" spc="90" dirty="0">
                  <a:solidFill>
                    <a:srgbClr val="353535"/>
                  </a:solidFill>
                  <a:latin typeface="Ink Free" panose="03080402000500000000" pitchFamily="66" charset="0"/>
                </a:rPr>
                <a:t>Program adults  </a:t>
              </a:r>
            </a:p>
            <a:p>
              <a:pPr>
                <a:lnSpc>
                  <a:spcPts val="2626"/>
                </a:lnSpc>
              </a:pPr>
              <a:r>
                <a:rPr lang="en-US" sz="1811" b="1" spc="90" dirty="0">
                  <a:solidFill>
                    <a:srgbClr val="353535"/>
                  </a:solidFill>
                  <a:latin typeface="Ink Free" panose="03080402000500000000" pitchFamily="66" charset="0"/>
                </a:rPr>
                <a:t>Hot Kitchen Meals ONLY</a:t>
              </a:r>
            </a:p>
            <a:p>
              <a:pPr>
                <a:lnSpc>
                  <a:spcPts val="2626"/>
                </a:lnSpc>
              </a:pPr>
              <a:r>
                <a:rPr lang="en-US" sz="1811" spc="90" dirty="0">
                  <a:solidFill>
                    <a:srgbClr val="353535"/>
                  </a:solidFill>
                  <a:latin typeface="Ink Free" panose="03080402000500000000" pitchFamily="66" charset="0"/>
                </a:rPr>
                <a:t>•An employee or volunteer who works with SFSP</a:t>
              </a:r>
            </a:p>
            <a:p>
              <a:pPr>
                <a:lnSpc>
                  <a:spcPts val="2626"/>
                </a:lnSpc>
              </a:pPr>
              <a:r>
                <a:rPr lang="en-US" sz="1811" spc="90" dirty="0">
                  <a:solidFill>
                    <a:srgbClr val="353535"/>
                  </a:solidFill>
                  <a:latin typeface="Ink Free" panose="03080402000500000000" pitchFamily="66" charset="0"/>
                </a:rPr>
                <a:t>•A monitor, kitchen staff, supervisor, etc.</a:t>
              </a:r>
            </a:p>
            <a:p>
              <a:pPr>
                <a:lnSpc>
                  <a:spcPts val="2626"/>
                </a:lnSpc>
              </a:pPr>
              <a:endParaRPr lang="en-US" sz="1811" spc="90" dirty="0">
                <a:solidFill>
                  <a:srgbClr val="353535"/>
                </a:solidFill>
                <a:latin typeface="Roboto"/>
              </a:endParaRPr>
            </a:p>
            <a:p>
              <a:pPr>
                <a:lnSpc>
                  <a:spcPts val="2626"/>
                </a:lnSpc>
              </a:pPr>
              <a:r>
                <a:rPr lang="en-US" sz="1811" b="1" spc="90" dirty="0">
                  <a:solidFill>
                    <a:srgbClr val="353535"/>
                  </a:solidFill>
                  <a:latin typeface="Ink Free" panose="03080402000500000000" pitchFamily="66" charset="0"/>
                </a:rPr>
                <a:t>Non-program adults</a:t>
              </a:r>
            </a:p>
            <a:p>
              <a:pPr>
                <a:lnSpc>
                  <a:spcPts val="2626"/>
                </a:lnSpc>
              </a:pPr>
              <a:r>
                <a:rPr lang="en-US" sz="1811" spc="90" dirty="0">
                  <a:solidFill>
                    <a:srgbClr val="353535"/>
                  </a:solidFill>
                  <a:latin typeface="Ink Free" panose="03080402000500000000" pitchFamily="66" charset="0"/>
                </a:rPr>
                <a:t>•A person over the age of 18 who does not work with SFSP</a:t>
              </a:r>
            </a:p>
            <a:p>
              <a:pPr>
                <a:lnSpc>
                  <a:spcPts val="2626"/>
                </a:lnSpc>
              </a:pPr>
              <a:r>
                <a:rPr lang="en-US" sz="1811" spc="90" dirty="0">
                  <a:solidFill>
                    <a:srgbClr val="353535"/>
                  </a:solidFill>
                  <a:latin typeface="Ink Free" panose="03080402000500000000" pitchFamily="66" charset="0"/>
                </a:rPr>
                <a:t>•Parents, guardians, staff that doesn’t work with meal service</a:t>
              </a:r>
            </a:p>
          </p:txBody>
        </p:sp>
      </p:grpSp>
      <p:pic>
        <p:nvPicPr>
          <p:cNvPr id="11" name="Picture 11"/>
          <p:cNvPicPr>
            <a:picLocks noChangeAspect="1"/>
          </p:cNvPicPr>
          <p:nvPr/>
        </p:nvPicPr>
        <p:blipFill>
          <a:blip r:embed="rId4">
            <a:alphaModFix amt="53000"/>
          </a:blip>
          <a:srcRect/>
          <a:stretch>
            <a:fillRect/>
          </a:stretch>
        </p:blipFill>
        <p:spPr>
          <a:xfrm>
            <a:off x="5689600" y="4455441"/>
            <a:ext cx="1993127" cy="1993127"/>
          </a:xfrm>
          <a:prstGeom prst="rect">
            <a:avLst/>
          </a:prstGeom>
        </p:spPr>
      </p:pic>
      <p:sp>
        <p:nvSpPr>
          <p:cNvPr id="12" name="TextBox 11">
            <a:extLst>
              <a:ext uri="{FF2B5EF4-FFF2-40B4-BE49-F238E27FC236}">
                <a16:creationId xmlns:a16="http://schemas.microsoft.com/office/drawing/2014/main" id="{2BF3A10A-12F6-4A56-9633-90422F053678}"/>
              </a:ext>
            </a:extLst>
          </p:cNvPr>
          <p:cNvSpPr txBox="1"/>
          <p:nvPr/>
        </p:nvSpPr>
        <p:spPr>
          <a:xfrm>
            <a:off x="988716" y="7009609"/>
            <a:ext cx="6607578" cy="369332"/>
          </a:xfrm>
          <a:prstGeom prst="rect">
            <a:avLst/>
          </a:prstGeom>
          <a:noFill/>
        </p:spPr>
        <p:txBody>
          <a:bodyPr wrap="none" rtlCol="0">
            <a:spAutoFit/>
          </a:bodyPr>
          <a:lstStyle/>
          <a:p>
            <a:r>
              <a:rPr lang="en-US" dirty="0"/>
              <a:t>Children must wash hands or use hand sanitizer before meal service.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5888" t="46563" r="35888" b="46563"/>
          <a:stretch>
            <a:fillRect/>
          </a:stretch>
        </p:blipFill>
        <p:spPr>
          <a:xfrm>
            <a:off x="-647700" y="533400"/>
            <a:ext cx="5161555" cy="1257047"/>
          </a:xfrm>
          <a:prstGeom prst="rect">
            <a:avLst/>
          </a:prstGeom>
        </p:spPr>
      </p:pic>
      <p:sp>
        <p:nvSpPr>
          <p:cNvPr id="4" name="TextBox 4"/>
          <p:cNvSpPr txBox="1"/>
          <p:nvPr/>
        </p:nvSpPr>
        <p:spPr>
          <a:xfrm>
            <a:off x="495300" y="974344"/>
            <a:ext cx="3696044" cy="4848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RULES</a:t>
            </a:r>
          </a:p>
        </p:txBody>
      </p:sp>
      <p:grpSp>
        <p:nvGrpSpPr>
          <p:cNvPr id="5" name="Group 5"/>
          <p:cNvGrpSpPr/>
          <p:nvPr/>
        </p:nvGrpSpPr>
        <p:grpSpPr>
          <a:xfrm>
            <a:off x="742950" y="2248773"/>
            <a:ext cx="4133850" cy="4720808"/>
            <a:chOff x="0" y="0"/>
            <a:chExt cx="5511800" cy="6294410"/>
          </a:xfrm>
        </p:grpSpPr>
        <p:sp>
          <p:nvSpPr>
            <p:cNvPr id="6" name="TextBox 6"/>
            <p:cNvSpPr txBox="1"/>
            <p:nvPr/>
          </p:nvSpPr>
          <p:spPr>
            <a:xfrm>
              <a:off x="0" y="0"/>
              <a:ext cx="5511800" cy="581356"/>
            </a:xfrm>
            <a:prstGeom prst="rect">
              <a:avLst/>
            </a:prstGeom>
          </p:spPr>
          <p:txBody>
            <a:bodyPr lIns="0" tIns="0" rIns="0" bIns="0" rtlCol="0" anchor="t">
              <a:spAutoFit/>
            </a:bodyPr>
            <a:lstStyle/>
            <a:p>
              <a:pPr>
                <a:lnSpc>
                  <a:spcPts val="3387"/>
                </a:lnSpc>
              </a:pPr>
              <a:r>
                <a:rPr lang="en-US" sz="2800" spc="140" dirty="0">
                  <a:solidFill>
                    <a:srgbClr val="6DBFC7"/>
                  </a:solidFill>
                  <a:latin typeface="League Spartan"/>
                </a:rPr>
                <a:t>WHEN CAN I SERVE?</a:t>
              </a:r>
            </a:p>
          </p:txBody>
        </p:sp>
        <p:sp>
          <p:nvSpPr>
            <p:cNvPr id="7" name="TextBox 7"/>
            <p:cNvSpPr txBox="1"/>
            <p:nvPr/>
          </p:nvSpPr>
          <p:spPr>
            <a:xfrm>
              <a:off x="0" y="672359"/>
              <a:ext cx="5511800" cy="5622051"/>
            </a:xfrm>
            <a:prstGeom prst="rect">
              <a:avLst/>
            </a:prstGeom>
          </p:spPr>
          <p:txBody>
            <a:bodyPr lIns="0" tIns="0" rIns="0" bIns="0" rtlCol="0" anchor="t">
              <a:spAutoFit/>
            </a:bodyPr>
            <a:lstStyle/>
            <a:p>
              <a:pPr marL="173355" lvl="1">
                <a:lnSpc>
                  <a:spcPts val="3045"/>
                </a:lnSpc>
              </a:pPr>
              <a:r>
                <a:rPr lang="en-US" sz="2100" b="1" spc="105" dirty="0">
                  <a:solidFill>
                    <a:srgbClr val="FF0000"/>
                  </a:solidFill>
                  <a:highlight>
                    <a:srgbClr val="FFFF00"/>
                  </a:highlight>
                  <a:latin typeface="Ink Free" panose="03080402000500000000" pitchFamily="66" charset="0"/>
                </a:rPr>
                <a:t>Exempt during COVID-19 BUT MUST BE APPROVED!</a:t>
              </a:r>
            </a:p>
            <a:p>
              <a:pPr marL="516255" lvl="1" indent="-342900">
                <a:lnSpc>
                  <a:spcPts val="3045"/>
                </a:lnSpc>
                <a:buFont typeface="Arial" panose="020B0604020202020204" pitchFamily="34" charset="0"/>
                <a:buChar char="•"/>
              </a:pPr>
              <a:r>
                <a:rPr lang="en-US" sz="2100" b="1" spc="105" dirty="0">
                  <a:solidFill>
                    <a:srgbClr val="353535"/>
                  </a:solidFill>
                  <a:highlight>
                    <a:srgbClr val="FFFF00"/>
                  </a:highlight>
                  <a:latin typeface="Ink Free" panose="03080402000500000000" pitchFamily="66" charset="0"/>
                </a:rPr>
                <a:t>Meals must be served during approved meal service times</a:t>
              </a:r>
            </a:p>
            <a:p>
              <a:pPr marL="346710" lvl="1" indent="-173355">
                <a:lnSpc>
                  <a:spcPts val="3045"/>
                </a:lnSpc>
                <a:buFont typeface="Arial"/>
                <a:buChar char="•"/>
              </a:pPr>
              <a:r>
                <a:rPr lang="en-US" sz="2100" b="1" spc="105" dirty="0">
                  <a:solidFill>
                    <a:srgbClr val="353535"/>
                  </a:solidFill>
                  <a:highlight>
                    <a:srgbClr val="FFFF00"/>
                  </a:highlight>
                  <a:latin typeface="Ink Free" panose="03080402000500000000" pitchFamily="66" charset="0"/>
                </a:rPr>
                <a:t>Any change in meal service time must be approved by DTC prior to meal service.</a:t>
              </a:r>
            </a:p>
            <a:p>
              <a:pPr marL="346710" lvl="1" indent="-173355">
                <a:lnSpc>
                  <a:spcPts val="3045"/>
                </a:lnSpc>
                <a:buFont typeface="Arial"/>
                <a:buChar char="•"/>
              </a:pPr>
              <a:r>
                <a:rPr lang="en-US" sz="2100" b="1" spc="105" dirty="0">
                  <a:solidFill>
                    <a:srgbClr val="353535"/>
                  </a:solidFill>
                  <a:highlight>
                    <a:srgbClr val="FFFF00"/>
                  </a:highlight>
                  <a:latin typeface="Ink Free" panose="03080402000500000000" pitchFamily="66" charset="0"/>
                </a:rPr>
                <a:t>Any meals served outside of the approved meal service time may not be claimed for reimbursement </a:t>
              </a:r>
            </a:p>
          </p:txBody>
        </p:sp>
      </p:grpSp>
      <p:pic>
        <p:nvPicPr>
          <p:cNvPr id="8" name="Picture 8"/>
          <p:cNvPicPr>
            <a:picLocks noChangeAspect="1"/>
          </p:cNvPicPr>
          <p:nvPr/>
        </p:nvPicPr>
        <p:blipFill>
          <a:blip r:embed="rId4"/>
          <a:srcRect/>
          <a:stretch>
            <a:fillRect/>
          </a:stretch>
        </p:blipFill>
        <p:spPr>
          <a:xfrm>
            <a:off x="4761934" y="961116"/>
            <a:ext cx="4800834" cy="51971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5888" t="46563" r="35888" b="46563"/>
          <a:stretch>
            <a:fillRect/>
          </a:stretch>
        </p:blipFill>
        <p:spPr>
          <a:xfrm>
            <a:off x="-647700" y="533400"/>
            <a:ext cx="5161555" cy="1257047"/>
          </a:xfrm>
          <a:prstGeom prst="rect">
            <a:avLst/>
          </a:prstGeom>
        </p:spPr>
      </p:pic>
      <p:sp>
        <p:nvSpPr>
          <p:cNvPr id="4" name="TextBox 4"/>
          <p:cNvSpPr txBox="1"/>
          <p:nvPr/>
        </p:nvSpPr>
        <p:spPr>
          <a:xfrm>
            <a:off x="495300" y="974344"/>
            <a:ext cx="3696044" cy="4848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RULES</a:t>
            </a:r>
          </a:p>
        </p:txBody>
      </p:sp>
      <p:pic>
        <p:nvPicPr>
          <p:cNvPr id="5" name="Picture 5"/>
          <p:cNvPicPr>
            <a:picLocks noChangeAspect="1"/>
          </p:cNvPicPr>
          <p:nvPr/>
        </p:nvPicPr>
        <p:blipFill>
          <a:blip r:embed="rId4">
            <a:alphaModFix amt="31999"/>
          </a:blip>
          <a:srcRect/>
          <a:stretch>
            <a:fillRect/>
          </a:stretch>
        </p:blipFill>
        <p:spPr>
          <a:xfrm>
            <a:off x="682879" y="1864970"/>
            <a:ext cx="8290560" cy="4718710"/>
          </a:xfrm>
          <a:prstGeom prst="rect">
            <a:avLst/>
          </a:prstGeom>
        </p:spPr>
      </p:pic>
      <p:grpSp>
        <p:nvGrpSpPr>
          <p:cNvPr id="6" name="Group 6"/>
          <p:cNvGrpSpPr/>
          <p:nvPr/>
        </p:nvGrpSpPr>
        <p:grpSpPr>
          <a:xfrm>
            <a:off x="742950" y="2248773"/>
            <a:ext cx="4133850" cy="3951367"/>
            <a:chOff x="0" y="0"/>
            <a:chExt cx="5511800" cy="5268489"/>
          </a:xfrm>
        </p:grpSpPr>
        <p:sp>
          <p:nvSpPr>
            <p:cNvPr id="7" name="TextBox 7"/>
            <p:cNvSpPr txBox="1"/>
            <p:nvPr/>
          </p:nvSpPr>
          <p:spPr>
            <a:xfrm>
              <a:off x="0" y="0"/>
              <a:ext cx="5511800" cy="562525"/>
            </a:xfrm>
            <a:prstGeom prst="rect">
              <a:avLst/>
            </a:prstGeom>
          </p:spPr>
          <p:txBody>
            <a:bodyPr lIns="0" tIns="0" rIns="0" bIns="0" rtlCol="0" anchor="t">
              <a:spAutoFit/>
            </a:bodyPr>
            <a:lstStyle/>
            <a:p>
              <a:pPr>
                <a:lnSpc>
                  <a:spcPts val="3387"/>
                </a:lnSpc>
              </a:pPr>
              <a:r>
                <a:rPr lang="en-US" sz="2800" spc="140">
                  <a:solidFill>
                    <a:srgbClr val="6DBFC7"/>
                  </a:solidFill>
                  <a:latin typeface="League Spartan"/>
                </a:rPr>
                <a:t>WHERE?</a:t>
              </a:r>
            </a:p>
          </p:txBody>
        </p:sp>
        <p:sp>
          <p:nvSpPr>
            <p:cNvPr id="8" name="TextBox 8"/>
            <p:cNvSpPr txBox="1"/>
            <p:nvPr/>
          </p:nvSpPr>
          <p:spPr>
            <a:xfrm>
              <a:off x="0" y="672359"/>
              <a:ext cx="5511800" cy="4596130"/>
            </a:xfrm>
            <a:prstGeom prst="rect">
              <a:avLst/>
            </a:prstGeom>
          </p:spPr>
          <p:txBody>
            <a:bodyPr lIns="0" tIns="0" rIns="0" bIns="0" rtlCol="0" anchor="t">
              <a:spAutoFit/>
            </a:bodyPr>
            <a:lstStyle/>
            <a:p>
              <a:pPr marL="346710" lvl="1" indent="-173355">
                <a:lnSpc>
                  <a:spcPts val="3045"/>
                </a:lnSpc>
                <a:buFont typeface="Arial"/>
                <a:buChar char="•"/>
              </a:pPr>
              <a:r>
                <a:rPr lang="en-US" sz="2100" b="1" spc="105" dirty="0">
                  <a:solidFill>
                    <a:srgbClr val="353535"/>
                  </a:solidFill>
                  <a:latin typeface="Ink Free" panose="03080402000500000000" pitchFamily="66" charset="0"/>
                </a:rPr>
                <a:t>Locations in approved meal service areas are determined by Dare to Care</a:t>
              </a:r>
            </a:p>
            <a:p>
              <a:pPr marL="346710" lvl="1" indent="-173355">
                <a:lnSpc>
                  <a:spcPts val="3045"/>
                </a:lnSpc>
                <a:buFont typeface="Arial"/>
                <a:buChar char="•"/>
              </a:pPr>
              <a:r>
                <a:rPr lang="en-US" sz="2100" b="1" spc="105" dirty="0">
                  <a:solidFill>
                    <a:srgbClr val="353535"/>
                  </a:solidFill>
                  <a:latin typeface="Ink Free" panose="03080402000500000000" pitchFamily="66" charset="0"/>
                </a:rPr>
                <a:t>Location may not be changed or moved without prior approval </a:t>
              </a:r>
            </a:p>
            <a:p>
              <a:pPr marL="346710" lvl="1" indent="-173355">
                <a:lnSpc>
                  <a:spcPts val="3045"/>
                </a:lnSpc>
                <a:buFont typeface="Arial"/>
                <a:buChar char="•"/>
              </a:pPr>
              <a:r>
                <a:rPr lang="en-US" sz="2100" b="1" spc="105" dirty="0">
                  <a:solidFill>
                    <a:srgbClr val="353535"/>
                  </a:solidFill>
                  <a:latin typeface="Ink Free" panose="03080402000500000000" pitchFamily="66" charset="0"/>
                </a:rPr>
                <a:t>Locations should be easily accessible and a safe place for children to gather</a:t>
              </a:r>
            </a:p>
          </p:txBody>
        </p:sp>
      </p:grpSp>
      <p:grpSp>
        <p:nvGrpSpPr>
          <p:cNvPr id="9" name="Group 9"/>
          <p:cNvGrpSpPr/>
          <p:nvPr/>
        </p:nvGrpSpPr>
        <p:grpSpPr>
          <a:xfrm>
            <a:off x="5124450" y="2248773"/>
            <a:ext cx="4133850" cy="4336086"/>
            <a:chOff x="0" y="0"/>
            <a:chExt cx="5511800" cy="5781446"/>
          </a:xfrm>
        </p:grpSpPr>
        <p:sp>
          <p:nvSpPr>
            <p:cNvPr id="10" name="TextBox 10"/>
            <p:cNvSpPr txBox="1"/>
            <p:nvPr/>
          </p:nvSpPr>
          <p:spPr>
            <a:xfrm>
              <a:off x="0" y="0"/>
              <a:ext cx="5511800" cy="562525"/>
            </a:xfrm>
            <a:prstGeom prst="rect">
              <a:avLst/>
            </a:prstGeom>
          </p:spPr>
          <p:txBody>
            <a:bodyPr lIns="0" tIns="0" rIns="0" bIns="0" rtlCol="0" anchor="t">
              <a:spAutoFit/>
            </a:bodyPr>
            <a:lstStyle/>
            <a:p>
              <a:pPr>
                <a:lnSpc>
                  <a:spcPts val="3387"/>
                </a:lnSpc>
              </a:pPr>
              <a:endParaRPr/>
            </a:p>
          </p:txBody>
        </p:sp>
        <p:sp>
          <p:nvSpPr>
            <p:cNvPr id="11" name="TextBox 11"/>
            <p:cNvSpPr txBox="1"/>
            <p:nvPr/>
          </p:nvSpPr>
          <p:spPr>
            <a:xfrm>
              <a:off x="0" y="672358"/>
              <a:ext cx="5511800" cy="5109088"/>
            </a:xfrm>
            <a:prstGeom prst="rect">
              <a:avLst/>
            </a:prstGeom>
          </p:spPr>
          <p:txBody>
            <a:bodyPr lIns="0" tIns="0" rIns="0" bIns="0" rtlCol="0" anchor="t">
              <a:spAutoFit/>
            </a:bodyPr>
            <a:lstStyle/>
            <a:p>
              <a:pPr marL="173355" lvl="1">
                <a:lnSpc>
                  <a:spcPts val="3045"/>
                </a:lnSpc>
              </a:pPr>
              <a:r>
                <a:rPr lang="en-US" sz="2100" b="1" spc="105" dirty="0">
                  <a:solidFill>
                    <a:srgbClr val="FF0000"/>
                  </a:solidFill>
                  <a:highlight>
                    <a:srgbClr val="FFFF00"/>
                  </a:highlight>
                  <a:latin typeface="Ink Free" panose="03080402000500000000" pitchFamily="66" charset="0"/>
                </a:rPr>
                <a:t>Exempt during COVID-19 MUST BE APPROVED FOR NON-CONGREGATE</a:t>
              </a:r>
            </a:p>
            <a:p>
              <a:pPr marL="346710" lvl="1" indent="-173355">
                <a:lnSpc>
                  <a:spcPts val="3045"/>
                </a:lnSpc>
                <a:buFont typeface="Arial"/>
                <a:buChar char="•"/>
              </a:pPr>
              <a:r>
                <a:rPr lang="en-US" sz="2100" b="1" spc="105" dirty="0">
                  <a:solidFill>
                    <a:srgbClr val="353535"/>
                  </a:solidFill>
                  <a:highlight>
                    <a:srgbClr val="FFFF00"/>
                  </a:highlight>
                  <a:latin typeface="Ink Free" panose="03080402000500000000" pitchFamily="66" charset="0"/>
                </a:rPr>
                <a:t>Congregate feeding is a federal requirement </a:t>
              </a:r>
            </a:p>
            <a:p>
              <a:pPr marL="346710" lvl="1" indent="-173355">
                <a:lnSpc>
                  <a:spcPts val="3045"/>
                </a:lnSpc>
                <a:buFont typeface="Arial"/>
                <a:buChar char="•"/>
              </a:pPr>
              <a:r>
                <a:rPr lang="en-US" sz="2100" b="1" spc="105" dirty="0">
                  <a:solidFill>
                    <a:srgbClr val="353535"/>
                  </a:solidFill>
                  <a:highlight>
                    <a:srgbClr val="FFFF00"/>
                  </a:highlight>
                  <a:latin typeface="Ink Free" panose="03080402000500000000" pitchFamily="66" charset="0"/>
                </a:rPr>
                <a:t>Meals must be eaten in the presence of site staff</a:t>
              </a:r>
            </a:p>
            <a:p>
              <a:pPr marL="346710" lvl="1" indent="-173355">
                <a:lnSpc>
                  <a:spcPts val="3045"/>
                </a:lnSpc>
                <a:buFont typeface="Arial"/>
                <a:buChar char="•"/>
              </a:pPr>
              <a:r>
                <a:rPr lang="en-US" sz="2100" b="1" spc="105" dirty="0">
                  <a:solidFill>
                    <a:srgbClr val="353535"/>
                  </a:solidFill>
                  <a:highlight>
                    <a:srgbClr val="FFFF00"/>
                  </a:highlight>
                  <a:latin typeface="Ink Free" panose="03080402000500000000" pitchFamily="66" charset="0"/>
                </a:rPr>
                <a:t>Any meal taken off site may not be claimed for reimbursement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5888" t="46563" r="35888" b="46563"/>
          <a:stretch>
            <a:fillRect/>
          </a:stretch>
        </p:blipFill>
        <p:spPr>
          <a:xfrm>
            <a:off x="-647700" y="533400"/>
            <a:ext cx="5161555" cy="1257047"/>
          </a:xfrm>
          <a:prstGeom prst="rect">
            <a:avLst/>
          </a:prstGeom>
        </p:spPr>
      </p:pic>
      <p:pic>
        <p:nvPicPr>
          <p:cNvPr id="4" name="Picture 4"/>
          <p:cNvPicPr>
            <a:picLocks noChangeAspect="1"/>
          </p:cNvPicPr>
          <p:nvPr/>
        </p:nvPicPr>
        <p:blipFill>
          <a:blip r:embed="rId4"/>
          <a:srcRect/>
          <a:stretch>
            <a:fillRect/>
          </a:stretch>
        </p:blipFill>
        <p:spPr>
          <a:xfrm>
            <a:off x="-1861494" y="1227753"/>
            <a:ext cx="4443836" cy="6087447"/>
          </a:xfrm>
          <a:prstGeom prst="rect">
            <a:avLst/>
          </a:prstGeom>
        </p:spPr>
      </p:pic>
      <p:sp>
        <p:nvSpPr>
          <p:cNvPr id="5" name="TextBox 5"/>
          <p:cNvSpPr txBox="1"/>
          <p:nvPr/>
        </p:nvSpPr>
        <p:spPr>
          <a:xfrm>
            <a:off x="495300" y="974344"/>
            <a:ext cx="3696044" cy="4848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RULES</a:t>
            </a:r>
          </a:p>
        </p:txBody>
      </p:sp>
      <p:pic>
        <p:nvPicPr>
          <p:cNvPr id="6" name="Picture 6"/>
          <p:cNvPicPr>
            <a:picLocks noChangeAspect="1"/>
          </p:cNvPicPr>
          <p:nvPr/>
        </p:nvPicPr>
        <p:blipFill>
          <a:blip r:embed="rId5"/>
          <a:srcRect/>
          <a:stretch>
            <a:fillRect/>
          </a:stretch>
        </p:blipFill>
        <p:spPr>
          <a:xfrm>
            <a:off x="4102583" y="114000"/>
            <a:ext cx="5907233" cy="3404043"/>
          </a:xfrm>
          <a:prstGeom prst="rect">
            <a:avLst/>
          </a:prstGeom>
        </p:spPr>
      </p:pic>
      <p:grpSp>
        <p:nvGrpSpPr>
          <p:cNvPr id="7" name="Group 7"/>
          <p:cNvGrpSpPr/>
          <p:nvPr/>
        </p:nvGrpSpPr>
        <p:grpSpPr>
          <a:xfrm>
            <a:off x="495300" y="2341408"/>
            <a:ext cx="8445521" cy="4009083"/>
            <a:chOff x="0" y="0"/>
            <a:chExt cx="11260694" cy="5345444"/>
          </a:xfrm>
        </p:grpSpPr>
        <p:sp>
          <p:nvSpPr>
            <p:cNvPr id="8" name="TextBox 8"/>
            <p:cNvSpPr txBox="1"/>
            <p:nvPr/>
          </p:nvSpPr>
          <p:spPr>
            <a:xfrm>
              <a:off x="0" y="0"/>
              <a:ext cx="11260694" cy="634590"/>
            </a:xfrm>
            <a:prstGeom prst="rect">
              <a:avLst/>
            </a:prstGeom>
          </p:spPr>
          <p:txBody>
            <a:bodyPr lIns="0" tIns="0" rIns="0" bIns="0" rtlCol="0" anchor="t">
              <a:spAutoFit/>
            </a:bodyPr>
            <a:lstStyle/>
            <a:p>
              <a:pPr>
                <a:lnSpc>
                  <a:spcPts val="3872"/>
                </a:lnSpc>
              </a:pPr>
              <a:r>
                <a:rPr lang="en-US" sz="3200" spc="160">
                  <a:solidFill>
                    <a:srgbClr val="6DBFC7"/>
                  </a:solidFill>
                  <a:latin typeface="League Spartan"/>
                </a:rPr>
                <a:t>FOOD ALLERGIES</a:t>
              </a:r>
            </a:p>
          </p:txBody>
        </p:sp>
        <p:sp>
          <p:nvSpPr>
            <p:cNvPr id="9" name="TextBox 9"/>
            <p:cNvSpPr txBox="1"/>
            <p:nvPr/>
          </p:nvSpPr>
          <p:spPr>
            <a:xfrm>
              <a:off x="0" y="918591"/>
              <a:ext cx="11260694" cy="4426853"/>
            </a:xfrm>
            <a:prstGeom prst="rect">
              <a:avLst/>
            </a:prstGeom>
          </p:spPr>
          <p:txBody>
            <a:bodyPr lIns="0" tIns="0" rIns="0" bIns="0" rtlCol="0" anchor="t">
              <a:spAutoFit/>
            </a:bodyPr>
            <a:lstStyle/>
            <a:p>
              <a:pPr marL="297180" lvl="1" indent="-148590">
                <a:lnSpc>
                  <a:spcPts val="2610"/>
                </a:lnSpc>
                <a:buFont typeface="Arial"/>
                <a:buChar char="•"/>
              </a:pPr>
              <a:r>
                <a:rPr lang="en-US" sz="1800" b="1" spc="89" dirty="0">
                  <a:solidFill>
                    <a:srgbClr val="353535"/>
                  </a:solidFill>
                  <a:latin typeface="Ink Free" panose="03080402000500000000" pitchFamily="66" charset="0"/>
                </a:rPr>
                <a:t>A doctor or other who can write prescriptions, must complete a form confirming a child has a disability to omit or substitute an item.  This does not have to meet the meal pattern.  Dare to Care will reimburse you for required substitution.</a:t>
              </a:r>
            </a:p>
            <a:p>
              <a:pPr marL="297180" lvl="1" indent="-148590">
                <a:lnSpc>
                  <a:spcPts val="2610"/>
                </a:lnSpc>
                <a:buFont typeface="Arial"/>
                <a:buChar char="•"/>
              </a:pPr>
              <a:r>
                <a:rPr lang="en-US" sz="1800" b="1" spc="89" dirty="0">
                  <a:solidFill>
                    <a:srgbClr val="353535"/>
                  </a:solidFill>
                  <a:latin typeface="Ink Free" panose="03080402000500000000" pitchFamily="66" charset="0"/>
                </a:rPr>
                <a:t>If doctor marks that the child has special dietary needs but does not have a disability, no accommodations will be made. </a:t>
              </a:r>
            </a:p>
            <a:p>
              <a:pPr marL="297180" lvl="1" indent="-148590">
                <a:lnSpc>
                  <a:spcPts val="2610"/>
                </a:lnSpc>
                <a:buFont typeface="Arial"/>
                <a:buChar char="•"/>
              </a:pPr>
              <a:r>
                <a:rPr lang="en-US" sz="1800" b="1" spc="89" dirty="0">
                  <a:solidFill>
                    <a:srgbClr val="353535"/>
                  </a:solidFill>
                  <a:latin typeface="Ink Free" panose="03080402000500000000" pitchFamily="66" charset="0"/>
                </a:rPr>
                <a:t>If a child never brings a doctor’s note, you are required to serve the entire meal.</a:t>
              </a:r>
            </a:p>
            <a:p>
              <a:pPr marL="297180" lvl="1" indent="-148590">
                <a:lnSpc>
                  <a:spcPts val="2610"/>
                </a:lnSpc>
                <a:buFont typeface="Arial"/>
                <a:buChar char="•"/>
              </a:pPr>
              <a:r>
                <a:rPr lang="en-US" sz="1800" b="1" spc="89" dirty="0">
                  <a:solidFill>
                    <a:srgbClr val="353535"/>
                  </a:solidFill>
                  <a:latin typeface="Ink Free" panose="03080402000500000000" pitchFamily="66" charset="0"/>
                </a:rPr>
                <a:t>If a child is lactose intolerant and does not bring a note, they must still be served milk.  They are not required to drink it, but they must take it</a:t>
              </a:r>
              <a:r>
                <a:rPr lang="en-US" sz="1800" spc="89" dirty="0">
                  <a:solidFill>
                    <a:srgbClr val="353535"/>
                  </a:solidFill>
                  <a:latin typeface="Roboto"/>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A7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4999" t="46563" r="34999" b="46563"/>
          <a:stretch>
            <a:fillRect/>
          </a:stretch>
        </p:blipFill>
        <p:spPr>
          <a:xfrm>
            <a:off x="-647700" y="533400"/>
            <a:ext cx="5486513" cy="1257047"/>
          </a:xfrm>
          <a:prstGeom prst="rect">
            <a:avLst/>
          </a:prstGeom>
        </p:spPr>
      </p:pic>
      <p:sp>
        <p:nvSpPr>
          <p:cNvPr id="4" name="TextBox 4"/>
          <p:cNvSpPr txBox="1"/>
          <p:nvPr/>
        </p:nvSpPr>
        <p:spPr>
          <a:xfrm>
            <a:off x="593925" y="816636"/>
            <a:ext cx="4114800" cy="973811"/>
          </a:xfrm>
          <a:prstGeom prst="rect">
            <a:avLst/>
          </a:prstGeom>
        </p:spPr>
        <p:txBody>
          <a:bodyPr lIns="0" tIns="0" rIns="0" bIns="0" rtlCol="0" anchor="t">
            <a:spAutoFit/>
          </a:bodyPr>
          <a:lstStyle/>
          <a:p>
            <a:pPr>
              <a:lnSpc>
                <a:spcPts val="3896"/>
              </a:lnSpc>
            </a:pPr>
            <a:r>
              <a:rPr lang="en-US" sz="3219" spc="160">
                <a:solidFill>
                  <a:srgbClr val="6DBFC7"/>
                </a:solidFill>
                <a:latin typeface="League Spartan"/>
              </a:rPr>
              <a:t>MEAL PATTERN &amp; MENUS</a:t>
            </a:r>
          </a:p>
        </p:txBody>
      </p:sp>
      <p:pic>
        <p:nvPicPr>
          <p:cNvPr id="6" name="Picture 6"/>
          <p:cNvPicPr>
            <a:picLocks noChangeAspect="1"/>
          </p:cNvPicPr>
          <p:nvPr/>
        </p:nvPicPr>
        <p:blipFill>
          <a:blip r:embed="rId4"/>
          <a:srcRect/>
          <a:stretch>
            <a:fillRect/>
          </a:stretch>
        </p:blipFill>
        <p:spPr>
          <a:xfrm>
            <a:off x="148424" y="2089530"/>
            <a:ext cx="6421053" cy="4344833"/>
          </a:xfrm>
          <a:prstGeom prst="rect">
            <a:avLst/>
          </a:prstGeom>
        </p:spPr>
      </p:pic>
      <p:sp>
        <p:nvSpPr>
          <p:cNvPr id="7" name="TextBox 7"/>
          <p:cNvSpPr txBox="1"/>
          <p:nvPr/>
        </p:nvSpPr>
        <p:spPr>
          <a:xfrm>
            <a:off x="6997353" y="199571"/>
            <a:ext cx="2689036" cy="5665012"/>
          </a:xfrm>
          <a:prstGeom prst="rect">
            <a:avLst/>
          </a:prstGeom>
        </p:spPr>
        <p:txBody>
          <a:bodyPr lIns="0" tIns="0" rIns="0" bIns="0" rtlCol="0" anchor="t">
            <a:spAutoFit/>
          </a:bodyPr>
          <a:lstStyle/>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Menus must be posted at all times</a:t>
            </a:r>
          </a:p>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Children must take all items</a:t>
            </a:r>
          </a:p>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Milk is a requirement and must be taken</a:t>
            </a:r>
          </a:p>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May serve water with meals</a:t>
            </a:r>
          </a:p>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Do no add food</a:t>
            </a:r>
          </a:p>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Make changes to menu, as needed</a:t>
            </a:r>
          </a:p>
        </p:txBody>
      </p:sp>
      <p:pic>
        <p:nvPicPr>
          <p:cNvPr id="8" name="Picture 8"/>
          <p:cNvPicPr>
            <a:picLocks noChangeAspect="1"/>
          </p:cNvPicPr>
          <p:nvPr/>
        </p:nvPicPr>
        <p:blipFill>
          <a:blip r:embed="rId5"/>
          <a:srcRect/>
          <a:stretch>
            <a:fillRect/>
          </a:stretch>
        </p:blipFill>
        <p:spPr>
          <a:xfrm>
            <a:off x="6399850" y="2047123"/>
            <a:ext cx="636104" cy="636104"/>
          </a:xfrm>
          <a:prstGeom prst="rect">
            <a:avLst/>
          </a:prstGeom>
        </p:spPr>
      </p:pic>
      <p:pic>
        <p:nvPicPr>
          <p:cNvPr id="9" name="Picture 9"/>
          <p:cNvPicPr>
            <a:picLocks noChangeAspect="1"/>
          </p:cNvPicPr>
          <p:nvPr/>
        </p:nvPicPr>
        <p:blipFill>
          <a:blip r:embed="rId5"/>
          <a:srcRect/>
          <a:stretch>
            <a:fillRect/>
          </a:stretch>
        </p:blipFill>
        <p:spPr>
          <a:xfrm>
            <a:off x="6399850" y="3424362"/>
            <a:ext cx="636104" cy="636104"/>
          </a:xfrm>
          <a:prstGeom prst="rect">
            <a:avLst/>
          </a:prstGeom>
        </p:spPr>
      </p:pic>
      <p:pic>
        <p:nvPicPr>
          <p:cNvPr id="10" name="Picture 10"/>
          <p:cNvPicPr>
            <a:picLocks noChangeAspect="1"/>
          </p:cNvPicPr>
          <p:nvPr/>
        </p:nvPicPr>
        <p:blipFill>
          <a:blip r:embed="rId5"/>
          <a:srcRect/>
          <a:stretch>
            <a:fillRect/>
          </a:stretch>
        </p:blipFill>
        <p:spPr>
          <a:xfrm>
            <a:off x="6399850" y="4377856"/>
            <a:ext cx="636104" cy="636104"/>
          </a:xfrm>
          <a:prstGeom prst="rect">
            <a:avLst/>
          </a:prstGeom>
        </p:spPr>
      </p:pic>
      <p:pic>
        <p:nvPicPr>
          <p:cNvPr id="11" name="Picture 11"/>
          <p:cNvPicPr>
            <a:picLocks noChangeAspect="1"/>
          </p:cNvPicPr>
          <p:nvPr/>
        </p:nvPicPr>
        <p:blipFill>
          <a:blip r:embed="rId5"/>
          <a:srcRect/>
          <a:stretch>
            <a:fillRect/>
          </a:stretch>
        </p:blipFill>
        <p:spPr>
          <a:xfrm>
            <a:off x="6399850" y="4907611"/>
            <a:ext cx="636104" cy="636104"/>
          </a:xfrm>
          <a:prstGeom prst="rect">
            <a:avLst/>
          </a:prstGeom>
        </p:spPr>
      </p:pic>
      <p:pic>
        <p:nvPicPr>
          <p:cNvPr id="12" name="Picture 12"/>
          <p:cNvPicPr>
            <a:picLocks noChangeAspect="1"/>
          </p:cNvPicPr>
          <p:nvPr/>
        </p:nvPicPr>
        <p:blipFill>
          <a:blip r:embed="rId5"/>
          <a:srcRect/>
          <a:stretch>
            <a:fillRect/>
          </a:stretch>
        </p:blipFill>
        <p:spPr>
          <a:xfrm>
            <a:off x="6399850" y="1070303"/>
            <a:ext cx="636104" cy="636104"/>
          </a:xfrm>
          <a:prstGeom prst="rect">
            <a:avLst/>
          </a:prstGeom>
        </p:spPr>
      </p:pic>
      <p:pic>
        <p:nvPicPr>
          <p:cNvPr id="13" name="Picture 13"/>
          <p:cNvPicPr>
            <a:picLocks noChangeAspect="1"/>
          </p:cNvPicPr>
          <p:nvPr/>
        </p:nvPicPr>
        <p:blipFill>
          <a:blip r:embed="rId5"/>
          <a:srcRect/>
          <a:stretch>
            <a:fillRect/>
          </a:stretch>
        </p:blipFill>
        <p:spPr>
          <a:xfrm>
            <a:off x="6399850" y="215348"/>
            <a:ext cx="636104" cy="636104"/>
          </a:xfrm>
          <a:prstGeom prst="rect">
            <a:avLst/>
          </a:prstGeom>
        </p:spPr>
      </p:pic>
      <p:sp>
        <p:nvSpPr>
          <p:cNvPr id="14" name="TextBox 14"/>
          <p:cNvSpPr txBox="1"/>
          <p:nvPr/>
        </p:nvSpPr>
        <p:spPr>
          <a:xfrm>
            <a:off x="-1444" y="6234337"/>
            <a:ext cx="9755044" cy="836295"/>
          </a:xfrm>
          <a:prstGeom prst="rect">
            <a:avLst/>
          </a:prstGeom>
        </p:spPr>
        <p:txBody>
          <a:bodyPr lIns="0" tIns="0" rIns="0" bIns="0" rtlCol="0" anchor="t">
            <a:spAutoFit/>
          </a:bodyPr>
          <a:lstStyle/>
          <a:p>
            <a:pPr algn="ctr">
              <a:lnSpc>
                <a:spcPts val="5880"/>
              </a:lnSpc>
              <a:spcBef>
                <a:spcPct val="0"/>
              </a:spcBef>
            </a:pPr>
            <a:r>
              <a:rPr lang="en-US" sz="4200" dirty="0">
                <a:solidFill>
                  <a:srgbClr val="A51217"/>
                </a:solidFill>
                <a:latin typeface="Cooper Hewitt Heavy"/>
              </a:rPr>
              <a:t>Serve EVERTHING and a FULL PORTION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8" presetClass="emph" presetSubtype="0" fill="hold" grpId="0" nodeType="clickEffect">
                                  <p:stCondLst>
                                    <p:cond delay="0"/>
                                  </p:stCondLst>
                                  <p:iterate type="lt">
                                    <p:tmPct val="4000"/>
                                  </p:iterate>
                                  <p:childTnLst>
                                    <p:set>
                                      <p:cBhvr override="childStyle">
                                        <p:cTn id="42" dur="500" fill="hold"/>
                                        <p:tgtEl>
                                          <p:spTgt spid="1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2000"/>
          </a:blip>
          <a:srcRect/>
          <a:stretch>
            <a:fillRect/>
          </a:stretch>
        </p:blipFill>
        <p:spPr>
          <a:xfrm>
            <a:off x="0" y="1831600"/>
            <a:ext cx="7179529" cy="5241056"/>
          </a:xfrm>
          <a:prstGeom prst="rect">
            <a:avLst/>
          </a:prstGeom>
        </p:spPr>
      </p:pic>
      <p:pic>
        <p:nvPicPr>
          <p:cNvPr id="3" name="Picture 3"/>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4" name="Picture 4"/>
          <p:cNvPicPr>
            <a:picLocks noChangeAspect="1"/>
          </p:cNvPicPr>
          <p:nvPr/>
        </p:nvPicPr>
        <p:blipFill>
          <a:blip r:embed="rId4"/>
          <a:srcRect l="23281" t="45202" r="23281" b="45202"/>
          <a:stretch>
            <a:fillRect/>
          </a:stretch>
        </p:blipFill>
        <p:spPr>
          <a:xfrm>
            <a:off x="-476250" y="533400"/>
            <a:ext cx="9772711" cy="1754692"/>
          </a:xfrm>
          <a:prstGeom prst="rect">
            <a:avLst/>
          </a:prstGeom>
        </p:spPr>
      </p:pic>
      <p:sp>
        <p:nvSpPr>
          <p:cNvPr id="5" name="TextBox 5"/>
          <p:cNvSpPr txBox="1"/>
          <p:nvPr/>
        </p:nvSpPr>
        <p:spPr>
          <a:xfrm>
            <a:off x="5306253" y="974344"/>
            <a:ext cx="3932417" cy="484861"/>
          </a:xfrm>
          <a:prstGeom prst="rect">
            <a:avLst/>
          </a:prstGeom>
        </p:spPr>
        <p:txBody>
          <a:bodyPr lIns="0" tIns="0" rIns="0" bIns="0" rtlCol="0" anchor="t">
            <a:spAutoFit/>
          </a:bodyPr>
          <a:lstStyle/>
          <a:p>
            <a:pPr>
              <a:lnSpc>
                <a:spcPts val="3896"/>
              </a:lnSpc>
            </a:pPr>
            <a:r>
              <a:rPr lang="en-US" sz="2800" spc="140">
                <a:solidFill>
                  <a:srgbClr val="FFFFFF"/>
                </a:solidFill>
                <a:latin typeface="League Spartan"/>
              </a:rPr>
              <a:t>MEAL COUNTING</a:t>
            </a:r>
          </a:p>
        </p:txBody>
      </p:sp>
      <p:sp>
        <p:nvSpPr>
          <p:cNvPr id="7" name="TextBox 7"/>
          <p:cNvSpPr txBox="1"/>
          <p:nvPr/>
        </p:nvSpPr>
        <p:spPr>
          <a:xfrm>
            <a:off x="4810125" y="2985278"/>
            <a:ext cx="4477566" cy="990243"/>
          </a:xfrm>
          <a:prstGeom prst="rect">
            <a:avLst/>
          </a:prstGeom>
        </p:spPr>
        <p:txBody>
          <a:bodyPr lIns="0" tIns="0" rIns="0" bIns="0" rtlCol="0" anchor="t">
            <a:spAutoFit/>
          </a:bodyPr>
          <a:lstStyle/>
          <a:p>
            <a:pPr>
              <a:lnSpc>
                <a:spcPts val="2626"/>
              </a:lnSpc>
            </a:pPr>
            <a:r>
              <a:rPr lang="en-US" sz="1811" b="1" spc="90" dirty="0">
                <a:solidFill>
                  <a:srgbClr val="353535"/>
                </a:solidFill>
                <a:latin typeface="Ink Free" panose="03080402000500000000" pitchFamily="66" charset="0"/>
              </a:rPr>
              <a:t>Each meal served MUST meet the meal pattern to be counted on the Meal Count form</a:t>
            </a:r>
          </a:p>
        </p:txBody>
      </p:sp>
      <p:grpSp>
        <p:nvGrpSpPr>
          <p:cNvPr id="8" name="Group 8"/>
          <p:cNvGrpSpPr>
            <a:grpSpLocks noChangeAspect="1"/>
          </p:cNvGrpSpPr>
          <p:nvPr/>
        </p:nvGrpSpPr>
        <p:grpSpPr>
          <a:xfrm>
            <a:off x="3609975" y="2914650"/>
            <a:ext cx="885762" cy="885762"/>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0" name="TextBox 10"/>
          <p:cNvSpPr txBox="1"/>
          <p:nvPr/>
        </p:nvSpPr>
        <p:spPr>
          <a:xfrm>
            <a:off x="3724275" y="3242453"/>
            <a:ext cx="647700" cy="268319"/>
          </a:xfrm>
          <a:prstGeom prst="rect">
            <a:avLst/>
          </a:prstGeom>
        </p:spPr>
        <p:txBody>
          <a:bodyPr lIns="0" tIns="0" rIns="0" bIns="0" rtlCol="0" anchor="t">
            <a:spAutoFit/>
          </a:bodyPr>
          <a:lstStyle/>
          <a:p>
            <a:pPr algn="ctr">
              <a:lnSpc>
                <a:spcPts val="2191"/>
              </a:lnSpc>
            </a:pPr>
            <a:r>
              <a:rPr lang="en-US" sz="1811" spc="90" dirty="0">
                <a:solidFill>
                  <a:srgbClr val="FFFFFF"/>
                </a:solidFill>
                <a:latin typeface="League Spartan"/>
              </a:rPr>
              <a:t>01</a:t>
            </a:r>
          </a:p>
        </p:txBody>
      </p:sp>
      <p:sp>
        <p:nvSpPr>
          <p:cNvPr id="11" name="TextBox 11"/>
          <p:cNvSpPr txBox="1"/>
          <p:nvPr/>
        </p:nvSpPr>
        <p:spPr>
          <a:xfrm>
            <a:off x="4810125" y="4204478"/>
            <a:ext cx="4477566" cy="990243"/>
          </a:xfrm>
          <a:prstGeom prst="rect">
            <a:avLst/>
          </a:prstGeom>
        </p:spPr>
        <p:txBody>
          <a:bodyPr lIns="0" tIns="0" rIns="0" bIns="0" rtlCol="0" anchor="t">
            <a:spAutoFit/>
          </a:bodyPr>
          <a:lstStyle/>
          <a:p>
            <a:pPr>
              <a:lnSpc>
                <a:spcPts val="2626"/>
              </a:lnSpc>
            </a:pPr>
            <a:r>
              <a:rPr lang="en-US" sz="1811" b="1" spc="90" dirty="0">
                <a:solidFill>
                  <a:srgbClr val="353535"/>
                </a:solidFill>
                <a:latin typeface="Ink Free" panose="03080402000500000000" pitchFamily="66" charset="0"/>
              </a:rPr>
              <a:t>The count is to be taken as the children go through the line at the point of meal service.</a:t>
            </a:r>
          </a:p>
        </p:txBody>
      </p:sp>
      <p:grpSp>
        <p:nvGrpSpPr>
          <p:cNvPr id="12" name="Group 12"/>
          <p:cNvGrpSpPr>
            <a:grpSpLocks noChangeAspect="1"/>
          </p:cNvGrpSpPr>
          <p:nvPr/>
        </p:nvGrpSpPr>
        <p:grpSpPr>
          <a:xfrm>
            <a:off x="3609975" y="4133850"/>
            <a:ext cx="885762" cy="885762"/>
            <a:chOff x="0" y="0"/>
            <a:chExt cx="6350000" cy="6350000"/>
          </a:xfrm>
        </p:grpSpPr>
        <p:sp>
          <p:nvSpPr>
            <p:cNvPr id="13" name="Freeform 1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4" name="TextBox 14"/>
          <p:cNvSpPr txBox="1"/>
          <p:nvPr/>
        </p:nvSpPr>
        <p:spPr>
          <a:xfrm>
            <a:off x="3724275" y="44616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
        <p:nvSpPr>
          <p:cNvPr id="15" name="TextBox 15"/>
          <p:cNvSpPr txBox="1"/>
          <p:nvPr/>
        </p:nvSpPr>
        <p:spPr>
          <a:xfrm>
            <a:off x="4810125" y="5404628"/>
            <a:ext cx="4477566" cy="990243"/>
          </a:xfrm>
          <a:prstGeom prst="rect">
            <a:avLst/>
          </a:prstGeom>
        </p:spPr>
        <p:txBody>
          <a:bodyPr lIns="0" tIns="0" rIns="0" bIns="0" rtlCol="0" anchor="t">
            <a:spAutoFit/>
          </a:bodyPr>
          <a:lstStyle/>
          <a:p>
            <a:pPr>
              <a:lnSpc>
                <a:spcPts val="2626"/>
              </a:lnSpc>
            </a:pPr>
            <a:r>
              <a:rPr lang="en-US" sz="1811" b="1" spc="90" dirty="0">
                <a:solidFill>
                  <a:srgbClr val="353535"/>
                </a:solidFill>
                <a:latin typeface="Ink Free" panose="03080402000500000000" pitchFamily="66" charset="0"/>
              </a:rPr>
              <a:t>The count can’t be completed before or after meal service, it must be completed during the meal service. </a:t>
            </a:r>
          </a:p>
        </p:txBody>
      </p:sp>
      <p:grpSp>
        <p:nvGrpSpPr>
          <p:cNvPr id="16" name="Group 16"/>
          <p:cNvGrpSpPr>
            <a:grpSpLocks noChangeAspect="1"/>
          </p:cNvGrpSpPr>
          <p:nvPr/>
        </p:nvGrpSpPr>
        <p:grpSpPr>
          <a:xfrm>
            <a:off x="3609975" y="5334000"/>
            <a:ext cx="885762" cy="885762"/>
            <a:chOff x="0" y="0"/>
            <a:chExt cx="6350000" cy="6350000"/>
          </a:xfrm>
        </p:grpSpPr>
        <p:sp>
          <p:nvSpPr>
            <p:cNvPr id="17" name="Freeform 1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8" name="TextBox 18"/>
          <p:cNvSpPr txBox="1"/>
          <p:nvPr/>
        </p:nvSpPr>
        <p:spPr>
          <a:xfrm>
            <a:off x="3724275" y="5661803"/>
            <a:ext cx="647700" cy="26122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03</a:t>
            </a:r>
          </a:p>
        </p:txBody>
      </p:sp>
      <p:sp>
        <p:nvSpPr>
          <p:cNvPr id="19" name="TextBox 19"/>
          <p:cNvSpPr txBox="1"/>
          <p:nvPr/>
        </p:nvSpPr>
        <p:spPr>
          <a:xfrm>
            <a:off x="5314655" y="1335380"/>
            <a:ext cx="3915613" cy="548005"/>
          </a:xfrm>
          <a:prstGeom prst="rect">
            <a:avLst/>
          </a:prstGeom>
        </p:spPr>
        <p:txBody>
          <a:bodyPr lIns="0" tIns="0" rIns="0" bIns="0" rtlCol="0" anchor="t">
            <a:spAutoFit/>
          </a:bodyPr>
          <a:lstStyle/>
          <a:p>
            <a:pPr algn="ctr">
              <a:lnSpc>
                <a:spcPts val="3919"/>
              </a:lnSpc>
              <a:spcBef>
                <a:spcPct val="0"/>
              </a:spcBef>
            </a:pPr>
            <a:r>
              <a:rPr lang="en-US" sz="2800">
                <a:solidFill>
                  <a:srgbClr val="FFFFFF"/>
                </a:solidFill>
                <a:latin typeface="Cooper Hewitt"/>
              </a:rPr>
              <a:t>Accuracy is Important!!!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5888" t="46563" r="35888" b="46563"/>
          <a:stretch>
            <a:fillRect/>
          </a:stretch>
        </p:blipFill>
        <p:spPr>
          <a:xfrm>
            <a:off x="-708523" y="215348"/>
            <a:ext cx="5161555" cy="1257047"/>
          </a:xfrm>
          <a:prstGeom prst="rect">
            <a:avLst/>
          </a:prstGeom>
        </p:spPr>
      </p:pic>
      <p:sp>
        <p:nvSpPr>
          <p:cNvPr id="4" name="TextBox 4"/>
          <p:cNvSpPr txBox="1"/>
          <p:nvPr/>
        </p:nvSpPr>
        <p:spPr>
          <a:xfrm>
            <a:off x="297574" y="400380"/>
            <a:ext cx="4155458" cy="739569"/>
          </a:xfrm>
          <a:prstGeom prst="rect">
            <a:avLst/>
          </a:prstGeom>
        </p:spPr>
        <p:txBody>
          <a:bodyPr lIns="0" tIns="0" rIns="0" bIns="0" rtlCol="0" anchor="t">
            <a:spAutoFit/>
          </a:bodyPr>
          <a:lstStyle/>
          <a:p>
            <a:pPr>
              <a:lnSpc>
                <a:spcPts val="2903"/>
              </a:lnSpc>
            </a:pPr>
            <a:r>
              <a:rPr lang="en-US" sz="2399" spc="120">
                <a:solidFill>
                  <a:srgbClr val="FFFFFF"/>
                </a:solidFill>
                <a:latin typeface="League Spartan"/>
              </a:rPr>
              <a:t>MEAL COUNT FORM BEST PRACTICES</a:t>
            </a:r>
          </a:p>
        </p:txBody>
      </p:sp>
      <p:sp>
        <p:nvSpPr>
          <p:cNvPr id="5" name="TextBox 5"/>
          <p:cNvSpPr txBox="1"/>
          <p:nvPr/>
        </p:nvSpPr>
        <p:spPr>
          <a:xfrm>
            <a:off x="0" y="1807675"/>
            <a:ext cx="4622571" cy="4309364"/>
          </a:xfrm>
          <a:prstGeom prst="rect">
            <a:avLst/>
          </a:prstGeom>
        </p:spPr>
        <p:txBody>
          <a:bodyPr lIns="0" tIns="0" rIns="0" bIns="0" rtlCol="0" anchor="t">
            <a:spAutoFit/>
          </a:bodyPr>
          <a:lstStyle/>
          <a:p>
            <a:pPr marL="462280" lvl="1" indent="-231140">
              <a:lnSpc>
                <a:spcPts val="4228"/>
              </a:lnSpc>
              <a:buFont typeface="Arial"/>
              <a:buChar char="•"/>
            </a:pPr>
            <a:r>
              <a:rPr lang="en-US" sz="2800" dirty="0">
                <a:solidFill>
                  <a:srgbClr val="000000"/>
                </a:solidFill>
                <a:latin typeface="Ink Free" panose="03080402000500000000" pitchFamily="66" charset="0"/>
              </a:rPr>
              <a:t>Designate one person to take the meal count at the end of the service line</a:t>
            </a:r>
          </a:p>
          <a:p>
            <a:pPr marL="462280" lvl="1" indent="-231140">
              <a:lnSpc>
                <a:spcPts val="4228"/>
              </a:lnSpc>
              <a:buFont typeface="Arial"/>
              <a:buChar char="•"/>
            </a:pPr>
            <a:r>
              <a:rPr lang="en-US" sz="2800" dirty="0">
                <a:solidFill>
                  <a:srgbClr val="000000"/>
                </a:solidFill>
                <a:latin typeface="Ink Free" panose="03080402000500000000" pitchFamily="66" charset="0"/>
              </a:rPr>
              <a:t>Look over meal count form to ensure completeness and accuracy before signing and before submitting each week</a:t>
            </a:r>
          </a:p>
        </p:txBody>
      </p:sp>
      <p:pic>
        <p:nvPicPr>
          <p:cNvPr id="6" name="Picture 6"/>
          <p:cNvPicPr>
            <a:picLocks noChangeAspect="1"/>
          </p:cNvPicPr>
          <p:nvPr/>
        </p:nvPicPr>
        <p:blipFill>
          <a:blip r:embed="rId4">
            <a:extLst>
              <a:ext uri="{28A0092B-C50C-407E-A947-70E740481C1C}">
                <a14:useLocalDpi xmlns:a14="http://schemas.microsoft.com/office/drawing/2010/main" val="0"/>
              </a:ext>
            </a:extLst>
          </a:blip>
          <a:srcRect/>
          <a:stretch/>
        </p:blipFill>
        <p:spPr>
          <a:xfrm>
            <a:off x="4633580" y="578492"/>
            <a:ext cx="4716208" cy="6064737"/>
          </a:xfrm>
          <a:prstGeom prst="rect">
            <a:avLst/>
          </a:prstGeom>
        </p:spPr>
      </p:pic>
      <p:sp>
        <p:nvSpPr>
          <p:cNvPr id="7" name="TextBox 7"/>
          <p:cNvSpPr txBox="1"/>
          <p:nvPr/>
        </p:nvSpPr>
        <p:spPr>
          <a:xfrm rot="1081217">
            <a:off x="4987850" y="2907549"/>
            <a:ext cx="4059249" cy="1346104"/>
          </a:xfrm>
          <a:prstGeom prst="rect">
            <a:avLst/>
          </a:prstGeom>
        </p:spPr>
        <p:txBody>
          <a:bodyPr lIns="0" tIns="0" rIns="0" bIns="0" rtlCol="0" anchor="t">
            <a:spAutoFit/>
          </a:bodyPr>
          <a:lstStyle/>
          <a:p>
            <a:pPr algn="ctr">
              <a:lnSpc>
                <a:spcPts val="5040"/>
              </a:lnSpc>
              <a:spcBef>
                <a:spcPct val="0"/>
              </a:spcBef>
            </a:pPr>
            <a:r>
              <a:rPr lang="en-US" sz="3600" dirty="0">
                <a:solidFill>
                  <a:srgbClr val="EC1B24"/>
                </a:solidFill>
                <a:latin typeface="Cooper Hewitt Heavy"/>
              </a:rPr>
              <a:t>FILL OUT COMPLETELY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0" nodeType="clickEffect">
                                  <p:stCondLst>
                                    <p:cond delay="0"/>
                                  </p:stCondLst>
                                  <p:childTnLst>
                                    <p:animScale>
                                      <p:cBhvr>
                                        <p:cTn id="20"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3052</TotalTime>
  <Words>1557</Words>
  <Application>Microsoft Office PowerPoint</Application>
  <PresentationFormat>Custom</PresentationFormat>
  <Paragraphs>199</Paragraphs>
  <Slides>27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Roboto</vt:lpstr>
      <vt:lpstr>Cooper Hewitt Heavy</vt:lpstr>
      <vt:lpstr>Calibri</vt:lpstr>
      <vt:lpstr>League Spartan</vt:lpstr>
      <vt:lpstr>Architects Daughter</vt:lpstr>
      <vt:lpstr>Arial</vt:lpstr>
      <vt:lpstr>Cooper Hewitt</vt:lpstr>
      <vt:lpstr>Ink Free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Weekly Meal Count Form</vt:lpstr>
      <vt:lpstr>Weekly Meal Count Form</vt:lpstr>
      <vt:lpstr>Weekly Meal Count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SFSP Training 2019</dc:title>
  <dc:creator>Johnna Worley</dc:creator>
  <cp:lastModifiedBy>Johnna</cp:lastModifiedBy>
  <cp:revision>33</cp:revision>
  <cp:lastPrinted>2019-06-04T20:20:48Z</cp:lastPrinted>
  <dcterms:created xsi:type="dcterms:W3CDTF">2006-08-16T00:00:00Z</dcterms:created>
  <dcterms:modified xsi:type="dcterms:W3CDTF">2021-05-19T23:01:50Z</dcterms:modified>
  <dc:identifier>DADaH2uBk9E</dc:identifier>
</cp:coreProperties>
</file>