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753600" cy="7315200"/>
  <p:notesSz cx="6858000" cy="9144000"/>
  <p:embeddedFontLst>
    <p:embeddedFont>
      <p:font typeface="Architects Daughter" panose="020B0604020202020204" charset="0"/>
      <p:regular r:id="rId28"/>
    </p:embeddedFont>
    <p:embeddedFont>
      <p:font typeface="Calibri" panose="020F0502020204030204" pitchFamily="34" charset="0"/>
      <p:regular r:id="rId29"/>
      <p:bold r:id="rId30"/>
      <p:italic r:id="rId31"/>
      <p:boldItalic r:id="rId32"/>
    </p:embeddedFont>
    <p:embeddedFont>
      <p:font typeface="Cooper Hewitt" panose="020B0604020202020204" charset="0"/>
      <p:regular r:id="rId33"/>
      <p:bold r:id="rId34"/>
      <p:italic r:id="rId35"/>
      <p:boldItalic r:id="rId36"/>
    </p:embeddedFont>
    <p:embeddedFont>
      <p:font typeface="Cooper Hewitt Heavy" panose="020B0604020202020204" charset="0"/>
      <p:regular r:id="rId37"/>
      <p:italic r:id="rId38"/>
    </p:embeddedFont>
    <p:embeddedFont>
      <p:font typeface="Ink Free" panose="03080402000500000000" pitchFamily="66" charset="0"/>
      <p:regular r:id="rId39"/>
    </p:embeddedFont>
    <p:embeddedFont>
      <p:font typeface="League Spartan" panose="020B0604020202020204" charset="0"/>
      <p:regular r:id="rId40"/>
    </p:embeddedFont>
    <p:embeddedFont>
      <p:font typeface="Roboto" panose="02000000000000000000" pitchFamily="2"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9" d="100"/>
          <a:sy n="59" d="100"/>
        </p:scale>
        <p:origin x="664"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AFE596-8216-4D31-BC9A-672A27C3FF46}" type="datetimeFigureOut">
              <a:rPr lang="en-US" smtClean="0"/>
              <a:t>5/20/2019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9A72A0-D86A-4147-A624-D275C96A117C}" type="slidenum">
              <a:rPr lang="en-US" smtClean="0"/>
              <a:t>‹#›</a:t>
            </a:fld>
            <a:endParaRPr lang="en-US"/>
          </a:p>
        </p:txBody>
      </p:sp>
    </p:spTree>
    <p:extLst>
      <p:ext uri="{BB962C8B-B14F-4D97-AF65-F5344CB8AC3E}">
        <p14:creationId xmlns:p14="http://schemas.microsoft.com/office/powerpoint/2010/main" val="144465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9A72A0-D86A-4147-A624-D275C96A117C}" type="slidenum">
              <a:rPr lang="en-US" smtClean="0"/>
              <a:t>15</a:t>
            </a:fld>
            <a:endParaRPr lang="en-US"/>
          </a:p>
        </p:txBody>
      </p:sp>
    </p:spTree>
    <p:extLst>
      <p:ext uri="{BB962C8B-B14F-4D97-AF65-F5344CB8AC3E}">
        <p14:creationId xmlns:p14="http://schemas.microsoft.com/office/powerpoint/2010/main" val="437595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1.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A74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9392" t="40629" r="29392" b="40629"/>
          <a:stretch>
            <a:fillRect/>
          </a:stretch>
        </p:blipFill>
        <p:spPr>
          <a:xfrm rot="-5400000">
            <a:off x="4403401" y="1959712"/>
            <a:ext cx="7537531" cy="3427512"/>
          </a:xfrm>
          <a:prstGeom prst="rect">
            <a:avLst/>
          </a:prstGeom>
        </p:spPr>
      </p:pic>
      <p:pic>
        <p:nvPicPr>
          <p:cNvPr id="3" name="Picture 3"/>
          <p:cNvPicPr>
            <a:picLocks noChangeAspect="1"/>
          </p:cNvPicPr>
          <p:nvPr/>
        </p:nvPicPr>
        <p:blipFill>
          <a:blip r:embed="rId3"/>
          <a:srcRect l="14322" r="28132" b="1791"/>
          <a:stretch>
            <a:fillRect/>
          </a:stretch>
        </p:blipFill>
        <p:spPr>
          <a:xfrm>
            <a:off x="-692647" y="1374887"/>
            <a:ext cx="4770783" cy="4600254"/>
          </a:xfrm>
          <a:prstGeom prst="rect">
            <a:avLst/>
          </a:prstGeom>
        </p:spPr>
      </p:pic>
      <p:pic>
        <p:nvPicPr>
          <p:cNvPr id="4" name="Picture 4"/>
          <p:cNvPicPr>
            <a:picLocks noChangeAspect="1"/>
          </p:cNvPicPr>
          <p:nvPr/>
        </p:nvPicPr>
        <p:blipFill>
          <a:blip r:embed="rId4"/>
          <a:srcRect l="31823" t="42277" r="31823" b="42277"/>
          <a:stretch>
            <a:fillRect/>
          </a:stretch>
        </p:blipFill>
        <p:spPr>
          <a:xfrm>
            <a:off x="3237095" y="2253272"/>
            <a:ext cx="6648188" cy="2824524"/>
          </a:xfrm>
          <a:prstGeom prst="rect">
            <a:avLst/>
          </a:prstGeom>
        </p:spPr>
      </p:pic>
      <p:sp>
        <p:nvSpPr>
          <p:cNvPr id="5" name="TextBox 5"/>
          <p:cNvSpPr txBox="1"/>
          <p:nvPr/>
        </p:nvSpPr>
        <p:spPr>
          <a:xfrm>
            <a:off x="3633798" y="2612106"/>
            <a:ext cx="5476875" cy="2593169"/>
          </a:xfrm>
          <a:prstGeom prst="rect">
            <a:avLst/>
          </a:prstGeom>
        </p:spPr>
        <p:txBody>
          <a:bodyPr lIns="0" tIns="0" rIns="0" bIns="0" rtlCol="0" anchor="t">
            <a:spAutoFit/>
          </a:bodyPr>
          <a:lstStyle/>
          <a:p>
            <a:pPr algn="ctr">
              <a:lnSpc>
                <a:spcPts val="6818"/>
              </a:lnSpc>
            </a:pPr>
            <a:r>
              <a:rPr lang="en-US" sz="5634" spc="281">
                <a:solidFill>
                  <a:srgbClr val="6DBFC7"/>
                </a:solidFill>
                <a:latin typeface="League Spartan"/>
              </a:rPr>
              <a:t>SFSP TRAINING 2019</a:t>
            </a:r>
          </a:p>
        </p:txBody>
      </p:sp>
      <p:pic>
        <p:nvPicPr>
          <p:cNvPr id="6" name="Picture 6"/>
          <p:cNvPicPr>
            <a:picLocks noChangeAspect="1"/>
          </p:cNvPicPr>
          <p:nvPr/>
        </p:nvPicPr>
        <p:blipFill>
          <a:blip r:embed="rId5"/>
          <a:srcRect/>
          <a:stretch>
            <a:fillRect/>
          </a:stretch>
        </p:blipFill>
        <p:spPr>
          <a:xfrm>
            <a:off x="4237843" y="176466"/>
            <a:ext cx="4441137" cy="17986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3"/>
          <a:srcRect l="35888" t="46563" r="35888" b="46563"/>
          <a:stretch>
            <a:fillRect/>
          </a:stretch>
        </p:blipFill>
        <p:spPr>
          <a:xfrm>
            <a:off x="-708523" y="215348"/>
            <a:ext cx="5161555" cy="1257047"/>
          </a:xfrm>
          <a:prstGeom prst="rect">
            <a:avLst/>
          </a:prstGeom>
        </p:spPr>
      </p:pic>
      <p:sp>
        <p:nvSpPr>
          <p:cNvPr id="4" name="TextBox 4"/>
          <p:cNvSpPr txBox="1"/>
          <p:nvPr/>
        </p:nvSpPr>
        <p:spPr>
          <a:xfrm>
            <a:off x="297574" y="400380"/>
            <a:ext cx="4155458" cy="739569"/>
          </a:xfrm>
          <a:prstGeom prst="rect">
            <a:avLst/>
          </a:prstGeom>
        </p:spPr>
        <p:txBody>
          <a:bodyPr lIns="0" tIns="0" rIns="0" bIns="0" rtlCol="0" anchor="t">
            <a:spAutoFit/>
          </a:bodyPr>
          <a:lstStyle/>
          <a:p>
            <a:pPr>
              <a:lnSpc>
                <a:spcPts val="2903"/>
              </a:lnSpc>
            </a:pPr>
            <a:r>
              <a:rPr lang="en-US" sz="2399" spc="120">
                <a:solidFill>
                  <a:srgbClr val="FFFFFF"/>
                </a:solidFill>
                <a:latin typeface="League Spartan"/>
              </a:rPr>
              <a:t>MEAL COUNT FORM BEST PRACTICES</a:t>
            </a:r>
          </a:p>
        </p:txBody>
      </p:sp>
      <p:sp>
        <p:nvSpPr>
          <p:cNvPr id="5" name="TextBox 5"/>
          <p:cNvSpPr txBox="1"/>
          <p:nvPr/>
        </p:nvSpPr>
        <p:spPr>
          <a:xfrm>
            <a:off x="0" y="1807675"/>
            <a:ext cx="4622571" cy="4309364"/>
          </a:xfrm>
          <a:prstGeom prst="rect">
            <a:avLst/>
          </a:prstGeom>
        </p:spPr>
        <p:txBody>
          <a:bodyPr lIns="0" tIns="0" rIns="0" bIns="0" rtlCol="0" anchor="t">
            <a:spAutoFit/>
          </a:bodyPr>
          <a:lstStyle/>
          <a:p>
            <a:pPr marL="462280" lvl="1" indent="-231140">
              <a:lnSpc>
                <a:spcPts val="4228"/>
              </a:lnSpc>
              <a:buFont typeface="Arial"/>
              <a:buChar char="•"/>
            </a:pPr>
            <a:r>
              <a:rPr lang="en-US" sz="2800" dirty="0">
                <a:solidFill>
                  <a:srgbClr val="000000"/>
                </a:solidFill>
                <a:latin typeface="Ink Free" panose="03080402000500000000" pitchFamily="66" charset="0"/>
              </a:rPr>
              <a:t>Designate one person to take the meal count at the end of the service line</a:t>
            </a:r>
          </a:p>
          <a:p>
            <a:pPr marL="462280" lvl="1" indent="-231140">
              <a:lnSpc>
                <a:spcPts val="4228"/>
              </a:lnSpc>
              <a:buFont typeface="Arial"/>
              <a:buChar char="•"/>
            </a:pPr>
            <a:r>
              <a:rPr lang="en-US" sz="2800" dirty="0">
                <a:solidFill>
                  <a:srgbClr val="000000"/>
                </a:solidFill>
                <a:latin typeface="Ink Free" panose="03080402000500000000" pitchFamily="66" charset="0"/>
              </a:rPr>
              <a:t>Look over meal count form to ensure completeness and accuracy before signing and before submitting each week</a:t>
            </a:r>
          </a:p>
        </p:txBody>
      </p:sp>
      <p:pic>
        <p:nvPicPr>
          <p:cNvPr id="6" name="Picture 6"/>
          <p:cNvPicPr>
            <a:picLocks noChangeAspect="1"/>
          </p:cNvPicPr>
          <p:nvPr/>
        </p:nvPicPr>
        <p:blipFill>
          <a:blip r:embed="rId4"/>
          <a:srcRect/>
          <a:stretch>
            <a:fillRect/>
          </a:stretch>
        </p:blipFill>
        <p:spPr>
          <a:xfrm>
            <a:off x="4633580" y="533400"/>
            <a:ext cx="4716208" cy="6154921"/>
          </a:xfrm>
          <a:prstGeom prst="rect">
            <a:avLst/>
          </a:prstGeom>
        </p:spPr>
      </p:pic>
      <p:sp>
        <p:nvSpPr>
          <p:cNvPr id="7" name="TextBox 7"/>
          <p:cNvSpPr txBox="1"/>
          <p:nvPr/>
        </p:nvSpPr>
        <p:spPr>
          <a:xfrm rot="1081217">
            <a:off x="4987850" y="2907549"/>
            <a:ext cx="4059249" cy="1346104"/>
          </a:xfrm>
          <a:prstGeom prst="rect">
            <a:avLst/>
          </a:prstGeom>
        </p:spPr>
        <p:txBody>
          <a:bodyPr lIns="0" tIns="0" rIns="0" bIns="0" rtlCol="0" anchor="t">
            <a:spAutoFit/>
          </a:bodyPr>
          <a:lstStyle/>
          <a:p>
            <a:pPr algn="ctr">
              <a:lnSpc>
                <a:spcPts val="5040"/>
              </a:lnSpc>
              <a:spcBef>
                <a:spcPct val="0"/>
              </a:spcBef>
            </a:pPr>
            <a:r>
              <a:rPr lang="en-US" sz="3600" dirty="0">
                <a:solidFill>
                  <a:srgbClr val="EC1B24"/>
                </a:solidFill>
                <a:latin typeface="Cooper Hewitt Heavy"/>
              </a:rPr>
              <a:t>FILL OUT COMPLETELY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grpId="0" nodeType="clickEffect">
                                  <p:stCondLst>
                                    <p:cond delay="0"/>
                                  </p:stCondLst>
                                  <p:childTnLst>
                                    <p:animScale>
                                      <p:cBhvr>
                                        <p:cTn id="20"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3"/>
          <a:srcRect l="36927" t="43802" r="36927" b="43802"/>
          <a:stretch>
            <a:fillRect/>
          </a:stretch>
        </p:blipFill>
        <p:spPr>
          <a:xfrm>
            <a:off x="-438150" y="552450"/>
            <a:ext cx="4781270" cy="2266950"/>
          </a:xfrm>
          <a:prstGeom prst="rect">
            <a:avLst/>
          </a:prstGeom>
        </p:spPr>
      </p:pic>
      <p:sp>
        <p:nvSpPr>
          <p:cNvPr id="4" name="TextBox 4"/>
          <p:cNvSpPr txBox="1"/>
          <p:nvPr/>
        </p:nvSpPr>
        <p:spPr>
          <a:xfrm>
            <a:off x="571500" y="993394"/>
            <a:ext cx="3352800" cy="146276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DAILY MEAL COUNT FORM</a:t>
            </a:r>
          </a:p>
          <a:p>
            <a:pPr>
              <a:lnSpc>
                <a:spcPts val="3896"/>
              </a:lnSpc>
            </a:pPr>
            <a:r>
              <a:rPr lang="en-US" sz="3219" spc="160">
                <a:solidFill>
                  <a:srgbClr val="FFFFFF"/>
                </a:solidFill>
                <a:latin typeface="League Spartan"/>
              </a:rPr>
              <a:t>RULES</a:t>
            </a:r>
          </a:p>
        </p:txBody>
      </p:sp>
      <p:pic>
        <p:nvPicPr>
          <p:cNvPr id="5" name="Picture 5"/>
          <p:cNvPicPr>
            <a:picLocks noChangeAspect="1"/>
          </p:cNvPicPr>
          <p:nvPr/>
        </p:nvPicPr>
        <p:blipFill>
          <a:blip r:embed="rId4"/>
          <a:srcRect l="33871" t="49551" r="33871" b="49551"/>
          <a:stretch>
            <a:fillRect/>
          </a:stretch>
        </p:blipFill>
        <p:spPr>
          <a:xfrm rot="-5400000">
            <a:off x="2284510" y="3422840"/>
            <a:ext cx="5899176" cy="164148"/>
          </a:xfrm>
          <a:prstGeom prst="rect">
            <a:avLst/>
          </a:prstGeom>
        </p:spPr>
      </p:pic>
      <p:grpSp>
        <p:nvGrpSpPr>
          <p:cNvPr id="6" name="Group 6"/>
          <p:cNvGrpSpPr>
            <a:grpSpLocks noChangeAspect="1"/>
          </p:cNvGrpSpPr>
          <p:nvPr/>
        </p:nvGrpSpPr>
        <p:grpSpPr>
          <a:xfrm>
            <a:off x="4886732" y="552450"/>
            <a:ext cx="715089" cy="715089"/>
            <a:chOff x="0" y="0"/>
            <a:chExt cx="6350000" cy="6350000"/>
          </a:xfrm>
        </p:grpSpPr>
        <p:sp>
          <p:nvSpPr>
            <p:cNvPr id="7" name="Freeform 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8" name="Group 8"/>
          <p:cNvGrpSpPr/>
          <p:nvPr/>
        </p:nvGrpSpPr>
        <p:grpSpPr>
          <a:xfrm>
            <a:off x="4956257" y="580216"/>
            <a:ext cx="4302043" cy="1138773"/>
            <a:chOff x="0" y="-57149"/>
            <a:chExt cx="5736057" cy="1518364"/>
          </a:xfrm>
        </p:grpSpPr>
        <p:sp>
          <p:nvSpPr>
            <p:cNvPr id="9" name="TextBox 9"/>
            <p:cNvSpPr txBox="1"/>
            <p:nvPr/>
          </p:nvSpPr>
          <p:spPr>
            <a:xfrm>
              <a:off x="0" y="224125"/>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1</a:t>
              </a:r>
            </a:p>
          </p:txBody>
        </p:sp>
        <p:sp>
          <p:nvSpPr>
            <p:cNvPr id="10" name="TextBox 10"/>
            <p:cNvSpPr txBox="1"/>
            <p:nvPr/>
          </p:nvSpPr>
          <p:spPr>
            <a:xfrm>
              <a:off x="1316457" y="-57149"/>
              <a:ext cx="4419600" cy="1518364"/>
            </a:xfrm>
            <a:prstGeom prst="rect">
              <a:avLst/>
            </a:prstGeom>
          </p:spPr>
          <p:txBody>
            <a:bodyPr lIns="0" tIns="0" rIns="0" bIns="0" rtlCol="0" anchor="t">
              <a:spAutoFit/>
            </a:bodyPr>
            <a:lstStyle/>
            <a:p>
              <a:pPr>
                <a:lnSpc>
                  <a:spcPts val="3045"/>
                </a:lnSpc>
              </a:pPr>
              <a:r>
                <a:rPr lang="en-US" sz="2100" b="1" spc="105" dirty="0">
                  <a:solidFill>
                    <a:srgbClr val="353535"/>
                  </a:solidFill>
                  <a:latin typeface="Ink Free" panose="03080402000500000000" pitchFamily="66" charset="0"/>
                </a:rPr>
                <a:t>Meals must be counted individually, not one line through many numbers</a:t>
              </a:r>
            </a:p>
          </p:txBody>
        </p:sp>
      </p:grpSp>
      <p:grpSp>
        <p:nvGrpSpPr>
          <p:cNvPr id="11" name="Group 11"/>
          <p:cNvGrpSpPr>
            <a:grpSpLocks noChangeAspect="1"/>
          </p:cNvGrpSpPr>
          <p:nvPr/>
        </p:nvGrpSpPr>
        <p:grpSpPr>
          <a:xfrm>
            <a:off x="4886732" y="2230168"/>
            <a:ext cx="715089" cy="715089"/>
            <a:chOff x="0" y="0"/>
            <a:chExt cx="6350000" cy="6350000"/>
          </a:xfrm>
        </p:grpSpPr>
        <p:sp>
          <p:nvSpPr>
            <p:cNvPr id="12" name="Freeform 12"/>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13" name="Group 13"/>
          <p:cNvGrpSpPr/>
          <p:nvPr/>
        </p:nvGrpSpPr>
        <p:grpSpPr>
          <a:xfrm>
            <a:off x="4936393" y="2266141"/>
            <a:ext cx="4321907" cy="1138773"/>
            <a:chOff x="0" y="-57149"/>
            <a:chExt cx="5762543" cy="1518364"/>
          </a:xfrm>
        </p:grpSpPr>
        <p:sp>
          <p:nvSpPr>
            <p:cNvPr id="14" name="TextBox 14"/>
            <p:cNvSpPr txBox="1"/>
            <p:nvPr/>
          </p:nvSpPr>
          <p:spPr>
            <a:xfrm>
              <a:off x="0" y="226426"/>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2</a:t>
              </a:r>
            </a:p>
          </p:txBody>
        </p:sp>
        <p:sp>
          <p:nvSpPr>
            <p:cNvPr id="15" name="TextBox 15"/>
            <p:cNvSpPr txBox="1"/>
            <p:nvPr/>
          </p:nvSpPr>
          <p:spPr>
            <a:xfrm>
              <a:off x="1342943" y="-57149"/>
              <a:ext cx="4419600" cy="1518364"/>
            </a:xfrm>
            <a:prstGeom prst="rect">
              <a:avLst/>
            </a:prstGeom>
          </p:spPr>
          <p:txBody>
            <a:bodyPr lIns="0" tIns="0" rIns="0" bIns="0" rtlCol="0" anchor="t">
              <a:spAutoFit/>
            </a:bodyPr>
            <a:lstStyle/>
            <a:p>
              <a:pPr>
                <a:lnSpc>
                  <a:spcPts val="3045"/>
                </a:lnSpc>
              </a:pPr>
              <a:r>
                <a:rPr lang="en-US" sz="2100" b="1" spc="105" dirty="0">
                  <a:solidFill>
                    <a:srgbClr val="353535"/>
                  </a:solidFill>
                  <a:latin typeface="Ink Free" panose="03080402000500000000" pitchFamily="66" charset="0"/>
                </a:rPr>
                <a:t>All required information must be completed &amp; turned in weekly</a:t>
              </a:r>
            </a:p>
          </p:txBody>
        </p:sp>
      </p:grpSp>
      <p:grpSp>
        <p:nvGrpSpPr>
          <p:cNvPr id="16" name="Group 16"/>
          <p:cNvGrpSpPr>
            <a:grpSpLocks noChangeAspect="1"/>
          </p:cNvGrpSpPr>
          <p:nvPr/>
        </p:nvGrpSpPr>
        <p:grpSpPr>
          <a:xfrm>
            <a:off x="4896665" y="3958362"/>
            <a:ext cx="715089" cy="715089"/>
            <a:chOff x="0" y="0"/>
            <a:chExt cx="6350000" cy="6350000"/>
          </a:xfrm>
        </p:grpSpPr>
        <p:sp>
          <p:nvSpPr>
            <p:cNvPr id="17" name="Freeform 1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18" name="Group 18"/>
          <p:cNvGrpSpPr/>
          <p:nvPr/>
        </p:nvGrpSpPr>
        <p:grpSpPr>
          <a:xfrm>
            <a:off x="4956257" y="3961591"/>
            <a:ext cx="4292518" cy="1523494"/>
            <a:chOff x="0" y="-57149"/>
            <a:chExt cx="5723357" cy="2031325"/>
          </a:xfrm>
        </p:grpSpPr>
        <p:sp>
          <p:nvSpPr>
            <p:cNvPr id="19" name="TextBox 19"/>
            <p:cNvSpPr txBox="1"/>
            <p:nvPr/>
          </p:nvSpPr>
          <p:spPr>
            <a:xfrm>
              <a:off x="0" y="268998"/>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3</a:t>
              </a:r>
            </a:p>
          </p:txBody>
        </p:sp>
        <p:sp>
          <p:nvSpPr>
            <p:cNvPr id="20" name="TextBox 20"/>
            <p:cNvSpPr txBox="1"/>
            <p:nvPr/>
          </p:nvSpPr>
          <p:spPr>
            <a:xfrm>
              <a:off x="1303757" y="-57149"/>
              <a:ext cx="4419600" cy="2031325"/>
            </a:xfrm>
            <a:prstGeom prst="rect">
              <a:avLst/>
            </a:prstGeom>
          </p:spPr>
          <p:txBody>
            <a:bodyPr lIns="0" tIns="0" rIns="0" bIns="0" rtlCol="0" anchor="t">
              <a:spAutoFit/>
            </a:bodyPr>
            <a:lstStyle/>
            <a:p>
              <a:pPr>
                <a:lnSpc>
                  <a:spcPts val="3045"/>
                </a:lnSpc>
              </a:pPr>
              <a:r>
                <a:rPr lang="en-US" sz="2100" b="1" spc="105" dirty="0">
                  <a:solidFill>
                    <a:srgbClr val="353535"/>
                  </a:solidFill>
                  <a:latin typeface="Ink Free" panose="03080402000500000000" pitchFamily="66" charset="0"/>
                </a:rPr>
                <a:t>Can’t claim more meals that the number of meals available - except kitchen meals</a:t>
              </a:r>
            </a:p>
          </p:txBody>
        </p:sp>
      </p:grpSp>
      <p:grpSp>
        <p:nvGrpSpPr>
          <p:cNvPr id="21" name="Group 21"/>
          <p:cNvGrpSpPr>
            <a:grpSpLocks noChangeAspect="1"/>
          </p:cNvGrpSpPr>
          <p:nvPr/>
        </p:nvGrpSpPr>
        <p:grpSpPr>
          <a:xfrm>
            <a:off x="4876800" y="5737030"/>
            <a:ext cx="715089" cy="715089"/>
            <a:chOff x="0" y="0"/>
            <a:chExt cx="6350000" cy="6350000"/>
          </a:xfrm>
        </p:grpSpPr>
        <p:sp>
          <p:nvSpPr>
            <p:cNvPr id="22" name="Freeform 22"/>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23" name="Group 23"/>
          <p:cNvGrpSpPr/>
          <p:nvPr/>
        </p:nvGrpSpPr>
        <p:grpSpPr>
          <a:xfrm>
            <a:off x="4956257" y="5742766"/>
            <a:ext cx="4292518" cy="1138773"/>
            <a:chOff x="0" y="-57149"/>
            <a:chExt cx="5723357" cy="1518364"/>
          </a:xfrm>
        </p:grpSpPr>
        <p:sp>
          <p:nvSpPr>
            <p:cNvPr id="24" name="TextBox 24"/>
            <p:cNvSpPr txBox="1"/>
            <p:nvPr/>
          </p:nvSpPr>
          <p:spPr>
            <a:xfrm>
              <a:off x="0" y="277813"/>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4</a:t>
              </a:r>
            </a:p>
          </p:txBody>
        </p:sp>
        <p:sp>
          <p:nvSpPr>
            <p:cNvPr id="25" name="TextBox 25"/>
            <p:cNvSpPr txBox="1"/>
            <p:nvPr/>
          </p:nvSpPr>
          <p:spPr>
            <a:xfrm>
              <a:off x="1303757" y="-57149"/>
              <a:ext cx="4419600" cy="1518364"/>
            </a:xfrm>
            <a:prstGeom prst="rect">
              <a:avLst/>
            </a:prstGeom>
          </p:spPr>
          <p:txBody>
            <a:bodyPr lIns="0" tIns="0" rIns="0" bIns="0" rtlCol="0" anchor="t">
              <a:spAutoFit/>
            </a:bodyPr>
            <a:lstStyle/>
            <a:p>
              <a:pPr>
                <a:lnSpc>
                  <a:spcPts val="3045"/>
                </a:lnSpc>
              </a:pPr>
              <a:r>
                <a:rPr lang="en-US" sz="2100" b="1" spc="105" dirty="0">
                  <a:solidFill>
                    <a:srgbClr val="353535"/>
                  </a:solidFill>
                  <a:latin typeface="Ink Free" panose="03080402000500000000" pitchFamily="66" charset="0"/>
                </a:rPr>
                <a:t>The meal count shouldn’t repeat daily with no variation.</a:t>
              </a:r>
            </a:p>
          </p:txBody>
        </p:sp>
      </p:grpSp>
      <p:pic>
        <p:nvPicPr>
          <p:cNvPr id="26" name="Picture 26"/>
          <p:cNvPicPr>
            <a:picLocks noChangeAspect="1"/>
          </p:cNvPicPr>
          <p:nvPr/>
        </p:nvPicPr>
        <p:blipFill>
          <a:blip r:embed="rId5"/>
          <a:srcRect/>
          <a:stretch>
            <a:fillRect/>
          </a:stretch>
        </p:blipFill>
        <p:spPr>
          <a:xfrm>
            <a:off x="2795363" y="909995"/>
            <a:ext cx="2648102" cy="5852160"/>
          </a:xfrm>
          <a:prstGeom prst="rect">
            <a:avLst/>
          </a:prstGeom>
        </p:spPr>
      </p:pic>
      <p:sp>
        <p:nvSpPr>
          <p:cNvPr id="27" name="TextBox 27"/>
          <p:cNvSpPr txBox="1"/>
          <p:nvPr/>
        </p:nvSpPr>
        <p:spPr>
          <a:xfrm>
            <a:off x="147430" y="3404378"/>
            <a:ext cx="4598836" cy="2276475"/>
          </a:xfrm>
          <a:prstGeom prst="rect">
            <a:avLst/>
          </a:prstGeom>
        </p:spPr>
        <p:txBody>
          <a:bodyPr lIns="0" tIns="0" rIns="0" bIns="0" rtlCol="0" anchor="t">
            <a:spAutoFit/>
          </a:bodyPr>
          <a:lstStyle/>
          <a:p>
            <a:pPr algn="ctr">
              <a:lnSpc>
                <a:spcPts val="6090"/>
              </a:lnSpc>
            </a:pPr>
            <a:r>
              <a:rPr lang="en-US" sz="4200" spc="210" dirty="0">
                <a:solidFill>
                  <a:srgbClr val="6DBFC7"/>
                </a:solidFill>
                <a:latin typeface="League Spartan"/>
              </a:rPr>
              <a:t>For meals </a:t>
            </a:r>
          </a:p>
          <a:p>
            <a:pPr algn="ctr">
              <a:lnSpc>
                <a:spcPts val="6090"/>
              </a:lnSpc>
            </a:pPr>
            <a:r>
              <a:rPr lang="en-US" sz="4200" spc="210" dirty="0">
                <a:solidFill>
                  <a:srgbClr val="6DBFC7"/>
                </a:solidFill>
                <a:latin typeface="League Spartan"/>
              </a:rPr>
              <a:t>to be reimbursable:</a:t>
            </a:r>
          </a:p>
        </p:txBody>
      </p:sp>
      <p:sp>
        <p:nvSpPr>
          <p:cNvPr id="28" name="TextBox 28"/>
          <p:cNvSpPr txBox="1"/>
          <p:nvPr/>
        </p:nvSpPr>
        <p:spPr>
          <a:xfrm>
            <a:off x="1466469" y="6858888"/>
            <a:ext cx="6979577" cy="428625"/>
          </a:xfrm>
          <a:prstGeom prst="rect">
            <a:avLst/>
          </a:prstGeom>
        </p:spPr>
        <p:txBody>
          <a:bodyPr lIns="0" tIns="0" rIns="0" bIns="0" rtlCol="0" anchor="t">
            <a:spAutoFit/>
          </a:bodyPr>
          <a:lstStyle/>
          <a:p>
            <a:pPr algn="ctr">
              <a:lnSpc>
                <a:spcPts val="3479"/>
              </a:lnSpc>
            </a:pPr>
            <a:r>
              <a:rPr lang="en-US" sz="2400" b="1" spc="120" dirty="0">
                <a:solidFill>
                  <a:srgbClr val="EC1B24"/>
                </a:solidFill>
                <a:latin typeface="Roboto"/>
              </a:rPr>
              <a:t>Must Claim 85% Meals Delivered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7"/>
                                        </p:tgtEl>
                                        <p:attrNameLst>
                                          <p:attrName>ppt_x</p:attrName>
                                          <p:attrName>ppt_y</p:attrName>
                                        </p:attrNameLst>
                                      </p:cBhvr>
                                    </p:animMotion>
                                    <p:animRot by="1500000">
                                      <p:cBhvr>
                                        <p:cTn id="7" dur="125" fill="hold">
                                          <p:stCondLst>
                                            <p:cond delay="0"/>
                                          </p:stCondLst>
                                        </p:cTn>
                                        <p:tgtEl>
                                          <p:spTgt spid="27"/>
                                        </p:tgtEl>
                                        <p:attrNameLst>
                                          <p:attrName>r</p:attrName>
                                        </p:attrNameLst>
                                      </p:cBhvr>
                                    </p:animRot>
                                    <p:animRot by="-1500000">
                                      <p:cBhvr>
                                        <p:cTn id="8" dur="125" fill="hold">
                                          <p:stCondLst>
                                            <p:cond delay="125"/>
                                          </p:stCondLst>
                                        </p:cTn>
                                        <p:tgtEl>
                                          <p:spTgt spid="27"/>
                                        </p:tgtEl>
                                        <p:attrNameLst>
                                          <p:attrName>r</p:attrName>
                                        </p:attrNameLst>
                                      </p:cBhvr>
                                    </p:animRot>
                                    <p:animRot by="-1500000">
                                      <p:cBhvr>
                                        <p:cTn id="9" dur="125" fill="hold">
                                          <p:stCondLst>
                                            <p:cond delay="250"/>
                                          </p:stCondLst>
                                        </p:cTn>
                                        <p:tgtEl>
                                          <p:spTgt spid="27"/>
                                        </p:tgtEl>
                                        <p:attrNameLst>
                                          <p:attrName>r</p:attrName>
                                        </p:attrNameLst>
                                      </p:cBhvr>
                                    </p:animRot>
                                    <p:animRot by="1500000">
                                      <p:cBhvr>
                                        <p:cTn id="10" dur="125" fill="hold">
                                          <p:stCondLst>
                                            <p:cond delay="375"/>
                                          </p:stCondLst>
                                        </p:cTn>
                                        <p:tgtEl>
                                          <p:spTgt spid="2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80">
                                          <p:stCondLst>
                                            <p:cond delay="0"/>
                                          </p:stCondLst>
                                        </p:cTn>
                                        <p:tgtEl>
                                          <p:spTgt spid="8"/>
                                        </p:tgtEl>
                                      </p:cBhvr>
                                    </p:animEffect>
                                    <p:anim calcmode="lin" valueType="num">
                                      <p:cBhvr>
                                        <p:cTn id="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gtEl>
                                      </p:cBhvr>
                                      <p:to x="100000" y="60000"/>
                                    </p:animScale>
                                    <p:animScale>
                                      <p:cBhvr>
                                        <p:cTn id="22" dur="166" decel="50000">
                                          <p:stCondLst>
                                            <p:cond delay="676"/>
                                          </p:stCondLst>
                                        </p:cTn>
                                        <p:tgtEl>
                                          <p:spTgt spid="8"/>
                                        </p:tgtEl>
                                      </p:cBhvr>
                                      <p:to x="100000" y="100000"/>
                                    </p:animScale>
                                    <p:animScale>
                                      <p:cBhvr>
                                        <p:cTn id="23" dur="26">
                                          <p:stCondLst>
                                            <p:cond delay="1312"/>
                                          </p:stCondLst>
                                        </p:cTn>
                                        <p:tgtEl>
                                          <p:spTgt spid="8"/>
                                        </p:tgtEl>
                                      </p:cBhvr>
                                      <p:to x="100000" y="80000"/>
                                    </p:animScale>
                                    <p:animScale>
                                      <p:cBhvr>
                                        <p:cTn id="24" dur="166" decel="50000">
                                          <p:stCondLst>
                                            <p:cond delay="1338"/>
                                          </p:stCondLst>
                                        </p:cTn>
                                        <p:tgtEl>
                                          <p:spTgt spid="8"/>
                                        </p:tgtEl>
                                      </p:cBhvr>
                                      <p:to x="100000" y="100000"/>
                                    </p:animScale>
                                    <p:animScale>
                                      <p:cBhvr>
                                        <p:cTn id="25" dur="26">
                                          <p:stCondLst>
                                            <p:cond delay="1642"/>
                                          </p:stCondLst>
                                        </p:cTn>
                                        <p:tgtEl>
                                          <p:spTgt spid="8"/>
                                        </p:tgtEl>
                                      </p:cBhvr>
                                      <p:to x="100000" y="90000"/>
                                    </p:animScale>
                                    <p:animScale>
                                      <p:cBhvr>
                                        <p:cTn id="26" dur="166" decel="50000">
                                          <p:stCondLst>
                                            <p:cond delay="1668"/>
                                          </p:stCondLst>
                                        </p:cTn>
                                        <p:tgtEl>
                                          <p:spTgt spid="8"/>
                                        </p:tgtEl>
                                      </p:cBhvr>
                                      <p:to x="100000" y="100000"/>
                                    </p:animScale>
                                    <p:animScale>
                                      <p:cBhvr>
                                        <p:cTn id="27" dur="26">
                                          <p:stCondLst>
                                            <p:cond delay="1808"/>
                                          </p:stCondLst>
                                        </p:cTn>
                                        <p:tgtEl>
                                          <p:spTgt spid="8"/>
                                        </p:tgtEl>
                                      </p:cBhvr>
                                      <p:to x="100000" y="95000"/>
                                    </p:animScale>
                                    <p:animScale>
                                      <p:cBhvr>
                                        <p:cTn id="28" dur="166" decel="50000">
                                          <p:stCondLst>
                                            <p:cond delay="1834"/>
                                          </p:stCondLst>
                                        </p:cTn>
                                        <p:tgtEl>
                                          <p:spTgt spid="8"/>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80">
                                          <p:stCondLst>
                                            <p:cond delay="0"/>
                                          </p:stCondLst>
                                        </p:cTn>
                                        <p:tgtEl>
                                          <p:spTgt spid="13"/>
                                        </p:tgtEl>
                                      </p:cBhvr>
                                    </p:animEffect>
                                    <p:anim calcmode="lin" valueType="num">
                                      <p:cBhvr>
                                        <p:cTn id="3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9" dur="26">
                                          <p:stCondLst>
                                            <p:cond delay="650"/>
                                          </p:stCondLst>
                                        </p:cTn>
                                        <p:tgtEl>
                                          <p:spTgt spid="13"/>
                                        </p:tgtEl>
                                      </p:cBhvr>
                                      <p:to x="100000" y="60000"/>
                                    </p:animScale>
                                    <p:animScale>
                                      <p:cBhvr>
                                        <p:cTn id="40" dur="166" decel="50000">
                                          <p:stCondLst>
                                            <p:cond delay="676"/>
                                          </p:stCondLst>
                                        </p:cTn>
                                        <p:tgtEl>
                                          <p:spTgt spid="13"/>
                                        </p:tgtEl>
                                      </p:cBhvr>
                                      <p:to x="100000" y="100000"/>
                                    </p:animScale>
                                    <p:animScale>
                                      <p:cBhvr>
                                        <p:cTn id="41" dur="26">
                                          <p:stCondLst>
                                            <p:cond delay="1312"/>
                                          </p:stCondLst>
                                        </p:cTn>
                                        <p:tgtEl>
                                          <p:spTgt spid="13"/>
                                        </p:tgtEl>
                                      </p:cBhvr>
                                      <p:to x="100000" y="80000"/>
                                    </p:animScale>
                                    <p:animScale>
                                      <p:cBhvr>
                                        <p:cTn id="42" dur="166" decel="50000">
                                          <p:stCondLst>
                                            <p:cond delay="1338"/>
                                          </p:stCondLst>
                                        </p:cTn>
                                        <p:tgtEl>
                                          <p:spTgt spid="13"/>
                                        </p:tgtEl>
                                      </p:cBhvr>
                                      <p:to x="100000" y="100000"/>
                                    </p:animScale>
                                    <p:animScale>
                                      <p:cBhvr>
                                        <p:cTn id="43" dur="26">
                                          <p:stCondLst>
                                            <p:cond delay="1642"/>
                                          </p:stCondLst>
                                        </p:cTn>
                                        <p:tgtEl>
                                          <p:spTgt spid="13"/>
                                        </p:tgtEl>
                                      </p:cBhvr>
                                      <p:to x="100000" y="90000"/>
                                    </p:animScale>
                                    <p:animScale>
                                      <p:cBhvr>
                                        <p:cTn id="44" dur="166" decel="50000">
                                          <p:stCondLst>
                                            <p:cond delay="1668"/>
                                          </p:stCondLst>
                                        </p:cTn>
                                        <p:tgtEl>
                                          <p:spTgt spid="13"/>
                                        </p:tgtEl>
                                      </p:cBhvr>
                                      <p:to x="100000" y="100000"/>
                                    </p:animScale>
                                    <p:animScale>
                                      <p:cBhvr>
                                        <p:cTn id="45" dur="26">
                                          <p:stCondLst>
                                            <p:cond delay="1808"/>
                                          </p:stCondLst>
                                        </p:cTn>
                                        <p:tgtEl>
                                          <p:spTgt spid="13"/>
                                        </p:tgtEl>
                                      </p:cBhvr>
                                      <p:to x="100000" y="95000"/>
                                    </p:animScale>
                                    <p:animScale>
                                      <p:cBhvr>
                                        <p:cTn id="46" dur="166" decel="50000">
                                          <p:stCondLst>
                                            <p:cond delay="1834"/>
                                          </p:stCondLst>
                                        </p:cTn>
                                        <p:tgtEl>
                                          <p:spTgt spid="13"/>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down)">
                                      <p:cBhvr>
                                        <p:cTn id="51" dur="580">
                                          <p:stCondLst>
                                            <p:cond delay="0"/>
                                          </p:stCondLst>
                                        </p:cTn>
                                        <p:tgtEl>
                                          <p:spTgt spid="18"/>
                                        </p:tgtEl>
                                      </p:cBhvr>
                                    </p:animEffect>
                                    <p:anim calcmode="lin" valueType="num">
                                      <p:cBhvr>
                                        <p:cTn id="5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57" dur="26">
                                          <p:stCondLst>
                                            <p:cond delay="650"/>
                                          </p:stCondLst>
                                        </p:cTn>
                                        <p:tgtEl>
                                          <p:spTgt spid="18"/>
                                        </p:tgtEl>
                                      </p:cBhvr>
                                      <p:to x="100000" y="60000"/>
                                    </p:animScale>
                                    <p:animScale>
                                      <p:cBhvr>
                                        <p:cTn id="58" dur="166" decel="50000">
                                          <p:stCondLst>
                                            <p:cond delay="676"/>
                                          </p:stCondLst>
                                        </p:cTn>
                                        <p:tgtEl>
                                          <p:spTgt spid="18"/>
                                        </p:tgtEl>
                                      </p:cBhvr>
                                      <p:to x="100000" y="100000"/>
                                    </p:animScale>
                                    <p:animScale>
                                      <p:cBhvr>
                                        <p:cTn id="59" dur="26">
                                          <p:stCondLst>
                                            <p:cond delay="1312"/>
                                          </p:stCondLst>
                                        </p:cTn>
                                        <p:tgtEl>
                                          <p:spTgt spid="18"/>
                                        </p:tgtEl>
                                      </p:cBhvr>
                                      <p:to x="100000" y="80000"/>
                                    </p:animScale>
                                    <p:animScale>
                                      <p:cBhvr>
                                        <p:cTn id="60" dur="166" decel="50000">
                                          <p:stCondLst>
                                            <p:cond delay="1338"/>
                                          </p:stCondLst>
                                        </p:cTn>
                                        <p:tgtEl>
                                          <p:spTgt spid="18"/>
                                        </p:tgtEl>
                                      </p:cBhvr>
                                      <p:to x="100000" y="100000"/>
                                    </p:animScale>
                                    <p:animScale>
                                      <p:cBhvr>
                                        <p:cTn id="61" dur="26">
                                          <p:stCondLst>
                                            <p:cond delay="1642"/>
                                          </p:stCondLst>
                                        </p:cTn>
                                        <p:tgtEl>
                                          <p:spTgt spid="18"/>
                                        </p:tgtEl>
                                      </p:cBhvr>
                                      <p:to x="100000" y="90000"/>
                                    </p:animScale>
                                    <p:animScale>
                                      <p:cBhvr>
                                        <p:cTn id="62" dur="166" decel="50000">
                                          <p:stCondLst>
                                            <p:cond delay="1668"/>
                                          </p:stCondLst>
                                        </p:cTn>
                                        <p:tgtEl>
                                          <p:spTgt spid="18"/>
                                        </p:tgtEl>
                                      </p:cBhvr>
                                      <p:to x="100000" y="100000"/>
                                    </p:animScale>
                                    <p:animScale>
                                      <p:cBhvr>
                                        <p:cTn id="63" dur="26">
                                          <p:stCondLst>
                                            <p:cond delay="1808"/>
                                          </p:stCondLst>
                                        </p:cTn>
                                        <p:tgtEl>
                                          <p:spTgt spid="18"/>
                                        </p:tgtEl>
                                      </p:cBhvr>
                                      <p:to x="100000" y="95000"/>
                                    </p:animScale>
                                    <p:animScale>
                                      <p:cBhvr>
                                        <p:cTn id="64" dur="166" decel="50000">
                                          <p:stCondLst>
                                            <p:cond delay="1834"/>
                                          </p:stCondLst>
                                        </p:cTn>
                                        <p:tgtEl>
                                          <p:spTgt spid="18"/>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down)">
                                      <p:cBhvr>
                                        <p:cTn id="69" dur="580">
                                          <p:stCondLst>
                                            <p:cond delay="0"/>
                                          </p:stCondLst>
                                        </p:cTn>
                                        <p:tgtEl>
                                          <p:spTgt spid="23"/>
                                        </p:tgtEl>
                                      </p:cBhvr>
                                    </p:animEffect>
                                    <p:anim calcmode="lin" valueType="num">
                                      <p:cBhvr>
                                        <p:cTn id="7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75" dur="26">
                                          <p:stCondLst>
                                            <p:cond delay="650"/>
                                          </p:stCondLst>
                                        </p:cTn>
                                        <p:tgtEl>
                                          <p:spTgt spid="23"/>
                                        </p:tgtEl>
                                      </p:cBhvr>
                                      <p:to x="100000" y="60000"/>
                                    </p:animScale>
                                    <p:animScale>
                                      <p:cBhvr>
                                        <p:cTn id="76" dur="166" decel="50000">
                                          <p:stCondLst>
                                            <p:cond delay="676"/>
                                          </p:stCondLst>
                                        </p:cTn>
                                        <p:tgtEl>
                                          <p:spTgt spid="23"/>
                                        </p:tgtEl>
                                      </p:cBhvr>
                                      <p:to x="100000" y="100000"/>
                                    </p:animScale>
                                    <p:animScale>
                                      <p:cBhvr>
                                        <p:cTn id="77" dur="26">
                                          <p:stCondLst>
                                            <p:cond delay="1312"/>
                                          </p:stCondLst>
                                        </p:cTn>
                                        <p:tgtEl>
                                          <p:spTgt spid="23"/>
                                        </p:tgtEl>
                                      </p:cBhvr>
                                      <p:to x="100000" y="80000"/>
                                    </p:animScale>
                                    <p:animScale>
                                      <p:cBhvr>
                                        <p:cTn id="78" dur="166" decel="50000">
                                          <p:stCondLst>
                                            <p:cond delay="1338"/>
                                          </p:stCondLst>
                                        </p:cTn>
                                        <p:tgtEl>
                                          <p:spTgt spid="23"/>
                                        </p:tgtEl>
                                      </p:cBhvr>
                                      <p:to x="100000" y="100000"/>
                                    </p:animScale>
                                    <p:animScale>
                                      <p:cBhvr>
                                        <p:cTn id="79" dur="26">
                                          <p:stCondLst>
                                            <p:cond delay="1642"/>
                                          </p:stCondLst>
                                        </p:cTn>
                                        <p:tgtEl>
                                          <p:spTgt spid="23"/>
                                        </p:tgtEl>
                                      </p:cBhvr>
                                      <p:to x="100000" y="90000"/>
                                    </p:animScale>
                                    <p:animScale>
                                      <p:cBhvr>
                                        <p:cTn id="80" dur="166" decel="50000">
                                          <p:stCondLst>
                                            <p:cond delay="1668"/>
                                          </p:stCondLst>
                                        </p:cTn>
                                        <p:tgtEl>
                                          <p:spTgt spid="23"/>
                                        </p:tgtEl>
                                      </p:cBhvr>
                                      <p:to x="100000" y="100000"/>
                                    </p:animScale>
                                    <p:animScale>
                                      <p:cBhvr>
                                        <p:cTn id="81" dur="26">
                                          <p:stCondLst>
                                            <p:cond delay="1808"/>
                                          </p:stCondLst>
                                        </p:cTn>
                                        <p:tgtEl>
                                          <p:spTgt spid="23"/>
                                        </p:tgtEl>
                                      </p:cBhvr>
                                      <p:to x="100000" y="95000"/>
                                    </p:animScale>
                                    <p:animScale>
                                      <p:cBhvr>
                                        <p:cTn id="82" dur="166" decel="50000">
                                          <p:stCondLst>
                                            <p:cond delay="1834"/>
                                          </p:stCondLst>
                                        </p:cTn>
                                        <p:tgtEl>
                                          <p:spTgt spid="23"/>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8" presetClass="emph" presetSubtype="0" fill="hold" grpId="0" nodeType="clickEffect">
                                  <p:stCondLst>
                                    <p:cond delay="0"/>
                                  </p:stCondLst>
                                  <p:childTnLst>
                                    <p:animRot by="21600000">
                                      <p:cBhvr>
                                        <p:cTn id="86" dur="2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3"/>
          <a:srcRect l="34729" t="45184" r="34729" b="45184"/>
          <a:stretch>
            <a:fillRect/>
          </a:stretch>
        </p:blipFill>
        <p:spPr>
          <a:xfrm>
            <a:off x="-555384" y="571252"/>
            <a:ext cx="5585384" cy="1761361"/>
          </a:xfrm>
          <a:prstGeom prst="rect">
            <a:avLst/>
          </a:prstGeom>
        </p:spPr>
      </p:pic>
      <p:sp>
        <p:nvSpPr>
          <p:cNvPr id="4" name="TextBox 4"/>
          <p:cNvSpPr txBox="1"/>
          <p:nvPr/>
        </p:nvSpPr>
        <p:spPr>
          <a:xfrm>
            <a:off x="444307" y="1008849"/>
            <a:ext cx="4048125" cy="97381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SITE RECORD OF MEALS SERVED</a:t>
            </a:r>
          </a:p>
        </p:txBody>
      </p:sp>
      <p:pic>
        <p:nvPicPr>
          <p:cNvPr id="5" name="Picture 5"/>
          <p:cNvPicPr>
            <a:picLocks noChangeAspect="1"/>
          </p:cNvPicPr>
          <p:nvPr/>
        </p:nvPicPr>
        <p:blipFill>
          <a:blip r:embed="rId4"/>
          <a:srcRect/>
          <a:stretch>
            <a:fillRect/>
          </a:stretch>
        </p:blipFill>
        <p:spPr>
          <a:xfrm>
            <a:off x="1960690" y="1902946"/>
            <a:ext cx="7061390" cy="4990414"/>
          </a:xfrm>
          <a:prstGeom prst="rect">
            <a:avLst/>
          </a:prstGeom>
        </p:spPr>
      </p:pic>
      <p:sp>
        <p:nvSpPr>
          <p:cNvPr id="6" name="TextBox 6"/>
          <p:cNvSpPr txBox="1"/>
          <p:nvPr/>
        </p:nvSpPr>
        <p:spPr>
          <a:xfrm rot="1081217">
            <a:off x="3692013" y="3648102"/>
            <a:ext cx="4059249" cy="1346104"/>
          </a:xfrm>
          <a:prstGeom prst="rect">
            <a:avLst/>
          </a:prstGeom>
        </p:spPr>
        <p:txBody>
          <a:bodyPr lIns="0" tIns="0" rIns="0" bIns="0" rtlCol="0" anchor="t">
            <a:spAutoFit/>
          </a:bodyPr>
          <a:lstStyle/>
          <a:p>
            <a:pPr algn="ctr">
              <a:lnSpc>
                <a:spcPts val="5040"/>
              </a:lnSpc>
              <a:spcBef>
                <a:spcPct val="0"/>
              </a:spcBef>
            </a:pPr>
            <a:r>
              <a:rPr lang="en-US" sz="3600" dirty="0">
                <a:solidFill>
                  <a:srgbClr val="EC1B24"/>
                </a:solidFill>
                <a:latin typeface="Cooper Hewitt Heavy"/>
              </a:rPr>
              <a:t>FILL OUT COMPLETELY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3"/>
          <a:srcRect l="36927" t="43802" r="36927" b="43802"/>
          <a:stretch>
            <a:fillRect/>
          </a:stretch>
        </p:blipFill>
        <p:spPr>
          <a:xfrm>
            <a:off x="-438150" y="552450"/>
            <a:ext cx="4781270" cy="2266950"/>
          </a:xfrm>
          <a:prstGeom prst="rect">
            <a:avLst/>
          </a:prstGeom>
        </p:spPr>
      </p:pic>
      <p:sp>
        <p:nvSpPr>
          <p:cNvPr id="4" name="TextBox 4"/>
          <p:cNvSpPr txBox="1"/>
          <p:nvPr/>
        </p:nvSpPr>
        <p:spPr>
          <a:xfrm>
            <a:off x="731520" y="704955"/>
            <a:ext cx="3352800" cy="195171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RECORD OF MEALS SERVED</a:t>
            </a:r>
          </a:p>
          <a:p>
            <a:pPr>
              <a:lnSpc>
                <a:spcPts val="3896"/>
              </a:lnSpc>
            </a:pPr>
            <a:r>
              <a:rPr lang="en-US" sz="3219" spc="160">
                <a:solidFill>
                  <a:srgbClr val="FFFFFF"/>
                </a:solidFill>
                <a:latin typeface="League Spartan"/>
              </a:rPr>
              <a:t>RULES</a:t>
            </a:r>
          </a:p>
        </p:txBody>
      </p:sp>
      <p:pic>
        <p:nvPicPr>
          <p:cNvPr id="5" name="Picture 5"/>
          <p:cNvPicPr>
            <a:picLocks noChangeAspect="1"/>
          </p:cNvPicPr>
          <p:nvPr/>
        </p:nvPicPr>
        <p:blipFill>
          <a:blip r:embed="rId4"/>
          <a:srcRect l="33871" t="49551" r="33871" b="49551"/>
          <a:stretch>
            <a:fillRect/>
          </a:stretch>
        </p:blipFill>
        <p:spPr>
          <a:xfrm rot="-5400000">
            <a:off x="2284510" y="3422840"/>
            <a:ext cx="5899176" cy="164148"/>
          </a:xfrm>
          <a:prstGeom prst="rect">
            <a:avLst/>
          </a:prstGeom>
        </p:spPr>
      </p:pic>
      <p:grpSp>
        <p:nvGrpSpPr>
          <p:cNvPr id="6" name="Group 6"/>
          <p:cNvGrpSpPr>
            <a:grpSpLocks noChangeAspect="1"/>
          </p:cNvGrpSpPr>
          <p:nvPr/>
        </p:nvGrpSpPr>
        <p:grpSpPr>
          <a:xfrm>
            <a:off x="4886732" y="552450"/>
            <a:ext cx="715089" cy="715089"/>
            <a:chOff x="0" y="0"/>
            <a:chExt cx="6350000" cy="6350000"/>
          </a:xfrm>
        </p:grpSpPr>
        <p:sp>
          <p:nvSpPr>
            <p:cNvPr id="7" name="Freeform 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8" name="Group 8"/>
          <p:cNvGrpSpPr/>
          <p:nvPr/>
        </p:nvGrpSpPr>
        <p:grpSpPr>
          <a:xfrm>
            <a:off x="4956257" y="573072"/>
            <a:ext cx="4302043" cy="877804"/>
            <a:chOff x="0" y="-66675"/>
            <a:chExt cx="5736057" cy="1170405"/>
          </a:xfrm>
        </p:grpSpPr>
        <p:sp>
          <p:nvSpPr>
            <p:cNvPr id="9" name="TextBox 9"/>
            <p:cNvSpPr txBox="1"/>
            <p:nvPr/>
          </p:nvSpPr>
          <p:spPr>
            <a:xfrm>
              <a:off x="0" y="224125"/>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1</a:t>
              </a:r>
            </a:p>
          </p:txBody>
        </p:sp>
        <p:sp>
          <p:nvSpPr>
            <p:cNvPr id="10" name="TextBox 10"/>
            <p:cNvSpPr txBox="1"/>
            <p:nvPr/>
          </p:nvSpPr>
          <p:spPr>
            <a:xfrm>
              <a:off x="1316457" y="-66675"/>
              <a:ext cx="4419600" cy="1170405"/>
            </a:xfrm>
            <a:prstGeom prst="rect">
              <a:avLst/>
            </a:prstGeom>
          </p:spPr>
          <p:txBody>
            <a:bodyPr lIns="0" tIns="0" rIns="0" bIns="0" rtlCol="0" anchor="t">
              <a:spAutoFit/>
            </a:bodyPr>
            <a:lstStyle/>
            <a:p>
              <a:pPr>
                <a:lnSpc>
                  <a:spcPts val="3479"/>
                </a:lnSpc>
              </a:pPr>
              <a:r>
                <a:rPr lang="en-US" sz="2400" b="1" spc="120" dirty="0">
                  <a:solidFill>
                    <a:srgbClr val="353535"/>
                  </a:solidFill>
                  <a:latin typeface="Ink Free" panose="03080402000500000000" pitchFamily="66" charset="0"/>
                </a:rPr>
                <a:t>Complete Daily &amp; Turn in Monthly</a:t>
              </a:r>
            </a:p>
          </p:txBody>
        </p:sp>
      </p:grpSp>
      <p:grpSp>
        <p:nvGrpSpPr>
          <p:cNvPr id="11" name="Group 11"/>
          <p:cNvGrpSpPr>
            <a:grpSpLocks noChangeAspect="1"/>
          </p:cNvGrpSpPr>
          <p:nvPr/>
        </p:nvGrpSpPr>
        <p:grpSpPr>
          <a:xfrm>
            <a:off x="4886732" y="2230168"/>
            <a:ext cx="715089" cy="715089"/>
            <a:chOff x="0" y="0"/>
            <a:chExt cx="6350000" cy="6350000"/>
          </a:xfrm>
        </p:grpSpPr>
        <p:sp>
          <p:nvSpPr>
            <p:cNvPr id="12" name="Freeform 12"/>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13" name="Group 13"/>
          <p:cNvGrpSpPr/>
          <p:nvPr/>
        </p:nvGrpSpPr>
        <p:grpSpPr>
          <a:xfrm>
            <a:off x="4936393" y="2258997"/>
            <a:ext cx="4669777" cy="1326645"/>
            <a:chOff x="0" y="-66675"/>
            <a:chExt cx="5762543" cy="1768860"/>
          </a:xfrm>
        </p:grpSpPr>
        <p:sp>
          <p:nvSpPr>
            <p:cNvPr id="14" name="TextBox 14"/>
            <p:cNvSpPr txBox="1"/>
            <p:nvPr/>
          </p:nvSpPr>
          <p:spPr>
            <a:xfrm>
              <a:off x="0" y="226426"/>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2</a:t>
              </a:r>
            </a:p>
          </p:txBody>
        </p:sp>
        <p:sp>
          <p:nvSpPr>
            <p:cNvPr id="15" name="TextBox 15"/>
            <p:cNvSpPr txBox="1"/>
            <p:nvPr/>
          </p:nvSpPr>
          <p:spPr>
            <a:xfrm>
              <a:off x="1342943" y="-66675"/>
              <a:ext cx="4419600" cy="1768860"/>
            </a:xfrm>
            <a:prstGeom prst="rect">
              <a:avLst/>
            </a:prstGeom>
          </p:spPr>
          <p:txBody>
            <a:bodyPr lIns="0" tIns="0" rIns="0" bIns="0" rtlCol="0" anchor="t">
              <a:spAutoFit/>
            </a:bodyPr>
            <a:lstStyle/>
            <a:p>
              <a:pPr>
                <a:lnSpc>
                  <a:spcPts val="3479"/>
                </a:lnSpc>
              </a:pPr>
              <a:r>
                <a:rPr lang="en-US" sz="2400" b="1" spc="120" dirty="0">
                  <a:solidFill>
                    <a:srgbClr val="353535"/>
                  </a:solidFill>
                  <a:latin typeface="Ink Free" panose="03080402000500000000" pitchFamily="66" charset="0"/>
                </a:rPr>
                <a:t>Must be available at all times for monitoring</a:t>
              </a:r>
            </a:p>
          </p:txBody>
        </p:sp>
      </p:grpSp>
      <p:grpSp>
        <p:nvGrpSpPr>
          <p:cNvPr id="16" name="Group 16"/>
          <p:cNvGrpSpPr>
            <a:grpSpLocks noChangeAspect="1"/>
          </p:cNvGrpSpPr>
          <p:nvPr/>
        </p:nvGrpSpPr>
        <p:grpSpPr>
          <a:xfrm>
            <a:off x="4896665" y="3958362"/>
            <a:ext cx="715089" cy="715089"/>
            <a:chOff x="0" y="0"/>
            <a:chExt cx="6350000" cy="6350000"/>
          </a:xfrm>
        </p:grpSpPr>
        <p:sp>
          <p:nvSpPr>
            <p:cNvPr id="17" name="Freeform 1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18" name="Group 18"/>
          <p:cNvGrpSpPr/>
          <p:nvPr/>
        </p:nvGrpSpPr>
        <p:grpSpPr>
          <a:xfrm>
            <a:off x="4956256" y="3954447"/>
            <a:ext cx="4598835" cy="1326645"/>
            <a:chOff x="0" y="-66675"/>
            <a:chExt cx="5723357" cy="1768860"/>
          </a:xfrm>
        </p:grpSpPr>
        <p:sp>
          <p:nvSpPr>
            <p:cNvPr id="19" name="TextBox 19"/>
            <p:cNvSpPr txBox="1"/>
            <p:nvPr/>
          </p:nvSpPr>
          <p:spPr>
            <a:xfrm>
              <a:off x="0" y="268998"/>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3</a:t>
              </a:r>
            </a:p>
          </p:txBody>
        </p:sp>
        <p:sp>
          <p:nvSpPr>
            <p:cNvPr id="20" name="TextBox 20"/>
            <p:cNvSpPr txBox="1"/>
            <p:nvPr/>
          </p:nvSpPr>
          <p:spPr>
            <a:xfrm>
              <a:off x="1303757" y="-66675"/>
              <a:ext cx="4419600" cy="1768860"/>
            </a:xfrm>
            <a:prstGeom prst="rect">
              <a:avLst/>
            </a:prstGeom>
          </p:spPr>
          <p:txBody>
            <a:bodyPr lIns="0" tIns="0" rIns="0" bIns="0" rtlCol="0" anchor="t">
              <a:spAutoFit/>
            </a:bodyPr>
            <a:lstStyle/>
            <a:p>
              <a:pPr>
                <a:lnSpc>
                  <a:spcPts val="3479"/>
                </a:lnSpc>
              </a:pPr>
              <a:r>
                <a:rPr lang="en-US" sz="2400" b="1" spc="120" dirty="0">
                  <a:solidFill>
                    <a:srgbClr val="353535"/>
                  </a:solidFill>
                  <a:latin typeface="Ink Free" panose="03080402000500000000" pitchFamily="66" charset="0"/>
                </a:rPr>
                <a:t>Must have a Site Record for each meal service type</a:t>
              </a:r>
            </a:p>
          </p:txBody>
        </p:sp>
      </p:grpSp>
      <p:pic>
        <p:nvPicPr>
          <p:cNvPr id="21" name="Picture 21"/>
          <p:cNvPicPr>
            <a:picLocks noChangeAspect="1"/>
          </p:cNvPicPr>
          <p:nvPr/>
        </p:nvPicPr>
        <p:blipFill>
          <a:blip r:embed="rId5"/>
          <a:srcRect/>
          <a:stretch>
            <a:fillRect/>
          </a:stretch>
        </p:blipFill>
        <p:spPr>
          <a:xfrm>
            <a:off x="2376996" y="315470"/>
            <a:ext cx="3790059" cy="6316766"/>
          </a:xfrm>
          <a:prstGeom prst="rect">
            <a:avLst/>
          </a:prstGeom>
        </p:spPr>
      </p:pic>
      <p:grpSp>
        <p:nvGrpSpPr>
          <p:cNvPr id="22" name="Group 22"/>
          <p:cNvGrpSpPr>
            <a:grpSpLocks noChangeAspect="1"/>
          </p:cNvGrpSpPr>
          <p:nvPr/>
        </p:nvGrpSpPr>
        <p:grpSpPr>
          <a:xfrm>
            <a:off x="4876800" y="5737030"/>
            <a:ext cx="715089" cy="715089"/>
            <a:chOff x="0" y="0"/>
            <a:chExt cx="6350000" cy="6350000"/>
          </a:xfrm>
        </p:grpSpPr>
        <p:sp>
          <p:nvSpPr>
            <p:cNvPr id="23" name="Freeform 23"/>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24" name="Group 24"/>
          <p:cNvGrpSpPr/>
          <p:nvPr/>
        </p:nvGrpSpPr>
        <p:grpSpPr>
          <a:xfrm>
            <a:off x="4956257" y="5735622"/>
            <a:ext cx="4292518" cy="877804"/>
            <a:chOff x="0" y="-66675"/>
            <a:chExt cx="5723357" cy="1170405"/>
          </a:xfrm>
        </p:grpSpPr>
        <p:sp>
          <p:nvSpPr>
            <p:cNvPr id="25" name="TextBox 25"/>
            <p:cNvSpPr txBox="1"/>
            <p:nvPr/>
          </p:nvSpPr>
          <p:spPr>
            <a:xfrm>
              <a:off x="0" y="277813"/>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4</a:t>
              </a:r>
            </a:p>
          </p:txBody>
        </p:sp>
        <p:sp>
          <p:nvSpPr>
            <p:cNvPr id="26" name="TextBox 26"/>
            <p:cNvSpPr txBox="1"/>
            <p:nvPr/>
          </p:nvSpPr>
          <p:spPr>
            <a:xfrm>
              <a:off x="1303757" y="-66675"/>
              <a:ext cx="4419600" cy="1170405"/>
            </a:xfrm>
            <a:prstGeom prst="rect">
              <a:avLst/>
            </a:prstGeom>
          </p:spPr>
          <p:txBody>
            <a:bodyPr lIns="0" tIns="0" rIns="0" bIns="0" rtlCol="0" anchor="t">
              <a:spAutoFit/>
            </a:bodyPr>
            <a:lstStyle/>
            <a:p>
              <a:pPr>
                <a:lnSpc>
                  <a:spcPts val="3479"/>
                </a:lnSpc>
              </a:pPr>
              <a:r>
                <a:rPr lang="en-US" sz="2400" b="1" spc="120" dirty="0">
                  <a:solidFill>
                    <a:srgbClr val="353535"/>
                  </a:solidFill>
                  <a:latin typeface="Ink Free" panose="03080402000500000000" pitchFamily="66" charset="0"/>
                </a:rPr>
                <a:t>Must match Meal Count Form</a:t>
              </a:r>
            </a:p>
          </p:txBody>
        </p:sp>
      </p:grpSp>
      <p:sp>
        <p:nvSpPr>
          <p:cNvPr id="27" name="TextBox 27"/>
          <p:cNvSpPr txBox="1"/>
          <p:nvPr/>
        </p:nvSpPr>
        <p:spPr>
          <a:xfrm>
            <a:off x="147430" y="3404378"/>
            <a:ext cx="4598836" cy="2276475"/>
          </a:xfrm>
          <a:prstGeom prst="rect">
            <a:avLst/>
          </a:prstGeom>
        </p:spPr>
        <p:txBody>
          <a:bodyPr lIns="0" tIns="0" rIns="0" bIns="0" rtlCol="0" anchor="t">
            <a:spAutoFit/>
          </a:bodyPr>
          <a:lstStyle/>
          <a:p>
            <a:pPr algn="ctr">
              <a:lnSpc>
                <a:spcPts val="6090"/>
              </a:lnSpc>
            </a:pPr>
            <a:r>
              <a:rPr lang="en-US" sz="4200" spc="210" dirty="0">
                <a:solidFill>
                  <a:srgbClr val="6DBFC7"/>
                </a:solidFill>
                <a:latin typeface="League Spartan"/>
              </a:rPr>
              <a:t>For meals </a:t>
            </a:r>
          </a:p>
          <a:p>
            <a:pPr algn="ctr">
              <a:lnSpc>
                <a:spcPts val="6090"/>
              </a:lnSpc>
            </a:pPr>
            <a:r>
              <a:rPr lang="en-US" sz="4200" spc="210" dirty="0">
                <a:solidFill>
                  <a:srgbClr val="6DBFC7"/>
                </a:solidFill>
                <a:latin typeface="League Spartan"/>
              </a:rPr>
              <a:t>to be reimbursable: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7"/>
                                        </p:tgtEl>
                                        <p:attrNameLst>
                                          <p:attrName>ppt_x</p:attrName>
                                          <p:attrName>ppt_y</p:attrName>
                                        </p:attrNameLst>
                                      </p:cBhvr>
                                    </p:animMotion>
                                    <p:animRot by="1500000">
                                      <p:cBhvr>
                                        <p:cTn id="7" dur="125" fill="hold">
                                          <p:stCondLst>
                                            <p:cond delay="0"/>
                                          </p:stCondLst>
                                        </p:cTn>
                                        <p:tgtEl>
                                          <p:spTgt spid="27"/>
                                        </p:tgtEl>
                                        <p:attrNameLst>
                                          <p:attrName>r</p:attrName>
                                        </p:attrNameLst>
                                      </p:cBhvr>
                                    </p:animRot>
                                    <p:animRot by="-1500000">
                                      <p:cBhvr>
                                        <p:cTn id="8" dur="125" fill="hold">
                                          <p:stCondLst>
                                            <p:cond delay="125"/>
                                          </p:stCondLst>
                                        </p:cTn>
                                        <p:tgtEl>
                                          <p:spTgt spid="27"/>
                                        </p:tgtEl>
                                        <p:attrNameLst>
                                          <p:attrName>r</p:attrName>
                                        </p:attrNameLst>
                                      </p:cBhvr>
                                    </p:animRot>
                                    <p:animRot by="-1500000">
                                      <p:cBhvr>
                                        <p:cTn id="9" dur="125" fill="hold">
                                          <p:stCondLst>
                                            <p:cond delay="250"/>
                                          </p:stCondLst>
                                        </p:cTn>
                                        <p:tgtEl>
                                          <p:spTgt spid="27"/>
                                        </p:tgtEl>
                                        <p:attrNameLst>
                                          <p:attrName>r</p:attrName>
                                        </p:attrNameLst>
                                      </p:cBhvr>
                                    </p:animRot>
                                    <p:animRot by="1500000">
                                      <p:cBhvr>
                                        <p:cTn id="10" dur="125" fill="hold">
                                          <p:stCondLst>
                                            <p:cond delay="375"/>
                                          </p:stCondLst>
                                        </p:cTn>
                                        <p:tgtEl>
                                          <p:spTgt spid="2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down)">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2090" y="238280"/>
            <a:ext cx="10552377" cy="7017331"/>
          </a:xfrm>
          <a:prstGeom prst="rect">
            <a:avLst/>
          </a:prstGeom>
        </p:spPr>
      </p:pic>
      <p:pic>
        <p:nvPicPr>
          <p:cNvPr id="3" name="Picture 3"/>
          <p:cNvPicPr>
            <a:picLocks noChangeAspect="1"/>
          </p:cNvPicPr>
          <p:nvPr/>
        </p:nvPicPr>
        <p:blipFill>
          <a:blip r:embed="rId3"/>
          <a:srcRect l="40449" t="45471" r="40449" b="45471"/>
          <a:stretch>
            <a:fillRect/>
          </a:stretch>
        </p:blipFill>
        <p:spPr>
          <a:xfrm>
            <a:off x="0" y="333089"/>
            <a:ext cx="3493340" cy="1656302"/>
          </a:xfrm>
          <a:prstGeom prst="rect">
            <a:avLst/>
          </a:prstGeom>
        </p:spPr>
      </p:pic>
      <p:pic>
        <p:nvPicPr>
          <p:cNvPr id="4" name="Picture 4"/>
          <p:cNvPicPr>
            <a:picLocks noChangeAspect="1"/>
          </p:cNvPicPr>
          <p:nvPr/>
        </p:nvPicPr>
        <p:blipFill>
          <a:blip r:embed="rId4"/>
          <a:srcRect l="48354" t="22176" r="48354" b="22176"/>
          <a:stretch>
            <a:fillRect/>
          </a:stretch>
        </p:blipFill>
        <p:spPr>
          <a:xfrm rot="-5400000">
            <a:off x="4527244" y="2105866"/>
            <a:ext cx="601830" cy="10176818"/>
          </a:xfrm>
          <a:prstGeom prst="rect">
            <a:avLst/>
          </a:prstGeom>
        </p:spPr>
      </p:pic>
      <p:sp>
        <p:nvSpPr>
          <p:cNvPr id="5" name="TextBox 5"/>
          <p:cNvSpPr txBox="1"/>
          <p:nvPr/>
        </p:nvSpPr>
        <p:spPr>
          <a:xfrm>
            <a:off x="116619" y="695430"/>
            <a:ext cx="4188913" cy="1037629"/>
          </a:xfrm>
          <a:prstGeom prst="rect">
            <a:avLst/>
          </a:prstGeom>
        </p:spPr>
        <p:txBody>
          <a:bodyPr lIns="0" tIns="0" rIns="0" bIns="0" rtlCol="0" anchor="t">
            <a:spAutoFit/>
          </a:bodyPr>
          <a:lstStyle/>
          <a:p>
            <a:pPr>
              <a:lnSpc>
                <a:spcPts val="4113"/>
              </a:lnSpc>
            </a:pPr>
            <a:r>
              <a:rPr lang="en-US" sz="3399" spc="169">
                <a:solidFill>
                  <a:srgbClr val="FFFFFF"/>
                </a:solidFill>
                <a:latin typeface="League Spartan"/>
              </a:rPr>
              <a:t>BREAKFAST</a:t>
            </a:r>
          </a:p>
          <a:p>
            <a:pPr>
              <a:lnSpc>
                <a:spcPts val="4113"/>
              </a:lnSpc>
            </a:pPr>
            <a:r>
              <a:rPr lang="en-US" sz="3399" spc="169">
                <a:solidFill>
                  <a:srgbClr val="FFFFFF"/>
                </a:solidFill>
                <a:latin typeface="League Spartan"/>
              </a:rPr>
              <a:t>KITS</a:t>
            </a:r>
          </a:p>
        </p:txBody>
      </p:sp>
      <p:pic>
        <p:nvPicPr>
          <p:cNvPr id="6" name="Picture 6"/>
          <p:cNvPicPr>
            <a:picLocks noChangeAspect="1"/>
          </p:cNvPicPr>
          <p:nvPr/>
        </p:nvPicPr>
        <p:blipFill>
          <a:blip r:embed="rId5"/>
          <a:srcRect l="33871" t="49551" r="33871" b="49551"/>
          <a:stretch>
            <a:fillRect/>
          </a:stretch>
        </p:blipFill>
        <p:spPr>
          <a:xfrm rot="-5400000">
            <a:off x="2284510" y="3422840"/>
            <a:ext cx="5899176" cy="164148"/>
          </a:xfrm>
          <a:prstGeom prst="rect">
            <a:avLst/>
          </a:prstGeom>
        </p:spPr>
      </p:pic>
      <p:grpSp>
        <p:nvGrpSpPr>
          <p:cNvPr id="7" name="Group 7"/>
          <p:cNvGrpSpPr>
            <a:grpSpLocks noChangeAspect="1"/>
          </p:cNvGrpSpPr>
          <p:nvPr/>
        </p:nvGrpSpPr>
        <p:grpSpPr>
          <a:xfrm>
            <a:off x="4886732" y="552450"/>
            <a:ext cx="715089" cy="715089"/>
            <a:chOff x="0" y="0"/>
            <a:chExt cx="6350000" cy="6350000"/>
          </a:xfrm>
        </p:grpSpPr>
        <p:sp>
          <p:nvSpPr>
            <p:cNvPr id="8" name="Freeform 8"/>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9" name="Group 9"/>
          <p:cNvGrpSpPr/>
          <p:nvPr/>
        </p:nvGrpSpPr>
        <p:grpSpPr>
          <a:xfrm>
            <a:off x="4956257" y="573072"/>
            <a:ext cx="4302043" cy="1252266"/>
            <a:chOff x="0" y="-66675"/>
            <a:chExt cx="5736057" cy="1669688"/>
          </a:xfrm>
        </p:grpSpPr>
        <p:sp>
          <p:nvSpPr>
            <p:cNvPr id="10" name="TextBox 10"/>
            <p:cNvSpPr txBox="1"/>
            <p:nvPr/>
          </p:nvSpPr>
          <p:spPr>
            <a:xfrm>
              <a:off x="0" y="224125"/>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1</a:t>
              </a:r>
            </a:p>
          </p:txBody>
        </p:sp>
        <p:sp>
          <p:nvSpPr>
            <p:cNvPr id="11" name="TextBox 11"/>
            <p:cNvSpPr txBox="1"/>
            <p:nvPr/>
          </p:nvSpPr>
          <p:spPr>
            <a:xfrm>
              <a:off x="1316457" y="-66675"/>
              <a:ext cx="4419600" cy="1669688"/>
            </a:xfrm>
            <a:prstGeom prst="rect">
              <a:avLst/>
            </a:prstGeom>
          </p:spPr>
          <p:txBody>
            <a:bodyPr lIns="0" tIns="0" rIns="0" bIns="0" rtlCol="0" anchor="t">
              <a:spAutoFit/>
            </a:bodyPr>
            <a:lstStyle/>
            <a:p>
              <a:pPr>
                <a:lnSpc>
                  <a:spcPts val="3335"/>
                </a:lnSpc>
              </a:pPr>
              <a:r>
                <a:rPr lang="en-US" sz="2300" b="1" spc="114" dirty="0">
                  <a:solidFill>
                    <a:srgbClr val="353535"/>
                  </a:solidFill>
                  <a:latin typeface="Ink Free" panose="03080402000500000000" pitchFamily="66" charset="0"/>
                </a:rPr>
                <a:t>First delivery week before you start - email to set date if needed</a:t>
              </a:r>
            </a:p>
          </p:txBody>
        </p:sp>
      </p:grpSp>
      <p:grpSp>
        <p:nvGrpSpPr>
          <p:cNvPr id="12" name="Group 12"/>
          <p:cNvGrpSpPr>
            <a:grpSpLocks noChangeAspect="1"/>
          </p:cNvGrpSpPr>
          <p:nvPr/>
        </p:nvGrpSpPr>
        <p:grpSpPr>
          <a:xfrm>
            <a:off x="4886732" y="2562670"/>
            <a:ext cx="715089" cy="715089"/>
            <a:chOff x="0" y="0"/>
            <a:chExt cx="6350000" cy="6350000"/>
          </a:xfrm>
        </p:grpSpPr>
        <p:sp>
          <p:nvSpPr>
            <p:cNvPr id="13" name="Freeform 13"/>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14" name="Group 14"/>
          <p:cNvGrpSpPr/>
          <p:nvPr/>
        </p:nvGrpSpPr>
        <p:grpSpPr>
          <a:xfrm>
            <a:off x="4936393" y="2512664"/>
            <a:ext cx="4321907" cy="1252266"/>
            <a:chOff x="0" y="-66675"/>
            <a:chExt cx="5762543" cy="1669688"/>
          </a:xfrm>
        </p:grpSpPr>
        <p:sp>
          <p:nvSpPr>
            <p:cNvPr id="15" name="TextBox 15"/>
            <p:cNvSpPr txBox="1"/>
            <p:nvPr/>
          </p:nvSpPr>
          <p:spPr>
            <a:xfrm>
              <a:off x="0" y="226426"/>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2</a:t>
              </a:r>
            </a:p>
          </p:txBody>
        </p:sp>
        <p:sp>
          <p:nvSpPr>
            <p:cNvPr id="16" name="TextBox 16"/>
            <p:cNvSpPr txBox="1"/>
            <p:nvPr/>
          </p:nvSpPr>
          <p:spPr>
            <a:xfrm>
              <a:off x="1342943" y="-66675"/>
              <a:ext cx="4419600" cy="1669688"/>
            </a:xfrm>
            <a:prstGeom prst="rect">
              <a:avLst/>
            </a:prstGeom>
          </p:spPr>
          <p:txBody>
            <a:bodyPr lIns="0" tIns="0" rIns="0" bIns="0" rtlCol="0" anchor="t">
              <a:spAutoFit/>
            </a:bodyPr>
            <a:lstStyle/>
            <a:p>
              <a:pPr>
                <a:lnSpc>
                  <a:spcPts val="3335"/>
                </a:lnSpc>
              </a:pPr>
              <a:r>
                <a:rPr lang="en-US" sz="2300" b="1" spc="114" dirty="0">
                  <a:solidFill>
                    <a:srgbClr val="353535"/>
                  </a:solidFill>
                  <a:latin typeface="Ink Free" panose="03080402000500000000" pitchFamily="66" charset="0"/>
                </a:rPr>
                <a:t>Place order each week to prevent overstock - order by case</a:t>
              </a:r>
            </a:p>
          </p:txBody>
        </p:sp>
      </p:grpSp>
      <p:grpSp>
        <p:nvGrpSpPr>
          <p:cNvPr id="17" name="Group 17"/>
          <p:cNvGrpSpPr>
            <a:grpSpLocks noChangeAspect="1"/>
          </p:cNvGrpSpPr>
          <p:nvPr/>
        </p:nvGrpSpPr>
        <p:grpSpPr>
          <a:xfrm>
            <a:off x="4896665" y="3958362"/>
            <a:ext cx="715089" cy="715089"/>
            <a:chOff x="0" y="0"/>
            <a:chExt cx="6350000" cy="6350000"/>
          </a:xfrm>
        </p:grpSpPr>
        <p:sp>
          <p:nvSpPr>
            <p:cNvPr id="18" name="Freeform 18"/>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19" name="Group 19"/>
          <p:cNvGrpSpPr/>
          <p:nvPr/>
        </p:nvGrpSpPr>
        <p:grpSpPr>
          <a:xfrm>
            <a:off x="4956257" y="3954447"/>
            <a:ext cx="4292518" cy="1252266"/>
            <a:chOff x="0" y="-66675"/>
            <a:chExt cx="5723357" cy="1669688"/>
          </a:xfrm>
        </p:grpSpPr>
        <p:sp>
          <p:nvSpPr>
            <p:cNvPr id="20" name="TextBox 20"/>
            <p:cNvSpPr txBox="1"/>
            <p:nvPr/>
          </p:nvSpPr>
          <p:spPr>
            <a:xfrm>
              <a:off x="0" y="268998"/>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3</a:t>
              </a:r>
            </a:p>
          </p:txBody>
        </p:sp>
        <p:sp>
          <p:nvSpPr>
            <p:cNvPr id="21" name="TextBox 21"/>
            <p:cNvSpPr txBox="1"/>
            <p:nvPr/>
          </p:nvSpPr>
          <p:spPr>
            <a:xfrm>
              <a:off x="1303757" y="-66675"/>
              <a:ext cx="4419600" cy="1669688"/>
            </a:xfrm>
            <a:prstGeom prst="rect">
              <a:avLst/>
            </a:prstGeom>
          </p:spPr>
          <p:txBody>
            <a:bodyPr lIns="0" tIns="0" rIns="0" bIns="0" rtlCol="0" anchor="t">
              <a:spAutoFit/>
            </a:bodyPr>
            <a:lstStyle/>
            <a:p>
              <a:pPr>
                <a:lnSpc>
                  <a:spcPts val="3335"/>
                </a:lnSpc>
              </a:pPr>
              <a:r>
                <a:rPr lang="en-US" sz="2300" b="1" spc="114" dirty="0">
                  <a:solidFill>
                    <a:srgbClr val="353535"/>
                  </a:solidFill>
                  <a:latin typeface="Ink Free" panose="03080402000500000000" pitchFamily="66" charset="0"/>
                </a:rPr>
                <a:t>First meals only - do not order enough for seconds</a:t>
              </a:r>
            </a:p>
          </p:txBody>
        </p:sp>
      </p:grpSp>
      <p:grpSp>
        <p:nvGrpSpPr>
          <p:cNvPr id="22" name="Group 22"/>
          <p:cNvGrpSpPr>
            <a:grpSpLocks noChangeAspect="1"/>
          </p:cNvGrpSpPr>
          <p:nvPr/>
        </p:nvGrpSpPr>
        <p:grpSpPr>
          <a:xfrm>
            <a:off x="4876800" y="5737030"/>
            <a:ext cx="715089" cy="715089"/>
            <a:chOff x="0" y="0"/>
            <a:chExt cx="6350000" cy="6350000"/>
          </a:xfrm>
        </p:grpSpPr>
        <p:sp>
          <p:nvSpPr>
            <p:cNvPr id="23" name="Freeform 23"/>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24" name="Group 24"/>
          <p:cNvGrpSpPr/>
          <p:nvPr/>
        </p:nvGrpSpPr>
        <p:grpSpPr>
          <a:xfrm>
            <a:off x="4956257" y="5605104"/>
            <a:ext cx="4292518" cy="829073"/>
            <a:chOff x="0" y="-66675"/>
            <a:chExt cx="5723357" cy="1105430"/>
          </a:xfrm>
        </p:grpSpPr>
        <p:sp>
          <p:nvSpPr>
            <p:cNvPr id="25" name="TextBox 25"/>
            <p:cNvSpPr txBox="1"/>
            <p:nvPr/>
          </p:nvSpPr>
          <p:spPr>
            <a:xfrm>
              <a:off x="0" y="277813"/>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4</a:t>
              </a:r>
            </a:p>
          </p:txBody>
        </p:sp>
        <p:sp>
          <p:nvSpPr>
            <p:cNvPr id="26" name="TextBox 26"/>
            <p:cNvSpPr txBox="1"/>
            <p:nvPr/>
          </p:nvSpPr>
          <p:spPr>
            <a:xfrm>
              <a:off x="1303757" y="-66675"/>
              <a:ext cx="4419600" cy="1105430"/>
            </a:xfrm>
            <a:prstGeom prst="rect">
              <a:avLst/>
            </a:prstGeom>
          </p:spPr>
          <p:txBody>
            <a:bodyPr lIns="0" tIns="0" rIns="0" bIns="0" rtlCol="0" anchor="t">
              <a:spAutoFit/>
            </a:bodyPr>
            <a:lstStyle/>
            <a:p>
              <a:pPr>
                <a:lnSpc>
                  <a:spcPts val="3335"/>
                </a:lnSpc>
              </a:pPr>
              <a:r>
                <a:rPr lang="en-US" sz="2300" b="1" spc="114" dirty="0">
                  <a:solidFill>
                    <a:srgbClr val="353535"/>
                  </a:solidFill>
                  <a:latin typeface="Ink Free" panose="03080402000500000000" pitchFamily="66" charset="0"/>
                </a:rPr>
                <a:t>Changes in counts may take up to three days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40449" t="45471" r="40449" b="45471"/>
          <a:stretch>
            <a:fillRect/>
          </a:stretch>
        </p:blipFill>
        <p:spPr>
          <a:xfrm>
            <a:off x="0" y="333089"/>
            <a:ext cx="3493340" cy="1656302"/>
          </a:xfrm>
          <a:prstGeom prst="rect">
            <a:avLst/>
          </a:prstGeom>
        </p:spPr>
      </p:pic>
      <p:pic>
        <p:nvPicPr>
          <p:cNvPr id="3" name="Picture 3"/>
          <p:cNvPicPr>
            <a:picLocks noChangeAspect="1"/>
          </p:cNvPicPr>
          <p:nvPr/>
        </p:nvPicPr>
        <p:blipFill>
          <a:blip r:embed="rId4"/>
          <a:srcRect l="48354" t="22176" r="48354" b="22176"/>
          <a:stretch>
            <a:fillRect/>
          </a:stretch>
        </p:blipFill>
        <p:spPr>
          <a:xfrm rot="-5400000">
            <a:off x="4527244" y="2105866"/>
            <a:ext cx="601830" cy="10176818"/>
          </a:xfrm>
          <a:prstGeom prst="rect">
            <a:avLst/>
          </a:prstGeom>
        </p:spPr>
      </p:pic>
      <p:sp>
        <p:nvSpPr>
          <p:cNvPr id="4" name="TextBox 4"/>
          <p:cNvSpPr txBox="1"/>
          <p:nvPr/>
        </p:nvSpPr>
        <p:spPr>
          <a:xfrm>
            <a:off x="116619" y="704955"/>
            <a:ext cx="3967701" cy="97381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MASTERSON'S</a:t>
            </a:r>
          </a:p>
          <a:p>
            <a:pPr>
              <a:lnSpc>
                <a:spcPts val="3896"/>
              </a:lnSpc>
            </a:pPr>
            <a:r>
              <a:rPr lang="en-US" sz="3219" spc="160">
                <a:solidFill>
                  <a:srgbClr val="FFFFFF"/>
                </a:solidFill>
                <a:latin typeface="League Spartan"/>
              </a:rPr>
              <a:t>SNACK</a:t>
            </a:r>
          </a:p>
        </p:txBody>
      </p:sp>
      <p:pic>
        <p:nvPicPr>
          <p:cNvPr id="5" name="Picture 5"/>
          <p:cNvPicPr>
            <a:picLocks noChangeAspect="1"/>
          </p:cNvPicPr>
          <p:nvPr/>
        </p:nvPicPr>
        <p:blipFill>
          <a:blip r:embed="rId5"/>
          <a:srcRect l="33871" t="49551" r="33871" b="49551"/>
          <a:stretch>
            <a:fillRect/>
          </a:stretch>
        </p:blipFill>
        <p:spPr>
          <a:xfrm rot="-5400000">
            <a:off x="2284510" y="3422840"/>
            <a:ext cx="5899176" cy="164148"/>
          </a:xfrm>
          <a:prstGeom prst="rect">
            <a:avLst/>
          </a:prstGeom>
        </p:spPr>
      </p:pic>
      <p:grpSp>
        <p:nvGrpSpPr>
          <p:cNvPr id="6" name="Group 6"/>
          <p:cNvGrpSpPr>
            <a:grpSpLocks noChangeAspect="1"/>
          </p:cNvGrpSpPr>
          <p:nvPr/>
        </p:nvGrpSpPr>
        <p:grpSpPr>
          <a:xfrm>
            <a:off x="4886732" y="552450"/>
            <a:ext cx="715089" cy="715089"/>
            <a:chOff x="0" y="0"/>
            <a:chExt cx="6350000" cy="6350000"/>
          </a:xfrm>
        </p:grpSpPr>
        <p:sp>
          <p:nvSpPr>
            <p:cNvPr id="7" name="Freeform 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8" name="Group 8"/>
          <p:cNvGrpSpPr/>
          <p:nvPr/>
        </p:nvGrpSpPr>
        <p:grpSpPr>
          <a:xfrm>
            <a:off x="4956257" y="753743"/>
            <a:ext cx="4588327" cy="1894749"/>
            <a:chOff x="0" y="174220"/>
            <a:chExt cx="6117769" cy="2526329"/>
          </a:xfrm>
        </p:grpSpPr>
        <p:sp>
          <p:nvSpPr>
            <p:cNvPr id="9" name="TextBox 9"/>
            <p:cNvSpPr txBox="1"/>
            <p:nvPr/>
          </p:nvSpPr>
          <p:spPr>
            <a:xfrm>
              <a:off x="0" y="224125"/>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1</a:t>
              </a:r>
            </a:p>
          </p:txBody>
        </p:sp>
        <p:sp>
          <p:nvSpPr>
            <p:cNvPr id="10" name="TextBox 10"/>
            <p:cNvSpPr txBox="1"/>
            <p:nvPr/>
          </p:nvSpPr>
          <p:spPr>
            <a:xfrm>
              <a:off x="1316457" y="174220"/>
              <a:ext cx="4801312" cy="2526329"/>
            </a:xfrm>
            <a:prstGeom prst="rect">
              <a:avLst/>
            </a:prstGeom>
          </p:spPr>
          <p:txBody>
            <a:bodyPr wrap="square" lIns="0" tIns="0" rIns="0" bIns="0" rtlCol="0" anchor="t">
              <a:spAutoFit/>
            </a:bodyPr>
            <a:lstStyle/>
            <a:p>
              <a:pPr>
                <a:lnSpc>
                  <a:spcPts val="3045"/>
                </a:lnSpc>
              </a:pPr>
              <a:r>
                <a:rPr lang="en-US" sz="2100" b="1" spc="105" dirty="0">
                  <a:latin typeface="Ink Free" panose="03080402000500000000" pitchFamily="66" charset="0"/>
                </a:rPr>
                <a:t>Report as a snack on paperwork. </a:t>
              </a:r>
            </a:p>
            <a:p>
              <a:pPr>
                <a:lnSpc>
                  <a:spcPts val="3045"/>
                </a:lnSpc>
              </a:pPr>
              <a:r>
                <a:rPr lang="en-US" b="1" spc="105" dirty="0">
                  <a:solidFill>
                    <a:srgbClr val="FF5757"/>
                  </a:solidFill>
                  <a:latin typeface="Ink Free" panose="03080402000500000000" pitchFamily="66" charset="0"/>
                </a:rPr>
                <a:t>**June 10-14 count as lunch.**</a:t>
              </a:r>
              <a:r>
                <a:rPr lang="en-US" b="1" spc="105" dirty="0">
                  <a:solidFill>
                    <a:srgbClr val="353535"/>
                  </a:solidFill>
                  <a:latin typeface="Ink Free" panose="03080402000500000000" pitchFamily="66" charset="0"/>
                </a:rPr>
                <a:t> </a:t>
              </a:r>
              <a:r>
                <a:rPr lang="en-US" sz="1600" b="1" spc="105" dirty="0">
                  <a:solidFill>
                    <a:srgbClr val="353535"/>
                  </a:solidFill>
                  <a:latin typeface="Ink Free" panose="03080402000500000000" pitchFamily="66" charset="0"/>
                </a:rPr>
                <a:t>Serve w/ milk and vegetable/fruit</a:t>
              </a:r>
              <a:endParaRPr lang="en-US" sz="1600" b="1" spc="105" dirty="0">
                <a:solidFill>
                  <a:srgbClr val="353535"/>
                </a:solidFill>
                <a:latin typeface="Roboto"/>
              </a:endParaRPr>
            </a:p>
            <a:p>
              <a:pPr>
                <a:lnSpc>
                  <a:spcPts val="3045"/>
                </a:lnSpc>
              </a:pPr>
              <a:endParaRPr lang="en-US" sz="2100" b="1" spc="105" dirty="0">
                <a:latin typeface="Roboto"/>
              </a:endParaRPr>
            </a:p>
          </p:txBody>
        </p:sp>
      </p:grpSp>
      <p:grpSp>
        <p:nvGrpSpPr>
          <p:cNvPr id="11" name="Group 11"/>
          <p:cNvGrpSpPr>
            <a:grpSpLocks noChangeAspect="1"/>
          </p:cNvGrpSpPr>
          <p:nvPr/>
        </p:nvGrpSpPr>
        <p:grpSpPr>
          <a:xfrm>
            <a:off x="4920967" y="2649152"/>
            <a:ext cx="715089" cy="715089"/>
            <a:chOff x="0" y="0"/>
            <a:chExt cx="6350000" cy="6350000"/>
          </a:xfrm>
        </p:grpSpPr>
        <p:sp>
          <p:nvSpPr>
            <p:cNvPr id="12" name="Freeform 12"/>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13" name="Group 13"/>
          <p:cNvGrpSpPr/>
          <p:nvPr/>
        </p:nvGrpSpPr>
        <p:grpSpPr>
          <a:xfrm>
            <a:off x="4944238" y="2565137"/>
            <a:ext cx="4333926" cy="1138773"/>
            <a:chOff x="-16025" y="-819535"/>
            <a:chExt cx="5778568" cy="2544705"/>
          </a:xfrm>
        </p:grpSpPr>
        <p:sp>
          <p:nvSpPr>
            <p:cNvPr id="14" name="TextBox 14"/>
            <p:cNvSpPr txBox="1"/>
            <p:nvPr/>
          </p:nvSpPr>
          <p:spPr>
            <a:xfrm>
              <a:off x="-16025" y="-81627"/>
              <a:ext cx="800100" cy="351474"/>
            </a:xfrm>
            <a:prstGeom prst="rect">
              <a:avLst/>
            </a:prstGeom>
          </p:spPr>
          <p:txBody>
            <a:bodyPr lIns="0" tIns="0" rIns="0" bIns="0" rtlCol="0" anchor="t">
              <a:spAutoFit/>
            </a:bodyPr>
            <a:lstStyle/>
            <a:p>
              <a:pPr algn="ctr">
                <a:lnSpc>
                  <a:spcPts val="2191"/>
                </a:lnSpc>
              </a:pPr>
              <a:r>
                <a:rPr lang="en-US" sz="1811" spc="90" dirty="0">
                  <a:solidFill>
                    <a:srgbClr val="FFFFFF"/>
                  </a:solidFill>
                  <a:latin typeface="League Spartan"/>
                </a:rPr>
                <a:t>2</a:t>
              </a:r>
            </a:p>
          </p:txBody>
        </p:sp>
        <p:sp>
          <p:nvSpPr>
            <p:cNvPr id="15" name="TextBox 15"/>
            <p:cNvSpPr txBox="1"/>
            <p:nvPr/>
          </p:nvSpPr>
          <p:spPr>
            <a:xfrm>
              <a:off x="1225952" y="-819535"/>
              <a:ext cx="4536591" cy="2544705"/>
            </a:xfrm>
            <a:prstGeom prst="rect">
              <a:avLst/>
            </a:prstGeom>
          </p:spPr>
          <p:txBody>
            <a:bodyPr wrap="square" lIns="0" tIns="0" rIns="0" bIns="0" rtlCol="0" anchor="t">
              <a:spAutoFit/>
            </a:bodyPr>
            <a:lstStyle/>
            <a:p>
              <a:pPr>
                <a:lnSpc>
                  <a:spcPts val="3045"/>
                </a:lnSpc>
              </a:pPr>
              <a:r>
                <a:rPr lang="en-US" sz="2100" b="1" spc="105" dirty="0">
                  <a:solidFill>
                    <a:srgbClr val="353535"/>
                  </a:solidFill>
                  <a:latin typeface="Ink Free" panose="03080402000500000000" pitchFamily="66" charset="0"/>
                </a:rPr>
                <a:t>May serve for up to 3 days after delivery. Date all leftovers.</a:t>
              </a:r>
            </a:p>
          </p:txBody>
        </p:sp>
      </p:grpSp>
      <p:grpSp>
        <p:nvGrpSpPr>
          <p:cNvPr id="16" name="Group 16"/>
          <p:cNvGrpSpPr>
            <a:grpSpLocks noChangeAspect="1"/>
          </p:cNvGrpSpPr>
          <p:nvPr/>
        </p:nvGrpSpPr>
        <p:grpSpPr>
          <a:xfrm>
            <a:off x="4896665" y="3958362"/>
            <a:ext cx="715089" cy="715089"/>
            <a:chOff x="0" y="0"/>
            <a:chExt cx="6350000" cy="6350000"/>
          </a:xfrm>
        </p:grpSpPr>
        <p:sp>
          <p:nvSpPr>
            <p:cNvPr id="17" name="Freeform 1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18" name="Group 18"/>
          <p:cNvGrpSpPr/>
          <p:nvPr/>
        </p:nvGrpSpPr>
        <p:grpSpPr>
          <a:xfrm>
            <a:off x="4956257" y="3961591"/>
            <a:ext cx="4292518" cy="1523494"/>
            <a:chOff x="0" y="-57149"/>
            <a:chExt cx="5723357" cy="2031325"/>
          </a:xfrm>
        </p:grpSpPr>
        <p:sp>
          <p:nvSpPr>
            <p:cNvPr id="19" name="TextBox 19"/>
            <p:cNvSpPr txBox="1"/>
            <p:nvPr/>
          </p:nvSpPr>
          <p:spPr>
            <a:xfrm>
              <a:off x="0" y="268998"/>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3</a:t>
              </a:r>
            </a:p>
          </p:txBody>
        </p:sp>
        <p:sp>
          <p:nvSpPr>
            <p:cNvPr id="20" name="TextBox 20"/>
            <p:cNvSpPr txBox="1"/>
            <p:nvPr/>
          </p:nvSpPr>
          <p:spPr>
            <a:xfrm>
              <a:off x="1303757" y="-57149"/>
              <a:ext cx="4419600" cy="2031325"/>
            </a:xfrm>
            <a:prstGeom prst="rect">
              <a:avLst/>
            </a:prstGeom>
          </p:spPr>
          <p:txBody>
            <a:bodyPr lIns="0" tIns="0" rIns="0" bIns="0" rtlCol="0" anchor="t">
              <a:spAutoFit/>
            </a:bodyPr>
            <a:lstStyle/>
            <a:p>
              <a:pPr>
                <a:lnSpc>
                  <a:spcPts val="3045"/>
                </a:lnSpc>
              </a:pPr>
              <a:r>
                <a:rPr lang="en-US" sz="2100" b="1" spc="105" dirty="0">
                  <a:solidFill>
                    <a:srgbClr val="353535"/>
                  </a:solidFill>
                  <a:latin typeface="Ink Free" panose="03080402000500000000" pitchFamily="66" charset="0"/>
                </a:rPr>
                <a:t>DO NOT order or give out seconds. These are not reimbursable meals except for a few sites.</a:t>
              </a:r>
            </a:p>
          </p:txBody>
        </p:sp>
      </p:grpSp>
      <p:grpSp>
        <p:nvGrpSpPr>
          <p:cNvPr id="21" name="Group 21"/>
          <p:cNvGrpSpPr>
            <a:grpSpLocks noChangeAspect="1"/>
          </p:cNvGrpSpPr>
          <p:nvPr/>
        </p:nvGrpSpPr>
        <p:grpSpPr>
          <a:xfrm>
            <a:off x="4876800" y="5737030"/>
            <a:ext cx="715089" cy="715089"/>
            <a:chOff x="0" y="0"/>
            <a:chExt cx="6350000" cy="6350000"/>
          </a:xfrm>
        </p:grpSpPr>
        <p:sp>
          <p:nvSpPr>
            <p:cNvPr id="22" name="Freeform 22"/>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23" name="Group 23"/>
          <p:cNvGrpSpPr/>
          <p:nvPr/>
        </p:nvGrpSpPr>
        <p:grpSpPr>
          <a:xfrm>
            <a:off x="4956257" y="5742766"/>
            <a:ext cx="4292518" cy="754053"/>
            <a:chOff x="0" y="-57149"/>
            <a:chExt cx="5723357" cy="1005404"/>
          </a:xfrm>
        </p:grpSpPr>
        <p:sp>
          <p:nvSpPr>
            <p:cNvPr id="24" name="TextBox 24"/>
            <p:cNvSpPr txBox="1"/>
            <p:nvPr/>
          </p:nvSpPr>
          <p:spPr>
            <a:xfrm>
              <a:off x="0" y="277813"/>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4</a:t>
              </a:r>
            </a:p>
          </p:txBody>
        </p:sp>
        <p:sp>
          <p:nvSpPr>
            <p:cNvPr id="25" name="TextBox 25"/>
            <p:cNvSpPr txBox="1"/>
            <p:nvPr/>
          </p:nvSpPr>
          <p:spPr>
            <a:xfrm>
              <a:off x="1303757" y="-57149"/>
              <a:ext cx="4419600" cy="1005404"/>
            </a:xfrm>
            <a:prstGeom prst="rect">
              <a:avLst/>
            </a:prstGeom>
          </p:spPr>
          <p:txBody>
            <a:bodyPr lIns="0" tIns="0" rIns="0" bIns="0" rtlCol="0" anchor="t">
              <a:spAutoFit/>
            </a:bodyPr>
            <a:lstStyle/>
            <a:p>
              <a:pPr>
                <a:lnSpc>
                  <a:spcPts val="3045"/>
                </a:lnSpc>
              </a:pPr>
              <a:r>
                <a:rPr lang="en-US" sz="2100" b="1" spc="105" dirty="0">
                  <a:solidFill>
                    <a:srgbClr val="353535"/>
                  </a:solidFill>
                  <a:latin typeface="Ink Free" panose="03080402000500000000" pitchFamily="66" charset="0"/>
                </a:rPr>
                <a:t>Changes in counts may take up to three days.</a:t>
              </a:r>
            </a:p>
          </p:txBody>
        </p:sp>
      </p:grpSp>
      <p:pic>
        <p:nvPicPr>
          <p:cNvPr id="26" name="Picture 26"/>
          <p:cNvPicPr>
            <a:picLocks noChangeAspect="1"/>
          </p:cNvPicPr>
          <p:nvPr/>
        </p:nvPicPr>
        <p:blipFill>
          <a:blip r:embed="rId6"/>
          <a:srcRect/>
          <a:stretch>
            <a:fillRect/>
          </a:stretch>
        </p:blipFill>
        <p:spPr>
          <a:xfrm>
            <a:off x="0" y="1123075"/>
            <a:ext cx="4832635" cy="54606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9467" t="45006" r="39467" b="45006"/>
          <a:stretch>
            <a:fillRect/>
          </a:stretch>
        </p:blipFill>
        <p:spPr>
          <a:xfrm>
            <a:off x="0" y="333089"/>
            <a:ext cx="3852262" cy="1826478"/>
          </a:xfrm>
          <a:prstGeom prst="rect">
            <a:avLst/>
          </a:prstGeom>
        </p:spPr>
      </p:pic>
      <p:pic>
        <p:nvPicPr>
          <p:cNvPr id="3" name="Picture 3"/>
          <p:cNvPicPr>
            <a:picLocks noChangeAspect="1"/>
          </p:cNvPicPr>
          <p:nvPr/>
        </p:nvPicPr>
        <p:blipFill>
          <a:blip r:embed="rId3"/>
          <a:srcRect/>
          <a:stretch>
            <a:fillRect/>
          </a:stretch>
        </p:blipFill>
        <p:spPr>
          <a:xfrm>
            <a:off x="-46292" y="1161240"/>
            <a:ext cx="5198316" cy="6300989"/>
          </a:xfrm>
          <a:prstGeom prst="rect">
            <a:avLst/>
          </a:prstGeom>
        </p:spPr>
      </p:pic>
      <p:pic>
        <p:nvPicPr>
          <p:cNvPr id="4" name="Picture 4"/>
          <p:cNvPicPr>
            <a:picLocks noChangeAspect="1"/>
          </p:cNvPicPr>
          <p:nvPr/>
        </p:nvPicPr>
        <p:blipFill>
          <a:blip r:embed="rId4"/>
          <a:srcRect l="48354" t="22176" r="48354" b="22176"/>
          <a:stretch>
            <a:fillRect/>
          </a:stretch>
        </p:blipFill>
        <p:spPr>
          <a:xfrm rot="-5400000">
            <a:off x="4527244" y="2105866"/>
            <a:ext cx="601830" cy="10176818"/>
          </a:xfrm>
          <a:prstGeom prst="rect">
            <a:avLst/>
          </a:prstGeom>
        </p:spPr>
      </p:pic>
      <p:sp>
        <p:nvSpPr>
          <p:cNvPr id="5" name="TextBox 5"/>
          <p:cNvSpPr txBox="1"/>
          <p:nvPr/>
        </p:nvSpPr>
        <p:spPr>
          <a:xfrm>
            <a:off x="174926" y="696751"/>
            <a:ext cx="4036614" cy="919453"/>
          </a:xfrm>
          <a:prstGeom prst="rect">
            <a:avLst/>
          </a:prstGeom>
        </p:spPr>
        <p:txBody>
          <a:bodyPr lIns="0" tIns="0" rIns="0" bIns="0" rtlCol="0" anchor="t">
            <a:spAutoFit/>
          </a:bodyPr>
          <a:lstStyle/>
          <a:p>
            <a:pPr>
              <a:lnSpc>
                <a:spcPts val="3629"/>
              </a:lnSpc>
            </a:pPr>
            <a:r>
              <a:rPr lang="en-US" sz="2999" spc="149">
                <a:solidFill>
                  <a:srgbClr val="FFFFFF"/>
                </a:solidFill>
                <a:latin typeface="League Spartan"/>
              </a:rPr>
              <a:t>KITCHEN MEALS</a:t>
            </a:r>
          </a:p>
          <a:p>
            <a:pPr>
              <a:lnSpc>
                <a:spcPts val="3629"/>
              </a:lnSpc>
            </a:pPr>
            <a:r>
              <a:rPr lang="en-US" sz="2999" spc="149">
                <a:solidFill>
                  <a:srgbClr val="FFFFFF"/>
                </a:solidFill>
                <a:latin typeface="League Spartan"/>
              </a:rPr>
              <a:t>LUNCH/SUPPER</a:t>
            </a:r>
          </a:p>
        </p:txBody>
      </p:sp>
      <p:pic>
        <p:nvPicPr>
          <p:cNvPr id="6" name="Picture 6"/>
          <p:cNvPicPr>
            <a:picLocks noChangeAspect="1"/>
          </p:cNvPicPr>
          <p:nvPr/>
        </p:nvPicPr>
        <p:blipFill>
          <a:blip r:embed="rId5"/>
          <a:srcRect l="33871" t="49551" r="33871" b="49551"/>
          <a:stretch>
            <a:fillRect/>
          </a:stretch>
        </p:blipFill>
        <p:spPr>
          <a:xfrm rot="-5400000">
            <a:off x="2284510" y="3422840"/>
            <a:ext cx="5899176" cy="164148"/>
          </a:xfrm>
          <a:prstGeom prst="rect">
            <a:avLst/>
          </a:prstGeom>
        </p:spPr>
      </p:pic>
      <p:grpSp>
        <p:nvGrpSpPr>
          <p:cNvPr id="7" name="Group 7"/>
          <p:cNvGrpSpPr>
            <a:grpSpLocks noChangeAspect="1"/>
          </p:cNvGrpSpPr>
          <p:nvPr/>
        </p:nvGrpSpPr>
        <p:grpSpPr>
          <a:xfrm>
            <a:off x="4886732" y="552450"/>
            <a:ext cx="715089" cy="715089"/>
            <a:chOff x="0" y="0"/>
            <a:chExt cx="6350000" cy="6350000"/>
          </a:xfrm>
        </p:grpSpPr>
        <p:sp>
          <p:nvSpPr>
            <p:cNvPr id="8" name="Freeform 8"/>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9" name="Group 9"/>
          <p:cNvGrpSpPr/>
          <p:nvPr/>
        </p:nvGrpSpPr>
        <p:grpSpPr>
          <a:xfrm>
            <a:off x="4956257" y="580216"/>
            <a:ext cx="4302043" cy="1138773"/>
            <a:chOff x="0" y="-57149"/>
            <a:chExt cx="5736057" cy="1518364"/>
          </a:xfrm>
        </p:grpSpPr>
        <p:sp>
          <p:nvSpPr>
            <p:cNvPr id="10" name="TextBox 10"/>
            <p:cNvSpPr txBox="1"/>
            <p:nvPr/>
          </p:nvSpPr>
          <p:spPr>
            <a:xfrm>
              <a:off x="0" y="224125"/>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1</a:t>
              </a:r>
            </a:p>
          </p:txBody>
        </p:sp>
        <p:sp>
          <p:nvSpPr>
            <p:cNvPr id="11" name="TextBox 11"/>
            <p:cNvSpPr txBox="1"/>
            <p:nvPr/>
          </p:nvSpPr>
          <p:spPr>
            <a:xfrm>
              <a:off x="1316457" y="-57149"/>
              <a:ext cx="4419600" cy="1518364"/>
            </a:xfrm>
            <a:prstGeom prst="rect">
              <a:avLst/>
            </a:prstGeom>
          </p:spPr>
          <p:txBody>
            <a:bodyPr lIns="0" tIns="0" rIns="0" bIns="0" rtlCol="0" anchor="t">
              <a:spAutoFit/>
            </a:bodyPr>
            <a:lstStyle/>
            <a:p>
              <a:pPr>
                <a:lnSpc>
                  <a:spcPts val="3045"/>
                </a:lnSpc>
              </a:pPr>
              <a:r>
                <a:rPr lang="en-US" sz="2100" b="1" spc="105" dirty="0">
                  <a:solidFill>
                    <a:srgbClr val="353535"/>
                  </a:solidFill>
                  <a:latin typeface="Ink Free" panose="03080402000500000000" pitchFamily="66" charset="0"/>
                </a:rPr>
                <a:t>Delivery tickets should be signed after </a:t>
              </a:r>
              <a:r>
                <a:rPr lang="en-US" sz="2100" b="1" spc="105" dirty="0" err="1">
                  <a:solidFill>
                    <a:srgbClr val="353535"/>
                  </a:solidFill>
                  <a:latin typeface="Ink Free" panose="03080402000500000000" pitchFamily="66" charset="0"/>
                </a:rPr>
                <a:t>cambro</a:t>
              </a:r>
              <a:r>
                <a:rPr lang="en-US" sz="2100" b="1" spc="105" dirty="0">
                  <a:solidFill>
                    <a:srgbClr val="353535"/>
                  </a:solidFill>
                  <a:latin typeface="Ink Free" panose="03080402000500000000" pitchFamily="66" charset="0"/>
                </a:rPr>
                <a:t> is checked</a:t>
              </a:r>
            </a:p>
          </p:txBody>
        </p:sp>
      </p:grpSp>
      <p:grpSp>
        <p:nvGrpSpPr>
          <p:cNvPr id="12" name="Group 12"/>
          <p:cNvGrpSpPr>
            <a:grpSpLocks noChangeAspect="1"/>
          </p:cNvGrpSpPr>
          <p:nvPr/>
        </p:nvGrpSpPr>
        <p:grpSpPr>
          <a:xfrm>
            <a:off x="4886732" y="2230168"/>
            <a:ext cx="715089" cy="715089"/>
            <a:chOff x="0" y="0"/>
            <a:chExt cx="6350000" cy="6350000"/>
          </a:xfrm>
        </p:grpSpPr>
        <p:sp>
          <p:nvSpPr>
            <p:cNvPr id="13" name="Freeform 13"/>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14" name="Group 14"/>
          <p:cNvGrpSpPr/>
          <p:nvPr/>
        </p:nvGrpSpPr>
        <p:grpSpPr>
          <a:xfrm>
            <a:off x="4936393" y="2266141"/>
            <a:ext cx="4321907" cy="1138773"/>
            <a:chOff x="0" y="-57149"/>
            <a:chExt cx="5762543" cy="1518364"/>
          </a:xfrm>
        </p:grpSpPr>
        <p:sp>
          <p:nvSpPr>
            <p:cNvPr id="15" name="TextBox 15"/>
            <p:cNvSpPr txBox="1"/>
            <p:nvPr/>
          </p:nvSpPr>
          <p:spPr>
            <a:xfrm>
              <a:off x="0" y="226426"/>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2</a:t>
              </a:r>
            </a:p>
          </p:txBody>
        </p:sp>
        <p:sp>
          <p:nvSpPr>
            <p:cNvPr id="16" name="TextBox 16"/>
            <p:cNvSpPr txBox="1"/>
            <p:nvPr/>
          </p:nvSpPr>
          <p:spPr>
            <a:xfrm>
              <a:off x="1342943" y="-57149"/>
              <a:ext cx="4419600" cy="1518364"/>
            </a:xfrm>
            <a:prstGeom prst="rect">
              <a:avLst/>
            </a:prstGeom>
          </p:spPr>
          <p:txBody>
            <a:bodyPr lIns="0" tIns="0" rIns="0" bIns="0" rtlCol="0" anchor="t">
              <a:spAutoFit/>
            </a:bodyPr>
            <a:lstStyle/>
            <a:p>
              <a:pPr>
                <a:lnSpc>
                  <a:spcPts val="3045"/>
                </a:lnSpc>
              </a:pPr>
              <a:r>
                <a:rPr lang="en-US" sz="2100" b="1" spc="105" dirty="0">
                  <a:solidFill>
                    <a:srgbClr val="353535"/>
                  </a:solidFill>
                  <a:latin typeface="Ink Free" panose="03080402000500000000" pitchFamily="66" charset="0"/>
                </a:rPr>
                <a:t>Check temperatures 30 minutes prior to serving and at serve time</a:t>
              </a:r>
            </a:p>
          </p:txBody>
        </p:sp>
      </p:grpSp>
      <p:grpSp>
        <p:nvGrpSpPr>
          <p:cNvPr id="17" name="Group 17"/>
          <p:cNvGrpSpPr>
            <a:grpSpLocks noChangeAspect="1"/>
          </p:cNvGrpSpPr>
          <p:nvPr/>
        </p:nvGrpSpPr>
        <p:grpSpPr>
          <a:xfrm>
            <a:off x="4896665" y="3958362"/>
            <a:ext cx="715089" cy="715089"/>
            <a:chOff x="0" y="0"/>
            <a:chExt cx="6350000" cy="6350000"/>
          </a:xfrm>
        </p:grpSpPr>
        <p:sp>
          <p:nvSpPr>
            <p:cNvPr id="18" name="Freeform 18"/>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19" name="Group 19"/>
          <p:cNvGrpSpPr/>
          <p:nvPr/>
        </p:nvGrpSpPr>
        <p:grpSpPr>
          <a:xfrm>
            <a:off x="4956257" y="3961591"/>
            <a:ext cx="4292518" cy="1138773"/>
            <a:chOff x="0" y="-57149"/>
            <a:chExt cx="5723357" cy="1518364"/>
          </a:xfrm>
        </p:grpSpPr>
        <p:sp>
          <p:nvSpPr>
            <p:cNvPr id="20" name="TextBox 20"/>
            <p:cNvSpPr txBox="1"/>
            <p:nvPr/>
          </p:nvSpPr>
          <p:spPr>
            <a:xfrm>
              <a:off x="0" y="268998"/>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3</a:t>
              </a:r>
            </a:p>
          </p:txBody>
        </p:sp>
        <p:sp>
          <p:nvSpPr>
            <p:cNvPr id="21" name="TextBox 21"/>
            <p:cNvSpPr txBox="1"/>
            <p:nvPr/>
          </p:nvSpPr>
          <p:spPr>
            <a:xfrm>
              <a:off x="1303757" y="-57149"/>
              <a:ext cx="4419600" cy="1518364"/>
            </a:xfrm>
            <a:prstGeom prst="rect">
              <a:avLst/>
            </a:prstGeom>
          </p:spPr>
          <p:txBody>
            <a:bodyPr lIns="0" tIns="0" rIns="0" bIns="0" rtlCol="0" anchor="t">
              <a:spAutoFit/>
            </a:bodyPr>
            <a:lstStyle/>
            <a:p>
              <a:pPr>
                <a:lnSpc>
                  <a:spcPts val="3045"/>
                </a:lnSpc>
              </a:pPr>
              <a:r>
                <a:rPr lang="en-US" sz="2100" b="1" spc="105" dirty="0">
                  <a:solidFill>
                    <a:srgbClr val="353535"/>
                  </a:solidFill>
                  <a:latin typeface="Ink Free" panose="03080402000500000000" pitchFamily="66" charset="0"/>
                </a:rPr>
                <a:t>Pans and utensils MUST be free of any food debris after meal service</a:t>
              </a:r>
            </a:p>
          </p:txBody>
        </p:sp>
      </p:grpSp>
      <p:grpSp>
        <p:nvGrpSpPr>
          <p:cNvPr id="22" name="Group 22"/>
          <p:cNvGrpSpPr>
            <a:grpSpLocks noChangeAspect="1"/>
          </p:cNvGrpSpPr>
          <p:nvPr/>
        </p:nvGrpSpPr>
        <p:grpSpPr>
          <a:xfrm>
            <a:off x="4876800" y="5737030"/>
            <a:ext cx="715089" cy="715089"/>
            <a:chOff x="0" y="0"/>
            <a:chExt cx="6350000" cy="6350000"/>
          </a:xfrm>
        </p:grpSpPr>
        <p:sp>
          <p:nvSpPr>
            <p:cNvPr id="23" name="Freeform 23"/>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24" name="Group 24"/>
          <p:cNvGrpSpPr/>
          <p:nvPr/>
        </p:nvGrpSpPr>
        <p:grpSpPr>
          <a:xfrm>
            <a:off x="4956257" y="5742766"/>
            <a:ext cx="4292518" cy="1138773"/>
            <a:chOff x="0" y="-57149"/>
            <a:chExt cx="5723357" cy="1518364"/>
          </a:xfrm>
        </p:grpSpPr>
        <p:sp>
          <p:nvSpPr>
            <p:cNvPr id="25" name="TextBox 25"/>
            <p:cNvSpPr txBox="1"/>
            <p:nvPr/>
          </p:nvSpPr>
          <p:spPr>
            <a:xfrm>
              <a:off x="0" y="277813"/>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4</a:t>
              </a:r>
            </a:p>
          </p:txBody>
        </p:sp>
        <p:sp>
          <p:nvSpPr>
            <p:cNvPr id="26" name="TextBox 26"/>
            <p:cNvSpPr txBox="1"/>
            <p:nvPr/>
          </p:nvSpPr>
          <p:spPr>
            <a:xfrm>
              <a:off x="1303757" y="-57149"/>
              <a:ext cx="4419600" cy="1518364"/>
            </a:xfrm>
            <a:prstGeom prst="rect">
              <a:avLst/>
            </a:prstGeom>
          </p:spPr>
          <p:txBody>
            <a:bodyPr lIns="0" tIns="0" rIns="0" bIns="0" rtlCol="0" anchor="t">
              <a:spAutoFit/>
            </a:bodyPr>
            <a:lstStyle/>
            <a:p>
              <a:pPr>
                <a:lnSpc>
                  <a:spcPts val="3045"/>
                </a:lnSpc>
              </a:pPr>
              <a:r>
                <a:rPr lang="en-US" sz="2100" b="1" spc="105" dirty="0">
                  <a:solidFill>
                    <a:srgbClr val="353535"/>
                  </a:solidFill>
                  <a:latin typeface="Ink Free" panose="03080402000500000000" pitchFamily="66" charset="0"/>
                </a:rPr>
                <a:t>Closures must be submitted one week in advance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heel(1)">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heel(1)">
                                      <p:cBhvr>
                                        <p:cTn id="2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438" y="1801321"/>
            <a:ext cx="3045184" cy="5885290"/>
            <a:chOff x="0" y="0"/>
            <a:chExt cx="4060245" cy="7847054"/>
          </a:xfrm>
        </p:grpSpPr>
        <p:pic>
          <p:nvPicPr>
            <p:cNvPr id="3" name="Picture 3"/>
            <p:cNvPicPr>
              <a:picLocks noChangeAspect="1"/>
            </p:cNvPicPr>
            <p:nvPr/>
          </p:nvPicPr>
          <p:blipFill>
            <a:blip r:embed="rId2"/>
            <a:srcRect l="11096" r="11096"/>
            <a:stretch>
              <a:fillRect/>
            </a:stretch>
          </p:blipFill>
          <p:spPr>
            <a:xfrm>
              <a:off x="0" y="0"/>
              <a:ext cx="4060245" cy="7847054"/>
            </a:xfrm>
            <a:prstGeom prst="rect">
              <a:avLst/>
            </a:prstGeom>
          </p:spPr>
        </p:pic>
      </p:grpSp>
      <p:pic>
        <p:nvPicPr>
          <p:cNvPr id="4" name="Picture 4"/>
          <p:cNvPicPr>
            <a:picLocks noChangeAspect="1"/>
          </p:cNvPicPr>
          <p:nvPr/>
        </p:nvPicPr>
        <p:blipFill>
          <a:blip r:embed="rId3"/>
          <a:srcRect l="48354" t="22176" r="48354" b="22176"/>
          <a:stretch>
            <a:fillRect/>
          </a:stretch>
        </p:blipFill>
        <p:spPr>
          <a:xfrm rot="-5400000">
            <a:off x="4527244" y="2105866"/>
            <a:ext cx="601830" cy="10176818"/>
          </a:xfrm>
          <a:prstGeom prst="rect">
            <a:avLst/>
          </a:prstGeom>
        </p:spPr>
      </p:pic>
      <p:pic>
        <p:nvPicPr>
          <p:cNvPr id="5" name="Picture 5"/>
          <p:cNvPicPr>
            <a:picLocks noChangeAspect="1"/>
          </p:cNvPicPr>
          <p:nvPr/>
        </p:nvPicPr>
        <p:blipFill>
          <a:blip r:embed="rId4"/>
          <a:srcRect l="23281" t="45202" r="23281" b="45202"/>
          <a:stretch>
            <a:fillRect/>
          </a:stretch>
        </p:blipFill>
        <p:spPr>
          <a:xfrm>
            <a:off x="-476250" y="533400"/>
            <a:ext cx="9772711" cy="1754692"/>
          </a:xfrm>
          <a:prstGeom prst="rect">
            <a:avLst/>
          </a:prstGeom>
        </p:spPr>
      </p:pic>
      <p:sp>
        <p:nvSpPr>
          <p:cNvPr id="6" name="TextBox 6"/>
          <p:cNvSpPr txBox="1"/>
          <p:nvPr/>
        </p:nvSpPr>
        <p:spPr>
          <a:xfrm>
            <a:off x="3609975" y="974344"/>
            <a:ext cx="5353050" cy="48486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ONLINE PROCESSES</a:t>
            </a:r>
          </a:p>
        </p:txBody>
      </p:sp>
      <p:sp>
        <p:nvSpPr>
          <p:cNvPr id="7" name="TextBox 7"/>
          <p:cNvSpPr txBox="1"/>
          <p:nvPr/>
        </p:nvSpPr>
        <p:spPr>
          <a:xfrm>
            <a:off x="593925" y="7299290"/>
            <a:ext cx="3242944" cy="177602"/>
          </a:xfrm>
          <a:prstGeom prst="rect">
            <a:avLst/>
          </a:prstGeom>
        </p:spPr>
        <p:txBody>
          <a:bodyPr lIns="0" tIns="0" rIns="0" bIns="0" rtlCol="0" anchor="t">
            <a:spAutoFit/>
          </a:bodyPr>
          <a:lstStyle/>
          <a:p>
            <a:pPr>
              <a:lnSpc>
                <a:spcPts val="1459"/>
              </a:lnSpc>
            </a:pPr>
            <a:r>
              <a:rPr lang="en-US" sz="1006" b="1" spc="251">
                <a:solidFill>
                  <a:srgbClr val="FFFFFF"/>
                </a:solidFill>
                <a:latin typeface="Roboto"/>
              </a:rPr>
              <a:t>WEDELIVERHEALTHY.CO</a:t>
            </a:r>
          </a:p>
        </p:txBody>
      </p:sp>
      <p:sp>
        <p:nvSpPr>
          <p:cNvPr id="8" name="TextBox 8"/>
          <p:cNvSpPr txBox="1"/>
          <p:nvPr/>
        </p:nvSpPr>
        <p:spPr>
          <a:xfrm>
            <a:off x="4810125" y="2956703"/>
            <a:ext cx="4477566" cy="1025525"/>
          </a:xfrm>
          <a:prstGeom prst="rect">
            <a:avLst/>
          </a:prstGeom>
        </p:spPr>
        <p:txBody>
          <a:bodyPr lIns="0" tIns="0" rIns="0" bIns="0" rtlCol="0" anchor="t">
            <a:spAutoFit/>
          </a:bodyPr>
          <a:lstStyle/>
          <a:p>
            <a:pPr>
              <a:lnSpc>
                <a:spcPts val="4060"/>
              </a:lnSpc>
            </a:pPr>
            <a:r>
              <a:rPr lang="en-US" sz="2800" b="1" spc="140" dirty="0">
                <a:solidFill>
                  <a:srgbClr val="353535"/>
                </a:solidFill>
                <a:latin typeface="Ink Free" panose="03080402000500000000" pitchFamily="66" charset="0"/>
              </a:rPr>
              <a:t>Ordering Breakfast &amp; Changing Meal Counts</a:t>
            </a:r>
          </a:p>
        </p:txBody>
      </p:sp>
      <p:grpSp>
        <p:nvGrpSpPr>
          <p:cNvPr id="9" name="Group 9"/>
          <p:cNvGrpSpPr>
            <a:grpSpLocks noChangeAspect="1"/>
          </p:cNvGrpSpPr>
          <p:nvPr/>
        </p:nvGrpSpPr>
        <p:grpSpPr>
          <a:xfrm>
            <a:off x="3609975" y="2914650"/>
            <a:ext cx="885762" cy="885762"/>
            <a:chOff x="0" y="0"/>
            <a:chExt cx="6350000" cy="6350000"/>
          </a:xfrm>
        </p:grpSpPr>
        <p:sp>
          <p:nvSpPr>
            <p:cNvPr id="10" name="Freeform 10"/>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6DBFC7"/>
            </a:solidFill>
          </p:spPr>
        </p:sp>
      </p:grpSp>
      <p:sp>
        <p:nvSpPr>
          <p:cNvPr id="11" name="TextBox 11"/>
          <p:cNvSpPr txBox="1"/>
          <p:nvPr/>
        </p:nvSpPr>
        <p:spPr>
          <a:xfrm>
            <a:off x="3724275" y="3242453"/>
            <a:ext cx="647700" cy="268319"/>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01</a:t>
            </a:r>
          </a:p>
        </p:txBody>
      </p:sp>
      <p:sp>
        <p:nvSpPr>
          <p:cNvPr id="12" name="TextBox 12"/>
          <p:cNvSpPr txBox="1"/>
          <p:nvPr/>
        </p:nvSpPr>
        <p:spPr>
          <a:xfrm>
            <a:off x="4810125" y="4175903"/>
            <a:ext cx="4477566" cy="1025525"/>
          </a:xfrm>
          <a:prstGeom prst="rect">
            <a:avLst/>
          </a:prstGeom>
        </p:spPr>
        <p:txBody>
          <a:bodyPr lIns="0" tIns="0" rIns="0" bIns="0" rtlCol="0" anchor="t">
            <a:spAutoFit/>
          </a:bodyPr>
          <a:lstStyle/>
          <a:p>
            <a:pPr>
              <a:lnSpc>
                <a:spcPts val="4060"/>
              </a:lnSpc>
            </a:pPr>
            <a:r>
              <a:rPr lang="en-US" sz="2800" b="1" spc="140" dirty="0">
                <a:solidFill>
                  <a:srgbClr val="353535"/>
                </a:solidFill>
                <a:latin typeface="Ink Free" panose="03080402000500000000" pitchFamily="66" charset="0"/>
              </a:rPr>
              <a:t>Cancellations/Changes in Meal Service</a:t>
            </a:r>
          </a:p>
        </p:txBody>
      </p:sp>
      <p:grpSp>
        <p:nvGrpSpPr>
          <p:cNvPr id="13" name="Group 13"/>
          <p:cNvGrpSpPr>
            <a:grpSpLocks noChangeAspect="1"/>
          </p:cNvGrpSpPr>
          <p:nvPr/>
        </p:nvGrpSpPr>
        <p:grpSpPr>
          <a:xfrm>
            <a:off x="3609975" y="4133850"/>
            <a:ext cx="885762" cy="885762"/>
            <a:chOff x="0" y="0"/>
            <a:chExt cx="6350000" cy="6350000"/>
          </a:xfrm>
        </p:grpSpPr>
        <p:sp>
          <p:nvSpPr>
            <p:cNvPr id="14" name="Freeform 14"/>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6DBFC7"/>
            </a:solidFill>
          </p:spPr>
        </p:sp>
      </p:grpSp>
      <p:sp>
        <p:nvSpPr>
          <p:cNvPr id="15" name="TextBox 15"/>
          <p:cNvSpPr txBox="1"/>
          <p:nvPr/>
        </p:nvSpPr>
        <p:spPr>
          <a:xfrm>
            <a:off x="3724275" y="4461653"/>
            <a:ext cx="647700" cy="268319"/>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02</a:t>
            </a:r>
          </a:p>
        </p:txBody>
      </p:sp>
      <p:sp>
        <p:nvSpPr>
          <p:cNvPr id="16" name="TextBox 16"/>
          <p:cNvSpPr txBox="1"/>
          <p:nvPr/>
        </p:nvSpPr>
        <p:spPr>
          <a:xfrm>
            <a:off x="4810125" y="5376053"/>
            <a:ext cx="4477566" cy="511175"/>
          </a:xfrm>
          <a:prstGeom prst="rect">
            <a:avLst/>
          </a:prstGeom>
        </p:spPr>
        <p:txBody>
          <a:bodyPr lIns="0" tIns="0" rIns="0" bIns="0" rtlCol="0" anchor="t">
            <a:spAutoFit/>
          </a:bodyPr>
          <a:lstStyle/>
          <a:p>
            <a:pPr>
              <a:lnSpc>
                <a:spcPts val="4060"/>
              </a:lnSpc>
            </a:pPr>
            <a:r>
              <a:rPr lang="en-US" sz="2800" b="1" spc="140" dirty="0">
                <a:solidFill>
                  <a:srgbClr val="353535"/>
                </a:solidFill>
                <a:latin typeface="Ink Free" panose="03080402000500000000" pitchFamily="66" charset="0"/>
              </a:rPr>
              <a:t>Submitting Paperwork</a:t>
            </a:r>
          </a:p>
        </p:txBody>
      </p:sp>
      <p:grpSp>
        <p:nvGrpSpPr>
          <p:cNvPr id="17" name="Group 17"/>
          <p:cNvGrpSpPr>
            <a:grpSpLocks noChangeAspect="1"/>
          </p:cNvGrpSpPr>
          <p:nvPr/>
        </p:nvGrpSpPr>
        <p:grpSpPr>
          <a:xfrm>
            <a:off x="3609975" y="5334000"/>
            <a:ext cx="885762" cy="885762"/>
            <a:chOff x="0" y="0"/>
            <a:chExt cx="6350000" cy="6350000"/>
          </a:xfrm>
        </p:grpSpPr>
        <p:sp>
          <p:nvSpPr>
            <p:cNvPr id="18" name="Freeform 18"/>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6DBFC7"/>
            </a:solidFill>
          </p:spPr>
        </p:sp>
      </p:grpSp>
      <p:sp>
        <p:nvSpPr>
          <p:cNvPr id="19" name="TextBox 19"/>
          <p:cNvSpPr txBox="1"/>
          <p:nvPr/>
        </p:nvSpPr>
        <p:spPr>
          <a:xfrm>
            <a:off x="3724275" y="5661803"/>
            <a:ext cx="647700" cy="26122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rcRect r="799" b="4614"/>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48354" t="22176" r="48354" b="22176"/>
          <a:stretch>
            <a:fillRect/>
          </a:stretch>
        </p:blipFill>
        <p:spPr>
          <a:xfrm rot="-5400000">
            <a:off x="4527244" y="2105866"/>
            <a:ext cx="601830" cy="10176818"/>
          </a:xfrm>
          <a:prstGeom prst="rect">
            <a:avLst/>
          </a:prstGeom>
        </p:spPr>
      </p:pic>
      <p:sp>
        <p:nvSpPr>
          <p:cNvPr id="3" name="TextBox 3"/>
          <p:cNvSpPr txBox="1"/>
          <p:nvPr/>
        </p:nvSpPr>
        <p:spPr>
          <a:xfrm>
            <a:off x="571500" y="993394"/>
            <a:ext cx="4648346" cy="489712"/>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MARKETING TEAM</a:t>
            </a:r>
          </a:p>
        </p:txBody>
      </p:sp>
      <p:sp>
        <p:nvSpPr>
          <p:cNvPr id="4" name="TextBox 4"/>
          <p:cNvSpPr txBox="1"/>
          <p:nvPr/>
        </p:nvSpPr>
        <p:spPr>
          <a:xfrm>
            <a:off x="5837340" y="4369297"/>
            <a:ext cx="2022768" cy="488315"/>
          </a:xfrm>
          <a:prstGeom prst="rect">
            <a:avLst/>
          </a:prstGeom>
        </p:spPr>
        <p:txBody>
          <a:bodyPr lIns="0" tIns="0" rIns="0" bIns="0" rtlCol="0" anchor="t">
            <a:spAutoFit/>
          </a:bodyPr>
          <a:lstStyle/>
          <a:p>
            <a:pPr algn="ctr">
              <a:lnSpc>
                <a:spcPts val="3359"/>
              </a:lnSpc>
              <a:spcBef>
                <a:spcPct val="0"/>
              </a:spcBef>
            </a:pPr>
            <a:r>
              <a:rPr lang="en-US" sz="2400">
                <a:solidFill>
                  <a:srgbClr val="6DBFC7"/>
                </a:solidFill>
                <a:latin typeface="Cooper Hewitt"/>
              </a:rPr>
              <a:t>site name</a:t>
            </a:r>
          </a:p>
        </p:txBody>
      </p:sp>
      <p:sp>
        <p:nvSpPr>
          <p:cNvPr id="5" name="TextBox 5"/>
          <p:cNvSpPr txBox="1"/>
          <p:nvPr/>
        </p:nvSpPr>
        <p:spPr>
          <a:xfrm>
            <a:off x="5837340" y="5174698"/>
            <a:ext cx="2022768" cy="488315"/>
          </a:xfrm>
          <a:prstGeom prst="rect">
            <a:avLst/>
          </a:prstGeom>
        </p:spPr>
        <p:txBody>
          <a:bodyPr lIns="0" tIns="0" rIns="0" bIns="0" rtlCol="0" anchor="t">
            <a:spAutoFit/>
          </a:bodyPr>
          <a:lstStyle/>
          <a:p>
            <a:pPr algn="ctr">
              <a:lnSpc>
                <a:spcPts val="3359"/>
              </a:lnSpc>
              <a:spcBef>
                <a:spcPct val="0"/>
              </a:spcBef>
            </a:pPr>
            <a:r>
              <a:rPr lang="en-US" sz="2400">
                <a:solidFill>
                  <a:srgbClr val="6DBFC7"/>
                </a:solidFill>
                <a:latin typeface="Cooper Hewitt"/>
              </a:rPr>
              <a:t>site name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657163" y="2235785"/>
            <a:ext cx="341991" cy="10176818"/>
          </a:xfrm>
          <a:prstGeom prst="rect">
            <a:avLst/>
          </a:prstGeom>
        </p:spPr>
      </p:pic>
      <p:pic>
        <p:nvPicPr>
          <p:cNvPr id="3" name="Picture 3"/>
          <p:cNvPicPr>
            <a:picLocks noChangeAspect="1"/>
          </p:cNvPicPr>
          <p:nvPr/>
        </p:nvPicPr>
        <p:blipFill>
          <a:blip r:embed="rId3"/>
          <a:srcRect l="36927" t="43802" r="36927" b="43802"/>
          <a:stretch>
            <a:fillRect/>
          </a:stretch>
        </p:blipFill>
        <p:spPr>
          <a:xfrm>
            <a:off x="-438150" y="552450"/>
            <a:ext cx="4781270" cy="2266950"/>
          </a:xfrm>
          <a:prstGeom prst="rect">
            <a:avLst/>
          </a:prstGeom>
        </p:spPr>
      </p:pic>
      <p:sp>
        <p:nvSpPr>
          <p:cNvPr id="4" name="TextBox 4"/>
          <p:cNvSpPr txBox="1"/>
          <p:nvPr/>
        </p:nvSpPr>
        <p:spPr>
          <a:xfrm>
            <a:off x="571500" y="993394"/>
            <a:ext cx="3352800" cy="146276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SPONSOR &amp; STATE REVIEWS</a:t>
            </a:r>
          </a:p>
        </p:txBody>
      </p:sp>
      <p:pic>
        <p:nvPicPr>
          <p:cNvPr id="5" name="Picture 5"/>
          <p:cNvPicPr>
            <a:picLocks noChangeAspect="1"/>
          </p:cNvPicPr>
          <p:nvPr/>
        </p:nvPicPr>
        <p:blipFill>
          <a:blip r:embed="rId4"/>
          <a:srcRect l="33871" t="49551" r="33871" b="49551"/>
          <a:stretch>
            <a:fillRect/>
          </a:stretch>
        </p:blipFill>
        <p:spPr>
          <a:xfrm rot="-5400000">
            <a:off x="2722668" y="3008406"/>
            <a:ext cx="5046584" cy="140424"/>
          </a:xfrm>
          <a:prstGeom prst="rect">
            <a:avLst/>
          </a:prstGeom>
        </p:spPr>
      </p:pic>
      <p:grpSp>
        <p:nvGrpSpPr>
          <p:cNvPr id="6" name="Group 6"/>
          <p:cNvGrpSpPr>
            <a:grpSpLocks noChangeAspect="1"/>
          </p:cNvGrpSpPr>
          <p:nvPr/>
        </p:nvGrpSpPr>
        <p:grpSpPr>
          <a:xfrm>
            <a:off x="4886732" y="552450"/>
            <a:ext cx="715089" cy="715089"/>
            <a:chOff x="0" y="0"/>
            <a:chExt cx="6350000" cy="6350000"/>
          </a:xfrm>
        </p:grpSpPr>
        <p:sp>
          <p:nvSpPr>
            <p:cNvPr id="7" name="Freeform 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8" name="Group 8"/>
          <p:cNvGrpSpPr/>
          <p:nvPr/>
        </p:nvGrpSpPr>
        <p:grpSpPr>
          <a:xfrm>
            <a:off x="4956257" y="623078"/>
            <a:ext cx="4302043" cy="1263293"/>
            <a:chOff x="0" y="0"/>
            <a:chExt cx="5736057" cy="1684390"/>
          </a:xfrm>
        </p:grpSpPr>
        <p:sp>
          <p:nvSpPr>
            <p:cNvPr id="9" name="TextBox 9"/>
            <p:cNvSpPr txBox="1"/>
            <p:nvPr/>
          </p:nvSpPr>
          <p:spPr>
            <a:xfrm>
              <a:off x="0" y="224125"/>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1</a:t>
              </a:r>
            </a:p>
          </p:txBody>
        </p:sp>
        <p:sp>
          <p:nvSpPr>
            <p:cNvPr id="10" name="TextBox 10"/>
            <p:cNvSpPr txBox="1"/>
            <p:nvPr/>
          </p:nvSpPr>
          <p:spPr>
            <a:xfrm>
              <a:off x="1316457" y="-57150"/>
              <a:ext cx="4419600" cy="1741540"/>
            </a:xfrm>
            <a:prstGeom prst="rect">
              <a:avLst/>
            </a:prstGeom>
          </p:spPr>
          <p:txBody>
            <a:bodyPr lIns="0" tIns="0" rIns="0" bIns="0" rtlCol="0" anchor="t">
              <a:spAutoFit/>
            </a:bodyPr>
            <a:lstStyle/>
            <a:p>
              <a:pPr>
                <a:lnSpc>
                  <a:spcPts val="2626"/>
                </a:lnSpc>
              </a:pPr>
              <a:r>
                <a:rPr lang="en-US" sz="1600" b="1" spc="90" dirty="0">
                  <a:solidFill>
                    <a:srgbClr val="353535"/>
                  </a:solidFill>
                  <a:latin typeface="Ink Free" panose="03080402000500000000" pitchFamily="66" charset="0"/>
                </a:rPr>
                <a:t>DTC will conduct a review of the site to make sure the site is following program rules and regulations.</a:t>
              </a:r>
            </a:p>
          </p:txBody>
        </p:sp>
      </p:grpSp>
      <p:grpSp>
        <p:nvGrpSpPr>
          <p:cNvPr id="11" name="Group 11"/>
          <p:cNvGrpSpPr>
            <a:grpSpLocks noChangeAspect="1"/>
          </p:cNvGrpSpPr>
          <p:nvPr/>
        </p:nvGrpSpPr>
        <p:grpSpPr>
          <a:xfrm>
            <a:off x="4886732" y="2020911"/>
            <a:ext cx="715089" cy="715089"/>
            <a:chOff x="0" y="0"/>
            <a:chExt cx="6350000" cy="6350000"/>
          </a:xfrm>
        </p:grpSpPr>
        <p:sp>
          <p:nvSpPr>
            <p:cNvPr id="12" name="Freeform 12"/>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13" name="Group 13"/>
          <p:cNvGrpSpPr/>
          <p:nvPr/>
        </p:nvGrpSpPr>
        <p:grpSpPr>
          <a:xfrm>
            <a:off x="4934177" y="2063318"/>
            <a:ext cx="4321907" cy="933093"/>
            <a:chOff x="0" y="0"/>
            <a:chExt cx="5762543" cy="1244124"/>
          </a:xfrm>
        </p:grpSpPr>
        <p:sp>
          <p:nvSpPr>
            <p:cNvPr id="14" name="TextBox 14"/>
            <p:cNvSpPr txBox="1"/>
            <p:nvPr/>
          </p:nvSpPr>
          <p:spPr>
            <a:xfrm>
              <a:off x="0" y="226426"/>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2</a:t>
              </a:r>
            </a:p>
          </p:txBody>
        </p:sp>
        <p:sp>
          <p:nvSpPr>
            <p:cNvPr id="15" name="TextBox 15"/>
            <p:cNvSpPr txBox="1"/>
            <p:nvPr/>
          </p:nvSpPr>
          <p:spPr>
            <a:xfrm>
              <a:off x="1342943" y="-57150"/>
              <a:ext cx="4419600" cy="1301274"/>
            </a:xfrm>
            <a:prstGeom prst="rect">
              <a:avLst/>
            </a:prstGeom>
          </p:spPr>
          <p:txBody>
            <a:bodyPr lIns="0" tIns="0" rIns="0" bIns="0" rtlCol="0" anchor="t">
              <a:spAutoFit/>
            </a:bodyPr>
            <a:lstStyle/>
            <a:p>
              <a:pPr>
                <a:lnSpc>
                  <a:spcPts val="2626"/>
                </a:lnSpc>
              </a:pPr>
              <a:r>
                <a:rPr lang="en-US" sz="1600" b="1" spc="90" dirty="0">
                  <a:solidFill>
                    <a:srgbClr val="353535"/>
                  </a:solidFill>
                  <a:latin typeface="Ink Free" panose="03080402000500000000" pitchFamily="66" charset="0"/>
                </a:rPr>
                <a:t>Any areas of noncompliance will be addressed in a corrective action plan.</a:t>
              </a:r>
            </a:p>
          </p:txBody>
        </p:sp>
      </p:grpSp>
      <p:grpSp>
        <p:nvGrpSpPr>
          <p:cNvPr id="16" name="Group 16"/>
          <p:cNvGrpSpPr>
            <a:grpSpLocks noChangeAspect="1"/>
          </p:cNvGrpSpPr>
          <p:nvPr/>
        </p:nvGrpSpPr>
        <p:grpSpPr>
          <a:xfrm>
            <a:off x="4886732" y="3151608"/>
            <a:ext cx="715089" cy="715089"/>
            <a:chOff x="0" y="0"/>
            <a:chExt cx="6350000" cy="6350000"/>
          </a:xfrm>
        </p:grpSpPr>
        <p:sp>
          <p:nvSpPr>
            <p:cNvPr id="17" name="Freeform 1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18" name="Group 18"/>
          <p:cNvGrpSpPr/>
          <p:nvPr/>
        </p:nvGrpSpPr>
        <p:grpSpPr>
          <a:xfrm>
            <a:off x="4944579" y="3194015"/>
            <a:ext cx="4292518" cy="1593493"/>
            <a:chOff x="0" y="0"/>
            <a:chExt cx="5723357" cy="2124657"/>
          </a:xfrm>
        </p:grpSpPr>
        <p:sp>
          <p:nvSpPr>
            <p:cNvPr id="19" name="TextBox 19"/>
            <p:cNvSpPr txBox="1"/>
            <p:nvPr/>
          </p:nvSpPr>
          <p:spPr>
            <a:xfrm>
              <a:off x="0" y="268998"/>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3</a:t>
              </a:r>
            </a:p>
          </p:txBody>
        </p:sp>
        <p:sp>
          <p:nvSpPr>
            <p:cNvPr id="20" name="TextBox 20"/>
            <p:cNvSpPr txBox="1"/>
            <p:nvPr/>
          </p:nvSpPr>
          <p:spPr>
            <a:xfrm>
              <a:off x="1303757" y="-57150"/>
              <a:ext cx="4419600" cy="2181807"/>
            </a:xfrm>
            <a:prstGeom prst="rect">
              <a:avLst/>
            </a:prstGeom>
          </p:spPr>
          <p:txBody>
            <a:bodyPr lIns="0" tIns="0" rIns="0" bIns="0" rtlCol="0" anchor="t">
              <a:spAutoFit/>
            </a:bodyPr>
            <a:lstStyle/>
            <a:p>
              <a:pPr>
                <a:lnSpc>
                  <a:spcPts val="2626"/>
                </a:lnSpc>
              </a:pPr>
              <a:r>
                <a:rPr lang="en-US" sz="1600" b="1" spc="90" dirty="0">
                  <a:solidFill>
                    <a:srgbClr val="353535"/>
                  </a:solidFill>
                  <a:latin typeface="Ink Free" panose="03080402000500000000" pitchFamily="66" charset="0"/>
                </a:rPr>
                <a:t>The site must indicate the immediate corrective action that was taken and identify the plan in place to ensure future compliance.</a:t>
              </a:r>
            </a:p>
          </p:txBody>
        </p:sp>
      </p:grpSp>
      <p:grpSp>
        <p:nvGrpSpPr>
          <p:cNvPr id="21" name="Group 21"/>
          <p:cNvGrpSpPr>
            <a:grpSpLocks noChangeAspect="1"/>
          </p:cNvGrpSpPr>
          <p:nvPr/>
        </p:nvGrpSpPr>
        <p:grpSpPr>
          <a:xfrm>
            <a:off x="4876553" y="4969667"/>
            <a:ext cx="715089" cy="715089"/>
            <a:chOff x="0" y="0"/>
            <a:chExt cx="6350000" cy="6350000"/>
          </a:xfrm>
        </p:grpSpPr>
        <p:sp>
          <p:nvSpPr>
            <p:cNvPr id="22" name="Freeform 22"/>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23" name="Group 23"/>
          <p:cNvGrpSpPr/>
          <p:nvPr/>
        </p:nvGrpSpPr>
        <p:grpSpPr>
          <a:xfrm>
            <a:off x="4918253" y="4851287"/>
            <a:ext cx="4292518" cy="1645322"/>
            <a:chOff x="0" y="-57149"/>
            <a:chExt cx="5723357" cy="2193763"/>
          </a:xfrm>
        </p:grpSpPr>
        <p:sp>
          <p:nvSpPr>
            <p:cNvPr id="24" name="TextBox 24"/>
            <p:cNvSpPr txBox="1"/>
            <p:nvPr/>
          </p:nvSpPr>
          <p:spPr>
            <a:xfrm>
              <a:off x="0" y="277813"/>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4</a:t>
              </a:r>
            </a:p>
          </p:txBody>
        </p:sp>
        <p:sp>
          <p:nvSpPr>
            <p:cNvPr id="25" name="TextBox 25"/>
            <p:cNvSpPr txBox="1"/>
            <p:nvPr/>
          </p:nvSpPr>
          <p:spPr>
            <a:xfrm>
              <a:off x="1303757" y="-57149"/>
              <a:ext cx="4419600" cy="2193763"/>
            </a:xfrm>
            <a:prstGeom prst="rect">
              <a:avLst/>
            </a:prstGeom>
          </p:spPr>
          <p:txBody>
            <a:bodyPr lIns="0" tIns="0" rIns="0" bIns="0" rtlCol="0" anchor="t">
              <a:spAutoFit/>
            </a:bodyPr>
            <a:lstStyle/>
            <a:p>
              <a:pPr>
                <a:lnSpc>
                  <a:spcPts val="2626"/>
                </a:lnSpc>
              </a:pPr>
              <a:r>
                <a:rPr lang="en-US" sz="1600" b="1" spc="90" dirty="0">
                  <a:solidFill>
                    <a:srgbClr val="353535"/>
                  </a:solidFill>
                  <a:latin typeface="Ink Free" panose="03080402000500000000" pitchFamily="66" charset="0"/>
                </a:rPr>
                <a:t>A site must be terminated from participation if </a:t>
              </a:r>
              <a:r>
                <a:rPr lang="en-US" sz="1600" b="1" u="sng" spc="90" dirty="0">
                  <a:solidFill>
                    <a:srgbClr val="353535"/>
                  </a:solidFill>
                  <a:latin typeface="Ink Free" panose="03080402000500000000" pitchFamily="66" charset="0"/>
                </a:rPr>
                <a:t>many violations </a:t>
              </a:r>
              <a:r>
                <a:rPr lang="en-US" sz="1600" b="1" spc="90" dirty="0">
                  <a:solidFill>
                    <a:srgbClr val="353535"/>
                  </a:solidFill>
                  <a:latin typeface="Ink Free" panose="03080402000500000000" pitchFamily="66" charset="0"/>
                </a:rPr>
                <a:t>are found and/or if the health, safety, or wellbeing of children is threatened.  </a:t>
              </a:r>
            </a:p>
          </p:txBody>
        </p:sp>
      </p:grpSp>
      <p:pic>
        <p:nvPicPr>
          <p:cNvPr id="26" name="Picture 26"/>
          <p:cNvPicPr>
            <a:picLocks noChangeAspect="1"/>
          </p:cNvPicPr>
          <p:nvPr/>
        </p:nvPicPr>
        <p:blipFill>
          <a:blip r:embed="rId5"/>
          <a:srcRect/>
          <a:stretch>
            <a:fillRect/>
          </a:stretch>
        </p:blipFill>
        <p:spPr>
          <a:xfrm>
            <a:off x="245801" y="3841098"/>
            <a:ext cx="4420501" cy="3315376"/>
          </a:xfrm>
          <a:prstGeom prst="rect">
            <a:avLst/>
          </a:prstGeom>
        </p:spPr>
      </p:pic>
      <p:sp>
        <p:nvSpPr>
          <p:cNvPr id="27" name="TextBox 27"/>
          <p:cNvSpPr txBox="1"/>
          <p:nvPr/>
        </p:nvSpPr>
        <p:spPr>
          <a:xfrm>
            <a:off x="418310" y="2882111"/>
            <a:ext cx="4510829" cy="1792571"/>
          </a:xfrm>
          <a:prstGeom prst="rect">
            <a:avLst/>
          </a:prstGeom>
        </p:spPr>
        <p:txBody>
          <a:bodyPr lIns="0" tIns="0" rIns="0" bIns="0" rtlCol="0" anchor="t">
            <a:spAutoFit/>
          </a:bodyPr>
          <a:lstStyle/>
          <a:p>
            <a:pPr>
              <a:lnSpc>
                <a:spcPts val="7283"/>
              </a:lnSpc>
            </a:pPr>
            <a:r>
              <a:rPr lang="en-US" sz="5022" spc="251" dirty="0">
                <a:solidFill>
                  <a:srgbClr val="353535"/>
                </a:solidFill>
                <a:latin typeface="Architects Daughter"/>
              </a:rPr>
              <a:t>This program relies on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27">
                                            <p:txEl>
                                              <p:pRg st="0" end="0"/>
                                            </p:txEl>
                                          </p:spTgt>
                                        </p:tgtEl>
                                        <p:attrNameLst>
                                          <p:attrName>style.color</p:attrName>
                                        </p:attrNameLst>
                                      </p:cBhvr>
                                      <p:to>
                                        <a:srgbClr val="FF0000"/>
                                      </p:to>
                                    </p:animClr>
                                    <p:animClr clrSpc="rgb" dir="cw">
                                      <p:cBhvr>
                                        <p:cTn id="7" dur="250" autoRev="1" fill="remove"/>
                                        <p:tgtEl>
                                          <p:spTgt spid="27">
                                            <p:txEl>
                                              <p:pRg st="0" end="0"/>
                                            </p:txEl>
                                          </p:spTgt>
                                        </p:tgtEl>
                                        <p:attrNameLst>
                                          <p:attrName>fillcolor</p:attrName>
                                        </p:attrNameLst>
                                      </p:cBhvr>
                                      <p:to>
                                        <a:srgbClr val="FF0000"/>
                                      </p:to>
                                    </p:animClr>
                                    <p:set>
                                      <p:cBhvr>
                                        <p:cTn id="8" dur="250" autoRev="1" fill="remove"/>
                                        <p:tgtEl>
                                          <p:spTgt spid="27">
                                            <p:txEl>
                                              <p:pRg st="0" end="0"/>
                                            </p:txEl>
                                          </p:spTgt>
                                        </p:tgtEl>
                                        <p:attrNameLst>
                                          <p:attrName>fill.type</p:attrName>
                                        </p:attrNameLst>
                                      </p:cBhvr>
                                      <p:to>
                                        <p:strVal val="solid"/>
                                      </p:to>
                                    </p:set>
                                    <p:set>
                                      <p:cBhvr>
                                        <p:cTn id="9" dur="250" autoRev="1" fill="remove"/>
                                        <p:tgtEl>
                                          <p:spTgt spid="27">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ircle(in)">
                                      <p:cBhvr>
                                        <p:cTn id="24" dur="20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circle(in)">
                                      <p:cBhvr>
                                        <p:cTn id="2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42787" y="0"/>
            <a:ext cx="7747562" cy="7584686"/>
            <a:chOff x="0" y="0"/>
            <a:chExt cx="10330082" cy="10112914"/>
          </a:xfrm>
        </p:grpSpPr>
        <p:pic>
          <p:nvPicPr>
            <p:cNvPr id="3" name="Picture 3"/>
            <p:cNvPicPr>
              <a:picLocks noChangeAspect="1"/>
            </p:cNvPicPr>
            <p:nvPr/>
          </p:nvPicPr>
          <p:blipFill>
            <a:blip r:embed="rId2"/>
            <a:srcRect l="15950" r="15950"/>
            <a:stretch>
              <a:fillRect/>
            </a:stretch>
          </p:blipFill>
          <p:spPr>
            <a:xfrm>
              <a:off x="0" y="0"/>
              <a:ext cx="10330082" cy="10112914"/>
            </a:xfrm>
            <a:prstGeom prst="rect">
              <a:avLst/>
            </a:prstGeom>
          </p:spPr>
        </p:pic>
      </p:grpSp>
      <p:pic>
        <p:nvPicPr>
          <p:cNvPr id="4" name="Picture 4"/>
          <p:cNvPicPr>
            <a:picLocks noChangeAspect="1"/>
          </p:cNvPicPr>
          <p:nvPr/>
        </p:nvPicPr>
        <p:blipFill>
          <a:blip r:embed="rId3"/>
          <a:srcRect l="48354" t="22176" r="48354" b="22176"/>
          <a:stretch>
            <a:fillRect/>
          </a:stretch>
        </p:blipFill>
        <p:spPr>
          <a:xfrm rot="-5400000">
            <a:off x="4527244" y="2105866"/>
            <a:ext cx="601830" cy="10176818"/>
          </a:xfrm>
          <a:prstGeom prst="rect">
            <a:avLst/>
          </a:prstGeom>
        </p:spPr>
      </p:pic>
      <p:pic>
        <p:nvPicPr>
          <p:cNvPr id="5" name="Picture 5"/>
          <p:cNvPicPr>
            <a:picLocks noChangeAspect="1"/>
          </p:cNvPicPr>
          <p:nvPr/>
        </p:nvPicPr>
        <p:blipFill>
          <a:blip r:embed="rId4"/>
          <a:srcRect l="31823" t="45208" r="31823" b="45208"/>
          <a:stretch>
            <a:fillRect/>
          </a:stretch>
        </p:blipFill>
        <p:spPr>
          <a:xfrm>
            <a:off x="-647700" y="514350"/>
            <a:ext cx="6648187" cy="1752600"/>
          </a:xfrm>
          <a:prstGeom prst="rect">
            <a:avLst/>
          </a:prstGeom>
        </p:spPr>
      </p:pic>
      <p:sp>
        <p:nvSpPr>
          <p:cNvPr id="6" name="TextBox 6"/>
          <p:cNvSpPr txBox="1"/>
          <p:nvPr/>
        </p:nvSpPr>
        <p:spPr>
          <a:xfrm>
            <a:off x="495300" y="964819"/>
            <a:ext cx="5105400" cy="645541"/>
          </a:xfrm>
          <a:prstGeom prst="rect">
            <a:avLst/>
          </a:prstGeom>
        </p:spPr>
        <p:txBody>
          <a:bodyPr lIns="0" tIns="0" rIns="0" bIns="0" rtlCol="0" anchor="t">
            <a:spAutoFit/>
          </a:bodyPr>
          <a:lstStyle/>
          <a:p>
            <a:pPr>
              <a:lnSpc>
                <a:spcPts val="5082"/>
              </a:lnSpc>
            </a:pPr>
            <a:r>
              <a:rPr lang="en-US" sz="4200" spc="210">
                <a:solidFill>
                  <a:srgbClr val="FFFFFF"/>
                </a:solidFill>
                <a:latin typeface="League Spartan"/>
              </a:rPr>
              <a:t>WHAT IS SFSP?</a:t>
            </a:r>
          </a:p>
        </p:txBody>
      </p:sp>
      <p:sp>
        <p:nvSpPr>
          <p:cNvPr id="7" name="TextBox 7"/>
          <p:cNvSpPr txBox="1"/>
          <p:nvPr/>
        </p:nvSpPr>
        <p:spPr>
          <a:xfrm>
            <a:off x="495300" y="2870978"/>
            <a:ext cx="5105400" cy="3141886"/>
          </a:xfrm>
          <a:prstGeom prst="rect">
            <a:avLst/>
          </a:prstGeom>
        </p:spPr>
        <p:txBody>
          <a:bodyPr lIns="0" tIns="0" rIns="0" bIns="0" rtlCol="0" anchor="t">
            <a:spAutoFit/>
          </a:bodyPr>
          <a:lstStyle/>
          <a:p>
            <a:pPr>
              <a:lnSpc>
                <a:spcPts val="3479"/>
              </a:lnSpc>
            </a:pPr>
            <a:r>
              <a:rPr lang="en-US" sz="2800" spc="120" dirty="0">
                <a:solidFill>
                  <a:srgbClr val="353535"/>
                </a:solidFill>
                <a:latin typeface="Ink Free" panose="03080402000500000000" pitchFamily="66" charset="0"/>
              </a:rPr>
              <a:t>The Summer Food Service Program is a federally funded and regulated program that provides free meals to children and teens age 18 and under during the summer months when school is not in session.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3"/>
          <a:srcRect l="23281" t="45202" r="23281" b="45202"/>
          <a:stretch>
            <a:fillRect/>
          </a:stretch>
        </p:blipFill>
        <p:spPr>
          <a:xfrm>
            <a:off x="-476250" y="533400"/>
            <a:ext cx="9772711" cy="1754692"/>
          </a:xfrm>
          <a:prstGeom prst="rect">
            <a:avLst/>
          </a:prstGeom>
        </p:spPr>
      </p:pic>
      <p:pic>
        <p:nvPicPr>
          <p:cNvPr id="4" name="Picture 4"/>
          <p:cNvPicPr>
            <a:picLocks noChangeAspect="1"/>
          </p:cNvPicPr>
          <p:nvPr/>
        </p:nvPicPr>
        <p:blipFill>
          <a:blip r:embed="rId4"/>
          <a:srcRect/>
          <a:stretch>
            <a:fillRect/>
          </a:stretch>
        </p:blipFill>
        <p:spPr>
          <a:xfrm>
            <a:off x="593925" y="345796"/>
            <a:ext cx="8290560" cy="3026054"/>
          </a:xfrm>
          <a:prstGeom prst="rect">
            <a:avLst/>
          </a:prstGeom>
        </p:spPr>
      </p:pic>
      <p:sp>
        <p:nvSpPr>
          <p:cNvPr id="5" name="TextBox 5"/>
          <p:cNvSpPr txBox="1"/>
          <p:nvPr/>
        </p:nvSpPr>
        <p:spPr>
          <a:xfrm>
            <a:off x="217418" y="2779392"/>
            <a:ext cx="5353050" cy="146276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CIVIL RIGHTS</a:t>
            </a:r>
          </a:p>
          <a:p>
            <a:pPr>
              <a:lnSpc>
                <a:spcPts val="3896"/>
              </a:lnSpc>
            </a:pPr>
            <a:r>
              <a:rPr lang="en-US" sz="3219" spc="160">
                <a:solidFill>
                  <a:srgbClr val="FFFFFF"/>
                </a:solidFill>
                <a:latin typeface="League Spartan"/>
              </a:rPr>
              <a:t>GOALS</a:t>
            </a:r>
          </a:p>
          <a:p>
            <a:pPr>
              <a:lnSpc>
                <a:spcPts val="3896"/>
              </a:lnSpc>
            </a:pPr>
            <a:endParaRPr lang="en-US" sz="3219" spc="160">
              <a:solidFill>
                <a:srgbClr val="FFFFFF"/>
              </a:solidFill>
              <a:latin typeface="League Spartan"/>
            </a:endParaRPr>
          </a:p>
        </p:txBody>
      </p:sp>
      <p:sp>
        <p:nvSpPr>
          <p:cNvPr id="7" name="TextBox 7"/>
          <p:cNvSpPr txBox="1"/>
          <p:nvPr/>
        </p:nvSpPr>
        <p:spPr>
          <a:xfrm>
            <a:off x="5066050" y="5473121"/>
            <a:ext cx="4477566" cy="660043"/>
          </a:xfrm>
          <a:prstGeom prst="rect">
            <a:avLst/>
          </a:prstGeom>
        </p:spPr>
        <p:txBody>
          <a:bodyPr lIns="0" tIns="0" rIns="0" bIns="0" rtlCol="0" anchor="t">
            <a:spAutoFit/>
          </a:bodyPr>
          <a:lstStyle/>
          <a:p>
            <a:pPr>
              <a:lnSpc>
                <a:spcPts val="2626"/>
              </a:lnSpc>
            </a:pPr>
            <a:r>
              <a:rPr lang="en-US" sz="1811" b="1" spc="90" dirty="0">
                <a:solidFill>
                  <a:srgbClr val="FFBD59"/>
                </a:solidFill>
                <a:latin typeface="Ink Free" panose="03080402000500000000" pitchFamily="66" charset="0"/>
              </a:rPr>
              <a:t>4.  Equal treatment for all applicants      and beneficiaries</a:t>
            </a:r>
          </a:p>
        </p:txBody>
      </p:sp>
      <p:sp>
        <p:nvSpPr>
          <p:cNvPr id="8" name="TextBox 8"/>
          <p:cNvSpPr txBox="1"/>
          <p:nvPr/>
        </p:nvSpPr>
        <p:spPr>
          <a:xfrm>
            <a:off x="3724275" y="3242453"/>
            <a:ext cx="647700" cy="268319"/>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01</a:t>
            </a:r>
          </a:p>
        </p:txBody>
      </p:sp>
      <p:sp>
        <p:nvSpPr>
          <p:cNvPr id="9" name="TextBox 9"/>
          <p:cNvSpPr txBox="1"/>
          <p:nvPr/>
        </p:nvSpPr>
        <p:spPr>
          <a:xfrm>
            <a:off x="5058616" y="3146958"/>
            <a:ext cx="4477566" cy="660043"/>
          </a:xfrm>
          <a:prstGeom prst="rect">
            <a:avLst/>
          </a:prstGeom>
        </p:spPr>
        <p:txBody>
          <a:bodyPr lIns="0" tIns="0" rIns="0" bIns="0" rtlCol="0" anchor="t">
            <a:spAutoFit/>
          </a:bodyPr>
          <a:lstStyle/>
          <a:p>
            <a:pPr>
              <a:lnSpc>
                <a:spcPts val="2626"/>
              </a:lnSpc>
            </a:pPr>
            <a:r>
              <a:rPr lang="en-US" sz="1811" b="1" spc="90" dirty="0">
                <a:solidFill>
                  <a:srgbClr val="FF66C4"/>
                </a:solidFill>
                <a:latin typeface="Ink Free" panose="03080402000500000000" pitchFamily="66" charset="0"/>
              </a:rPr>
              <a:t>1.  Knowledge for rights and Responsibilities </a:t>
            </a:r>
          </a:p>
        </p:txBody>
      </p:sp>
      <p:sp>
        <p:nvSpPr>
          <p:cNvPr id="10" name="TextBox 10"/>
          <p:cNvSpPr txBox="1"/>
          <p:nvPr/>
        </p:nvSpPr>
        <p:spPr>
          <a:xfrm>
            <a:off x="3724275" y="4461653"/>
            <a:ext cx="647700" cy="268319"/>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02</a:t>
            </a:r>
          </a:p>
        </p:txBody>
      </p:sp>
      <p:sp>
        <p:nvSpPr>
          <p:cNvPr id="11" name="TextBox 11"/>
          <p:cNvSpPr txBox="1"/>
          <p:nvPr/>
        </p:nvSpPr>
        <p:spPr>
          <a:xfrm>
            <a:off x="3795744" y="5613194"/>
            <a:ext cx="647700" cy="268319"/>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02</a:t>
            </a:r>
          </a:p>
        </p:txBody>
      </p:sp>
      <p:sp>
        <p:nvSpPr>
          <p:cNvPr id="12" name="TextBox 12"/>
          <p:cNvSpPr txBox="1"/>
          <p:nvPr/>
        </p:nvSpPr>
        <p:spPr>
          <a:xfrm>
            <a:off x="5058616" y="3861850"/>
            <a:ext cx="4477566" cy="1320443"/>
          </a:xfrm>
          <a:prstGeom prst="rect">
            <a:avLst/>
          </a:prstGeom>
        </p:spPr>
        <p:txBody>
          <a:bodyPr lIns="0" tIns="0" rIns="0" bIns="0" rtlCol="0" anchor="t">
            <a:spAutoFit/>
          </a:bodyPr>
          <a:lstStyle/>
          <a:p>
            <a:pPr>
              <a:lnSpc>
                <a:spcPts val="2626"/>
              </a:lnSpc>
            </a:pPr>
            <a:r>
              <a:rPr lang="en-US" sz="1811" b="1" spc="90" dirty="0">
                <a:solidFill>
                  <a:srgbClr val="5271FF"/>
                </a:solidFill>
                <a:latin typeface="Ink Free" panose="03080402000500000000" pitchFamily="66" charset="0"/>
              </a:rPr>
              <a:t>2.  Elimination of illegal barriers that prevent or deter people from receiving benefits</a:t>
            </a:r>
          </a:p>
          <a:p>
            <a:pPr>
              <a:lnSpc>
                <a:spcPts val="2626"/>
              </a:lnSpc>
            </a:pPr>
            <a:endParaRPr lang="en-US" sz="1811" spc="90" dirty="0">
              <a:solidFill>
                <a:srgbClr val="5271FF"/>
              </a:solidFill>
              <a:latin typeface="Roboto"/>
            </a:endParaRPr>
          </a:p>
        </p:txBody>
      </p:sp>
      <p:sp>
        <p:nvSpPr>
          <p:cNvPr id="13" name="TextBox 13"/>
          <p:cNvSpPr txBox="1"/>
          <p:nvPr/>
        </p:nvSpPr>
        <p:spPr>
          <a:xfrm>
            <a:off x="5058616" y="4975485"/>
            <a:ext cx="4477566" cy="660043"/>
          </a:xfrm>
          <a:prstGeom prst="rect">
            <a:avLst/>
          </a:prstGeom>
        </p:spPr>
        <p:txBody>
          <a:bodyPr lIns="0" tIns="0" rIns="0" bIns="0" rtlCol="0" anchor="t">
            <a:spAutoFit/>
          </a:bodyPr>
          <a:lstStyle/>
          <a:p>
            <a:pPr>
              <a:lnSpc>
                <a:spcPts val="2626"/>
              </a:lnSpc>
            </a:pPr>
            <a:r>
              <a:rPr lang="en-US" sz="1811" b="1" spc="90" dirty="0">
                <a:solidFill>
                  <a:srgbClr val="FF5757"/>
                </a:solidFill>
                <a:latin typeface="Ink Free" panose="03080402000500000000" pitchFamily="66" charset="0"/>
              </a:rPr>
              <a:t>3.  Dignity and Respect for All</a:t>
            </a:r>
          </a:p>
          <a:p>
            <a:pPr>
              <a:lnSpc>
                <a:spcPts val="2626"/>
              </a:lnSpc>
            </a:pPr>
            <a:endParaRPr lang="en-US" sz="1811" spc="90" dirty="0">
              <a:solidFill>
                <a:srgbClr val="FF5757"/>
              </a:solidFill>
              <a:latin typeface="Roboto"/>
            </a:endParaRPr>
          </a:p>
        </p:txBody>
      </p:sp>
      <p:sp>
        <p:nvSpPr>
          <p:cNvPr id="14" name="TextBox 14"/>
          <p:cNvSpPr txBox="1"/>
          <p:nvPr/>
        </p:nvSpPr>
        <p:spPr>
          <a:xfrm>
            <a:off x="-84020" y="2357117"/>
            <a:ext cx="4598836" cy="739775"/>
          </a:xfrm>
          <a:prstGeom prst="rect">
            <a:avLst/>
          </a:prstGeom>
        </p:spPr>
        <p:txBody>
          <a:bodyPr lIns="0" tIns="0" rIns="0" bIns="0" rtlCol="0" anchor="t">
            <a:spAutoFit/>
          </a:bodyPr>
          <a:lstStyle/>
          <a:p>
            <a:pPr algn="ctr">
              <a:lnSpc>
                <a:spcPts val="6090"/>
              </a:lnSpc>
            </a:pPr>
            <a:r>
              <a:rPr lang="en-US" sz="4200" spc="210" dirty="0">
                <a:solidFill>
                  <a:srgbClr val="6DBFC7"/>
                </a:solidFill>
                <a:latin typeface="League Spartan"/>
              </a:rPr>
              <a:t>Civil Rights</a:t>
            </a:r>
          </a:p>
        </p:txBody>
      </p:sp>
      <p:sp>
        <p:nvSpPr>
          <p:cNvPr id="15" name="TextBox 15"/>
          <p:cNvSpPr txBox="1"/>
          <p:nvPr/>
        </p:nvSpPr>
        <p:spPr>
          <a:xfrm>
            <a:off x="217418" y="3035622"/>
            <a:ext cx="4477566" cy="3642407"/>
          </a:xfrm>
          <a:prstGeom prst="rect">
            <a:avLst/>
          </a:prstGeom>
          <a:noFill/>
          <a:ln w="12700" cap="sq">
            <a:solidFill>
              <a:schemeClr val="accent1"/>
            </a:solidFill>
            <a:prstDash val="sysDot"/>
          </a:ln>
        </p:spPr>
        <p:txBody>
          <a:bodyPr lIns="0" tIns="0" rIns="0" bIns="0" rtlCol="0" anchor="t">
            <a:spAutoFit/>
          </a:bodyPr>
          <a:lstStyle/>
          <a:p>
            <a:pPr>
              <a:lnSpc>
                <a:spcPts val="2626"/>
              </a:lnSpc>
            </a:pPr>
            <a:r>
              <a:rPr lang="en-US" sz="1600" b="1" spc="90" dirty="0">
                <a:solidFill>
                  <a:srgbClr val="353535"/>
                </a:solidFill>
                <a:latin typeface="Ink Free" panose="03080402000500000000" pitchFamily="66" charset="0"/>
              </a:rPr>
              <a:t>What is Discrimination?</a:t>
            </a:r>
          </a:p>
          <a:p>
            <a:pPr>
              <a:lnSpc>
                <a:spcPts val="2626"/>
              </a:lnSpc>
            </a:pPr>
            <a:endParaRPr lang="en-US" sz="1600" b="1" spc="90" dirty="0">
              <a:solidFill>
                <a:srgbClr val="353535"/>
              </a:solidFill>
              <a:latin typeface="Ink Free" panose="03080402000500000000" pitchFamily="66" charset="0"/>
            </a:endParaRPr>
          </a:p>
          <a:p>
            <a:pPr>
              <a:lnSpc>
                <a:spcPts val="2626"/>
              </a:lnSpc>
            </a:pPr>
            <a:r>
              <a:rPr lang="en-US" sz="1600" b="1" spc="90" dirty="0">
                <a:solidFill>
                  <a:srgbClr val="000000"/>
                </a:solidFill>
                <a:latin typeface="Ink Free" panose="03080402000500000000" pitchFamily="66" charset="0"/>
              </a:rPr>
              <a:t>Different treatment which makes a distinction of one person or group of persons from others; either intentionally, by neglect, or by actions or lack of actions based on any persons or group who has characteristics for which discrimination is prohibited based on the law, regulation, or executive orde</a:t>
            </a:r>
            <a:r>
              <a:rPr lang="en-US" sz="1600" spc="90" dirty="0">
                <a:solidFill>
                  <a:srgbClr val="000000"/>
                </a:solidFill>
                <a:latin typeface="Ink Free" panose="03080402000500000000" pitchFamily="66" charset="0"/>
              </a:rPr>
              <a:t>r.</a:t>
            </a:r>
          </a:p>
          <a:p>
            <a:pPr>
              <a:lnSpc>
                <a:spcPts val="2626"/>
              </a:lnSpc>
            </a:pPr>
            <a:endParaRPr lang="en-US" sz="1811" spc="90" dirty="0">
              <a:solidFill>
                <a:srgbClr val="000000"/>
              </a:solidFill>
              <a:latin typeface="Roboto"/>
            </a:endParaRPr>
          </a:p>
          <a:p>
            <a:pPr>
              <a:lnSpc>
                <a:spcPts val="2626"/>
              </a:lnSpc>
            </a:pPr>
            <a:endParaRPr lang="en-US" sz="1811" spc="90" dirty="0">
              <a:solidFill>
                <a:srgbClr val="000000"/>
              </a:solidFill>
              <a:latin typeface="Roboto"/>
            </a:endParaRPr>
          </a:p>
        </p:txBody>
      </p:sp>
      <p:sp>
        <p:nvSpPr>
          <p:cNvPr id="16" name="TextBox 16"/>
          <p:cNvSpPr txBox="1"/>
          <p:nvPr/>
        </p:nvSpPr>
        <p:spPr>
          <a:xfrm>
            <a:off x="217418" y="7010400"/>
            <a:ext cx="9318764" cy="641586"/>
          </a:xfrm>
          <a:prstGeom prst="rect">
            <a:avLst/>
          </a:prstGeom>
          <a:ln>
            <a:noFill/>
          </a:ln>
          <a:effectLst>
            <a:innerShdw blurRad="114300">
              <a:prstClr val="black"/>
            </a:innerShdw>
            <a:reflection blurRad="6350" stA="50000" endA="300" endPos="55000" dir="5400000" sy="-100000" algn="bl" rotWithShape="0"/>
          </a:effectLst>
        </p:spPr>
        <p:txBody>
          <a:bodyPr wrap="square" lIns="0" tIns="0" rIns="0" bIns="0" rtlCol="0" anchor="t">
            <a:spAutoFit/>
          </a:bodyPr>
          <a:lstStyle/>
          <a:p>
            <a:pPr algn="ctr">
              <a:lnSpc>
                <a:spcPts val="2626"/>
              </a:lnSpc>
            </a:pPr>
            <a:r>
              <a:rPr lang="en-US" sz="1811" b="1" spc="90" dirty="0">
                <a:solidFill>
                  <a:srgbClr val="ABD752"/>
                </a:solidFill>
                <a:effectLst>
                  <a:outerShdw blurRad="38100" dist="38100" dir="2700000" algn="tl">
                    <a:srgbClr val="000000">
                      <a:alpha val="43137"/>
                    </a:srgbClr>
                  </a:outerShdw>
                </a:effectLst>
                <a:latin typeface="Roboto"/>
              </a:rPr>
              <a:t>Protected Classes:  Race, Color, National Origin, Age, Sex, Disability</a:t>
            </a:r>
          </a:p>
          <a:p>
            <a:pPr algn="ctr">
              <a:lnSpc>
                <a:spcPts val="2626"/>
              </a:lnSpc>
            </a:pPr>
            <a:endParaRPr lang="en-US" sz="1811" spc="90" dirty="0">
              <a:solidFill>
                <a:srgbClr val="ABD752"/>
              </a:solidFill>
              <a:latin typeface="Roboto"/>
            </a:endParaRPr>
          </a:p>
        </p:txBody>
      </p:sp>
      <p:sp>
        <p:nvSpPr>
          <p:cNvPr id="18" name="Rectangle 17">
            <a:extLst>
              <a:ext uri="{FF2B5EF4-FFF2-40B4-BE49-F238E27FC236}">
                <a16:creationId xmlns:a16="http://schemas.microsoft.com/office/drawing/2014/main" id="{0E6A3DC4-AB52-4AF6-97B4-2657679ECCAA}"/>
              </a:ext>
            </a:extLst>
          </p:cNvPr>
          <p:cNvSpPr/>
          <p:nvPr/>
        </p:nvSpPr>
        <p:spPr>
          <a:xfrm>
            <a:off x="4514816" y="2310997"/>
            <a:ext cx="5047614" cy="794448"/>
          </a:xfrm>
          <a:prstGeom prst="rect">
            <a:avLst/>
          </a:prstGeom>
        </p:spPr>
        <p:txBody>
          <a:bodyPr wrap="square">
            <a:spAutoFit/>
          </a:bodyPr>
          <a:lstStyle/>
          <a:p>
            <a:pPr algn="ctr">
              <a:lnSpc>
                <a:spcPts val="6090"/>
              </a:lnSpc>
            </a:pPr>
            <a:r>
              <a:rPr lang="en-US" sz="3000" spc="210" dirty="0">
                <a:solidFill>
                  <a:srgbClr val="6DBFC7"/>
                </a:solidFill>
                <a:latin typeface="League Spartan"/>
              </a:rPr>
              <a:t>Goals of Civil Rights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heel(1)">
                                      <p:cBhvr>
                                        <p:cTn id="25" dur="2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3" grpId="0"/>
      <p:bldP spid="15" grpId="0" animBg="1"/>
      <p:bldP spid="16"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92" y="1817370"/>
            <a:ext cx="3448050" cy="5821680"/>
            <a:chOff x="0" y="0"/>
            <a:chExt cx="4597400" cy="7762240"/>
          </a:xfrm>
        </p:grpSpPr>
        <p:pic>
          <p:nvPicPr>
            <p:cNvPr id="3" name="Picture 3"/>
            <p:cNvPicPr>
              <a:picLocks noChangeAspect="1"/>
            </p:cNvPicPr>
            <p:nvPr/>
          </p:nvPicPr>
          <p:blipFill>
            <a:blip r:embed="rId2"/>
            <a:srcRect l="4921" r="4921"/>
            <a:stretch>
              <a:fillRect/>
            </a:stretch>
          </p:blipFill>
          <p:spPr>
            <a:xfrm>
              <a:off x="0" y="0"/>
              <a:ext cx="4597400" cy="7762240"/>
            </a:xfrm>
            <a:prstGeom prst="rect">
              <a:avLst/>
            </a:prstGeom>
          </p:spPr>
        </p:pic>
      </p:grpSp>
      <p:pic>
        <p:nvPicPr>
          <p:cNvPr id="4" name="Picture 4"/>
          <p:cNvPicPr>
            <a:picLocks noChangeAspect="1"/>
          </p:cNvPicPr>
          <p:nvPr/>
        </p:nvPicPr>
        <p:blipFill>
          <a:blip r:embed="rId3"/>
          <a:srcRect l="48354" t="22176" r="48354" b="22176"/>
          <a:stretch>
            <a:fillRect/>
          </a:stretch>
        </p:blipFill>
        <p:spPr>
          <a:xfrm rot="-5400000">
            <a:off x="4527244" y="2105866"/>
            <a:ext cx="601830" cy="10176818"/>
          </a:xfrm>
          <a:prstGeom prst="rect">
            <a:avLst/>
          </a:prstGeom>
        </p:spPr>
      </p:pic>
      <p:pic>
        <p:nvPicPr>
          <p:cNvPr id="5" name="Picture 5"/>
          <p:cNvPicPr>
            <a:picLocks noChangeAspect="1"/>
          </p:cNvPicPr>
          <p:nvPr/>
        </p:nvPicPr>
        <p:blipFill>
          <a:blip r:embed="rId4"/>
          <a:srcRect l="23281" t="45202" r="23281" b="45202"/>
          <a:stretch>
            <a:fillRect/>
          </a:stretch>
        </p:blipFill>
        <p:spPr>
          <a:xfrm>
            <a:off x="-476250" y="533400"/>
            <a:ext cx="9772711" cy="1754692"/>
          </a:xfrm>
          <a:prstGeom prst="rect">
            <a:avLst/>
          </a:prstGeom>
        </p:spPr>
      </p:pic>
      <p:sp>
        <p:nvSpPr>
          <p:cNvPr id="6" name="TextBox 6"/>
          <p:cNvSpPr txBox="1"/>
          <p:nvPr/>
        </p:nvSpPr>
        <p:spPr>
          <a:xfrm>
            <a:off x="3609975" y="974344"/>
            <a:ext cx="5353050" cy="97381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CIVIL RIGHTS</a:t>
            </a:r>
          </a:p>
          <a:p>
            <a:pPr>
              <a:lnSpc>
                <a:spcPts val="3896"/>
              </a:lnSpc>
            </a:pPr>
            <a:r>
              <a:rPr lang="en-US" sz="3219" spc="160">
                <a:solidFill>
                  <a:srgbClr val="FFFFFF"/>
                </a:solidFill>
                <a:latin typeface="League Spartan"/>
              </a:rPr>
              <a:t>PUBLIC NOTIFICATION</a:t>
            </a:r>
          </a:p>
        </p:txBody>
      </p:sp>
      <p:sp>
        <p:nvSpPr>
          <p:cNvPr id="8" name="TextBox 8"/>
          <p:cNvSpPr txBox="1"/>
          <p:nvPr/>
        </p:nvSpPr>
        <p:spPr>
          <a:xfrm>
            <a:off x="4810125" y="2985278"/>
            <a:ext cx="4477566" cy="660043"/>
          </a:xfrm>
          <a:prstGeom prst="rect">
            <a:avLst/>
          </a:prstGeom>
        </p:spPr>
        <p:txBody>
          <a:bodyPr lIns="0" tIns="0" rIns="0" bIns="0" rtlCol="0" anchor="t">
            <a:spAutoFit/>
          </a:bodyPr>
          <a:lstStyle/>
          <a:p>
            <a:pPr>
              <a:lnSpc>
                <a:spcPts val="2626"/>
              </a:lnSpc>
            </a:pPr>
            <a:r>
              <a:rPr lang="en-US" sz="1811" spc="90" dirty="0">
                <a:solidFill>
                  <a:srgbClr val="353535"/>
                </a:solidFill>
                <a:latin typeface="Ink Free" panose="03080402000500000000" pitchFamily="66" charset="0"/>
              </a:rPr>
              <a:t>Include full USDA non-discrimination on all materials</a:t>
            </a:r>
          </a:p>
        </p:txBody>
      </p:sp>
      <p:grpSp>
        <p:nvGrpSpPr>
          <p:cNvPr id="9" name="Group 9"/>
          <p:cNvGrpSpPr>
            <a:grpSpLocks noChangeAspect="1"/>
          </p:cNvGrpSpPr>
          <p:nvPr/>
        </p:nvGrpSpPr>
        <p:grpSpPr>
          <a:xfrm>
            <a:off x="3609975" y="2914650"/>
            <a:ext cx="885762" cy="885762"/>
            <a:chOff x="0" y="0"/>
            <a:chExt cx="6350000" cy="6350000"/>
          </a:xfrm>
        </p:grpSpPr>
        <p:sp>
          <p:nvSpPr>
            <p:cNvPr id="10" name="Freeform 10"/>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6DBFC7"/>
            </a:solidFill>
          </p:spPr>
        </p:sp>
      </p:grpSp>
      <p:sp>
        <p:nvSpPr>
          <p:cNvPr id="11" name="TextBox 11"/>
          <p:cNvSpPr txBox="1"/>
          <p:nvPr/>
        </p:nvSpPr>
        <p:spPr>
          <a:xfrm>
            <a:off x="3724275" y="3242453"/>
            <a:ext cx="647700" cy="268319"/>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01</a:t>
            </a:r>
          </a:p>
        </p:txBody>
      </p:sp>
      <p:sp>
        <p:nvSpPr>
          <p:cNvPr id="12" name="TextBox 12"/>
          <p:cNvSpPr txBox="1"/>
          <p:nvPr/>
        </p:nvSpPr>
        <p:spPr>
          <a:xfrm>
            <a:off x="4810125" y="4204478"/>
            <a:ext cx="4477566" cy="986617"/>
          </a:xfrm>
          <a:prstGeom prst="rect">
            <a:avLst/>
          </a:prstGeom>
        </p:spPr>
        <p:txBody>
          <a:bodyPr lIns="0" tIns="0" rIns="0" bIns="0" rtlCol="0" anchor="t">
            <a:spAutoFit/>
          </a:bodyPr>
          <a:lstStyle/>
          <a:p>
            <a:pPr>
              <a:lnSpc>
                <a:spcPts val="2626"/>
              </a:lnSpc>
            </a:pPr>
            <a:r>
              <a:rPr lang="en-US" sz="1811" spc="90" dirty="0">
                <a:solidFill>
                  <a:srgbClr val="353535"/>
                </a:solidFill>
                <a:latin typeface="Ink Free" panose="03080402000500000000" pitchFamily="66" charset="0"/>
              </a:rPr>
              <a:t>Prominently display the "And Justice for All" poster in the food service area. The full size 11"x17" poster must be used.</a:t>
            </a:r>
          </a:p>
        </p:txBody>
      </p:sp>
      <p:grpSp>
        <p:nvGrpSpPr>
          <p:cNvPr id="13" name="Group 13"/>
          <p:cNvGrpSpPr>
            <a:grpSpLocks noChangeAspect="1"/>
          </p:cNvGrpSpPr>
          <p:nvPr/>
        </p:nvGrpSpPr>
        <p:grpSpPr>
          <a:xfrm>
            <a:off x="3609975" y="4133850"/>
            <a:ext cx="885762" cy="885762"/>
            <a:chOff x="0" y="0"/>
            <a:chExt cx="6350000" cy="6350000"/>
          </a:xfrm>
        </p:grpSpPr>
        <p:sp>
          <p:nvSpPr>
            <p:cNvPr id="14" name="Freeform 14"/>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6DBFC7"/>
            </a:solidFill>
          </p:spPr>
        </p:sp>
      </p:grpSp>
      <p:sp>
        <p:nvSpPr>
          <p:cNvPr id="15" name="TextBox 15"/>
          <p:cNvSpPr txBox="1"/>
          <p:nvPr/>
        </p:nvSpPr>
        <p:spPr>
          <a:xfrm>
            <a:off x="3724275" y="4461653"/>
            <a:ext cx="647700" cy="268319"/>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02</a:t>
            </a:r>
          </a:p>
        </p:txBody>
      </p:sp>
      <p:sp>
        <p:nvSpPr>
          <p:cNvPr id="16" name="TextBox 16"/>
          <p:cNvSpPr txBox="1"/>
          <p:nvPr/>
        </p:nvSpPr>
        <p:spPr>
          <a:xfrm>
            <a:off x="3724275" y="5661803"/>
            <a:ext cx="647700" cy="268319"/>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92" y="2283847"/>
            <a:ext cx="4296189" cy="5652052"/>
            <a:chOff x="0" y="0"/>
            <a:chExt cx="5728252" cy="7536070"/>
          </a:xfrm>
        </p:grpSpPr>
        <p:pic>
          <p:nvPicPr>
            <p:cNvPr id="3" name="Picture 3"/>
            <p:cNvPicPr>
              <a:picLocks noChangeAspect="1"/>
            </p:cNvPicPr>
            <p:nvPr/>
          </p:nvPicPr>
          <p:blipFill>
            <a:blip r:embed="rId2"/>
            <a:srcRect l="963" r="963"/>
            <a:stretch>
              <a:fillRect/>
            </a:stretch>
          </p:blipFill>
          <p:spPr>
            <a:xfrm>
              <a:off x="0" y="0"/>
              <a:ext cx="5728252" cy="7536070"/>
            </a:xfrm>
            <a:prstGeom prst="rect">
              <a:avLst/>
            </a:prstGeom>
          </p:spPr>
        </p:pic>
      </p:grpSp>
      <p:pic>
        <p:nvPicPr>
          <p:cNvPr id="4" name="Picture 4"/>
          <p:cNvPicPr>
            <a:picLocks noChangeAspect="1"/>
          </p:cNvPicPr>
          <p:nvPr/>
        </p:nvPicPr>
        <p:blipFill>
          <a:blip r:embed="rId3"/>
          <a:srcRect l="48354" t="22176" r="48354" b="22176"/>
          <a:stretch>
            <a:fillRect/>
          </a:stretch>
        </p:blipFill>
        <p:spPr>
          <a:xfrm rot="-5400000">
            <a:off x="4527244" y="2105866"/>
            <a:ext cx="601830" cy="10176818"/>
          </a:xfrm>
          <a:prstGeom prst="rect">
            <a:avLst/>
          </a:prstGeom>
        </p:spPr>
      </p:pic>
      <p:pic>
        <p:nvPicPr>
          <p:cNvPr id="5" name="Picture 5"/>
          <p:cNvPicPr>
            <a:picLocks noChangeAspect="1"/>
          </p:cNvPicPr>
          <p:nvPr/>
        </p:nvPicPr>
        <p:blipFill>
          <a:blip r:embed="rId4"/>
          <a:srcRect l="23281" t="45202" r="23281" b="45202"/>
          <a:stretch>
            <a:fillRect/>
          </a:stretch>
        </p:blipFill>
        <p:spPr>
          <a:xfrm>
            <a:off x="-476250" y="533400"/>
            <a:ext cx="9772711" cy="1754692"/>
          </a:xfrm>
          <a:prstGeom prst="rect">
            <a:avLst/>
          </a:prstGeom>
        </p:spPr>
      </p:pic>
      <p:sp>
        <p:nvSpPr>
          <p:cNvPr id="6" name="TextBox 6"/>
          <p:cNvSpPr txBox="1"/>
          <p:nvPr/>
        </p:nvSpPr>
        <p:spPr>
          <a:xfrm>
            <a:off x="2867853" y="974344"/>
            <a:ext cx="6095172" cy="97381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CIVIL RIGHTS</a:t>
            </a:r>
          </a:p>
          <a:p>
            <a:pPr>
              <a:lnSpc>
                <a:spcPts val="3896"/>
              </a:lnSpc>
            </a:pPr>
            <a:r>
              <a:rPr lang="en-US" sz="3219" spc="160">
                <a:solidFill>
                  <a:srgbClr val="FFFFFF"/>
                </a:solidFill>
                <a:latin typeface="League Spartan"/>
              </a:rPr>
              <a:t>GRIEVANCE PROCEDURES</a:t>
            </a:r>
          </a:p>
        </p:txBody>
      </p:sp>
      <p:sp>
        <p:nvSpPr>
          <p:cNvPr id="8" name="TextBox 8"/>
          <p:cNvSpPr txBox="1"/>
          <p:nvPr/>
        </p:nvSpPr>
        <p:spPr>
          <a:xfrm>
            <a:off x="4152249" y="2818130"/>
            <a:ext cx="5601351" cy="3368230"/>
          </a:xfrm>
          <a:prstGeom prst="rect">
            <a:avLst/>
          </a:prstGeom>
        </p:spPr>
        <p:txBody>
          <a:bodyPr lIns="0" tIns="0" rIns="0" bIns="0" rtlCol="0" anchor="t">
            <a:spAutoFit/>
          </a:bodyPr>
          <a:lstStyle/>
          <a:p>
            <a:pPr marL="379730" lvl="1" indent="-189865">
              <a:lnSpc>
                <a:spcPts val="3335"/>
              </a:lnSpc>
              <a:buFont typeface="Arial"/>
              <a:buChar char="•"/>
            </a:pPr>
            <a:r>
              <a:rPr lang="en-US" sz="2300" spc="114" dirty="0">
                <a:solidFill>
                  <a:srgbClr val="353535"/>
                </a:solidFill>
                <a:latin typeface="Ink Free" panose="03080402000500000000" pitchFamily="66" charset="0"/>
              </a:rPr>
              <a:t>Accept verbal or written grievances.</a:t>
            </a:r>
          </a:p>
          <a:p>
            <a:pPr marL="379730" lvl="1" indent="-189865">
              <a:lnSpc>
                <a:spcPts val="3335"/>
              </a:lnSpc>
              <a:buFont typeface="Arial"/>
              <a:buChar char="•"/>
            </a:pPr>
            <a:r>
              <a:rPr lang="en-US" sz="2300" spc="114" dirty="0">
                <a:solidFill>
                  <a:srgbClr val="353535"/>
                </a:solidFill>
                <a:latin typeface="Ink Free" panose="03080402000500000000" pitchFamily="66" charset="0"/>
              </a:rPr>
              <a:t>Complaint must be made in 180 days.</a:t>
            </a:r>
          </a:p>
          <a:p>
            <a:pPr marL="379730" lvl="1" indent="-189865">
              <a:lnSpc>
                <a:spcPts val="3335"/>
              </a:lnSpc>
              <a:buFont typeface="Arial"/>
              <a:buChar char="•"/>
            </a:pPr>
            <a:r>
              <a:rPr lang="en-US" sz="2300" spc="114" dirty="0">
                <a:solidFill>
                  <a:srgbClr val="353535"/>
                </a:solidFill>
                <a:latin typeface="Ink Free" panose="03080402000500000000" pitchFamily="66" charset="0"/>
              </a:rPr>
              <a:t>Available on DTC website or USDA </a:t>
            </a:r>
          </a:p>
          <a:p>
            <a:pPr marL="379730" lvl="1" indent="-189865">
              <a:lnSpc>
                <a:spcPts val="3335"/>
              </a:lnSpc>
              <a:buFont typeface="Arial"/>
              <a:buChar char="•"/>
            </a:pPr>
            <a:r>
              <a:rPr lang="en-US" sz="2300" spc="114" dirty="0">
                <a:solidFill>
                  <a:srgbClr val="353535"/>
                </a:solidFill>
                <a:latin typeface="Ink Free" panose="03080402000500000000" pitchFamily="66" charset="0"/>
              </a:rPr>
              <a:t>Keep procedures and report forms at site.</a:t>
            </a:r>
          </a:p>
          <a:p>
            <a:pPr marL="379730" lvl="1" indent="-189865">
              <a:lnSpc>
                <a:spcPts val="3335"/>
              </a:lnSpc>
              <a:buFont typeface="Arial"/>
              <a:buChar char="•"/>
            </a:pPr>
            <a:r>
              <a:rPr lang="en-US" sz="2300" spc="114" dirty="0">
                <a:solidFill>
                  <a:srgbClr val="353535"/>
                </a:solidFill>
                <a:latin typeface="Ink Free" panose="03080402000500000000" pitchFamily="66" charset="0"/>
              </a:rPr>
              <a:t>Never try to impede or "work it out"</a:t>
            </a:r>
          </a:p>
          <a:p>
            <a:pPr marL="379730" lvl="1" indent="-189865">
              <a:lnSpc>
                <a:spcPts val="3335"/>
              </a:lnSpc>
              <a:buFont typeface="Arial"/>
              <a:buChar char="•"/>
            </a:pPr>
            <a:r>
              <a:rPr lang="en-US" sz="2300" spc="114" dirty="0">
                <a:solidFill>
                  <a:srgbClr val="353535"/>
                </a:solidFill>
                <a:latin typeface="Ink Free" panose="03080402000500000000" pitchFamily="66" charset="0"/>
              </a:rPr>
              <a:t>Complaint goes directly to USDA - information is on the form.</a:t>
            </a:r>
          </a:p>
        </p:txBody>
      </p:sp>
      <p:sp>
        <p:nvSpPr>
          <p:cNvPr id="9" name="TextBox 9"/>
          <p:cNvSpPr txBox="1"/>
          <p:nvPr/>
        </p:nvSpPr>
        <p:spPr>
          <a:xfrm>
            <a:off x="3724275" y="5661803"/>
            <a:ext cx="647700" cy="268319"/>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3"/>
          <a:srcRect l="32141" t="46562" r="32141" b="46562"/>
          <a:stretch>
            <a:fillRect/>
          </a:stretch>
        </p:blipFill>
        <p:spPr>
          <a:xfrm>
            <a:off x="-438150" y="552450"/>
            <a:ext cx="6532028" cy="1257197"/>
          </a:xfrm>
          <a:prstGeom prst="rect">
            <a:avLst/>
          </a:prstGeom>
        </p:spPr>
      </p:pic>
      <p:sp>
        <p:nvSpPr>
          <p:cNvPr id="4" name="TextBox 4"/>
          <p:cNvSpPr txBox="1"/>
          <p:nvPr/>
        </p:nvSpPr>
        <p:spPr>
          <a:xfrm>
            <a:off x="571500" y="835836"/>
            <a:ext cx="4648346" cy="97381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SITE SUPERVISOR</a:t>
            </a:r>
          </a:p>
          <a:p>
            <a:pPr>
              <a:lnSpc>
                <a:spcPts val="3896"/>
              </a:lnSpc>
            </a:pPr>
            <a:r>
              <a:rPr lang="en-US" sz="3219" spc="160">
                <a:solidFill>
                  <a:srgbClr val="FFFFFF"/>
                </a:solidFill>
                <a:latin typeface="League Spartan"/>
              </a:rPr>
              <a:t>RESPONSIBILITIES </a:t>
            </a:r>
          </a:p>
        </p:txBody>
      </p:sp>
      <p:sp>
        <p:nvSpPr>
          <p:cNvPr id="5" name="TextBox 5"/>
          <p:cNvSpPr txBox="1"/>
          <p:nvPr/>
        </p:nvSpPr>
        <p:spPr>
          <a:xfrm>
            <a:off x="308175" y="5263237"/>
            <a:ext cx="2647950" cy="1320443"/>
          </a:xfrm>
          <a:prstGeom prst="rect">
            <a:avLst/>
          </a:prstGeom>
        </p:spPr>
        <p:txBody>
          <a:bodyPr lIns="0" tIns="0" rIns="0" bIns="0" rtlCol="0" anchor="t">
            <a:spAutoFit/>
          </a:bodyPr>
          <a:lstStyle/>
          <a:p>
            <a:pPr algn="ctr">
              <a:lnSpc>
                <a:spcPts val="2626"/>
              </a:lnSpc>
            </a:pPr>
            <a:r>
              <a:rPr lang="en-US" sz="1811" spc="90" dirty="0">
                <a:solidFill>
                  <a:srgbClr val="353535"/>
                </a:solidFill>
                <a:latin typeface="Roboto"/>
              </a:rPr>
              <a:t>Trained site supervisor must be present during ALL meal services and serve ALL children.</a:t>
            </a:r>
          </a:p>
        </p:txBody>
      </p:sp>
      <p:sp>
        <p:nvSpPr>
          <p:cNvPr id="6" name="TextBox 6"/>
          <p:cNvSpPr txBox="1"/>
          <p:nvPr/>
        </p:nvSpPr>
        <p:spPr>
          <a:xfrm>
            <a:off x="3445928" y="5263237"/>
            <a:ext cx="2647950" cy="1320443"/>
          </a:xfrm>
          <a:prstGeom prst="rect">
            <a:avLst/>
          </a:prstGeom>
        </p:spPr>
        <p:txBody>
          <a:bodyPr lIns="0" tIns="0" rIns="0" bIns="0" rtlCol="0" anchor="t">
            <a:spAutoFit/>
          </a:bodyPr>
          <a:lstStyle/>
          <a:p>
            <a:pPr algn="ctr">
              <a:lnSpc>
                <a:spcPts val="2626"/>
              </a:lnSpc>
            </a:pPr>
            <a:r>
              <a:rPr lang="en-US" sz="1811" spc="90" dirty="0">
                <a:solidFill>
                  <a:srgbClr val="353535"/>
                </a:solidFill>
                <a:latin typeface="Roboto"/>
              </a:rPr>
              <a:t>Ensure Accurate Meal Count documentation</a:t>
            </a:r>
          </a:p>
          <a:p>
            <a:pPr algn="ctr">
              <a:lnSpc>
                <a:spcPts val="2626"/>
              </a:lnSpc>
            </a:pPr>
            <a:r>
              <a:rPr lang="en-US" sz="1811" spc="90" dirty="0">
                <a:solidFill>
                  <a:srgbClr val="353535"/>
                </a:solidFill>
                <a:latin typeface="Roboto"/>
              </a:rPr>
              <a:t>and Civil Rights Compliance.</a:t>
            </a:r>
          </a:p>
        </p:txBody>
      </p:sp>
      <p:sp>
        <p:nvSpPr>
          <p:cNvPr id="7" name="TextBox 7"/>
          <p:cNvSpPr txBox="1"/>
          <p:nvPr/>
        </p:nvSpPr>
        <p:spPr>
          <a:xfrm>
            <a:off x="6562725" y="5263237"/>
            <a:ext cx="2647950" cy="1320443"/>
          </a:xfrm>
          <a:prstGeom prst="rect">
            <a:avLst/>
          </a:prstGeom>
        </p:spPr>
        <p:txBody>
          <a:bodyPr lIns="0" tIns="0" rIns="0" bIns="0" rtlCol="0" anchor="t">
            <a:spAutoFit/>
          </a:bodyPr>
          <a:lstStyle/>
          <a:p>
            <a:pPr algn="ctr">
              <a:lnSpc>
                <a:spcPts val="2626"/>
              </a:lnSpc>
            </a:pPr>
            <a:r>
              <a:rPr lang="en-US" sz="1811" spc="90" dirty="0">
                <a:solidFill>
                  <a:srgbClr val="353535"/>
                </a:solidFill>
                <a:latin typeface="Roboto"/>
              </a:rPr>
              <a:t>Submit all forms to DTC each week and inform sponsor of any changes.</a:t>
            </a:r>
          </a:p>
        </p:txBody>
      </p:sp>
      <p:pic>
        <p:nvPicPr>
          <p:cNvPr id="8" name="Picture 8"/>
          <p:cNvPicPr>
            <a:picLocks noChangeAspect="1"/>
          </p:cNvPicPr>
          <p:nvPr/>
        </p:nvPicPr>
        <p:blipFill>
          <a:blip r:embed="rId4"/>
          <a:srcRect/>
          <a:stretch>
            <a:fillRect/>
          </a:stretch>
        </p:blipFill>
        <p:spPr>
          <a:xfrm>
            <a:off x="2983841" y="2352675"/>
            <a:ext cx="3119168" cy="2698080"/>
          </a:xfrm>
          <a:prstGeom prst="rect">
            <a:avLst/>
          </a:prstGeom>
        </p:spPr>
      </p:pic>
      <p:pic>
        <p:nvPicPr>
          <p:cNvPr id="9" name="Picture 9"/>
          <p:cNvPicPr>
            <a:picLocks noChangeAspect="1"/>
          </p:cNvPicPr>
          <p:nvPr/>
        </p:nvPicPr>
        <p:blipFill>
          <a:blip r:embed="rId5"/>
          <a:srcRect/>
          <a:stretch>
            <a:fillRect/>
          </a:stretch>
        </p:blipFill>
        <p:spPr>
          <a:xfrm>
            <a:off x="407567" y="2027091"/>
            <a:ext cx="2449168" cy="3023664"/>
          </a:xfrm>
          <a:prstGeom prst="rect">
            <a:avLst/>
          </a:prstGeom>
        </p:spPr>
      </p:pic>
      <p:pic>
        <p:nvPicPr>
          <p:cNvPr id="10" name="Picture 10"/>
          <p:cNvPicPr>
            <a:picLocks noChangeAspect="1"/>
          </p:cNvPicPr>
          <p:nvPr/>
        </p:nvPicPr>
        <p:blipFill>
          <a:blip r:embed="rId6"/>
          <a:srcRect/>
          <a:stretch>
            <a:fillRect/>
          </a:stretch>
        </p:blipFill>
        <p:spPr>
          <a:xfrm>
            <a:off x="6123270" y="2391208"/>
            <a:ext cx="3712140" cy="24964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A74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9392" t="40629" r="29392" b="40629"/>
          <a:stretch>
            <a:fillRect/>
          </a:stretch>
        </p:blipFill>
        <p:spPr>
          <a:xfrm rot="-5400000">
            <a:off x="4403401" y="1959712"/>
            <a:ext cx="7537531" cy="3427512"/>
          </a:xfrm>
          <a:prstGeom prst="rect">
            <a:avLst/>
          </a:prstGeom>
        </p:spPr>
      </p:pic>
      <p:pic>
        <p:nvPicPr>
          <p:cNvPr id="3" name="Picture 3"/>
          <p:cNvPicPr>
            <a:picLocks noChangeAspect="1"/>
          </p:cNvPicPr>
          <p:nvPr/>
        </p:nvPicPr>
        <p:blipFill>
          <a:blip r:embed="rId3"/>
          <a:srcRect/>
          <a:stretch>
            <a:fillRect/>
          </a:stretch>
        </p:blipFill>
        <p:spPr>
          <a:xfrm>
            <a:off x="-1708654" y="0"/>
            <a:ext cx="8216465" cy="4642303"/>
          </a:xfrm>
          <a:prstGeom prst="rect">
            <a:avLst/>
          </a:prstGeom>
        </p:spPr>
      </p:pic>
      <p:pic>
        <p:nvPicPr>
          <p:cNvPr id="4" name="Picture 4"/>
          <p:cNvPicPr>
            <a:picLocks noChangeAspect="1"/>
          </p:cNvPicPr>
          <p:nvPr/>
        </p:nvPicPr>
        <p:blipFill>
          <a:blip r:embed="rId4"/>
          <a:srcRect l="31823" t="42277" r="31823" b="42277"/>
          <a:stretch>
            <a:fillRect/>
          </a:stretch>
        </p:blipFill>
        <p:spPr>
          <a:xfrm>
            <a:off x="3134317" y="4617710"/>
            <a:ext cx="6648188" cy="2824524"/>
          </a:xfrm>
          <a:prstGeom prst="rect">
            <a:avLst/>
          </a:prstGeom>
        </p:spPr>
      </p:pic>
      <p:grpSp>
        <p:nvGrpSpPr>
          <p:cNvPr id="5" name="Group 5"/>
          <p:cNvGrpSpPr/>
          <p:nvPr/>
        </p:nvGrpSpPr>
        <p:grpSpPr>
          <a:xfrm>
            <a:off x="3545081" y="4996323"/>
            <a:ext cx="5476999" cy="2067298"/>
            <a:chOff x="0" y="0"/>
            <a:chExt cx="7302665" cy="2756397"/>
          </a:xfrm>
        </p:grpSpPr>
        <p:sp>
          <p:nvSpPr>
            <p:cNvPr id="6" name="TextBox 6"/>
            <p:cNvSpPr txBox="1"/>
            <p:nvPr/>
          </p:nvSpPr>
          <p:spPr>
            <a:xfrm>
              <a:off x="0" y="626311"/>
              <a:ext cx="7302500" cy="2130086"/>
            </a:xfrm>
            <a:prstGeom prst="rect">
              <a:avLst/>
            </a:prstGeom>
          </p:spPr>
          <p:txBody>
            <a:bodyPr lIns="0" tIns="0" rIns="0" bIns="0" rtlCol="0" anchor="t">
              <a:spAutoFit/>
            </a:bodyPr>
            <a:lstStyle/>
            <a:p>
              <a:pPr>
                <a:lnSpc>
                  <a:spcPts val="6818"/>
                </a:lnSpc>
              </a:pPr>
              <a:r>
                <a:rPr lang="en-US" sz="5634" spc="281">
                  <a:solidFill>
                    <a:srgbClr val="6DBFC7"/>
                  </a:solidFill>
                  <a:latin typeface="League Spartan"/>
                </a:rPr>
                <a:t>WE DELIVER HEALTHY CO.</a:t>
              </a:r>
            </a:p>
          </p:txBody>
        </p:sp>
        <p:sp>
          <p:nvSpPr>
            <p:cNvPr id="7" name="TextBox 7"/>
            <p:cNvSpPr txBox="1"/>
            <p:nvPr/>
          </p:nvSpPr>
          <p:spPr>
            <a:xfrm>
              <a:off x="165" y="-9525"/>
              <a:ext cx="7302500" cy="379984"/>
            </a:xfrm>
            <a:prstGeom prst="rect">
              <a:avLst/>
            </a:prstGeom>
          </p:spPr>
          <p:txBody>
            <a:bodyPr lIns="0" tIns="0" rIns="0" bIns="0" rtlCol="0" anchor="t">
              <a:spAutoFit/>
            </a:bodyPr>
            <a:lstStyle/>
            <a:p>
              <a:pPr>
                <a:lnSpc>
                  <a:spcPts val="2191"/>
                </a:lnSpc>
              </a:pPr>
              <a:r>
                <a:rPr lang="en-US" sz="1811" b="1" spc="362">
                  <a:solidFill>
                    <a:srgbClr val="353535"/>
                  </a:solidFill>
                  <a:latin typeface="Roboto"/>
                </a:rPr>
                <a:t>2020 MARKETING STRATEGY</a:t>
              </a:r>
            </a:p>
          </p:txBody>
        </p:sp>
      </p:grpSp>
      <p:pic>
        <p:nvPicPr>
          <p:cNvPr id="8" name="Picture 8"/>
          <p:cNvPicPr>
            <a:picLocks noChangeAspect="1"/>
          </p:cNvPicPr>
          <p:nvPr/>
        </p:nvPicPr>
        <p:blipFill>
          <a:blip r:embed="rId5"/>
          <a:srcRect t="15701"/>
          <a:stretch>
            <a:fillRect/>
          </a:stretch>
        </p:blipFill>
        <p:spPr>
          <a:xfrm>
            <a:off x="0" y="4593628"/>
            <a:ext cx="10003287" cy="3415227"/>
          </a:xfrm>
          <a:prstGeom prst="rect">
            <a:avLst/>
          </a:prstGeom>
        </p:spPr>
      </p:pic>
      <p:sp>
        <p:nvSpPr>
          <p:cNvPr id="9" name="TextBox 9"/>
          <p:cNvSpPr txBox="1"/>
          <p:nvPr/>
        </p:nvSpPr>
        <p:spPr>
          <a:xfrm>
            <a:off x="6738304" y="1654302"/>
            <a:ext cx="2917126" cy="666849"/>
          </a:xfrm>
          <a:prstGeom prst="rect">
            <a:avLst/>
          </a:prstGeom>
        </p:spPr>
        <p:txBody>
          <a:bodyPr lIns="0" tIns="0" rIns="0" bIns="0" rtlCol="0" anchor="t">
            <a:spAutoFit/>
          </a:bodyPr>
          <a:lstStyle/>
          <a:p>
            <a:pPr algn="ctr">
              <a:lnSpc>
                <a:spcPts val="5203"/>
              </a:lnSpc>
            </a:pPr>
            <a:r>
              <a:rPr lang="en-US" sz="4000" dirty="0">
                <a:solidFill>
                  <a:srgbClr val="EC1B24"/>
                </a:solidFill>
                <a:latin typeface="League Spartan"/>
              </a:rPr>
              <a:t>Questions?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A74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9392" t="40629" r="29392" b="40629"/>
          <a:stretch>
            <a:fillRect/>
          </a:stretch>
        </p:blipFill>
        <p:spPr>
          <a:xfrm rot="-5400000">
            <a:off x="4403401" y="1959712"/>
            <a:ext cx="7537531" cy="3427512"/>
          </a:xfrm>
          <a:prstGeom prst="rect">
            <a:avLst/>
          </a:prstGeom>
        </p:spPr>
      </p:pic>
      <p:pic>
        <p:nvPicPr>
          <p:cNvPr id="3" name="Picture 3"/>
          <p:cNvPicPr>
            <a:picLocks noChangeAspect="1"/>
          </p:cNvPicPr>
          <p:nvPr/>
        </p:nvPicPr>
        <p:blipFill>
          <a:blip r:embed="rId3"/>
          <a:srcRect/>
          <a:stretch>
            <a:fillRect/>
          </a:stretch>
        </p:blipFill>
        <p:spPr>
          <a:xfrm>
            <a:off x="-1708654" y="0"/>
            <a:ext cx="8216465" cy="4642303"/>
          </a:xfrm>
          <a:prstGeom prst="rect">
            <a:avLst/>
          </a:prstGeom>
        </p:spPr>
      </p:pic>
      <p:pic>
        <p:nvPicPr>
          <p:cNvPr id="4" name="Picture 4"/>
          <p:cNvPicPr>
            <a:picLocks noChangeAspect="1"/>
          </p:cNvPicPr>
          <p:nvPr/>
        </p:nvPicPr>
        <p:blipFill>
          <a:blip r:embed="rId4"/>
          <a:srcRect l="31823" t="42277" r="31823" b="42277"/>
          <a:stretch>
            <a:fillRect/>
          </a:stretch>
        </p:blipFill>
        <p:spPr>
          <a:xfrm>
            <a:off x="3134317" y="4617710"/>
            <a:ext cx="6648188" cy="2824524"/>
          </a:xfrm>
          <a:prstGeom prst="rect">
            <a:avLst/>
          </a:prstGeom>
        </p:spPr>
      </p:pic>
      <p:grpSp>
        <p:nvGrpSpPr>
          <p:cNvPr id="5" name="Group 5"/>
          <p:cNvGrpSpPr/>
          <p:nvPr/>
        </p:nvGrpSpPr>
        <p:grpSpPr>
          <a:xfrm>
            <a:off x="3545081" y="4996323"/>
            <a:ext cx="5476999" cy="2067298"/>
            <a:chOff x="0" y="0"/>
            <a:chExt cx="7302665" cy="2756397"/>
          </a:xfrm>
        </p:grpSpPr>
        <p:sp>
          <p:nvSpPr>
            <p:cNvPr id="6" name="TextBox 6"/>
            <p:cNvSpPr txBox="1"/>
            <p:nvPr/>
          </p:nvSpPr>
          <p:spPr>
            <a:xfrm>
              <a:off x="0" y="626311"/>
              <a:ext cx="7302500" cy="2130086"/>
            </a:xfrm>
            <a:prstGeom prst="rect">
              <a:avLst/>
            </a:prstGeom>
          </p:spPr>
          <p:txBody>
            <a:bodyPr lIns="0" tIns="0" rIns="0" bIns="0" rtlCol="0" anchor="t">
              <a:spAutoFit/>
            </a:bodyPr>
            <a:lstStyle/>
            <a:p>
              <a:pPr>
                <a:lnSpc>
                  <a:spcPts val="6818"/>
                </a:lnSpc>
              </a:pPr>
              <a:r>
                <a:rPr lang="en-US" sz="5634" spc="281">
                  <a:solidFill>
                    <a:srgbClr val="6DBFC7"/>
                  </a:solidFill>
                  <a:latin typeface="League Spartan"/>
                </a:rPr>
                <a:t>WE DELIVER HEALTHY CO.</a:t>
              </a:r>
            </a:p>
          </p:txBody>
        </p:sp>
        <p:sp>
          <p:nvSpPr>
            <p:cNvPr id="7" name="TextBox 7"/>
            <p:cNvSpPr txBox="1"/>
            <p:nvPr/>
          </p:nvSpPr>
          <p:spPr>
            <a:xfrm>
              <a:off x="165" y="-9525"/>
              <a:ext cx="7302500" cy="379984"/>
            </a:xfrm>
            <a:prstGeom prst="rect">
              <a:avLst/>
            </a:prstGeom>
          </p:spPr>
          <p:txBody>
            <a:bodyPr lIns="0" tIns="0" rIns="0" bIns="0" rtlCol="0" anchor="t">
              <a:spAutoFit/>
            </a:bodyPr>
            <a:lstStyle/>
            <a:p>
              <a:pPr>
                <a:lnSpc>
                  <a:spcPts val="2191"/>
                </a:lnSpc>
              </a:pPr>
              <a:r>
                <a:rPr lang="en-US" sz="1811" b="1" spc="362">
                  <a:solidFill>
                    <a:srgbClr val="353535"/>
                  </a:solidFill>
                  <a:latin typeface="Roboto"/>
                </a:rPr>
                <a:t>2020 MARKETING STRATEGY</a:t>
              </a:r>
            </a:p>
          </p:txBody>
        </p:sp>
      </p:grpSp>
      <p:pic>
        <p:nvPicPr>
          <p:cNvPr id="8" name="Picture 8"/>
          <p:cNvPicPr>
            <a:picLocks noChangeAspect="1"/>
          </p:cNvPicPr>
          <p:nvPr/>
        </p:nvPicPr>
        <p:blipFill>
          <a:blip r:embed="rId5"/>
          <a:srcRect t="15701"/>
          <a:stretch>
            <a:fillRect/>
          </a:stretch>
        </p:blipFill>
        <p:spPr>
          <a:xfrm>
            <a:off x="0" y="4593628"/>
            <a:ext cx="10003287" cy="3415227"/>
          </a:xfrm>
          <a:prstGeom prst="rect">
            <a:avLst/>
          </a:prstGeom>
        </p:spPr>
      </p:pic>
      <p:sp>
        <p:nvSpPr>
          <p:cNvPr id="9" name="TextBox 9"/>
          <p:cNvSpPr txBox="1"/>
          <p:nvPr/>
        </p:nvSpPr>
        <p:spPr>
          <a:xfrm>
            <a:off x="6713604" y="682098"/>
            <a:ext cx="2917126" cy="3278106"/>
          </a:xfrm>
          <a:prstGeom prst="rect">
            <a:avLst/>
          </a:prstGeom>
        </p:spPr>
        <p:txBody>
          <a:bodyPr lIns="0" tIns="0" rIns="0" bIns="0" rtlCol="0" anchor="t">
            <a:spAutoFit/>
          </a:bodyPr>
          <a:lstStyle/>
          <a:p>
            <a:pPr algn="ctr">
              <a:lnSpc>
                <a:spcPts val="5203"/>
              </a:lnSpc>
            </a:pPr>
            <a:r>
              <a:rPr lang="en-US" sz="4409" dirty="0">
                <a:solidFill>
                  <a:srgbClr val="EC1B24"/>
                </a:solidFill>
                <a:latin typeface="League Spartan"/>
              </a:rPr>
              <a:t>THANK YOU AND HAVE A GREAT SUMMER!</a:t>
            </a:r>
          </a:p>
        </p:txBody>
      </p:sp>
    </p:spTree>
    <p:extLst>
      <p:ext uri="{BB962C8B-B14F-4D97-AF65-F5344CB8AC3E}">
        <p14:creationId xmlns:p14="http://schemas.microsoft.com/office/powerpoint/2010/main" val="233241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3"/>
          <a:srcRect l="35888" t="46563" r="35888" b="46563"/>
          <a:stretch>
            <a:fillRect/>
          </a:stretch>
        </p:blipFill>
        <p:spPr>
          <a:xfrm>
            <a:off x="-647700" y="533400"/>
            <a:ext cx="5161555" cy="1257047"/>
          </a:xfrm>
          <a:prstGeom prst="rect">
            <a:avLst/>
          </a:prstGeom>
        </p:spPr>
      </p:pic>
      <p:sp>
        <p:nvSpPr>
          <p:cNvPr id="4" name="TextBox 4"/>
          <p:cNvSpPr txBox="1"/>
          <p:nvPr/>
        </p:nvSpPr>
        <p:spPr>
          <a:xfrm>
            <a:off x="495300" y="974344"/>
            <a:ext cx="3696044" cy="48486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SITE RULES</a:t>
            </a:r>
          </a:p>
        </p:txBody>
      </p:sp>
      <p:grpSp>
        <p:nvGrpSpPr>
          <p:cNvPr id="5" name="Group 5"/>
          <p:cNvGrpSpPr/>
          <p:nvPr/>
        </p:nvGrpSpPr>
        <p:grpSpPr>
          <a:xfrm>
            <a:off x="495300" y="2902585"/>
            <a:ext cx="4133850" cy="3197314"/>
            <a:chOff x="0" y="0"/>
            <a:chExt cx="5511800" cy="4263085"/>
          </a:xfrm>
        </p:grpSpPr>
        <p:sp>
          <p:nvSpPr>
            <p:cNvPr id="6" name="TextBox 6"/>
            <p:cNvSpPr txBox="1"/>
            <p:nvPr/>
          </p:nvSpPr>
          <p:spPr>
            <a:xfrm>
              <a:off x="0" y="0"/>
              <a:ext cx="5511800" cy="562525"/>
            </a:xfrm>
            <a:prstGeom prst="rect">
              <a:avLst/>
            </a:prstGeom>
          </p:spPr>
          <p:txBody>
            <a:bodyPr lIns="0" tIns="0" rIns="0" bIns="0" rtlCol="0" anchor="t">
              <a:spAutoFit/>
            </a:bodyPr>
            <a:lstStyle/>
            <a:p>
              <a:pPr>
                <a:lnSpc>
                  <a:spcPts val="3387"/>
                </a:lnSpc>
              </a:pPr>
              <a:r>
                <a:rPr lang="en-US" sz="2800" spc="140" dirty="0">
                  <a:solidFill>
                    <a:srgbClr val="6DBFC7"/>
                  </a:solidFill>
                  <a:latin typeface="League Spartan"/>
                </a:rPr>
                <a:t>WHO CAN EAT?</a:t>
              </a:r>
            </a:p>
          </p:txBody>
        </p:sp>
        <p:sp>
          <p:nvSpPr>
            <p:cNvPr id="7" name="TextBox 7"/>
            <p:cNvSpPr txBox="1"/>
            <p:nvPr/>
          </p:nvSpPr>
          <p:spPr>
            <a:xfrm>
              <a:off x="0" y="672359"/>
              <a:ext cx="5511800" cy="3590726"/>
            </a:xfrm>
            <a:prstGeom prst="rect">
              <a:avLst/>
            </a:prstGeom>
          </p:spPr>
          <p:txBody>
            <a:bodyPr lIns="0" tIns="0" rIns="0" bIns="0" rtlCol="0" anchor="t">
              <a:spAutoFit/>
            </a:bodyPr>
            <a:lstStyle/>
            <a:p>
              <a:pPr>
                <a:lnSpc>
                  <a:spcPts val="3045"/>
                </a:lnSpc>
              </a:pPr>
              <a:r>
                <a:rPr lang="en-US" sz="2100" spc="105" dirty="0">
                  <a:solidFill>
                    <a:srgbClr val="353535"/>
                  </a:solidFill>
                  <a:latin typeface="Ink Free" panose="03080402000500000000" pitchFamily="66" charset="0"/>
                </a:rPr>
                <a:t>•</a:t>
              </a:r>
              <a:r>
                <a:rPr lang="en-US" sz="2400" spc="105" dirty="0">
                  <a:solidFill>
                    <a:srgbClr val="353535"/>
                  </a:solidFill>
                  <a:latin typeface="Ink Free" panose="03080402000500000000" pitchFamily="66" charset="0"/>
                </a:rPr>
                <a:t>Children and teens 18 and younger</a:t>
              </a:r>
            </a:p>
            <a:p>
              <a:pPr>
                <a:lnSpc>
                  <a:spcPts val="3045"/>
                </a:lnSpc>
              </a:pPr>
              <a:r>
                <a:rPr lang="en-US" sz="2400" spc="105" dirty="0">
                  <a:solidFill>
                    <a:srgbClr val="353535"/>
                  </a:solidFill>
                  <a:latin typeface="Ink Free" panose="03080402000500000000" pitchFamily="66" charset="0"/>
                </a:rPr>
                <a:t>•A person age 19-21 who has a mental or physical disability and still participates in a school program</a:t>
              </a:r>
            </a:p>
          </p:txBody>
        </p:sp>
      </p:grpSp>
      <p:grpSp>
        <p:nvGrpSpPr>
          <p:cNvPr id="8" name="Group 8"/>
          <p:cNvGrpSpPr/>
          <p:nvPr/>
        </p:nvGrpSpPr>
        <p:grpSpPr>
          <a:xfrm>
            <a:off x="5188060" y="1790447"/>
            <a:ext cx="4133850" cy="4491708"/>
            <a:chOff x="0" y="0"/>
            <a:chExt cx="5511800" cy="5988943"/>
          </a:xfrm>
        </p:grpSpPr>
        <p:sp>
          <p:nvSpPr>
            <p:cNvPr id="9" name="TextBox 9"/>
            <p:cNvSpPr txBox="1"/>
            <p:nvPr/>
          </p:nvSpPr>
          <p:spPr>
            <a:xfrm>
              <a:off x="0" y="0"/>
              <a:ext cx="5511800" cy="562525"/>
            </a:xfrm>
            <a:prstGeom prst="rect">
              <a:avLst/>
            </a:prstGeom>
          </p:spPr>
          <p:txBody>
            <a:bodyPr lIns="0" tIns="0" rIns="0" bIns="0" rtlCol="0" anchor="t">
              <a:spAutoFit/>
            </a:bodyPr>
            <a:lstStyle/>
            <a:p>
              <a:pPr>
                <a:lnSpc>
                  <a:spcPts val="3387"/>
                </a:lnSpc>
              </a:pPr>
              <a:r>
                <a:rPr lang="en-US" sz="2800" spc="140" dirty="0">
                  <a:solidFill>
                    <a:srgbClr val="6DBFC7"/>
                  </a:solidFill>
                  <a:latin typeface="League Spartan"/>
                </a:rPr>
                <a:t>CAN ADULTS EAT?</a:t>
              </a:r>
            </a:p>
          </p:txBody>
        </p:sp>
        <p:sp>
          <p:nvSpPr>
            <p:cNvPr id="10" name="TextBox 10"/>
            <p:cNvSpPr txBox="1"/>
            <p:nvPr/>
          </p:nvSpPr>
          <p:spPr>
            <a:xfrm>
              <a:off x="0" y="672359"/>
              <a:ext cx="5511800" cy="5316584"/>
            </a:xfrm>
            <a:prstGeom prst="rect">
              <a:avLst/>
            </a:prstGeom>
          </p:spPr>
          <p:txBody>
            <a:bodyPr lIns="0" tIns="0" rIns="0" bIns="0" rtlCol="0" anchor="t">
              <a:spAutoFit/>
            </a:bodyPr>
            <a:lstStyle/>
            <a:p>
              <a:pPr>
                <a:lnSpc>
                  <a:spcPts val="2626"/>
                </a:lnSpc>
              </a:pPr>
              <a:r>
                <a:rPr lang="en-US" sz="1811" b="1" spc="90" dirty="0">
                  <a:solidFill>
                    <a:srgbClr val="353535"/>
                  </a:solidFill>
                  <a:latin typeface="Ink Free" panose="03080402000500000000" pitchFamily="66" charset="0"/>
                </a:rPr>
                <a:t>Program adults  </a:t>
              </a:r>
            </a:p>
            <a:p>
              <a:pPr>
                <a:lnSpc>
                  <a:spcPts val="2626"/>
                </a:lnSpc>
              </a:pPr>
              <a:r>
                <a:rPr lang="en-US" sz="1811" b="1" spc="90" dirty="0">
                  <a:solidFill>
                    <a:srgbClr val="353535"/>
                  </a:solidFill>
                  <a:latin typeface="Ink Free" panose="03080402000500000000" pitchFamily="66" charset="0"/>
                </a:rPr>
                <a:t>Kitchen Meals ONLY</a:t>
              </a:r>
            </a:p>
            <a:p>
              <a:pPr>
                <a:lnSpc>
                  <a:spcPts val="2626"/>
                </a:lnSpc>
              </a:pPr>
              <a:r>
                <a:rPr lang="en-US" sz="1811" spc="90" dirty="0">
                  <a:solidFill>
                    <a:srgbClr val="353535"/>
                  </a:solidFill>
                  <a:latin typeface="Ink Free" panose="03080402000500000000" pitchFamily="66" charset="0"/>
                </a:rPr>
                <a:t>•An employee or volunteer who works with SFSP</a:t>
              </a:r>
            </a:p>
            <a:p>
              <a:pPr>
                <a:lnSpc>
                  <a:spcPts val="2626"/>
                </a:lnSpc>
              </a:pPr>
              <a:r>
                <a:rPr lang="en-US" sz="1811" spc="90" dirty="0">
                  <a:solidFill>
                    <a:srgbClr val="353535"/>
                  </a:solidFill>
                  <a:latin typeface="Ink Free" panose="03080402000500000000" pitchFamily="66" charset="0"/>
                </a:rPr>
                <a:t>•A monitor, kitchen staff, supervisor, etc.</a:t>
              </a:r>
            </a:p>
            <a:p>
              <a:pPr>
                <a:lnSpc>
                  <a:spcPts val="2626"/>
                </a:lnSpc>
              </a:pPr>
              <a:endParaRPr lang="en-US" sz="1811" spc="90" dirty="0">
                <a:solidFill>
                  <a:srgbClr val="353535"/>
                </a:solidFill>
                <a:latin typeface="Roboto"/>
              </a:endParaRPr>
            </a:p>
            <a:p>
              <a:pPr>
                <a:lnSpc>
                  <a:spcPts val="2626"/>
                </a:lnSpc>
              </a:pPr>
              <a:r>
                <a:rPr lang="en-US" sz="1811" b="1" spc="90" dirty="0">
                  <a:solidFill>
                    <a:srgbClr val="353535"/>
                  </a:solidFill>
                  <a:latin typeface="Ink Free" panose="03080402000500000000" pitchFamily="66" charset="0"/>
                </a:rPr>
                <a:t>Non-program adults</a:t>
              </a:r>
            </a:p>
            <a:p>
              <a:pPr>
                <a:lnSpc>
                  <a:spcPts val="2626"/>
                </a:lnSpc>
              </a:pPr>
              <a:r>
                <a:rPr lang="en-US" sz="1811" spc="90" dirty="0">
                  <a:solidFill>
                    <a:srgbClr val="353535"/>
                  </a:solidFill>
                  <a:latin typeface="Ink Free" panose="03080402000500000000" pitchFamily="66" charset="0"/>
                </a:rPr>
                <a:t>•A person over the age of 18 who does not work with SFSP</a:t>
              </a:r>
            </a:p>
            <a:p>
              <a:pPr>
                <a:lnSpc>
                  <a:spcPts val="2626"/>
                </a:lnSpc>
              </a:pPr>
              <a:r>
                <a:rPr lang="en-US" sz="1811" spc="90" dirty="0">
                  <a:solidFill>
                    <a:srgbClr val="353535"/>
                  </a:solidFill>
                  <a:latin typeface="Ink Free" panose="03080402000500000000" pitchFamily="66" charset="0"/>
                </a:rPr>
                <a:t>•Parents, guardians, staff that doesn’t work with meal service</a:t>
              </a:r>
            </a:p>
          </p:txBody>
        </p:sp>
      </p:grpSp>
      <p:pic>
        <p:nvPicPr>
          <p:cNvPr id="11" name="Picture 11"/>
          <p:cNvPicPr>
            <a:picLocks noChangeAspect="1"/>
          </p:cNvPicPr>
          <p:nvPr/>
        </p:nvPicPr>
        <p:blipFill>
          <a:blip r:embed="rId4">
            <a:alphaModFix amt="53000"/>
          </a:blip>
          <a:srcRect/>
          <a:stretch>
            <a:fillRect/>
          </a:stretch>
        </p:blipFill>
        <p:spPr>
          <a:xfrm>
            <a:off x="5689600" y="4455441"/>
            <a:ext cx="1993127" cy="19931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3"/>
          <a:srcRect l="35888" t="46563" r="35888" b="46563"/>
          <a:stretch>
            <a:fillRect/>
          </a:stretch>
        </p:blipFill>
        <p:spPr>
          <a:xfrm>
            <a:off x="-647700" y="533400"/>
            <a:ext cx="5161555" cy="1257047"/>
          </a:xfrm>
          <a:prstGeom prst="rect">
            <a:avLst/>
          </a:prstGeom>
        </p:spPr>
      </p:pic>
      <p:sp>
        <p:nvSpPr>
          <p:cNvPr id="4" name="TextBox 4"/>
          <p:cNvSpPr txBox="1"/>
          <p:nvPr/>
        </p:nvSpPr>
        <p:spPr>
          <a:xfrm>
            <a:off x="495300" y="974344"/>
            <a:ext cx="3696044" cy="48486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SITE RULES</a:t>
            </a:r>
          </a:p>
        </p:txBody>
      </p:sp>
      <p:grpSp>
        <p:nvGrpSpPr>
          <p:cNvPr id="5" name="Group 5"/>
          <p:cNvGrpSpPr/>
          <p:nvPr/>
        </p:nvGrpSpPr>
        <p:grpSpPr>
          <a:xfrm>
            <a:off x="742950" y="2248773"/>
            <a:ext cx="4133850" cy="3951367"/>
            <a:chOff x="0" y="0"/>
            <a:chExt cx="5511800" cy="5268489"/>
          </a:xfrm>
        </p:grpSpPr>
        <p:sp>
          <p:nvSpPr>
            <p:cNvPr id="6" name="TextBox 6"/>
            <p:cNvSpPr txBox="1"/>
            <p:nvPr/>
          </p:nvSpPr>
          <p:spPr>
            <a:xfrm>
              <a:off x="0" y="0"/>
              <a:ext cx="5511800" cy="581356"/>
            </a:xfrm>
            <a:prstGeom prst="rect">
              <a:avLst/>
            </a:prstGeom>
          </p:spPr>
          <p:txBody>
            <a:bodyPr lIns="0" tIns="0" rIns="0" bIns="0" rtlCol="0" anchor="t">
              <a:spAutoFit/>
            </a:bodyPr>
            <a:lstStyle/>
            <a:p>
              <a:pPr>
                <a:lnSpc>
                  <a:spcPts val="3387"/>
                </a:lnSpc>
              </a:pPr>
              <a:r>
                <a:rPr lang="en-US" sz="2800" spc="140" dirty="0">
                  <a:solidFill>
                    <a:srgbClr val="6DBFC7"/>
                  </a:solidFill>
                  <a:latin typeface="League Spartan"/>
                </a:rPr>
                <a:t>WHEN CAN I SERVE?</a:t>
              </a:r>
            </a:p>
          </p:txBody>
        </p:sp>
        <p:sp>
          <p:nvSpPr>
            <p:cNvPr id="7" name="TextBox 7"/>
            <p:cNvSpPr txBox="1"/>
            <p:nvPr/>
          </p:nvSpPr>
          <p:spPr>
            <a:xfrm>
              <a:off x="0" y="672359"/>
              <a:ext cx="5511800" cy="4596130"/>
            </a:xfrm>
            <a:prstGeom prst="rect">
              <a:avLst/>
            </a:prstGeom>
          </p:spPr>
          <p:txBody>
            <a:bodyPr lIns="0" tIns="0" rIns="0" bIns="0" rtlCol="0" anchor="t">
              <a:spAutoFit/>
            </a:bodyPr>
            <a:lstStyle/>
            <a:p>
              <a:pPr marL="346710" lvl="1" indent="-173355">
                <a:lnSpc>
                  <a:spcPts val="3045"/>
                </a:lnSpc>
                <a:buFont typeface="Arial"/>
                <a:buChar char="•"/>
              </a:pPr>
              <a:r>
                <a:rPr lang="en-US" sz="2100" b="1" spc="105" dirty="0">
                  <a:solidFill>
                    <a:srgbClr val="353535"/>
                  </a:solidFill>
                  <a:latin typeface="Ink Free" panose="03080402000500000000" pitchFamily="66" charset="0"/>
                </a:rPr>
                <a:t>Meals must be served during approved meal service times</a:t>
              </a:r>
            </a:p>
            <a:p>
              <a:pPr marL="346710" lvl="1" indent="-173355">
                <a:lnSpc>
                  <a:spcPts val="3045"/>
                </a:lnSpc>
                <a:buFont typeface="Arial"/>
                <a:buChar char="•"/>
              </a:pPr>
              <a:r>
                <a:rPr lang="en-US" sz="2100" b="1" spc="105" dirty="0">
                  <a:solidFill>
                    <a:srgbClr val="353535"/>
                  </a:solidFill>
                  <a:latin typeface="Ink Free" panose="03080402000500000000" pitchFamily="66" charset="0"/>
                </a:rPr>
                <a:t>Any change in meal service time must be approved by DTC prior to meal service.</a:t>
              </a:r>
            </a:p>
            <a:p>
              <a:pPr marL="346710" lvl="1" indent="-173355">
                <a:lnSpc>
                  <a:spcPts val="3045"/>
                </a:lnSpc>
                <a:buFont typeface="Arial"/>
                <a:buChar char="•"/>
              </a:pPr>
              <a:r>
                <a:rPr lang="en-US" sz="2100" b="1" spc="105" dirty="0">
                  <a:solidFill>
                    <a:srgbClr val="353535"/>
                  </a:solidFill>
                  <a:latin typeface="Ink Free" panose="03080402000500000000" pitchFamily="66" charset="0"/>
                </a:rPr>
                <a:t>Any meals served outside of the approved meal service time may not be claimed for reimbursement.</a:t>
              </a:r>
            </a:p>
          </p:txBody>
        </p:sp>
      </p:grpSp>
      <p:pic>
        <p:nvPicPr>
          <p:cNvPr id="8" name="Picture 8"/>
          <p:cNvPicPr>
            <a:picLocks noChangeAspect="1"/>
          </p:cNvPicPr>
          <p:nvPr/>
        </p:nvPicPr>
        <p:blipFill>
          <a:blip r:embed="rId4"/>
          <a:srcRect/>
          <a:stretch>
            <a:fillRect/>
          </a:stretch>
        </p:blipFill>
        <p:spPr>
          <a:xfrm>
            <a:off x="4761934" y="961116"/>
            <a:ext cx="4800834" cy="51971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3"/>
          <a:srcRect l="35888" t="46563" r="35888" b="46563"/>
          <a:stretch>
            <a:fillRect/>
          </a:stretch>
        </p:blipFill>
        <p:spPr>
          <a:xfrm>
            <a:off x="-647700" y="533400"/>
            <a:ext cx="5161555" cy="1257047"/>
          </a:xfrm>
          <a:prstGeom prst="rect">
            <a:avLst/>
          </a:prstGeom>
        </p:spPr>
      </p:pic>
      <p:sp>
        <p:nvSpPr>
          <p:cNvPr id="4" name="TextBox 4"/>
          <p:cNvSpPr txBox="1"/>
          <p:nvPr/>
        </p:nvSpPr>
        <p:spPr>
          <a:xfrm>
            <a:off x="495300" y="974344"/>
            <a:ext cx="3696044" cy="48486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SITE RULES</a:t>
            </a:r>
          </a:p>
        </p:txBody>
      </p:sp>
      <p:pic>
        <p:nvPicPr>
          <p:cNvPr id="5" name="Picture 5"/>
          <p:cNvPicPr>
            <a:picLocks noChangeAspect="1"/>
          </p:cNvPicPr>
          <p:nvPr/>
        </p:nvPicPr>
        <p:blipFill>
          <a:blip r:embed="rId4">
            <a:alphaModFix amt="31999"/>
          </a:blip>
          <a:srcRect/>
          <a:stretch>
            <a:fillRect/>
          </a:stretch>
        </p:blipFill>
        <p:spPr>
          <a:xfrm>
            <a:off x="682879" y="1864970"/>
            <a:ext cx="8290560" cy="4718710"/>
          </a:xfrm>
          <a:prstGeom prst="rect">
            <a:avLst/>
          </a:prstGeom>
        </p:spPr>
      </p:pic>
      <p:grpSp>
        <p:nvGrpSpPr>
          <p:cNvPr id="6" name="Group 6"/>
          <p:cNvGrpSpPr/>
          <p:nvPr/>
        </p:nvGrpSpPr>
        <p:grpSpPr>
          <a:xfrm>
            <a:off x="742950" y="2248773"/>
            <a:ext cx="4133850" cy="3951367"/>
            <a:chOff x="0" y="0"/>
            <a:chExt cx="5511800" cy="5268489"/>
          </a:xfrm>
        </p:grpSpPr>
        <p:sp>
          <p:nvSpPr>
            <p:cNvPr id="7" name="TextBox 7"/>
            <p:cNvSpPr txBox="1"/>
            <p:nvPr/>
          </p:nvSpPr>
          <p:spPr>
            <a:xfrm>
              <a:off x="0" y="0"/>
              <a:ext cx="5511800" cy="562525"/>
            </a:xfrm>
            <a:prstGeom prst="rect">
              <a:avLst/>
            </a:prstGeom>
          </p:spPr>
          <p:txBody>
            <a:bodyPr lIns="0" tIns="0" rIns="0" bIns="0" rtlCol="0" anchor="t">
              <a:spAutoFit/>
            </a:bodyPr>
            <a:lstStyle/>
            <a:p>
              <a:pPr>
                <a:lnSpc>
                  <a:spcPts val="3387"/>
                </a:lnSpc>
              </a:pPr>
              <a:r>
                <a:rPr lang="en-US" sz="2800" spc="140">
                  <a:solidFill>
                    <a:srgbClr val="6DBFC7"/>
                  </a:solidFill>
                  <a:latin typeface="League Spartan"/>
                </a:rPr>
                <a:t>WHERE?</a:t>
              </a:r>
            </a:p>
          </p:txBody>
        </p:sp>
        <p:sp>
          <p:nvSpPr>
            <p:cNvPr id="8" name="TextBox 8"/>
            <p:cNvSpPr txBox="1"/>
            <p:nvPr/>
          </p:nvSpPr>
          <p:spPr>
            <a:xfrm>
              <a:off x="0" y="672359"/>
              <a:ext cx="5511800" cy="4596130"/>
            </a:xfrm>
            <a:prstGeom prst="rect">
              <a:avLst/>
            </a:prstGeom>
          </p:spPr>
          <p:txBody>
            <a:bodyPr lIns="0" tIns="0" rIns="0" bIns="0" rtlCol="0" anchor="t">
              <a:spAutoFit/>
            </a:bodyPr>
            <a:lstStyle/>
            <a:p>
              <a:pPr marL="346710" lvl="1" indent="-173355">
                <a:lnSpc>
                  <a:spcPts val="3045"/>
                </a:lnSpc>
                <a:buFont typeface="Arial"/>
                <a:buChar char="•"/>
              </a:pPr>
              <a:r>
                <a:rPr lang="en-US" sz="2100" b="1" spc="105" dirty="0">
                  <a:solidFill>
                    <a:srgbClr val="353535"/>
                  </a:solidFill>
                  <a:latin typeface="Ink Free" panose="03080402000500000000" pitchFamily="66" charset="0"/>
                </a:rPr>
                <a:t>Locations in approved meal service areas are determined by the program sponsor</a:t>
              </a:r>
            </a:p>
            <a:p>
              <a:pPr marL="346710" lvl="1" indent="-173355">
                <a:lnSpc>
                  <a:spcPts val="3045"/>
                </a:lnSpc>
                <a:buFont typeface="Arial"/>
                <a:buChar char="•"/>
              </a:pPr>
              <a:r>
                <a:rPr lang="en-US" sz="2100" b="1" spc="105" dirty="0">
                  <a:solidFill>
                    <a:srgbClr val="353535"/>
                  </a:solidFill>
                  <a:latin typeface="Ink Free" panose="03080402000500000000" pitchFamily="66" charset="0"/>
                </a:rPr>
                <a:t>Location may not be changed or moved without prior approval </a:t>
              </a:r>
            </a:p>
            <a:p>
              <a:pPr marL="346710" lvl="1" indent="-173355">
                <a:lnSpc>
                  <a:spcPts val="3045"/>
                </a:lnSpc>
                <a:buFont typeface="Arial"/>
                <a:buChar char="•"/>
              </a:pPr>
              <a:r>
                <a:rPr lang="en-US" sz="2100" b="1" spc="105" dirty="0">
                  <a:solidFill>
                    <a:srgbClr val="353535"/>
                  </a:solidFill>
                  <a:latin typeface="Ink Free" panose="03080402000500000000" pitchFamily="66" charset="0"/>
                </a:rPr>
                <a:t>Locations should be easily accessible and a safe place for children to gather</a:t>
              </a:r>
            </a:p>
          </p:txBody>
        </p:sp>
      </p:grpSp>
      <p:grpSp>
        <p:nvGrpSpPr>
          <p:cNvPr id="9" name="Group 9"/>
          <p:cNvGrpSpPr/>
          <p:nvPr/>
        </p:nvGrpSpPr>
        <p:grpSpPr>
          <a:xfrm>
            <a:off x="5124450" y="2248773"/>
            <a:ext cx="4133850" cy="3181926"/>
            <a:chOff x="0" y="0"/>
            <a:chExt cx="5511800" cy="4242567"/>
          </a:xfrm>
        </p:grpSpPr>
        <p:sp>
          <p:nvSpPr>
            <p:cNvPr id="10" name="TextBox 10"/>
            <p:cNvSpPr txBox="1"/>
            <p:nvPr/>
          </p:nvSpPr>
          <p:spPr>
            <a:xfrm>
              <a:off x="0" y="0"/>
              <a:ext cx="5511800" cy="562525"/>
            </a:xfrm>
            <a:prstGeom prst="rect">
              <a:avLst/>
            </a:prstGeom>
          </p:spPr>
          <p:txBody>
            <a:bodyPr lIns="0" tIns="0" rIns="0" bIns="0" rtlCol="0" anchor="t">
              <a:spAutoFit/>
            </a:bodyPr>
            <a:lstStyle/>
            <a:p>
              <a:pPr>
                <a:lnSpc>
                  <a:spcPts val="3387"/>
                </a:lnSpc>
              </a:pPr>
              <a:endParaRPr/>
            </a:p>
          </p:txBody>
        </p:sp>
        <p:sp>
          <p:nvSpPr>
            <p:cNvPr id="11" name="TextBox 11"/>
            <p:cNvSpPr txBox="1"/>
            <p:nvPr/>
          </p:nvSpPr>
          <p:spPr>
            <a:xfrm>
              <a:off x="0" y="672359"/>
              <a:ext cx="5511800" cy="3570208"/>
            </a:xfrm>
            <a:prstGeom prst="rect">
              <a:avLst/>
            </a:prstGeom>
          </p:spPr>
          <p:txBody>
            <a:bodyPr lIns="0" tIns="0" rIns="0" bIns="0" rtlCol="0" anchor="t">
              <a:spAutoFit/>
            </a:bodyPr>
            <a:lstStyle/>
            <a:p>
              <a:pPr marL="346710" lvl="1" indent="-173355">
                <a:lnSpc>
                  <a:spcPts val="3045"/>
                </a:lnSpc>
                <a:buFont typeface="Arial"/>
                <a:buChar char="•"/>
              </a:pPr>
              <a:r>
                <a:rPr lang="en-US" sz="2100" b="1" spc="105" dirty="0">
                  <a:solidFill>
                    <a:srgbClr val="353535"/>
                  </a:solidFill>
                  <a:latin typeface="Ink Free" panose="03080402000500000000" pitchFamily="66" charset="0"/>
                </a:rPr>
                <a:t>Congregate feeding is a federal requirement</a:t>
              </a:r>
            </a:p>
            <a:p>
              <a:pPr marL="346710" lvl="1" indent="-173355">
                <a:lnSpc>
                  <a:spcPts val="3045"/>
                </a:lnSpc>
                <a:buFont typeface="Arial"/>
                <a:buChar char="•"/>
              </a:pPr>
              <a:r>
                <a:rPr lang="en-US" sz="2100" b="1" spc="105" dirty="0">
                  <a:solidFill>
                    <a:srgbClr val="353535"/>
                  </a:solidFill>
                  <a:latin typeface="Ink Free" panose="03080402000500000000" pitchFamily="66" charset="0"/>
                </a:rPr>
                <a:t>Meals must be eaten in the presence of site staff</a:t>
              </a:r>
            </a:p>
            <a:p>
              <a:pPr marL="346710" lvl="1" indent="-173355">
                <a:lnSpc>
                  <a:spcPts val="3045"/>
                </a:lnSpc>
                <a:buFont typeface="Arial"/>
                <a:buChar char="•"/>
              </a:pPr>
              <a:r>
                <a:rPr lang="en-US" sz="2100" b="1" spc="105" dirty="0">
                  <a:solidFill>
                    <a:srgbClr val="353535"/>
                  </a:solidFill>
                  <a:latin typeface="Ink Free" panose="03080402000500000000" pitchFamily="66" charset="0"/>
                </a:rPr>
                <a:t>Any meal taken off site may not be claimed for reimbursement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3"/>
          <a:srcRect l="35888" t="46563" r="35888" b="46563"/>
          <a:stretch>
            <a:fillRect/>
          </a:stretch>
        </p:blipFill>
        <p:spPr>
          <a:xfrm>
            <a:off x="-647700" y="533400"/>
            <a:ext cx="5161555" cy="1257047"/>
          </a:xfrm>
          <a:prstGeom prst="rect">
            <a:avLst/>
          </a:prstGeom>
        </p:spPr>
      </p:pic>
      <p:sp>
        <p:nvSpPr>
          <p:cNvPr id="4" name="TextBox 4"/>
          <p:cNvSpPr txBox="1"/>
          <p:nvPr/>
        </p:nvSpPr>
        <p:spPr>
          <a:xfrm>
            <a:off x="495300" y="974344"/>
            <a:ext cx="3696044" cy="48486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SITE RULES</a:t>
            </a:r>
          </a:p>
        </p:txBody>
      </p:sp>
      <p:pic>
        <p:nvPicPr>
          <p:cNvPr id="5" name="Picture 5"/>
          <p:cNvPicPr>
            <a:picLocks noChangeAspect="1"/>
          </p:cNvPicPr>
          <p:nvPr/>
        </p:nvPicPr>
        <p:blipFill>
          <a:blip r:embed="rId4">
            <a:alphaModFix amt="49000"/>
          </a:blip>
          <a:srcRect/>
          <a:stretch>
            <a:fillRect/>
          </a:stretch>
        </p:blipFill>
        <p:spPr>
          <a:xfrm>
            <a:off x="2198370" y="1041200"/>
            <a:ext cx="5852160" cy="5852160"/>
          </a:xfrm>
          <a:prstGeom prst="rect">
            <a:avLst/>
          </a:prstGeom>
        </p:spPr>
      </p:pic>
      <p:grpSp>
        <p:nvGrpSpPr>
          <p:cNvPr id="6" name="Group 6"/>
          <p:cNvGrpSpPr/>
          <p:nvPr/>
        </p:nvGrpSpPr>
        <p:grpSpPr>
          <a:xfrm>
            <a:off x="742950" y="2248773"/>
            <a:ext cx="4133850" cy="3951367"/>
            <a:chOff x="0" y="0"/>
            <a:chExt cx="5511800" cy="5268489"/>
          </a:xfrm>
        </p:grpSpPr>
        <p:sp>
          <p:nvSpPr>
            <p:cNvPr id="7" name="TextBox 7"/>
            <p:cNvSpPr txBox="1"/>
            <p:nvPr/>
          </p:nvSpPr>
          <p:spPr>
            <a:xfrm>
              <a:off x="0" y="0"/>
              <a:ext cx="5511800" cy="562525"/>
            </a:xfrm>
            <a:prstGeom prst="rect">
              <a:avLst/>
            </a:prstGeom>
          </p:spPr>
          <p:txBody>
            <a:bodyPr lIns="0" tIns="0" rIns="0" bIns="0" rtlCol="0" anchor="t">
              <a:spAutoFit/>
            </a:bodyPr>
            <a:lstStyle/>
            <a:p>
              <a:pPr>
                <a:lnSpc>
                  <a:spcPts val="3387"/>
                </a:lnSpc>
              </a:pPr>
              <a:r>
                <a:rPr lang="en-US" sz="2800" spc="140">
                  <a:solidFill>
                    <a:srgbClr val="6DBFC7"/>
                  </a:solidFill>
                  <a:latin typeface="League Spartan"/>
                </a:rPr>
                <a:t>FOOD WASTE</a:t>
              </a:r>
            </a:p>
          </p:txBody>
        </p:sp>
        <p:sp>
          <p:nvSpPr>
            <p:cNvPr id="8" name="TextBox 8"/>
            <p:cNvSpPr txBox="1"/>
            <p:nvPr/>
          </p:nvSpPr>
          <p:spPr>
            <a:xfrm>
              <a:off x="0" y="672359"/>
              <a:ext cx="5511800" cy="4596130"/>
            </a:xfrm>
            <a:prstGeom prst="rect">
              <a:avLst/>
            </a:prstGeom>
          </p:spPr>
          <p:txBody>
            <a:bodyPr lIns="0" tIns="0" rIns="0" bIns="0" rtlCol="0" anchor="t">
              <a:spAutoFit/>
            </a:bodyPr>
            <a:lstStyle/>
            <a:p>
              <a:pPr marL="346710" lvl="1" indent="-173355">
                <a:lnSpc>
                  <a:spcPts val="3045"/>
                </a:lnSpc>
                <a:buFont typeface="Arial"/>
                <a:buChar char="•"/>
              </a:pPr>
              <a:r>
                <a:rPr lang="en-US" sz="2100" b="1" spc="105" dirty="0">
                  <a:solidFill>
                    <a:srgbClr val="353535"/>
                  </a:solidFill>
                  <a:latin typeface="Ink Free" panose="03080402000500000000" pitchFamily="66" charset="0"/>
                </a:rPr>
                <a:t>Participants may take one whole or unopened fruit, grain, or vegetable off site after the meal service.</a:t>
              </a:r>
            </a:p>
            <a:p>
              <a:pPr marL="346710" lvl="1" indent="-173355">
                <a:lnSpc>
                  <a:spcPts val="3045"/>
                </a:lnSpc>
                <a:buFont typeface="Arial"/>
                <a:buChar char="•"/>
              </a:pPr>
              <a:r>
                <a:rPr lang="en-US" sz="2100" b="1" spc="105" dirty="0">
                  <a:solidFill>
                    <a:srgbClr val="353535"/>
                  </a:solidFill>
                  <a:latin typeface="Ink Free" panose="03080402000500000000" pitchFamily="66" charset="0"/>
                </a:rPr>
                <a:t>Leftovers must be discarded except for whole or unopened fruit, grain, or vegetable - this can be served at another time.</a:t>
              </a:r>
            </a:p>
          </p:txBody>
        </p:sp>
      </p:grpSp>
      <p:sp>
        <p:nvSpPr>
          <p:cNvPr id="9" name="TextBox 9"/>
          <p:cNvSpPr txBox="1"/>
          <p:nvPr/>
        </p:nvSpPr>
        <p:spPr>
          <a:xfrm>
            <a:off x="5124450" y="731520"/>
            <a:ext cx="4133850" cy="421894"/>
          </a:xfrm>
          <a:prstGeom prst="rect">
            <a:avLst/>
          </a:prstGeom>
        </p:spPr>
        <p:txBody>
          <a:bodyPr lIns="0" tIns="0" rIns="0" bIns="0" rtlCol="0" anchor="t">
            <a:spAutoFit/>
          </a:bodyPr>
          <a:lstStyle/>
          <a:p>
            <a:pPr>
              <a:lnSpc>
                <a:spcPts val="3387"/>
              </a:lnSpc>
            </a:pPr>
            <a:r>
              <a:rPr lang="en-US" sz="2800" spc="140" dirty="0">
                <a:solidFill>
                  <a:srgbClr val="6DBFC7"/>
                </a:solidFill>
                <a:latin typeface="League Spartan"/>
              </a:rPr>
              <a:t>SHARE TABLE</a:t>
            </a:r>
          </a:p>
        </p:txBody>
      </p:sp>
      <p:sp>
        <p:nvSpPr>
          <p:cNvPr id="10" name="TextBox 10"/>
          <p:cNvSpPr txBox="1"/>
          <p:nvPr/>
        </p:nvSpPr>
        <p:spPr>
          <a:xfrm>
            <a:off x="5124450" y="1221502"/>
            <a:ext cx="4133850" cy="4943475"/>
          </a:xfrm>
          <a:prstGeom prst="rect">
            <a:avLst/>
          </a:prstGeom>
        </p:spPr>
        <p:txBody>
          <a:bodyPr lIns="0" tIns="0" rIns="0" bIns="0" rtlCol="0" anchor="t">
            <a:spAutoFit/>
          </a:bodyPr>
          <a:lstStyle/>
          <a:p>
            <a:pPr marL="346710" lvl="1" indent="-173355">
              <a:lnSpc>
                <a:spcPts val="3045"/>
              </a:lnSpc>
              <a:buFont typeface="Arial"/>
              <a:buChar char="•"/>
            </a:pPr>
            <a:r>
              <a:rPr lang="en-US" sz="2100" b="1" spc="105" dirty="0">
                <a:solidFill>
                  <a:srgbClr val="353535"/>
                </a:solidFill>
                <a:latin typeface="Ink Free" panose="03080402000500000000" pitchFamily="66" charset="0"/>
              </a:rPr>
              <a:t>Designated area where unopened, whole fruit, vegetable, or grain may be placed.</a:t>
            </a:r>
          </a:p>
          <a:p>
            <a:pPr marL="346710" lvl="1" indent="-173355">
              <a:lnSpc>
                <a:spcPts val="3045"/>
              </a:lnSpc>
              <a:buFont typeface="Arial"/>
              <a:buChar char="•"/>
            </a:pPr>
            <a:r>
              <a:rPr lang="en-US" sz="2100" b="1" spc="105" dirty="0">
                <a:solidFill>
                  <a:srgbClr val="353535"/>
                </a:solidFill>
                <a:latin typeface="Ink Free" panose="03080402000500000000" pitchFamily="66" charset="0"/>
              </a:rPr>
              <a:t>Children who are still hungry may take an item from the share table. </a:t>
            </a:r>
          </a:p>
          <a:p>
            <a:pPr marL="346710" lvl="1" indent="-173355">
              <a:lnSpc>
                <a:spcPts val="3045"/>
              </a:lnSpc>
              <a:buFont typeface="Arial"/>
              <a:buChar char="•"/>
            </a:pPr>
            <a:r>
              <a:rPr lang="en-US" sz="2100" b="1" spc="105" dirty="0">
                <a:solidFill>
                  <a:srgbClr val="353535"/>
                </a:solidFill>
                <a:latin typeface="Ink Free" panose="03080402000500000000" pitchFamily="66" charset="0"/>
              </a:rPr>
              <a:t>All food safety guidelines must be followed.</a:t>
            </a:r>
          </a:p>
          <a:p>
            <a:pPr marL="346710" lvl="1" indent="-173355">
              <a:lnSpc>
                <a:spcPts val="3045"/>
              </a:lnSpc>
              <a:buFont typeface="Arial"/>
              <a:buChar char="•"/>
            </a:pPr>
            <a:r>
              <a:rPr lang="en-US" sz="2100" b="1" spc="105" dirty="0">
                <a:solidFill>
                  <a:srgbClr val="353535"/>
                </a:solidFill>
                <a:latin typeface="Ink Free" panose="03080402000500000000" pitchFamily="66" charset="0"/>
              </a:rPr>
              <a:t>Food must be kept at the appropriate temperature.</a:t>
            </a:r>
          </a:p>
          <a:p>
            <a:pPr marL="346710" lvl="1" indent="-173355">
              <a:lnSpc>
                <a:spcPts val="3045"/>
              </a:lnSpc>
              <a:buFont typeface="Arial"/>
              <a:buChar char="•"/>
            </a:pPr>
            <a:r>
              <a:rPr lang="en-US" sz="2100" b="1" spc="105" dirty="0">
                <a:solidFill>
                  <a:srgbClr val="353535"/>
                </a:solidFill>
                <a:latin typeface="Ink Free" panose="03080402000500000000" pitchFamily="66" charset="0"/>
              </a:rPr>
              <a:t>Food left on share table may be served for a snack.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80">
                                          <p:stCondLst>
                                            <p:cond delay="0"/>
                                          </p:stCondLst>
                                        </p:cTn>
                                        <p:tgtEl>
                                          <p:spTgt spid="9"/>
                                        </p:tgtEl>
                                      </p:cBhvr>
                                    </p:animEffect>
                                    <p:anim calcmode="lin" valueType="num">
                                      <p:cBhvr>
                                        <p:cTn id="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gtEl>
                                      </p:cBhvr>
                                      <p:to x="100000" y="60000"/>
                                    </p:animScale>
                                    <p:animScale>
                                      <p:cBhvr>
                                        <p:cTn id="48" dur="166" decel="50000">
                                          <p:stCondLst>
                                            <p:cond delay="676"/>
                                          </p:stCondLst>
                                        </p:cTn>
                                        <p:tgtEl>
                                          <p:spTgt spid="9"/>
                                        </p:tgtEl>
                                      </p:cBhvr>
                                      <p:to x="100000" y="100000"/>
                                    </p:animScale>
                                    <p:animScale>
                                      <p:cBhvr>
                                        <p:cTn id="49" dur="26">
                                          <p:stCondLst>
                                            <p:cond delay="1312"/>
                                          </p:stCondLst>
                                        </p:cTn>
                                        <p:tgtEl>
                                          <p:spTgt spid="9"/>
                                        </p:tgtEl>
                                      </p:cBhvr>
                                      <p:to x="100000" y="80000"/>
                                    </p:animScale>
                                    <p:animScale>
                                      <p:cBhvr>
                                        <p:cTn id="50" dur="166" decel="50000">
                                          <p:stCondLst>
                                            <p:cond delay="1338"/>
                                          </p:stCondLst>
                                        </p:cTn>
                                        <p:tgtEl>
                                          <p:spTgt spid="9"/>
                                        </p:tgtEl>
                                      </p:cBhvr>
                                      <p:to x="100000" y="100000"/>
                                    </p:animScale>
                                    <p:animScale>
                                      <p:cBhvr>
                                        <p:cTn id="51" dur="26">
                                          <p:stCondLst>
                                            <p:cond delay="1642"/>
                                          </p:stCondLst>
                                        </p:cTn>
                                        <p:tgtEl>
                                          <p:spTgt spid="9"/>
                                        </p:tgtEl>
                                      </p:cBhvr>
                                      <p:to x="100000" y="90000"/>
                                    </p:animScale>
                                    <p:animScale>
                                      <p:cBhvr>
                                        <p:cTn id="52" dur="166" decel="50000">
                                          <p:stCondLst>
                                            <p:cond delay="1668"/>
                                          </p:stCondLst>
                                        </p:cTn>
                                        <p:tgtEl>
                                          <p:spTgt spid="9"/>
                                        </p:tgtEl>
                                      </p:cBhvr>
                                      <p:to x="100000" y="100000"/>
                                    </p:animScale>
                                    <p:animScale>
                                      <p:cBhvr>
                                        <p:cTn id="53" dur="26">
                                          <p:stCondLst>
                                            <p:cond delay="1808"/>
                                          </p:stCondLst>
                                        </p:cTn>
                                        <p:tgtEl>
                                          <p:spTgt spid="9"/>
                                        </p:tgtEl>
                                      </p:cBhvr>
                                      <p:to x="100000" y="95000"/>
                                    </p:animScale>
                                    <p:animScale>
                                      <p:cBhvr>
                                        <p:cTn id="54"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3"/>
          <a:srcRect l="35888" t="46563" r="35888" b="46563"/>
          <a:stretch>
            <a:fillRect/>
          </a:stretch>
        </p:blipFill>
        <p:spPr>
          <a:xfrm>
            <a:off x="-647700" y="533400"/>
            <a:ext cx="5161555" cy="1257047"/>
          </a:xfrm>
          <a:prstGeom prst="rect">
            <a:avLst/>
          </a:prstGeom>
        </p:spPr>
      </p:pic>
      <p:pic>
        <p:nvPicPr>
          <p:cNvPr id="4" name="Picture 4"/>
          <p:cNvPicPr>
            <a:picLocks noChangeAspect="1"/>
          </p:cNvPicPr>
          <p:nvPr/>
        </p:nvPicPr>
        <p:blipFill>
          <a:blip r:embed="rId4"/>
          <a:srcRect/>
          <a:stretch>
            <a:fillRect/>
          </a:stretch>
        </p:blipFill>
        <p:spPr>
          <a:xfrm>
            <a:off x="-1861494" y="1227753"/>
            <a:ext cx="4443836" cy="6087447"/>
          </a:xfrm>
          <a:prstGeom prst="rect">
            <a:avLst/>
          </a:prstGeom>
        </p:spPr>
      </p:pic>
      <p:sp>
        <p:nvSpPr>
          <p:cNvPr id="5" name="TextBox 5"/>
          <p:cNvSpPr txBox="1"/>
          <p:nvPr/>
        </p:nvSpPr>
        <p:spPr>
          <a:xfrm>
            <a:off x="495300" y="974344"/>
            <a:ext cx="3696044" cy="48486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SITE RULES</a:t>
            </a:r>
          </a:p>
        </p:txBody>
      </p:sp>
      <p:pic>
        <p:nvPicPr>
          <p:cNvPr id="6" name="Picture 6"/>
          <p:cNvPicPr>
            <a:picLocks noChangeAspect="1"/>
          </p:cNvPicPr>
          <p:nvPr/>
        </p:nvPicPr>
        <p:blipFill>
          <a:blip r:embed="rId5"/>
          <a:srcRect/>
          <a:stretch>
            <a:fillRect/>
          </a:stretch>
        </p:blipFill>
        <p:spPr>
          <a:xfrm>
            <a:off x="4102583" y="114000"/>
            <a:ext cx="5907233" cy="3404043"/>
          </a:xfrm>
          <a:prstGeom prst="rect">
            <a:avLst/>
          </a:prstGeom>
        </p:spPr>
      </p:pic>
      <p:grpSp>
        <p:nvGrpSpPr>
          <p:cNvPr id="7" name="Group 7"/>
          <p:cNvGrpSpPr/>
          <p:nvPr/>
        </p:nvGrpSpPr>
        <p:grpSpPr>
          <a:xfrm>
            <a:off x="495300" y="2341408"/>
            <a:ext cx="8445521" cy="4009083"/>
            <a:chOff x="0" y="0"/>
            <a:chExt cx="11260694" cy="5345444"/>
          </a:xfrm>
        </p:grpSpPr>
        <p:sp>
          <p:nvSpPr>
            <p:cNvPr id="8" name="TextBox 8"/>
            <p:cNvSpPr txBox="1"/>
            <p:nvPr/>
          </p:nvSpPr>
          <p:spPr>
            <a:xfrm>
              <a:off x="0" y="0"/>
              <a:ext cx="11260694" cy="634590"/>
            </a:xfrm>
            <a:prstGeom prst="rect">
              <a:avLst/>
            </a:prstGeom>
          </p:spPr>
          <p:txBody>
            <a:bodyPr lIns="0" tIns="0" rIns="0" bIns="0" rtlCol="0" anchor="t">
              <a:spAutoFit/>
            </a:bodyPr>
            <a:lstStyle/>
            <a:p>
              <a:pPr>
                <a:lnSpc>
                  <a:spcPts val="3872"/>
                </a:lnSpc>
              </a:pPr>
              <a:r>
                <a:rPr lang="en-US" sz="3200" spc="160">
                  <a:solidFill>
                    <a:srgbClr val="6DBFC7"/>
                  </a:solidFill>
                  <a:latin typeface="League Spartan"/>
                </a:rPr>
                <a:t>FOOD ALLERGIES</a:t>
              </a:r>
            </a:p>
          </p:txBody>
        </p:sp>
        <p:sp>
          <p:nvSpPr>
            <p:cNvPr id="9" name="TextBox 9"/>
            <p:cNvSpPr txBox="1"/>
            <p:nvPr/>
          </p:nvSpPr>
          <p:spPr>
            <a:xfrm>
              <a:off x="0" y="918591"/>
              <a:ext cx="11260694" cy="4426853"/>
            </a:xfrm>
            <a:prstGeom prst="rect">
              <a:avLst/>
            </a:prstGeom>
          </p:spPr>
          <p:txBody>
            <a:bodyPr lIns="0" tIns="0" rIns="0" bIns="0" rtlCol="0" anchor="t">
              <a:spAutoFit/>
            </a:bodyPr>
            <a:lstStyle/>
            <a:p>
              <a:pPr marL="297180" lvl="1" indent="-148590">
                <a:lnSpc>
                  <a:spcPts val="2610"/>
                </a:lnSpc>
                <a:buFont typeface="Arial"/>
                <a:buChar char="•"/>
              </a:pPr>
              <a:r>
                <a:rPr lang="en-US" sz="1800" b="1" spc="89" dirty="0">
                  <a:solidFill>
                    <a:srgbClr val="353535"/>
                  </a:solidFill>
                  <a:latin typeface="Ink Free" panose="03080402000500000000" pitchFamily="66" charset="0"/>
                </a:rPr>
                <a:t>A doctor or other who can write prescriptions, must complete a form confirming a child has a disability to omit or substitute an item.  This does not have to meet the meal pattern.  Dare to Care will reimburse you for required substitution.</a:t>
              </a:r>
            </a:p>
            <a:p>
              <a:pPr marL="297180" lvl="1" indent="-148590">
                <a:lnSpc>
                  <a:spcPts val="2610"/>
                </a:lnSpc>
                <a:buFont typeface="Arial"/>
                <a:buChar char="•"/>
              </a:pPr>
              <a:r>
                <a:rPr lang="en-US" sz="1800" b="1" spc="89" dirty="0">
                  <a:solidFill>
                    <a:srgbClr val="353535"/>
                  </a:solidFill>
                  <a:latin typeface="Ink Free" panose="03080402000500000000" pitchFamily="66" charset="0"/>
                </a:rPr>
                <a:t>If doctor marks that the child has special dietary needs but does not have a disability, no accommodations will be made. </a:t>
              </a:r>
            </a:p>
            <a:p>
              <a:pPr marL="297180" lvl="1" indent="-148590">
                <a:lnSpc>
                  <a:spcPts val="2610"/>
                </a:lnSpc>
                <a:buFont typeface="Arial"/>
                <a:buChar char="•"/>
              </a:pPr>
              <a:r>
                <a:rPr lang="en-US" sz="1800" b="1" spc="89" dirty="0">
                  <a:solidFill>
                    <a:srgbClr val="353535"/>
                  </a:solidFill>
                  <a:latin typeface="Ink Free" panose="03080402000500000000" pitchFamily="66" charset="0"/>
                </a:rPr>
                <a:t>If a child never brings a doctor’s note, you are required to serve the entire meal.</a:t>
              </a:r>
            </a:p>
            <a:p>
              <a:pPr marL="297180" lvl="1" indent="-148590">
                <a:lnSpc>
                  <a:spcPts val="2610"/>
                </a:lnSpc>
                <a:buFont typeface="Arial"/>
                <a:buChar char="•"/>
              </a:pPr>
              <a:r>
                <a:rPr lang="en-US" sz="1800" b="1" spc="89" dirty="0">
                  <a:solidFill>
                    <a:srgbClr val="353535"/>
                  </a:solidFill>
                  <a:latin typeface="Ink Free" panose="03080402000500000000" pitchFamily="66" charset="0"/>
                </a:rPr>
                <a:t>If a child is lactose intolerant and does not bring a note, they must still be served milk.  They are not required to drink it, but they must take it</a:t>
              </a:r>
              <a:r>
                <a:rPr lang="en-US" sz="1800" spc="89" dirty="0">
                  <a:solidFill>
                    <a:srgbClr val="353535"/>
                  </a:solidFill>
                  <a:latin typeface="Roboto"/>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A74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3"/>
          <a:srcRect l="34999" t="46563" r="34999" b="46563"/>
          <a:stretch>
            <a:fillRect/>
          </a:stretch>
        </p:blipFill>
        <p:spPr>
          <a:xfrm>
            <a:off x="-647700" y="533400"/>
            <a:ext cx="5486513" cy="1257047"/>
          </a:xfrm>
          <a:prstGeom prst="rect">
            <a:avLst/>
          </a:prstGeom>
        </p:spPr>
      </p:pic>
      <p:sp>
        <p:nvSpPr>
          <p:cNvPr id="4" name="TextBox 4"/>
          <p:cNvSpPr txBox="1"/>
          <p:nvPr/>
        </p:nvSpPr>
        <p:spPr>
          <a:xfrm>
            <a:off x="593925" y="816636"/>
            <a:ext cx="4114800" cy="973811"/>
          </a:xfrm>
          <a:prstGeom prst="rect">
            <a:avLst/>
          </a:prstGeom>
        </p:spPr>
        <p:txBody>
          <a:bodyPr lIns="0" tIns="0" rIns="0" bIns="0" rtlCol="0" anchor="t">
            <a:spAutoFit/>
          </a:bodyPr>
          <a:lstStyle/>
          <a:p>
            <a:pPr>
              <a:lnSpc>
                <a:spcPts val="3896"/>
              </a:lnSpc>
            </a:pPr>
            <a:r>
              <a:rPr lang="en-US" sz="3219" spc="160">
                <a:solidFill>
                  <a:srgbClr val="6DBFC7"/>
                </a:solidFill>
                <a:latin typeface="League Spartan"/>
              </a:rPr>
              <a:t>MEAL PATTERN &amp; MENUS</a:t>
            </a:r>
          </a:p>
        </p:txBody>
      </p:sp>
      <p:pic>
        <p:nvPicPr>
          <p:cNvPr id="6" name="Picture 6"/>
          <p:cNvPicPr>
            <a:picLocks noChangeAspect="1"/>
          </p:cNvPicPr>
          <p:nvPr/>
        </p:nvPicPr>
        <p:blipFill>
          <a:blip r:embed="rId4"/>
          <a:srcRect/>
          <a:stretch>
            <a:fillRect/>
          </a:stretch>
        </p:blipFill>
        <p:spPr>
          <a:xfrm>
            <a:off x="148424" y="2089530"/>
            <a:ext cx="6421053" cy="4344833"/>
          </a:xfrm>
          <a:prstGeom prst="rect">
            <a:avLst/>
          </a:prstGeom>
        </p:spPr>
      </p:pic>
      <p:sp>
        <p:nvSpPr>
          <p:cNvPr id="7" name="TextBox 7"/>
          <p:cNvSpPr txBox="1"/>
          <p:nvPr/>
        </p:nvSpPr>
        <p:spPr>
          <a:xfrm>
            <a:off x="6997353" y="199571"/>
            <a:ext cx="2689036" cy="5665012"/>
          </a:xfrm>
          <a:prstGeom prst="rect">
            <a:avLst/>
          </a:prstGeom>
        </p:spPr>
        <p:txBody>
          <a:bodyPr lIns="0" tIns="0" rIns="0" bIns="0" rtlCol="0" anchor="t">
            <a:spAutoFit/>
          </a:bodyPr>
          <a:lstStyle/>
          <a:p>
            <a:pPr>
              <a:lnSpc>
                <a:spcPts val="3724"/>
              </a:lnSpc>
            </a:pPr>
            <a:r>
              <a:rPr lang="en-US" sz="2800" spc="-134" dirty="0">
                <a:solidFill>
                  <a:srgbClr val="000000"/>
                </a:solidFill>
                <a:latin typeface="Ink Free" panose="03080402000500000000" pitchFamily="66" charset="0"/>
                <a:ea typeface="Roboto" panose="02000000000000000000" pitchFamily="2" charset="0"/>
                <a:cs typeface="Roboto" panose="02000000000000000000" pitchFamily="2" charset="0"/>
              </a:rPr>
              <a:t>Menus must be posted at all times</a:t>
            </a:r>
          </a:p>
          <a:p>
            <a:pPr>
              <a:lnSpc>
                <a:spcPts val="3724"/>
              </a:lnSpc>
            </a:pPr>
            <a:r>
              <a:rPr lang="en-US" sz="2800" spc="-134" dirty="0">
                <a:solidFill>
                  <a:srgbClr val="000000"/>
                </a:solidFill>
                <a:latin typeface="Ink Free" panose="03080402000500000000" pitchFamily="66" charset="0"/>
                <a:ea typeface="Roboto" panose="02000000000000000000" pitchFamily="2" charset="0"/>
                <a:cs typeface="Roboto" panose="02000000000000000000" pitchFamily="2" charset="0"/>
              </a:rPr>
              <a:t>Children must take all items</a:t>
            </a:r>
          </a:p>
          <a:p>
            <a:pPr>
              <a:lnSpc>
                <a:spcPts val="3724"/>
              </a:lnSpc>
            </a:pPr>
            <a:r>
              <a:rPr lang="en-US" sz="2800" spc="-134" dirty="0">
                <a:solidFill>
                  <a:srgbClr val="000000"/>
                </a:solidFill>
                <a:latin typeface="Ink Free" panose="03080402000500000000" pitchFamily="66" charset="0"/>
                <a:ea typeface="Roboto" panose="02000000000000000000" pitchFamily="2" charset="0"/>
                <a:cs typeface="Roboto" panose="02000000000000000000" pitchFamily="2" charset="0"/>
              </a:rPr>
              <a:t>Milk is a requirement and must be taken</a:t>
            </a:r>
          </a:p>
          <a:p>
            <a:pPr>
              <a:lnSpc>
                <a:spcPts val="3724"/>
              </a:lnSpc>
            </a:pPr>
            <a:r>
              <a:rPr lang="en-US" sz="2800" spc="-134" dirty="0">
                <a:solidFill>
                  <a:srgbClr val="000000"/>
                </a:solidFill>
                <a:latin typeface="Ink Free" panose="03080402000500000000" pitchFamily="66" charset="0"/>
                <a:ea typeface="Roboto" panose="02000000000000000000" pitchFamily="2" charset="0"/>
                <a:cs typeface="Roboto" panose="02000000000000000000" pitchFamily="2" charset="0"/>
              </a:rPr>
              <a:t>May serve water with meals</a:t>
            </a:r>
          </a:p>
          <a:p>
            <a:pPr>
              <a:lnSpc>
                <a:spcPts val="3724"/>
              </a:lnSpc>
            </a:pPr>
            <a:r>
              <a:rPr lang="en-US" sz="2800" spc="-134" dirty="0">
                <a:solidFill>
                  <a:srgbClr val="000000"/>
                </a:solidFill>
                <a:latin typeface="Ink Free" panose="03080402000500000000" pitchFamily="66" charset="0"/>
                <a:ea typeface="Roboto" panose="02000000000000000000" pitchFamily="2" charset="0"/>
                <a:cs typeface="Roboto" panose="02000000000000000000" pitchFamily="2" charset="0"/>
              </a:rPr>
              <a:t>Do no add food</a:t>
            </a:r>
          </a:p>
          <a:p>
            <a:pPr>
              <a:lnSpc>
                <a:spcPts val="3724"/>
              </a:lnSpc>
            </a:pPr>
            <a:r>
              <a:rPr lang="en-US" sz="2800" spc="-134" dirty="0">
                <a:solidFill>
                  <a:srgbClr val="000000"/>
                </a:solidFill>
                <a:latin typeface="Ink Free" panose="03080402000500000000" pitchFamily="66" charset="0"/>
                <a:ea typeface="Roboto" panose="02000000000000000000" pitchFamily="2" charset="0"/>
                <a:cs typeface="Roboto" panose="02000000000000000000" pitchFamily="2" charset="0"/>
              </a:rPr>
              <a:t>Make changes to menu, as needed</a:t>
            </a:r>
          </a:p>
        </p:txBody>
      </p:sp>
      <p:pic>
        <p:nvPicPr>
          <p:cNvPr id="8" name="Picture 8"/>
          <p:cNvPicPr>
            <a:picLocks noChangeAspect="1"/>
          </p:cNvPicPr>
          <p:nvPr/>
        </p:nvPicPr>
        <p:blipFill>
          <a:blip r:embed="rId5"/>
          <a:srcRect/>
          <a:stretch>
            <a:fillRect/>
          </a:stretch>
        </p:blipFill>
        <p:spPr>
          <a:xfrm>
            <a:off x="6399850" y="2047123"/>
            <a:ext cx="636104" cy="636104"/>
          </a:xfrm>
          <a:prstGeom prst="rect">
            <a:avLst/>
          </a:prstGeom>
        </p:spPr>
      </p:pic>
      <p:pic>
        <p:nvPicPr>
          <p:cNvPr id="9" name="Picture 9"/>
          <p:cNvPicPr>
            <a:picLocks noChangeAspect="1"/>
          </p:cNvPicPr>
          <p:nvPr/>
        </p:nvPicPr>
        <p:blipFill>
          <a:blip r:embed="rId5"/>
          <a:srcRect/>
          <a:stretch>
            <a:fillRect/>
          </a:stretch>
        </p:blipFill>
        <p:spPr>
          <a:xfrm>
            <a:off x="6399850" y="3424362"/>
            <a:ext cx="636104" cy="636104"/>
          </a:xfrm>
          <a:prstGeom prst="rect">
            <a:avLst/>
          </a:prstGeom>
        </p:spPr>
      </p:pic>
      <p:pic>
        <p:nvPicPr>
          <p:cNvPr id="10" name="Picture 10"/>
          <p:cNvPicPr>
            <a:picLocks noChangeAspect="1"/>
          </p:cNvPicPr>
          <p:nvPr/>
        </p:nvPicPr>
        <p:blipFill>
          <a:blip r:embed="rId5"/>
          <a:srcRect/>
          <a:stretch>
            <a:fillRect/>
          </a:stretch>
        </p:blipFill>
        <p:spPr>
          <a:xfrm>
            <a:off x="6399850" y="4377856"/>
            <a:ext cx="636104" cy="636104"/>
          </a:xfrm>
          <a:prstGeom prst="rect">
            <a:avLst/>
          </a:prstGeom>
        </p:spPr>
      </p:pic>
      <p:pic>
        <p:nvPicPr>
          <p:cNvPr id="11" name="Picture 11"/>
          <p:cNvPicPr>
            <a:picLocks noChangeAspect="1"/>
          </p:cNvPicPr>
          <p:nvPr/>
        </p:nvPicPr>
        <p:blipFill>
          <a:blip r:embed="rId5"/>
          <a:srcRect/>
          <a:stretch>
            <a:fillRect/>
          </a:stretch>
        </p:blipFill>
        <p:spPr>
          <a:xfrm>
            <a:off x="6399850" y="4907611"/>
            <a:ext cx="636104" cy="636104"/>
          </a:xfrm>
          <a:prstGeom prst="rect">
            <a:avLst/>
          </a:prstGeom>
        </p:spPr>
      </p:pic>
      <p:pic>
        <p:nvPicPr>
          <p:cNvPr id="12" name="Picture 12"/>
          <p:cNvPicPr>
            <a:picLocks noChangeAspect="1"/>
          </p:cNvPicPr>
          <p:nvPr/>
        </p:nvPicPr>
        <p:blipFill>
          <a:blip r:embed="rId5"/>
          <a:srcRect/>
          <a:stretch>
            <a:fillRect/>
          </a:stretch>
        </p:blipFill>
        <p:spPr>
          <a:xfrm>
            <a:off x="6399850" y="1070303"/>
            <a:ext cx="636104" cy="636104"/>
          </a:xfrm>
          <a:prstGeom prst="rect">
            <a:avLst/>
          </a:prstGeom>
        </p:spPr>
      </p:pic>
      <p:pic>
        <p:nvPicPr>
          <p:cNvPr id="13" name="Picture 13"/>
          <p:cNvPicPr>
            <a:picLocks noChangeAspect="1"/>
          </p:cNvPicPr>
          <p:nvPr/>
        </p:nvPicPr>
        <p:blipFill>
          <a:blip r:embed="rId5"/>
          <a:srcRect/>
          <a:stretch>
            <a:fillRect/>
          </a:stretch>
        </p:blipFill>
        <p:spPr>
          <a:xfrm>
            <a:off x="6399850" y="215348"/>
            <a:ext cx="636104" cy="636104"/>
          </a:xfrm>
          <a:prstGeom prst="rect">
            <a:avLst/>
          </a:prstGeom>
        </p:spPr>
      </p:pic>
      <p:sp>
        <p:nvSpPr>
          <p:cNvPr id="14" name="TextBox 14"/>
          <p:cNvSpPr txBox="1"/>
          <p:nvPr/>
        </p:nvSpPr>
        <p:spPr>
          <a:xfrm>
            <a:off x="-1444" y="6234337"/>
            <a:ext cx="9755044" cy="836295"/>
          </a:xfrm>
          <a:prstGeom prst="rect">
            <a:avLst/>
          </a:prstGeom>
        </p:spPr>
        <p:txBody>
          <a:bodyPr lIns="0" tIns="0" rIns="0" bIns="0" rtlCol="0" anchor="t">
            <a:spAutoFit/>
          </a:bodyPr>
          <a:lstStyle/>
          <a:p>
            <a:pPr algn="ctr">
              <a:lnSpc>
                <a:spcPts val="5880"/>
              </a:lnSpc>
              <a:spcBef>
                <a:spcPct val="0"/>
              </a:spcBef>
            </a:pPr>
            <a:r>
              <a:rPr lang="en-US" sz="4200" dirty="0">
                <a:solidFill>
                  <a:srgbClr val="A51217"/>
                </a:solidFill>
                <a:latin typeface="Cooper Hewitt Heavy"/>
              </a:rPr>
              <a:t>Serve EVERTHING and a FULL PORTION</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8" presetClass="emph" presetSubtype="0" fill="hold" grpId="0" nodeType="clickEffect">
                                  <p:stCondLst>
                                    <p:cond delay="0"/>
                                  </p:stCondLst>
                                  <p:iterate type="lt">
                                    <p:tmPct val="4000"/>
                                  </p:iterate>
                                  <p:childTnLst>
                                    <p:set>
                                      <p:cBhvr override="childStyle">
                                        <p:cTn id="42" dur="500" fill="hold"/>
                                        <p:tgtEl>
                                          <p:spTgt spid="1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2000"/>
          </a:blip>
          <a:srcRect/>
          <a:stretch>
            <a:fillRect/>
          </a:stretch>
        </p:blipFill>
        <p:spPr>
          <a:xfrm>
            <a:off x="0" y="1831600"/>
            <a:ext cx="7179529" cy="5241056"/>
          </a:xfrm>
          <a:prstGeom prst="rect">
            <a:avLst/>
          </a:prstGeom>
        </p:spPr>
      </p:pic>
      <p:pic>
        <p:nvPicPr>
          <p:cNvPr id="3" name="Picture 3"/>
          <p:cNvPicPr>
            <a:picLocks noChangeAspect="1"/>
          </p:cNvPicPr>
          <p:nvPr/>
        </p:nvPicPr>
        <p:blipFill>
          <a:blip r:embed="rId3"/>
          <a:srcRect l="48354" t="22176" r="48354" b="22176"/>
          <a:stretch>
            <a:fillRect/>
          </a:stretch>
        </p:blipFill>
        <p:spPr>
          <a:xfrm rot="-5400000">
            <a:off x="4527244" y="2105866"/>
            <a:ext cx="601830" cy="10176818"/>
          </a:xfrm>
          <a:prstGeom prst="rect">
            <a:avLst/>
          </a:prstGeom>
        </p:spPr>
      </p:pic>
      <p:pic>
        <p:nvPicPr>
          <p:cNvPr id="4" name="Picture 4"/>
          <p:cNvPicPr>
            <a:picLocks noChangeAspect="1"/>
          </p:cNvPicPr>
          <p:nvPr/>
        </p:nvPicPr>
        <p:blipFill>
          <a:blip r:embed="rId4"/>
          <a:srcRect l="23281" t="45202" r="23281" b="45202"/>
          <a:stretch>
            <a:fillRect/>
          </a:stretch>
        </p:blipFill>
        <p:spPr>
          <a:xfrm>
            <a:off x="-476250" y="533400"/>
            <a:ext cx="9772711" cy="1754692"/>
          </a:xfrm>
          <a:prstGeom prst="rect">
            <a:avLst/>
          </a:prstGeom>
        </p:spPr>
      </p:pic>
      <p:sp>
        <p:nvSpPr>
          <p:cNvPr id="5" name="TextBox 5"/>
          <p:cNvSpPr txBox="1"/>
          <p:nvPr/>
        </p:nvSpPr>
        <p:spPr>
          <a:xfrm>
            <a:off x="5306253" y="974344"/>
            <a:ext cx="3932417" cy="484861"/>
          </a:xfrm>
          <a:prstGeom prst="rect">
            <a:avLst/>
          </a:prstGeom>
        </p:spPr>
        <p:txBody>
          <a:bodyPr lIns="0" tIns="0" rIns="0" bIns="0" rtlCol="0" anchor="t">
            <a:spAutoFit/>
          </a:bodyPr>
          <a:lstStyle/>
          <a:p>
            <a:pPr>
              <a:lnSpc>
                <a:spcPts val="3896"/>
              </a:lnSpc>
            </a:pPr>
            <a:r>
              <a:rPr lang="en-US" sz="2800" spc="140">
                <a:solidFill>
                  <a:srgbClr val="FFFFFF"/>
                </a:solidFill>
                <a:latin typeface="League Spartan"/>
              </a:rPr>
              <a:t>MEAL COUNTING</a:t>
            </a:r>
          </a:p>
        </p:txBody>
      </p:sp>
      <p:sp>
        <p:nvSpPr>
          <p:cNvPr id="7" name="TextBox 7"/>
          <p:cNvSpPr txBox="1"/>
          <p:nvPr/>
        </p:nvSpPr>
        <p:spPr>
          <a:xfrm>
            <a:off x="4810125" y="2985278"/>
            <a:ext cx="4477566" cy="990243"/>
          </a:xfrm>
          <a:prstGeom prst="rect">
            <a:avLst/>
          </a:prstGeom>
        </p:spPr>
        <p:txBody>
          <a:bodyPr lIns="0" tIns="0" rIns="0" bIns="0" rtlCol="0" anchor="t">
            <a:spAutoFit/>
          </a:bodyPr>
          <a:lstStyle/>
          <a:p>
            <a:pPr>
              <a:lnSpc>
                <a:spcPts val="2626"/>
              </a:lnSpc>
            </a:pPr>
            <a:r>
              <a:rPr lang="en-US" sz="1811" b="1" spc="90" dirty="0">
                <a:solidFill>
                  <a:srgbClr val="353535"/>
                </a:solidFill>
                <a:latin typeface="Ink Free" panose="03080402000500000000" pitchFamily="66" charset="0"/>
              </a:rPr>
              <a:t>Each meal served MUST meets the meal pattern is to be counted on the Meal Count form</a:t>
            </a:r>
          </a:p>
        </p:txBody>
      </p:sp>
      <p:grpSp>
        <p:nvGrpSpPr>
          <p:cNvPr id="8" name="Group 8"/>
          <p:cNvGrpSpPr>
            <a:grpSpLocks noChangeAspect="1"/>
          </p:cNvGrpSpPr>
          <p:nvPr/>
        </p:nvGrpSpPr>
        <p:grpSpPr>
          <a:xfrm>
            <a:off x="3609975" y="2914650"/>
            <a:ext cx="885762" cy="885762"/>
            <a:chOff x="0" y="0"/>
            <a:chExt cx="6350000" cy="6350000"/>
          </a:xfrm>
        </p:grpSpPr>
        <p:sp>
          <p:nvSpPr>
            <p:cNvPr id="9" name="Freeform 9"/>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6DBFC7"/>
            </a:solidFill>
          </p:spPr>
        </p:sp>
      </p:grpSp>
      <p:sp>
        <p:nvSpPr>
          <p:cNvPr id="10" name="TextBox 10"/>
          <p:cNvSpPr txBox="1"/>
          <p:nvPr/>
        </p:nvSpPr>
        <p:spPr>
          <a:xfrm>
            <a:off x="3724275" y="3242453"/>
            <a:ext cx="647700" cy="268319"/>
          </a:xfrm>
          <a:prstGeom prst="rect">
            <a:avLst/>
          </a:prstGeom>
        </p:spPr>
        <p:txBody>
          <a:bodyPr lIns="0" tIns="0" rIns="0" bIns="0" rtlCol="0" anchor="t">
            <a:spAutoFit/>
          </a:bodyPr>
          <a:lstStyle/>
          <a:p>
            <a:pPr algn="ctr">
              <a:lnSpc>
                <a:spcPts val="2191"/>
              </a:lnSpc>
            </a:pPr>
            <a:r>
              <a:rPr lang="en-US" sz="1811" spc="90" dirty="0">
                <a:solidFill>
                  <a:srgbClr val="FFFFFF"/>
                </a:solidFill>
                <a:latin typeface="League Spartan"/>
              </a:rPr>
              <a:t>01</a:t>
            </a:r>
          </a:p>
        </p:txBody>
      </p:sp>
      <p:sp>
        <p:nvSpPr>
          <p:cNvPr id="11" name="TextBox 11"/>
          <p:cNvSpPr txBox="1"/>
          <p:nvPr/>
        </p:nvSpPr>
        <p:spPr>
          <a:xfrm>
            <a:off x="4810125" y="4204478"/>
            <a:ext cx="4477566" cy="990243"/>
          </a:xfrm>
          <a:prstGeom prst="rect">
            <a:avLst/>
          </a:prstGeom>
        </p:spPr>
        <p:txBody>
          <a:bodyPr lIns="0" tIns="0" rIns="0" bIns="0" rtlCol="0" anchor="t">
            <a:spAutoFit/>
          </a:bodyPr>
          <a:lstStyle/>
          <a:p>
            <a:pPr>
              <a:lnSpc>
                <a:spcPts val="2626"/>
              </a:lnSpc>
            </a:pPr>
            <a:r>
              <a:rPr lang="en-US" sz="1811" b="1" spc="90" dirty="0">
                <a:solidFill>
                  <a:srgbClr val="353535"/>
                </a:solidFill>
                <a:latin typeface="Ink Free" panose="03080402000500000000" pitchFamily="66" charset="0"/>
              </a:rPr>
              <a:t>The count is to be taken as the children go through the line at the point of meal service.</a:t>
            </a:r>
          </a:p>
        </p:txBody>
      </p:sp>
      <p:grpSp>
        <p:nvGrpSpPr>
          <p:cNvPr id="12" name="Group 12"/>
          <p:cNvGrpSpPr>
            <a:grpSpLocks noChangeAspect="1"/>
          </p:cNvGrpSpPr>
          <p:nvPr/>
        </p:nvGrpSpPr>
        <p:grpSpPr>
          <a:xfrm>
            <a:off x="3609975" y="4133850"/>
            <a:ext cx="885762" cy="885762"/>
            <a:chOff x="0" y="0"/>
            <a:chExt cx="6350000" cy="6350000"/>
          </a:xfrm>
        </p:grpSpPr>
        <p:sp>
          <p:nvSpPr>
            <p:cNvPr id="13" name="Freeform 13"/>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6DBFC7"/>
            </a:solidFill>
          </p:spPr>
        </p:sp>
      </p:grpSp>
      <p:sp>
        <p:nvSpPr>
          <p:cNvPr id="14" name="TextBox 14"/>
          <p:cNvSpPr txBox="1"/>
          <p:nvPr/>
        </p:nvSpPr>
        <p:spPr>
          <a:xfrm>
            <a:off x="3724275" y="4461653"/>
            <a:ext cx="647700" cy="268319"/>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02</a:t>
            </a:r>
          </a:p>
        </p:txBody>
      </p:sp>
      <p:sp>
        <p:nvSpPr>
          <p:cNvPr id="15" name="TextBox 15"/>
          <p:cNvSpPr txBox="1"/>
          <p:nvPr/>
        </p:nvSpPr>
        <p:spPr>
          <a:xfrm>
            <a:off x="4810125" y="5404628"/>
            <a:ext cx="4477566" cy="990243"/>
          </a:xfrm>
          <a:prstGeom prst="rect">
            <a:avLst/>
          </a:prstGeom>
        </p:spPr>
        <p:txBody>
          <a:bodyPr lIns="0" tIns="0" rIns="0" bIns="0" rtlCol="0" anchor="t">
            <a:spAutoFit/>
          </a:bodyPr>
          <a:lstStyle/>
          <a:p>
            <a:pPr>
              <a:lnSpc>
                <a:spcPts val="2626"/>
              </a:lnSpc>
            </a:pPr>
            <a:r>
              <a:rPr lang="en-US" sz="1811" b="1" spc="90" dirty="0">
                <a:solidFill>
                  <a:srgbClr val="353535"/>
                </a:solidFill>
                <a:latin typeface="Ink Free" panose="03080402000500000000" pitchFamily="66" charset="0"/>
              </a:rPr>
              <a:t>The count can’t be completed before or after meal service, it must be completed during the meal service. </a:t>
            </a:r>
          </a:p>
        </p:txBody>
      </p:sp>
      <p:grpSp>
        <p:nvGrpSpPr>
          <p:cNvPr id="16" name="Group 16"/>
          <p:cNvGrpSpPr>
            <a:grpSpLocks noChangeAspect="1"/>
          </p:cNvGrpSpPr>
          <p:nvPr/>
        </p:nvGrpSpPr>
        <p:grpSpPr>
          <a:xfrm>
            <a:off x="3609975" y="5334000"/>
            <a:ext cx="885762" cy="885762"/>
            <a:chOff x="0" y="0"/>
            <a:chExt cx="6350000" cy="6350000"/>
          </a:xfrm>
        </p:grpSpPr>
        <p:sp>
          <p:nvSpPr>
            <p:cNvPr id="17" name="Freeform 1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6DBFC7"/>
            </a:solidFill>
          </p:spPr>
        </p:sp>
      </p:grpSp>
      <p:sp>
        <p:nvSpPr>
          <p:cNvPr id="18" name="TextBox 18"/>
          <p:cNvSpPr txBox="1"/>
          <p:nvPr/>
        </p:nvSpPr>
        <p:spPr>
          <a:xfrm>
            <a:off x="3724275" y="5661803"/>
            <a:ext cx="647700" cy="26122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03</a:t>
            </a:r>
          </a:p>
        </p:txBody>
      </p:sp>
      <p:sp>
        <p:nvSpPr>
          <p:cNvPr id="19" name="TextBox 19"/>
          <p:cNvSpPr txBox="1"/>
          <p:nvPr/>
        </p:nvSpPr>
        <p:spPr>
          <a:xfrm>
            <a:off x="5314655" y="1335380"/>
            <a:ext cx="3915613" cy="548005"/>
          </a:xfrm>
          <a:prstGeom prst="rect">
            <a:avLst/>
          </a:prstGeom>
        </p:spPr>
        <p:txBody>
          <a:bodyPr lIns="0" tIns="0" rIns="0" bIns="0" rtlCol="0" anchor="t">
            <a:spAutoFit/>
          </a:bodyPr>
          <a:lstStyle/>
          <a:p>
            <a:pPr algn="ctr">
              <a:lnSpc>
                <a:spcPts val="3919"/>
              </a:lnSpc>
              <a:spcBef>
                <a:spcPct val="0"/>
              </a:spcBef>
            </a:pPr>
            <a:r>
              <a:rPr lang="en-US" sz="2800">
                <a:solidFill>
                  <a:srgbClr val="FFFFFF"/>
                </a:solidFill>
                <a:latin typeface="Cooper Hewitt"/>
              </a:rPr>
              <a:t>Accuracy is Important!!!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1132</Words>
  <Application>Microsoft Office PowerPoint</Application>
  <PresentationFormat>Custom</PresentationFormat>
  <Paragraphs>188</Paragraphs>
  <Slides>25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League Spartan</vt:lpstr>
      <vt:lpstr>Ink Free</vt:lpstr>
      <vt:lpstr>Roboto</vt:lpstr>
      <vt:lpstr>Cooper Hewitt</vt:lpstr>
      <vt:lpstr>Cooper Hewitt Heavy</vt:lpstr>
      <vt:lpstr>Arial</vt:lpstr>
      <vt:lpstr>Calibri</vt:lpstr>
      <vt:lpstr>Architects Daughter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SFSP Training 2019</dc:title>
  <dc:creator>Johnna Worley</dc:creator>
  <cp:lastModifiedBy>Johnna Worley</cp:lastModifiedBy>
  <cp:revision>12</cp:revision>
  <dcterms:created xsi:type="dcterms:W3CDTF">2006-08-16T00:00:00Z</dcterms:created>
  <dcterms:modified xsi:type="dcterms:W3CDTF">2019-05-20T18:55:57Z</dcterms:modified>
  <dc:identifier>DADaH2uBk9E</dc:identifier>
</cp:coreProperties>
</file>