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23"/>
  </p:notesMasterIdLst>
  <p:sldIdLst>
    <p:sldId id="278" r:id="rId2"/>
    <p:sldId id="279" r:id="rId3"/>
    <p:sldId id="280" r:id="rId4"/>
    <p:sldId id="281" r:id="rId5"/>
    <p:sldId id="283" r:id="rId6"/>
    <p:sldId id="284" r:id="rId7"/>
    <p:sldId id="294" r:id="rId8"/>
    <p:sldId id="295" r:id="rId9"/>
    <p:sldId id="282" r:id="rId10"/>
    <p:sldId id="285" r:id="rId11"/>
    <p:sldId id="296" r:id="rId12"/>
    <p:sldId id="289" r:id="rId13"/>
    <p:sldId id="290" r:id="rId14"/>
    <p:sldId id="291" r:id="rId15"/>
    <p:sldId id="292" r:id="rId16"/>
    <p:sldId id="297" r:id="rId17"/>
    <p:sldId id="299" r:id="rId18"/>
    <p:sldId id="293" r:id="rId19"/>
    <p:sldId id="300" r:id="rId20"/>
    <p:sldId id="301" r:id="rId21"/>
    <p:sldId id="298" r:id="rId22"/>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9" autoAdjust="0"/>
  </p:normalViewPr>
  <p:slideViewPr>
    <p:cSldViewPr snapToGrid="0" snapToObjects="1">
      <p:cViewPr varScale="1">
        <p:scale>
          <a:sx n="104" d="100"/>
          <a:sy n="104" d="100"/>
        </p:scale>
        <p:origin x="120" y="324"/>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F3149F-BBFB-4A82-905E-83FBB23355CD}"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94D3516C-1E9C-4D38-B9FC-48C8A65E28DE}">
      <dgm:prSet/>
      <dgm:spPr/>
      <dgm:t>
        <a:bodyPr/>
        <a:lstStyle/>
        <a:p>
          <a:r>
            <a:rPr lang="en-US"/>
            <a:t>Must provide programming for the ages you serve</a:t>
          </a:r>
        </a:p>
      </dgm:t>
    </dgm:pt>
    <dgm:pt modelId="{10446E18-4243-4B03-9ABE-B414A9B2DA65}" type="parTrans" cxnId="{FA865993-2082-41BD-B37F-CAA1C0212D32}">
      <dgm:prSet/>
      <dgm:spPr/>
      <dgm:t>
        <a:bodyPr/>
        <a:lstStyle/>
        <a:p>
          <a:endParaRPr lang="en-US"/>
        </a:p>
      </dgm:t>
    </dgm:pt>
    <dgm:pt modelId="{F293F57C-9408-4686-A856-079837C959CE}" type="sibTrans" cxnId="{FA865993-2082-41BD-B37F-CAA1C0212D32}">
      <dgm:prSet/>
      <dgm:spPr/>
      <dgm:t>
        <a:bodyPr/>
        <a:lstStyle/>
        <a:p>
          <a:endParaRPr lang="en-US"/>
        </a:p>
      </dgm:t>
    </dgm:pt>
    <dgm:pt modelId="{3FCCCFCE-2295-47E3-91CF-C0AE7C9EA0F1}">
      <dgm:prSet/>
      <dgm:spPr/>
      <dgm:t>
        <a:bodyPr/>
        <a:lstStyle/>
        <a:p>
          <a:r>
            <a:rPr lang="en-US"/>
            <a:t>Children do not have to participate in programming in order to receive a meal</a:t>
          </a:r>
        </a:p>
      </dgm:t>
    </dgm:pt>
    <dgm:pt modelId="{63F9BA14-8708-4380-903D-D4AC5D60578B}" type="parTrans" cxnId="{BD9329A0-9926-454A-95E5-47F6EAB31261}">
      <dgm:prSet/>
      <dgm:spPr/>
      <dgm:t>
        <a:bodyPr/>
        <a:lstStyle/>
        <a:p>
          <a:endParaRPr lang="en-US"/>
        </a:p>
      </dgm:t>
    </dgm:pt>
    <dgm:pt modelId="{52F25D4D-4224-4A78-BFF7-D7D2FD488151}" type="sibTrans" cxnId="{BD9329A0-9926-454A-95E5-47F6EAB31261}">
      <dgm:prSet/>
      <dgm:spPr/>
      <dgm:t>
        <a:bodyPr/>
        <a:lstStyle/>
        <a:p>
          <a:endParaRPr lang="en-US"/>
        </a:p>
      </dgm:t>
    </dgm:pt>
    <dgm:pt modelId="{B76AB349-F90E-469D-AFF0-28FFB52178D7}">
      <dgm:prSet/>
      <dgm:spPr/>
      <dgm:t>
        <a:bodyPr/>
        <a:lstStyle/>
        <a:p>
          <a:r>
            <a:rPr lang="en-US"/>
            <a:t>Post a Calendar of Activities </a:t>
          </a:r>
        </a:p>
      </dgm:t>
    </dgm:pt>
    <dgm:pt modelId="{B7D9A43D-A400-4242-B59F-785EB1B6B315}" type="parTrans" cxnId="{26B3239E-846F-43CB-8872-2F7BF21690D1}">
      <dgm:prSet/>
      <dgm:spPr/>
      <dgm:t>
        <a:bodyPr/>
        <a:lstStyle/>
        <a:p>
          <a:endParaRPr lang="en-US"/>
        </a:p>
      </dgm:t>
    </dgm:pt>
    <dgm:pt modelId="{855087FD-3434-4924-AC1E-A1F8E1BE2599}" type="sibTrans" cxnId="{26B3239E-846F-43CB-8872-2F7BF21690D1}">
      <dgm:prSet/>
      <dgm:spPr/>
      <dgm:t>
        <a:bodyPr/>
        <a:lstStyle/>
        <a:p>
          <a:endParaRPr lang="en-US"/>
        </a:p>
      </dgm:t>
    </dgm:pt>
    <dgm:pt modelId="{54EF1400-4F60-487E-AD42-7E2F6F0E4A01}">
      <dgm:prSet/>
      <dgm:spPr/>
      <dgm:t>
        <a:bodyPr/>
        <a:lstStyle/>
        <a:p>
          <a:r>
            <a:rPr lang="en-US"/>
            <a:t>Update Dare to Care on new staff and any changes in meal service </a:t>
          </a:r>
        </a:p>
      </dgm:t>
    </dgm:pt>
    <dgm:pt modelId="{C6647B70-30DE-46F2-84EB-5DEDBBAA3FA4}" type="parTrans" cxnId="{DFDFDD07-3084-4924-BBC0-CE6CEE885026}">
      <dgm:prSet/>
      <dgm:spPr/>
      <dgm:t>
        <a:bodyPr/>
        <a:lstStyle/>
        <a:p>
          <a:endParaRPr lang="en-US"/>
        </a:p>
      </dgm:t>
    </dgm:pt>
    <dgm:pt modelId="{C4678FF6-57F4-4C61-95E5-2CF96B8412CB}" type="sibTrans" cxnId="{DFDFDD07-3084-4924-BBC0-CE6CEE885026}">
      <dgm:prSet/>
      <dgm:spPr/>
      <dgm:t>
        <a:bodyPr/>
        <a:lstStyle/>
        <a:p>
          <a:endParaRPr lang="en-US"/>
        </a:p>
      </dgm:t>
    </dgm:pt>
    <dgm:pt modelId="{8D14EBCF-B56B-41BC-87C1-F57B8004B8EC}" type="pres">
      <dgm:prSet presAssocID="{30F3149F-BBFB-4A82-905E-83FBB23355CD}" presName="matrix" presStyleCnt="0">
        <dgm:presLayoutVars>
          <dgm:chMax val="1"/>
          <dgm:dir/>
          <dgm:resizeHandles val="exact"/>
        </dgm:presLayoutVars>
      </dgm:prSet>
      <dgm:spPr/>
    </dgm:pt>
    <dgm:pt modelId="{FC450B52-F5DF-4F9B-8AC5-9ADC8D8A08CB}" type="pres">
      <dgm:prSet presAssocID="{30F3149F-BBFB-4A82-905E-83FBB23355CD}" presName="diamond" presStyleLbl="bgShp" presStyleIdx="0" presStyleCnt="1"/>
      <dgm:spPr/>
    </dgm:pt>
    <dgm:pt modelId="{83E4E91B-1807-4E8D-85EC-96FFF7797FDE}" type="pres">
      <dgm:prSet presAssocID="{30F3149F-BBFB-4A82-905E-83FBB23355CD}" presName="quad1" presStyleLbl="node1" presStyleIdx="0" presStyleCnt="4">
        <dgm:presLayoutVars>
          <dgm:chMax val="0"/>
          <dgm:chPref val="0"/>
          <dgm:bulletEnabled val="1"/>
        </dgm:presLayoutVars>
      </dgm:prSet>
      <dgm:spPr/>
    </dgm:pt>
    <dgm:pt modelId="{6624F362-CAD7-4F5E-B347-3CF1912588BB}" type="pres">
      <dgm:prSet presAssocID="{30F3149F-BBFB-4A82-905E-83FBB23355CD}" presName="quad2" presStyleLbl="node1" presStyleIdx="1" presStyleCnt="4">
        <dgm:presLayoutVars>
          <dgm:chMax val="0"/>
          <dgm:chPref val="0"/>
          <dgm:bulletEnabled val="1"/>
        </dgm:presLayoutVars>
      </dgm:prSet>
      <dgm:spPr/>
    </dgm:pt>
    <dgm:pt modelId="{D3670065-DF32-48C3-A48A-0F6CAC815006}" type="pres">
      <dgm:prSet presAssocID="{30F3149F-BBFB-4A82-905E-83FBB23355CD}" presName="quad3" presStyleLbl="node1" presStyleIdx="2" presStyleCnt="4">
        <dgm:presLayoutVars>
          <dgm:chMax val="0"/>
          <dgm:chPref val="0"/>
          <dgm:bulletEnabled val="1"/>
        </dgm:presLayoutVars>
      </dgm:prSet>
      <dgm:spPr/>
    </dgm:pt>
    <dgm:pt modelId="{C3327873-2646-4756-AA4A-799FEC2140FD}" type="pres">
      <dgm:prSet presAssocID="{30F3149F-BBFB-4A82-905E-83FBB23355CD}" presName="quad4" presStyleLbl="node1" presStyleIdx="3" presStyleCnt="4">
        <dgm:presLayoutVars>
          <dgm:chMax val="0"/>
          <dgm:chPref val="0"/>
          <dgm:bulletEnabled val="1"/>
        </dgm:presLayoutVars>
      </dgm:prSet>
      <dgm:spPr/>
    </dgm:pt>
  </dgm:ptLst>
  <dgm:cxnLst>
    <dgm:cxn modelId="{DFDFDD07-3084-4924-BBC0-CE6CEE885026}" srcId="{30F3149F-BBFB-4A82-905E-83FBB23355CD}" destId="{54EF1400-4F60-487E-AD42-7E2F6F0E4A01}" srcOrd="3" destOrd="0" parTransId="{C6647B70-30DE-46F2-84EB-5DEDBBAA3FA4}" sibTransId="{C4678FF6-57F4-4C61-95E5-2CF96B8412CB}"/>
    <dgm:cxn modelId="{D3103471-53B6-4A1D-A672-A279EDE44792}" type="presOf" srcId="{94D3516C-1E9C-4D38-B9FC-48C8A65E28DE}" destId="{83E4E91B-1807-4E8D-85EC-96FFF7797FDE}" srcOrd="0" destOrd="0" presId="urn:microsoft.com/office/officeart/2005/8/layout/matrix3"/>
    <dgm:cxn modelId="{0D514382-8F17-43A0-80A1-FF671E158888}" type="presOf" srcId="{B76AB349-F90E-469D-AFF0-28FFB52178D7}" destId="{D3670065-DF32-48C3-A48A-0F6CAC815006}" srcOrd="0" destOrd="0" presId="urn:microsoft.com/office/officeart/2005/8/layout/matrix3"/>
    <dgm:cxn modelId="{A2F23585-C7D9-453A-85DF-0272F4CA89F6}" type="presOf" srcId="{30F3149F-BBFB-4A82-905E-83FBB23355CD}" destId="{8D14EBCF-B56B-41BC-87C1-F57B8004B8EC}" srcOrd="0" destOrd="0" presId="urn:microsoft.com/office/officeart/2005/8/layout/matrix3"/>
    <dgm:cxn modelId="{CABDCA86-18E9-41AA-9441-55F44A1C46B9}" type="presOf" srcId="{3FCCCFCE-2295-47E3-91CF-C0AE7C9EA0F1}" destId="{6624F362-CAD7-4F5E-B347-3CF1912588BB}" srcOrd="0" destOrd="0" presId="urn:microsoft.com/office/officeart/2005/8/layout/matrix3"/>
    <dgm:cxn modelId="{FA865993-2082-41BD-B37F-CAA1C0212D32}" srcId="{30F3149F-BBFB-4A82-905E-83FBB23355CD}" destId="{94D3516C-1E9C-4D38-B9FC-48C8A65E28DE}" srcOrd="0" destOrd="0" parTransId="{10446E18-4243-4B03-9ABE-B414A9B2DA65}" sibTransId="{F293F57C-9408-4686-A856-079837C959CE}"/>
    <dgm:cxn modelId="{26B3239E-846F-43CB-8872-2F7BF21690D1}" srcId="{30F3149F-BBFB-4A82-905E-83FBB23355CD}" destId="{B76AB349-F90E-469D-AFF0-28FFB52178D7}" srcOrd="2" destOrd="0" parTransId="{B7D9A43D-A400-4242-B59F-785EB1B6B315}" sibTransId="{855087FD-3434-4924-AC1E-A1F8E1BE2599}"/>
    <dgm:cxn modelId="{BD9329A0-9926-454A-95E5-47F6EAB31261}" srcId="{30F3149F-BBFB-4A82-905E-83FBB23355CD}" destId="{3FCCCFCE-2295-47E3-91CF-C0AE7C9EA0F1}" srcOrd="1" destOrd="0" parTransId="{63F9BA14-8708-4380-903D-D4AC5D60578B}" sibTransId="{52F25D4D-4224-4A78-BFF7-D7D2FD488151}"/>
    <dgm:cxn modelId="{3E69E8D0-CCEE-4EC3-8D3A-B977F5D24388}" type="presOf" srcId="{54EF1400-4F60-487E-AD42-7E2F6F0E4A01}" destId="{C3327873-2646-4756-AA4A-799FEC2140FD}" srcOrd="0" destOrd="0" presId="urn:microsoft.com/office/officeart/2005/8/layout/matrix3"/>
    <dgm:cxn modelId="{846F3502-2065-4A37-AF4C-6492603775BF}" type="presParOf" srcId="{8D14EBCF-B56B-41BC-87C1-F57B8004B8EC}" destId="{FC450B52-F5DF-4F9B-8AC5-9ADC8D8A08CB}" srcOrd="0" destOrd="0" presId="urn:microsoft.com/office/officeart/2005/8/layout/matrix3"/>
    <dgm:cxn modelId="{D8FDBC55-83B1-4302-B6C9-B6D42BCAD556}" type="presParOf" srcId="{8D14EBCF-B56B-41BC-87C1-F57B8004B8EC}" destId="{83E4E91B-1807-4E8D-85EC-96FFF7797FDE}" srcOrd="1" destOrd="0" presId="urn:microsoft.com/office/officeart/2005/8/layout/matrix3"/>
    <dgm:cxn modelId="{19E01BBC-61A7-4236-BDB5-830AD888633D}" type="presParOf" srcId="{8D14EBCF-B56B-41BC-87C1-F57B8004B8EC}" destId="{6624F362-CAD7-4F5E-B347-3CF1912588BB}" srcOrd="2" destOrd="0" presId="urn:microsoft.com/office/officeart/2005/8/layout/matrix3"/>
    <dgm:cxn modelId="{2F2D7557-4795-460D-B774-59DB259AD59D}" type="presParOf" srcId="{8D14EBCF-B56B-41BC-87C1-F57B8004B8EC}" destId="{D3670065-DF32-48C3-A48A-0F6CAC815006}" srcOrd="3" destOrd="0" presId="urn:microsoft.com/office/officeart/2005/8/layout/matrix3"/>
    <dgm:cxn modelId="{AA685AF8-099E-40A2-AB8A-29BE94C8E7CF}" type="presParOf" srcId="{8D14EBCF-B56B-41BC-87C1-F57B8004B8EC}" destId="{C3327873-2646-4756-AA4A-799FEC2140FD}"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970E36-86D9-4043-843B-BFD2DCA24F3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9D74CBB-822A-439A-A197-C0D0800E1ED3}">
      <dgm:prSet/>
      <dgm:spPr/>
      <dgm:t>
        <a:bodyPr/>
        <a:lstStyle/>
        <a:p>
          <a:pPr>
            <a:lnSpc>
              <a:spcPct val="100000"/>
            </a:lnSpc>
          </a:pPr>
          <a:r>
            <a:rPr lang="en-US"/>
            <a:t>Meals may only be served during the approved meal service times</a:t>
          </a:r>
        </a:p>
      </dgm:t>
    </dgm:pt>
    <dgm:pt modelId="{B71333A4-C8DD-47CD-87A8-4B49BDDB962E}" type="parTrans" cxnId="{A08F6E2F-83DD-4290-8F7B-E18DDC6EA265}">
      <dgm:prSet/>
      <dgm:spPr/>
      <dgm:t>
        <a:bodyPr/>
        <a:lstStyle/>
        <a:p>
          <a:endParaRPr lang="en-US"/>
        </a:p>
      </dgm:t>
    </dgm:pt>
    <dgm:pt modelId="{77E53780-E6B6-4D05-BB8A-CF93B1D2FB9F}" type="sibTrans" cxnId="{A08F6E2F-83DD-4290-8F7B-E18DDC6EA265}">
      <dgm:prSet/>
      <dgm:spPr/>
      <dgm:t>
        <a:bodyPr/>
        <a:lstStyle/>
        <a:p>
          <a:endParaRPr lang="en-US"/>
        </a:p>
      </dgm:t>
    </dgm:pt>
    <dgm:pt modelId="{1A813942-147E-431E-914C-333F54365931}">
      <dgm:prSet/>
      <dgm:spPr/>
      <dgm:t>
        <a:bodyPr/>
        <a:lstStyle/>
        <a:p>
          <a:pPr>
            <a:lnSpc>
              <a:spcPct val="100000"/>
            </a:lnSpc>
          </a:pPr>
          <a:r>
            <a:rPr lang="en-US"/>
            <a:t>Changes must be submitted to the sponsor ahead of time – if you need to change your service time for any reason, you must let us know ahead of time.</a:t>
          </a:r>
        </a:p>
      </dgm:t>
    </dgm:pt>
    <dgm:pt modelId="{12B2A11A-9A2D-48A4-9F54-88FC677C95B0}" type="parTrans" cxnId="{3584526B-967E-4DB5-94D6-662B082418C9}">
      <dgm:prSet/>
      <dgm:spPr/>
      <dgm:t>
        <a:bodyPr/>
        <a:lstStyle/>
        <a:p>
          <a:endParaRPr lang="en-US"/>
        </a:p>
      </dgm:t>
    </dgm:pt>
    <dgm:pt modelId="{41669917-68C7-439B-8F84-EA95C4EAB2DF}" type="sibTrans" cxnId="{3584526B-967E-4DB5-94D6-662B082418C9}">
      <dgm:prSet/>
      <dgm:spPr/>
      <dgm:t>
        <a:bodyPr/>
        <a:lstStyle/>
        <a:p>
          <a:endParaRPr lang="en-US"/>
        </a:p>
      </dgm:t>
    </dgm:pt>
    <dgm:pt modelId="{658B49F7-7DC1-4E2F-BBDE-25C24D885BA5}">
      <dgm:prSet/>
      <dgm:spPr/>
      <dgm:t>
        <a:bodyPr/>
        <a:lstStyle/>
        <a:p>
          <a:pPr>
            <a:lnSpc>
              <a:spcPct val="100000"/>
            </a:lnSpc>
          </a:pPr>
          <a:r>
            <a:rPr lang="en-US"/>
            <a:t>Meals that are served outside of your approved meal service time cannot be claimed on your Daily Meal Count sheet and are not reimbursable. </a:t>
          </a:r>
        </a:p>
      </dgm:t>
    </dgm:pt>
    <dgm:pt modelId="{B71627E1-44E0-490C-A60A-D19CE7F10F72}" type="parTrans" cxnId="{1C45968E-4362-4205-9092-BA854BBFAC58}">
      <dgm:prSet/>
      <dgm:spPr/>
      <dgm:t>
        <a:bodyPr/>
        <a:lstStyle/>
        <a:p>
          <a:endParaRPr lang="en-US"/>
        </a:p>
      </dgm:t>
    </dgm:pt>
    <dgm:pt modelId="{01D26414-886C-44B1-8103-FDAA21BBA630}" type="sibTrans" cxnId="{1C45968E-4362-4205-9092-BA854BBFAC58}">
      <dgm:prSet/>
      <dgm:spPr/>
      <dgm:t>
        <a:bodyPr/>
        <a:lstStyle/>
        <a:p>
          <a:endParaRPr lang="en-US"/>
        </a:p>
      </dgm:t>
    </dgm:pt>
    <dgm:pt modelId="{E394FEDD-09D5-4A50-9A25-B0B2AFD20C8A}" type="pres">
      <dgm:prSet presAssocID="{7C970E36-86D9-4043-843B-BFD2DCA24F33}" presName="root" presStyleCnt="0">
        <dgm:presLayoutVars>
          <dgm:dir/>
          <dgm:resizeHandles val="exact"/>
        </dgm:presLayoutVars>
      </dgm:prSet>
      <dgm:spPr/>
    </dgm:pt>
    <dgm:pt modelId="{82933449-0830-4943-9243-B7AEAAE5B3E5}" type="pres">
      <dgm:prSet presAssocID="{29D74CBB-822A-439A-A197-C0D0800E1ED3}" presName="compNode" presStyleCnt="0"/>
      <dgm:spPr/>
    </dgm:pt>
    <dgm:pt modelId="{CF03D767-1786-490A-902E-462E0A84C114}" type="pres">
      <dgm:prSet presAssocID="{29D74CBB-822A-439A-A197-C0D0800E1ED3}" presName="bgRect" presStyleLbl="bgShp" presStyleIdx="0" presStyleCnt="3"/>
      <dgm:spPr/>
    </dgm:pt>
    <dgm:pt modelId="{AC46915E-DC54-4606-B8A1-A22550DB70A4}" type="pres">
      <dgm:prSet presAssocID="{29D74CBB-822A-439A-A197-C0D0800E1E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ork and knife"/>
        </a:ext>
      </dgm:extLst>
    </dgm:pt>
    <dgm:pt modelId="{92676B37-E395-4299-9111-5C51FCA2C47C}" type="pres">
      <dgm:prSet presAssocID="{29D74CBB-822A-439A-A197-C0D0800E1ED3}" presName="spaceRect" presStyleCnt="0"/>
      <dgm:spPr/>
    </dgm:pt>
    <dgm:pt modelId="{F0731729-ED3A-4F9A-8900-54F6397A09CA}" type="pres">
      <dgm:prSet presAssocID="{29D74CBB-822A-439A-A197-C0D0800E1ED3}" presName="parTx" presStyleLbl="revTx" presStyleIdx="0" presStyleCnt="3">
        <dgm:presLayoutVars>
          <dgm:chMax val="0"/>
          <dgm:chPref val="0"/>
        </dgm:presLayoutVars>
      </dgm:prSet>
      <dgm:spPr/>
    </dgm:pt>
    <dgm:pt modelId="{BD524589-B69B-4135-B33D-BF1582E87D9F}" type="pres">
      <dgm:prSet presAssocID="{77E53780-E6B6-4D05-BB8A-CF93B1D2FB9F}" presName="sibTrans" presStyleCnt="0"/>
      <dgm:spPr/>
    </dgm:pt>
    <dgm:pt modelId="{EC4AD538-2477-40AA-979F-06CA790078C8}" type="pres">
      <dgm:prSet presAssocID="{1A813942-147E-431E-914C-333F54365931}" presName="compNode" presStyleCnt="0"/>
      <dgm:spPr/>
    </dgm:pt>
    <dgm:pt modelId="{D802C009-7FAF-44D6-8AA8-1A2A04B0FD4E}" type="pres">
      <dgm:prSet presAssocID="{1A813942-147E-431E-914C-333F54365931}" presName="bgRect" presStyleLbl="bgShp" presStyleIdx="1" presStyleCnt="3"/>
      <dgm:spPr/>
    </dgm:pt>
    <dgm:pt modelId="{A2741D40-2844-43E4-87E6-017680946D2D}" type="pres">
      <dgm:prSet presAssocID="{1A813942-147E-431E-914C-333F5436593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B28BD9C0-FC72-4857-AC7A-13872C882381}" type="pres">
      <dgm:prSet presAssocID="{1A813942-147E-431E-914C-333F54365931}" presName="spaceRect" presStyleCnt="0"/>
      <dgm:spPr/>
    </dgm:pt>
    <dgm:pt modelId="{567C1924-5609-479A-84CF-5EFD0B3A5AAD}" type="pres">
      <dgm:prSet presAssocID="{1A813942-147E-431E-914C-333F54365931}" presName="parTx" presStyleLbl="revTx" presStyleIdx="1" presStyleCnt="3">
        <dgm:presLayoutVars>
          <dgm:chMax val="0"/>
          <dgm:chPref val="0"/>
        </dgm:presLayoutVars>
      </dgm:prSet>
      <dgm:spPr/>
    </dgm:pt>
    <dgm:pt modelId="{1AECA788-7633-4D93-B48C-CE51B3766407}" type="pres">
      <dgm:prSet presAssocID="{41669917-68C7-439B-8F84-EA95C4EAB2DF}" presName="sibTrans" presStyleCnt="0"/>
      <dgm:spPr/>
    </dgm:pt>
    <dgm:pt modelId="{4B2616C9-2DE0-4879-97B0-16C4B5F1DB7B}" type="pres">
      <dgm:prSet presAssocID="{658B49F7-7DC1-4E2F-BBDE-25C24D885BA5}" presName="compNode" presStyleCnt="0"/>
      <dgm:spPr/>
    </dgm:pt>
    <dgm:pt modelId="{2D4F0E87-BF43-4E10-835B-034F72E3B6D2}" type="pres">
      <dgm:prSet presAssocID="{658B49F7-7DC1-4E2F-BBDE-25C24D885BA5}" presName="bgRect" presStyleLbl="bgShp" presStyleIdx="2" presStyleCnt="3"/>
      <dgm:spPr/>
    </dgm:pt>
    <dgm:pt modelId="{E31F8A17-AEB8-41C2-88FB-7E4AFD62564A}" type="pres">
      <dgm:prSet presAssocID="{658B49F7-7DC1-4E2F-BBDE-25C24D885B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poon"/>
        </a:ext>
      </dgm:extLst>
    </dgm:pt>
    <dgm:pt modelId="{9605FA6A-9D41-4E2C-BF46-17C2418E5668}" type="pres">
      <dgm:prSet presAssocID="{658B49F7-7DC1-4E2F-BBDE-25C24D885BA5}" presName="spaceRect" presStyleCnt="0"/>
      <dgm:spPr/>
    </dgm:pt>
    <dgm:pt modelId="{1E2578B7-545F-4CBD-8BE7-C4730BBFCCF5}" type="pres">
      <dgm:prSet presAssocID="{658B49F7-7DC1-4E2F-BBDE-25C24D885BA5}" presName="parTx" presStyleLbl="revTx" presStyleIdx="2" presStyleCnt="3">
        <dgm:presLayoutVars>
          <dgm:chMax val="0"/>
          <dgm:chPref val="0"/>
        </dgm:presLayoutVars>
      </dgm:prSet>
      <dgm:spPr/>
    </dgm:pt>
  </dgm:ptLst>
  <dgm:cxnLst>
    <dgm:cxn modelId="{9A0F541F-38B0-4DDF-9A38-3B668A89FE8B}" type="presOf" srcId="{29D74CBB-822A-439A-A197-C0D0800E1ED3}" destId="{F0731729-ED3A-4F9A-8900-54F6397A09CA}" srcOrd="0" destOrd="0" presId="urn:microsoft.com/office/officeart/2018/2/layout/IconVerticalSolidList"/>
    <dgm:cxn modelId="{A08F6E2F-83DD-4290-8F7B-E18DDC6EA265}" srcId="{7C970E36-86D9-4043-843B-BFD2DCA24F33}" destId="{29D74CBB-822A-439A-A197-C0D0800E1ED3}" srcOrd="0" destOrd="0" parTransId="{B71333A4-C8DD-47CD-87A8-4B49BDDB962E}" sibTransId="{77E53780-E6B6-4D05-BB8A-CF93B1D2FB9F}"/>
    <dgm:cxn modelId="{50BCF749-5C2B-48BE-82AB-3AB06B622E0B}" type="presOf" srcId="{1A813942-147E-431E-914C-333F54365931}" destId="{567C1924-5609-479A-84CF-5EFD0B3A5AAD}" srcOrd="0" destOrd="0" presId="urn:microsoft.com/office/officeart/2018/2/layout/IconVerticalSolidList"/>
    <dgm:cxn modelId="{3584526B-967E-4DB5-94D6-662B082418C9}" srcId="{7C970E36-86D9-4043-843B-BFD2DCA24F33}" destId="{1A813942-147E-431E-914C-333F54365931}" srcOrd="1" destOrd="0" parTransId="{12B2A11A-9A2D-48A4-9F54-88FC677C95B0}" sibTransId="{41669917-68C7-439B-8F84-EA95C4EAB2DF}"/>
    <dgm:cxn modelId="{1C45968E-4362-4205-9092-BA854BBFAC58}" srcId="{7C970E36-86D9-4043-843B-BFD2DCA24F33}" destId="{658B49F7-7DC1-4E2F-BBDE-25C24D885BA5}" srcOrd="2" destOrd="0" parTransId="{B71627E1-44E0-490C-A60A-D19CE7F10F72}" sibTransId="{01D26414-886C-44B1-8103-FDAA21BBA630}"/>
    <dgm:cxn modelId="{E49498E1-BE23-4D8A-B26C-5237FD866CAC}" type="presOf" srcId="{7C970E36-86D9-4043-843B-BFD2DCA24F33}" destId="{E394FEDD-09D5-4A50-9A25-B0B2AFD20C8A}" srcOrd="0" destOrd="0" presId="urn:microsoft.com/office/officeart/2018/2/layout/IconVerticalSolidList"/>
    <dgm:cxn modelId="{22B413F9-E15E-4AA3-B6D0-4BE69245B315}" type="presOf" srcId="{658B49F7-7DC1-4E2F-BBDE-25C24D885BA5}" destId="{1E2578B7-545F-4CBD-8BE7-C4730BBFCCF5}" srcOrd="0" destOrd="0" presId="urn:microsoft.com/office/officeart/2018/2/layout/IconVerticalSolidList"/>
    <dgm:cxn modelId="{93372BF9-DDA7-44D2-9EFF-DCB7B7FF27F2}" type="presParOf" srcId="{E394FEDD-09D5-4A50-9A25-B0B2AFD20C8A}" destId="{82933449-0830-4943-9243-B7AEAAE5B3E5}" srcOrd="0" destOrd="0" presId="urn:microsoft.com/office/officeart/2018/2/layout/IconVerticalSolidList"/>
    <dgm:cxn modelId="{DC108F45-BDA6-4D34-94E8-3A5B420A9DFD}" type="presParOf" srcId="{82933449-0830-4943-9243-B7AEAAE5B3E5}" destId="{CF03D767-1786-490A-902E-462E0A84C114}" srcOrd="0" destOrd="0" presId="urn:microsoft.com/office/officeart/2018/2/layout/IconVerticalSolidList"/>
    <dgm:cxn modelId="{B0FBB869-F3E1-4EE1-B3B5-24799F54084E}" type="presParOf" srcId="{82933449-0830-4943-9243-B7AEAAE5B3E5}" destId="{AC46915E-DC54-4606-B8A1-A22550DB70A4}" srcOrd="1" destOrd="0" presId="urn:microsoft.com/office/officeart/2018/2/layout/IconVerticalSolidList"/>
    <dgm:cxn modelId="{32A8BA70-FAF5-4753-9D8C-89A062AC2277}" type="presParOf" srcId="{82933449-0830-4943-9243-B7AEAAE5B3E5}" destId="{92676B37-E395-4299-9111-5C51FCA2C47C}" srcOrd="2" destOrd="0" presId="urn:microsoft.com/office/officeart/2018/2/layout/IconVerticalSolidList"/>
    <dgm:cxn modelId="{19740E2C-0D01-42F4-A428-A548013AF2DD}" type="presParOf" srcId="{82933449-0830-4943-9243-B7AEAAE5B3E5}" destId="{F0731729-ED3A-4F9A-8900-54F6397A09CA}" srcOrd="3" destOrd="0" presId="urn:microsoft.com/office/officeart/2018/2/layout/IconVerticalSolidList"/>
    <dgm:cxn modelId="{5A2AA41E-6B0E-46F8-836C-DE4E48EFCA79}" type="presParOf" srcId="{E394FEDD-09D5-4A50-9A25-B0B2AFD20C8A}" destId="{BD524589-B69B-4135-B33D-BF1582E87D9F}" srcOrd="1" destOrd="0" presId="urn:microsoft.com/office/officeart/2018/2/layout/IconVerticalSolidList"/>
    <dgm:cxn modelId="{09400DB0-5BB0-4EA0-A876-119AC366F7D1}" type="presParOf" srcId="{E394FEDD-09D5-4A50-9A25-B0B2AFD20C8A}" destId="{EC4AD538-2477-40AA-979F-06CA790078C8}" srcOrd="2" destOrd="0" presId="urn:microsoft.com/office/officeart/2018/2/layout/IconVerticalSolidList"/>
    <dgm:cxn modelId="{70165452-926A-494D-83FB-91E44C43FA75}" type="presParOf" srcId="{EC4AD538-2477-40AA-979F-06CA790078C8}" destId="{D802C009-7FAF-44D6-8AA8-1A2A04B0FD4E}" srcOrd="0" destOrd="0" presId="urn:microsoft.com/office/officeart/2018/2/layout/IconVerticalSolidList"/>
    <dgm:cxn modelId="{BAD23475-B0C6-4057-80CC-EF1897A5CE84}" type="presParOf" srcId="{EC4AD538-2477-40AA-979F-06CA790078C8}" destId="{A2741D40-2844-43E4-87E6-017680946D2D}" srcOrd="1" destOrd="0" presId="urn:microsoft.com/office/officeart/2018/2/layout/IconVerticalSolidList"/>
    <dgm:cxn modelId="{CD01979A-3020-4B03-AC36-3C498D7B8604}" type="presParOf" srcId="{EC4AD538-2477-40AA-979F-06CA790078C8}" destId="{B28BD9C0-FC72-4857-AC7A-13872C882381}" srcOrd="2" destOrd="0" presId="urn:microsoft.com/office/officeart/2018/2/layout/IconVerticalSolidList"/>
    <dgm:cxn modelId="{C800DD1F-1784-4321-9532-1F35638D9B2E}" type="presParOf" srcId="{EC4AD538-2477-40AA-979F-06CA790078C8}" destId="{567C1924-5609-479A-84CF-5EFD0B3A5AAD}" srcOrd="3" destOrd="0" presId="urn:microsoft.com/office/officeart/2018/2/layout/IconVerticalSolidList"/>
    <dgm:cxn modelId="{EBB1511F-160F-4330-8B12-840A1A046D50}" type="presParOf" srcId="{E394FEDD-09D5-4A50-9A25-B0B2AFD20C8A}" destId="{1AECA788-7633-4D93-B48C-CE51B3766407}" srcOrd="3" destOrd="0" presId="urn:microsoft.com/office/officeart/2018/2/layout/IconVerticalSolidList"/>
    <dgm:cxn modelId="{8CEF3674-D2D8-4609-A554-F85EF5D0D36F}" type="presParOf" srcId="{E394FEDD-09D5-4A50-9A25-B0B2AFD20C8A}" destId="{4B2616C9-2DE0-4879-97B0-16C4B5F1DB7B}" srcOrd="4" destOrd="0" presId="urn:microsoft.com/office/officeart/2018/2/layout/IconVerticalSolidList"/>
    <dgm:cxn modelId="{C476F029-D60C-46AB-A3B6-1BCD8DB8DB76}" type="presParOf" srcId="{4B2616C9-2DE0-4879-97B0-16C4B5F1DB7B}" destId="{2D4F0E87-BF43-4E10-835B-034F72E3B6D2}" srcOrd="0" destOrd="0" presId="urn:microsoft.com/office/officeart/2018/2/layout/IconVerticalSolidList"/>
    <dgm:cxn modelId="{80A86DA8-BC52-4762-97FC-BEA992434ADF}" type="presParOf" srcId="{4B2616C9-2DE0-4879-97B0-16C4B5F1DB7B}" destId="{E31F8A17-AEB8-41C2-88FB-7E4AFD62564A}" srcOrd="1" destOrd="0" presId="urn:microsoft.com/office/officeart/2018/2/layout/IconVerticalSolidList"/>
    <dgm:cxn modelId="{5A6ED8D5-EF2C-4C7D-A593-0C08E3C9FD31}" type="presParOf" srcId="{4B2616C9-2DE0-4879-97B0-16C4B5F1DB7B}" destId="{9605FA6A-9D41-4E2C-BF46-17C2418E5668}" srcOrd="2" destOrd="0" presId="urn:microsoft.com/office/officeart/2018/2/layout/IconVerticalSolidList"/>
    <dgm:cxn modelId="{4EDF6A1F-0B49-494C-9495-95A390574478}" type="presParOf" srcId="{4B2616C9-2DE0-4879-97B0-16C4B5F1DB7B}" destId="{1E2578B7-545F-4CBD-8BE7-C4730BBFCCF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FA37C3-FD3F-4CCF-95A9-EF6C56C5BD61}" type="doc">
      <dgm:prSet loTypeId="urn:microsoft.com/office/officeart/2005/8/layout/vList5" loCatId="list" qsTypeId="urn:microsoft.com/office/officeart/2005/8/quickstyle/simple4" qsCatId="simple" csTypeId="urn:microsoft.com/office/officeart/2005/8/colors/colorful1" csCatId="colorful"/>
      <dgm:spPr/>
      <dgm:t>
        <a:bodyPr/>
        <a:lstStyle/>
        <a:p>
          <a:endParaRPr lang="en-US"/>
        </a:p>
      </dgm:t>
    </dgm:pt>
    <dgm:pt modelId="{1C350C9D-6CB5-460A-A622-6ADC6FAAEBBF}">
      <dgm:prSet/>
      <dgm:spPr/>
      <dgm:t>
        <a:bodyPr/>
        <a:lstStyle/>
        <a:p>
          <a:r>
            <a:rPr lang="en-US"/>
            <a:t>Meals can only be served at previously approved locations</a:t>
          </a:r>
        </a:p>
      </dgm:t>
    </dgm:pt>
    <dgm:pt modelId="{DE43C163-02EE-4902-80D0-2039D7C3E4D1}" type="parTrans" cxnId="{1F8BAF34-66BF-4276-98C2-23E0609AF772}">
      <dgm:prSet/>
      <dgm:spPr/>
      <dgm:t>
        <a:bodyPr/>
        <a:lstStyle/>
        <a:p>
          <a:endParaRPr lang="en-US"/>
        </a:p>
      </dgm:t>
    </dgm:pt>
    <dgm:pt modelId="{B6ED1CFC-7E54-463D-A414-980571B7CEBE}" type="sibTrans" cxnId="{1F8BAF34-66BF-4276-98C2-23E0609AF772}">
      <dgm:prSet/>
      <dgm:spPr/>
      <dgm:t>
        <a:bodyPr/>
        <a:lstStyle/>
        <a:p>
          <a:endParaRPr lang="en-US"/>
        </a:p>
      </dgm:t>
    </dgm:pt>
    <dgm:pt modelId="{D51E7F1A-1FC6-4DDF-88C6-9B2B1D778B43}">
      <dgm:prSet/>
      <dgm:spPr/>
      <dgm:t>
        <a:bodyPr/>
        <a:lstStyle/>
        <a:p>
          <a:r>
            <a:rPr lang="en-US"/>
            <a:t>Location changes must be submitted and approved via DTC website</a:t>
          </a:r>
        </a:p>
      </dgm:t>
    </dgm:pt>
    <dgm:pt modelId="{A04B5692-F833-41F7-98FE-96B74D12B81A}" type="parTrans" cxnId="{1E6386AB-80B7-4119-803F-C9902FD9ADB3}">
      <dgm:prSet/>
      <dgm:spPr/>
      <dgm:t>
        <a:bodyPr/>
        <a:lstStyle/>
        <a:p>
          <a:endParaRPr lang="en-US"/>
        </a:p>
      </dgm:t>
    </dgm:pt>
    <dgm:pt modelId="{873A6144-A2A8-4C4F-AF4B-21D440D5708F}" type="sibTrans" cxnId="{1E6386AB-80B7-4119-803F-C9902FD9ADB3}">
      <dgm:prSet/>
      <dgm:spPr/>
      <dgm:t>
        <a:bodyPr/>
        <a:lstStyle/>
        <a:p>
          <a:endParaRPr lang="en-US"/>
        </a:p>
      </dgm:t>
    </dgm:pt>
    <dgm:pt modelId="{B17680D4-18AF-4A53-A966-C25D103A79CC}">
      <dgm:prSet/>
      <dgm:spPr/>
      <dgm:t>
        <a:bodyPr/>
        <a:lstStyle/>
        <a:p>
          <a:r>
            <a:rPr lang="en-US"/>
            <a:t>Locations should be easily accessible and a safe place for children to gather</a:t>
          </a:r>
        </a:p>
      </dgm:t>
    </dgm:pt>
    <dgm:pt modelId="{6BE7514F-BB46-4335-B9C2-CE214AEFB170}" type="parTrans" cxnId="{21A8DD0F-B5A9-4697-B543-4E56561FE575}">
      <dgm:prSet/>
      <dgm:spPr/>
      <dgm:t>
        <a:bodyPr/>
        <a:lstStyle/>
        <a:p>
          <a:endParaRPr lang="en-US"/>
        </a:p>
      </dgm:t>
    </dgm:pt>
    <dgm:pt modelId="{79C66BC6-17EB-43A2-9500-9F3CC309D448}" type="sibTrans" cxnId="{21A8DD0F-B5A9-4697-B543-4E56561FE575}">
      <dgm:prSet/>
      <dgm:spPr/>
      <dgm:t>
        <a:bodyPr/>
        <a:lstStyle/>
        <a:p>
          <a:endParaRPr lang="en-US"/>
        </a:p>
      </dgm:t>
    </dgm:pt>
    <dgm:pt modelId="{CDA29734-FCC2-488E-A98E-6174DF988080}" type="pres">
      <dgm:prSet presAssocID="{9AFA37C3-FD3F-4CCF-95A9-EF6C56C5BD61}" presName="Name0" presStyleCnt="0">
        <dgm:presLayoutVars>
          <dgm:dir/>
          <dgm:animLvl val="lvl"/>
          <dgm:resizeHandles val="exact"/>
        </dgm:presLayoutVars>
      </dgm:prSet>
      <dgm:spPr/>
    </dgm:pt>
    <dgm:pt modelId="{D3E8A6F5-C095-4C4C-B489-5E8128B9024E}" type="pres">
      <dgm:prSet presAssocID="{1C350C9D-6CB5-460A-A622-6ADC6FAAEBBF}" presName="linNode" presStyleCnt="0"/>
      <dgm:spPr/>
    </dgm:pt>
    <dgm:pt modelId="{1E4770A5-D225-4CE0-A0FD-2C1D5E677860}" type="pres">
      <dgm:prSet presAssocID="{1C350C9D-6CB5-460A-A622-6ADC6FAAEBBF}" presName="parentText" presStyleLbl="node1" presStyleIdx="0" presStyleCnt="3">
        <dgm:presLayoutVars>
          <dgm:chMax val="1"/>
          <dgm:bulletEnabled val="1"/>
        </dgm:presLayoutVars>
      </dgm:prSet>
      <dgm:spPr/>
    </dgm:pt>
    <dgm:pt modelId="{1A8CF69D-939E-4791-9B24-19A0DFFC6E89}" type="pres">
      <dgm:prSet presAssocID="{B6ED1CFC-7E54-463D-A414-980571B7CEBE}" presName="sp" presStyleCnt="0"/>
      <dgm:spPr/>
    </dgm:pt>
    <dgm:pt modelId="{A6B5C4C5-7C48-4D50-9C88-05CF0B8CC869}" type="pres">
      <dgm:prSet presAssocID="{D51E7F1A-1FC6-4DDF-88C6-9B2B1D778B43}" presName="linNode" presStyleCnt="0"/>
      <dgm:spPr/>
    </dgm:pt>
    <dgm:pt modelId="{ED6E1DEF-F2DE-475E-B067-85B2A0AF3BDB}" type="pres">
      <dgm:prSet presAssocID="{D51E7F1A-1FC6-4DDF-88C6-9B2B1D778B43}" presName="parentText" presStyleLbl="node1" presStyleIdx="1" presStyleCnt="3">
        <dgm:presLayoutVars>
          <dgm:chMax val="1"/>
          <dgm:bulletEnabled val="1"/>
        </dgm:presLayoutVars>
      </dgm:prSet>
      <dgm:spPr/>
    </dgm:pt>
    <dgm:pt modelId="{915A53D9-98E1-42D8-9662-3B4DD2137853}" type="pres">
      <dgm:prSet presAssocID="{873A6144-A2A8-4C4F-AF4B-21D440D5708F}" presName="sp" presStyleCnt="0"/>
      <dgm:spPr/>
    </dgm:pt>
    <dgm:pt modelId="{4A8F92E9-0436-403F-9BA4-97DC15CA3C8F}" type="pres">
      <dgm:prSet presAssocID="{B17680D4-18AF-4A53-A966-C25D103A79CC}" presName="linNode" presStyleCnt="0"/>
      <dgm:spPr/>
    </dgm:pt>
    <dgm:pt modelId="{7898B7A7-32AF-4609-A7D9-FBCEB4A501C5}" type="pres">
      <dgm:prSet presAssocID="{B17680D4-18AF-4A53-A966-C25D103A79CC}" presName="parentText" presStyleLbl="node1" presStyleIdx="2" presStyleCnt="3">
        <dgm:presLayoutVars>
          <dgm:chMax val="1"/>
          <dgm:bulletEnabled val="1"/>
        </dgm:presLayoutVars>
      </dgm:prSet>
      <dgm:spPr/>
    </dgm:pt>
  </dgm:ptLst>
  <dgm:cxnLst>
    <dgm:cxn modelId="{A0FA3C02-A9F8-45DD-A04F-B1C562741037}" type="presOf" srcId="{D51E7F1A-1FC6-4DDF-88C6-9B2B1D778B43}" destId="{ED6E1DEF-F2DE-475E-B067-85B2A0AF3BDB}" srcOrd="0" destOrd="0" presId="urn:microsoft.com/office/officeart/2005/8/layout/vList5"/>
    <dgm:cxn modelId="{21A8DD0F-B5A9-4697-B543-4E56561FE575}" srcId="{9AFA37C3-FD3F-4CCF-95A9-EF6C56C5BD61}" destId="{B17680D4-18AF-4A53-A966-C25D103A79CC}" srcOrd="2" destOrd="0" parTransId="{6BE7514F-BB46-4335-B9C2-CE214AEFB170}" sibTransId="{79C66BC6-17EB-43A2-9500-9F3CC309D448}"/>
    <dgm:cxn modelId="{DF6A3B1D-C57E-406F-BF88-8E4D95BC1E36}" type="presOf" srcId="{9AFA37C3-FD3F-4CCF-95A9-EF6C56C5BD61}" destId="{CDA29734-FCC2-488E-A98E-6174DF988080}" srcOrd="0" destOrd="0" presId="urn:microsoft.com/office/officeart/2005/8/layout/vList5"/>
    <dgm:cxn modelId="{1F8BAF34-66BF-4276-98C2-23E0609AF772}" srcId="{9AFA37C3-FD3F-4CCF-95A9-EF6C56C5BD61}" destId="{1C350C9D-6CB5-460A-A622-6ADC6FAAEBBF}" srcOrd="0" destOrd="0" parTransId="{DE43C163-02EE-4902-80D0-2039D7C3E4D1}" sibTransId="{B6ED1CFC-7E54-463D-A414-980571B7CEBE}"/>
    <dgm:cxn modelId="{1E6386AB-80B7-4119-803F-C9902FD9ADB3}" srcId="{9AFA37C3-FD3F-4CCF-95A9-EF6C56C5BD61}" destId="{D51E7F1A-1FC6-4DDF-88C6-9B2B1D778B43}" srcOrd="1" destOrd="0" parTransId="{A04B5692-F833-41F7-98FE-96B74D12B81A}" sibTransId="{873A6144-A2A8-4C4F-AF4B-21D440D5708F}"/>
    <dgm:cxn modelId="{118656C3-8824-4D39-BAD6-180EBBE8F3F9}" type="presOf" srcId="{B17680D4-18AF-4A53-A966-C25D103A79CC}" destId="{7898B7A7-32AF-4609-A7D9-FBCEB4A501C5}" srcOrd="0" destOrd="0" presId="urn:microsoft.com/office/officeart/2005/8/layout/vList5"/>
    <dgm:cxn modelId="{CA2433DE-B299-48FC-8A64-EA20609A5D07}" type="presOf" srcId="{1C350C9D-6CB5-460A-A622-6ADC6FAAEBBF}" destId="{1E4770A5-D225-4CE0-A0FD-2C1D5E677860}" srcOrd="0" destOrd="0" presId="urn:microsoft.com/office/officeart/2005/8/layout/vList5"/>
    <dgm:cxn modelId="{F33AA088-E639-48C8-9EA9-107BDEEF3599}" type="presParOf" srcId="{CDA29734-FCC2-488E-A98E-6174DF988080}" destId="{D3E8A6F5-C095-4C4C-B489-5E8128B9024E}" srcOrd="0" destOrd="0" presId="urn:microsoft.com/office/officeart/2005/8/layout/vList5"/>
    <dgm:cxn modelId="{7BD2135D-AC2B-4FDF-9B5E-9F143C1BCAE2}" type="presParOf" srcId="{D3E8A6F5-C095-4C4C-B489-5E8128B9024E}" destId="{1E4770A5-D225-4CE0-A0FD-2C1D5E677860}" srcOrd="0" destOrd="0" presId="urn:microsoft.com/office/officeart/2005/8/layout/vList5"/>
    <dgm:cxn modelId="{28414386-48E0-4338-A030-EAC466521FAA}" type="presParOf" srcId="{CDA29734-FCC2-488E-A98E-6174DF988080}" destId="{1A8CF69D-939E-4791-9B24-19A0DFFC6E89}" srcOrd="1" destOrd="0" presId="urn:microsoft.com/office/officeart/2005/8/layout/vList5"/>
    <dgm:cxn modelId="{D4461424-92B3-4367-8140-ABEBEB36EE13}" type="presParOf" srcId="{CDA29734-FCC2-488E-A98E-6174DF988080}" destId="{A6B5C4C5-7C48-4D50-9C88-05CF0B8CC869}" srcOrd="2" destOrd="0" presId="urn:microsoft.com/office/officeart/2005/8/layout/vList5"/>
    <dgm:cxn modelId="{2F8330FA-A402-4615-94CE-4E42185F65F5}" type="presParOf" srcId="{A6B5C4C5-7C48-4D50-9C88-05CF0B8CC869}" destId="{ED6E1DEF-F2DE-475E-B067-85B2A0AF3BDB}" srcOrd="0" destOrd="0" presId="urn:microsoft.com/office/officeart/2005/8/layout/vList5"/>
    <dgm:cxn modelId="{00D51EE0-1F4A-455F-9173-2B5BAD493FBB}" type="presParOf" srcId="{CDA29734-FCC2-488E-A98E-6174DF988080}" destId="{915A53D9-98E1-42D8-9662-3B4DD2137853}" srcOrd="3" destOrd="0" presId="urn:microsoft.com/office/officeart/2005/8/layout/vList5"/>
    <dgm:cxn modelId="{DFCB5CF2-78ED-4EA7-B5FC-407B7EF606C0}" type="presParOf" srcId="{CDA29734-FCC2-488E-A98E-6174DF988080}" destId="{4A8F92E9-0436-403F-9BA4-97DC15CA3C8F}" srcOrd="4" destOrd="0" presId="urn:microsoft.com/office/officeart/2005/8/layout/vList5"/>
    <dgm:cxn modelId="{8900CEB7-7767-44A5-A1B5-031ADC90A45B}" type="presParOf" srcId="{4A8F92E9-0436-403F-9BA4-97DC15CA3C8F}" destId="{7898B7A7-32AF-4609-A7D9-FBCEB4A501C5}"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8AD438-0A64-4EFB-818F-F638BA32033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3F92E92E-08DA-457B-8A84-11E1BCE5B433}">
      <dgm:prSet/>
      <dgm:spPr/>
      <dgm:t>
        <a:bodyPr/>
        <a:lstStyle/>
        <a:p>
          <a:r>
            <a:rPr lang="en-US"/>
            <a:t>Doctors’ note stating child has confirmed disability – substitution required - Dare to Care will reimburse.</a:t>
          </a:r>
        </a:p>
      </dgm:t>
    </dgm:pt>
    <dgm:pt modelId="{54CDF080-01AD-42DD-9021-191B471EE03A}" type="parTrans" cxnId="{40F5BE8B-D193-47EC-A3B3-E104D0D2B5EA}">
      <dgm:prSet/>
      <dgm:spPr/>
      <dgm:t>
        <a:bodyPr/>
        <a:lstStyle/>
        <a:p>
          <a:endParaRPr lang="en-US"/>
        </a:p>
      </dgm:t>
    </dgm:pt>
    <dgm:pt modelId="{B13894FD-E0DB-4B5D-816A-8EA200763403}" type="sibTrans" cxnId="{40F5BE8B-D193-47EC-A3B3-E104D0D2B5EA}">
      <dgm:prSet/>
      <dgm:spPr/>
      <dgm:t>
        <a:bodyPr/>
        <a:lstStyle/>
        <a:p>
          <a:endParaRPr lang="en-US"/>
        </a:p>
      </dgm:t>
    </dgm:pt>
    <dgm:pt modelId="{514E8C3A-C52C-44CD-B1BD-8A13DC9A7E81}">
      <dgm:prSet/>
      <dgm:spPr/>
      <dgm:t>
        <a:bodyPr/>
        <a:lstStyle/>
        <a:p>
          <a:r>
            <a:rPr lang="en-US"/>
            <a:t>If doctor marks that the child has special dietary needs but does not have a disability, no accommodations will be made. </a:t>
          </a:r>
        </a:p>
      </dgm:t>
    </dgm:pt>
    <dgm:pt modelId="{299BE9E7-9F42-4684-8F46-4553D1066166}" type="parTrans" cxnId="{86B0B5E6-CC87-47FE-9204-DB192940691C}">
      <dgm:prSet/>
      <dgm:spPr/>
      <dgm:t>
        <a:bodyPr/>
        <a:lstStyle/>
        <a:p>
          <a:endParaRPr lang="en-US"/>
        </a:p>
      </dgm:t>
    </dgm:pt>
    <dgm:pt modelId="{8E693BE9-2B28-456B-B58E-86975A2D5487}" type="sibTrans" cxnId="{86B0B5E6-CC87-47FE-9204-DB192940691C}">
      <dgm:prSet/>
      <dgm:spPr/>
      <dgm:t>
        <a:bodyPr/>
        <a:lstStyle/>
        <a:p>
          <a:endParaRPr lang="en-US"/>
        </a:p>
      </dgm:t>
    </dgm:pt>
    <dgm:pt modelId="{489C3114-B72B-403D-917D-AF3B95233BA7}">
      <dgm:prSet/>
      <dgm:spPr/>
      <dgm:t>
        <a:bodyPr/>
        <a:lstStyle/>
        <a:p>
          <a:r>
            <a:rPr lang="en-US"/>
            <a:t>If a child never brings a doctor’s note, you are required to serve the entire meal.</a:t>
          </a:r>
        </a:p>
      </dgm:t>
    </dgm:pt>
    <dgm:pt modelId="{75795D3E-A6A8-4D3C-9377-50E26F3D657A}" type="parTrans" cxnId="{F6B66F69-4085-4DE3-9C9F-813F2AF9F4BB}">
      <dgm:prSet/>
      <dgm:spPr/>
      <dgm:t>
        <a:bodyPr/>
        <a:lstStyle/>
        <a:p>
          <a:endParaRPr lang="en-US"/>
        </a:p>
      </dgm:t>
    </dgm:pt>
    <dgm:pt modelId="{2F002884-5C6C-498E-8A77-FA3316D55384}" type="sibTrans" cxnId="{F6B66F69-4085-4DE3-9C9F-813F2AF9F4BB}">
      <dgm:prSet/>
      <dgm:spPr/>
      <dgm:t>
        <a:bodyPr/>
        <a:lstStyle/>
        <a:p>
          <a:endParaRPr lang="en-US"/>
        </a:p>
      </dgm:t>
    </dgm:pt>
    <dgm:pt modelId="{E9EBAC09-FD14-4FF8-A346-78A215C1196D}">
      <dgm:prSet/>
      <dgm:spPr/>
      <dgm:t>
        <a:bodyPr/>
        <a:lstStyle/>
        <a:p>
          <a:r>
            <a:rPr lang="en-US"/>
            <a:t>If a child is lactose intolerant and does not bring a note, they must still be served milk.  They are not required to drink it, but they must take it.</a:t>
          </a:r>
        </a:p>
      </dgm:t>
    </dgm:pt>
    <dgm:pt modelId="{E22785E8-2829-4CD1-9025-E6D8D8EEAA05}" type="parTrans" cxnId="{472BFF60-12D8-46CE-9E9E-9938A4C30285}">
      <dgm:prSet/>
      <dgm:spPr/>
      <dgm:t>
        <a:bodyPr/>
        <a:lstStyle/>
        <a:p>
          <a:endParaRPr lang="en-US"/>
        </a:p>
      </dgm:t>
    </dgm:pt>
    <dgm:pt modelId="{87BCFF09-390A-4EC0-8289-F6B0A277289A}" type="sibTrans" cxnId="{472BFF60-12D8-46CE-9E9E-9938A4C30285}">
      <dgm:prSet/>
      <dgm:spPr/>
      <dgm:t>
        <a:bodyPr/>
        <a:lstStyle/>
        <a:p>
          <a:endParaRPr lang="en-US"/>
        </a:p>
      </dgm:t>
    </dgm:pt>
    <dgm:pt modelId="{C7493134-429E-475A-88C6-E7B316CFA1A5}" type="pres">
      <dgm:prSet presAssocID="{278AD438-0A64-4EFB-818F-F638BA320332}" presName="diagram" presStyleCnt="0">
        <dgm:presLayoutVars>
          <dgm:dir/>
          <dgm:resizeHandles val="exact"/>
        </dgm:presLayoutVars>
      </dgm:prSet>
      <dgm:spPr/>
    </dgm:pt>
    <dgm:pt modelId="{20123B2D-9DFD-4D7D-91E0-4B0658BDF051}" type="pres">
      <dgm:prSet presAssocID="{3F92E92E-08DA-457B-8A84-11E1BCE5B433}" presName="node" presStyleLbl="node1" presStyleIdx="0" presStyleCnt="4">
        <dgm:presLayoutVars>
          <dgm:bulletEnabled val="1"/>
        </dgm:presLayoutVars>
      </dgm:prSet>
      <dgm:spPr/>
    </dgm:pt>
    <dgm:pt modelId="{9E346087-563B-4E5E-92AB-FCB0793BD201}" type="pres">
      <dgm:prSet presAssocID="{B13894FD-E0DB-4B5D-816A-8EA200763403}" presName="sibTrans" presStyleCnt="0"/>
      <dgm:spPr/>
    </dgm:pt>
    <dgm:pt modelId="{F395D2C8-22D8-4B77-8469-291511866F7A}" type="pres">
      <dgm:prSet presAssocID="{514E8C3A-C52C-44CD-B1BD-8A13DC9A7E81}" presName="node" presStyleLbl="node1" presStyleIdx="1" presStyleCnt="4">
        <dgm:presLayoutVars>
          <dgm:bulletEnabled val="1"/>
        </dgm:presLayoutVars>
      </dgm:prSet>
      <dgm:spPr/>
    </dgm:pt>
    <dgm:pt modelId="{EC980A06-6548-4CEF-BA28-256305339B87}" type="pres">
      <dgm:prSet presAssocID="{8E693BE9-2B28-456B-B58E-86975A2D5487}" presName="sibTrans" presStyleCnt="0"/>
      <dgm:spPr/>
    </dgm:pt>
    <dgm:pt modelId="{FB3C3C6F-DEDC-46B6-BE68-16C57DED798E}" type="pres">
      <dgm:prSet presAssocID="{489C3114-B72B-403D-917D-AF3B95233BA7}" presName="node" presStyleLbl="node1" presStyleIdx="2" presStyleCnt="4">
        <dgm:presLayoutVars>
          <dgm:bulletEnabled val="1"/>
        </dgm:presLayoutVars>
      </dgm:prSet>
      <dgm:spPr/>
    </dgm:pt>
    <dgm:pt modelId="{EA6B5EF7-9ECC-4E5E-A1F6-A3727A3E5CF8}" type="pres">
      <dgm:prSet presAssocID="{2F002884-5C6C-498E-8A77-FA3316D55384}" presName="sibTrans" presStyleCnt="0"/>
      <dgm:spPr/>
    </dgm:pt>
    <dgm:pt modelId="{382344F3-3810-443D-8054-D879730E290D}" type="pres">
      <dgm:prSet presAssocID="{E9EBAC09-FD14-4FF8-A346-78A215C1196D}" presName="node" presStyleLbl="node1" presStyleIdx="3" presStyleCnt="4">
        <dgm:presLayoutVars>
          <dgm:bulletEnabled val="1"/>
        </dgm:presLayoutVars>
      </dgm:prSet>
      <dgm:spPr/>
    </dgm:pt>
  </dgm:ptLst>
  <dgm:cxnLst>
    <dgm:cxn modelId="{472BFF60-12D8-46CE-9E9E-9938A4C30285}" srcId="{278AD438-0A64-4EFB-818F-F638BA320332}" destId="{E9EBAC09-FD14-4FF8-A346-78A215C1196D}" srcOrd="3" destOrd="0" parTransId="{E22785E8-2829-4CD1-9025-E6D8D8EEAA05}" sibTransId="{87BCFF09-390A-4EC0-8289-F6B0A277289A}"/>
    <dgm:cxn modelId="{A867E661-C275-4C19-964E-8625C9DC8655}" type="presOf" srcId="{278AD438-0A64-4EFB-818F-F638BA320332}" destId="{C7493134-429E-475A-88C6-E7B316CFA1A5}" srcOrd="0" destOrd="0" presId="urn:microsoft.com/office/officeart/2005/8/layout/default"/>
    <dgm:cxn modelId="{F6B66F69-4085-4DE3-9C9F-813F2AF9F4BB}" srcId="{278AD438-0A64-4EFB-818F-F638BA320332}" destId="{489C3114-B72B-403D-917D-AF3B95233BA7}" srcOrd="2" destOrd="0" parTransId="{75795D3E-A6A8-4D3C-9377-50E26F3D657A}" sibTransId="{2F002884-5C6C-498E-8A77-FA3316D55384}"/>
    <dgm:cxn modelId="{EA7A666A-50EB-43A1-8314-473D9FE0D619}" type="presOf" srcId="{E9EBAC09-FD14-4FF8-A346-78A215C1196D}" destId="{382344F3-3810-443D-8054-D879730E290D}" srcOrd="0" destOrd="0" presId="urn:microsoft.com/office/officeart/2005/8/layout/default"/>
    <dgm:cxn modelId="{FABAE37A-65FB-408A-87D7-D348D2F179FE}" type="presOf" srcId="{514E8C3A-C52C-44CD-B1BD-8A13DC9A7E81}" destId="{F395D2C8-22D8-4B77-8469-291511866F7A}" srcOrd="0" destOrd="0" presId="urn:microsoft.com/office/officeart/2005/8/layout/default"/>
    <dgm:cxn modelId="{40F5BE8B-D193-47EC-A3B3-E104D0D2B5EA}" srcId="{278AD438-0A64-4EFB-818F-F638BA320332}" destId="{3F92E92E-08DA-457B-8A84-11E1BCE5B433}" srcOrd="0" destOrd="0" parTransId="{54CDF080-01AD-42DD-9021-191B471EE03A}" sibTransId="{B13894FD-E0DB-4B5D-816A-8EA200763403}"/>
    <dgm:cxn modelId="{387E1EC1-BC54-47A3-9D17-E0F695420C7F}" type="presOf" srcId="{3F92E92E-08DA-457B-8A84-11E1BCE5B433}" destId="{20123B2D-9DFD-4D7D-91E0-4B0658BDF051}" srcOrd="0" destOrd="0" presId="urn:microsoft.com/office/officeart/2005/8/layout/default"/>
    <dgm:cxn modelId="{66558FD3-C09C-4A0F-B7A1-A2E8D71A7826}" type="presOf" srcId="{489C3114-B72B-403D-917D-AF3B95233BA7}" destId="{FB3C3C6F-DEDC-46B6-BE68-16C57DED798E}" srcOrd="0" destOrd="0" presId="urn:microsoft.com/office/officeart/2005/8/layout/default"/>
    <dgm:cxn modelId="{86B0B5E6-CC87-47FE-9204-DB192940691C}" srcId="{278AD438-0A64-4EFB-818F-F638BA320332}" destId="{514E8C3A-C52C-44CD-B1BD-8A13DC9A7E81}" srcOrd="1" destOrd="0" parTransId="{299BE9E7-9F42-4684-8F46-4553D1066166}" sibTransId="{8E693BE9-2B28-456B-B58E-86975A2D5487}"/>
    <dgm:cxn modelId="{905BA85B-1EE6-4617-931C-8245620C9549}" type="presParOf" srcId="{C7493134-429E-475A-88C6-E7B316CFA1A5}" destId="{20123B2D-9DFD-4D7D-91E0-4B0658BDF051}" srcOrd="0" destOrd="0" presId="urn:microsoft.com/office/officeart/2005/8/layout/default"/>
    <dgm:cxn modelId="{22BA701D-9520-4C1E-B179-A17936A82040}" type="presParOf" srcId="{C7493134-429E-475A-88C6-E7B316CFA1A5}" destId="{9E346087-563B-4E5E-92AB-FCB0793BD201}" srcOrd="1" destOrd="0" presId="urn:microsoft.com/office/officeart/2005/8/layout/default"/>
    <dgm:cxn modelId="{442FAAC8-B307-4034-A9E6-C240BB5458D8}" type="presParOf" srcId="{C7493134-429E-475A-88C6-E7B316CFA1A5}" destId="{F395D2C8-22D8-4B77-8469-291511866F7A}" srcOrd="2" destOrd="0" presId="urn:microsoft.com/office/officeart/2005/8/layout/default"/>
    <dgm:cxn modelId="{57744CC9-41B1-403E-9E69-00DD21CD8AAC}" type="presParOf" srcId="{C7493134-429E-475A-88C6-E7B316CFA1A5}" destId="{EC980A06-6548-4CEF-BA28-256305339B87}" srcOrd="3" destOrd="0" presId="urn:microsoft.com/office/officeart/2005/8/layout/default"/>
    <dgm:cxn modelId="{1A3C6410-E336-42DB-AC79-5FEC67A9C535}" type="presParOf" srcId="{C7493134-429E-475A-88C6-E7B316CFA1A5}" destId="{FB3C3C6F-DEDC-46B6-BE68-16C57DED798E}" srcOrd="4" destOrd="0" presId="urn:microsoft.com/office/officeart/2005/8/layout/default"/>
    <dgm:cxn modelId="{1DEED4AF-0637-43DA-B75F-3048970CECDD}" type="presParOf" srcId="{C7493134-429E-475A-88C6-E7B316CFA1A5}" destId="{EA6B5EF7-9ECC-4E5E-A1F6-A3727A3E5CF8}" srcOrd="5" destOrd="0" presId="urn:microsoft.com/office/officeart/2005/8/layout/default"/>
    <dgm:cxn modelId="{CC92E5EF-291F-40B7-9DDD-17154D1BC0CA}" type="presParOf" srcId="{C7493134-429E-475A-88C6-E7B316CFA1A5}" destId="{382344F3-3810-443D-8054-D879730E290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50B52-F5DF-4F9B-8AC5-9ADC8D8A08CB}">
      <dsp:nvSpPr>
        <dsp:cNvPr id="0" name=""/>
        <dsp:cNvSpPr/>
      </dsp:nvSpPr>
      <dsp:spPr>
        <a:xfrm>
          <a:off x="2357437" y="0"/>
          <a:ext cx="3881437" cy="388143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4E91B-1807-4E8D-85EC-96FFF7797FDE}">
      <dsp:nvSpPr>
        <dsp:cNvPr id="0" name=""/>
        <dsp:cNvSpPr/>
      </dsp:nvSpPr>
      <dsp:spPr>
        <a:xfrm>
          <a:off x="2726174" y="368736"/>
          <a:ext cx="1513760" cy="151376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Must provide programming for the ages you serve</a:t>
          </a:r>
        </a:p>
      </dsp:txBody>
      <dsp:txXfrm>
        <a:off x="2800070" y="442632"/>
        <a:ext cx="1365968" cy="1365968"/>
      </dsp:txXfrm>
    </dsp:sp>
    <dsp:sp modelId="{6624F362-CAD7-4F5E-B347-3CF1912588BB}">
      <dsp:nvSpPr>
        <dsp:cNvPr id="0" name=""/>
        <dsp:cNvSpPr/>
      </dsp:nvSpPr>
      <dsp:spPr>
        <a:xfrm>
          <a:off x="4356377" y="368736"/>
          <a:ext cx="1513760" cy="1513760"/>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Children do not have to participate in programming in order to receive a meal</a:t>
          </a:r>
        </a:p>
      </dsp:txBody>
      <dsp:txXfrm>
        <a:off x="4430273" y="442632"/>
        <a:ext cx="1365968" cy="1365968"/>
      </dsp:txXfrm>
    </dsp:sp>
    <dsp:sp modelId="{D3670065-DF32-48C3-A48A-0F6CAC815006}">
      <dsp:nvSpPr>
        <dsp:cNvPr id="0" name=""/>
        <dsp:cNvSpPr/>
      </dsp:nvSpPr>
      <dsp:spPr>
        <a:xfrm>
          <a:off x="2726174" y="1998940"/>
          <a:ext cx="1513760" cy="1513760"/>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Post a Calendar of Activities </a:t>
          </a:r>
        </a:p>
      </dsp:txBody>
      <dsp:txXfrm>
        <a:off x="2800070" y="2072836"/>
        <a:ext cx="1365968" cy="1365968"/>
      </dsp:txXfrm>
    </dsp:sp>
    <dsp:sp modelId="{C3327873-2646-4756-AA4A-799FEC2140FD}">
      <dsp:nvSpPr>
        <dsp:cNvPr id="0" name=""/>
        <dsp:cNvSpPr/>
      </dsp:nvSpPr>
      <dsp:spPr>
        <a:xfrm>
          <a:off x="4356377" y="1998940"/>
          <a:ext cx="1513760" cy="151376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Update Dare to Care on new staff and any changes in meal service </a:t>
          </a:r>
        </a:p>
      </dsp:txBody>
      <dsp:txXfrm>
        <a:off x="4430273" y="2072836"/>
        <a:ext cx="1365968" cy="1365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3D767-1786-490A-902E-462E0A84C114}">
      <dsp:nvSpPr>
        <dsp:cNvPr id="0" name=""/>
        <dsp:cNvSpPr/>
      </dsp:nvSpPr>
      <dsp:spPr>
        <a:xfrm>
          <a:off x="0" y="346"/>
          <a:ext cx="10680192" cy="8096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46915E-DC54-4606-B8A1-A22550DB70A4}">
      <dsp:nvSpPr>
        <dsp:cNvPr id="0" name=""/>
        <dsp:cNvSpPr/>
      </dsp:nvSpPr>
      <dsp:spPr>
        <a:xfrm>
          <a:off x="244934" y="182528"/>
          <a:ext cx="445334" cy="445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731729-ED3A-4F9A-8900-54F6397A09CA}">
      <dsp:nvSpPr>
        <dsp:cNvPr id="0" name=""/>
        <dsp:cNvSpPr/>
      </dsp:nvSpPr>
      <dsp:spPr>
        <a:xfrm>
          <a:off x="935202" y="346"/>
          <a:ext cx="9744989" cy="80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93" tIns="85693" rIns="85693" bIns="85693" numCol="1" spcCol="1270" anchor="ctr" anchorCtr="0">
          <a:noAutofit/>
        </a:bodyPr>
        <a:lstStyle/>
        <a:p>
          <a:pPr marL="0" lvl="0" indent="0" algn="l" defTabSz="933450">
            <a:lnSpc>
              <a:spcPct val="100000"/>
            </a:lnSpc>
            <a:spcBef>
              <a:spcPct val="0"/>
            </a:spcBef>
            <a:spcAft>
              <a:spcPct val="35000"/>
            </a:spcAft>
            <a:buNone/>
          </a:pPr>
          <a:r>
            <a:rPr lang="en-US" sz="2100" kern="1200"/>
            <a:t>Meals may only be served during the approved meal service times</a:t>
          </a:r>
        </a:p>
      </dsp:txBody>
      <dsp:txXfrm>
        <a:off x="935202" y="346"/>
        <a:ext cx="9744989" cy="809699"/>
      </dsp:txXfrm>
    </dsp:sp>
    <dsp:sp modelId="{D802C009-7FAF-44D6-8AA8-1A2A04B0FD4E}">
      <dsp:nvSpPr>
        <dsp:cNvPr id="0" name=""/>
        <dsp:cNvSpPr/>
      </dsp:nvSpPr>
      <dsp:spPr>
        <a:xfrm>
          <a:off x="0" y="1012470"/>
          <a:ext cx="10680192" cy="8096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41D40-2844-43E4-87E6-017680946D2D}">
      <dsp:nvSpPr>
        <dsp:cNvPr id="0" name=""/>
        <dsp:cNvSpPr/>
      </dsp:nvSpPr>
      <dsp:spPr>
        <a:xfrm>
          <a:off x="244934" y="1194652"/>
          <a:ext cx="445334" cy="4453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7C1924-5609-479A-84CF-5EFD0B3A5AAD}">
      <dsp:nvSpPr>
        <dsp:cNvPr id="0" name=""/>
        <dsp:cNvSpPr/>
      </dsp:nvSpPr>
      <dsp:spPr>
        <a:xfrm>
          <a:off x="935202" y="1012470"/>
          <a:ext cx="9744989" cy="80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93" tIns="85693" rIns="85693" bIns="85693" numCol="1" spcCol="1270" anchor="ctr" anchorCtr="0">
          <a:noAutofit/>
        </a:bodyPr>
        <a:lstStyle/>
        <a:p>
          <a:pPr marL="0" lvl="0" indent="0" algn="l" defTabSz="933450">
            <a:lnSpc>
              <a:spcPct val="100000"/>
            </a:lnSpc>
            <a:spcBef>
              <a:spcPct val="0"/>
            </a:spcBef>
            <a:spcAft>
              <a:spcPct val="35000"/>
            </a:spcAft>
            <a:buNone/>
          </a:pPr>
          <a:r>
            <a:rPr lang="en-US" sz="2100" kern="1200"/>
            <a:t>Changes must be submitted to the sponsor ahead of time – if you need to change your service time for any reason, you must let us know ahead of time.</a:t>
          </a:r>
        </a:p>
      </dsp:txBody>
      <dsp:txXfrm>
        <a:off x="935202" y="1012470"/>
        <a:ext cx="9744989" cy="809699"/>
      </dsp:txXfrm>
    </dsp:sp>
    <dsp:sp modelId="{2D4F0E87-BF43-4E10-835B-034F72E3B6D2}">
      <dsp:nvSpPr>
        <dsp:cNvPr id="0" name=""/>
        <dsp:cNvSpPr/>
      </dsp:nvSpPr>
      <dsp:spPr>
        <a:xfrm>
          <a:off x="0" y="2024594"/>
          <a:ext cx="10680192" cy="8096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1F8A17-AEB8-41C2-88FB-7E4AFD62564A}">
      <dsp:nvSpPr>
        <dsp:cNvPr id="0" name=""/>
        <dsp:cNvSpPr/>
      </dsp:nvSpPr>
      <dsp:spPr>
        <a:xfrm>
          <a:off x="244934" y="2206776"/>
          <a:ext cx="445334" cy="445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578B7-545F-4CBD-8BE7-C4730BBFCCF5}">
      <dsp:nvSpPr>
        <dsp:cNvPr id="0" name=""/>
        <dsp:cNvSpPr/>
      </dsp:nvSpPr>
      <dsp:spPr>
        <a:xfrm>
          <a:off x="935202" y="2024594"/>
          <a:ext cx="9744989" cy="80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693" tIns="85693" rIns="85693" bIns="85693" numCol="1" spcCol="1270" anchor="ctr" anchorCtr="0">
          <a:noAutofit/>
        </a:bodyPr>
        <a:lstStyle/>
        <a:p>
          <a:pPr marL="0" lvl="0" indent="0" algn="l" defTabSz="933450">
            <a:lnSpc>
              <a:spcPct val="100000"/>
            </a:lnSpc>
            <a:spcBef>
              <a:spcPct val="0"/>
            </a:spcBef>
            <a:spcAft>
              <a:spcPct val="35000"/>
            </a:spcAft>
            <a:buNone/>
          </a:pPr>
          <a:r>
            <a:rPr lang="en-US" sz="2100" kern="1200"/>
            <a:t>Meals that are served outside of your approved meal service time cannot be claimed on your Daily Meal Count sheet and are not reimbursable. </a:t>
          </a:r>
        </a:p>
      </dsp:txBody>
      <dsp:txXfrm>
        <a:off x="935202" y="2024594"/>
        <a:ext cx="9744989" cy="809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770A5-D225-4CE0-A0FD-2C1D5E677860}">
      <dsp:nvSpPr>
        <dsp:cNvPr id="0" name=""/>
        <dsp:cNvSpPr/>
      </dsp:nvSpPr>
      <dsp:spPr>
        <a:xfrm>
          <a:off x="2121217" y="2431"/>
          <a:ext cx="2386369" cy="1604747"/>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Meals can only be served at previously approved locations</a:t>
          </a:r>
        </a:p>
      </dsp:txBody>
      <dsp:txXfrm>
        <a:off x="2199554" y="80768"/>
        <a:ext cx="2229695" cy="1448073"/>
      </dsp:txXfrm>
    </dsp:sp>
    <dsp:sp modelId="{ED6E1DEF-F2DE-475E-B067-85B2A0AF3BDB}">
      <dsp:nvSpPr>
        <dsp:cNvPr id="0" name=""/>
        <dsp:cNvSpPr/>
      </dsp:nvSpPr>
      <dsp:spPr>
        <a:xfrm>
          <a:off x="2121217" y="1687416"/>
          <a:ext cx="2386369" cy="1604747"/>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Location changes must be submitted and approved via DTC website</a:t>
          </a:r>
        </a:p>
      </dsp:txBody>
      <dsp:txXfrm>
        <a:off x="2199554" y="1765753"/>
        <a:ext cx="2229695" cy="1448073"/>
      </dsp:txXfrm>
    </dsp:sp>
    <dsp:sp modelId="{7898B7A7-32AF-4609-A7D9-FBCEB4A501C5}">
      <dsp:nvSpPr>
        <dsp:cNvPr id="0" name=""/>
        <dsp:cNvSpPr/>
      </dsp:nvSpPr>
      <dsp:spPr>
        <a:xfrm>
          <a:off x="2121217" y="3372401"/>
          <a:ext cx="2386369" cy="1604747"/>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Locations should be easily accessible and a safe place for children to gather</a:t>
          </a:r>
        </a:p>
      </dsp:txBody>
      <dsp:txXfrm>
        <a:off x="2199554" y="3450738"/>
        <a:ext cx="2229695" cy="14480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23B2D-9DFD-4D7D-91E0-4B0658BDF051}">
      <dsp:nvSpPr>
        <dsp:cNvPr id="0" name=""/>
        <dsp:cNvSpPr/>
      </dsp:nvSpPr>
      <dsp:spPr>
        <a:xfrm>
          <a:off x="1505181" y="1478"/>
          <a:ext cx="3146557" cy="188793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Doctors’ note stating child has confirmed disability – substitution required - Dare to Care will reimburse.</a:t>
          </a:r>
        </a:p>
      </dsp:txBody>
      <dsp:txXfrm>
        <a:off x="1505181" y="1478"/>
        <a:ext cx="3146557" cy="1887934"/>
      </dsp:txXfrm>
    </dsp:sp>
    <dsp:sp modelId="{F395D2C8-22D8-4B77-8469-291511866F7A}">
      <dsp:nvSpPr>
        <dsp:cNvPr id="0" name=""/>
        <dsp:cNvSpPr/>
      </dsp:nvSpPr>
      <dsp:spPr>
        <a:xfrm>
          <a:off x="4966394" y="1478"/>
          <a:ext cx="3146557" cy="188793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If doctor marks that the child has special dietary needs but does not have a disability, no accommodations will be made. </a:t>
          </a:r>
        </a:p>
      </dsp:txBody>
      <dsp:txXfrm>
        <a:off x="4966394" y="1478"/>
        <a:ext cx="3146557" cy="1887934"/>
      </dsp:txXfrm>
    </dsp:sp>
    <dsp:sp modelId="{FB3C3C6F-DEDC-46B6-BE68-16C57DED798E}">
      <dsp:nvSpPr>
        <dsp:cNvPr id="0" name=""/>
        <dsp:cNvSpPr/>
      </dsp:nvSpPr>
      <dsp:spPr>
        <a:xfrm>
          <a:off x="1505181" y="2204068"/>
          <a:ext cx="3146557" cy="188793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If a child never brings a doctor’s note, you are required to serve the entire meal.</a:t>
          </a:r>
        </a:p>
      </dsp:txBody>
      <dsp:txXfrm>
        <a:off x="1505181" y="2204068"/>
        <a:ext cx="3146557" cy="1887934"/>
      </dsp:txXfrm>
    </dsp:sp>
    <dsp:sp modelId="{382344F3-3810-443D-8054-D879730E290D}">
      <dsp:nvSpPr>
        <dsp:cNvPr id="0" name=""/>
        <dsp:cNvSpPr/>
      </dsp:nvSpPr>
      <dsp:spPr>
        <a:xfrm>
          <a:off x="4966394" y="2204068"/>
          <a:ext cx="3146557" cy="1887934"/>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If a child is lactose intolerant and does not bring a note, they must still be served milk.  They are not required to drink it, but they must take it.</a:t>
          </a:r>
        </a:p>
      </dsp:txBody>
      <dsp:txXfrm>
        <a:off x="4966394" y="2204068"/>
        <a:ext cx="3146557" cy="1887934"/>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36DE5-E13B-4CDF-89FD-806AD0BF501E}" type="slidenum">
              <a:rPr lang="en-US" smtClean="0"/>
              <a:t>‹#›</a:t>
            </a:fld>
            <a:endParaRPr lang="en-US"/>
          </a:p>
        </p:txBody>
      </p:sp>
      <p:sp>
        <p:nvSpPr>
          <p:cNvPr id="8" name="Freeform: Shape 7">
            <a:extLst>
              <a:ext uri="{FF2B5EF4-FFF2-40B4-BE49-F238E27FC236}">
                <a16:creationId xmlns:a16="http://schemas.microsoft.com/office/drawing/2014/main" id="{E35283CA-3A14-61BA-7282-FA89BBB636F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B2A19881-747F-96B5-E48E-24C5D46001D4}"/>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438740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4411000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257775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91417791"/>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15085789"/>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1089236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5846909"/>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8929353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58923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42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4183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8958586"/>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0056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044500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678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679560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3589C-24B1-446B-8EB6-ECFD13BA7C58}" type="datetimeFigureOut">
              <a:rPr lang="en-US" smtClean="0"/>
              <a:t>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36DE5-E13B-4CDF-89FD-806AD0BF501E}" type="slidenum">
              <a:rPr lang="en-US" smtClean="0"/>
              <a:t>‹#›</a:t>
            </a:fld>
            <a:endParaRPr lang="en-US"/>
          </a:p>
        </p:txBody>
      </p:sp>
      <p:sp>
        <p:nvSpPr>
          <p:cNvPr id="7" name="Freeform: Shape 6">
            <a:extLst>
              <a:ext uri="{FF2B5EF4-FFF2-40B4-BE49-F238E27FC236}">
                <a16:creationId xmlns:a16="http://schemas.microsoft.com/office/drawing/2014/main" id="{29C50E47-4536-708F-F45A-A192F4DBBA42}"/>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13EC1DED-12A3-2E5F-CFAB-FC45325A492E}"/>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1C18FF37-55B2-2E88-7BEA-12F551D02BD2}"/>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0" name="Freeform: Shape 9">
            <a:extLst>
              <a:ext uri="{FF2B5EF4-FFF2-40B4-BE49-F238E27FC236}">
                <a16:creationId xmlns:a16="http://schemas.microsoft.com/office/drawing/2014/main" id="{CBF9F7BB-18A8-12C2-3C9B-DE5651A96662}"/>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B79BFA5F-9B6E-313C-D9E0-69C026ABF8AD}"/>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85123561-2E75-BDB9-8AA3-00A1455507B0}"/>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114586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F3589C-24B1-446B-8EB6-ECFD13BA7C58}" type="datetimeFigureOut">
              <a:rPr lang="en-US" smtClean="0"/>
              <a:t>2/22/2023</a:t>
            </a:fld>
            <a:endParaRPr lang="en-US"/>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8885155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F3589C-24B1-446B-8EB6-ECFD13BA7C58}" type="datetimeFigureOut">
              <a:rPr lang="en-US" smtClean="0"/>
              <a:t>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
        <p:nvSpPr>
          <p:cNvPr id="10" name="Image 0" descr="preencoded.png">
            <a:extLst>
              <a:ext uri="{FF2B5EF4-FFF2-40B4-BE49-F238E27FC236}">
                <a16:creationId xmlns:a16="http://schemas.microsoft.com/office/drawing/2014/main" id="{4EFBE483-161A-A221-4019-4F0B0855E950}"/>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20A50BA0-A8E4-12D7-F645-A2D2FE2A2F1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2" name="Image 5" descr="preencoded.png">
            <a:extLst>
              <a:ext uri="{FF2B5EF4-FFF2-40B4-BE49-F238E27FC236}">
                <a16:creationId xmlns:a16="http://schemas.microsoft.com/office/drawing/2014/main" id="{520F738C-52B9-BB95-B4DD-320BF71AE710}"/>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3" name="Image 6" descr="preencoded.png">
            <a:extLst>
              <a:ext uri="{FF2B5EF4-FFF2-40B4-BE49-F238E27FC236}">
                <a16:creationId xmlns:a16="http://schemas.microsoft.com/office/drawing/2014/main" id="{BA59ECA3-DBC9-2597-FBBD-CA0B53A397E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Tree>
    <p:extLst>
      <p:ext uri="{BB962C8B-B14F-4D97-AF65-F5344CB8AC3E}">
        <p14:creationId xmlns:p14="http://schemas.microsoft.com/office/powerpoint/2010/main" val="3749385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F3589C-24B1-446B-8EB6-ECFD13BA7C58}" type="datetimeFigureOut">
              <a:rPr lang="en-US" smtClean="0"/>
              <a:t>2/22/2023</a:t>
            </a:fld>
            <a:endParaRPr lang="en-US"/>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6" name="Freeform: Shape 5">
            <a:extLst>
              <a:ext uri="{FF2B5EF4-FFF2-40B4-BE49-F238E27FC236}">
                <a16:creationId xmlns:a16="http://schemas.microsoft.com/office/drawing/2014/main" id="{487018A7-355B-0BC9-6394-082B44B69A14}"/>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Freeform: Shape 6">
            <a:extLst>
              <a:ext uri="{FF2B5EF4-FFF2-40B4-BE49-F238E27FC236}">
                <a16:creationId xmlns:a16="http://schemas.microsoft.com/office/drawing/2014/main" id="{51CD9808-CA9F-2C06-6406-3D369DFDE9C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471093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3589C-24B1-446B-8EB6-ECFD13BA7C58}" type="datetimeFigureOut">
              <a:rPr lang="en-US" smtClean="0"/>
              <a:t>2/22/2023</a:t>
            </a:fld>
            <a:endParaRPr lang="en-US"/>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
        <p:nvSpPr>
          <p:cNvPr id="5" name="Freeform: Shape 4">
            <a:extLst>
              <a:ext uri="{FF2B5EF4-FFF2-40B4-BE49-F238E27FC236}">
                <a16:creationId xmlns:a16="http://schemas.microsoft.com/office/drawing/2014/main" id="{6B7BCDFE-542E-C93C-B667-8E9A1D0E69C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5">
            <a:extLst>
              <a:ext uri="{FF2B5EF4-FFF2-40B4-BE49-F238E27FC236}">
                <a16:creationId xmlns:a16="http://schemas.microsoft.com/office/drawing/2014/main" id="{08CF0FFC-4F83-3B0D-B48A-7C55A3B8A55C}"/>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32590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3589C-24B1-446B-8EB6-ECFD13BA7C58}" type="datetimeFigureOut">
              <a:rPr lang="en-US" smtClean="0"/>
              <a:t>2/22/2023</a:t>
            </a:fld>
            <a:endParaRPr lang="en-US"/>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8" name="Freeform: Shape 7">
            <a:extLst>
              <a:ext uri="{FF2B5EF4-FFF2-40B4-BE49-F238E27FC236}">
                <a16:creationId xmlns:a16="http://schemas.microsoft.com/office/drawing/2014/main" id="{AB4BBD0E-1BDF-48BB-A8E5-DED4305E5885}"/>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57460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F3589C-24B1-446B-8EB6-ECFD13BA7C58}" type="datetimeFigureOut">
              <a:rPr lang="en-US" smtClean="0"/>
              <a:t>2/22/2023</a:t>
            </a:fld>
            <a:endParaRPr lang="en-US"/>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8" name="Freeform: Shape 7">
            <a:extLst>
              <a:ext uri="{FF2B5EF4-FFF2-40B4-BE49-F238E27FC236}">
                <a16:creationId xmlns:a16="http://schemas.microsoft.com/office/drawing/2014/main" id="{94973B39-4C84-36F9-189F-EFE2073CEA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03177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F3589C-24B1-446B-8EB6-ECFD13BA7C58}" type="datetimeFigureOut">
              <a:rPr lang="en-US" smtClean="0"/>
              <a:t>2/22/2023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9848712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4" r:id="rId22"/>
    <p:sldLayoutId id="2147483775" r:id="rId23"/>
    <p:sldLayoutId id="2147483655" r:id="rId24"/>
    <p:sldLayoutId id="2147483654" r:id="rId25"/>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staffkyschools.sharepoint.com/sites/kde/scn/CACFP%20Documents/FY2022-2023%20Civil%20Rights%20Training%20Video.mp4" TargetMode="External"/><Relationship Id="rId1" Type="http://schemas.openxmlformats.org/officeDocument/2006/relationships/slideLayout" Target="../slideLayouts/slideLayout1.xml"/><Relationship Id="rId4" Type="http://schemas.openxmlformats.org/officeDocument/2006/relationships/image" Target="../media/image23.tmp"/></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daretocare.org/community-kitchen-partners/"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1417652" y="2324161"/>
            <a:ext cx="5698067" cy="784738"/>
          </a:xfrm>
        </p:spPr>
        <p:txBody>
          <a:bodyPr anchor="ctr">
            <a:normAutofit fontScale="90000"/>
          </a:bodyPr>
          <a:lstStyle/>
          <a:p>
            <a:br>
              <a:rPr lang="en-US" dirty="0"/>
            </a:br>
            <a:r>
              <a:rPr lang="en-US" sz="5400" b="1" dirty="0"/>
              <a:t>CACFP Training</a:t>
            </a:r>
            <a:br>
              <a:rPr lang="en-US" dirty="0"/>
            </a:br>
            <a:endParaRPr lang="en-US" dirty="0"/>
          </a:p>
        </p:txBody>
      </p:sp>
      <p:sp>
        <p:nvSpPr>
          <p:cNvPr id="29" name="Isosceles Triangle 9">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0" name="Straight Connector 11">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Isosceles Triangle 13">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6">
            <a:extLst>
              <a:ext uri="{FF2B5EF4-FFF2-40B4-BE49-F238E27FC236}">
                <a16:creationId xmlns:a16="http://schemas.microsoft.com/office/drawing/2014/main" id="{E36CA779-8E37-BF0B-91CB-59FDFC9556C3}"/>
              </a:ext>
            </a:extLst>
          </p:cNvPr>
          <p:cNvPicPr>
            <a:picLocks noChangeAspect="1"/>
          </p:cNvPicPr>
          <p:nvPr/>
        </p:nvPicPr>
        <p:blipFill rotWithShape="1">
          <a:blip r:embed="rId2"/>
          <a:srcRect l="8538" t="16908" r="6288" b="22094"/>
          <a:stretch/>
        </p:blipFill>
        <p:spPr>
          <a:xfrm>
            <a:off x="6959601" y="477520"/>
            <a:ext cx="4693920" cy="1361440"/>
          </a:xfrm>
          <a:prstGeom prst="rect">
            <a:avLst/>
          </a:prstGeom>
        </p:spPr>
      </p:pic>
      <p:sp>
        <p:nvSpPr>
          <p:cNvPr id="6" name="Subtitle 5">
            <a:extLst>
              <a:ext uri="{FF2B5EF4-FFF2-40B4-BE49-F238E27FC236}">
                <a16:creationId xmlns:a16="http://schemas.microsoft.com/office/drawing/2014/main" id="{8B2B6B70-E262-5C69-857E-A86D4A8DFF66}"/>
              </a:ext>
            </a:extLst>
          </p:cNvPr>
          <p:cNvSpPr>
            <a:spLocks noGrp="1"/>
          </p:cNvSpPr>
          <p:nvPr>
            <p:ph type="subTitle" idx="1"/>
          </p:nvPr>
        </p:nvSpPr>
        <p:spPr>
          <a:xfrm>
            <a:off x="4800602" y="3239386"/>
            <a:ext cx="2159000" cy="509715"/>
          </a:xfrm>
        </p:spPr>
        <p:txBody>
          <a:bodyPr>
            <a:normAutofit fontScale="92500" lnSpcReduction="10000"/>
          </a:bodyPr>
          <a:lstStyle/>
          <a:p>
            <a:r>
              <a:rPr lang="en-US" sz="3200" dirty="0"/>
              <a:t>2022-2023</a:t>
            </a:r>
          </a:p>
          <a:p>
            <a:endParaRPr lang="en-US" dirty="0"/>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C09F16-6D23-666F-6800-8FC697831948}"/>
              </a:ext>
            </a:extLst>
          </p:cNvPr>
          <p:cNvSpPr>
            <a:spLocks noGrp="1"/>
          </p:cNvSpPr>
          <p:nvPr>
            <p:ph type="title"/>
          </p:nvPr>
        </p:nvSpPr>
        <p:spPr>
          <a:xfrm>
            <a:off x="677334" y="213360"/>
            <a:ext cx="8596668" cy="1320800"/>
          </a:xfrm>
        </p:spPr>
        <p:txBody>
          <a:bodyPr/>
          <a:lstStyle/>
          <a:p>
            <a:r>
              <a:rPr lang="en-US" dirty="0"/>
              <a:t>Sample Menu</a:t>
            </a:r>
          </a:p>
        </p:txBody>
      </p:sp>
      <p:sp>
        <p:nvSpPr>
          <p:cNvPr id="74" name="Slide Number Placeholder 73">
            <a:extLst>
              <a:ext uri="{FF2B5EF4-FFF2-40B4-BE49-F238E27FC236}">
                <a16:creationId xmlns:a16="http://schemas.microsoft.com/office/drawing/2014/main" id="{B964C6B0-844C-A964-2B74-46CF893E1381}"/>
              </a:ext>
            </a:extLst>
          </p:cNvPr>
          <p:cNvSpPr>
            <a:spLocks noGrp="1"/>
          </p:cNvSpPr>
          <p:nvPr>
            <p:ph type="sldNum" sz="quarter" idx="12"/>
          </p:nvPr>
        </p:nvSpPr>
        <p:spPr/>
        <p:txBody>
          <a:bodyPr/>
          <a:lstStyle/>
          <a:p>
            <a:fld id="{48F63A3B-78C7-47BE-AE5E-E10140E04643}" type="slidenum">
              <a:rPr lang="en-US" smtClean="0"/>
              <a:pPr/>
              <a:t>10</a:t>
            </a:fld>
            <a:endParaRPr lang="en-US" dirty="0"/>
          </a:p>
        </p:txBody>
      </p:sp>
      <p:pic>
        <p:nvPicPr>
          <p:cNvPr id="40" name="Picture 39">
            <a:extLst>
              <a:ext uri="{FF2B5EF4-FFF2-40B4-BE49-F238E27FC236}">
                <a16:creationId xmlns:a16="http://schemas.microsoft.com/office/drawing/2014/main" id="{BC3F1C4E-8C81-3373-6020-B0B44B5075C7}"/>
              </a:ext>
            </a:extLst>
          </p:cNvPr>
          <p:cNvPicPr>
            <a:picLocks noChangeAspect="1"/>
          </p:cNvPicPr>
          <p:nvPr/>
        </p:nvPicPr>
        <p:blipFill rotWithShape="1">
          <a:blip r:embed="rId2"/>
          <a:srcRect l="11542" t="8889" r="61887" b="62126"/>
          <a:stretch/>
        </p:blipFill>
        <p:spPr>
          <a:xfrm>
            <a:off x="1464494" y="946439"/>
            <a:ext cx="8744908" cy="5383374"/>
          </a:xfrm>
          <a:prstGeom prst="rect">
            <a:avLst/>
          </a:prstGeom>
        </p:spPr>
      </p:pic>
    </p:spTree>
    <p:extLst>
      <p:ext uri="{BB962C8B-B14F-4D97-AF65-F5344CB8AC3E}">
        <p14:creationId xmlns:p14="http://schemas.microsoft.com/office/powerpoint/2010/main" val="2011930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C9D1E-6C55-6CA9-3FCC-58ECEFDA8163}"/>
              </a:ext>
            </a:extLst>
          </p:cNvPr>
          <p:cNvSpPr>
            <a:spLocks noGrp="1"/>
          </p:cNvSpPr>
          <p:nvPr>
            <p:ph type="title"/>
          </p:nvPr>
        </p:nvSpPr>
        <p:spPr/>
        <p:txBody>
          <a:bodyPr/>
          <a:lstStyle/>
          <a:p>
            <a:r>
              <a:rPr lang="en-US" dirty="0"/>
              <a:t>Other Meal Service Guidelines</a:t>
            </a:r>
          </a:p>
        </p:txBody>
      </p:sp>
      <p:sp>
        <p:nvSpPr>
          <p:cNvPr id="5" name="Text Placeholder 4">
            <a:extLst>
              <a:ext uri="{FF2B5EF4-FFF2-40B4-BE49-F238E27FC236}">
                <a16:creationId xmlns:a16="http://schemas.microsoft.com/office/drawing/2014/main" id="{A7E4215D-5E2E-AE45-A544-B3F3C6AE63C8}"/>
              </a:ext>
            </a:extLst>
          </p:cNvPr>
          <p:cNvSpPr>
            <a:spLocks noGrp="1"/>
          </p:cNvSpPr>
          <p:nvPr>
            <p:ph type="body" idx="1"/>
          </p:nvPr>
        </p:nvSpPr>
        <p:spPr>
          <a:xfrm>
            <a:off x="1394459" y="2618993"/>
            <a:ext cx="3363191" cy="3867531"/>
          </a:xfrm>
        </p:spPr>
        <p:txBody>
          <a:bodyPr/>
          <a:lstStyle/>
          <a:p>
            <a:r>
              <a:rPr lang="en-US" dirty="0"/>
              <a:t>Share table</a:t>
            </a:r>
          </a:p>
        </p:txBody>
      </p:sp>
      <p:sp>
        <p:nvSpPr>
          <p:cNvPr id="7" name="Text Placeholder 6">
            <a:extLst>
              <a:ext uri="{FF2B5EF4-FFF2-40B4-BE49-F238E27FC236}">
                <a16:creationId xmlns:a16="http://schemas.microsoft.com/office/drawing/2014/main" id="{ED29D8A3-F13E-1218-ED64-AB6F5A9C38F6}"/>
              </a:ext>
            </a:extLst>
          </p:cNvPr>
          <p:cNvSpPr>
            <a:spLocks noGrp="1"/>
          </p:cNvSpPr>
          <p:nvPr>
            <p:ph type="body" sz="quarter" idx="18"/>
          </p:nvPr>
        </p:nvSpPr>
        <p:spPr>
          <a:xfrm>
            <a:off x="1673352" y="3821769"/>
            <a:ext cx="2770632" cy="2584718"/>
          </a:xfrm>
        </p:spPr>
        <p:txBody>
          <a:bodyPr/>
          <a:lstStyle/>
          <a:p>
            <a:r>
              <a:rPr lang="en-US" dirty="0"/>
              <a:t>Must be in a designated area at the site</a:t>
            </a:r>
          </a:p>
          <a:p>
            <a:r>
              <a:rPr lang="en-US" dirty="0"/>
              <a:t>All food safety guidelines must be followed</a:t>
            </a:r>
          </a:p>
          <a:p>
            <a:r>
              <a:rPr lang="en-US" dirty="0"/>
              <a:t>Food must be kept at the appropriate temperature</a:t>
            </a:r>
          </a:p>
          <a:p>
            <a:r>
              <a:rPr lang="en-US" dirty="0"/>
              <a:t>Shelf stable food left on the share table may be served at another time</a:t>
            </a:r>
          </a:p>
        </p:txBody>
      </p:sp>
      <p:sp>
        <p:nvSpPr>
          <p:cNvPr id="8" name="Text Placeholder 7">
            <a:extLst>
              <a:ext uri="{FF2B5EF4-FFF2-40B4-BE49-F238E27FC236}">
                <a16:creationId xmlns:a16="http://schemas.microsoft.com/office/drawing/2014/main" id="{829A8179-137F-48FF-6BFC-659236BF5641}"/>
              </a:ext>
            </a:extLst>
          </p:cNvPr>
          <p:cNvSpPr>
            <a:spLocks noGrp="1"/>
          </p:cNvSpPr>
          <p:nvPr>
            <p:ph type="body" sz="quarter" idx="15"/>
          </p:nvPr>
        </p:nvSpPr>
        <p:spPr>
          <a:xfrm>
            <a:off x="6059701" y="2599944"/>
            <a:ext cx="3363191" cy="3886580"/>
          </a:xfrm>
        </p:spPr>
        <p:txBody>
          <a:bodyPr/>
          <a:lstStyle/>
          <a:p>
            <a:r>
              <a:rPr lang="en-US" dirty="0"/>
              <a:t>Food waste</a:t>
            </a:r>
          </a:p>
        </p:txBody>
      </p:sp>
      <p:sp>
        <p:nvSpPr>
          <p:cNvPr id="10" name="Text Placeholder 9">
            <a:extLst>
              <a:ext uri="{FF2B5EF4-FFF2-40B4-BE49-F238E27FC236}">
                <a16:creationId xmlns:a16="http://schemas.microsoft.com/office/drawing/2014/main" id="{493F5EB2-A3BE-34A7-FC21-7E28CC618A8C}"/>
              </a:ext>
            </a:extLst>
          </p:cNvPr>
          <p:cNvSpPr>
            <a:spLocks noGrp="1"/>
          </p:cNvSpPr>
          <p:nvPr>
            <p:ph type="body" sz="quarter" idx="21"/>
          </p:nvPr>
        </p:nvSpPr>
        <p:spPr>
          <a:xfrm>
            <a:off x="6373368" y="3821769"/>
            <a:ext cx="2770632" cy="2584718"/>
          </a:xfrm>
        </p:spPr>
        <p:txBody>
          <a:bodyPr/>
          <a:lstStyle/>
          <a:p>
            <a:r>
              <a:rPr lang="en-US" dirty="0"/>
              <a:t>Children may take a fruit, grain, or vegetable off site</a:t>
            </a:r>
          </a:p>
          <a:p>
            <a:r>
              <a:rPr lang="en-US" dirty="0"/>
              <a:t>Whole or unopened fruits, grains, or vegetables may be served at another time</a:t>
            </a:r>
          </a:p>
          <a:p>
            <a:r>
              <a:rPr lang="en-US" dirty="0"/>
              <a:t>Everything else MUST be discarded – cannot be donated or eaten elsewhere</a:t>
            </a:r>
          </a:p>
        </p:txBody>
      </p:sp>
    </p:spTree>
    <p:extLst>
      <p:ext uri="{BB962C8B-B14F-4D97-AF65-F5344CB8AC3E}">
        <p14:creationId xmlns:p14="http://schemas.microsoft.com/office/powerpoint/2010/main" val="1950612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0A5BFC-C134-C072-C14D-9E51A94C8E7E}"/>
              </a:ext>
            </a:extLst>
          </p:cNvPr>
          <p:cNvSpPr>
            <a:spLocks noGrp="1"/>
          </p:cNvSpPr>
          <p:nvPr>
            <p:ph type="title"/>
          </p:nvPr>
        </p:nvSpPr>
        <p:spPr>
          <a:xfrm>
            <a:off x="2900911" y="274622"/>
            <a:ext cx="8596668" cy="1320800"/>
          </a:xfrm>
        </p:spPr>
        <p:txBody>
          <a:bodyPr>
            <a:normAutofit fontScale="90000"/>
          </a:bodyPr>
          <a:lstStyle/>
          <a:p>
            <a:r>
              <a:rPr lang="en-US" dirty="0"/>
              <a:t>Meal Counting</a:t>
            </a:r>
            <a:br>
              <a:rPr lang="en-US" dirty="0"/>
            </a:br>
            <a:r>
              <a:rPr lang="en-US" sz="2700" b="1" dirty="0"/>
              <a:t>Accuracy is important!!!</a:t>
            </a:r>
            <a:br>
              <a:rPr lang="en-US" dirty="0"/>
            </a:br>
            <a:endParaRPr lang="en-US" dirty="0"/>
          </a:p>
        </p:txBody>
      </p:sp>
      <p:sp>
        <p:nvSpPr>
          <p:cNvPr id="56" name="Text Placeholder 55">
            <a:extLst>
              <a:ext uri="{FF2B5EF4-FFF2-40B4-BE49-F238E27FC236}">
                <a16:creationId xmlns:a16="http://schemas.microsoft.com/office/drawing/2014/main" id="{42027341-30B3-44DB-373E-60B96EBF2043}"/>
              </a:ext>
            </a:extLst>
          </p:cNvPr>
          <p:cNvSpPr>
            <a:spLocks noGrp="1"/>
          </p:cNvSpPr>
          <p:nvPr>
            <p:ph type="body" idx="1"/>
          </p:nvPr>
        </p:nvSpPr>
        <p:spPr>
          <a:xfrm>
            <a:off x="2220304" y="3017520"/>
            <a:ext cx="1993392" cy="557784"/>
          </a:xfrm>
        </p:spPr>
        <p:txBody>
          <a:bodyPr/>
          <a:lstStyle/>
          <a:p>
            <a:pPr lvl="0"/>
            <a:r>
              <a:rPr lang="en-US" dirty="0"/>
              <a:t>1</a:t>
            </a:r>
          </a:p>
        </p:txBody>
      </p:sp>
      <p:sp>
        <p:nvSpPr>
          <p:cNvPr id="57" name="Text Placeholder 56">
            <a:extLst>
              <a:ext uri="{FF2B5EF4-FFF2-40B4-BE49-F238E27FC236}">
                <a16:creationId xmlns:a16="http://schemas.microsoft.com/office/drawing/2014/main" id="{49B99446-8DB8-EAE8-ADEB-8E02F160B106}"/>
              </a:ext>
            </a:extLst>
          </p:cNvPr>
          <p:cNvSpPr>
            <a:spLocks noGrp="1"/>
          </p:cNvSpPr>
          <p:nvPr>
            <p:ph type="body" sz="quarter" idx="3"/>
          </p:nvPr>
        </p:nvSpPr>
        <p:spPr>
          <a:xfrm>
            <a:off x="4958513" y="3017520"/>
            <a:ext cx="1993392" cy="557784"/>
          </a:xfrm>
        </p:spPr>
        <p:txBody>
          <a:bodyPr/>
          <a:lstStyle/>
          <a:p>
            <a:pPr lvl="0"/>
            <a:r>
              <a:rPr lang="en-US" dirty="0"/>
              <a:t>2</a:t>
            </a:r>
          </a:p>
        </p:txBody>
      </p:sp>
      <p:sp>
        <p:nvSpPr>
          <p:cNvPr id="58" name="Text Placeholder 57">
            <a:extLst>
              <a:ext uri="{FF2B5EF4-FFF2-40B4-BE49-F238E27FC236}">
                <a16:creationId xmlns:a16="http://schemas.microsoft.com/office/drawing/2014/main" id="{4F1381C5-2C37-6542-2CC4-2EBF6B0C41D4}"/>
              </a:ext>
            </a:extLst>
          </p:cNvPr>
          <p:cNvSpPr>
            <a:spLocks noGrp="1"/>
          </p:cNvSpPr>
          <p:nvPr>
            <p:ph type="body" sz="quarter" idx="13"/>
          </p:nvPr>
        </p:nvSpPr>
        <p:spPr>
          <a:xfrm>
            <a:off x="7696722" y="3017520"/>
            <a:ext cx="1993392" cy="557784"/>
          </a:xfrm>
        </p:spPr>
        <p:txBody>
          <a:bodyPr/>
          <a:lstStyle/>
          <a:p>
            <a:pPr lvl="0"/>
            <a:r>
              <a:rPr lang="en-US" dirty="0"/>
              <a:t>3</a:t>
            </a:r>
          </a:p>
        </p:txBody>
      </p:sp>
      <p:sp>
        <p:nvSpPr>
          <p:cNvPr id="24" name="Text Placeholder 23">
            <a:extLst>
              <a:ext uri="{FF2B5EF4-FFF2-40B4-BE49-F238E27FC236}">
                <a16:creationId xmlns:a16="http://schemas.microsoft.com/office/drawing/2014/main" id="{A3BF8E55-B2B9-104D-F277-08902534735D}"/>
              </a:ext>
            </a:extLst>
          </p:cNvPr>
          <p:cNvSpPr>
            <a:spLocks noGrp="1"/>
          </p:cNvSpPr>
          <p:nvPr>
            <p:ph type="body" sz="quarter" idx="18"/>
          </p:nvPr>
        </p:nvSpPr>
        <p:spPr>
          <a:xfrm>
            <a:off x="2220304" y="4733230"/>
            <a:ext cx="1993392" cy="1295626"/>
          </a:xfrm>
        </p:spPr>
        <p:txBody>
          <a:bodyPr/>
          <a:lstStyle/>
          <a:p>
            <a:pPr lvl="0"/>
            <a:r>
              <a:rPr lang="en-US" dirty="0"/>
              <a:t>Each meal must meet meal pattern requirement to be counted on Meal Count Form</a:t>
            </a:r>
          </a:p>
          <a:p>
            <a:pPr lvl="0"/>
            <a:endParaRPr lang="en-US" dirty="0"/>
          </a:p>
        </p:txBody>
      </p:sp>
      <p:sp>
        <p:nvSpPr>
          <p:cNvPr id="25" name="Text Placeholder 24">
            <a:extLst>
              <a:ext uri="{FF2B5EF4-FFF2-40B4-BE49-F238E27FC236}">
                <a16:creationId xmlns:a16="http://schemas.microsoft.com/office/drawing/2014/main" id="{BCE9DA14-62AB-A857-6387-1F5D330B3F36}"/>
              </a:ext>
            </a:extLst>
          </p:cNvPr>
          <p:cNvSpPr>
            <a:spLocks noGrp="1"/>
          </p:cNvSpPr>
          <p:nvPr>
            <p:ph type="body" sz="quarter" idx="19"/>
          </p:nvPr>
        </p:nvSpPr>
        <p:spPr>
          <a:xfrm>
            <a:off x="4958513" y="4740564"/>
            <a:ext cx="1993392" cy="1295625"/>
          </a:xfrm>
        </p:spPr>
        <p:txBody>
          <a:bodyPr/>
          <a:lstStyle/>
          <a:p>
            <a:pPr lvl="0"/>
            <a:r>
              <a:rPr lang="en-US" dirty="0"/>
              <a:t>Count must be taken as children go through the line at </a:t>
            </a:r>
            <a:r>
              <a:rPr lang="en-US" b="1" dirty="0">
                <a:solidFill>
                  <a:schemeClr val="accent5"/>
                </a:solidFill>
              </a:rPr>
              <a:t>point of service </a:t>
            </a:r>
          </a:p>
        </p:txBody>
      </p:sp>
      <p:sp>
        <p:nvSpPr>
          <p:cNvPr id="26" name="Text Placeholder 25">
            <a:extLst>
              <a:ext uri="{FF2B5EF4-FFF2-40B4-BE49-F238E27FC236}">
                <a16:creationId xmlns:a16="http://schemas.microsoft.com/office/drawing/2014/main" id="{710CB940-D45B-59F1-06E5-9CC94100EF05}"/>
              </a:ext>
            </a:extLst>
          </p:cNvPr>
          <p:cNvSpPr>
            <a:spLocks noGrp="1"/>
          </p:cNvSpPr>
          <p:nvPr>
            <p:ph type="body" sz="quarter" idx="20"/>
          </p:nvPr>
        </p:nvSpPr>
        <p:spPr>
          <a:xfrm>
            <a:off x="7702612" y="4740564"/>
            <a:ext cx="1993392" cy="1295626"/>
          </a:xfrm>
        </p:spPr>
        <p:txBody>
          <a:bodyPr/>
          <a:lstStyle/>
          <a:p>
            <a:pPr lvl="0"/>
            <a:r>
              <a:rPr lang="en-US" dirty="0"/>
              <a:t>The count can’t be completed before or after meal service, it must be completed during!</a:t>
            </a:r>
          </a:p>
        </p:txBody>
      </p:sp>
      <p:sp>
        <p:nvSpPr>
          <p:cNvPr id="139" name="Rectangle 138" descr="Timeline marker">
            <a:extLst>
              <a:ext uri="{FF2B5EF4-FFF2-40B4-BE49-F238E27FC236}">
                <a16:creationId xmlns:a16="http://schemas.microsoft.com/office/drawing/2014/main" id="{632DC974-3AFC-3B05-984D-8920F2613BAB}"/>
              </a:ext>
            </a:extLst>
          </p:cNvPr>
          <p:cNvSpPr/>
          <p:nvPr/>
        </p:nvSpPr>
        <p:spPr>
          <a:xfrm rot="16200000">
            <a:off x="3176178"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descr="Timeline marker">
            <a:extLst>
              <a:ext uri="{FF2B5EF4-FFF2-40B4-BE49-F238E27FC236}">
                <a16:creationId xmlns:a16="http://schemas.microsoft.com/office/drawing/2014/main" id="{F2040969-B583-70C1-87C1-D19C7BB276E9}"/>
              </a:ext>
            </a:extLst>
          </p:cNvPr>
          <p:cNvSpPr/>
          <p:nvPr/>
        </p:nvSpPr>
        <p:spPr>
          <a:xfrm rot="16200000">
            <a:off x="5914387" y="4056839"/>
            <a:ext cx="81643" cy="261257"/>
          </a:xfrm>
          <a:prstGeom prst="rect">
            <a:avLst/>
          </a:prstGeom>
          <a:solidFill>
            <a:srgbClr val="F5C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descr="Timeline marker">
            <a:extLst>
              <a:ext uri="{FF2B5EF4-FFF2-40B4-BE49-F238E27FC236}">
                <a16:creationId xmlns:a16="http://schemas.microsoft.com/office/drawing/2014/main" id="{916357F2-DD2F-AE73-F0FE-19F36A996C0A}"/>
              </a:ext>
            </a:extLst>
          </p:cNvPr>
          <p:cNvSpPr/>
          <p:nvPr/>
        </p:nvSpPr>
        <p:spPr>
          <a:xfrm rot="16200000">
            <a:off x="8652596"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887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09B0-6209-D3D0-9D5E-308B9F6E7303}"/>
              </a:ext>
            </a:extLst>
          </p:cNvPr>
          <p:cNvSpPr>
            <a:spLocks noGrp="1"/>
          </p:cNvSpPr>
          <p:nvPr>
            <p:ph type="title"/>
          </p:nvPr>
        </p:nvSpPr>
        <p:spPr>
          <a:xfrm>
            <a:off x="712475" y="160078"/>
            <a:ext cx="8596668" cy="1320800"/>
          </a:xfrm>
        </p:spPr>
        <p:txBody>
          <a:bodyPr/>
          <a:lstStyle/>
          <a:p>
            <a:r>
              <a:rPr lang="en-US" dirty="0">
                <a:solidFill>
                  <a:schemeClr val="tx2"/>
                </a:solidFill>
              </a:rPr>
              <a:t>Daily Meal Count Form</a:t>
            </a:r>
            <a:br>
              <a:rPr lang="en-US" dirty="0"/>
            </a:br>
            <a:endParaRPr lang="en-US" dirty="0"/>
          </a:p>
        </p:txBody>
      </p:sp>
      <p:sp>
        <p:nvSpPr>
          <p:cNvPr id="12" name="Content Placeholder 11">
            <a:extLst>
              <a:ext uri="{FF2B5EF4-FFF2-40B4-BE49-F238E27FC236}">
                <a16:creationId xmlns:a16="http://schemas.microsoft.com/office/drawing/2014/main" id="{CE3C1BFF-2275-1E7D-0604-E6F5CFEC01F6}"/>
              </a:ext>
            </a:extLst>
          </p:cNvPr>
          <p:cNvSpPr>
            <a:spLocks noGrp="1"/>
          </p:cNvSpPr>
          <p:nvPr>
            <p:ph sz="half" idx="2"/>
          </p:nvPr>
        </p:nvSpPr>
        <p:spPr>
          <a:xfrm>
            <a:off x="790045" y="1705640"/>
            <a:ext cx="4185623" cy="4700848"/>
          </a:xfrm>
        </p:spPr>
        <p:txBody>
          <a:bodyPr>
            <a:normAutofit fontScale="92500" lnSpcReduction="20000"/>
          </a:bodyPr>
          <a:lstStyle/>
          <a:p>
            <a:r>
              <a:rPr lang="en-US" dirty="0"/>
              <a:t>Designate one person to take the meal count at the end of the service line</a:t>
            </a:r>
          </a:p>
          <a:p>
            <a:r>
              <a:rPr lang="en-US" dirty="0"/>
              <a:t>Meals must be counted individually (/) - not one line through many numbers, circling, or coloring in the square</a:t>
            </a:r>
          </a:p>
          <a:p>
            <a:r>
              <a:rPr lang="en-US" dirty="0"/>
              <a:t>Meal count shouldn’t repeat daily without variation</a:t>
            </a:r>
          </a:p>
          <a:p>
            <a:r>
              <a:rPr lang="en-US" dirty="0"/>
              <a:t>It is possible that you could serve more meals that what were designated to be sent – but only count WHOLE meals that were served above the number you anticipated delivered </a:t>
            </a:r>
          </a:p>
          <a:p>
            <a:r>
              <a:rPr lang="en-US" dirty="0"/>
              <a:t>Look over meal count form to ensure completeness and accuracy before signing and submitting to the sponsor </a:t>
            </a:r>
          </a:p>
          <a:p>
            <a:endParaRPr lang="en-US" dirty="0"/>
          </a:p>
          <a:p>
            <a:endParaRPr lang="en-US" dirty="0"/>
          </a:p>
        </p:txBody>
      </p:sp>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13</a:t>
            </a:fld>
            <a:endParaRPr lang="en-US" dirty="0"/>
          </a:p>
        </p:txBody>
      </p:sp>
      <p:pic>
        <p:nvPicPr>
          <p:cNvPr id="7" name="Picture 6">
            <a:extLst>
              <a:ext uri="{FF2B5EF4-FFF2-40B4-BE49-F238E27FC236}">
                <a16:creationId xmlns:a16="http://schemas.microsoft.com/office/drawing/2014/main" id="{074A6EF9-081F-B461-6ED7-91513EFF8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76" y="352590"/>
            <a:ext cx="4984290" cy="6152820"/>
          </a:xfrm>
          <a:prstGeom prst="rect">
            <a:avLst/>
          </a:prstGeom>
        </p:spPr>
      </p:pic>
      <p:sp>
        <p:nvSpPr>
          <p:cNvPr id="8" name="TextBox 7">
            <a:extLst>
              <a:ext uri="{FF2B5EF4-FFF2-40B4-BE49-F238E27FC236}">
                <a16:creationId xmlns:a16="http://schemas.microsoft.com/office/drawing/2014/main" id="{EB2A7FEF-0AB2-76E4-94E6-89B979C44486}"/>
              </a:ext>
            </a:extLst>
          </p:cNvPr>
          <p:cNvSpPr txBox="1"/>
          <p:nvPr/>
        </p:nvSpPr>
        <p:spPr>
          <a:xfrm rot="1081217">
            <a:off x="6992897" y="2791232"/>
            <a:ext cx="4059249" cy="1227195"/>
          </a:xfrm>
          <a:prstGeom prst="rect">
            <a:avLst/>
          </a:prstGeom>
        </p:spPr>
        <p:txBody>
          <a:bodyPr lIns="0" tIns="0" rIns="0" bIns="0" rtlCol="0" anchor="t">
            <a:spAutoFit/>
          </a:bodyPr>
          <a:lstStyle/>
          <a:p>
            <a:pPr algn="ctr">
              <a:lnSpc>
                <a:spcPts val="5040"/>
              </a:lnSpc>
              <a:spcBef>
                <a:spcPct val="0"/>
              </a:spcBef>
            </a:pPr>
            <a:r>
              <a:rPr lang="en-US" sz="3600" b="1" dirty="0">
                <a:solidFill>
                  <a:srgbClr val="EC1B24"/>
                </a:solidFill>
                <a:effectLst>
                  <a:outerShdw blurRad="38100" dist="38100" dir="2700000" algn="tl">
                    <a:srgbClr val="000000">
                      <a:alpha val="43137"/>
                    </a:srgbClr>
                  </a:outerShdw>
                </a:effectLst>
                <a:latin typeface="Cooper Hewitt Heavy"/>
              </a:rPr>
              <a:t>FILL OUT COMPLETELY</a:t>
            </a:r>
          </a:p>
        </p:txBody>
      </p:sp>
    </p:spTree>
    <p:extLst>
      <p:ext uri="{BB962C8B-B14F-4D97-AF65-F5344CB8AC3E}">
        <p14:creationId xmlns:p14="http://schemas.microsoft.com/office/powerpoint/2010/main" val="317028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 name="Group 106">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8" name="Straight Connector 107">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0"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2" name="Isosceles Triangle 111">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3"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4"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5"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6" name="Isosceles Triangle 115">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7" name="Isosceles Triangle 116">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a:xfrm>
            <a:off x="4558713" y="214561"/>
            <a:ext cx="5132272" cy="1198326"/>
          </a:xfrm>
        </p:spPr>
        <p:txBody>
          <a:bodyPr vert="horz" lIns="91440" tIns="45720" rIns="91440" bIns="45720" rtlCol="0" anchor="b">
            <a:normAutofit fontScale="90000"/>
          </a:bodyPr>
          <a:lstStyle/>
          <a:p>
            <a:r>
              <a:rPr lang="en-US" sz="4400" kern="1200" dirty="0">
                <a:solidFill>
                  <a:schemeClr val="accent1"/>
                </a:solidFill>
                <a:latin typeface="+mj-lt"/>
                <a:ea typeface="+mj-ea"/>
                <a:cs typeface="+mj-cs"/>
              </a:rPr>
              <a:t>Site Record of Meals Served (At Risk Form)</a:t>
            </a:r>
          </a:p>
        </p:txBody>
      </p:sp>
      <p:sp>
        <p:nvSpPr>
          <p:cNvPr id="119" name="Isosceles Triangle 118">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8" name="Picture 27" descr="A screenshot of a cell phone&#10;&#10;Description automatically generated">
            <a:extLst>
              <a:ext uri="{FF2B5EF4-FFF2-40B4-BE49-F238E27FC236}">
                <a16:creationId xmlns:a16="http://schemas.microsoft.com/office/drawing/2014/main" id="{56401EDA-B73A-74CA-7FD3-BC4CDC9777CE}"/>
              </a:ext>
            </a:extLst>
          </p:cNvPr>
          <p:cNvPicPr>
            <a:picLocks noChangeAspect="1"/>
          </p:cNvPicPr>
          <p:nvPr/>
        </p:nvPicPr>
        <p:blipFill rotWithShape="1">
          <a:blip r:embed="rId2">
            <a:extLst>
              <a:ext uri="{28A0092B-C50C-407E-A947-70E740481C1C}">
                <a14:useLocalDpi xmlns:a14="http://schemas.microsoft.com/office/drawing/2010/main" val="0"/>
              </a:ext>
            </a:extLst>
          </a:blip>
          <a:srcRect l="6286" t="3973" r="7389" b="3842"/>
          <a:stretch/>
        </p:blipFill>
        <p:spPr>
          <a:xfrm>
            <a:off x="627275" y="447278"/>
            <a:ext cx="3931438" cy="5954974"/>
          </a:xfrm>
          <a:prstGeom prst="rect">
            <a:avLst/>
          </a:prstGeom>
        </p:spPr>
      </p:pic>
      <p:sp>
        <p:nvSpPr>
          <p:cNvPr id="30" name="TextBox 6">
            <a:extLst>
              <a:ext uri="{FF2B5EF4-FFF2-40B4-BE49-F238E27FC236}">
                <a16:creationId xmlns:a16="http://schemas.microsoft.com/office/drawing/2014/main" id="{0D9E31D2-6579-9CE8-3595-BC53848D0399}"/>
              </a:ext>
            </a:extLst>
          </p:cNvPr>
          <p:cNvSpPr txBox="1"/>
          <p:nvPr/>
        </p:nvSpPr>
        <p:spPr>
          <a:xfrm rot="1081217">
            <a:off x="617227" y="2976270"/>
            <a:ext cx="4059249" cy="1227195"/>
          </a:xfrm>
          <a:prstGeom prst="rect">
            <a:avLst/>
          </a:prstGeom>
        </p:spPr>
        <p:txBody>
          <a:bodyPr lIns="0" tIns="0" rIns="0" bIns="0" rtlCol="0" anchor="t">
            <a:spAutoFit/>
          </a:bodyPr>
          <a:lstStyle/>
          <a:p>
            <a:pPr algn="ctr">
              <a:lnSpc>
                <a:spcPts val="5040"/>
              </a:lnSpc>
              <a:spcBef>
                <a:spcPct val="0"/>
              </a:spcBef>
            </a:pPr>
            <a:r>
              <a:rPr lang="en-US" sz="3600" b="1" dirty="0">
                <a:solidFill>
                  <a:srgbClr val="EC1B24"/>
                </a:solidFill>
                <a:effectLst>
                  <a:outerShdw blurRad="38100" dist="38100" dir="2700000" algn="tl">
                    <a:srgbClr val="000000">
                      <a:alpha val="43137"/>
                    </a:srgbClr>
                  </a:outerShdw>
                </a:effectLst>
                <a:latin typeface="Cooper Hewitt Heavy"/>
              </a:rPr>
              <a:t>FILL OUT COMPLETELY</a:t>
            </a:r>
          </a:p>
        </p:txBody>
      </p:sp>
      <p:sp>
        <p:nvSpPr>
          <p:cNvPr id="31" name="TextBox 30">
            <a:extLst>
              <a:ext uri="{FF2B5EF4-FFF2-40B4-BE49-F238E27FC236}">
                <a16:creationId xmlns:a16="http://schemas.microsoft.com/office/drawing/2014/main" id="{4C7889C6-7A2D-C42B-1542-57D81C6135E6}"/>
              </a:ext>
            </a:extLst>
          </p:cNvPr>
          <p:cNvSpPr txBox="1"/>
          <p:nvPr/>
        </p:nvSpPr>
        <p:spPr>
          <a:xfrm>
            <a:off x="4983061" y="1803633"/>
            <a:ext cx="4290941" cy="2031325"/>
          </a:xfrm>
          <a:prstGeom prst="rect">
            <a:avLst/>
          </a:prstGeom>
          <a:noFill/>
        </p:spPr>
        <p:txBody>
          <a:bodyPr wrap="square" rtlCol="0">
            <a:spAutoFit/>
          </a:bodyPr>
          <a:lstStyle/>
          <a:p>
            <a:pPr marL="285750" indent="-285750">
              <a:buFontTx/>
              <a:buChar char="-"/>
            </a:pPr>
            <a:r>
              <a:rPr lang="en-US" dirty="0"/>
              <a:t>Complete daily and turn in monthly</a:t>
            </a:r>
          </a:p>
          <a:p>
            <a:pPr marL="285750" indent="-285750">
              <a:buFontTx/>
              <a:buChar char="-"/>
            </a:pPr>
            <a:r>
              <a:rPr lang="en-US" dirty="0"/>
              <a:t>Must be always available and up to date for monitoring </a:t>
            </a:r>
          </a:p>
          <a:p>
            <a:pPr marL="285750" indent="-285750">
              <a:buFontTx/>
              <a:buChar char="-"/>
            </a:pPr>
            <a:r>
              <a:rPr lang="en-US" dirty="0"/>
              <a:t>Complete ALL columns, including initials</a:t>
            </a:r>
          </a:p>
          <a:p>
            <a:pPr marL="285750" indent="-285750">
              <a:buFontTx/>
              <a:buChar char="-"/>
            </a:pPr>
            <a:r>
              <a:rPr lang="en-US" dirty="0"/>
              <a:t>Must match meal count form and attendance numbers</a:t>
            </a:r>
          </a:p>
        </p:txBody>
      </p:sp>
    </p:spTree>
    <p:extLst>
      <p:ext uri="{BB962C8B-B14F-4D97-AF65-F5344CB8AC3E}">
        <p14:creationId xmlns:p14="http://schemas.microsoft.com/office/powerpoint/2010/main" val="24990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p:txBody>
          <a:bodyPr/>
          <a:lstStyle/>
          <a:p>
            <a:r>
              <a:rPr lang="en-US" dirty="0"/>
              <a:t>Kitchen Meals – Lunch/Supper</a:t>
            </a:r>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p:txBody>
          <a:bodyPr>
            <a:normAutofit lnSpcReduction="10000"/>
          </a:bodyPr>
          <a:lstStyle/>
          <a:p>
            <a:r>
              <a:rPr lang="en-US" dirty="0"/>
              <a:t>Delivery tickets should be signed after Cambro is checked – if driver doesn’t present the ticket, please remind them</a:t>
            </a:r>
          </a:p>
          <a:p>
            <a:r>
              <a:rPr lang="en-US" dirty="0"/>
              <a:t>Check the food temperature 30 minutes prior to serving and at serve time</a:t>
            </a:r>
          </a:p>
          <a:p>
            <a:r>
              <a:rPr lang="en-US" dirty="0"/>
              <a:t>Pans and utensils MUST be free of food debris after meal service and before they are put back into the Cambro. </a:t>
            </a:r>
          </a:p>
          <a:p>
            <a:r>
              <a:rPr lang="en-US" dirty="0"/>
              <a:t>Closures must be submitted at least 2 days in advance and changes should be submitted 2 days in advance, allowing our kitchen time to adjust their ordering and food preparation schedule.</a:t>
            </a:r>
          </a:p>
          <a:p>
            <a:r>
              <a:rPr lang="en-US" dirty="0"/>
              <a:t>* special note * our kitchen staff works M-F to prepare upwards of 1,600 meals at one time and cannot accommodate last minute changes. Failure to submit changes and closures may result in invoices sent to your sites to cover the price of food lost. </a:t>
            </a:r>
          </a:p>
          <a:p>
            <a:endParaRPr lang="en-US" dirty="0"/>
          </a:p>
        </p:txBody>
      </p:sp>
    </p:spTree>
    <p:extLst>
      <p:ext uri="{BB962C8B-B14F-4D97-AF65-F5344CB8AC3E}">
        <p14:creationId xmlns:p14="http://schemas.microsoft.com/office/powerpoint/2010/main" val="94818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C8D31CF-1575-759D-E436-D1B84F184C52}"/>
              </a:ext>
            </a:extLst>
          </p:cNvPr>
          <p:cNvSpPr>
            <a:spLocks noGrp="1"/>
          </p:cNvSpPr>
          <p:nvPr>
            <p:ph type="title"/>
          </p:nvPr>
        </p:nvSpPr>
        <p:spPr>
          <a:xfrm>
            <a:off x="1286933" y="609600"/>
            <a:ext cx="10197494" cy="1099457"/>
          </a:xfrm>
        </p:spPr>
        <p:txBody>
          <a:bodyPr>
            <a:normAutofit/>
          </a:bodyPr>
          <a:lstStyle/>
          <a:p>
            <a:r>
              <a:rPr lang="en-US" dirty="0"/>
              <a:t>Food Allergies</a:t>
            </a:r>
          </a:p>
        </p:txBody>
      </p:sp>
      <p:sp>
        <p:nvSpPr>
          <p:cNvPr id="15" name="Isosceles Triangle 1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9" name="Content Placeholder 6">
            <a:extLst>
              <a:ext uri="{FF2B5EF4-FFF2-40B4-BE49-F238E27FC236}">
                <a16:creationId xmlns:a16="http://schemas.microsoft.com/office/drawing/2014/main" id="{BBABD7A1-8E6E-A954-BF10-7909B1E2FD18}"/>
              </a:ext>
            </a:extLst>
          </p:cNvPr>
          <p:cNvGraphicFramePr>
            <a:graphicFrameLocks noGrp="1"/>
          </p:cNvGraphicFramePr>
          <p:nvPr>
            <p:ph idx="1"/>
            <p:extLst>
              <p:ext uri="{D42A27DB-BD31-4B8C-83A1-F6EECF244321}">
                <p14:modId xmlns:p14="http://schemas.microsoft.com/office/powerpoint/2010/main" val="1016951594"/>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4418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EE14A3D-564E-EE44-0DC1-D5FC9A298976}"/>
              </a:ext>
            </a:extLst>
          </p:cNvPr>
          <p:cNvSpPr>
            <a:spLocks noGrp="1"/>
          </p:cNvSpPr>
          <p:nvPr>
            <p:ph type="title"/>
          </p:nvPr>
        </p:nvSpPr>
        <p:spPr>
          <a:xfrm>
            <a:off x="4272055" y="450850"/>
            <a:ext cx="4166368" cy="1156277"/>
          </a:xfrm>
        </p:spPr>
        <p:txBody>
          <a:bodyPr/>
          <a:lstStyle/>
          <a:p>
            <a:r>
              <a:rPr lang="en-US"/>
              <a:t>State &amp; Sponsor Reviews</a:t>
            </a:r>
            <a:endParaRPr lang="en-US" dirty="0"/>
          </a:p>
        </p:txBody>
      </p:sp>
      <p:sp>
        <p:nvSpPr>
          <p:cNvPr id="15" name="Text Placeholder 14">
            <a:extLst>
              <a:ext uri="{FF2B5EF4-FFF2-40B4-BE49-F238E27FC236}">
                <a16:creationId xmlns:a16="http://schemas.microsoft.com/office/drawing/2014/main" id="{E9CAC080-62A0-B570-E249-85AA026EB18D}"/>
              </a:ext>
            </a:extLst>
          </p:cNvPr>
          <p:cNvSpPr>
            <a:spLocks noGrp="1"/>
          </p:cNvSpPr>
          <p:nvPr>
            <p:ph type="body" sz="quarter" idx="13"/>
          </p:nvPr>
        </p:nvSpPr>
        <p:spPr>
          <a:xfrm>
            <a:off x="4389120" y="2516621"/>
            <a:ext cx="3932238" cy="588963"/>
          </a:xfrm>
        </p:spPr>
        <p:txBody>
          <a:bodyPr/>
          <a:lstStyle/>
          <a:p>
            <a:pPr marL="342900" indent="-342900">
              <a:buFontTx/>
              <a:buChar char="-"/>
            </a:pPr>
            <a:r>
              <a:rPr lang="en-US" sz="1600" dirty="0"/>
              <a:t>Dare to Care will conduct site reviews to make sure the site is following all program rules and regulations</a:t>
            </a:r>
          </a:p>
          <a:p>
            <a:pPr marL="342900" indent="-342900">
              <a:buFontTx/>
              <a:buChar char="-"/>
            </a:pPr>
            <a:r>
              <a:rPr lang="en-US" sz="1600" dirty="0"/>
              <a:t>Any areas of noncompliance will be addressed in a corrective action plan</a:t>
            </a:r>
          </a:p>
          <a:p>
            <a:pPr marL="342900" indent="-342900">
              <a:buFontTx/>
              <a:buChar char="-"/>
            </a:pPr>
            <a:r>
              <a:rPr lang="en-US" sz="1600" dirty="0"/>
              <a:t>The site must indicate that immediate correction action was taken and identify the plan in place to ensure future compliance</a:t>
            </a:r>
          </a:p>
          <a:p>
            <a:pPr marL="342900" indent="-342900">
              <a:buFontTx/>
              <a:buChar char="-"/>
            </a:pPr>
            <a:r>
              <a:rPr lang="en-US" sz="1600" dirty="0"/>
              <a:t>A site must be terminated from participation if many violations are found and/or if the health, safety, or wellbeing of children is threatened. </a:t>
            </a:r>
          </a:p>
        </p:txBody>
      </p:sp>
    </p:spTree>
    <p:extLst>
      <p:ext uri="{BB962C8B-B14F-4D97-AF65-F5344CB8AC3E}">
        <p14:creationId xmlns:p14="http://schemas.microsoft.com/office/powerpoint/2010/main" val="391667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1507067" y="206530"/>
            <a:ext cx="7766936" cy="884849"/>
          </a:xfrm>
        </p:spPr>
        <p:txBody>
          <a:bodyPr/>
          <a:lstStyle/>
          <a:p>
            <a:r>
              <a:rPr lang="en-US" dirty="0"/>
              <a:t>Civil Rights Training </a:t>
            </a:r>
          </a:p>
        </p:txBody>
      </p:sp>
      <p:sp>
        <p:nvSpPr>
          <p:cNvPr id="3" name="Subtitle 2">
            <a:extLst>
              <a:ext uri="{FF2B5EF4-FFF2-40B4-BE49-F238E27FC236}">
                <a16:creationId xmlns:a16="http://schemas.microsoft.com/office/drawing/2014/main" id="{B787DFD8-D262-D485-B1F2-817C5A0928C5}"/>
              </a:ext>
            </a:extLst>
          </p:cNvPr>
          <p:cNvSpPr>
            <a:spLocks noGrp="1"/>
          </p:cNvSpPr>
          <p:nvPr>
            <p:ph type="subTitle" idx="1"/>
          </p:nvPr>
        </p:nvSpPr>
        <p:spPr>
          <a:xfrm>
            <a:off x="3902315" y="1543550"/>
            <a:ext cx="4387370" cy="884849"/>
          </a:xfrm>
        </p:spPr>
        <p:txBody>
          <a:bodyPr>
            <a:normAutofit/>
          </a:bodyPr>
          <a:lstStyle/>
          <a:p>
            <a:r>
              <a:rPr lang="en-US" sz="3600" dirty="0">
                <a:hlinkClick r:id="rId2"/>
              </a:rPr>
              <a:t>KDE Training Video </a:t>
            </a:r>
            <a:endParaRPr lang="en-US" sz="3600" dirty="0"/>
          </a:p>
        </p:txBody>
      </p:sp>
      <p:grpSp>
        <p:nvGrpSpPr>
          <p:cNvPr id="4" name="Group 2">
            <a:extLst>
              <a:ext uri="{FF2B5EF4-FFF2-40B4-BE49-F238E27FC236}">
                <a16:creationId xmlns:a16="http://schemas.microsoft.com/office/drawing/2014/main" id="{2B3A26D3-D7EB-869C-582D-CAD28B1CFF46}"/>
              </a:ext>
            </a:extLst>
          </p:cNvPr>
          <p:cNvGrpSpPr/>
          <p:nvPr/>
        </p:nvGrpSpPr>
        <p:grpSpPr>
          <a:xfrm>
            <a:off x="3682711" y="2530363"/>
            <a:ext cx="2327564" cy="3945616"/>
            <a:chOff x="0" y="0"/>
            <a:chExt cx="4597400" cy="7762240"/>
          </a:xfrm>
        </p:grpSpPr>
        <p:pic>
          <p:nvPicPr>
            <p:cNvPr id="5" name="Picture 3">
              <a:extLst>
                <a:ext uri="{FF2B5EF4-FFF2-40B4-BE49-F238E27FC236}">
                  <a16:creationId xmlns:a16="http://schemas.microsoft.com/office/drawing/2014/main" id="{B12E5DF2-99D2-7843-9C58-6E2CA974D51F}"/>
                </a:ext>
              </a:extLst>
            </p:cNvPr>
            <p:cNvPicPr>
              <a:picLocks noChangeAspect="1"/>
            </p:cNvPicPr>
            <p:nvPr/>
          </p:nvPicPr>
          <p:blipFill>
            <a:blip r:embed="rId3"/>
            <a:srcRect l="4921" r="4921"/>
            <a:stretch>
              <a:fillRect/>
            </a:stretch>
          </p:blipFill>
          <p:spPr>
            <a:xfrm>
              <a:off x="0" y="0"/>
              <a:ext cx="4597400" cy="7762240"/>
            </a:xfrm>
            <a:prstGeom prst="rect">
              <a:avLst/>
            </a:prstGeom>
          </p:spPr>
        </p:pic>
      </p:grpSp>
      <p:pic>
        <p:nvPicPr>
          <p:cNvPr id="6" name="Picture 5" descr="A screenshot of a cell phone&#10;&#10;Description automatically generated">
            <a:extLst>
              <a:ext uri="{FF2B5EF4-FFF2-40B4-BE49-F238E27FC236}">
                <a16:creationId xmlns:a16="http://schemas.microsoft.com/office/drawing/2014/main" id="{600F8D05-2EF5-D2CE-35FD-6341AEE23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0275" y="2705854"/>
            <a:ext cx="2584746" cy="3400360"/>
          </a:xfrm>
          <a:prstGeom prst="rect">
            <a:avLst/>
          </a:prstGeom>
        </p:spPr>
      </p:pic>
    </p:spTree>
    <p:extLst>
      <p:ext uri="{BB962C8B-B14F-4D97-AF65-F5344CB8AC3E}">
        <p14:creationId xmlns:p14="http://schemas.microsoft.com/office/powerpoint/2010/main" val="1003962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5" name="Isosceles Triangle 6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8" name="Title 37">
            <a:extLst>
              <a:ext uri="{FF2B5EF4-FFF2-40B4-BE49-F238E27FC236}">
                <a16:creationId xmlns:a16="http://schemas.microsoft.com/office/drawing/2014/main" id="{019114DD-3E91-0560-B3AF-2D4D871A05FA}"/>
              </a:ext>
            </a:extLst>
          </p:cNvPr>
          <p:cNvSpPr>
            <a:spLocks noGrp="1"/>
          </p:cNvSpPr>
          <p:nvPr>
            <p:ph type="title"/>
          </p:nvPr>
        </p:nvSpPr>
        <p:spPr>
          <a:xfrm>
            <a:off x="673754" y="643467"/>
            <a:ext cx="4203045" cy="1375608"/>
          </a:xfrm>
        </p:spPr>
        <p:txBody>
          <a:bodyPr anchor="ctr">
            <a:normAutofit/>
          </a:bodyPr>
          <a:lstStyle/>
          <a:p>
            <a:pPr>
              <a:lnSpc>
                <a:spcPct val="90000"/>
              </a:lnSpc>
            </a:pPr>
            <a:r>
              <a:rPr lang="en-US" sz="3100" b="1">
                <a:solidFill>
                  <a:schemeClr val="bg1"/>
                </a:solidFill>
                <a:effectLst>
                  <a:outerShdw blurRad="38100" dist="38100" dir="2700000" algn="tl">
                    <a:srgbClr val="000000">
                      <a:alpha val="43137"/>
                    </a:srgbClr>
                  </a:outerShdw>
                </a:effectLst>
              </a:rPr>
              <a:t>Site Supervisor Responsibility Recap </a:t>
            </a:r>
          </a:p>
        </p:txBody>
      </p:sp>
      <p:sp>
        <p:nvSpPr>
          <p:cNvPr id="39" name="Content Placeholder 38">
            <a:extLst>
              <a:ext uri="{FF2B5EF4-FFF2-40B4-BE49-F238E27FC236}">
                <a16:creationId xmlns:a16="http://schemas.microsoft.com/office/drawing/2014/main" id="{9CA7CA3F-A009-2E57-E4EB-E8D388A1476A}"/>
              </a:ext>
            </a:extLst>
          </p:cNvPr>
          <p:cNvSpPr>
            <a:spLocks noGrp="1"/>
          </p:cNvSpPr>
          <p:nvPr>
            <p:ph idx="1"/>
          </p:nvPr>
        </p:nvSpPr>
        <p:spPr>
          <a:xfrm>
            <a:off x="673754" y="2160590"/>
            <a:ext cx="3973943" cy="3440110"/>
          </a:xfrm>
        </p:spPr>
        <p:txBody>
          <a:bodyPr>
            <a:normAutofit/>
          </a:bodyPr>
          <a:lstStyle/>
          <a:p>
            <a:r>
              <a:rPr lang="en-US">
                <a:solidFill>
                  <a:schemeClr val="bg1"/>
                </a:solidFill>
              </a:rPr>
              <a:t>Trained site supervisor must be present during ALL meal services and serve all children </a:t>
            </a:r>
          </a:p>
          <a:p>
            <a:r>
              <a:rPr lang="en-US">
                <a:solidFill>
                  <a:schemeClr val="bg1"/>
                </a:solidFill>
              </a:rPr>
              <a:t>Ensure accurate meal count documentation and Civil Rights Compliance</a:t>
            </a:r>
          </a:p>
          <a:p>
            <a:r>
              <a:rPr lang="en-US">
                <a:solidFill>
                  <a:schemeClr val="bg1"/>
                </a:solidFill>
              </a:rPr>
              <a:t>Submit all forms to DTC each week and inform sponsor of any changes</a:t>
            </a:r>
          </a:p>
        </p:txBody>
      </p:sp>
      <p:pic>
        <p:nvPicPr>
          <p:cNvPr id="3" name="Picture 2" descr="Text, letter&#10;&#10;Description automatically generated">
            <a:extLst>
              <a:ext uri="{FF2B5EF4-FFF2-40B4-BE49-F238E27FC236}">
                <a16:creationId xmlns:a16="http://schemas.microsoft.com/office/drawing/2014/main" id="{4C26B698-D3C2-D5F3-4EA0-66627A3AFF9E}"/>
              </a:ext>
            </a:extLst>
          </p:cNvPr>
          <p:cNvPicPr>
            <a:picLocks noChangeAspect="1"/>
          </p:cNvPicPr>
          <p:nvPr/>
        </p:nvPicPr>
        <p:blipFill>
          <a:blip r:embed="rId2"/>
          <a:stretch>
            <a:fillRect/>
          </a:stretch>
        </p:blipFill>
        <p:spPr>
          <a:xfrm>
            <a:off x="6096001" y="1841116"/>
            <a:ext cx="5143500" cy="3163252"/>
          </a:xfrm>
          <a:prstGeom prst="rect">
            <a:avLst/>
          </a:prstGeom>
        </p:spPr>
      </p:pic>
      <p:sp>
        <p:nvSpPr>
          <p:cNvPr id="67" name="Isosceles Triangle 6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218004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4" name="Rectangle 2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Shape 3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b="1">
                <a:solidFill>
                  <a:srgbClr val="FFFFFF"/>
                </a:solidFill>
              </a:rPr>
              <a:t>AGENDA</a:t>
            </a:r>
          </a:p>
        </p:txBody>
      </p:sp>
      <p:pic>
        <p:nvPicPr>
          <p:cNvPr id="5" name="Picture 4" descr="Text, whiteboard&#10;&#10;Description automatically generated">
            <a:extLst>
              <a:ext uri="{FF2B5EF4-FFF2-40B4-BE49-F238E27FC236}">
                <a16:creationId xmlns:a16="http://schemas.microsoft.com/office/drawing/2014/main" id="{99BE8435-A028-9895-547C-9156B5DAD937}"/>
              </a:ext>
            </a:extLst>
          </p:cNvPr>
          <p:cNvPicPr>
            <a:picLocks noChangeAspect="1"/>
          </p:cNvPicPr>
          <p:nvPr/>
        </p:nvPicPr>
        <p:blipFill>
          <a:blip r:embed="rId2"/>
          <a:stretch>
            <a:fillRect/>
          </a:stretch>
        </p:blipFill>
        <p:spPr>
          <a:xfrm>
            <a:off x="904986" y="1168399"/>
            <a:ext cx="3561303" cy="4610101"/>
          </a:xfrm>
          <a:prstGeom prst="rect">
            <a:avLst/>
          </a:prstGeom>
        </p:spPr>
      </p:pic>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a:xfrm>
            <a:off x="7181725" y="2837329"/>
            <a:ext cx="4512988" cy="3317938"/>
          </a:xfrm>
        </p:spPr>
        <p:txBody>
          <a:bodyPr vert="horz" lIns="91440" tIns="45720" rIns="91440" bIns="45720" rtlCol="0" anchor="t">
            <a:normAutofit/>
          </a:bodyPr>
          <a:lstStyle/>
          <a:p>
            <a:pPr>
              <a:lnSpc>
                <a:spcPct val="140000"/>
              </a:lnSpc>
              <a:spcBef>
                <a:spcPts val="1000"/>
              </a:spcBef>
              <a:buFont typeface="Wingdings 3" charset="2"/>
              <a:buChar char=""/>
            </a:pPr>
            <a:r>
              <a:rPr lang="en-US" sz="1500">
                <a:solidFill>
                  <a:srgbClr val="FFFFFF"/>
                </a:solidFill>
              </a:rPr>
              <a:t>Program Requirements</a:t>
            </a:r>
          </a:p>
          <a:p>
            <a:pPr>
              <a:lnSpc>
                <a:spcPct val="140000"/>
              </a:lnSpc>
              <a:spcBef>
                <a:spcPts val="1000"/>
              </a:spcBef>
              <a:buFont typeface="Wingdings 3" charset="2"/>
              <a:buChar char=""/>
            </a:pPr>
            <a:r>
              <a:rPr lang="en-US" sz="1500">
                <a:solidFill>
                  <a:srgbClr val="FFFFFF"/>
                </a:solidFill>
              </a:rPr>
              <a:t>Menus</a:t>
            </a:r>
          </a:p>
          <a:p>
            <a:pPr>
              <a:lnSpc>
                <a:spcPct val="140000"/>
              </a:lnSpc>
              <a:spcBef>
                <a:spcPts val="1000"/>
              </a:spcBef>
              <a:buFont typeface="Wingdings 3" charset="2"/>
              <a:buChar char=""/>
            </a:pPr>
            <a:r>
              <a:rPr lang="en-US" sz="1500">
                <a:solidFill>
                  <a:srgbClr val="FFFFFF"/>
                </a:solidFill>
              </a:rPr>
              <a:t>Paperwork </a:t>
            </a:r>
          </a:p>
          <a:p>
            <a:pPr>
              <a:lnSpc>
                <a:spcPct val="140000"/>
              </a:lnSpc>
              <a:spcBef>
                <a:spcPts val="1000"/>
              </a:spcBef>
              <a:buFont typeface="Wingdings 3" charset="2"/>
              <a:buChar char=""/>
            </a:pPr>
            <a:r>
              <a:rPr lang="en-US" sz="1500">
                <a:solidFill>
                  <a:srgbClr val="FFFFFF"/>
                </a:solidFill>
              </a:rPr>
              <a:t>Monitoring </a:t>
            </a:r>
          </a:p>
          <a:p>
            <a:pPr>
              <a:lnSpc>
                <a:spcPct val="140000"/>
              </a:lnSpc>
              <a:spcBef>
                <a:spcPts val="1000"/>
              </a:spcBef>
              <a:buFont typeface="Wingdings 3" charset="2"/>
              <a:buChar char=""/>
            </a:pPr>
            <a:r>
              <a:rPr lang="en-US" sz="1500">
                <a:solidFill>
                  <a:srgbClr val="FFFFFF"/>
                </a:solidFill>
              </a:rPr>
              <a:t>Civil Rights Training </a:t>
            </a:r>
          </a:p>
          <a:p>
            <a:pPr>
              <a:lnSpc>
                <a:spcPct val="140000"/>
              </a:lnSpc>
              <a:spcBef>
                <a:spcPts val="1000"/>
              </a:spcBef>
              <a:buFont typeface="Wingdings 3" charset="2"/>
              <a:buChar char=""/>
            </a:pPr>
            <a:r>
              <a:rPr lang="en-US" sz="1500">
                <a:solidFill>
                  <a:srgbClr val="FFFFFF"/>
                </a:solidFill>
              </a:rPr>
              <a:t>Online Processes </a:t>
            </a:r>
          </a:p>
          <a:p>
            <a:pPr>
              <a:lnSpc>
                <a:spcPct val="140000"/>
              </a:lnSpc>
              <a:spcBef>
                <a:spcPts val="1000"/>
              </a:spcBef>
              <a:buFont typeface="Wingdings 3" charset="2"/>
              <a:buChar char=""/>
            </a:pPr>
            <a:r>
              <a:rPr lang="en-US" sz="1500">
                <a:solidFill>
                  <a:srgbClr val="FFFFFF"/>
                </a:solidFill>
              </a:rPr>
              <a:t>Questions?</a:t>
            </a:r>
          </a:p>
          <a:p>
            <a:pPr>
              <a:lnSpc>
                <a:spcPct val="140000"/>
              </a:lnSpc>
              <a:spcBef>
                <a:spcPts val="1000"/>
              </a:spcBef>
              <a:buFont typeface="Wingdings 3" charset="2"/>
              <a:buChar char=""/>
            </a:pPr>
            <a:endParaRPr lang="en-US" sz="1500">
              <a:solidFill>
                <a:srgbClr val="FFFFFF"/>
              </a:solidFill>
            </a:endParaRPr>
          </a:p>
          <a:p>
            <a:pPr>
              <a:lnSpc>
                <a:spcPct val="140000"/>
              </a:lnSpc>
              <a:spcBef>
                <a:spcPts val="1000"/>
              </a:spcBef>
              <a:buFont typeface="Wingdings 3" charset="2"/>
              <a:buChar char=""/>
            </a:pPr>
            <a:endParaRPr lang="en-US" sz="1500">
              <a:solidFill>
                <a:srgbClr val="FFFFFF"/>
              </a:solidFill>
            </a:endParaRPr>
          </a:p>
        </p:txBody>
      </p:sp>
    </p:spTree>
    <p:extLst>
      <p:ext uri="{BB962C8B-B14F-4D97-AF65-F5344CB8AC3E}">
        <p14:creationId xmlns:p14="http://schemas.microsoft.com/office/powerpoint/2010/main" val="3855531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2B97C-97D2-6531-9244-2D41E0D54CD7}"/>
              </a:ext>
            </a:extLst>
          </p:cNvPr>
          <p:cNvSpPr>
            <a:spLocks noGrp="1"/>
          </p:cNvSpPr>
          <p:nvPr>
            <p:ph type="title"/>
          </p:nvPr>
        </p:nvSpPr>
        <p:spPr/>
        <p:txBody>
          <a:bodyPr>
            <a:normAutofit/>
          </a:bodyPr>
          <a:lstStyle/>
          <a:p>
            <a:r>
              <a:rPr lang="en-US" sz="4800" dirty="0"/>
              <a:t>Any questions?</a:t>
            </a:r>
          </a:p>
        </p:txBody>
      </p:sp>
      <p:sp>
        <p:nvSpPr>
          <p:cNvPr id="4" name="Footer Placeholder 3">
            <a:extLst>
              <a:ext uri="{FF2B5EF4-FFF2-40B4-BE49-F238E27FC236}">
                <a16:creationId xmlns:a16="http://schemas.microsoft.com/office/drawing/2014/main" id="{FA616792-959E-2098-889E-8BC3ACFD15D7}"/>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E1F43F53-BEB9-88F2-E654-DA038E60246A}"/>
              </a:ext>
            </a:extLst>
          </p:cNvPr>
          <p:cNvSpPr>
            <a:spLocks noGrp="1"/>
          </p:cNvSpPr>
          <p:nvPr>
            <p:ph type="sldNum" sz="quarter" idx="12"/>
          </p:nvPr>
        </p:nvSpPr>
        <p:spPr/>
        <p:txBody>
          <a:bodyPr/>
          <a:lstStyle/>
          <a:p>
            <a:fld id="{48F63A3B-78C7-47BE-AE5E-E10140E04643}" type="slidenum">
              <a:rPr lang="en-US" smtClean="0"/>
              <a:pPr/>
              <a:t>20</a:t>
            </a:fld>
            <a:endParaRPr lang="en-US" dirty="0"/>
          </a:p>
        </p:txBody>
      </p:sp>
      <p:pic>
        <p:nvPicPr>
          <p:cNvPr id="6" name="Picture 8">
            <a:extLst>
              <a:ext uri="{FF2B5EF4-FFF2-40B4-BE49-F238E27FC236}">
                <a16:creationId xmlns:a16="http://schemas.microsoft.com/office/drawing/2014/main" id="{461C641B-DCF5-C092-C5AD-4BEF9619F420}"/>
              </a:ext>
            </a:extLst>
          </p:cNvPr>
          <p:cNvPicPr>
            <a:picLocks noChangeAspect="1"/>
          </p:cNvPicPr>
          <p:nvPr/>
        </p:nvPicPr>
        <p:blipFill>
          <a:blip r:embed="rId2"/>
          <a:srcRect t="15701"/>
          <a:stretch>
            <a:fillRect/>
          </a:stretch>
        </p:blipFill>
        <p:spPr>
          <a:xfrm>
            <a:off x="7018" y="3442773"/>
            <a:ext cx="12184982" cy="3415227"/>
          </a:xfrm>
          <a:prstGeom prst="rect">
            <a:avLst/>
          </a:prstGeom>
        </p:spPr>
      </p:pic>
    </p:spTree>
    <p:extLst>
      <p:ext uri="{BB962C8B-B14F-4D97-AF65-F5344CB8AC3E}">
        <p14:creationId xmlns:p14="http://schemas.microsoft.com/office/powerpoint/2010/main" val="3155318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4306AD-9CF8-75DD-601D-4993ED4B5556}"/>
              </a:ext>
            </a:extLst>
          </p:cNvPr>
          <p:cNvSpPr>
            <a:spLocks noGrp="1"/>
          </p:cNvSpPr>
          <p:nvPr>
            <p:ph type="title"/>
          </p:nvPr>
        </p:nvSpPr>
        <p:spPr>
          <a:xfrm>
            <a:off x="851231" y="326023"/>
            <a:ext cx="10671048" cy="768096"/>
          </a:xfrm>
        </p:spPr>
        <p:txBody>
          <a:bodyPr/>
          <a:lstStyle/>
          <a:p>
            <a:r>
              <a:rPr lang="en-US" dirty="0">
                <a:hlinkClick r:id="rId2"/>
              </a:rPr>
              <a:t>Online Processes</a:t>
            </a:r>
            <a:br>
              <a:rPr lang="en-US" dirty="0"/>
            </a:br>
            <a:endParaRPr lang="en-US" dirty="0"/>
          </a:p>
        </p:txBody>
      </p:sp>
      <p:sp>
        <p:nvSpPr>
          <p:cNvPr id="7" name="Text Placeholder 6">
            <a:extLst>
              <a:ext uri="{FF2B5EF4-FFF2-40B4-BE49-F238E27FC236}">
                <a16:creationId xmlns:a16="http://schemas.microsoft.com/office/drawing/2014/main" id="{7C5645DE-1414-4A3B-3481-67E2F773B6B8}"/>
              </a:ext>
            </a:extLst>
          </p:cNvPr>
          <p:cNvSpPr>
            <a:spLocks noGrp="1"/>
          </p:cNvSpPr>
          <p:nvPr>
            <p:ph type="body" idx="1"/>
          </p:nvPr>
        </p:nvSpPr>
        <p:spPr/>
        <p:txBody>
          <a:bodyPr/>
          <a:lstStyle/>
          <a:p>
            <a:r>
              <a:rPr lang="en-US" dirty="0"/>
              <a:t>Submitting paperwork</a:t>
            </a:r>
          </a:p>
        </p:txBody>
      </p:sp>
      <p:sp>
        <p:nvSpPr>
          <p:cNvPr id="10" name="Text Placeholder 9">
            <a:extLst>
              <a:ext uri="{FF2B5EF4-FFF2-40B4-BE49-F238E27FC236}">
                <a16:creationId xmlns:a16="http://schemas.microsoft.com/office/drawing/2014/main" id="{886ACD48-A778-8E1F-9FC8-0A760B00CDCA}"/>
              </a:ext>
            </a:extLst>
          </p:cNvPr>
          <p:cNvSpPr>
            <a:spLocks noGrp="1"/>
          </p:cNvSpPr>
          <p:nvPr>
            <p:ph type="body" sz="quarter" idx="18"/>
          </p:nvPr>
        </p:nvSpPr>
        <p:spPr/>
        <p:txBody>
          <a:bodyPr/>
          <a:lstStyle/>
          <a:p>
            <a:pPr marL="0" indent="0">
              <a:buNone/>
            </a:pPr>
            <a:r>
              <a:rPr lang="en-US" dirty="0"/>
              <a:t>https://daretocare.org/kids-cafe-file-upload/</a:t>
            </a:r>
          </a:p>
        </p:txBody>
      </p:sp>
      <p:sp>
        <p:nvSpPr>
          <p:cNvPr id="8" name="Text Placeholder 7">
            <a:extLst>
              <a:ext uri="{FF2B5EF4-FFF2-40B4-BE49-F238E27FC236}">
                <a16:creationId xmlns:a16="http://schemas.microsoft.com/office/drawing/2014/main" id="{C70BA94A-3226-66AE-D565-809306CED54D}"/>
              </a:ext>
            </a:extLst>
          </p:cNvPr>
          <p:cNvSpPr>
            <a:spLocks noGrp="1"/>
          </p:cNvSpPr>
          <p:nvPr>
            <p:ph type="body" sz="quarter" idx="15"/>
          </p:nvPr>
        </p:nvSpPr>
        <p:spPr/>
        <p:txBody>
          <a:bodyPr/>
          <a:lstStyle/>
          <a:p>
            <a:r>
              <a:rPr lang="en-US" dirty="0"/>
              <a:t>Changing meal counts</a:t>
            </a:r>
          </a:p>
        </p:txBody>
      </p:sp>
      <p:sp>
        <p:nvSpPr>
          <p:cNvPr id="11" name="Text Placeholder 10">
            <a:extLst>
              <a:ext uri="{FF2B5EF4-FFF2-40B4-BE49-F238E27FC236}">
                <a16:creationId xmlns:a16="http://schemas.microsoft.com/office/drawing/2014/main" id="{6564FB6C-994F-6AE7-4E33-B1E137D67FF1}"/>
              </a:ext>
            </a:extLst>
          </p:cNvPr>
          <p:cNvSpPr>
            <a:spLocks noGrp="1"/>
          </p:cNvSpPr>
          <p:nvPr>
            <p:ph type="body" sz="quarter" idx="21"/>
          </p:nvPr>
        </p:nvSpPr>
        <p:spPr/>
        <p:txBody>
          <a:bodyPr/>
          <a:lstStyle/>
          <a:p>
            <a:r>
              <a:rPr lang="en-US" dirty="0"/>
              <a:t>https://daretocare.org/meal-count-change-request/</a:t>
            </a:r>
          </a:p>
        </p:txBody>
      </p:sp>
      <p:sp>
        <p:nvSpPr>
          <p:cNvPr id="9" name="Text Placeholder 8">
            <a:extLst>
              <a:ext uri="{FF2B5EF4-FFF2-40B4-BE49-F238E27FC236}">
                <a16:creationId xmlns:a16="http://schemas.microsoft.com/office/drawing/2014/main" id="{587BCB6E-5430-0E38-4292-A3DA33D81892}"/>
              </a:ext>
            </a:extLst>
          </p:cNvPr>
          <p:cNvSpPr>
            <a:spLocks noGrp="1"/>
          </p:cNvSpPr>
          <p:nvPr>
            <p:ph type="body" sz="quarter" idx="17"/>
          </p:nvPr>
        </p:nvSpPr>
        <p:spPr/>
        <p:txBody>
          <a:bodyPr/>
          <a:lstStyle/>
          <a:p>
            <a:r>
              <a:rPr lang="en-US" dirty="0"/>
              <a:t>Closures/changes in meal service</a:t>
            </a:r>
          </a:p>
        </p:txBody>
      </p:sp>
      <p:sp>
        <p:nvSpPr>
          <p:cNvPr id="12" name="Text Placeholder 11">
            <a:extLst>
              <a:ext uri="{FF2B5EF4-FFF2-40B4-BE49-F238E27FC236}">
                <a16:creationId xmlns:a16="http://schemas.microsoft.com/office/drawing/2014/main" id="{87CD59F5-F4A2-5DC4-AD35-ADD62BCEEFA6}"/>
              </a:ext>
            </a:extLst>
          </p:cNvPr>
          <p:cNvSpPr>
            <a:spLocks noGrp="1"/>
          </p:cNvSpPr>
          <p:nvPr>
            <p:ph type="body" sz="quarter" idx="22"/>
          </p:nvPr>
        </p:nvSpPr>
        <p:spPr/>
        <p:txBody>
          <a:bodyPr/>
          <a:lstStyle/>
          <a:p>
            <a:r>
              <a:rPr lang="en-US" dirty="0"/>
              <a:t>https://daretocare.org/kids-cafe-closures/</a:t>
            </a:r>
          </a:p>
        </p:txBody>
      </p:sp>
    </p:spTree>
    <p:extLst>
      <p:ext uri="{BB962C8B-B14F-4D97-AF65-F5344CB8AC3E}">
        <p14:creationId xmlns:p14="http://schemas.microsoft.com/office/powerpoint/2010/main" val="2835976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676746" y="609600"/>
            <a:ext cx="3729076" cy="1320800"/>
          </a:xfrm>
        </p:spPr>
        <p:txBody>
          <a:bodyPr anchor="ctr">
            <a:normAutofit/>
          </a:bodyPr>
          <a:lstStyle/>
          <a:p>
            <a:r>
              <a:rPr lang="en-US"/>
              <a:t>What is CACFP?</a:t>
            </a:r>
            <a:endParaRPr lang="en-US" dirty="0"/>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685167" y="2160589"/>
            <a:ext cx="3720916" cy="3560733"/>
          </a:xfrm>
        </p:spPr>
        <p:txBody>
          <a:bodyPr>
            <a:normAutofit/>
          </a:bodyPr>
          <a:lstStyle/>
          <a:p>
            <a:r>
              <a:rPr lang="en-US">
                <a:latin typeface="Ink Free" panose="03080402000500000000" pitchFamily="66" charset="0"/>
              </a:rPr>
              <a:t>The Child and Adult Care Food Program (CACFP) partners with childcare centers, adult daycares, head starts, family daycare homes, emergency shelters and at-risk programs to provide healthy meal. This USDA program, administered by the State Department of Education, and then through sponsors such as Dare to Care.</a:t>
            </a:r>
          </a:p>
          <a:p>
            <a:endParaRPr lang="en-US" dirty="0"/>
          </a:p>
        </p:txBody>
      </p:sp>
      <p:pic>
        <p:nvPicPr>
          <p:cNvPr id="5" name="Picture 4" descr="Text&#10;&#10;Description automatically generated">
            <a:extLst>
              <a:ext uri="{FF2B5EF4-FFF2-40B4-BE49-F238E27FC236}">
                <a16:creationId xmlns:a16="http://schemas.microsoft.com/office/drawing/2014/main" id="{92B4BAE5-B1EE-BCED-7221-5B516A885B91}"/>
              </a:ext>
            </a:extLst>
          </p:cNvPr>
          <p:cNvPicPr>
            <a:picLocks noChangeAspect="1"/>
          </p:cNvPicPr>
          <p:nvPr/>
        </p:nvPicPr>
        <p:blipFill>
          <a:blip r:embed="rId2"/>
          <a:stretch>
            <a:fillRect/>
          </a:stretch>
        </p:blipFill>
        <p:spPr>
          <a:xfrm>
            <a:off x="5053328" y="632145"/>
            <a:ext cx="3804160" cy="5089178"/>
          </a:xfrm>
          <a:prstGeom prst="rect">
            <a:avLst/>
          </a:prstGeom>
        </p:spPr>
      </p:pic>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a:xfrm>
            <a:off x="8590663" y="6041362"/>
            <a:ext cx="683339" cy="365125"/>
          </a:xfrm>
        </p:spPr>
        <p:txBody>
          <a:bodyPr>
            <a:normAutofit/>
          </a:bodyPr>
          <a:lstStyle/>
          <a:p>
            <a:pPr>
              <a:spcAft>
                <a:spcPts val="600"/>
              </a:spcAft>
            </a:pPr>
            <a:fld id="{48F63A3B-78C7-47BE-AE5E-E10140E04643}" type="slidenum">
              <a:rPr lang="en-US" smtClean="0"/>
              <a:pPr>
                <a:spcAft>
                  <a:spcPts val="600"/>
                </a:spcAft>
              </a:pPr>
              <a:t>3</a:t>
            </a:fld>
            <a:endParaRPr lang="en-US"/>
          </a:p>
        </p:txBody>
      </p:sp>
    </p:spTree>
    <p:extLst>
      <p:ext uri="{BB962C8B-B14F-4D97-AF65-F5344CB8AC3E}">
        <p14:creationId xmlns:p14="http://schemas.microsoft.com/office/powerpoint/2010/main" val="979622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2" name="Straight Connector 51">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Isosceles Triangle 55">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3" name="Rectangle 62">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69"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Shape 78">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1554120" y="1020871"/>
            <a:ext cx="6960759" cy="2849671"/>
          </a:xfrm>
        </p:spPr>
        <p:txBody>
          <a:bodyPr vert="horz" lIns="91440" tIns="45720" rIns="91440" bIns="45720" rtlCol="0" anchor="b">
            <a:normAutofit/>
          </a:bodyPr>
          <a:lstStyle/>
          <a:p>
            <a:r>
              <a:rPr lang="en-US" sz="6600" b="1">
                <a:solidFill>
                  <a:srgbClr val="FFFFFF"/>
                </a:solidFill>
              </a:rPr>
              <a:t>Who can eat?</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type="body" idx="1"/>
          </p:nvPr>
        </p:nvSpPr>
        <p:spPr>
          <a:xfrm>
            <a:off x="1683088" y="3962088"/>
            <a:ext cx="6112077" cy="1186108"/>
          </a:xfrm>
        </p:spPr>
        <p:txBody>
          <a:bodyPr vert="horz" lIns="91440" tIns="45720" rIns="91440" bIns="45720" rtlCol="0" anchor="t">
            <a:normAutofit/>
          </a:bodyPr>
          <a:lstStyle/>
          <a:p>
            <a:pPr>
              <a:lnSpc>
                <a:spcPct val="90000"/>
              </a:lnSpc>
            </a:pPr>
            <a:r>
              <a:rPr lang="en-US" sz="1700">
                <a:solidFill>
                  <a:srgbClr val="FFFFFF">
                    <a:alpha val="70000"/>
                  </a:srgbClr>
                </a:solidFill>
              </a:rPr>
              <a:t>Children and teens 18 and younger</a:t>
            </a:r>
          </a:p>
          <a:p>
            <a:pPr>
              <a:lnSpc>
                <a:spcPct val="90000"/>
              </a:lnSpc>
            </a:pPr>
            <a:r>
              <a:rPr lang="en-US" sz="1700">
                <a:solidFill>
                  <a:srgbClr val="FFFFFF">
                    <a:alpha val="70000"/>
                  </a:srgbClr>
                </a:solidFill>
              </a:rPr>
              <a:t> A person between the ages of 19 and 21 who has a mental or physical disability and still participates in a school program (K-12, not college students)</a:t>
            </a:r>
          </a:p>
        </p:txBody>
      </p:sp>
      <p:sp>
        <p:nvSpPr>
          <p:cNvPr id="81" name="Isosceles Triangle 80">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92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69125542-D540-B766-0FA1-10DE2ED0495C}"/>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b="1"/>
              <a:t>Site Requirements</a:t>
            </a:r>
          </a:p>
        </p:txBody>
      </p:sp>
      <p:sp>
        <p:nvSpPr>
          <p:cNvPr id="7" name="Slide Number Placeholder 6">
            <a:extLst>
              <a:ext uri="{FF2B5EF4-FFF2-40B4-BE49-F238E27FC236}">
                <a16:creationId xmlns:a16="http://schemas.microsoft.com/office/drawing/2014/main" id="{712D1D31-1A67-703B-DF69-CA8142BF6A2D}"/>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48F63A3B-78C7-47BE-AE5E-E10140E04643}" type="slidenum">
              <a:rPr lang="en-US" smtClean="0"/>
              <a:pPr>
                <a:spcAft>
                  <a:spcPts val="600"/>
                </a:spcAft>
              </a:pPr>
              <a:t>5</a:t>
            </a:fld>
            <a:endParaRPr lang="en-US"/>
          </a:p>
        </p:txBody>
      </p:sp>
      <p:graphicFrame>
        <p:nvGraphicFramePr>
          <p:cNvPr id="9" name="Content Placeholder 3">
            <a:extLst>
              <a:ext uri="{FF2B5EF4-FFF2-40B4-BE49-F238E27FC236}">
                <a16:creationId xmlns:a16="http://schemas.microsoft.com/office/drawing/2014/main" id="{E2CCB5E3-490F-AC43-A9FA-614B468CFB66}"/>
              </a:ext>
            </a:extLst>
          </p:cNvPr>
          <p:cNvGraphicFramePr>
            <a:graphicFrameLocks noGrp="1"/>
          </p:cNvGraphicFramePr>
          <p:nvPr>
            <p:ph sz="half" idx="1"/>
            <p:extLst>
              <p:ext uri="{D42A27DB-BD31-4B8C-83A1-F6EECF244321}">
                <p14:modId xmlns:p14="http://schemas.microsoft.com/office/powerpoint/2010/main" val="2719858565"/>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3841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311B-3177-0658-3585-6639F26A9BF6}"/>
              </a:ext>
            </a:extLst>
          </p:cNvPr>
          <p:cNvSpPr>
            <a:spLocks noGrp="1"/>
          </p:cNvSpPr>
          <p:nvPr>
            <p:ph type="title"/>
          </p:nvPr>
        </p:nvSpPr>
        <p:spPr/>
        <p:txBody>
          <a:bodyPr/>
          <a:lstStyle/>
          <a:p>
            <a:r>
              <a:rPr lang="en-US" altLang="zh-CN" sz="4400" b="1">
                <a:solidFill>
                  <a:schemeClr val="accent6"/>
                </a:solidFill>
                <a:latin typeface="Arial Black" panose="020B0604020202020204" pitchFamily="34" charset="0"/>
                <a:cs typeface="Arial Black" panose="020B0604020202020204" pitchFamily="34" charset="0"/>
              </a:rPr>
              <a:t>When can I serve meals?</a:t>
            </a:r>
            <a:endParaRPr lang="en-US" sz="4400" b="1" dirty="0">
              <a:solidFill>
                <a:schemeClr val="accent6"/>
              </a:solidFill>
              <a:latin typeface="Arial Black" panose="020B0604020202020204" pitchFamily="34" charset="0"/>
              <a:cs typeface="Arial Black" panose="020B0604020202020204" pitchFamily="34" charset="0"/>
            </a:endParaRPr>
          </a:p>
        </p:txBody>
      </p:sp>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6</a:t>
            </a:fld>
            <a:endParaRPr lang="en-US" dirty="0"/>
          </a:p>
        </p:txBody>
      </p:sp>
      <p:graphicFrame>
        <p:nvGraphicFramePr>
          <p:cNvPr id="10" name="Content Placeholder 3">
            <a:extLst>
              <a:ext uri="{FF2B5EF4-FFF2-40B4-BE49-F238E27FC236}">
                <a16:creationId xmlns:a16="http://schemas.microsoft.com/office/drawing/2014/main" id="{85F40480-D43C-A22E-922F-14246BB3C5AD}"/>
              </a:ext>
            </a:extLst>
          </p:cNvPr>
          <p:cNvGraphicFramePr>
            <a:graphicFrameLocks noGrp="1"/>
          </p:cNvGraphicFramePr>
          <p:nvPr>
            <p:ph sz="half" idx="1"/>
          </p:nvPr>
        </p:nvGraphicFramePr>
        <p:xfrm>
          <a:off x="755904" y="2825496"/>
          <a:ext cx="10680192" cy="2834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86474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10">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2FC35-82E5-B894-7C84-20028CC65127}"/>
              </a:ext>
            </a:extLst>
          </p:cNvPr>
          <p:cNvSpPr>
            <a:spLocks noGrp="1"/>
          </p:cNvSpPr>
          <p:nvPr>
            <p:ph type="title"/>
          </p:nvPr>
        </p:nvSpPr>
        <p:spPr>
          <a:xfrm>
            <a:off x="652481" y="1382486"/>
            <a:ext cx="3547581" cy="4093028"/>
          </a:xfrm>
        </p:spPr>
        <p:txBody>
          <a:bodyPr vert="horz" lIns="91440" tIns="45720" rIns="91440" bIns="45720" rtlCol="0" anchor="ctr">
            <a:normAutofit/>
          </a:bodyPr>
          <a:lstStyle/>
          <a:p>
            <a:r>
              <a:rPr lang="en-US" sz="4400"/>
              <a:t>Where can I serve meals?</a:t>
            </a:r>
          </a:p>
        </p:txBody>
      </p:sp>
      <p:grpSp>
        <p:nvGrpSpPr>
          <p:cNvPr id="25" name="Group 24">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6" name="Straight Connector 25">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6" name="Rectangle 35">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7DEABEF8-1E50-28A6-133B-9B76CFE567FB}"/>
              </a:ext>
            </a:extLst>
          </p:cNvPr>
          <p:cNvSpPr>
            <a:spLocks noGrp="1"/>
          </p:cNvSpPr>
          <p:nvPr>
            <p:ph type="sldNum" sz="quarter" idx="12"/>
          </p:nvPr>
        </p:nvSpPr>
        <p:spPr>
          <a:xfrm>
            <a:off x="10529090" y="6041362"/>
            <a:ext cx="683339" cy="365125"/>
          </a:xfrm>
        </p:spPr>
        <p:txBody>
          <a:bodyPr vert="horz" lIns="91440" tIns="45720" rIns="91440" bIns="45720" rtlCol="0" anchor="ctr">
            <a:normAutofit/>
          </a:bodyPr>
          <a:lstStyle/>
          <a:p>
            <a:pPr>
              <a:spcAft>
                <a:spcPts val="600"/>
              </a:spcAft>
            </a:pPr>
            <a:fld id="{48F63A3B-78C7-47BE-AE5E-E10140E04643}" type="slidenum">
              <a:rPr lang="en-US">
                <a:solidFill>
                  <a:srgbClr val="FFFFFF"/>
                </a:solidFill>
              </a:rPr>
              <a:pPr>
                <a:spcAft>
                  <a:spcPts val="600"/>
                </a:spcAft>
              </a:pPr>
              <a:t>7</a:t>
            </a:fld>
            <a:endParaRPr lang="en-US">
              <a:solidFill>
                <a:srgbClr val="FFFFFF"/>
              </a:solidFill>
            </a:endParaRPr>
          </a:p>
        </p:txBody>
      </p:sp>
      <p:graphicFrame>
        <p:nvGraphicFramePr>
          <p:cNvPr id="35" name="Content Placeholder 2">
            <a:extLst>
              <a:ext uri="{FF2B5EF4-FFF2-40B4-BE49-F238E27FC236}">
                <a16:creationId xmlns:a16="http://schemas.microsoft.com/office/drawing/2014/main" id="{6D392BD5-A720-A798-1834-5CB391950A15}"/>
              </a:ext>
            </a:extLst>
          </p:cNvPr>
          <p:cNvGraphicFramePr>
            <a:graphicFrameLocks noGrp="1"/>
          </p:cNvGraphicFramePr>
          <p:nvPr>
            <p:ph sz="half" idx="1"/>
            <p:extLst>
              <p:ext uri="{D42A27DB-BD31-4B8C-83A1-F6EECF244321}">
                <p14:modId xmlns:p14="http://schemas.microsoft.com/office/powerpoint/2010/main" val="2177237311"/>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0048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95C0BF7-4C7D-E30E-7010-3D0568145E3C}"/>
              </a:ext>
            </a:extLst>
          </p:cNvPr>
          <p:cNvSpPr>
            <a:spLocks noGrp="1"/>
          </p:cNvSpPr>
          <p:nvPr>
            <p:ph type="title"/>
          </p:nvPr>
        </p:nvSpPr>
        <p:spPr>
          <a:xfrm>
            <a:off x="677334" y="609600"/>
            <a:ext cx="3843375" cy="5175624"/>
          </a:xfrm>
        </p:spPr>
        <p:txBody>
          <a:bodyPr anchor="ctr">
            <a:normAutofit/>
          </a:bodyPr>
          <a:lstStyle/>
          <a:p>
            <a:r>
              <a:rPr lang="en-US">
                <a:solidFill>
                  <a:schemeClr val="tx1">
                    <a:lumMod val="85000"/>
                    <a:lumOff val="15000"/>
                  </a:schemeClr>
                </a:solidFill>
              </a:rPr>
              <a:t>Where must the meals be eaten?</a:t>
            </a:r>
          </a:p>
        </p:txBody>
      </p:sp>
      <p:sp>
        <p:nvSpPr>
          <p:cNvPr id="28" name="Freeform: Shape 2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D8EA0CF-FA82-C176-112F-DFF48F137CD2}"/>
              </a:ext>
            </a:extLst>
          </p:cNvPr>
          <p:cNvSpPr>
            <a:spLocks noGrp="1"/>
          </p:cNvSpPr>
          <p:nvPr>
            <p:ph idx="1"/>
          </p:nvPr>
        </p:nvSpPr>
        <p:spPr>
          <a:xfrm>
            <a:off x="6116084" y="609601"/>
            <a:ext cx="5511296" cy="5175624"/>
          </a:xfrm>
        </p:spPr>
        <p:txBody>
          <a:bodyPr anchor="ctr">
            <a:normAutofit/>
          </a:bodyPr>
          <a:lstStyle/>
          <a:p>
            <a:r>
              <a:rPr lang="en-US">
                <a:solidFill>
                  <a:srgbClr val="FFFFFF"/>
                </a:solidFill>
              </a:rPr>
              <a:t>The meals must be eaten in the presence of site staff</a:t>
            </a:r>
          </a:p>
          <a:p>
            <a:endParaRPr lang="en-US">
              <a:solidFill>
                <a:srgbClr val="FFFFFF"/>
              </a:solidFill>
            </a:endParaRPr>
          </a:p>
          <a:p>
            <a:r>
              <a:rPr lang="en-US">
                <a:solidFill>
                  <a:srgbClr val="FFFFFF"/>
                </a:solidFill>
              </a:rPr>
              <a:t>Congregate feeding is a federal requirement (this is a federal nutrition program)</a:t>
            </a:r>
          </a:p>
          <a:p>
            <a:endParaRPr lang="en-US">
              <a:solidFill>
                <a:srgbClr val="FFFFFF"/>
              </a:solidFill>
            </a:endParaRPr>
          </a:p>
          <a:p>
            <a:r>
              <a:rPr lang="en-US">
                <a:solidFill>
                  <a:srgbClr val="FFFFFF"/>
                </a:solidFill>
              </a:rPr>
              <a:t>Any meal taken off site may not be claimed. Sites that are found to have meals going off site will be presented with a Corrective Action Plan and failure to correct may result in termination of the partnership with DTC</a:t>
            </a:r>
          </a:p>
        </p:txBody>
      </p:sp>
    </p:spTree>
    <p:extLst>
      <p:ext uri="{BB962C8B-B14F-4D97-AF65-F5344CB8AC3E}">
        <p14:creationId xmlns:p14="http://schemas.microsoft.com/office/powerpoint/2010/main" val="426800909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 name="Group 4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4" name="Straight Connector 4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4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Isosceles Triangle 5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descr="Image result for my plate">
            <a:extLst>
              <a:ext uri="{FF2B5EF4-FFF2-40B4-BE49-F238E27FC236}">
                <a16:creationId xmlns:a16="http://schemas.microsoft.com/office/drawing/2014/main" id="{8480BFA4-011B-9C30-A684-7DBBA9AE04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91" t="22737" b="21069"/>
          <a:stretch/>
        </p:blipFill>
        <p:spPr bwMode="auto">
          <a:xfrm>
            <a:off x="-63089" y="-18515"/>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Isosceles Triangle 54">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Parallelogram 56">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58">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60">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2"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3"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4" name="Isosceles Triangle 66">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4899168" y="271726"/>
            <a:ext cx="4569803" cy="2369131"/>
          </a:xfrm>
        </p:spPr>
        <p:txBody>
          <a:bodyPr vert="horz" lIns="91440" tIns="45720" rIns="91440" bIns="45720" rtlCol="0" anchor="b">
            <a:normAutofit/>
          </a:bodyPr>
          <a:lstStyle/>
          <a:p>
            <a:pPr algn="r">
              <a:lnSpc>
                <a:spcPct val="90000"/>
              </a:lnSpc>
            </a:pPr>
            <a:r>
              <a:rPr lang="en-US" sz="5400" b="1" dirty="0">
                <a:latin typeface="+mj-lt"/>
                <a:cs typeface="+mj-cs"/>
              </a:rPr>
              <a:t>Meal Pattern and Menus</a:t>
            </a:r>
            <a:br>
              <a:rPr lang="en-US" sz="5400" b="1" dirty="0">
                <a:latin typeface="+mj-lt"/>
                <a:cs typeface="+mj-cs"/>
              </a:rPr>
            </a:br>
            <a:endParaRPr lang="en-US" sz="5400" dirty="0">
              <a:latin typeface="+mj-lt"/>
              <a:cs typeface="+mj-cs"/>
            </a:endParaRPr>
          </a:p>
        </p:txBody>
      </p:sp>
      <p:sp>
        <p:nvSpPr>
          <p:cNvPr id="4" name="Text Placeholder 3">
            <a:extLst>
              <a:ext uri="{FF2B5EF4-FFF2-40B4-BE49-F238E27FC236}">
                <a16:creationId xmlns:a16="http://schemas.microsoft.com/office/drawing/2014/main" id="{D2BBD890-6A99-C160-C084-2916E2310718}"/>
              </a:ext>
            </a:extLst>
          </p:cNvPr>
          <p:cNvSpPr>
            <a:spLocks noGrp="1"/>
          </p:cNvSpPr>
          <p:nvPr>
            <p:ph type="body" sz="quarter" idx="13"/>
          </p:nvPr>
        </p:nvSpPr>
        <p:spPr>
          <a:xfrm>
            <a:off x="4511040" y="1981200"/>
            <a:ext cx="5417358" cy="4060162"/>
          </a:xfrm>
        </p:spPr>
        <p:txBody>
          <a:bodyPr vert="horz" lIns="91440" tIns="45720" rIns="91440" bIns="45720" rtlCol="0" anchor="t">
            <a:normAutofit/>
          </a:bodyPr>
          <a:lstStyle/>
          <a:p>
            <a:pPr marL="285750" indent="-285750" algn="r">
              <a:buFontTx/>
              <a:buChar char="-"/>
            </a:pPr>
            <a:r>
              <a:rPr lang="en-US" sz="2000" dirty="0">
                <a:solidFill>
                  <a:schemeClr val="bg1"/>
                </a:solidFill>
              </a:rPr>
              <a:t>Menu must be posted</a:t>
            </a:r>
          </a:p>
          <a:p>
            <a:pPr marL="285750" indent="-285750" algn="r">
              <a:buFontTx/>
              <a:buChar char="-"/>
            </a:pPr>
            <a:r>
              <a:rPr lang="en-US" sz="2000" dirty="0">
                <a:solidFill>
                  <a:schemeClr val="bg1"/>
                </a:solidFill>
              </a:rPr>
              <a:t>Children MUST take ALL items</a:t>
            </a:r>
          </a:p>
          <a:p>
            <a:pPr marL="285750" indent="-285750" algn="r">
              <a:buFontTx/>
              <a:buChar char="-"/>
            </a:pPr>
            <a:r>
              <a:rPr lang="en-US" sz="2000" dirty="0">
                <a:solidFill>
                  <a:schemeClr val="bg1"/>
                </a:solidFill>
              </a:rPr>
              <a:t>Milk is required</a:t>
            </a:r>
          </a:p>
          <a:p>
            <a:pPr marL="285750" indent="-285750" algn="r">
              <a:buFontTx/>
              <a:buChar char="-"/>
            </a:pPr>
            <a:r>
              <a:rPr lang="en-US" sz="2000" dirty="0">
                <a:solidFill>
                  <a:schemeClr val="bg1"/>
                </a:solidFill>
              </a:rPr>
              <a:t>Do not add food (or serve any special items after supper)</a:t>
            </a:r>
          </a:p>
          <a:p>
            <a:pPr marL="285750" indent="-285750" algn="r">
              <a:buFontTx/>
              <a:buChar char="-"/>
            </a:pPr>
            <a:r>
              <a:rPr lang="en-US" sz="2000" dirty="0">
                <a:solidFill>
                  <a:schemeClr val="bg1"/>
                </a:solidFill>
              </a:rPr>
              <a:t>You may serve water, but it does not replace milk</a:t>
            </a:r>
          </a:p>
          <a:p>
            <a:pPr marL="285750" indent="-285750" algn="r">
              <a:buFontTx/>
              <a:buChar char="-"/>
            </a:pPr>
            <a:r>
              <a:rPr lang="en-US" sz="2000" dirty="0">
                <a:solidFill>
                  <a:schemeClr val="bg1"/>
                </a:solidFill>
              </a:rPr>
              <a:t>Change menu as needed – sponsor will communicate any changes </a:t>
            </a:r>
          </a:p>
        </p:txBody>
      </p:sp>
      <p:sp>
        <p:nvSpPr>
          <p:cNvPr id="85"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86"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8" name="Isosceles Triangle 74">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8568106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Facet</Template>
  <TotalTime>1571</TotalTime>
  <Words>1098</Words>
  <Application>Microsoft Office PowerPoint</Application>
  <PresentationFormat>Widescreen</PresentationFormat>
  <Paragraphs>110</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Black</vt:lpstr>
      <vt:lpstr>Cooper Hewitt Heavy</vt:lpstr>
      <vt:lpstr>Ink Free</vt:lpstr>
      <vt:lpstr>Trebuchet MS</vt:lpstr>
      <vt:lpstr>Wingdings 3</vt:lpstr>
      <vt:lpstr>Facet</vt:lpstr>
      <vt:lpstr> CACFP Training </vt:lpstr>
      <vt:lpstr>AGENDA</vt:lpstr>
      <vt:lpstr>What is CACFP?</vt:lpstr>
      <vt:lpstr>Who can eat?</vt:lpstr>
      <vt:lpstr>Site Requirements</vt:lpstr>
      <vt:lpstr>When can I serve meals?</vt:lpstr>
      <vt:lpstr>Where can I serve meals?</vt:lpstr>
      <vt:lpstr>Where must the meals be eaten?</vt:lpstr>
      <vt:lpstr>Meal Pattern and Menus </vt:lpstr>
      <vt:lpstr>Sample Menu</vt:lpstr>
      <vt:lpstr>Other Meal Service Guidelines</vt:lpstr>
      <vt:lpstr>Meal Counting Accuracy is important!!! </vt:lpstr>
      <vt:lpstr>Daily Meal Count Form </vt:lpstr>
      <vt:lpstr>Site Record of Meals Served (At Risk Form)</vt:lpstr>
      <vt:lpstr>Kitchen Meals – Lunch/Supper</vt:lpstr>
      <vt:lpstr>Food Allergies</vt:lpstr>
      <vt:lpstr>State &amp; Sponsor Reviews</vt:lpstr>
      <vt:lpstr>Civil Rights Training </vt:lpstr>
      <vt:lpstr>Site Supervisor Responsibility Recap </vt:lpstr>
      <vt:lpstr>Any questions?</vt:lpstr>
      <vt:lpstr>Online Processes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CACFP Training </dc:title>
  <dc:subject/>
  <dc:creator>Mary Jo Mullen</dc:creator>
  <cp:lastModifiedBy>Mary Jo Mullen</cp:lastModifiedBy>
  <cp:revision>18</cp:revision>
  <dcterms:created xsi:type="dcterms:W3CDTF">2023-02-14T17:45:50Z</dcterms:created>
  <dcterms:modified xsi:type="dcterms:W3CDTF">2023-02-22T21:29:47Z</dcterms:modified>
</cp:coreProperties>
</file>