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  <p:sldMasterId id="2147483804" r:id="rId5"/>
  </p:sldMasterIdLst>
  <p:notesMasterIdLst>
    <p:notesMasterId r:id="rId31"/>
  </p:notesMasterIdLst>
  <p:sldIdLst>
    <p:sldId id="401" r:id="rId6"/>
    <p:sldId id="403" r:id="rId7"/>
    <p:sldId id="402" r:id="rId8"/>
    <p:sldId id="404" r:id="rId9"/>
    <p:sldId id="405" r:id="rId10"/>
    <p:sldId id="394" r:id="rId11"/>
    <p:sldId id="420" r:id="rId12"/>
    <p:sldId id="408" r:id="rId13"/>
    <p:sldId id="410" r:id="rId14"/>
    <p:sldId id="411" r:id="rId15"/>
    <p:sldId id="282" r:id="rId16"/>
    <p:sldId id="283" r:id="rId17"/>
    <p:sldId id="284" r:id="rId18"/>
    <p:sldId id="407" r:id="rId19"/>
    <p:sldId id="412" r:id="rId20"/>
    <p:sldId id="414" r:id="rId21"/>
    <p:sldId id="416" r:id="rId22"/>
    <p:sldId id="413" r:id="rId23"/>
    <p:sldId id="415" r:id="rId24"/>
    <p:sldId id="417" r:id="rId25"/>
    <p:sldId id="418" r:id="rId26"/>
    <p:sldId id="419" r:id="rId27"/>
    <p:sldId id="301" r:id="rId28"/>
    <p:sldId id="40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08" autoAdjust="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BA705-582A-41E4-9EFC-868AD45FD1C8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DEBF74-40B0-429E-AA2E-F3B0B55CAA16}">
      <dgm:prSet/>
      <dgm:spPr/>
      <dgm:t>
        <a:bodyPr/>
        <a:lstStyle/>
        <a:p>
          <a:r>
            <a:rPr lang="en-US"/>
            <a:t>Menu posted for each day</a:t>
          </a:r>
        </a:p>
      </dgm:t>
    </dgm:pt>
    <dgm:pt modelId="{E17311B4-BF38-4166-BC03-E120BE9B09FA}" type="parTrans" cxnId="{8FA60E9C-AF84-45BA-BA43-5C7A1721A17C}">
      <dgm:prSet/>
      <dgm:spPr/>
      <dgm:t>
        <a:bodyPr/>
        <a:lstStyle/>
        <a:p>
          <a:endParaRPr lang="en-US"/>
        </a:p>
      </dgm:t>
    </dgm:pt>
    <dgm:pt modelId="{E5AB3689-CA68-4412-8775-BAA3422EE3C2}" type="sibTrans" cxnId="{8FA60E9C-AF84-45BA-BA43-5C7A1721A17C}">
      <dgm:prSet/>
      <dgm:spPr/>
      <dgm:t>
        <a:bodyPr/>
        <a:lstStyle/>
        <a:p>
          <a:endParaRPr lang="en-US"/>
        </a:p>
      </dgm:t>
    </dgm:pt>
    <dgm:pt modelId="{9C930DBD-78AB-439F-9F5D-0871145B9EC9}">
      <dgm:prSet/>
      <dgm:spPr/>
      <dgm:t>
        <a:bodyPr/>
        <a:lstStyle/>
        <a:p>
          <a:r>
            <a:rPr lang="en-US"/>
            <a:t>Weekly meal count form</a:t>
          </a:r>
        </a:p>
      </dgm:t>
    </dgm:pt>
    <dgm:pt modelId="{390B058A-587A-482D-B397-AE7422C72E55}" type="parTrans" cxnId="{A55C0D74-7521-4449-AD23-AFAA21FB8938}">
      <dgm:prSet/>
      <dgm:spPr/>
      <dgm:t>
        <a:bodyPr/>
        <a:lstStyle/>
        <a:p>
          <a:endParaRPr lang="en-US"/>
        </a:p>
      </dgm:t>
    </dgm:pt>
    <dgm:pt modelId="{DE4C7FFB-9243-4D00-962A-BB59F494FBBD}" type="sibTrans" cxnId="{A55C0D74-7521-4449-AD23-AFAA21FB8938}">
      <dgm:prSet/>
      <dgm:spPr/>
      <dgm:t>
        <a:bodyPr/>
        <a:lstStyle/>
        <a:p>
          <a:endParaRPr lang="en-US"/>
        </a:p>
      </dgm:t>
    </dgm:pt>
    <dgm:pt modelId="{584998BC-A96C-4D03-8BA5-C8F5379E9620}">
      <dgm:prSet/>
      <dgm:spPr/>
      <dgm:t>
        <a:bodyPr/>
        <a:lstStyle/>
        <a:p>
          <a:r>
            <a:rPr lang="en-US"/>
            <a:t>Site Record of Meals Served</a:t>
          </a:r>
        </a:p>
      </dgm:t>
    </dgm:pt>
    <dgm:pt modelId="{F1E1306E-9D03-4F4E-905E-A1B93685347A}" type="parTrans" cxnId="{BC2C315B-3B6D-4CD1-A5B0-7CFC1334978B}">
      <dgm:prSet/>
      <dgm:spPr/>
      <dgm:t>
        <a:bodyPr/>
        <a:lstStyle/>
        <a:p>
          <a:endParaRPr lang="en-US"/>
        </a:p>
      </dgm:t>
    </dgm:pt>
    <dgm:pt modelId="{E4F9CFD2-B17E-443D-9954-1E3EDA2D428A}" type="sibTrans" cxnId="{BC2C315B-3B6D-4CD1-A5B0-7CFC1334978B}">
      <dgm:prSet/>
      <dgm:spPr/>
      <dgm:t>
        <a:bodyPr/>
        <a:lstStyle/>
        <a:p>
          <a:endParaRPr lang="en-US"/>
        </a:p>
      </dgm:t>
    </dgm:pt>
    <dgm:pt modelId="{6C96BAE3-0E28-4EB8-A973-97C1D36F1461}">
      <dgm:prSet/>
      <dgm:spPr/>
      <dgm:t>
        <a:bodyPr/>
        <a:lstStyle/>
        <a:p>
          <a:r>
            <a:rPr lang="en-US"/>
            <a:t>Attendance </a:t>
          </a:r>
        </a:p>
      </dgm:t>
    </dgm:pt>
    <dgm:pt modelId="{9EF2E021-15E3-4AF2-AFC9-EC8D2B4B4307}" type="parTrans" cxnId="{A00AC00C-02AC-4AEB-B763-475BECF19D35}">
      <dgm:prSet/>
      <dgm:spPr/>
      <dgm:t>
        <a:bodyPr/>
        <a:lstStyle/>
        <a:p>
          <a:endParaRPr lang="en-US"/>
        </a:p>
      </dgm:t>
    </dgm:pt>
    <dgm:pt modelId="{8AA1113C-C57C-4136-8C9E-DCB24B6BDBBE}" type="sibTrans" cxnId="{A00AC00C-02AC-4AEB-B763-475BECF19D35}">
      <dgm:prSet/>
      <dgm:spPr/>
      <dgm:t>
        <a:bodyPr/>
        <a:lstStyle/>
        <a:p>
          <a:endParaRPr lang="en-US"/>
        </a:p>
      </dgm:t>
    </dgm:pt>
    <dgm:pt modelId="{CFD1A210-145F-4A5D-92FB-A01F7E4925C7}" type="pres">
      <dgm:prSet presAssocID="{B82BA705-582A-41E4-9EFC-868AD45FD1C8}" presName="outerComposite" presStyleCnt="0">
        <dgm:presLayoutVars>
          <dgm:chMax val="5"/>
          <dgm:dir/>
          <dgm:resizeHandles val="exact"/>
        </dgm:presLayoutVars>
      </dgm:prSet>
      <dgm:spPr/>
    </dgm:pt>
    <dgm:pt modelId="{E463B264-C7AC-4223-9C32-CA356121E439}" type="pres">
      <dgm:prSet presAssocID="{B82BA705-582A-41E4-9EFC-868AD45FD1C8}" presName="dummyMaxCanvas" presStyleCnt="0">
        <dgm:presLayoutVars/>
      </dgm:prSet>
      <dgm:spPr/>
    </dgm:pt>
    <dgm:pt modelId="{07DFB367-A26C-4819-B0DA-CB664FC1CDE2}" type="pres">
      <dgm:prSet presAssocID="{B82BA705-582A-41E4-9EFC-868AD45FD1C8}" presName="FourNodes_1" presStyleLbl="node1" presStyleIdx="0" presStyleCnt="4">
        <dgm:presLayoutVars>
          <dgm:bulletEnabled val="1"/>
        </dgm:presLayoutVars>
      </dgm:prSet>
      <dgm:spPr/>
    </dgm:pt>
    <dgm:pt modelId="{A990F097-397D-49B9-A0BA-20AD406E0479}" type="pres">
      <dgm:prSet presAssocID="{B82BA705-582A-41E4-9EFC-868AD45FD1C8}" presName="FourNodes_2" presStyleLbl="node1" presStyleIdx="1" presStyleCnt="4">
        <dgm:presLayoutVars>
          <dgm:bulletEnabled val="1"/>
        </dgm:presLayoutVars>
      </dgm:prSet>
      <dgm:spPr/>
    </dgm:pt>
    <dgm:pt modelId="{1F7C1248-0E4B-4552-9B8B-E43B017878DE}" type="pres">
      <dgm:prSet presAssocID="{B82BA705-582A-41E4-9EFC-868AD45FD1C8}" presName="FourNodes_3" presStyleLbl="node1" presStyleIdx="2" presStyleCnt="4">
        <dgm:presLayoutVars>
          <dgm:bulletEnabled val="1"/>
        </dgm:presLayoutVars>
      </dgm:prSet>
      <dgm:spPr/>
    </dgm:pt>
    <dgm:pt modelId="{5C2C84B2-9F23-4F0B-B901-E679BD2C85A9}" type="pres">
      <dgm:prSet presAssocID="{B82BA705-582A-41E4-9EFC-868AD45FD1C8}" presName="FourNodes_4" presStyleLbl="node1" presStyleIdx="3" presStyleCnt="4">
        <dgm:presLayoutVars>
          <dgm:bulletEnabled val="1"/>
        </dgm:presLayoutVars>
      </dgm:prSet>
      <dgm:spPr/>
    </dgm:pt>
    <dgm:pt modelId="{446FE1C0-5C84-446E-B5AF-D0E7FE4F8ACC}" type="pres">
      <dgm:prSet presAssocID="{B82BA705-582A-41E4-9EFC-868AD45FD1C8}" presName="FourConn_1-2" presStyleLbl="fgAccFollowNode1" presStyleIdx="0" presStyleCnt="3">
        <dgm:presLayoutVars>
          <dgm:bulletEnabled val="1"/>
        </dgm:presLayoutVars>
      </dgm:prSet>
      <dgm:spPr/>
    </dgm:pt>
    <dgm:pt modelId="{ACFB0EE5-636D-4426-B649-FF48AECEF7BE}" type="pres">
      <dgm:prSet presAssocID="{B82BA705-582A-41E4-9EFC-868AD45FD1C8}" presName="FourConn_2-3" presStyleLbl="fgAccFollowNode1" presStyleIdx="1" presStyleCnt="3">
        <dgm:presLayoutVars>
          <dgm:bulletEnabled val="1"/>
        </dgm:presLayoutVars>
      </dgm:prSet>
      <dgm:spPr/>
    </dgm:pt>
    <dgm:pt modelId="{1088D1AE-DBCA-4134-9A0E-69E3C3C3B4FA}" type="pres">
      <dgm:prSet presAssocID="{B82BA705-582A-41E4-9EFC-868AD45FD1C8}" presName="FourConn_3-4" presStyleLbl="fgAccFollowNode1" presStyleIdx="2" presStyleCnt="3">
        <dgm:presLayoutVars>
          <dgm:bulletEnabled val="1"/>
        </dgm:presLayoutVars>
      </dgm:prSet>
      <dgm:spPr/>
    </dgm:pt>
    <dgm:pt modelId="{C6F1AF44-CBBB-4FF6-877B-5E06D1279B52}" type="pres">
      <dgm:prSet presAssocID="{B82BA705-582A-41E4-9EFC-868AD45FD1C8}" presName="FourNodes_1_text" presStyleLbl="node1" presStyleIdx="3" presStyleCnt="4">
        <dgm:presLayoutVars>
          <dgm:bulletEnabled val="1"/>
        </dgm:presLayoutVars>
      </dgm:prSet>
      <dgm:spPr/>
    </dgm:pt>
    <dgm:pt modelId="{0F1C4F38-5E0C-447C-A84E-DBDA0E7207B1}" type="pres">
      <dgm:prSet presAssocID="{B82BA705-582A-41E4-9EFC-868AD45FD1C8}" presName="FourNodes_2_text" presStyleLbl="node1" presStyleIdx="3" presStyleCnt="4">
        <dgm:presLayoutVars>
          <dgm:bulletEnabled val="1"/>
        </dgm:presLayoutVars>
      </dgm:prSet>
      <dgm:spPr/>
    </dgm:pt>
    <dgm:pt modelId="{B4F07447-486C-4E52-8957-C7E179F1B476}" type="pres">
      <dgm:prSet presAssocID="{B82BA705-582A-41E4-9EFC-868AD45FD1C8}" presName="FourNodes_3_text" presStyleLbl="node1" presStyleIdx="3" presStyleCnt="4">
        <dgm:presLayoutVars>
          <dgm:bulletEnabled val="1"/>
        </dgm:presLayoutVars>
      </dgm:prSet>
      <dgm:spPr/>
    </dgm:pt>
    <dgm:pt modelId="{8D0369EF-D5C8-41EF-ACB3-2B5756ECCB38}" type="pres">
      <dgm:prSet presAssocID="{B82BA705-582A-41E4-9EFC-868AD45FD1C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D750406-A9E2-4709-8B53-7CBCA00D0E35}" type="presOf" srcId="{584998BC-A96C-4D03-8BA5-C8F5379E9620}" destId="{B4F07447-486C-4E52-8957-C7E179F1B476}" srcOrd="1" destOrd="0" presId="urn:microsoft.com/office/officeart/2005/8/layout/vProcess5"/>
    <dgm:cxn modelId="{A00AC00C-02AC-4AEB-B763-475BECF19D35}" srcId="{B82BA705-582A-41E4-9EFC-868AD45FD1C8}" destId="{6C96BAE3-0E28-4EB8-A973-97C1D36F1461}" srcOrd="3" destOrd="0" parTransId="{9EF2E021-15E3-4AF2-AFC9-EC8D2B4B4307}" sibTransId="{8AA1113C-C57C-4136-8C9E-DCB24B6BDBBE}"/>
    <dgm:cxn modelId="{850D0615-A7B4-4FBC-BCD4-98DD4F300ADA}" type="presOf" srcId="{6C96BAE3-0E28-4EB8-A973-97C1D36F1461}" destId="{5C2C84B2-9F23-4F0B-B901-E679BD2C85A9}" srcOrd="0" destOrd="0" presId="urn:microsoft.com/office/officeart/2005/8/layout/vProcess5"/>
    <dgm:cxn modelId="{0867EA20-65C8-48EF-A813-63B46D38B4F9}" type="presOf" srcId="{B82BA705-582A-41E4-9EFC-868AD45FD1C8}" destId="{CFD1A210-145F-4A5D-92FB-A01F7E4925C7}" srcOrd="0" destOrd="0" presId="urn:microsoft.com/office/officeart/2005/8/layout/vProcess5"/>
    <dgm:cxn modelId="{1EEDE123-1176-427B-A7C4-5C9211403CE0}" type="presOf" srcId="{E4F9CFD2-B17E-443D-9954-1E3EDA2D428A}" destId="{1088D1AE-DBCA-4134-9A0E-69E3C3C3B4FA}" srcOrd="0" destOrd="0" presId="urn:microsoft.com/office/officeart/2005/8/layout/vProcess5"/>
    <dgm:cxn modelId="{BC2C315B-3B6D-4CD1-A5B0-7CFC1334978B}" srcId="{B82BA705-582A-41E4-9EFC-868AD45FD1C8}" destId="{584998BC-A96C-4D03-8BA5-C8F5379E9620}" srcOrd="2" destOrd="0" parTransId="{F1E1306E-9D03-4F4E-905E-A1B93685347A}" sibTransId="{E4F9CFD2-B17E-443D-9954-1E3EDA2D428A}"/>
    <dgm:cxn modelId="{4CC0D960-A1FA-4B59-B027-8C9D7046A4EE}" type="presOf" srcId="{9C930DBD-78AB-439F-9F5D-0871145B9EC9}" destId="{0F1C4F38-5E0C-447C-A84E-DBDA0E7207B1}" srcOrd="1" destOrd="0" presId="urn:microsoft.com/office/officeart/2005/8/layout/vProcess5"/>
    <dgm:cxn modelId="{517E8D4B-F022-406F-8F52-49BA36674E2A}" type="presOf" srcId="{9C930DBD-78AB-439F-9F5D-0871145B9EC9}" destId="{A990F097-397D-49B9-A0BA-20AD406E0479}" srcOrd="0" destOrd="0" presId="urn:microsoft.com/office/officeart/2005/8/layout/vProcess5"/>
    <dgm:cxn modelId="{6A9DDD4D-C28B-49A7-8645-A73D7F430294}" type="presOf" srcId="{DFDEBF74-40B0-429E-AA2E-F3B0B55CAA16}" destId="{07DFB367-A26C-4819-B0DA-CB664FC1CDE2}" srcOrd="0" destOrd="0" presId="urn:microsoft.com/office/officeart/2005/8/layout/vProcess5"/>
    <dgm:cxn modelId="{A55C0D74-7521-4449-AD23-AFAA21FB8938}" srcId="{B82BA705-582A-41E4-9EFC-868AD45FD1C8}" destId="{9C930DBD-78AB-439F-9F5D-0871145B9EC9}" srcOrd="1" destOrd="0" parTransId="{390B058A-587A-482D-B397-AE7422C72E55}" sibTransId="{DE4C7FFB-9243-4D00-962A-BB59F494FBBD}"/>
    <dgm:cxn modelId="{56A61889-9D26-4959-A85D-2DD3811B8B65}" type="presOf" srcId="{584998BC-A96C-4D03-8BA5-C8F5379E9620}" destId="{1F7C1248-0E4B-4552-9B8B-E43B017878DE}" srcOrd="0" destOrd="0" presId="urn:microsoft.com/office/officeart/2005/8/layout/vProcess5"/>
    <dgm:cxn modelId="{24FDA992-9154-49DB-9F67-0A3DD6CB98CD}" type="presOf" srcId="{6C96BAE3-0E28-4EB8-A973-97C1D36F1461}" destId="{8D0369EF-D5C8-41EF-ACB3-2B5756ECCB38}" srcOrd="1" destOrd="0" presId="urn:microsoft.com/office/officeart/2005/8/layout/vProcess5"/>
    <dgm:cxn modelId="{8FA60E9C-AF84-45BA-BA43-5C7A1721A17C}" srcId="{B82BA705-582A-41E4-9EFC-868AD45FD1C8}" destId="{DFDEBF74-40B0-429E-AA2E-F3B0B55CAA16}" srcOrd="0" destOrd="0" parTransId="{E17311B4-BF38-4166-BC03-E120BE9B09FA}" sibTransId="{E5AB3689-CA68-4412-8775-BAA3422EE3C2}"/>
    <dgm:cxn modelId="{24020CC2-153A-4780-A650-D1A03F650DD5}" type="presOf" srcId="{E5AB3689-CA68-4412-8775-BAA3422EE3C2}" destId="{446FE1C0-5C84-446E-B5AF-D0E7FE4F8ACC}" srcOrd="0" destOrd="0" presId="urn:microsoft.com/office/officeart/2005/8/layout/vProcess5"/>
    <dgm:cxn modelId="{472FF9D9-E068-4F9C-8EA7-2E3A7B01C6E7}" type="presOf" srcId="{DE4C7FFB-9243-4D00-962A-BB59F494FBBD}" destId="{ACFB0EE5-636D-4426-B649-FF48AECEF7BE}" srcOrd="0" destOrd="0" presId="urn:microsoft.com/office/officeart/2005/8/layout/vProcess5"/>
    <dgm:cxn modelId="{BFD6E5DA-9585-45C8-A92F-569DF0730AA3}" type="presOf" srcId="{DFDEBF74-40B0-429E-AA2E-F3B0B55CAA16}" destId="{C6F1AF44-CBBB-4FF6-877B-5E06D1279B52}" srcOrd="1" destOrd="0" presId="urn:microsoft.com/office/officeart/2005/8/layout/vProcess5"/>
    <dgm:cxn modelId="{F9373F8E-0043-4013-8F95-23AFD5E2A654}" type="presParOf" srcId="{CFD1A210-145F-4A5D-92FB-A01F7E4925C7}" destId="{E463B264-C7AC-4223-9C32-CA356121E439}" srcOrd="0" destOrd="0" presId="urn:microsoft.com/office/officeart/2005/8/layout/vProcess5"/>
    <dgm:cxn modelId="{647BED97-F887-4DA9-8738-8C2A677B6BA9}" type="presParOf" srcId="{CFD1A210-145F-4A5D-92FB-A01F7E4925C7}" destId="{07DFB367-A26C-4819-B0DA-CB664FC1CDE2}" srcOrd="1" destOrd="0" presId="urn:microsoft.com/office/officeart/2005/8/layout/vProcess5"/>
    <dgm:cxn modelId="{0735EAB8-DAA4-4A91-A3E8-EBA25707732B}" type="presParOf" srcId="{CFD1A210-145F-4A5D-92FB-A01F7E4925C7}" destId="{A990F097-397D-49B9-A0BA-20AD406E0479}" srcOrd="2" destOrd="0" presId="urn:microsoft.com/office/officeart/2005/8/layout/vProcess5"/>
    <dgm:cxn modelId="{5B45174E-538C-467A-BBC3-CBF573742213}" type="presParOf" srcId="{CFD1A210-145F-4A5D-92FB-A01F7E4925C7}" destId="{1F7C1248-0E4B-4552-9B8B-E43B017878DE}" srcOrd="3" destOrd="0" presId="urn:microsoft.com/office/officeart/2005/8/layout/vProcess5"/>
    <dgm:cxn modelId="{10CF6C84-7A89-44A9-9F57-1A4466257481}" type="presParOf" srcId="{CFD1A210-145F-4A5D-92FB-A01F7E4925C7}" destId="{5C2C84B2-9F23-4F0B-B901-E679BD2C85A9}" srcOrd="4" destOrd="0" presId="urn:microsoft.com/office/officeart/2005/8/layout/vProcess5"/>
    <dgm:cxn modelId="{9666A2FB-0996-4B5F-90C3-0C405294D945}" type="presParOf" srcId="{CFD1A210-145F-4A5D-92FB-A01F7E4925C7}" destId="{446FE1C0-5C84-446E-B5AF-D0E7FE4F8ACC}" srcOrd="5" destOrd="0" presId="urn:microsoft.com/office/officeart/2005/8/layout/vProcess5"/>
    <dgm:cxn modelId="{E21112D4-47FC-4A8F-8FFD-1DAC6A09CE88}" type="presParOf" srcId="{CFD1A210-145F-4A5D-92FB-A01F7E4925C7}" destId="{ACFB0EE5-636D-4426-B649-FF48AECEF7BE}" srcOrd="6" destOrd="0" presId="urn:microsoft.com/office/officeart/2005/8/layout/vProcess5"/>
    <dgm:cxn modelId="{A94B3BCE-B5AD-4EF8-8F0D-4B02B4487C2D}" type="presParOf" srcId="{CFD1A210-145F-4A5D-92FB-A01F7E4925C7}" destId="{1088D1AE-DBCA-4134-9A0E-69E3C3C3B4FA}" srcOrd="7" destOrd="0" presId="urn:microsoft.com/office/officeart/2005/8/layout/vProcess5"/>
    <dgm:cxn modelId="{2AA28649-6EEC-41D8-BAD4-512CE8671F7A}" type="presParOf" srcId="{CFD1A210-145F-4A5D-92FB-A01F7E4925C7}" destId="{C6F1AF44-CBBB-4FF6-877B-5E06D1279B52}" srcOrd="8" destOrd="0" presId="urn:microsoft.com/office/officeart/2005/8/layout/vProcess5"/>
    <dgm:cxn modelId="{5A85288C-6F3E-4BA3-B353-57BF7EE9C5AB}" type="presParOf" srcId="{CFD1A210-145F-4A5D-92FB-A01F7E4925C7}" destId="{0F1C4F38-5E0C-447C-A84E-DBDA0E7207B1}" srcOrd="9" destOrd="0" presId="urn:microsoft.com/office/officeart/2005/8/layout/vProcess5"/>
    <dgm:cxn modelId="{DC8817D1-E80C-42EC-B3FC-8C66C8C458DB}" type="presParOf" srcId="{CFD1A210-145F-4A5D-92FB-A01F7E4925C7}" destId="{B4F07447-486C-4E52-8957-C7E179F1B476}" srcOrd="10" destOrd="0" presId="urn:microsoft.com/office/officeart/2005/8/layout/vProcess5"/>
    <dgm:cxn modelId="{1C310B40-07CE-492D-AB21-DEF8CF43EF86}" type="presParOf" srcId="{CFD1A210-145F-4A5D-92FB-A01F7E4925C7}" destId="{8D0369EF-D5C8-41EF-ACB3-2B5756ECCB3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445FBC-CF12-4469-A41B-078DF0376399}" type="doc">
      <dgm:prSet loTypeId="urn:microsoft.com/office/officeart/2005/8/layout/process2" loCatId="process" qsTypeId="urn:microsoft.com/office/officeart/2005/8/quickstyle/3d1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A9212BD-AE06-4653-8351-B039B5C8D8BB}">
      <dgm:prSet/>
      <dgm:spPr/>
      <dgm:t>
        <a:bodyPr/>
        <a:lstStyle/>
        <a:p>
          <a:r>
            <a:rPr lang="en-US" dirty="0"/>
            <a:t>Dare to Care will conduct a review of the site to make sure that the site is following all program rules and regulations</a:t>
          </a:r>
        </a:p>
      </dgm:t>
    </dgm:pt>
    <dgm:pt modelId="{DD9AFC02-4448-4946-BA83-C4B1099670FD}" type="parTrans" cxnId="{F3E355A5-AB6A-40AB-98B0-77C8EF26D33B}">
      <dgm:prSet/>
      <dgm:spPr/>
      <dgm:t>
        <a:bodyPr/>
        <a:lstStyle/>
        <a:p>
          <a:endParaRPr lang="en-US"/>
        </a:p>
      </dgm:t>
    </dgm:pt>
    <dgm:pt modelId="{DEC9FF3B-AEDA-4257-96A4-4E43595E1080}" type="sibTrans" cxnId="{F3E355A5-AB6A-40AB-98B0-77C8EF26D33B}">
      <dgm:prSet/>
      <dgm:spPr/>
      <dgm:t>
        <a:bodyPr/>
        <a:lstStyle/>
        <a:p>
          <a:endParaRPr lang="en-US"/>
        </a:p>
      </dgm:t>
    </dgm:pt>
    <dgm:pt modelId="{4266C587-D4E1-4955-9A9F-5BAE54A8708C}">
      <dgm:prSet/>
      <dgm:spPr/>
      <dgm:t>
        <a:bodyPr/>
        <a:lstStyle/>
        <a:p>
          <a:r>
            <a:rPr lang="en-US" dirty="0"/>
            <a:t>KDE may choose to visit your site at any point during the summer (they WILL be visiting some of our sites this summer as we are under review)</a:t>
          </a:r>
        </a:p>
      </dgm:t>
    </dgm:pt>
    <dgm:pt modelId="{2E9317D3-0699-429D-A001-1EF78FC3FF5A}" type="parTrans" cxnId="{06F21E0B-A3F1-42A3-BF13-8DC243A820D7}">
      <dgm:prSet/>
      <dgm:spPr/>
      <dgm:t>
        <a:bodyPr/>
        <a:lstStyle/>
        <a:p>
          <a:endParaRPr lang="en-US"/>
        </a:p>
      </dgm:t>
    </dgm:pt>
    <dgm:pt modelId="{8EDFD6B0-C843-4278-9C3F-E7E76338614C}" type="sibTrans" cxnId="{06F21E0B-A3F1-42A3-BF13-8DC243A820D7}">
      <dgm:prSet/>
      <dgm:spPr/>
      <dgm:t>
        <a:bodyPr/>
        <a:lstStyle/>
        <a:p>
          <a:endParaRPr lang="en-US"/>
        </a:p>
      </dgm:t>
    </dgm:pt>
    <dgm:pt modelId="{16C7E9F7-57D8-4400-B143-CBDB487A3145}">
      <dgm:prSet/>
      <dgm:spPr/>
      <dgm:t>
        <a:bodyPr/>
        <a:lstStyle/>
        <a:p>
          <a:r>
            <a:rPr lang="en-US"/>
            <a:t>Any areas of noncompliance will be addressed in a corrective action place. The site must indicate the immediate corrective action that was taken and identify the plan in place to ensure future compliance. </a:t>
          </a:r>
        </a:p>
      </dgm:t>
    </dgm:pt>
    <dgm:pt modelId="{0950D891-6D5D-4035-813C-5971268ACD55}" type="parTrans" cxnId="{2DB89681-D9AF-41B2-A327-4A74DE2BAB46}">
      <dgm:prSet/>
      <dgm:spPr/>
      <dgm:t>
        <a:bodyPr/>
        <a:lstStyle/>
        <a:p>
          <a:endParaRPr lang="en-US"/>
        </a:p>
      </dgm:t>
    </dgm:pt>
    <dgm:pt modelId="{E826B24F-B5D4-446E-B50E-46D9B50ECB70}" type="sibTrans" cxnId="{2DB89681-D9AF-41B2-A327-4A74DE2BAB46}">
      <dgm:prSet/>
      <dgm:spPr/>
      <dgm:t>
        <a:bodyPr/>
        <a:lstStyle/>
        <a:p>
          <a:endParaRPr lang="en-US"/>
        </a:p>
      </dgm:t>
    </dgm:pt>
    <dgm:pt modelId="{9764819F-ED50-49DA-B7D5-02FA226DAADE}">
      <dgm:prSet/>
      <dgm:spPr/>
      <dgm:t>
        <a:bodyPr/>
        <a:lstStyle/>
        <a:p>
          <a:r>
            <a:rPr lang="en-US"/>
            <a:t>A site must be terminated from participation if many violations are found and/or if the health, safety, or wellbeing of children is threatened. </a:t>
          </a:r>
        </a:p>
      </dgm:t>
    </dgm:pt>
    <dgm:pt modelId="{7CE013B3-9087-45CC-9654-77A67F34A146}" type="parTrans" cxnId="{B5101AF2-5BD5-4E0E-BCCC-2A3167F4751D}">
      <dgm:prSet/>
      <dgm:spPr/>
      <dgm:t>
        <a:bodyPr/>
        <a:lstStyle/>
        <a:p>
          <a:endParaRPr lang="en-US"/>
        </a:p>
      </dgm:t>
    </dgm:pt>
    <dgm:pt modelId="{264A05A2-B4D0-480B-9FCF-283398952F8E}" type="sibTrans" cxnId="{B5101AF2-5BD5-4E0E-BCCC-2A3167F4751D}">
      <dgm:prSet/>
      <dgm:spPr/>
      <dgm:t>
        <a:bodyPr/>
        <a:lstStyle/>
        <a:p>
          <a:endParaRPr lang="en-US"/>
        </a:p>
      </dgm:t>
    </dgm:pt>
    <dgm:pt modelId="{5F509962-DFA5-4EE1-9829-DAF9A087054F}" type="pres">
      <dgm:prSet presAssocID="{83445FBC-CF12-4469-A41B-078DF0376399}" presName="linearFlow" presStyleCnt="0">
        <dgm:presLayoutVars>
          <dgm:resizeHandles val="exact"/>
        </dgm:presLayoutVars>
      </dgm:prSet>
      <dgm:spPr/>
    </dgm:pt>
    <dgm:pt modelId="{CB2C8887-0DE4-4320-8811-A8ED0B8BFE37}" type="pres">
      <dgm:prSet presAssocID="{AA9212BD-AE06-4653-8351-B039B5C8D8BB}" presName="node" presStyleLbl="node1" presStyleIdx="0" presStyleCnt="4">
        <dgm:presLayoutVars>
          <dgm:bulletEnabled val="1"/>
        </dgm:presLayoutVars>
      </dgm:prSet>
      <dgm:spPr/>
    </dgm:pt>
    <dgm:pt modelId="{0F900062-ABD5-4C1D-B739-26CDF51EA126}" type="pres">
      <dgm:prSet presAssocID="{DEC9FF3B-AEDA-4257-96A4-4E43595E1080}" presName="sibTrans" presStyleLbl="sibTrans2D1" presStyleIdx="0" presStyleCnt="3"/>
      <dgm:spPr/>
    </dgm:pt>
    <dgm:pt modelId="{00966B39-954A-48F5-B3B1-BCD957E16DA2}" type="pres">
      <dgm:prSet presAssocID="{DEC9FF3B-AEDA-4257-96A4-4E43595E1080}" presName="connectorText" presStyleLbl="sibTrans2D1" presStyleIdx="0" presStyleCnt="3"/>
      <dgm:spPr/>
    </dgm:pt>
    <dgm:pt modelId="{11907F5F-A3DB-4C4A-B1C6-65A91B8A25D4}" type="pres">
      <dgm:prSet presAssocID="{4266C587-D4E1-4955-9A9F-5BAE54A8708C}" presName="node" presStyleLbl="node1" presStyleIdx="1" presStyleCnt="4">
        <dgm:presLayoutVars>
          <dgm:bulletEnabled val="1"/>
        </dgm:presLayoutVars>
      </dgm:prSet>
      <dgm:spPr/>
    </dgm:pt>
    <dgm:pt modelId="{B6161E86-C63E-407F-A139-05716A776918}" type="pres">
      <dgm:prSet presAssocID="{8EDFD6B0-C843-4278-9C3F-E7E76338614C}" presName="sibTrans" presStyleLbl="sibTrans2D1" presStyleIdx="1" presStyleCnt="3"/>
      <dgm:spPr/>
    </dgm:pt>
    <dgm:pt modelId="{6BFD59E0-6081-433D-AC56-536575BDE402}" type="pres">
      <dgm:prSet presAssocID="{8EDFD6B0-C843-4278-9C3F-E7E76338614C}" presName="connectorText" presStyleLbl="sibTrans2D1" presStyleIdx="1" presStyleCnt="3"/>
      <dgm:spPr/>
    </dgm:pt>
    <dgm:pt modelId="{66CD5F46-F14B-40F4-91B5-B6755DB71AF2}" type="pres">
      <dgm:prSet presAssocID="{16C7E9F7-57D8-4400-B143-CBDB487A3145}" presName="node" presStyleLbl="node1" presStyleIdx="2" presStyleCnt="4">
        <dgm:presLayoutVars>
          <dgm:bulletEnabled val="1"/>
        </dgm:presLayoutVars>
      </dgm:prSet>
      <dgm:spPr/>
    </dgm:pt>
    <dgm:pt modelId="{CCDC86EB-3D65-401C-BE5D-6A832F3847F1}" type="pres">
      <dgm:prSet presAssocID="{E826B24F-B5D4-446E-B50E-46D9B50ECB70}" presName="sibTrans" presStyleLbl="sibTrans2D1" presStyleIdx="2" presStyleCnt="3"/>
      <dgm:spPr/>
    </dgm:pt>
    <dgm:pt modelId="{0C273943-F09D-414D-85AC-B6259944A8C1}" type="pres">
      <dgm:prSet presAssocID="{E826B24F-B5D4-446E-B50E-46D9B50ECB70}" presName="connectorText" presStyleLbl="sibTrans2D1" presStyleIdx="2" presStyleCnt="3"/>
      <dgm:spPr/>
    </dgm:pt>
    <dgm:pt modelId="{999B8B7F-A25A-4D9F-B793-2222AD78F9F1}" type="pres">
      <dgm:prSet presAssocID="{9764819F-ED50-49DA-B7D5-02FA226DAADE}" presName="node" presStyleLbl="node1" presStyleIdx="3" presStyleCnt="4">
        <dgm:presLayoutVars>
          <dgm:bulletEnabled val="1"/>
        </dgm:presLayoutVars>
      </dgm:prSet>
      <dgm:spPr/>
    </dgm:pt>
  </dgm:ptLst>
  <dgm:cxnLst>
    <dgm:cxn modelId="{06F21E0B-A3F1-42A3-BF13-8DC243A820D7}" srcId="{83445FBC-CF12-4469-A41B-078DF0376399}" destId="{4266C587-D4E1-4955-9A9F-5BAE54A8708C}" srcOrd="1" destOrd="0" parTransId="{2E9317D3-0699-429D-A001-1EF78FC3FF5A}" sibTransId="{8EDFD6B0-C843-4278-9C3F-E7E76338614C}"/>
    <dgm:cxn modelId="{79937314-945C-4B2B-95F0-996DAC710871}" type="presOf" srcId="{E826B24F-B5D4-446E-B50E-46D9B50ECB70}" destId="{0C273943-F09D-414D-85AC-B6259944A8C1}" srcOrd="1" destOrd="0" presId="urn:microsoft.com/office/officeart/2005/8/layout/process2"/>
    <dgm:cxn modelId="{2E4B141A-3592-43A6-896A-775C1F81016C}" type="presOf" srcId="{8EDFD6B0-C843-4278-9C3F-E7E76338614C}" destId="{B6161E86-C63E-407F-A139-05716A776918}" srcOrd="0" destOrd="0" presId="urn:microsoft.com/office/officeart/2005/8/layout/process2"/>
    <dgm:cxn modelId="{12BFAB42-938D-4193-872D-A1796414157D}" type="presOf" srcId="{DEC9FF3B-AEDA-4257-96A4-4E43595E1080}" destId="{0F900062-ABD5-4C1D-B739-26CDF51EA126}" srcOrd="0" destOrd="0" presId="urn:microsoft.com/office/officeart/2005/8/layout/process2"/>
    <dgm:cxn modelId="{2ABD3843-F6F2-45D8-AA66-19B0B5EC8EAA}" type="presOf" srcId="{4266C587-D4E1-4955-9A9F-5BAE54A8708C}" destId="{11907F5F-A3DB-4C4A-B1C6-65A91B8A25D4}" srcOrd="0" destOrd="0" presId="urn:microsoft.com/office/officeart/2005/8/layout/process2"/>
    <dgm:cxn modelId="{4C85D343-F985-4301-AA39-1EA9E7ADCEB2}" type="presOf" srcId="{E826B24F-B5D4-446E-B50E-46D9B50ECB70}" destId="{CCDC86EB-3D65-401C-BE5D-6A832F3847F1}" srcOrd="0" destOrd="0" presId="urn:microsoft.com/office/officeart/2005/8/layout/process2"/>
    <dgm:cxn modelId="{2DB89681-D9AF-41B2-A327-4A74DE2BAB46}" srcId="{83445FBC-CF12-4469-A41B-078DF0376399}" destId="{16C7E9F7-57D8-4400-B143-CBDB487A3145}" srcOrd="2" destOrd="0" parTransId="{0950D891-6D5D-4035-813C-5971268ACD55}" sibTransId="{E826B24F-B5D4-446E-B50E-46D9B50ECB70}"/>
    <dgm:cxn modelId="{40922F8B-9AB5-4777-9BC6-1951E17AE505}" type="presOf" srcId="{8EDFD6B0-C843-4278-9C3F-E7E76338614C}" destId="{6BFD59E0-6081-433D-AC56-536575BDE402}" srcOrd="1" destOrd="0" presId="urn:microsoft.com/office/officeart/2005/8/layout/process2"/>
    <dgm:cxn modelId="{F3E355A5-AB6A-40AB-98B0-77C8EF26D33B}" srcId="{83445FBC-CF12-4469-A41B-078DF0376399}" destId="{AA9212BD-AE06-4653-8351-B039B5C8D8BB}" srcOrd="0" destOrd="0" parTransId="{DD9AFC02-4448-4946-BA83-C4B1099670FD}" sibTransId="{DEC9FF3B-AEDA-4257-96A4-4E43595E1080}"/>
    <dgm:cxn modelId="{82C04ACF-A46F-45F4-89E1-90487D856BF4}" type="presOf" srcId="{83445FBC-CF12-4469-A41B-078DF0376399}" destId="{5F509962-DFA5-4EE1-9829-DAF9A087054F}" srcOrd="0" destOrd="0" presId="urn:microsoft.com/office/officeart/2005/8/layout/process2"/>
    <dgm:cxn modelId="{19DEDBE8-1B36-4882-B5E2-8C87F53F223D}" type="presOf" srcId="{DEC9FF3B-AEDA-4257-96A4-4E43595E1080}" destId="{00966B39-954A-48F5-B3B1-BCD957E16DA2}" srcOrd="1" destOrd="0" presId="urn:microsoft.com/office/officeart/2005/8/layout/process2"/>
    <dgm:cxn modelId="{179F90EA-903D-4FE9-9082-E8BA5C406E85}" type="presOf" srcId="{16C7E9F7-57D8-4400-B143-CBDB487A3145}" destId="{66CD5F46-F14B-40F4-91B5-B6755DB71AF2}" srcOrd="0" destOrd="0" presId="urn:microsoft.com/office/officeart/2005/8/layout/process2"/>
    <dgm:cxn modelId="{E86807ED-FAC7-4E5F-BBF0-AFC4EDCF7879}" type="presOf" srcId="{AA9212BD-AE06-4653-8351-B039B5C8D8BB}" destId="{CB2C8887-0DE4-4320-8811-A8ED0B8BFE37}" srcOrd="0" destOrd="0" presId="urn:microsoft.com/office/officeart/2005/8/layout/process2"/>
    <dgm:cxn modelId="{B5101AF2-5BD5-4E0E-BCCC-2A3167F4751D}" srcId="{83445FBC-CF12-4469-A41B-078DF0376399}" destId="{9764819F-ED50-49DA-B7D5-02FA226DAADE}" srcOrd="3" destOrd="0" parTransId="{7CE013B3-9087-45CC-9654-77A67F34A146}" sibTransId="{264A05A2-B4D0-480B-9FCF-283398952F8E}"/>
    <dgm:cxn modelId="{56E022F7-0F6F-4EFE-BB05-7D6B9CBF1120}" type="presOf" srcId="{9764819F-ED50-49DA-B7D5-02FA226DAADE}" destId="{999B8B7F-A25A-4D9F-B793-2222AD78F9F1}" srcOrd="0" destOrd="0" presId="urn:microsoft.com/office/officeart/2005/8/layout/process2"/>
    <dgm:cxn modelId="{401E7221-8C6A-4AAF-A427-F3126D1AEB50}" type="presParOf" srcId="{5F509962-DFA5-4EE1-9829-DAF9A087054F}" destId="{CB2C8887-0DE4-4320-8811-A8ED0B8BFE37}" srcOrd="0" destOrd="0" presId="urn:microsoft.com/office/officeart/2005/8/layout/process2"/>
    <dgm:cxn modelId="{C575342E-4136-4372-A8BE-F87A34A6C7D7}" type="presParOf" srcId="{5F509962-DFA5-4EE1-9829-DAF9A087054F}" destId="{0F900062-ABD5-4C1D-B739-26CDF51EA126}" srcOrd="1" destOrd="0" presId="urn:microsoft.com/office/officeart/2005/8/layout/process2"/>
    <dgm:cxn modelId="{FDA7A000-54CD-4772-ADBE-1AA01D0C56D6}" type="presParOf" srcId="{0F900062-ABD5-4C1D-B739-26CDF51EA126}" destId="{00966B39-954A-48F5-B3B1-BCD957E16DA2}" srcOrd="0" destOrd="0" presId="urn:microsoft.com/office/officeart/2005/8/layout/process2"/>
    <dgm:cxn modelId="{C3AEA80B-6D12-42AA-9A7C-6E897CEC5766}" type="presParOf" srcId="{5F509962-DFA5-4EE1-9829-DAF9A087054F}" destId="{11907F5F-A3DB-4C4A-B1C6-65A91B8A25D4}" srcOrd="2" destOrd="0" presId="urn:microsoft.com/office/officeart/2005/8/layout/process2"/>
    <dgm:cxn modelId="{D18D47B9-1F80-4EF7-87E4-991556C1A1D2}" type="presParOf" srcId="{5F509962-DFA5-4EE1-9829-DAF9A087054F}" destId="{B6161E86-C63E-407F-A139-05716A776918}" srcOrd="3" destOrd="0" presId="urn:microsoft.com/office/officeart/2005/8/layout/process2"/>
    <dgm:cxn modelId="{E7F9621D-3BA9-490D-9716-3D7A1B3C1277}" type="presParOf" srcId="{B6161E86-C63E-407F-A139-05716A776918}" destId="{6BFD59E0-6081-433D-AC56-536575BDE402}" srcOrd="0" destOrd="0" presId="urn:microsoft.com/office/officeart/2005/8/layout/process2"/>
    <dgm:cxn modelId="{4AAB98F5-43D7-446A-81F5-D121348DA133}" type="presParOf" srcId="{5F509962-DFA5-4EE1-9829-DAF9A087054F}" destId="{66CD5F46-F14B-40F4-91B5-B6755DB71AF2}" srcOrd="4" destOrd="0" presId="urn:microsoft.com/office/officeart/2005/8/layout/process2"/>
    <dgm:cxn modelId="{E42C80B2-8303-4EEA-A735-66B905861BCB}" type="presParOf" srcId="{5F509962-DFA5-4EE1-9829-DAF9A087054F}" destId="{CCDC86EB-3D65-401C-BE5D-6A832F3847F1}" srcOrd="5" destOrd="0" presId="urn:microsoft.com/office/officeart/2005/8/layout/process2"/>
    <dgm:cxn modelId="{0A332099-19C4-4AB4-BF70-ED2FE1F14394}" type="presParOf" srcId="{CCDC86EB-3D65-401C-BE5D-6A832F3847F1}" destId="{0C273943-F09D-414D-85AC-B6259944A8C1}" srcOrd="0" destOrd="0" presId="urn:microsoft.com/office/officeart/2005/8/layout/process2"/>
    <dgm:cxn modelId="{9E7AE9B9-4BD9-4C51-A5CF-1B73053A395E}" type="presParOf" srcId="{5F509962-DFA5-4EE1-9829-DAF9A087054F}" destId="{999B8B7F-A25A-4D9F-B793-2222AD78F9F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FB367-A26C-4819-B0DA-CB664FC1CDE2}">
      <dsp:nvSpPr>
        <dsp:cNvPr id="0" name=""/>
        <dsp:cNvSpPr/>
      </dsp:nvSpPr>
      <dsp:spPr>
        <a:xfrm>
          <a:off x="0" y="0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Menu posted for each day</a:t>
          </a:r>
        </a:p>
      </dsp:txBody>
      <dsp:txXfrm>
        <a:off x="22746" y="22746"/>
        <a:ext cx="7752669" cy="731121"/>
      </dsp:txXfrm>
    </dsp:sp>
    <dsp:sp modelId="{A990F097-397D-49B9-A0BA-20AD406E0479}">
      <dsp:nvSpPr>
        <dsp:cNvPr id="0" name=""/>
        <dsp:cNvSpPr/>
      </dsp:nvSpPr>
      <dsp:spPr>
        <a:xfrm>
          <a:off x="724966" y="917816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Weekly meal count form</a:t>
          </a:r>
        </a:p>
      </dsp:txBody>
      <dsp:txXfrm>
        <a:off x="747712" y="940562"/>
        <a:ext cx="7381062" cy="731121"/>
      </dsp:txXfrm>
    </dsp:sp>
    <dsp:sp modelId="{1F7C1248-0E4B-4552-9B8B-E43B017878DE}">
      <dsp:nvSpPr>
        <dsp:cNvPr id="0" name=""/>
        <dsp:cNvSpPr/>
      </dsp:nvSpPr>
      <dsp:spPr>
        <a:xfrm>
          <a:off x="1439113" y="1835632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Site Record of Meals Served</a:t>
          </a:r>
        </a:p>
      </dsp:txBody>
      <dsp:txXfrm>
        <a:off x="1461859" y="1858378"/>
        <a:ext cx="7391882" cy="731121"/>
      </dsp:txXfrm>
    </dsp:sp>
    <dsp:sp modelId="{5C2C84B2-9F23-4F0B-B901-E679BD2C85A9}">
      <dsp:nvSpPr>
        <dsp:cNvPr id="0" name=""/>
        <dsp:cNvSpPr/>
      </dsp:nvSpPr>
      <dsp:spPr>
        <a:xfrm>
          <a:off x="2164079" y="2753448"/>
          <a:ext cx="8656320" cy="776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Attendance </a:t>
          </a:r>
        </a:p>
      </dsp:txBody>
      <dsp:txXfrm>
        <a:off x="2186825" y="2776194"/>
        <a:ext cx="7381062" cy="731121"/>
      </dsp:txXfrm>
    </dsp:sp>
    <dsp:sp modelId="{446FE1C0-5C84-446E-B5AF-D0E7FE4F8ACC}">
      <dsp:nvSpPr>
        <dsp:cNvPr id="0" name=""/>
        <dsp:cNvSpPr/>
      </dsp:nvSpPr>
      <dsp:spPr>
        <a:xfrm>
          <a:off x="8151521" y="594815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265101" y="594815"/>
        <a:ext cx="277638" cy="379860"/>
      </dsp:txXfrm>
    </dsp:sp>
    <dsp:sp modelId="{ACFB0EE5-636D-4426-B649-FF48AECEF7BE}">
      <dsp:nvSpPr>
        <dsp:cNvPr id="0" name=""/>
        <dsp:cNvSpPr/>
      </dsp:nvSpPr>
      <dsp:spPr>
        <a:xfrm>
          <a:off x="8876487" y="1512631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990067" y="1512631"/>
        <a:ext cx="277638" cy="379860"/>
      </dsp:txXfrm>
    </dsp:sp>
    <dsp:sp modelId="{1088D1AE-DBCA-4134-9A0E-69E3C3C3B4FA}">
      <dsp:nvSpPr>
        <dsp:cNvPr id="0" name=""/>
        <dsp:cNvSpPr/>
      </dsp:nvSpPr>
      <dsp:spPr>
        <a:xfrm>
          <a:off x="9590634" y="2430447"/>
          <a:ext cx="504798" cy="50479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704214" y="2430447"/>
        <a:ext cx="277638" cy="379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C8887-0DE4-4320-8811-A8ED0B8BFE37}">
      <dsp:nvSpPr>
        <dsp:cNvPr id="0" name=""/>
        <dsp:cNvSpPr/>
      </dsp:nvSpPr>
      <dsp:spPr>
        <a:xfrm>
          <a:off x="1645679" y="2484"/>
          <a:ext cx="3112634" cy="92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Dare to Care will conduct a review of the site to make sure that the site is following all program rules and regulations</a:t>
          </a:r>
        </a:p>
      </dsp:txBody>
      <dsp:txXfrm>
        <a:off x="1672744" y="29549"/>
        <a:ext cx="3058504" cy="869950"/>
      </dsp:txXfrm>
    </dsp:sp>
    <dsp:sp modelId="{0F900062-ABD5-4C1D-B739-26CDF51EA126}">
      <dsp:nvSpPr>
        <dsp:cNvPr id="0" name=""/>
        <dsp:cNvSpPr/>
      </dsp:nvSpPr>
      <dsp:spPr>
        <a:xfrm rot="5400000">
          <a:off x="3028731" y="949666"/>
          <a:ext cx="346530" cy="415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3077246" y="984319"/>
        <a:ext cx="249502" cy="242571"/>
      </dsp:txXfrm>
    </dsp:sp>
    <dsp:sp modelId="{11907F5F-A3DB-4C4A-B1C6-65A91B8A25D4}">
      <dsp:nvSpPr>
        <dsp:cNvPr id="0" name=""/>
        <dsp:cNvSpPr/>
      </dsp:nvSpPr>
      <dsp:spPr>
        <a:xfrm>
          <a:off x="1645679" y="1388604"/>
          <a:ext cx="3112634" cy="92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KDE may choose to visit your site at any point during the summer (they WILL be visiting some of our sites this summer as we are under review)</a:t>
          </a:r>
        </a:p>
      </dsp:txBody>
      <dsp:txXfrm>
        <a:off x="1672744" y="1415669"/>
        <a:ext cx="3058504" cy="869950"/>
      </dsp:txXfrm>
    </dsp:sp>
    <dsp:sp modelId="{B6161E86-C63E-407F-A139-05716A776918}">
      <dsp:nvSpPr>
        <dsp:cNvPr id="0" name=""/>
        <dsp:cNvSpPr/>
      </dsp:nvSpPr>
      <dsp:spPr>
        <a:xfrm rot="5400000">
          <a:off x="3028731" y="2335786"/>
          <a:ext cx="346530" cy="415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3077246" y="2370439"/>
        <a:ext cx="249502" cy="242571"/>
      </dsp:txXfrm>
    </dsp:sp>
    <dsp:sp modelId="{66CD5F46-F14B-40F4-91B5-B6755DB71AF2}">
      <dsp:nvSpPr>
        <dsp:cNvPr id="0" name=""/>
        <dsp:cNvSpPr/>
      </dsp:nvSpPr>
      <dsp:spPr>
        <a:xfrm>
          <a:off x="1645679" y="2774724"/>
          <a:ext cx="3112634" cy="92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Any areas of noncompliance will be addressed in a corrective action place. The site must indicate the immediate corrective action that was taken and identify the plan in place to ensure future compliance. </a:t>
          </a:r>
        </a:p>
      </dsp:txBody>
      <dsp:txXfrm>
        <a:off x="1672744" y="2801789"/>
        <a:ext cx="3058504" cy="869950"/>
      </dsp:txXfrm>
    </dsp:sp>
    <dsp:sp modelId="{CCDC86EB-3D65-401C-BE5D-6A832F3847F1}">
      <dsp:nvSpPr>
        <dsp:cNvPr id="0" name=""/>
        <dsp:cNvSpPr/>
      </dsp:nvSpPr>
      <dsp:spPr>
        <a:xfrm rot="5400000">
          <a:off x="3028731" y="3721906"/>
          <a:ext cx="346530" cy="4158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-5400000">
        <a:off x="3077246" y="3756559"/>
        <a:ext cx="249502" cy="242571"/>
      </dsp:txXfrm>
    </dsp:sp>
    <dsp:sp modelId="{999B8B7F-A25A-4D9F-B793-2222AD78F9F1}">
      <dsp:nvSpPr>
        <dsp:cNvPr id="0" name=""/>
        <dsp:cNvSpPr/>
      </dsp:nvSpPr>
      <dsp:spPr>
        <a:xfrm>
          <a:off x="1645679" y="4160844"/>
          <a:ext cx="3112634" cy="92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 site must be terminated from participation if many violations are found and/or if the health, safety, or wellbeing of children is threatened. </a:t>
          </a:r>
        </a:p>
      </dsp:txBody>
      <dsp:txXfrm>
        <a:off x="1672744" y="4187909"/>
        <a:ext cx="3058504" cy="869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(These don’t have designer IDs since they were based off the default master slides already in the deck.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8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47130B-7ADD-4851-6A5E-9C6297B6C3EA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75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5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28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05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8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3015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4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1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64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82749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59067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7541160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3709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42633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9991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14388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8029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3186"/>
            <a:ext cx="3816096" cy="3529014"/>
          </a:xfrm>
        </p:spPr>
        <p:txBody>
          <a:bodyPr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91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35763" y="712788"/>
            <a:ext cx="4618037" cy="5432425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315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14475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100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1520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1520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252" y="2011680"/>
            <a:ext cx="31089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252" y="3127248"/>
            <a:ext cx="31089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73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3127248"/>
            <a:ext cx="4617720" cy="3054096"/>
          </a:xfrm>
        </p:spPr>
        <p:txBody>
          <a:bodyPr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8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59436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204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20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4297680"/>
            <a:ext cx="4434840" cy="118872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3C8C-8E70-45D5-AE59-23E6016825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7" r:id="rId22"/>
    <p:sldLayoutId id="2147483828" r:id="rId23"/>
    <p:sldLayoutId id="2147483829" r:id="rId24"/>
    <p:sldLayoutId id="2147483830" r:id="rId25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staffkyschools.sharepoint.com/sites/kde/scn/CACFP%20Documents/FY2022-2023%20Civil%20Rights%20Training%20Video.mp4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Relationship Id="rId5" Type="http://schemas.openxmlformats.org/officeDocument/2006/relationships/hyperlink" Target="mailto:taylor@daretocare.org" TargetMode="External"/><Relationship Id="rId4" Type="http://schemas.openxmlformats.org/officeDocument/2006/relationships/hyperlink" Target="mailto:maryjo@daretocare.or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aretocare.org/community-kitchen-partners/" TargetMode="Externa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SFSP TRAINING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1">
            <a:extLst>
              <a:ext uri="{FF2B5EF4-FFF2-40B4-BE49-F238E27FC236}">
                <a16:creationId xmlns:a16="http://schemas.microsoft.com/office/drawing/2014/main" id="{25128BB7-D1A3-4F7F-98A3-10B5DCE1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F73206B-FC34-91C3-8F23-534994617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04" y="1852666"/>
            <a:ext cx="2554708" cy="25547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D874-B6BD-21A1-953A-87EC247D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648385"/>
          </a:xfrm>
        </p:spPr>
        <p:txBody>
          <a:bodyPr/>
          <a:lstStyle/>
          <a:p>
            <a:r>
              <a:rPr lang="en-US" dirty="0"/>
              <a:t>Meal counting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23D87-6E4A-577E-409C-6B84E4CF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3BD01-8995-EFB5-5F5A-6CF175A3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96907-7F61-0B75-EC66-96A92A0C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54680B-5539-4199-52D0-997A99F3E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7056" y="3103927"/>
            <a:ext cx="4434840" cy="2306971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1600" dirty="0"/>
              <a:t>Each meal served MUST meet the meal pattern to be counted on the Meal Count form</a:t>
            </a:r>
          </a:p>
          <a:p>
            <a:pPr marL="457200" indent="-457200">
              <a:buAutoNum type="arabicPeriod"/>
            </a:pPr>
            <a:r>
              <a:rPr lang="en-US" sz="1600" dirty="0"/>
              <a:t>The count is to be taken as the children go through the line at the point of meal service</a:t>
            </a:r>
          </a:p>
          <a:p>
            <a:pPr marL="457200" indent="-457200">
              <a:buAutoNum type="arabicPeriod"/>
            </a:pPr>
            <a:r>
              <a:rPr lang="en-US" sz="1600" dirty="0"/>
              <a:t>The count can’t be completed before or after meal service, it must be completed during the meal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2D9AF-3E9A-0292-F1C5-370AA502EA29}"/>
              </a:ext>
            </a:extLst>
          </p:cNvPr>
          <p:cNvSpPr txBox="1"/>
          <p:nvPr/>
        </p:nvSpPr>
        <p:spPr>
          <a:xfrm>
            <a:off x="4857100" y="2650921"/>
            <a:ext cx="2474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ACCURACY IS IMPORTANT</a:t>
            </a:r>
          </a:p>
        </p:txBody>
      </p:sp>
    </p:spTree>
    <p:extLst>
      <p:ext uri="{BB962C8B-B14F-4D97-AF65-F5344CB8AC3E}">
        <p14:creationId xmlns:p14="http://schemas.microsoft.com/office/powerpoint/2010/main" val="379248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1EDFF753-D376-4F48-A51B-2FD46F36C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045" y="2070830"/>
            <a:ext cx="8536853" cy="301609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742" y="490881"/>
            <a:ext cx="7143750" cy="870979"/>
          </a:xfrm>
        </p:spPr>
        <p:txBody>
          <a:bodyPr/>
          <a:lstStyle/>
          <a:p>
            <a:r>
              <a:rPr lang="en-US" dirty="0"/>
              <a:t>Weekly Meal Count Form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04936" y="2442401"/>
            <a:ext cx="2442962" cy="3266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018773" y="1944127"/>
            <a:ext cx="106251" cy="4847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54080" y="1042877"/>
            <a:ext cx="101008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Site name is important!!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24250" y="2825144"/>
            <a:ext cx="4139193" cy="53241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1" name="Straight Connector 10"/>
          <p:cNvCxnSpPr>
            <a:cxnSpLocks/>
            <a:endCxn id="13" idx="2"/>
          </p:cNvCxnSpPr>
          <p:nvPr/>
        </p:nvCxnSpPr>
        <p:spPr>
          <a:xfrm flipV="1">
            <a:off x="6592025" y="2084052"/>
            <a:ext cx="156861" cy="8171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2776" y="1368471"/>
            <a:ext cx="1792219" cy="715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Meal Service and Type is required for claiming!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38937" y="4071937"/>
            <a:ext cx="1673402" cy="35718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0" name="Straight Connector 29"/>
          <p:cNvCxnSpPr>
            <a:cxnSpLocks/>
            <a:endCxn id="29" idx="2"/>
          </p:cNvCxnSpPr>
          <p:nvPr/>
        </p:nvCxnSpPr>
        <p:spPr>
          <a:xfrm flipV="1">
            <a:off x="7462887" y="4429125"/>
            <a:ext cx="112752" cy="81526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62636" y="5244386"/>
            <a:ext cx="2563952" cy="13388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Meal Temp only needs to be recorded for hot entrée item. If individually plated, pick one from the middle and poke through the plastic.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592466" y="3636463"/>
            <a:ext cx="1584553" cy="578349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 flipH="1" flipV="1">
            <a:off x="5095876" y="4214812"/>
            <a:ext cx="523754" cy="802611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43483" y="5045402"/>
            <a:ext cx="3023315" cy="113107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The number of meals received/Meal Leftover must be completed daily. You can not claim more meals than are listed here.  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E5D08E0D-D311-4D79-946B-3B93C8DF525E}"/>
              </a:ext>
            </a:extLst>
          </p:cNvPr>
          <p:cNvSpPr/>
          <p:nvPr/>
        </p:nvSpPr>
        <p:spPr>
          <a:xfrm>
            <a:off x="1941890" y="3436119"/>
            <a:ext cx="1539338" cy="207193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86369-E1AB-4BC5-94BF-D741847FFCB0}"/>
              </a:ext>
            </a:extLst>
          </p:cNvPr>
          <p:cNvSpPr txBox="1"/>
          <p:nvPr/>
        </p:nvSpPr>
        <p:spPr>
          <a:xfrm>
            <a:off x="1870883" y="5207004"/>
            <a:ext cx="1025083" cy="5078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Date is required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0949D8-BE7E-4D56-BBC0-879692D4D7D7}"/>
              </a:ext>
            </a:extLst>
          </p:cNvPr>
          <p:cNvCxnSpPr>
            <a:cxnSpLocks/>
          </p:cNvCxnSpPr>
          <p:nvPr/>
        </p:nvCxnSpPr>
        <p:spPr>
          <a:xfrm flipV="1">
            <a:off x="2152498" y="3592865"/>
            <a:ext cx="559061" cy="161382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883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building&#10;&#10;Description automatically generated">
            <a:extLst>
              <a:ext uri="{FF2B5EF4-FFF2-40B4-BE49-F238E27FC236}">
                <a16:creationId xmlns:a16="http://schemas.microsoft.com/office/drawing/2014/main" id="{BAEC397B-B259-485F-98D4-9E0E4E5D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956"/>
          <a:stretch/>
        </p:blipFill>
        <p:spPr>
          <a:xfrm>
            <a:off x="2178853" y="1118665"/>
            <a:ext cx="5943308" cy="5673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5" y="207984"/>
            <a:ext cx="9136417" cy="769652"/>
          </a:xfrm>
        </p:spPr>
        <p:txBody>
          <a:bodyPr/>
          <a:lstStyle/>
          <a:p>
            <a:r>
              <a:rPr lang="en-US" dirty="0"/>
              <a:t>Weekly Meal Count Form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78853" y="1118665"/>
            <a:ext cx="5810159" cy="433367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819491" y="2483682"/>
            <a:ext cx="382712" cy="1997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2202" y="2069167"/>
            <a:ext cx="2465798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Only first meals are counted here!  Each meal must be marked individually.  Do not draw a line through multiple numbers.  The meals must be marked at the time of meal service.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7611438" y="5166817"/>
            <a:ext cx="670515" cy="3549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22162" y="4458751"/>
            <a:ext cx="203213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This number must match the number of individual meal count marks.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290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E56736-664C-4246-87DF-D1ADFC07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51" y="2594258"/>
            <a:ext cx="8820700" cy="2219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45521"/>
            <a:ext cx="9144000" cy="718381"/>
          </a:xfrm>
        </p:spPr>
        <p:txBody>
          <a:bodyPr/>
          <a:lstStyle/>
          <a:p>
            <a:r>
              <a:rPr lang="en-US" dirty="0"/>
              <a:t>Weekly Meal Count Form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88101" y="2714271"/>
            <a:ext cx="1723948" cy="10072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2926423" y="1892932"/>
            <a:ext cx="154528" cy="8213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80952" y="1758847"/>
            <a:ext cx="4411362" cy="715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Individual meal counting is still required. These must be complete meals, not only one component or leftovers.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9393972" y="3882264"/>
            <a:ext cx="166988" cy="9658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77051" y="4848066"/>
            <a:ext cx="2719997" cy="1131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Subtract total 1</a:t>
            </a:r>
            <a:r>
              <a:rPr lang="en-US" sz="1350" baseline="30000" dirty="0"/>
              <a:t>st</a:t>
            </a:r>
            <a:r>
              <a:rPr lang="en-US" sz="1350" dirty="0"/>
              <a:t> meals, 2</a:t>
            </a:r>
            <a:r>
              <a:rPr lang="en-US" sz="1350" baseline="30000" dirty="0"/>
              <a:t>nd</a:t>
            </a:r>
            <a:r>
              <a:rPr lang="en-US" sz="1350" dirty="0"/>
              <a:t> meals, program adult meals, and damaged meals from Meals Delivered + Leftovers from previous day.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H="1">
            <a:off x="2300562" y="4462050"/>
            <a:ext cx="333047" cy="7720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17046" y="5232725"/>
            <a:ext cx="2557687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Don’t forget to Sign/Initial and Date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6125001" y="3704755"/>
            <a:ext cx="255536" cy="162315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43783" y="5327907"/>
            <a:ext cx="3264216" cy="7155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Damaged meals include any that you need to throw away due to expiration.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84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02B0-6114-45FA-BF40-69F0FB5E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meal count form 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0EF52-4912-4B03-AC36-1F323C916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0051"/>
            <a:ext cx="3108960" cy="950976"/>
          </a:xfrm>
        </p:spPr>
        <p:txBody>
          <a:bodyPr>
            <a:normAutofit/>
          </a:bodyPr>
          <a:lstStyle/>
          <a:p>
            <a:r>
              <a:rPr lang="en-US" dirty="0"/>
              <a:t>For meals to be reimbursable: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D0151-A8F0-46E3-8A2B-11A93ECEE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4107" y="2340051"/>
            <a:ext cx="6039186" cy="3389629"/>
          </a:xfrm>
        </p:spPr>
        <p:txBody>
          <a:bodyPr>
            <a:normAutofit/>
          </a:bodyPr>
          <a:lstStyle/>
          <a:p>
            <a:r>
              <a:rPr lang="en-US" sz="1800" dirty="0"/>
              <a:t>Meals mus</a:t>
            </a:r>
            <a:r>
              <a:rPr lang="en-US" dirty="0"/>
              <a:t>t be counted individually, not one line through many numbers (/ is only acceptable mark)</a:t>
            </a:r>
          </a:p>
          <a:p>
            <a:r>
              <a:rPr lang="en-US" sz="1800" dirty="0"/>
              <a:t>All required info mus</a:t>
            </a:r>
            <a:r>
              <a:rPr lang="en-US" dirty="0"/>
              <a:t>t be completed daily &amp; turned in weekly online</a:t>
            </a:r>
          </a:p>
          <a:p>
            <a:r>
              <a:rPr lang="en-US" sz="1800" dirty="0"/>
              <a:t>Can’t claim more meals than the number of meals available – except kitchen meals</a:t>
            </a:r>
          </a:p>
          <a:p>
            <a:r>
              <a:rPr lang="en-US" dirty="0"/>
              <a:t>Can’t claim that more first meals were served than children in attendance </a:t>
            </a:r>
            <a:endParaRPr lang="en-US" sz="1800" dirty="0"/>
          </a:p>
          <a:p>
            <a:r>
              <a:rPr lang="en-US" dirty="0"/>
              <a:t>The meal count shouldn’t repeat daily with no variation </a:t>
            </a:r>
            <a:endParaRPr lang="en-US" sz="1800" dirty="0"/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A5F5C6-0A35-4E6A-BF43-EDAF5AD5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14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15259B-CC9F-1C6E-CA07-00F916FC2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6052657"/>
            <a:ext cx="12192000" cy="805343"/>
          </a:xfrm>
        </p:spPr>
        <p:txBody>
          <a:bodyPr>
            <a:normAutofit/>
          </a:bodyPr>
          <a:lstStyle/>
          <a:p>
            <a:r>
              <a:rPr lang="en-US" dirty="0"/>
              <a:t>		     Must claim at least 85% of Meal Delivered</a:t>
            </a:r>
          </a:p>
        </p:txBody>
      </p:sp>
    </p:spTree>
    <p:extLst>
      <p:ext uri="{BB962C8B-B14F-4D97-AF65-F5344CB8AC3E}">
        <p14:creationId xmlns:p14="http://schemas.microsoft.com/office/powerpoint/2010/main" val="124150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CB3181-A9F7-945D-DED8-DB3FFE2AA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24128"/>
            <a:ext cx="4443984" cy="2139696"/>
          </a:xfrm>
        </p:spPr>
        <p:txBody>
          <a:bodyPr>
            <a:normAutofit fontScale="90000"/>
          </a:bodyPr>
          <a:lstStyle/>
          <a:p>
            <a:r>
              <a:rPr lang="en-US" dirty="0"/>
              <a:t>Site record of meals served (at risk form)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37A63-01D4-31E1-2887-520B3082E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# of meals available = meals delivered + leftover meals from previous day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449753-E557-16B8-64E9-635F45507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For breakfast, start with total number delivered at beginning and keep inventory as you use meals/more are delivered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87B4DF9-90AE-8E06-CE91-026F6B9717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1459815"/>
            <a:ext cx="5221217" cy="435899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4C1B5CBF-028E-8071-6E42-8F6DFDE9C68F}"/>
              </a:ext>
            </a:extLst>
          </p:cNvPr>
          <p:cNvSpPr txBox="1"/>
          <p:nvPr/>
        </p:nvSpPr>
        <p:spPr>
          <a:xfrm rot="1081217">
            <a:off x="6879829" y="3322894"/>
            <a:ext cx="4059249" cy="122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EC1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Hewitt Heavy"/>
              </a:rPr>
              <a:t>FILL OUT COMPLETELY</a:t>
            </a:r>
          </a:p>
        </p:txBody>
      </p:sp>
    </p:spTree>
    <p:extLst>
      <p:ext uri="{BB962C8B-B14F-4D97-AF65-F5344CB8AC3E}">
        <p14:creationId xmlns:p14="http://schemas.microsoft.com/office/powerpoint/2010/main" val="38594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8790-FB15-C45A-41C5-6477325F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of meals served (at risk form) rules for reimbursement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E4192-4B91-2192-C9A9-B590CEF34D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Complete daily and turn in monthly ONLINE</a:t>
            </a:r>
          </a:p>
          <a:p>
            <a:r>
              <a:rPr lang="en-US" dirty="0"/>
              <a:t>Must be available at all times for monitoring </a:t>
            </a:r>
          </a:p>
          <a:p>
            <a:r>
              <a:rPr lang="en-US" dirty="0"/>
              <a:t>Must have a Site Record for each meal service type</a:t>
            </a:r>
          </a:p>
          <a:p>
            <a:r>
              <a:rPr lang="en-US" dirty="0"/>
              <a:t>Must match Weekly Meal Count Form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28054-F197-6038-43E1-1B24A9180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CA7FE-954B-F7B9-A0DE-317A1F63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604A2-E4BE-9E82-379A-4468858F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3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9F4773-7113-47E3-991C-193DDD611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DAF6F-4FAF-E14E-8753-3603EE47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Paperwork recap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2568E5-2EE3-6308-6D0D-5545C89D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38100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9713C8C-8E70-45D5-AE59-23E60168254E}" type="slidenum">
              <a:rPr lang="en-US" smtClean="0"/>
              <a:pPr defTabSz="457200"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2CCC8-7CE0-0744-A68E-DAB87AAE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6355845"/>
            <a:ext cx="7772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D5F6B-10E5-4598-34BA-7CDFF04F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5360" y="6356350"/>
            <a:ext cx="29108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/>
              <a:t>9/3/20XX</a:t>
            </a:r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A144B582-120E-6FE6-14B2-8736AEB5F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902122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546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Bowl of cereal with milk">
            <a:extLst>
              <a:ext uri="{FF2B5EF4-FFF2-40B4-BE49-F238E27FC236}">
                <a16:creationId xmlns:a16="http://schemas.microsoft.com/office/drawing/2014/main" id="{FDF651BE-0847-CC4F-D805-56C3486D23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11" r="211"/>
          <a:stretch>
            <a:fillRect/>
          </a:stretch>
        </p:blipFill>
        <p:spPr/>
      </p:pic>
      <p:pic>
        <p:nvPicPr>
          <p:cNvPr id="11" name="Picture Placeholder 10" descr="Hands holding an apple and an orange">
            <a:extLst>
              <a:ext uri="{FF2B5EF4-FFF2-40B4-BE49-F238E27FC236}">
                <a16:creationId xmlns:a16="http://schemas.microsoft.com/office/drawing/2014/main" id="{B96B3618-AD44-E0DE-B9D9-CD8D6765FC8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3143" b="2314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B7195E-BC2C-C01B-6144-094ECB69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Breakfast kits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D8AED-47EC-73CF-34CA-3F7779243E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Place order weekly to prevent overstock – order by the case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D716D4-32ED-7BA2-7E86-5DD41DFD87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3639312"/>
            <a:ext cx="4443984" cy="8320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you do not place an order at least 2 business days in advance, you will not receive the breakfast kits on time (or at all if you don’t place any order)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F2A0BA-2F4F-515B-19CD-28DE18201E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716571"/>
            <a:ext cx="4443984" cy="7614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Only order enough to serve first meals – do not order enough to accommodate seconds or program adults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19084-DACB-7A17-AAE3-CAD56702C967}"/>
              </a:ext>
            </a:extLst>
          </p:cNvPr>
          <p:cNvSpPr txBox="1"/>
          <p:nvPr/>
        </p:nvSpPr>
        <p:spPr>
          <a:xfrm>
            <a:off x="838199" y="5629013"/>
            <a:ext cx="370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FORGET TO ADD MILK!</a:t>
            </a:r>
          </a:p>
        </p:txBody>
      </p:sp>
    </p:spTree>
    <p:extLst>
      <p:ext uri="{BB962C8B-B14F-4D97-AF65-F5344CB8AC3E}">
        <p14:creationId xmlns:p14="http://schemas.microsoft.com/office/powerpoint/2010/main" val="581187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46A59C4-CEBA-15C8-6B31-7ADF24ABD29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3020" b="3020"/>
          <a:stretch/>
        </p:blipFill>
        <p:spPr>
          <a:xfrm>
            <a:off x="5536734" y="0"/>
            <a:ext cx="6655266" cy="68579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18EF1D-89E3-F54E-69DB-76090487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7366"/>
            <a:ext cx="4443984" cy="177497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Cafeteria style (hot kitchen) meals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44062-47A6-05E7-36EE-F49D4DA31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Only serve as congregate meals – may take one whole item (whole fruit, grain or vegetable) off site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B38ECB-6EB5-29D5-BD9D-2405FF949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temperatures 30 minutes prior to serving and at serve 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B38BD8-97E1-FBEB-7F0C-18C642BD3F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389120"/>
            <a:ext cx="4443984" cy="12650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Pans and utensils MUST be free of any food debris after meal service and put back into the </a:t>
            </a:r>
            <a:r>
              <a:rPr lang="en-US" dirty="0" err="1"/>
              <a:t>cambros</a:t>
            </a:r>
            <a:r>
              <a:rPr lang="en-US" dirty="0"/>
              <a:t>. If the pans are not clean, we will not take them away until they have been cleaned. This is not only unfair to our drivers/kitchen staff to deal with cleaning once there’s mold and bugs, but it is unsafe to put that food into our trucks or our kitchen with other fresh food.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7A315-EE98-1BA8-8BCF-4133435B6698}"/>
              </a:ext>
            </a:extLst>
          </p:cNvPr>
          <p:cNvSpPr txBox="1"/>
          <p:nvPr/>
        </p:nvSpPr>
        <p:spPr>
          <a:xfrm>
            <a:off x="838199" y="5744407"/>
            <a:ext cx="4239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Changes and closures must be submitted at least 2 business days in advance</a:t>
            </a:r>
          </a:p>
        </p:txBody>
      </p:sp>
    </p:spTree>
    <p:extLst>
      <p:ext uri="{BB962C8B-B14F-4D97-AF65-F5344CB8AC3E}">
        <p14:creationId xmlns:p14="http://schemas.microsoft.com/office/powerpoint/2010/main" val="166229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Watermelons on slate plate">
            <a:extLst>
              <a:ext uri="{FF2B5EF4-FFF2-40B4-BE49-F238E27FC236}">
                <a16:creationId xmlns:a16="http://schemas.microsoft.com/office/drawing/2014/main" id="{949D770F-0604-41BE-87F0-65B08CC353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866" r="3866"/>
          <a:stretch/>
        </p:blipFill>
        <p:spPr/>
      </p:pic>
      <p:pic>
        <p:nvPicPr>
          <p:cNvPr id="11" name="Picture Placeholder 10" descr="Lunch box with food in it">
            <a:extLst>
              <a:ext uri="{FF2B5EF4-FFF2-40B4-BE49-F238E27FC236}">
                <a16:creationId xmlns:a16="http://schemas.microsoft.com/office/drawing/2014/main" id="{86865FD9-DFA3-490C-B372-0EDD4BED9C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0878" b="20878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F79409-2936-4FDC-BF6F-45FC9FDA8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 Requirements</a:t>
            </a:r>
          </a:p>
          <a:p>
            <a:r>
              <a:rPr lang="en-US" dirty="0"/>
              <a:t>Menus</a:t>
            </a:r>
          </a:p>
          <a:p>
            <a:r>
              <a:rPr lang="en-US" dirty="0"/>
              <a:t>Paperwork</a:t>
            </a:r>
          </a:p>
          <a:p>
            <a:r>
              <a:rPr lang="en-US" dirty="0"/>
              <a:t>Monitoring</a:t>
            </a:r>
          </a:p>
          <a:p>
            <a:r>
              <a:rPr lang="en-US" dirty="0"/>
              <a:t>Civil Rights Training </a:t>
            </a:r>
          </a:p>
          <a:p>
            <a:r>
              <a:rPr lang="en-US" dirty="0"/>
              <a:t>Online Processes</a:t>
            </a:r>
          </a:p>
          <a:p>
            <a:r>
              <a:rPr lang="en-US" dirty="0"/>
              <a:t>Questions?</a:t>
            </a:r>
          </a:p>
          <a:p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E469817-940E-4A7E-82D2-9FC9B4D3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Presentation Title</a:t>
            </a:r>
          </a:p>
        </p:txBody>
      </p:sp>
      <p:pic>
        <p:nvPicPr>
          <p:cNvPr id="13" name="Picture Placeholder 12" descr="Couple of watermelon slices">
            <a:extLst>
              <a:ext uri="{FF2B5EF4-FFF2-40B4-BE49-F238E27FC236}">
                <a16:creationId xmlns:a16="http://schemas.microsoft.com/office/drawing/2014/main" id="{55CEEF7E-98C5-40BC-941B-88FA9196B7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440" r="16440"/>
          <a:stretch/>
        </p:blipFill>
        <p:spPr/>
      </p:pic>
      <p:pic>
        <p:nvPicPr>
          <p:cNvPr id="17" name="Picture Placeholder 16" descr="Bananas">
            <a:extLst>
              <a:ext uri="{FF2B5EF4-FFF2-40B4-BE49-F238E27FC236}">
                <a16:creationId xmlns:a16="http://schemas.microsoft.com/office/drawing/2014/main" id="{B9BCE927-4F46-4797-9BD3-B816E2B4CE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6082" r="16082"/>
          <a:stretch/>
        </p:blipFill>
        <p:spPr/>
      </p:pic>
    </p:spTree>
    <p:extLst>
      <p:ext uri="{BB962C8B-B14F-4D97-AF65-F5344CB8AC3E}">
        <p14:creationId xmlns:p14="http://schemas.microsoft.com/office/powerpoint/2010/main" val="191294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DA9F4773-7113-47E3-991C-193DDD611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6538AB-4B84-4D7A-BE7C-273BC7B5F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E03986-69AA-486A-86D9-6B02E48B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21AEF5A-17DB-60BE-76BF-3D5208161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Sponsor and state reviews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F0FEF296-77E4-BFA1-7F1B-77329799480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82873185"/>
              </p:ext>
            </p:extLst>
          </p:nvPr>
        </p:nvGraphicFramePr>
        <p:xfrm>
          <a:off x="4678344" y="1127125"/>
          <a:ext cx="6403994" cy="5087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8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D0C53C-A267-8950-0CB8-075C9C3A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48" y="466531"/>
            <a:ext cx="10146186" cy="501450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rights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C02C09-8037-8687-3353-2C687586D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80" y="1166372"/>
            <a:ext cx="10144654" cy="999885"/>
          </a:xfrm>
        </p:spPr>
        <p:txBody>
          <a:bodyPr/>
          <a:lstStyle/>
          <a:p>
            <a:r>
              <a:rPr lang="en-US" sz="1800" dirty="0">
                <a:hlinkClick r:id="rId2"/>
              </a:rPr>
              <a:t>KDE Training Video </a:t>
            </a:r>
            <a:endParaRPr lang="en-US" sz="1800" dirty="0"/>
          </a:p>
          <a:p>
            <a:endParaRPr lang="en-US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D9BDF25D-19E9-9402-B507-FC0470133134}"/>
              </a:ext>
            </a:extLst>
          </p:cNvPr>
          <p:cNvGrpSpPr/>
          <p:nvPr/>
        </p:nvGrpSpPr>
        <p:grpSpPr>
          <a:xfrm>
            <a:off x="3743953" y="1258651"/>
            <a:ext cx="3223306" cy="4525256"/>
            <a:chOff x="0" y="0"/>
            <a:chExt cx="4597400" cy="7762240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9F83EFA2-DDA6-15EC-7979-F95DEFCD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21" r="4921"/>
            <a:stretch>
              <a:fillRect/>
            </a:stretch>
          </p:blipFill>
          <p:spPr>
            <a:xfrm>
              <a:off x="0" y="0"/>
              <a:ext cx="4597400" cy="7762240"/>
            </a:xfrm>
            <a:prstGeom prst="rect">
              <a:avLst/>
            </a:prstGeom>
          </p:spPr>
        </p:pic>
      </p:grpSp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2D9781-E944-56C1-62B1-6A26C9197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19" y="1258650"/>
            <a:ext cx="3439823" cy="45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3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BC3F5DA8-A414-04E4-8D3A-429E9DB1EDF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6424" b="6424"/>
          <a:stretch>
            <a:fillRect/>
          </a:stretch>
        </p:blipFill>
        <p:spPr/>
      </p:pic>
      <p:pic>
        <p:nvPicPr>
          <p:cNvPr id="11" name="Picture Placeholder 10" descr="Text, letter&#10;&#10;Description automatically generated">
            <a:extLst>
              <a:ext uri="{FF2B5EF4-FFF2-40B4-BE49-F238E27FC236}">
                <a16:creationId xmlns:a16="http://schemas.microsoft.com/office/drawing/2014/main" id="{D1B2048D-5952-160A-EF4A-367B4B1E32C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tretch>
            <a:fillRect/>
          </a:stretch>
        </p:blipFill>
        <p:spPr>
          <a:xfrm>
            <a:off x="5311469" y="4216188"/>
            <a:ext cx="6880531" cy="264181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4E98E3-ACB2-5719-BA47-1330E632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57681"/>
            <a:ext cx="4443984" cy="1468073"/>
          </a:xfrm>
        </p:spPr>
        <p:txBody>
          <a:bodyPr>
            <a:normAutofit/>
          </a:bodyPr>
          <a:lstStyle/>
          <a:p>
            <a:r>
              <a:rPr lang="en-US" sz="2800" dirty="0"/>
              <a:t>Site Supervisor responsibility recap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AD87-9F07-38B6-1BD0-4339A38D8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7"/>
            <a:ext cx="4443984" cy="884787"/>
          </a:xfrm>
        </p:spPr>
        <p:txBody>
          <a:bodyPr>
            <a:normAutofit/>
          </a:bodyPr>
          <a:lstStyle/>
          <a:p>
            <a:r>
              <a:rPr lang="en-US" sz="1800" dirty="0"/>
              <a:t>Trained site supervisor must be present during ALL meal services and serve all children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2B8EE2-411D-56B1-5376-65C8C7540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4163628"/>
            <a:ext cx="4443984" cy="74980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Ensure accurate meal count documentation and Civil Rights Compliance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2D6F16-4CC8-0A68-D7E9-97896A4D67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5502972"/>
            <a:ext cx="4443984" cy="594360"/>
          </a:xfrm>
        </p:spPr>
        <p:txBody>
          <a:bodyPr>
            <a:normAutofit/>
          </a:bodyPr>
          <a:lstStyle/>
          <a:p>
            <a:r>
              <a:rPr lang="en-US" sz="1800" dirty="0"/>
              <a:t>Submit all forms to DTC each week and inform sponsor of any changes </a:t>
            </a:r>
          </a:p>
        </p:txBody>
      </p:sp>
    </p:spTree>
    <p:extLst>
      <p:ext uri="{BB962C8B-B14F-4D97-AF65-F5344CB8AC3E}">
        <p14:creationId xmlns:p14="http://schemas.microsoft.com/office/powerpoint/2010/main" val="23462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B97C-97D2-6531-9244-2D41E0D5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Any 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16792-959E-2098-889E-8BC3ACFD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43F53-BEB9-88F2-E654-DA038E60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61C641B-DCF5-C092-C5AD-4BEF9619F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1"/>
          <a:stretch>
            <a:fillRect/>
          </a:stretch>
        </p:blipFill>
        <p:spPr>
          <a:xfrm>
            <a:off x="7018" y="3442773"/>
            <a:ext cx="12184982" cy="34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18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0AA5E5B-9A0B-4837-9008-6B83089C1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4743" b="24743"/>
          <a:stretch/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98BD80F-ADD8-4A4B-93EA-5B25442FD2F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6540" b="36540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A6E381-7CDD-4999-B9C7-CD31E749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B3C5E-E520-4B9D-8574-178AD4C9F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898647"/>
            <a:ext cx="4443984" cy="3483491"/>
          </a:xfrm>
        </p:spPr>
        <p:txBody>
          <a:bodyPr>
            <a:normAutofit/>
          </a:bodyPr>
          <a:lstStyle/>
          <a:p>
            <a:r>
              <a:rPr lang="en-US" dirty="0"/>
              <a:t>Mary Jo Mullen</a:t>
            </a:r>
          </a:p>
          <a:p>
            <a:r>
              <a:rPr lang="en-US" dirty="0">
                <a:hlinkClick r:id="rId4"/>
              </a:rPr>
              <a:t>maryjo@daretocare.org</a:t>
            </a:r>
            <a:endParaRPr lang="en-US" dirty="0"/>
          </a:p>
          <a:p>
            <a:r>
              <a:rPr lang="en-US" dirty="0"/>
              <a:t>502-736-9414</a:t>
            </a:r>
          </a:p>
          <a:p>
            <a:r>
              <a:rPr lang="en-US" dirty="0"/>
              <a:t>724-493-7633</a:t>
            </a:r>
          </a:p>
          <a:p>
            <a:endParaRPr lang="en-US" dirty="0"/>
          </a:p>
          <a:p>
            <a:r>
              <a:rPr lang="en-US" dirty="0"/>
              <a:t>Taylor Thompson</a:t>
            </a:r>
          </a:p>
          <a:p>
            <a:r>
              <a:rPr lang="en-US" dirty="0">
                <a:hlinkClick r:id="rId5"/>
              </a:rPr>
              <a:t>taylor@daretocare.org</a:t>
            </a:r>
            <a:endParaRPr lang="en-US" dirty="0"/>
          </a:p>
          <a:p>
            <a:r>
              <a:rPr lang="en-US" dirty="0"/>
              <a:t>502-736-9917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67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4306AD-9CF8-75DD-601D-4993ED4B5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" y="1211848"/>
            <a:ext cx="10671048" cy="768096"/>
          </a:xfrm>
        </p:spPr>
        <p:txBody>
          <a:bodyPr/>
          <a:lstStyle/>
          <a:p>
            <a:r>
              <a:rPr lang="en-US" dirty="0">
                <a:hlinkClick r:id="rId2"/>
              </a:rPr>
              <a:t>Online Processes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5645DE-1414-4A3B-3481-67E2F773B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Submitting paperwork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6ACD48-A778-8E1F-9FC8-0A760B00CD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https://daretocare.org/kids-cafe-file-upload/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0BA94A-3226-66AE-D565-809306CED5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Changing meal counts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564FB6C-994F-6AE7-4E33-B1E137D67F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https://daretocare.org/meal-count-change-request/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7BCB6E-5430-0E38-4292-A3DA33D818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Closures/changes in meal service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CD59F5-F4A2-5DC4-AD35-ADD62BCEEF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https://daretocare.org/kids-cafe-closures/</a:t>
            </a:r>
          </a:p>
        </p:txBody>
      </p:sp>
    </p:spTree>
    <p:extLst>
      <p:ext uri="{BB962C8B-B14F-4D97-AF65-F5344CB8AC3E}">
        <p14:creationId xmlns:p14="http://schemas.microsoft.com/office/powerpoint/2010/main" val="2835976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7F229A-48C3-4BE7-96EC-3C05DC7F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sfsp</a:t>
            </a:r>
            <a:r>
              <a:rPr lang="en-US" dirty="0"/>
              <a:t>?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C693BAD-6B4E-48AD-88BF-D933B374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B9E4CF7-70FB-40DF-BE47-6E5AE315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41F48D-F184-4F9F-B5AC-F127F0898F3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The Summer Food Service Program is a federally funded and regulated program that provides free meals to children and teens age 18 and under during the summer months when school is not in session.</a:t>
            </a:r>
          </a:p>
        </p:txBody>
      </p:sp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3A6B9C-61DE-478A-BBBB-7765E56378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0"/>
            <a:ext cx="6105136" cy="624078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78FAAB-8DFA-4475-B8B6-51A3ED19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0" y="366903"/>
            <a:ext cx="4765548" cy="76657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Who can eat?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00F8A-91C8-190A-A3F5-7BBF32D773C4}"/>
              </a:ext>
            </a:extLst>
          </p:cNvPr>
          <p:cNvSpPr txBox="1"/>
          <p:nvPr/>
        </p:nvSpPr>
        <p:spPr>
          <a:xfrm>
            <a:off x="6696075" y="1924050"/>
            <a:ext cx="485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Children and teens 18 and younger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A person age 19-21 who has a mental or physical disability and still participates in a school program (K-12)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DF0C3B-607C-26B1-D4F5-2AF606B8C935}"/>
              </a:ext>
            </a:extLst>
          </p:cNvPr>
          <p:cNvSpPr txBox="1"/>
          <p:nvPr/>
        </p:nvSpPr>
        <p:spPr>
          <a:xfrm>
            <a:off x="6696075" y="3158315"/>
            <a:ext cx="4857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adults eat?</a:t>
            </a:r>
          </a:p>
          <a:p>
            <a:endParaRPr lang="en-US" dirty="0"/>
          </a:p>
          <a:p>
            <a:r>
              <a:rPr lang="en-US" i="1" dirty="0"/>
              <a:t>Program adults </a:t>
            </a:r>
            <a:r>
              <a:rPr lang="en-US" dirty="0"/>
              <a:t>– </a:t>
            </a:r>
            <a:r>
              <a:rPr lang="en-US" dirty="0">
                <a:highlight>
                  <a:srgbClr val="FFFF00"/>
                </a:highlight>
              </a:rPr>
              <a:t>hot kitchen meals ONLY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is an employee or volunteer who works with SFSP</a:t>
            </a:r>
          </a:p>
          <a:p>
            <a:pPr marL="285750" indent="-285750">
              <a:buFontTx/>
              <a:buChar char="-"/>
            </a:pPr>
            <a:r>
              <a:rPr lang="en-US" dirty="0"/>
              <a:t>A monitor, kitchen staff, supervisor, etc.</a:t>
            </a:r>
          </a:p>
          <a:p>
            <a:endParaRPr lang="en-US" dirty="0"/>
          </a:p>
          <a:p>
            <a:r>
              <a:rPr lang="en-US" i="1" dirty="0"/>
              <a:t>Non-program adults</a:t>
            </a:r>
          </a:p>
          <a:p>
            <a:pPr marL="285750" indent="-285750">
              <a:buFontTx/>
              <a:buChar char="-"/>
            </a:pPr>
            <a:r>
              <a:rPr lang="en-US" dirty="0"/>
              <a:t>A person over the age of 18 who does not work with SFSP </a:t>
            </a:r>
          </a:p>
          <a:p>
            <a:pPr marL="285750" indent="-285750">
              <a:buFontTx/>
              <a:buChar char="-"/>
            </a:pPr>
            <a:r>
              <a:rPr lang="en-US" dirty="0"/>
              <a:t>Parents, guardians, staff that doesn’t work with meal service 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80485F45-692E-C996-0900-231418ED50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</a:blip>
          <a:srcRect/>
          <a:stretch>
            <a:fillRect/>
          </a:stretch>
        </p:blipFill>
        <p:spPr>
          <a:xfrm>
            <a:off x="8128386" y="4791343"/>
            <a:ext cx="1993127" cy="19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08A1-FEAA-4F21-96E4-5A57CFAA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368" y="1615570"/>
            <a:ext cx="5541264" cy="54976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can I serve?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96533-0ABC-43CF-A178-990FE4A0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9D7B-C32A-4E78-8DDF-03685549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57B06-3F43-4092-8AB5-0AC06017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3DD3A-BCEA-4181-8BC4-61E1A84D5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8580" y="2440415"/>
            <a:ext cx="4434840" cy="291535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en-US" cap="none" dirty="0">
                <a:solidFill>
                  <a:srgbClr val="FFFFFF"/>
                </a:solidFill>
                <a:latin typeface="+mj-lt"/>
              </a:rPr>
              <a:t>Meals must be served during approved meal service times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Any changes in meal service time must be approved by DTC prior to service</a:t>
            </a:r>
          </a:p>
          <a:p>
            <a:pPr marL="342900" indent="-342900">
              <a:buFontTx/>
              <a:buChar char="-"/>
            </a:pPr>
            <a:r>
              <a:rPr lang="en-US" cap="none" dirty="0">
                <a:solidFill>
                  <a:srgbClr val="FFFFFF"/>
                </a:solidFill>
                <a:latin typeface="+mj-lt"/>
              </a:rPr>
              <a:t>Any meals served outside of the approved meal service time may not be claimed for reimbursement </a:t>
            </a:r>
          </a:p>
        </p:txBody>
      </p:sp>
    </p:spTree>
    <p:extLst>
      <p:ext uri="{BB962C8B-B14F-4D97-AF65-F5344CB8AC3E}">
        <p14:creationId xmlns:p14="http://schemas.microsoft.com/office/powerpoint/2010/main" val="307953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B795-03E9-4E34-9357-C0628914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serve?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7187F-D166-43ED-8E27-C7B4508E5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Locations in approved meal service areas are determined by DTC</a:t>
            </a:r>
          </a:p>
          <a:p>
            <a:r>
              <a:rPr lang="en-US" dirty="0"/>
              <a:t>Location may not be changed or moved without prior approval</a:t>
            </a:r>
          </a:p>
          <a:p>
            <a:r>
              <a:rPr lang="en-US" dirty="0"/>
              <a:t>Locations should be easily accessible and a safe place for children to gather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83021-5261-4534-AFFC-8C3A397AB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CONGREGATE FEEDING IS A FEDERAL REQUIREMENT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770C1-2986-4925-A7A9-598470F1C23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800" dirty="0"/>
              <a:t>All meals must be eaten in the presence of site staff</a:t>
            </a:r>
          </a:p>
          <a:p>
            <a:r>
              <a:rPr lang="en-US" sz="1800" dirty="0"/>
              <a:t>Any meal taken off site may not be claimed for reimbursement 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608D1D4A-3ABF-47FD-9E9F-50C12B4A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A0DB317D-4A72-44A9-B888-2974D6C1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E2ACE18F-7572-4B57-B093-F422098C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24A9-0184-448B-881E-CC722A916CB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4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8DF201-AFD2-A839-8B40-C4FBEB88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85750"/>
            <a:ext cx="8610600" cy="1295400"/>
          </a:xfrm>
        </p:spPr>
        <p:txBody>
          <a:bodyPr/>
          <a:lstStyle/>
          <a:p>
            <a:r>
              <a:rPr lang="en-US" dirty="0"/>
              <a:t>Types of sites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F69B91-DF25-4207-3282-73E87E588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84" y="1718310"/>
            <a:ext cx="5079991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or Open-Restricted (preferred!!)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2732B3-C0F5-2D8F-FBC9-D9A66E8EAA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site is open to any and all children, without an enrollment required. </a:t>
            </a:r>
          </a:p>
          <a:p>
            <a:r>
              <a:rPr lang="en-US" dirty="0"/>
              <a:t>Children do not have to participate in enrichment activities to receive a meal. </a:t>
            </a:r>
          </a:p>
          <a:p>
            <a:r>
              <a:rPr lang="en-US" dirty="0"/>
              <a:t>We prefer that all sites are open or open-restricted to feed as many kids as possible. </a:t>
            </a:r>
          </a:p>
          <a:p>
            <a:r>
              <a:rPr lang="en-US" dirty="0"/>
              <a:t>Open-restricted would be used in the case that you don’t have enough space to allow a large number of children, but don’t require that they be previously enrolled at the site.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B77982-D9C2-73A9-8C9B-35345F4A6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0300" y="1718310"/>
            <a:ext cx="5105400" cy="8239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Closed – enrolled only	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A5B127-E046-0F20-D7E1-213440162A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site is only open to children previously enrolled in programming.</a:t>
            </a:r>
          </a:p>
          <a:p>
            <a:r>
              <a:rPr lang="en-US" dirty="0"/>
              <a:t>Children do not have to participate in activities to receive a meal. </a:t>
            </a:r>
          </a:p>
          <a:p>
            <a:r>
              <a:rPr lang="en-US" dirty="0"/>
              <a:t>If you choose to have a closed enrolled only site, you will need to provide reasoning to the sponsor and further questions may be asked for clarification.</a:t>
            </a:r>
          </a:p>
          <a:p>
            <a:r>
              <a:rPr lang="en-US" dirty="0"/>
              <a:t>If operating in an area that doesn’t have at least a 50% F/R lunch rate, you will be required to collect income eligibility information.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7F9FE-708E-D21A-37E5-685A0ACE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591EE-2C8B-294D-8CAF-21C7C93B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E63A6-3E36-F984-85F5-D1DCAD2D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0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lass of milk">
            <a:extLst>
              <a:ext uri="{FF2B5EF4-FFF2-40B4-BE49-F238E27FC236}">
                <a16:creationId xmlns:a16="http://schemas.microsoft.com/office/drawing/2014/main" id="{7559ED0A-57D2-475A-80AA-FDDB6E882B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615" r="4615"/>
          <a:stretch/>
        </p:blipFill>
        <p:spPr/>
      </p:pic>
      <p:pic>
        <p:nvPicPr>
          <p:cNvPr id="9" name="Picture Placeholder 8" descr="Eggs displayed in semicircle on light background">
            <a:extLst>
              <a:ext uri="{FF2B5EF4-FFF2-40B4-BE49-F238E27FC236}">
                <a16:creationId xmlns:a16="http://schemas.microsoft.com/office/drawing/2014/main" id="{24426D4C-56B2-463F-99F9-8F6C8EBBC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4629" b="14629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D2FA59-42D1-4596-BADF-65EE2EEC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892509"/>
            <a:ext cx="4617720" cy="696118"/>
          </a:xfrm>
        </p:spPr>
        <p:txBody>
          <a:bodyPr/>
          <a:lstStyle/>
          <a:p>
            <a:r>
              <a:rPr lang="en-US" dirty="0"/>
              <a:t>Food allergies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8C1B7C-03BA-4C6C-B759-6DAB6A63B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189527"/>
            <a:ext cx="4617720" cy="39918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A doctor or other who can write prescriptions, must complete a form confirming a child has a disability to omit or substitute an item.  This does not have to meet the meal pattern.  Dare to Care will reimburse you for required substitution.</a:t>
            </a:r>
          </a:p>
          <a:p>
            <a:pPr marL="0" indent="0">
              <a:buNone/>
            </a:pPr>
            <a:r>
              <a:rPr lang="en-US" sz="1800" dirty="0"/>
              <a:t>If doctor marks that the child has special dietary needs but does not have a disability, no accommodations will be made. </a:t>
            </a:r>
          </a:p>
          <a:p>
            <a:pPr marL="0" indent="0">
              <a:buNone/>
            </a:pPr>
            <a:r>
              <a:rPr lang="en-US" sz="1800" dirty="0"/>
              <a:t>If a child never brings a doctor’s note, you are required to serve the entire meal.</a:t>
            </a:r>
          </a:p>
          <a:p>
            <a:pPr marL="0" indent="0">
              <a:buNone/>
            </a:pPr>
            <a:r>
              <a:rPr lang="en-US" sz="1800" dirty="0"/>
              <a:t>If a child is lactose intolerant and does not bring a note, they must still be served milk.  They are not required to drink it, but they must take it.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51E420-B483-4040-8E33-A32E82D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720F25F-904B-4AA2-9CB6-69411308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2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8A872E8-2C4D-7CE4-F1BD-13E31410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098" y="364554"/>
            <a:ext cx="6078523" cy="1174116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pattern &amp; menus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77BC6AD-9FEB-1190-B5B9-B61A02C2A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59" y="1716387"/>
            <a:ext cx="7160703" cy="4024125"/>
          </a:xfrm>
        </p:spPr>
        <p:txBody>
          <a:bodyPr/>
          <a:lstStyle/>
          <a:p>
            <a:r>
              <a:rPr lang="en-US" dirty="0"/>
              <a:t>Menus must be posted at all times</a:t>
            </a:r>
          </a:p>
          <a:p>
            <a:r>
              <a:rPr lang="en-US" dirty="0"/>
              <a:t>Children must take all items</a:t>
            </a:r>
          </a:p>
          <a:p>
            <a:r>
              <a:rPr lang="en-US" dirty="0"/>
              <a:t>Milk is a requirement and must be taken</a:t>
            </a:r>
          </a:p>
          <a:p>
            <a:r>
              <a:rPr lang="en-US" dirty="0"/>
              <a:t>You may serve water with meals, but it does not replace milk</a:t>
            </a:r>
          </a:p>
          <a:p>
            <a:r>
              <a:rPr lang="en-US" dirty="0"/>
              <a:t>Do not serve additional items with he meal – serve them after meal service</a:t>
            </a:r>
          </a:p>
          <a:p>
            <a:r>
              <a:rPr lang="en-US" dirty="0"/>
              <a:t>Make changes to the menu as needed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B4E9B906-B20F-72BE-E5DD-13C561C38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71762" y="1964094"/>
            <a:ext cx="4329851" cy="29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61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rush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{43611C16-2721-4250-B719-A756A2CBDFC6}tf89080264_win32</Template>
  <TotalTime>210</TotalTime>
  <Words>1549</Words>
  <Application>Microsoft Office PowerPoint</Application>
  <PresentationFormat>Widescreen</PresentationFormat>
  <Paragraphs>165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Cooper Hewitt Heavy</vt:lpstr>
      <vt:lpstr>Elephant</vt:lpstr>
      <vt:lpstr>Brush</vt:lpstr>
      <vt:lpstr>Vapor Trail</vt:lpstr>
      <vt:lpstr>SFSP TRAINING  2023</vt:lpstr>
      <vt:lpstr>Agenda</vt:lpstr>
      <vt:lpstr>What is sfsp?</vt:lpstr>
      <vt:lpstr>Who can eat?</vt:lpstr>
      <vt:lpstr>When can I serve?</vt:lpstr>
      <vt:lpstr>Where can I serve?</vt:lpstr>
      <vt:lpstr>Types of sites</vt:lpstr>
      <vt:lpstr>Food allergies</vt:lpstr>
      <vt:lpstr>Meal pattern &amp; menus</vt:lpstr>
      <vt:lpstr>Meal counting</vt:lpstr>
      <vt:lpstr>Weekly Meal Count Form</vt:lpstr>
      <vt:lpstr>Weekly Meal Count Form</vt:lpstr>
      <vt:lpstr>Weekly Meal Count Form</vt:lpstr>
      <vt:lpstr>Weekly meal count form rules</vt:lpstr>
      <vt:lpstr>Site record of meals served (at risk form) </vt:lpstr>
      <vt:lpstr>Record of meals served (at risk form) rules for reimbursement</vt:lpstr>
      <vt:lpstr>Paperwork recap</vt:lpstr>
      <vt:lpstr>Breakfast kits </vt:lpstr>
      <vt:lpstr>Cafeteria style (hot kitchen) meals </vt:lpstr>
      <vt:lpstr>Sponsor and state reviews</vt:lpstr>
      <vt:lpstr>Civil rights</vt:lpstr>
      <vt:lpstr>Site Supervisor responsibility recap </vt:lpstr>
      <vt:lpstr>Any questions?</vt:lpstr>
      <vt:lpstr>Thank you</vt:lpstr>
      <vt:lpstr>Online Processes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SFSP TRAINING  2023</dc:title>
  <dc:creator>Mary Jo Mullen</dc:creator>
  <cp:lastModifiedBy>Mary Jo Mullen</cp:lastModifiedBy>
  <cp:revision>18</cp:revision>
  <dcterms:created xsi:type="dcterms:W3CDTF">2023-02-17T15:43:38Z</dcterms:created>
  <dcterms:modified xsi:type="dcterms:W3CDTF">2023-02-22T21:37:58Z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