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62" r:id="rId2"/>
    <p:sldId id="264" r:id="rId3"/>
    <p:sldId id="268" r:id="rId4"/>
    <p:sldId id="266" r:id="rId5"/>
    <p:sldId id="265" r:id="rId6"/>
    <p:sldId id="269" r:id="rId7"/>
    <p:sldId id="270" r:id="rId8"/>
    <p:sldId id="263" r:id="rId9"/>
    <p:sldId id="273" r:id="rId10"/>
    <p:sldId id="274" r:id="rId11"/>
    <p:sldId id="275" r:id="rId12"/>
    <p:sldId id="276" r:id="rId13"/>
    <p:sldId id="290" r:id="rId14"/>
    <p:sldId id="277" r:id="rId15"/>
    <p:sldId id="280" r:id="rId16"/>
    <p:sldId id="289" r:id="rId17"/>
    <p:sldId id="294" r:id="rId18"/>
    <p:sldId id="279" r:id="rId19"/>
    <p:sldId id="281" r:id="rId20"/>
    <p:sldId id="282" r:id="rId21"/>
    <p:sldId id="283" r:id="rId22"/>
    <p:sldId id="291" r:id="rId23"/>
    <p:sldId id="284" r:id="rId24"/>
    <p:sldId id="292" r:id="rId25"/>
    <p:sldId id="285" r:id="rId26"/>
    <p:sldId id="286" r:id="rId27"/>
    <p:sldId id="287" r:id="rId28"/>
    <p:sldId id="293" r:id="rId29"/>
    <p:sldId id="288" r:id="rId30"/>
    <p:sldId id="296" r:id="rId31"/>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6B69"/>
    <a:srgbClr val="613A29"/>
    <a:srgbClr val="B113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1" autoAdjust="0"/>
    <p:restoredTop sz="75702" autoAdjust="0"/>
  </p:normalViewPr>
  <p:slideViewPr>
    <p:cSldViewPr>
      <p:cViewPr varScale="1">
        <p:scale>
          <a:sx n="82" d="100"/>
          <a:sy n="82" d="100"/>
        </p:scale>
        <p:origin x="-53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0375"/>
          </a:xfrm>
          <a:prstGeom prst="rect">
            <a:avLst/>
          </a:prstGeom>
        </p:spPr>
        <p:txBody>
          <a:bodyPr vert="horz" lIns="91440" tIns="45720" rIns="91440" bIns="45720" rtlCol="0"/>
          <a:lstStyle>
            <a:lvl1pPr algn="r">
              <a:defRPr sz="1200"/>
            </a:lvl1pPr>
          </a:lstStyle>
          <a:p>
            <a:fld id="{D970E4A0-C6E9-4ECD-A48F-4CE301F56433}" type="datetimeFigureOut">
              <a:rPr lang="en-US" smtClean="0"/>
              <a:t>12/15/2011</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379913"/>
            <a:ext cx="5546725" cy="41481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8238"/>
            <a:ext cx="3005138" cy="4603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0375"/>
          </a:xfrm>
          <a:prstGeom prst="rect">
            <a:avLst/>
          </a:prstGeom>
        </p:spPr>
        <p:txBody>
          <a:bodyPr vert="horz" lIns="91440" tIns="45720" rIns="91440" bIns="45720" rtlCol="0" anchor="b"/>
          <a:lstStyle>
            <a:lvl1pPr algn="r">
              <a:defRPr sz="1200"/>
            </a:lvl1pPr>
          </a:lstStyle>
          <a:p>
            <a:fld id="{121A60E1-7773-4911-ABA1-C91830AE1FFC}" type="slidenum">
              <a:rPr lang="en-US" smtClean="0"/>
              <a:t>‹#›</a:t>
            </a:fld>
            <a:endParaRPr lang="en-US"/>
          </a:p>
        </p:txBody>
      </p:sp>
    </p:spTree>
    <p:extLst>
      <p:ext uri="{BB962C8B-B14F-4D97-AF65-F5344CB8AC3E}">
        <p14:creationId xmlns:p14="http://schemas.microsoft.com/office/powerpoint/2010/main" val="2454005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Introductions, brief overview, how long it will take, where restrooms are. After the course, attendees should be able to: describe the importance of food safety, identify the causes of food borne illness and explain the consequences of food borne illness. </a:t>
            </a:r>
            <a:endParaRPr lang="en-US" dirty="0"/>
          </a:p>
        </p:txBody>
      </p:sp>
      <p:sp>
        <p:nvSpPr>
          <p:cNvPr id="4" name="Slide Number Placeholder 3"/>
          <p:cNvSpPr>
            <a:spLocks noGrp="1"/>
          </p:cNvSpPr>
          <p:nvPr>
            <p:ph type="sldNum" sz="quarter" idx="10"/>
          </p:nvPr>
        </p:nvSpPr>
        <p:spPr/>
        <p:txBody>
          <a:bodyPr/>
          <a:lstStyle/>
          <a:p>
            <a:fld id="{121A60E1-7773-4911-ABA1-C91830AE1FFC}" type="slidenum">
              <a:rPr lang="en-US" smtClean="0"/>
              <a:t>1</a:t>
            </a:fld>
            <a:endParaRPr lang="en-US"/>
          </a:p>
        </p:txBody>
      </p:sp>
    </p:spTree>
    <p:extLst>
      <p:ext uri="{BB962C8B-B14F-4D97-AF65-F5344CB8AC3E}">
        <p14:creationId xmlns:p14="http://schemas.microsoft.com/office/powerpoint/2010/main" val="1483477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physical contaminants include: glass, sharp metal objects, pieces of paper, plastic and stones, human hair, scabs and nails, rodent and insect droppings, and dead pests such as flies. Food items themselves, or parts of food items, may also physically contaminate food ready to be served, such as bones in meat or fish, or stalks in vegetables.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Examples of chemical contaminants include pesticides sprayed on fruit or vegetables, freezer refrigerants, drugs, food additives, and chemicals from cleaning products and metal or non-food-grade cookware and storage.</a:t>
            </a:r>
            <a:r>
              <a:rPr lang="en-US" baseline="0" dirty="0" smtClean="0">
                <a:effectLst/>
              </a:rPr>
              <a:t> </a:t>
            </a:r>
            <a:r>
              <a:rPr lang="en-US" dirty="0" smtClean="0">
                <a:effectLst/>
              </a:rPr>
              <a:t>Keeping cleaning chemicals in food storage or preparation areas or failing to label containers are common causes of chemical hazards.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Examples of biological contaminants include bacteria, viruses, fungi, and parasites. These microorganisms may be transferred to food from a variety of sources, such as people, raw food, contact surfaces, pests, and garbage.</a:t>
            </a:r>
            <a:br>
              <a:rPr lang="en-US" dirty="0" smtClean="0">
                <a:effectLst/>
              </a:rPr>
            </a:br>
            <a:r>
              <a:rPr lang="en-US" dirty="0" smtClean="0">
                <a:effectLst/>
              </a:rPr>
              <a:t/>
            </a:r>
            <a:br>
              <a:rPr lang="en-US" dirty="0" smtClean="0">
                <a:effectLst/>
              </a:rPr>
            </a:br>
            <a:r>
              <a:rPr lang="en-US" dirty="0" smtClean="0">
                <a:effectLst/>
              </a:rPr>
              <a:t>Biological contamination usually occurs due to ignorance, a lack of space, or poor building design. It may also occur when food handlers take shortcuts or do not practice good hygiene.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WHICH TYPE</a:t>
            </a:r>
            <a:r>
              <a:rPr lang="en-US" baseline="0" dirty="0" smtClean="0">
                <a:effectLst/>
              </a:rPr>
              <a:t> OF CONTAMINATION DO YOU THINK OCCURS MOST OFTEN? </a:t>
            </a:r>
            <a:r>
              <a:rPr lang="en-US" dirty="0" smtClean="0">
                <a:effectLst/>
              </a:rPr>
              <a:t/>
            </a:r>
            <a:br>
              <a:rPr lang="en-US" dirty="0" smtClean="0">
                <a:effectLst/>
              </a:rPr>
            </a:br>
            <a:r>
              <a:rPr lang="en-US" dirty="0" smtClean="0">
                <a:effectLst/>
              </a:rPr>
              <a:t/>
            </a:r>
            <a:br>
              <a:rPr lang="en-US" dirty="0" smtClean="0">
                <a:effectLst/>
              </a:rPr>
            </a:br>
            <a:r>
              <a:rPr lang="en-US" dirty="0" smtClean="0">
                <a:effectLst/>
              </a:rPr>
              <a:t>Biological contamination is the most common type of contamination and can have very serious consequences. It is usually hard to detect at first, but may result in spoiled food, foodborne illnesses, or even death.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
            </a:r>
            <a:br>
              <a:rPr lang="en-US" dirty="0" smtClean="0">
                <a:effectLst/>
              </a:rPr>
            </a:br>
            <a:r>
              <a:rPr lang="en-US" dirty="0" smtClean="0">
                <a:effectLst/>
              </a:rPr>
              <a:t/>
            </a:r>
            <a:br>
              <a:rPr lang="en-US" dirty="0" smtClean="0">
                <a:effectLst/>
              </a:rPr>
            </a:br>
            <a:endParaRPr lang="en-US" dirty="0"/>
          </a:p>
        </p:txBody>
      </p:sp>
      <p:sp>
        <p:nvSpPr>
          <p:cNvPr id="4" name="Slide Number Placeholder 3"/>
          <p:cNvSpPr>
            <a:spLocks noGrp="1"/>
          </p:cNvSpPr>
          <p:nvPr>
            <p:ph type="sldNum" sz="quarter" idx="10"/>
          </p:nvPr>
        </p:nvSpPr>
        <p:spPr/>
        <p:txBody>
          <a:bodyPr/>
          <a:lstStyle/>
          <a:p>
            <a:fld id="{121A60E1-7773-4911-ABA1-C91830AE1FFC}" type="slidenum">
              <a:rPr lang="en-US" smtClean="0"/>
              <a:t>10</a:t>
            </a:fld>
            <a:endParaRPr lang="en-US"/>
          </a:p>
        </p:txBody>
      </p:sp>
    </p:spTree>
    <p:extLst>
      <p:ext uri="{BB962C8B-B14F-4D97-AF65-F5344CB8AC3E}">
        <p14:creationId xmlns:p14="http://schemas.microsoft.com/office/powerpoint/2010/main" val="3472659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Cross-contamination is the transfer of microorganisms or chemicals from contaminated food, hands or contact surfaces to other foods or surfaces. Proper hand washing, cleaning, sanitizing and storage can prevent cross-contamination. Raw food must always be stored below ready-to-eat food to avoid cross-contamination.</a:t>
            </a:r>
          </a:p>
          <a:p>
            <a:endParaRPr lang="en-US" dirty="0" smtClean="0"/>
          </a:p>
          <a:p>
            <a:r>
              <a:rPr lang="en-US" dirty="0" smtClean="0"/>
              <a:t>Employees who don't wash their hands properly or often enough are one of the biggest risks to proper food safety. Other measures, such as wearing proper attire, using hair restraints, and covering sores and cuts, also help to prevent contamination of food.</a:t>
            </a:r>
          </a:p>
          <a:p>
            <a:endParaRPr lang="en-US" dirty="0" smtClean="0"/>
          </a:p>
          <a:p>
            <a:r>
              <a:rPr lang="en-US" dirty="0" smtClean="0"/>
              <a:t>Unclean or </a:t>
            </a:r>
            <a:r>
              <a:rPr lang="en-US" dirty="0" err="1" smtClean="0"/>
              <a:t>unsanitized</a:t>
            </a:r>
            <a:r>
              <a:rPr lang="en-US" dirty="0" smtClean="0"/>
              <a:t> equipment can contaminate food. </a:t>
            </a:r>
          </a:p>
          <a:p>
            <a:endParaRPr lang="en-US" dirty="0" smtClean="0"/>
          </a:p>
          <a:p>
            <a:r>
              <a:rPr lang="en-US" dirty="0" smtClean="0"/>
              <a:t>Abuse of the temperature danger zone is not a cause of food contamination, but rather it allows bacteria that are there to multiply rapidly.</a:t>
            </a:r>
            <a:r>
              <a:rPr lang="en-US" baseline="0" dirty="0" smtClean="0"/>
              <a:t> </a:t>
            </a:r>
            <a:r>
              <a:rPr lang="en-US" dirty="0" smtClean="0"/>
              <a:t>Food must be stored at the proper temperature to ensure its quality. A temperature danger zone exists between 41° F (5° C) and 135° F (57° C).</a:t>
            </a:r>
            <a:r>
              <a:rPr lang="en-US" baseline="0" dirty="0" smtClean="0"/>
              <a:t> </a:t>
            </a:r>
            <a:r>
              <a:rPr lang="en-US" dirty="0" smtClean="0"/>
              <a:t>Minimize the time that food is exposed to this temperature danger zone.</a:t>
            </a:r>
            <a:endParaRPr lang="en-US" dirty="0"/>
          </a:p>
        </p:txBody>
      </p:sp>
      <p:sp>
        <p:nvSpPr>
          <p:cNvPr id="4" name="Slide Number Placeholder 3"/>
          <p:cNvSpPr>
            <a:spLocks noGrp="1"/>
          </p:cNvSpPr>
          <p:nvPr>
            <p:ph type="sldNum" sz="quarter" idx="10"/>
          </p:nvPr>
        </p:nvSpPr>
        <p:spPr/>
        <p:txBody>
          <a:bodyPr/>
          <a:lstStyle/>
          <a:p>
            <a:fld id="{121A60E1-7773-4911-ABA1-C91830AE1FFC}" type="slidenum">
              <a:rPr lang="en-US" smtClean="0"/>
              <a:t>11</a:t>
            </a:fld>
            <a:endParaRPr lang="en-US"/>
          </a:p>
        </p:txBody>
      </p:sp>
    </p:spTree>
    <p:extLst>
      <p:ext uri="{BB962C8B-B14F-4D97-AF65-F5344CB8AC3E}">
        <p14:creationId xmlns:p14="http://schemas.microsoft.com/office/powerpoint/2010/main" val="3472659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Labeling: all must have correct label, especially</a:t>
            </a:r>
            <a:r>
              <a:rPr lang="en-US" baseline="0" dirty="0" smtClean="0">
                <a:effectLst/>
              </a:rPr>
              <a:t> salvage items</a:t>
            </a:r>
          </a:p>
          <a:p>
            <a:r>
              <a:rPr lang="en-US" baseline="0" dirty="0" smtClean="0">
                <a:effectLst/>
              </a:rPr>
              <a:t>Proper temperature: food does not show ice crystals or is wet or damp</a:t>
            </a:r>
          </a:p>
          <a:p>
            <a:r>
              <a:rPr lang="en-US" baseline="0" dirty="0" smtClean="0">
                <a:effectLst/>
              </a:rPr>
              <a:t>Proper appearance: note quantity and quality of each item, damaged/ mislabeled/ unlabeled packaging </a:t>
            </a:r>
            <a:br>
              <a:rPr lang="en-US" baseline="0" dirty="0" smtClean="0">
                <a:effectLst/>
              </a:rPr>
            </a:br>
            <a:r>
              <a:rPr lang="en-US" baseline="0" dirty="0" smtClean="0">
                <a:effectLst/>
              </a:rPr>
              <a:t>Delivery vehicle: note vehicle and driver, vehicle should not be left unattended, driver should have good hygiene</a:t>
            </a:r>
          </a:p>
          <a:p>
            <a:r>
              <a:rPr lang="en-US" dirty="0" smtClean="0"/>
              <a:t>Signs</a:t>
            </a:r>
            <a:r>
              <a:rPr lang="en-US" baseline="0" dirty="0" smtClean="0"/>
              <a:t> of pests: feces, legs, eggs</a:t>
            </a:r>
          </a:p>
          <a:p>
            <a:r>
              <a:rPr lang="en-US" baseline="0" dirty="0" smtClean="0">
                <a:effectLst/>
              </a:rPr>
              <a:t>Placement of foods: </a:t>
            </a:r>
            <a:r>
              <a:rPr lang="en-US" dirty="0" smtClean="0">
                <a:effectLst/>
              </a:rPr>
              <a:t>Raw and cooked foods kept separate</a:t>
            </a:r>
          </a:p>
          <a:p>
            <a:endParaRPr lang="en-US" dirty="0" smtClean="0">
              <a:effectLst/>
            </a:endParaRPr>
          </a:p>
          <a:p>
            <a:r>
              <a:rPr lang="en-US" dirty="0" smtClean="0">
                <a:effectLst/>
              </a:rPr>
              <a:t>If you reject food:</a:t>
            </a:r>
          </a:p>
          <a:p>
            <a:r>
              <a:rPr lang="en-US" dirty="0" smtClean="0">
                <a:effectLst/>
              </a:rPr>
              <a:t> Keep the rejected product away from other food</a:t>
            </a:r>
          </a:p>
          <a:p>
            <a:r>
              <a:rPr lang="en-US" dirty="0" smtClean="0">
                <a:effectLst/>
              </a:rPr>
              <a:t> Record the rejection</a:t>
            </a:r>
          </a:p>
          <a:p>
            <a:r>
              <a:rPr lang="en-US" dirty="0" smtClean="0">
                <a:effectLst/>
              </a:rPr>
              <a:t> Inform the delivery person of the rejected product</a:t>
            </a:r>
          </a:p>
          <a:p>
            <a:r>
              <a:rPr lang="en-US" dirty="0" smtClean="0">
                <a:effectLst/>
              </a:rPr>
              <a:t> Inform your manager</a:t>
            </a:r>
          </a:p>
          <a:p>
            <a:endParaRPr lang="en-US" dirty="0" smtClean="0">
              <a:effectLst/>
            </a:endParaRPr>
          </a:p>
          <a:p>
            <a:r>
              <a:rPr lang="en-US" dirty="0" smtClean="0">
                <a:effectLst/>
              </a:rPr>
              <a:t> </a:t>
            </a:r>
            <a:endParaRPr lang="en-US" baseline="0" dirty="0" smtClean="0"/>
          </a:p>
        </p:txBody>
      </p:sp>
      <p:sp>
        <p:nvSpPr>
          <p:cNvPr id="4" name="Slide Number Placeholder 3"/>
          <p:cNvSpPr>
            <a:spLocks noGrp="1"/>
          </p:cNvSpPr>
          <p:nvPr>
            <p:ph type="sldNum" sz="quarter" idx="10"/>
          </p:nvPr>
        </p:nvSpPr>
        <p:spPr/>
        <p:txBody>
          <a:bodyPr/>
          <a:lstStyle/>
          <a:p>
            <a:fld id="{121A60E1-7773-4911-ABA1-C91830AE1FFC}" type="slidenum">
              <a:rPr lang="en-US" smtClean="0"/>
              <a:t>12</a:t>
            </a:fld>
            <a:endParaRPr lang="en-US"/>
          </a:p>
        </p:txBody>
      </p:sp>
    </p:spTree>
    <p:extLst>
      <p:ext uri="{BB962C8B-B14F-4D97-AF65-F5344CB8AC3E}">
        <p14:creationId xmlns:p14="http://schemas.microsoft.com/office/powerpoint/2010/main" val="3472659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Highlight that we do have volunteers that go through salvage can, but they may miss a few errors. All agencies receiving salvage must have undergone salvage training.</a:t>
            </a:r>
          </a:p>
          <a:p>
            <a:endParaRPr lang="en-US" baseline="0" dirty="0" smtClean="0"/>
          </a:p>
          <a:p>
            <a:r>
              <a:rPr lang="en-US" baseline="0" dirty="0" smtClean="0"/>
              <a:t>The picture is of a bulged can. It should be thrown out! </a:t>
            </a:r>
          </a:p>
        </p:txBody>
      </p:sp>
      <p:sp>
        <p:nvSpPr>
          <p:cNvPr id="4" name="Slide Number Placeholder 3"/>
          <p:cNvSpPr>
            <a:spLocks noGrp="1"/>
          </p:cNvSpPr>
          <p:nvPr>
            <p:ph type="sldNum" sz="quarter" idx="10"/>
          </p:nvPr>
        </p:nvSpPr>
        <p:spPr/>
        <p:txBody>
          <a:bodyPr/>
          <a:lstStyle/>
          <a:p>
            <a:fld id="{121A60E1-7773-4911-ABA1-C91830AE1FFC}" type="slidenum">
              <a:rPr lang="en-US" smtClean="0"/>
              <a:t>13</a:t>
            </a:fld>
            <a:endParaRPr lang="en-US"/>
          </a:p>
        </p:txBody>
      </p:sp>
    </p:spTree>
    <p:extLst>
      <p:ext uri="{BB962C8B-B14F-4D97-AF65-F5344CB8AC3E}">
        <p14:creationId xmlns:p14="http://schemas.microsoft.com/office/powerpoint/2010/main" val="3472659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Store food in the following order:</a:t>
            </a:r>
          </a:p>
          <a:p>
            <a:r>
              <a:rPr lang="en-US" dirty="0" smtClean="0">
                <a:effectLst/>
              </a:rPr>
              <a:t> Chilled food in refrigerators</a:t>
            </a:r>
          </a:p>
          <a:p>
            <a:r>
              <a:rPr lang="en-US" dirty="0" smtClean="0">
                <a:effectLst/>
              </a:rPr>
              <a:t> Frozen food in freezers</a:t>
            </a:r>
          </a:p>
          <a:p>
            <a:r>
              <a:rPr lang="en-US" dirty="0" smtClean="0">
                <a:effectLst/>
              </a:rPr>
              <a:t> Dry or canned goods in dry storage</a:t>
            </a:r>
          </a:p>
          <a:p>
            <a:endParaRPr lang="en-US" dirty="0" smtClean="0"/>
          </a:p>
          <a:p>
            <a:r>
              <a:rPr lang="en-US" dirty="0" smtClean="0">
                <a:effectLst/>
              </a:rPr>
              <a:t>Food should be stored in its original packaging. If moved to a new container, the container should be clean, sanitized, and labeled with the food name and original use-by date.</a:t>
            </a:r>
            <a:r>
              <a:rPr lang="en-US" baseline="0" dirty="0" smtClean="0">
                <a:effectLst/>
              </a:rPr>
              <a:t> Repackaging is usually not permitted, however. </a:t>
            </a:r>
            <a:r>
              <a:rPr lang="en-US" dirty="0" smtClean="0">
                <a:effectLst/>
              </a:rPr>
              <a:t>Certain foods can be difficult to identify if not in original packaging, which can lead to allergic reactions or possibly chemical poisoning.</a:t>
            </a:r>
          </a:p>
          <a:p>
            <a:endParaRPr lang="en-US" dirty="0" smtClean="0">
              <a:effectLst/>
            </a:endParaRPr>
          </a:p>
          <a:p>
            <a:r>
              <a:rPr lang="en-US" dirty="0" smtClean="0">
                <a:effectLst/>
              </a:rPr>
              <a:t>Labels for PHFs/TCS Foods or foods with a short shelf life will have a use-by date or expiration date. Labels for foods with a longer shelf life will have a best-before date. t is essential that stored goods are correctly rotated. Correct stock rotation reduces the risk of pest infestation and food going out-of-date. Remember the rule 'First In, First Out' (FIFO). This way, older food will always be used first and you will avoid waste.</a:t>
            </a:r>
          </a:p>
          <a:p>
            <a:endParaRPr lang="en-US" dirty="0" smtClean="0">
              <a:effectLst/>
            </a:endParaRPr>
          </a:p>
          <a:p>
            <a:r>
              <a:rPr lang="en-US" dirty="0" smtClean="0">
                <a:effectLst/>
              </a:rPr>
              <a:t>When storing food, remember the following: </a:t>
            </a:r>
            <a:br>
              <a:rPr lang="en-US" dirty="0" smtClean="0">
                <a:effectLst/>
              </a:rPr>
            </a:br>
            <a:endParaRPr lang="en-US" dirty="0" smtClean="0">
              <a:effectLst/>
            </a:endParaRPr>
          </a:p>
          <a:p>
            <a:r>
              <a:rPr lang="en-US" dirty="0" smtClean="0">
                <a:effectLst/>
              </a:rPr>
              <a:t> Minimize time in the temperature danger zone. Keep raw food below PHFs/TCS Foods and other ready-to-eat foods.</a:t>
            </a:r>
          </a:p>
          <a:p>
            <a:r>
              <a:rPr lang="en-US" dirty="0" smtClean="0">
                <a:effectLst/>
              </a:rPr>
              <a:t> Do not allow raw meat to touch PHFs/TCS Foods or ready-to-eat foods. Do not store food in hallways, utility rooms, restrooms, and sleeping or dressing rooms. Ideally, keep PHFs/TCS Foods and raw foods in separate refrigerators. Ready-to-eat foods are meant for consumption without any treatment that is intended to destroy any pathogens that may be present. They include all high-risk foods and such foods as fruit, salad, vegetables and bread.</a:t>
            </a:r>
          </a:p>
          <a:p>
            <a:endParaRPr lang="en-US" dirty="0" smtClean="0">
              <a:effectLst/>
            </a:endParaRP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121A60E1-7773-4911-ABA1-C91830AE1FFC}" type="slidenum">
              <a:rPr lang="en-US" smtClean="0"/>
              <a:t>14</a:t>
            </a:fld>
            <a:endParaRPr lang="en-US"/>
          </a:p>
        </p:txBody>
      </p:sp>
    </p:spTree>
    <p:extLst>
      <p:ext uri="{BB962C8B-B14F-4D97-AF65-F5344CB8AC3E}">
        <p14:creationId xmlns:p14="http://schemas.microsoft.com/office/powerpoint/2010/main" val="3472659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121A60E1-7773-4911-ABA1-C91830AE1FFC}" type="slidenum">
              <a:rPr lang="en-US" smtClean="0"/>
              <a:t>15</a:t>
            </a:fld>
            <a:endParaRPr lang="en-US"/>
          </a:p>
        </p:txBody>
      </p:sp>
    </p:spTree>
    <p:extLst>
      <p:ext uri="{BB962C8B-B14F-4D97-AF65-F5344CB8AC3E}">
        <p14:creationId xmlns:p14="http://schemas.microsoft.com/office/powerpoint/2010/main" val="3472659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121A60E1-7773-4911-ABA1-C91830AE1FFC}" type="slidenum">
              <a:rPr lang="en-US" smtClean="0"/>
              <a:t>16</a:t>
            </a:fld>
            <a:endParaRPr lang="en-US"/>
          </a:p>
        </p:txBody>
      </p:sp>
    </p:spTree>
    <p:extLst>
      <p:ext uri="{BB962C8B-B14F-4D97-AF65-F5344CB8AC3E}">
        <p14:creationId xmlns:p14="http://schemas.microsoft.com/office/powerpoint/2010/main" val="3472659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121A60E1-7773-4911-ABA1-C91830AE1FFC}" type="slidenum">
              <a:rPr lang="en-US" smtClean="0"/>
              <a:t>17</a:t>
            </a:fld>
            <a:endParaRPr lang="en-US"/>
          </a:p>
        </p:txBody>
      </p:sp>
    </p:spTree>
    <p:extLst>
      <p:ext uri="{BB962C8B-B14F-4D97-AF65-F5344CB8AC3E}">
        <p14:creationId xmlns:p14="http://schemas.microsoft.com/office/powerpoint/2010/main" val="3472659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Scratching the scalp,</a:t>
            </a:r>
            <a:r>
              <a:rPr lang="en-US" baseline="0" dirty="0" smtClean="0"/>
              <a:t> running fingers through hair, wiping or touching nose, rubbing an ear, touching a pimple of an infected wound, wearing a dirty outfit, coughing/ sneezing into the hand, spitting or chewing gum.</a:t>
            </a:r>
          </a:p>
          <a:p>
            <a:endParaRPr lang="en-US" baseline="0" dirty="0" smtClean="0"/>
          </a:p>
          <a:p>
            <a:r>
              <a:rPr lang="en-US" baseline="0" dirty="0" smtClean="0"/>
              <a:t>Avoid these actions around food.</a:t>
            </a:r>
            <a:endParaRPr lang="en-US" dirty="0"/>
          </a:p>
        </p:txBody>
      </p:sp>
      <p:sp>
        <p:nvSpPr>
          <p:cNvPr id="4" name="Slide Number Placeholder 3"/>
          <p:cNvSpPr>
            <a:spLocks noGrp="1"/>
          </p:cNvSpPr>
          <p:nvPr>
            <p:ph type="sldNum" sz="quarter" idx="10"/>
          </p:nvPr>
        </p:nvSpPr>
        <p:spPr/>
        <p:txBody>
          <a:bodyPr/>
          <a:lstStyle/>
          <a:p>
            <a:fld id="{121A60E1-7773-4911-ABA1-C91830AE1FFC}" type="slidenum">
              <a:rPr lang="en-US" smtClean="0"/>
              <a:t>18</a:t>
            </a:fld>
            <a:endParaRPr lang="en-US"/>
          </a:p>
        </p:txBody>
      </p:sp>
    </p:spTree>
    <p:extLst>
      <p:ext uri="{BB962C8B-B14F-4D97-AF65-F5344CB8AC3E}">
        <p14:creationId xmlns:p14="http://schemas.microsoft.com/office/powerpoint/2010/main" val="3472659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Explain how to wash hands properly. Must use soap and hot water at least 100 degrees, rubbing soap on hands for 10-15 seconds in a hand-washing specific sink.</a:t>
            </a:r>
          </a:p>
          <a:p>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Explain how to use gloves, changing gloves with tasks.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Explain how to properly use dressing for wounds and cuts. Explain how smoking can cause contamination (smokers touch their lips and then the food, lay cigarettes on working areas, cigarette butts and ash may land on food).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Lay emphasis on the following: </a:t>
            </a:r>
          </a:p>
          <a:p>
            <a:endParaRPr lang="en-US" sz="1200" b="0" i="0" u="none" strike="noStrike" kern="1200" baseline="0" dirty="0" smtClean="0">
              <a:solidFill>
                <a:schemeClr val="tx1"/>
              </a:solidFill>
              <a:latin typeface="+mn-lt"/>
              <a:ea typeface="+mn-ea"/>
              <a:cs typeface="+mn-cs"/>
            </a:endParaRPr>
          </a:p>
          <a:p>
            <a:r>
              <a:rPr lang="en-US" dirty="0" smtClean="0">
                <a:effectLst/>
              </a:rPr>
              <a:t>Food handlers are particularly hazardous when they are ill. They can be</a:t>
            </a:r>
            <a:r>
              <a:rPr lang="en-US" baseline="0" dirty="0" smtClean="0">
                <a:effectLst/>
              </a:rPr>
              <a:t> restricted from work and usually return after medical clearance is given or 24 hours have passed (diarrhea, vomiting, fever) </a:t>
            </a:r>
            <a:r>
              <a:rPr lang="en-US" dirty="0" smtClean="0">
                <a:effectLst/>
              </a:rPr>
              <a:t/>
            </a:r>
            <a:br>
              <a:rPr lang="en-US" dirty="0" smtClean="0">
                <a:effectLst/>
              </a:rPr>
            </a:br>
            <a:endParaRPr lang="en-US" dirty="0" smtClean="0">
              <a:effectLst/>
            </a:endParaRPr>
          </a:p>
          <a:p>
            <a:r>
              <a:rPr lang="en-US" dirty="0" smtClean="0">
                <a:effectLst/>
              </a:rPr>
              <a:t>Inform your manager whenever:</a:t>
            </a:r>
          </a:p>
          <a:p>
            <a:r>
              <a:rPr lang="en-US" dirty="0" smtClean="0">
                <a:effectLst/>
              </a:rPr>
              <a:t> You or any member of your household has symptoms such as diarrhea, vomiting, nausea, or abdominal pain</a:t>
            </a:r>
          </a:p>
          <a:p>
            <a:r>
              <a:rPr lang="en-US" dirty="0" smtClean="0">
                <a:effectLst/>
              </a:rPr>
              <a:t> You have a boil or skin lesion</a:t>
            </a:r>
          </a:p>
          <a:p>
            <a:r>
              <a:rPr lang="en-US" dirty="0" smtClean="0">
                <a:effectLst/>
              </a:rPr>
              <a:t> You have conditions, such as colds, which result in excessive sneezing</a:t>
            </a:r>
          </a:p>
          <a:p>
            <a:r>
              <a:rPr lang="en-US" dirty="0" smtClean="0">
                <a:effectLst/>
              </a:rPr>
              <a:t> You have a sore throat with fever</a:t>
            </a:r>
          </a:p>
          <a:p>
            <a:r>
              <a:rPr lang="en-US" dirty="0" smtClean="0">
                <a:effectLst/>
              </a:rPr>
              <a:t> You have jaundice</a:t>
            </a:r>
          </a:p>
          <a:p>
            <a:r>
              <a:rPr lang="en-US" dirty="0" smtClean="0">
                <a:effectLst/>
              </a:rPr>
              <a:t> You have eaten a meal known to have caused a foodborne illness</a:t>
            </a:r>
          </a:p>
          <a:p>
            <a:r>
              <a:rPr lang="en-US" dirty="0" smtClean="0">
                <a:effectLst/>
              </a:rPr>
              <a:t> You have a foodborne illness, caused by one these pathogens: </a:t>
            </a:r>
            <a:r>
              <a:rPr lang="en-US" dirty="0" err="1" smtClean="0">
                <a:effectLst/>
              </a:rPr>
              <a:t>Norovirus</a:t>
            </a:r>
            <a:r>
              <a:rPr lang="en-US" dirty="0" smtClean="0">
                <a:effectLst/>
              </a:rPr>
              <a:t>, </a:t>
            </a:r>
            <a:r>
              <a:rPr lang="en-US" dirty="0" err="1" smtClean="0">
                <a:effectLst/>
              </a:rPr>
              <a:t>Hepatits</a:t>
            </a:r>
            <a:r>
              <a:rPr lang="en-US" dirty="0" smtClean="0">
                <a:effectLst/>
              </a:rPr>
              <a:t> A, </a:t>
            </a:r>
            <a:r>
              <a:rPr lang="en-US" dirty="0" err="1" smtClean="0">
                <a:effectLst/>
              </a:rPr>
              <a:t>Shigella</a:t>
            </a:r>
            <a:r>
              <a:rPr lang="en-US" dirty="0" smtClean="0">
                <a:effectLst/>
              </a:rPr>
              <a:t>, Shiga toxin-producing E. coli, and Salmonella</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21A60E1-7773-4911-ABA1-C91830AE1FFC}" type="slidenum">
              <a:rPr lang="en-US" smtClean="0"/>
              <a:t>19</a:t>
            </a:fld>
            <a:endParaRPr lang="en-US"/>
          </a:p>
        </p:txBody>
      </p:sp>
    </p:spTree>
    <p:extLst>
      <p:ext uri="{BB962C8B-B14F-4D97-AF65-F5344CB8AC3E}">
        <p14:creationId xmlns:p14="http://schemas.microsoft.com/office/powerpoint/2010/main" val="3472659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Illnesses</a:t>
            </a:r>
            <a:r>
              <a:rPr lang="en-US" baseline="0" dirty="0" smtClean="0"/>
              <a:t> caused by these ten foods may be as minor as stomach cramps and diarrhea for a day or two, or as serious as kidney failure or death. Salmonella and E. coli have been repeatedly linked to these food items.</a:t>
            </a:r>
            <a:endParaRPr lang="en-US" dirty="0"/>
          </a:p>
        </p:txBody>
      </p:sp>
      <p:sp>
        <p:nvSpPr>
          <p:cNvPr id="4" name="Slide Number Placeholder 3"/>
          <p:cNvSpPr>
            <a:spLocks noGrp="1"/>
          </p:cNvSpPr>
          <p:nvPr>
            <p:ph type="sldNum" sz="quarter" idx="10"/>
          </p:nvPr>
        </p:nvSpPr>
        <p:spPr/>
        <p:txBody>
          <a:bodyPr/>
          <a:lstStyle/>
          <a:p>
            <a:fld id="{121A60E1-7773-4911-ABA1-C91830AE1FFC}" type="slidenum">
              <a:rPr lang="en-US" smtClean="0"/>
              <a:t>2</a:t>
            </a:fld>
            <a:endParaRPr lang="en-US"/>
          </a:p>
        </p:txBody>
      </p:sp>
    </p:spTree>
    <p:extLst>
      <p:ext uri="{BB962C8B-B14F-4D97-AF65-F5344CB8AC3E}">
        <p14:creationId xmlns:p14="http://schemas.microsoft.com/office/powerpoint/2010/main" val="2547821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smtClean="0">
                <a:solidFill>
                  <a:schemeClr val="tx1"/>
                </a:solidFill>
                <a:latin typeface="+mn-lt"/>
                <a:ea typeface="+mn-ea"/>
                <a:cs typeface="+mn-cs"/>
              </a:rPr>
              <a:t>•</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21A60E1-7773-4911-ABA1-C91830AE1FFC}" type="slidenum">
              <a:rPr lang="en-US" smtClean="0"/>
              <a:t>20</a:t>
            </a:fld>
            <a:endParaRPr lang="en-US"/>
          </a:p>
        </p:txBody>
      </p:sp>
    </p:spTree>
    <p:extLst>
      <p:ext uri="{BB962C8B-B14F-4D97-AF65-F5344CB8AC3E}">
        <p14:creationId xmlns:p14="http://schemas.microsoft.com/office/powerpoint/2010/main" val="3472659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21A60E1-7773-4911-ABA1-C91830AE1FFC}" type="slidenum">
              <a:rPr lang="en-US" smtClean="0"/>
              <a:t>21</a:t>
            </a:fld>
            <a:endParaRPr lang="en-US"/>
          </a:p>
        </p:txBody>
      </p:sp>
    </p:spTree>
    <p:extLst>
      <p:ext uri="{BB962C8B-B14F-4D97-AF65-F5344CB8AC3E}">
        <p14:creationId xmlns:p14="http://schemas.microsoft.com/office/powerpoint/2010/main" val="3472659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effectLst/>
            </a:endParaRPr>
          </a:p>
          <a:p>
            <a:r>
              <a:rPr lang="en-US" sz="1200" b="0" i="0" u="none" strike="noStrike" kern="1200" baseline="0" dirty="0" smtClean="0">
                <a:solidFill>
                  <a:schemeClr val="tx1"/>
                </a:solidFill>
                <a:effectLst/>
                <a:latin typeface="+mn-lt"/>
                <a:ea typeface="+mn-ea"/>
                <a:cs typeface="+mn-cs"/>
              </a:rPr>
              <a:t>Photo is of cockroach droppings. </a:t>
            </a:r>
            <a:endParaRPr lang="en-US" dirty="0" smtClean="0">
              <a:effectLst/>
            </a:endParaRPr>
          </a:p>
        </p:txBody>
      </p:sp>
      <p:sp>
        <p:nvSpPr>
          <p:cNvPr id="4" name="Slide Number Placeholder 3"/>
          <p:cNvSpPr>
            <a:spLocks noGrp="1"/>
          </p:cNvSpPr>
          <p:nvPr>
            <p:ph type="sldNum" sz="quarter" idx="10"/>
          </p:nvPr>
        </p:nvSpPr>
        <p:spPr/>
        <p:txBody>
          <a:bodyPr/>
          <a:lstStyle/>
          <a:p>
            <a:fld id="{121A60E1-7773-4911-ABA1-C91830AE1FFC}" type="slidenum">
              <a:rPr lang="en-US" smtClean="0"/>
              <a:t>22</a:t>
            </a:fld>
            <a:endParaRPr lang="en-US"/>
          </a:p>
        </p:txBody>
      </p:sp>
    </p:spTree>
    <p:extLst>
      <p:ext uri="{BB962C8B-B14F-4D97-AF65-F5344CB8AC3E}">
        <p14:creationId xmlns:p14="http://schemas.microsoft.com/office/powerpoint/2010/main" val="3472659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21A60E1-7773-4911-ABA1-C91830AE1FFC}" type="slidenum">
              <a:rPr lang="en-US" smtClean="0"/>
              <a:t>23</a:t>
            </a:fld>
            <a:endParaRPr lang="en-US"/>
          </a:p>
        </p:txBody>
      </p:sp>
    </p:spTree>
    <p:extLst>
      <p:ext uri="{BB962C8B-B14F-4D97-AF65-F5344CB8AC3E}">
        <p14:creationId xmlns:p14="http://schemas.microsoft.com/office/powerpoint/2010/main" val="3472659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21A60E1-7773-4911-ABA1-C91830AE1FFC}" type="slidenum">
              <a:rPr lang="en-US" smtClean="0"/>
              <a:t>24</a:t>
            </a:fld>
            <a:endParaRPr lang="en-US"/>
          </a:p>
        </p:txBody>
      </p:sp>
    </p:spTree>
    <p:extLst>
      <p:ext uri="{BB962C8B-B14F-4D97-AF65-F5344CB8AC3E}">
        <p14:creationId xmlns:p14="http://schemas.microsoft.com/office/powerpoint/2010/main" val="3472659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bulk chicken should NEVER be re-packaged. It must be immediately returned to the food bank or given to families with specific instruction. It should only be taken by the agency if they have the means to store large packages of food.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should also be no stops between pick-up at the food bank and the ride home. The frozen goods could thaw out.</a:t>
            </a:r>
          </a:p>
        </p:txBody>
      </p:sp>
      <p:sp>
        <p:nvSpPr>
          <p:cNvPr id="4" name="Slide Number Placeholder 3"/>
          <p:cNvSpPr>
            <a:spLocks noGrp="1"/>
          </p:cNvSpPr>
          <p:nvPr>
            <p:ph type="sldNum" sz="quarter" idx="10"/>
          </p:nvPr>
        </p:nvSpPr>
        <p:spPr/>
        <p:txBody>
          <a:bodyPr/>
          <a:lstStyle/>
          <a:p>
            <a:fld id="{121A60E1-7773-4911-ABA1-C91830AE1FFC}" type="slidenum">
              <a:rPr lang="en-US" smtClean="0"/>
              <a:t>25</a:t>
            </a:fld>
            <a:endParaRPr lang="en-US"/>
          </a:p>
        </p:txBody>
      </p:sp>
    </p:spTree>
    <p:extLst>
      <p:ext uri="{BB962C8B-B14F-4D97-AF65-F5344CB8AC3E}">
        <p14:creationId xmlns:p14="http://schemas.microsoft.com/office/powerpoint/2010/main" val="34726591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All items in the fridge must be thrown out. The egg beaters should have been kept in a freezer so they could be kept on site for distribution longer. </a:t>
            </a:r>
          </a:p>
        </p:txBody>
      </p:sp>
      <p:sp>
        <p:nvSpPr>
          <p:cNvPr id="4" name="Slide Number Placeholder 3"/>
          <p:cNvSpPr>
            <a:spLocks noGrp="1"/>
          </p:cNvSpPr>
          <p:nvPr>
            <p:ph type="sldNum" sz="quarter" idx="10"/>
          </p:nvPr>
        </p:nvSpPr>
        <p:spPr/>
        <p:txBody>
          <a:bodyPr/>
          <a:lstStyle/>
          <a:p>
            <a:fld id="{121A60E1-7773-4911-ABA1-C91830AE1FFC}" type="slidenum">
              <a:rPr lang="en-US" smtClean="0"/>
              <a:t>26</a:t>
            </a:fld>
            <a:endParaRPr lang="en-US"/>
          </a:p>
        </p:txBody>
      </p:sp>
    </p:spTree>
    <p:extLst>
      <p:ext uri="{BB962C8B-B14F-4D97-AF65-F5344CB8AC3E}">
        <p14:creationId xmlns:p14="http://schemas.microsoft.com/office/powerpoint/2010/main" val="3472659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Hands should be washed after EVERY human contact. The produce and bread, unless packaged, should also not be left out. </a:t>
            </a:r>
          </a:p>
        </p:txBody>
      </p:sp>
      <p:sp>
        <p:nvSpPr>
          <p:cNvPr id="4" name="Slide Number Placeholder 3"/>
          <p:cNvSpPr>
            <a:spLocks noGrp="1"/>
          </p:cNvSpPr>
          <p:nvPr>
            <p:ph type="sldNum" sz="quarter" idx="10"/>
          </p:nvPr>
        </p:nvSpPr>
        <p:spPr/>
        <p:txBody>
          <a:bodyPr/>
          <a:lstStyle/>
          <a:p>
            <a:fld id="{121A60E1-7773-4911-ABA1-C91830AE1FFC}" type="slidenum">
              <a:rPr lang="en-US" smtClean="0"/>
              <a:t>27</a:t>
            </a:fld>
            <a:endParaRPr lang="en-US"/>
          </a:p>
        </p:txBody>
      </p:sp>
    </p:spTree>
    <p:extLst>
      <p:ext uri="{BB962C8B-B14F-4D97-AF65-F5344CB8AC3E}">
        <p14:creationId xmlns:p14="http://schemas.microsoft.com/office/powerpoint/2010/main" val="34726591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As a Food Bank, we promise to share our food safety knowledge with our partners whenever  it is requested of us. Simultaneously, we expect all training attendees to share the knowledge of this training with their co-workers or co-volunteers.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It is essential that we all act proactively, doing our best to prevent breeches in food safety before an incident occurs.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Therefore, DTC will be audited every 2 years, as will each partner by the partner development team. </a:t>
            </a:r>
          </a:p>
        </p:txBody>
      </p:sp>
      <p:sp>
        <p:nvSpPr>
          <p:cNvPr id="4" name="Slide Number Placeholder 3"/>
          <p:cNvSpPr>
            <a:spLocks noGrp="1"/>
          </p:cNvSpPr>
          <p:nvPr>
            <p:ph type="sldNum" sz="quarter" idx="10"/>
          </p:nvPr>
        </p:nvSpPr>
        <p:spPr/>
        <p:txBody>
          <a:bodyPr/>
          <a:lstStyle/>
          <a:p>
            <a:fld id="{121A60E1-7773-4911-ABA1-C91830AE1FFC}" type="slidenum">
              <a:rPr lang="en-US" smtClean="0"/>
              <a:t>28</a:t>
            </a:fld>
            <a:endParaRPr lang="en-US"/>
          </a:p>
        </p:txBody>
      </p:sp>
    </p:spTree>
    <p:extLst>
      <p:ext uri="{BB962C8B-B14F-4D97-AF65-F5344CB8AC3E}">
        <p14:creationId xmlns:p14="http://schemas.microsoft.com/office/powerpoint/2010/main" val="3472659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21A60E1-7773-4911-ABA1-C91830AE1FFC}" type="slidenum">
              <a:rPr lang="en-US" smtClean="0"/>
              <a:t>29</a:t>
            </a:fld>
            <a:endParaRPr lang="en-US"/>
          </a:p>
        </p:txBody>
      </p:sp>
    </p:spTree>
    <p:extLst>
      <p:ext uri="{BB962C8B-B14F-4D97-AF65-F5344CB8AC3E}">
        <p14:creationId xmlns:p14="http://schemas.microsoft.com/office/powerpoint/2010/main" val="3472659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a:t>
            </a:r>
            <a:r>
              <a:rPr lang="en-US" baseline="0" dirty="0" smtClean="0"/>
              <a:t> most of the most dangerous items are also the healthiest. Salad can actually make you sick. In 2006, leafy greens hit the national radar screen as a high risk food when bagged spinach contaminated with E. coli caused several deaths and hundreds of illnesses. Contamination may be present from production and processing, or may occur through improper handling and preparation, such as inadequate hand washing. Pathogens need FATTOM (Food, Acidity, Temperature, Time, Oxygen, Moisture) to grow and grow well, as they do in these foods. </a:t>
            </a:r>
            <a:endParaRPr lang="en-US" dirty="0"/>
          </a:p>
        </p:txBody>
      </p:sp>
      <p:sp>
        <p:nvSpPr>
          <p:cNvPr id="4" name="Slide Number Placeholder 3"/>
          <p:cNvSpPr>
            <a:spLocks noGrp="1"/>
          </p:cNvSpPr>
          <p:nvPr>
            <p:ph type="sldNum" sz="quarter" idx="10"/>
          </p:nvPr>
        </p:nvSpPr>
        <p:spPr/>
        <p:txBody>
          <a:bodyPr/>
          <a:lstStyle/>
          <a:p>
            <a:fld id="{121A60E1-7773-4911-ABA1-C91830AE1FFC}" type="slidenum">
              <a:rPr lang="en-US" smtClean="0"/>
              <a:t>3</a:t>
            </a:fld>
            <a:endParaRPr lang="en-US"/>
          </a:p>
        </p:txBody>
      </p:sp>
    </p:spTree>
    <p:extLst>
      <p:ext uri="{BB962C8B-B14F-4D97-AF65-F5344CB8AC3E}">
        <p14:creationId xmlns:p14="http://schemas.microsoft.com/office/powerpoint/2010/main" val="7512681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21A60E1-7773-4911-ABA1-C91830AE1FFC}" type="slidenum">
              <a:rPr lang="en-US" smtClean="0"/>
              <a:t>30</a:t>
            </a:fld>
            <a:endParaRPr lang="en-US"/>
          </a:p>
        </p:txBody>
      </p:sp>
    </p:spTree>
    <p:extLst>
      <p:ext uri="{BB962C8B-B14F-4D97-AF65-F5344CB8AC3E}">
        <p14:creationId xmlns:p14="http://schemas.microsoft.com/office/powerpoint/2010/main" val="3472659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defRPr/>
            </a:pPr>
            <a:r>
              <a:rPr lang="en-US" sz="1200" kern="1200" dirty="0" smtClean="0">
                <a:solidFill>
                  <a:schemeClr val="tx1"/>
                </a:solidFill>
                <a:latin typeface="+mn-lt"/>
                <a:ea typeface="+mn-ea"/>
                <a:cs typeface="+mn-cs"/>
              </a:rPr>
              <a:t>The objective of this session is to provide you with information that can help you protect the safety of the food you or others handle.  Your efforts must be proactive versus reactive. </a:t>
            </a:r>
          </a:p>
          <a:p>
            <a:pPr>
              <a:buFont typeface="Wingdings" pitchFamily="2" charset="2"/>
              <a:buNone/>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200" dirty="0" smtClean="0"/>
              <a:t>Food safety is the most important thing we do.</a:t>
            </a:r>
            <a:r>
              <a:rPr lang="en-US" sz="1200" baseline="0" dirty="0" smtClean="0"/>
              <a:t> </a:t>
            </a:r>
            <a:r>
              <a:rPr lang="en-US" sz="1200" dirty="0" smtClean="0"/>
              <a:t>We are part of the food industry and viewed as such by federal, state, and local regulators.  Our responsibility and liability grows as our network grows.</a:t>
            </a:r>
          </a:p>
          <a:p>
            <a:pPr>
              <a:buFont typeface="Wingdings" pitchFamily="2" charset="2"/>
              <a:buNone/>
              <a:defRPr/>
            </a:pPr>
            <a:endParaRPr lang="en-US" sz="1200" kern="1200" dirty="0" smtClean="0">
              <a:solidFill>
                <a:schemeClr val="tx1"/>
              </a:solidFill>
              <a:latin typeface="+mn-lt"/>
              <a:ea typeface="+mn-ea"/>
              <a:cs typeface="+mn-cs"/>
            </a:endParaRPr>
          </a:p>
          <a:p>
            <a:pPr>
              <a:buFont typeface="Wingdings" pitchFamily="2" charset="2"/>
              <a:buNone/>
              <a:defRPr/>
            </a:pPr>
            <a:r>
              <a:rPr lang="en-US" sz="1200" kern="1200" dirty="0" smtClean="0">
                <a:solidFill>
                  <a:schemeClr val="tx1"/>
                </a:solidFill>
                <a:latin typeface="+mn-lt"/>
                <a:ea typeface="+mn-ea"/>
                <a:cs typeface="+mn-cs"/>
              </a:rPr>
              <a:t>As a food handler, you are part of the food industry, and the care you provide protects the consumer you serve.</a:t>
            </a:r>
            <a:r>
              <a:rPr lang="en-US" sz="1200" kern="1200" baseline="0" dirty="0" smtClean="0">
                <a:solidFill>
                  <a:schemeClr val="tx1"/>
                </a:solidFill>
                <a:latin typeface="+mn-lt"/>
                <a:ea typeface="+mn-ea"/>
                <a:cs typeface="+mn-cs"/>
              </a:rPr>
              <a:t> There are 76 million outbreaks of foodborne illness per year. </a:t>
            </a:r>
          </a:p>
          <a:p>
            <a:pPr>
              <a:defRPr/>
            </a:pPr>
            <a:endParaRPr lang="en-US" sz="1200" dirty="0" smtClean="0"/>
          </a:p>
          <a:p>
            <a:pPr>
              <a:defRPr/>
            </a:pPr>
            <a:r>
              <a:rPr lang="en-US" sz="1200" dirty="0" smtClean="0"/>
              <a:t>When discussing food safety with the network, we occasionally rely on the</a:t>
            </a:r>
            <a:r>
              <a:rPr lang="en-US" sz="1200" baseline="0" dirty="0" smtClean="0"/>
              <a:t> Good Samaritan clause.</a:t>
            </a:r>
            <a:r>
              <a:rPr lang="en-US" sz="1200" dirty="0" smtClean="0"/>
              <a:t> These are reactive positions versus proactive.</a:t>
            </a:r>
            <a:r>
              <a:rPr lang="en-US" sz="1200" baseline="0" dirty="0" smtClean="0"/>
              <a:t> </a:t>
            </a:r>
            <a:r>
              <a:rPr lang="en-US" sz="1200" dirty="0" smtClean="0"/>
              <a:t>What we all need is a proactive strategy to keep food safe that is both realistic and attainable.</a:t>
            </a:r>
            <a:r>
              <a:rPr lang="en-US" sz="1200" baseline="0" dirty="0" smtClean="0"/>
              <a:t> </a:t>
            </a:r>
            <a:r>
              <a:rPr lang="en-US" sz="1200" dirty="0" smtClean="0"/>
              <a:t>We all agree that we feed a population at risk.  Therefore, we require food safety standards that are greater than those required in the food industry.</a:t>
            </a:r>
            <a:r>
              <a:rPr lang="en-US" sz="1200" baseline="0" dirty="0" smtClean="0"/>
              <a:t> </a:t>
            </a:r>
            <a:r>
              <a:rPr lang="en-US" sz="1200" dirty="0" smtClean="0"/>
              <a:t>We need to be the food safety leader in our section of the food industry.</a:t>
            </a:r>
          </a:p>
          <a:p>
            <a:endParaRPr lang="en-US" dirty="0"/>
          </a:p>
        </p:txBody>
      </p:sp>
      <p:sp>
        <p:nvSpPr>
          <p:cNvPr id="4" name="Slide Number Placeholder 3"/>
          <p:cNvSpPr>
            <a:spLocks noGrp="1"/>
          </p:cNvSpPr>
          <p:nvPr>
            <p:ph type="sldNum" sz="quarter" idx="10"/>
          </p:nvPr>
        </p:nvSpPr>
        <p:spPr/>
        <p:txBody>
          <a:bodyPr/>
          <a:lstStyle/>
          <a:p>
            <a:fld id="{121A60E1-7773-4911-ABA1-C91830AE1FFC}" type="slidenum">
              <a:rPr lang="en-US" smtClean="0"/>
              <a:t>4</a:t>
            </a:fld>
            <a:endParaRPr lang="en-US"/>
          </a:p>
        </p:txBody>
      </p:sp>
    </p:spTree>
    <p:extLst>
      <p:ext uri="{BB962C8B-B14F-4D97-AF65-F5344CB8AC3E}">
        <p14:creationId xmlns:p14="http://schemas.microsoft.com/office/powerpoint/2010/main" val="1995270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want to list common foodborne illnesses: E.</a:t>
            </a:r>
            <a:r>
              <a:rPr lang="en-US" baseline="0" dirty="0" smtClean="0"/>
              <a:t> Coli, Shigellosis, etc. </a:t>
            </a:r>
            <a:endParaRPr lang="en-US" dirty="0"/>
          </a:p>
        </p:txBody>
      </p:sp>
      <p:sp>
        <p:nvSpPr>
          <p:cNvPr id="4" name="Slide Number Placeholder 3"/>
          <p:cNvSpPr>
            <a:spLocks noGrp="1"/>
          </p:cNvSpPr>
          <p:nvPr>
            <p:ph type="sldNum" sz="quarter" idx="10"/>
          </p:nvPr>
        </p:nvSpPr>
        <p:spPr/>
        <p:txBody>
          <a:bodyPr/>
          <a:lstStyle/>
          <a:p>
            <a:fld id="{121A60E1-7773-4911-ABA1-C91830AE1FFC}" type="slidenum">
              <a:rPr lang="en-US" smtClean="0"/>
              <a:t>5</a:t>
            </a:fld>
            <a:endParaRPr lang="en-US"/>
          </a:p>
        </p:txBody>
      </p:sp>
    </p:spTree>
    <p:extLst>
      <p:ext uri="{BB962C8B-B14F-4D97-AF65-F5344CB8AC3E}">
        <p14:creationId xmlns:p14="http://schemas.microsoft.com/office/powerpoint/2010/main" val="1654032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a:t>
            </a:r>
            <a:r>
              <a:rPr lang="en-US" baseline="0" dirty="0" smtClean="0"/>
              <a:t> food borne illnesses express these symptoms. </a:t>
            </a:r>
            <a:endParaRPr lang="en-US" dirty="0" smtClean="0"/>
          </a:p>
          <a:p>
            <a:endParaRPr lang="en-US" dirty="0" smtClean="0"/>
          </a:p>
          <a:p>
            <a:r>
              <a:rPr lang="en-US" dirty="0" smtClean="0"/>
              <a:t>High risk populations</a:t>
            </a:r>
            <a:r>
              <a:rPr lang="en-US" baseline="0" dirty="0" smtClean="0"/>
              <a:t> include: elderly, pregnant, children, ill</a:t>
            </a:r>
            <a:endParaRPr lang="en-US" dirty="0"/>
          </a:p>
        </p:txBody>
      </p:sp>
      <p:sp>
        <p:nvSpPr>
          <p:cNvPr id="4" name="Slide Number Placeholder 3"/>
          <p:cNvSpPr>
            <a:spLocks noGrp="1"/>
          </p:cNvSpPr>
          <p:nvPr>
            <p:ph type="sldNum" sz="quarter" idx="10"/>
          </p:nvPr>
        </p:nvSpPr>
        <p:spPr/>
        <p:txBody>
          <a:bodyPr/>
          <a:lstStyle/>
          <a:p>
            <a:fld id="{121A60E1-7773-4911-ABA1-C91830AE1FFC}" type="slidenum">
              <a:rPr lang="en-US" smtClean="0"/>
              <a:t>6</a:t>
            </a:fld>
            <a:endParaRPr lang="en-US"/>
          </a:p>
        </p:txBody>
      </p:sp>
    </p:spTree>
    <p:extLst>
      <p:ext uri="{BB962C8B-B14F-4D97-AF65-F5344CB8AC3E}">
        <p14:creationId xmlns:p14="http://schemas.microsoft.com/office/powerpoint/2010/main" val="4107743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Pathogens</a:t>
            </a:r>
            <a:r>
              <a:rPr lang="en-US" baseline="0" dirty="0" smtClean="0"/>
              <a:t> need: food (lots of it, like a carb or protein), acidity (little to none), temperature (in the danger zone: 41-135 degrees Fahrenheit), time (if they are in the danger zone for 4+ hours), oxygen (lots of it), moisture (lots of it) </a:t>
            </a:r>
          </a:p>
          <a:p>
            <a:endParaRPr lang="en-US" baseline="0" dirty="0" smtClean="0"/>
          </a:p>
          <a:p>
            <a:r>
              <a:rPr lang="en-US" b="1" dirty="0" smtClean="0"/>
              <a:t>Potentially Hazardous Foods (PHFs)/Time/Temperature Control for Safety Foods (TCS Foods)</a:t>
            </a:r>
            <a:r>
              <a:rPr lang="en-US" dirty="0" smtClean="0"/>
              <a:t> allow microorganisms to grow and multiply.  What foods were named</a:t>
            </a:r>
            <a:r>
              <a:rPr lang="en-US" baseline="0" dirty="0" smtClean="0"/>
              <a:t> at the beginning of the presentation? What would an example of a low-risk food be? (Anything dry or high acidity like a canned good or cereal)</a:t>
            </a:r>
            <a:endParaRPr lang="en-US" dirty="0"/>
          </a:p>
        </p:txBody>
      </p:sp>
      <p:sp>
        <p:nvSpPr>
          <p:cNvPr id="4" name="Slide Number Placeholder 3"/>
          <p:cNvSpPr>
            <a:spLocks noGrp="1"/>
          </p:cNvSpPr>
          <p:nvPr>
            <p:ph type="sldNum" sz="quarter" idx="10"/>
          </p:nvPr>
        </p:nvSpPr>
        <p:spPr/>
        <p:txBody>
          <a:bodyPr/>
          <a:lstStyle/>
          <a:p>
            <a:fld id="{121A60E1-7773-4911-ABA1-C91830AE1FFC}" type="slidenum">
              <a:rPr lang="en-US" smtClean="0"/>
              <a:t>7</a:t>
            </a:fld>
            <a:endParaRPr lang="en-US"/>
          </a:p>
        </p:txBody>
      </p:sp>
    </p:spTree>
    <p:extLst>
      <p:ext uri="{BB962C8B-B14F-4D97-AF65-F5344CB8AC3E}">
        <p14:creationId xmlns:p14="http://schemas.microsoft.com/office/powerpoint/2010/main" val="4107743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a:t>
            </a:r>
          </a:p>
          <a:p>
            <a:r>
              <a:rPr lang="en-US" dirty="0" smtClean="0"/>
              <a:t>HIGH</a:t>
            </a:r>
          </a:p>
          <a:p>
            <a:r>
              <a:rPr lang="en-US" dirty="0" smtClean="0"/>
              <a:t>HIGH</a:t>
            </a:r>
          </a:p>
          <a:p>
            <a:r>
              <a:rPr lang="en-US" dirty="0" smtClean="0"/>
              <a:t>LOW</a:t>
            </a:r>
          </a:p>
          <a:p>
            <a:r>
              <a:rPr lang="en-US" dirty="0" smtClean="0"/>
              <a:t>HIGH</a:t>
            </a:r>
          </a:p>
          <a:p>
            <a:r>
              <a:rPr lang="en-US" dirty="0" smtClean="0"/>
              <a:t>HIGH</a:t>
            </a:r>
          </a:p>
          <a:p>
            <a:r>
              <a:rPr lang="en-US" dirty="0" smtClean="0"/>
              <a:t>LOW</a:t>
            </a:r>
            <a:endParaRPr lang="en-US" dirty="0"/>
          </a:p>
        </p:txBody>
      </p:sp>
      <p:sp>
        <p:nvSpPr>
          <p:cNvPr id="4" name="Slide Number Placeholder 3"/>
          <p:cNvSpPr>
            <a:spLocks noGrp="1"/>
          </p:cNvSpPr>
          <p:nvPr>
            <p:ph type="sldNum" sz="quarter" idx="10"/>
          </p:nvPr>
        </p:nvSpPr>
        <p:spPr/>
        <p:txBody>
          <a:bodyPr/>
          <a:lstStyle/>
          <a:p>
            <a:fld id="{121A60E1-7773-4911-ABA1-C91830AE1FFC}" type="slidenum">
              <a:rPr lang="en-US" smtClean="0"/>
              <a:t>8</a:t>
            </a:fld>
            <a:endParaRPr lang="en-US"/>
          </a:p>
        </p:txBody>
      </p:sp>
    </p:spTree>
    <p:extLst>
      <p:ext uri="{BB962C8B-B14F-4D97-AF65-F5344CB8AC3E}">
        <p14:creationId xmlns:p14="http://schemas.microsoft.com/office/powerpoint/2010/main" val="3472659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Types of Contamination</a:t>
            </a:r>
            <a:br>
              <a:rPr lang="en-US" dirty="0" smtClean="0">
                <a:effectLst/>
              </a:rPr>
            </a:br>
            <a:r>
              <a:rPr lang="en-US" b="1" dirty="0" err="1" smtClean="0">
                <a:effectLst/>
              </a:rPr>
              <a:t>Contamination</a:t>
            </a:r>
            <a:r>
              <a:rPr lang="en-US" dirty="0" smtClean="0">
                <a:effectLst/>
              </a:rPr>
              <a:t> is the presence of physical, chemical, or biological matter in or on food or the food environment. </a:t>
            </a:r>
            <a:br>
              <a:rPr lang="en-US" dirty="0" smtClean="0">
                <a:effectLst/>
              </a:rPr>
            </a:br>
            <a:r>
              <a:rPr lang="en-US" dirty="0" smtClean="0">
                <a:effectLst/>
              </a:rPr>
              <a:t/>
            </a:r>
            <a:br>
              <a:rPr lang="en-US" dirty="0" smtClean="0">
                <a:effectLst/>
              </a:rPr>
            </a:br>
            <a:endParaRPr lang="en-US" dirty="0" smtClean="0">
              <a:effectLst/>
            </a:endParaRPr>
          </a:p>
          <a:p>
            <a:r>
              <a:rPr lang="en-US" dirty="0" smtClean="0">
                <a:effectLst/>
              </a:rPr>
              <a:t>Food may be contaminated:</a:t>
            </a:r>
          </a:p>
          <a:p>
            <a:r>
              <a:rPr lang="en-US" dirty="0" smtClean="0">
                <a:effectLst/>
              </a:rPr>
              <a:t> Before delivery</a:t>
            </a:r>
          </a:p>
          <a:p>
            <a:r>
              <a:rPr lang="en-US" dirty="0" smtClean="0">
                <a:effectLst/>
              </a:rPr>
              <a:t> Because of poor hygiene</a:t>
            </a:r>
          </a:p>
          <a:p>
            <a:r>
              <a:rPr lang="en-US" dirty="0" smtClean="0">
                <a:effectLst/>
              </a:rPr>
              <a:t> By customers</a:t>
            </a:r>
          </a:p>
          <a:p>
            <a:endParaRPr lang="en-US" dirty="0">
              <a:effectLst/>
            </a:endParaRPr>
          </a:p>
        </p:txBody>
      </p:sp>
      <p:sp>
        <p:nvSpPr>
          <p:cNvPr id="4" name="Slide Number Placeholder 3"/>
          <p:cNvSpPr>
            <a:spLocks noGrp="1"/>
          </p:cNvSpPr>
          <p:nvPr>
            <p:ph type="sldNum" sz="quarter" idx="10"/>
          </p:nvPr>
        </p:nvSpPr>
        <p:spPr/>
        <p:txBody>
          <a:bodyPr/>
          <a:lstStyle/>
          <a:p>
            <a:fld id="{121A60E1-7773-4911-ABA1-C91830AE1FFC}" type="slidenum">
              <a:rPr lang="en-US" smtClean="0"/>
              <a:t>9</a:t>
            </a:fld>
            <a:endParaRPr lang="en-US"/>
          </a:p>
        </p:txBody>
      </p:sp>
    </p:spTree>
    <p:extLst>
      <p:ext uri="{BB962C8B-B14F-4D97-AF65-F5344CB8AC3E}">
        <p14:creationId xmlns:p14="http://schemas.microsoft.com/office/powerpoint/2010/main" val="3472659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583231-4A91-4A9E-A602-6C344DE95DC5}" type="datetimeFigureOut">
              <a:rPr lang="en-US" smtClean="0"/>
              <a:t>12/15/2011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BA4C7-E666-4183-A441-5283DD856897}" type="slidenum">
              <a:rPr lang="en-US" smtClean="0"/>
              <a:t>‹#›</a:t>
            </a:fld>
            <a:endParaRPr lang="en-US"/>
          </a:p>
        </p:txBody>
      </p:sp>
    </p:spTree>
    <p:extLst>
      <p:ext uri="{BB962C8B-B14F-4D97-AF65-F5344CB8AC3E}">
        <p14:creationId xmlns:p14="http://schemas.microsoft.com/office/powerpoint/2010/main" val="3032707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583231-4A91-4A9E-A602-6C344DE95DC5}" type="datetimeFigureOut">
              <a:rPr lang="en-US" smtClean="0"/>
              <a:t>12/15/2011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BA4C7-E666-4183-A441-5283DD856897}" type="slidenum">
              <a:rPr lang="en-US" smtClean="0"/>
              <a:t>‹#›</a:t>
            </a:fld>
            <a:endParaRPr lang="en-US"/>
          </a:p>
        </p:txBody>
      </p:sp>
    </p:spTree>
    <p:extLst>
      <p:ext uri="{BB962C8B-B14F-4D97-AF65-F5344CB8AC3E}">
        <p14:creationId xmlns:p14="http://schemas.microsoft.com/office/powerpoint/2010/main" val="2163506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583231-4A91-4A9E-A602-6C344DE95DC5}" type="datetimeFigureOut">
              <a:rPr lang="en-US" smtClean="0"/>
              <a:t>12/15/2011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BA4C7-E666-4183-A441-5283DD856897}" type="slidenum">
              <a:rPr lang="en-US" smtClean="0"/>
              <a:t>‹#›</a:t>
            </a:fld>
            <a:endParaRPr lang="en-US"/>
          </a:p>
        </p:txBody>
      </p:sp>
    </p:spTree>
    <p:extLst>
      <p:ext uri="{BB962C8B-B14F-4D97-AF65-F5344CB8AC3E}">
        <p14:creationId xmlns:p14="http://schemas.microsoft.com/office/powerpoint/2010/main" val="3237424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583231-4A91-4A9E-A602-6C344DE95DC5}" type="datetimeFigureOut">
              <a:rPr lang="en-US" smtClean="0"/>
              <a:t>12/15/2011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BA4C7-E666-4183-A441-5283DD856897}" type="slidenum">
              <a:rPr lang="en-US" smtClean="0"/>
              <a:t>‹#›</a:t>
            </a:fld>
            <a:endParaRPr lang="en-US"/>
          </a:p>
        </p:txBody>
      </p:sp>
    </p:spTree>
    <p:extLst>
      <p:ext uri="{BB962C8B-B14F-4D97-AF65-F5344CB8AC3E}">
        <p14:creationId xmlns:p14="http://schemas.microsoft.com/office/powerpoint/2010/main" val="3172648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583231-4A91-4A9E-A602-6C344DE95DC5}" type="datetimeFigureOut">
              <a:rPr lang="en-US" smtClean="0"/>
              <a:t>12/15/2011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BA4C7-E666-4183-A441-5283DD856897}" type="slidenum">
              <a:rPr lang="en-US" smtClean="0"/>
              <a:t>‹#›</a:t>
            </a:fld>
            <a:endParaRPr lang="en-US"/>
          </a:p>
        </p:txBody>
      </p:sp>
    </p:spTree>
    <p:extLst>
      <p:ext uri="{BB962C8B-B14F-4D97-AF65-F5344CB8AC3E}">
        <p14:creationId xmlns:p14="http://schemas.microsoft.com/office/powerpoint/2010/main" val="1484813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583231-4A91-4A9E-A602-6C344DE95DC5}" type="datetimeFigureOut">
              <a:rPr lang="en-US" smtClean="0"/>
              <a:t>12/15/2011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BA4C7-E666-4183-A441-5283DD856897}" type="slidenum">
              <a:rPr lang="en-US" smtClean="0"/>
              <a:t>‹#›</a:t>
            </a:fld>
            <a:endParaRPr lang="en-US"/>
          </a:p>
        </p:txBody>
      </p:sp>
    </p:spTree>
    <p:extLst>
      <p:ext uri="{BB962C8B-B14F-4D97-AF65-F5344CB8AC3E}">
        <p14:creationId xmlns:p14="http://schemas.microsoft.com/office/powerpoint/2010/main" val="2142726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583231-4A91-4A9E-A602-6C344DE95DC5}" type="datetimeFigureOut">
              <a:rPr lang="en-US" smtClean="0"/>
              <a:t>12/15/2011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6BA4C7-E666-4183-A441-5283DD856897}" type="slidenum">
              <a:rPr lang="en-US" smtClean="0"/>
              <a:t>‹#›</a:t>
            </a:fld>
            <a:endParaRPr lang="en-US"/>
          </a:p>
        </p:txBody>
      </p:sp>
    </p:spTree>
    <p:extLst>
      <p:ext uri="{BB962C8B-B14F-4D97-AF65-F5344CB8AC3E}">
        <p14:creationId xmlns:p14="http://schemas.microsoft.com/office/powerpoint/2010/main" val="3405162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583231-4A91-4A9E-A602-6C344DE95DC5}" type="datetimeFigureOut">
              <a:rPr lang="en-US" smtClean="0"/>
              <a:t>12/15/2011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6BA4C7-E666-4183-A441-5283DD856897}" type="slidenum">
              <a:rPr lang="en-US" smtClean="0"/>
              <a:t>‹#›</a:t>
            </a:fld>
            <a:endParaRPr lang="en-US"/>
          </a:p>
        </p:txBody>
      </p:sp>
    </p:spTree>
    <p:extLst>
      <p:ext uri="{BB962C8B-B14F-4D97-AF65-F5344CB8AC3E}">
        <p14:creationId xmlns:p14="http://schemas.microsoft.com/office/powerpoint/2010/main" val="4223890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83231-4A91-4A9E-A602-6C344DE95DC5}" type="datetimeFigureOut">
              <a:rPr lang="en-US" smtClean="0"/>
              <a:t>12/15/2011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BA4C7-E666-4183-A441-5283DD856897}" type="slidenum">
              <a:rPr lang="en-US" smtClean="0"/>
              <a:t>‹#›</a:t>
            </a:fld>
            <a:endParaRPr lang="en-US"/>
          </a:p>
        </p:txBody>
      </p:sp>
    </p:spTree>
    <p:extLst>
      <p:ext uri="{BB962C8B-B14F-4D97-AF65-F5344CB8AC3E}">
        <p14:creationId xmlns:p14="http://schemas.microsoft.com/office/powerpoint/2010/main" val="4222564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83231-4A91-4A9E-A602-6C344DE95DC5}" type="datetimeFigureOut">
              <a:rPr lang="en-US" smtClean="0"/>
              <a:t>12/15/2011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BA4C7-E666-4183-A441-5283DD856897}" type="slidenum">
              <a:rPr lang="en-US" smtClean="0"/>
              <a:t>‹#›</a:t>
            </a:fld>
            <a:endParaRPr lang="en-US"/>
          </a:p>
        </p:txBody>
      </p:sp>
    </p:spTree>
    <p:extLst>
      <p:ext uri="{BB962C8B-B14F-4D97-AF65-F5344CB8AC3E}">
        <p14:creationId xmlns:p14="http://schemas.microsoft.com/office/powerpoint/2010/main" val="710218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83231-4A91-4A9E-A602-6C344DE95DC5}" type="datetimeFigureOut">
              <a:rPr lang="en-US" smtClean="0"/>
              <a:t>12/15/2011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BA4C7-E666-4183-A441-5283DD856897}" type="slidenum">
              <a:rPr lang="en-US" smtClean="0"/>
              <a:t>‹#›</a:t>
            </a:fld>
            <a:endParaRPr lang="en-US"/>
          </a:p>
        </p:txBody>
      </p:sp>
    </p:spTree>
    <p:extLst>
      <p:ext uri="{BB962C8B-B14F-4D97-AF65-F5344CB8AC3E}">
        <p14:creationId xmlns:p14="http://schemas.microsoft.com/office/powerpoint/2010/main" val="1859711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83231-4A91-4A9E-A602-6C344DE95DC5}" type="datetimeFigureOut">
              <a:rPr lang="en-US" smtClean="0"/>
              <a:t>12/15/2011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6BA4C7-E666-4183-A441-5283DD856897}" type="slidenum">
              <a:rPr lang="en-US" smtClean="0"/>
              <a:t>‹#›</a:t>
            </a:fld>
            <a:endParaRPr lang="en-US"/>
          </a:p>
        </p:txBody>
      </p:sp>
    </p:spTree>
    <p:extLst>
      <p:ext uri="{BB962C8B-B14F-4D97-AF65-F5344CB8AC3E}">
        <p14:creationId xmlns:p14="http://schemas.microsoft.com/office/powerpoint/2010/main" val="3132305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www.servsafe.com/foodsafet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24" t="2785" b="-3890"/>
          <a:stretch/>
        </p:blipFill>
        <p:spPr>
          <a:xfrm>
            <a:off x="642938" y="300038"/>
            <a:ext cx="7826148" cy="1082186"/>
          </a:xfrm>
          <a:prstGeom prst="rect">
            <a:avLst/>
          </a:prstGeom>
        </p:spPr>
      </p:pic>
      <p:sp>
        <p:nvSpPr>
          <p:cNvPr id="3" name="Title 2"/>
          <p:cNvSpPr>
            <a:spLocks noGrp="1"/>
          </p:cNvSpPr>
          <p:nvPr>
            <p:ph type="ctrTitle"/>
          </p:nvPr>
        </p:nvSpPr>
        <p:spPr/>
        <p:txBody>
          <a:bodyPr/>
          <a:lstStyle/>
          <a:p>
            <a:r>
              <a:rPr lang="en-US" dirty="0" smtClean="0"/>
              <a:t>Food Safety Training for Pantries</a:t>
            </a:r>
            <a:endParaRPr lang="en-US" dirty="0"/>
          </a:p>
        </p:txBody>
      </p:sp>
      <p:sp>
        <p:nvSpPr>
          <p:cNvPr id="5" name="Subtitle 4"/>
          <p:cNvSpPr>
            <a:spLocks noGrp="1"/>
          </p:cNvSpPr>
          <p:nvPr>
            <p:ph type="subTitle" idx="1"/>
          </p:nvPr>
        </p:nvSpPr>
        <p:spPr/>
        <p:txBody>
          <a:bodyPr/>
          <a:lstStyle/>
          <a:p>
            <a:r>
              <a:rPr lang="en-US" i="1" dirty="0" smtClean="0"/>
              <a:t>…because nobody wants shigellosis.</a:t>
            </a:r>
            <a:endParaRPr lang="en-US" i="1" dirty="0"/>
          </a:p>
        </p:txBody>
      </p:sp>
      <p:sp>
        <p:nvSpPr>
          <p:cNvPr id="2" name="TextBox 1"/>
          <p:cNvSpPr txBox="1"/>
          <p:nvPr/>
        </p:nvSpPr>
        <p:spPr>
          <a:xfrm>
            <a:off x="838200" y="512802"/>
            <a:ext cx="6248400" cy="553998"/>
          </a:xfrm>
          <a:prstGeom prst="rect">
            <a:avLst/>
          </a:prstGeom>
          <a:noFill/>
        </p:spPr>
        <p:txBody>
          <a:bodyPr wrap="square" rtlCol="0">
            <a:spAutoFit/>
          </a:bodyPr>
          <a:lstStyle/>
          <a:p>
            <a:r>
              <a:rPr lang="en-US" sz="3000" dirty="0" smtClean="0"/>
              <a:t>Partner Conference 2011	</a:t>
            </a:r>
            <a:endParaRPr lang="en-US" sz="3000" dirty="0"/>
          </a:p>
        </p:txBody>
      </p:sp>
    </p:spTree>
    <p:extLst>
      <p:ext uri="{BB962C8B-B14F-4D97-AF65-F5344CB8AC3E}">
        <p14:creationId xmlns:p14="http://schemas.microsoft.com/office/powerpoint/2010/main" val="153872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24" t="2785" b="-3890"/>
          <a:stretch/>
        </p:blipFill>
        <p:spPr>
          <a:xfrm>
            <a:off x="642938" y="300038"/>
            <a:ext cx="7826148" cy="1082186"/>
          </a:xfrm>
          <a:prstGeom prst="rect">
            <a:avLst/>
          </a:prstGeom>
        </p:spPr>
      </p:pic>
      <p:sp>
        <p:nvSpPr>
          <p:cNvPr id="10" name="Content Placeholder 2"/>
          <p:cNvSpPr>
            <a:spLocks noGrp="1"/>
          </p:cNvSpPr>
          <p:nvPr>
            <p:ph idx="1"/>
          </p:nvPr>
        </p:nvSpPr>
        <p:spPr>
          <a:xfrm>
            <a:off x="642938" y="1752600"/>
            <a:ext cx="7826148" cy="4373563"/>
          </a:xfrm>
        </p:spPr>
        <p:txBody>
          <a:bodyPr>
            <a:normAutofit/>
          </a:bodyPr>
          <a:lstStyle/>
          <a:p>
            <a:pPr>
              <a:buFont typeface="Arial" charset="0"/>
              <a:buChar char="•"/>
            </a:pPr>
            <a:r>
              <a:rPr lang="en-US" sz="2600" dirty="0" smtClean="0"/>
              <a:t>PHYSICAL: hair, glass, paper, plastic, scabs, rodent droppings, flies, bones from meat/ fish. </a:t>
            </a:r>
            <a:r>
              <a:rPr lang="en-US" sz="2600" dirty="0"/>
              <a:t/>
            </a:r>
            <a:br>
              <a:rPr lang="en-US" sz="2600" dirty="0"/>
            </a:br>
            <a:endParaRPr lang="en-US" sz="2600" dirty="0" smtClean="0"/>
          </a:p>
          <a:p>
            <a:pPr>
              <a:buFont typeface="Arial" charset="0"/>
              <a:buChar char="•"/>
            </a:pPr>
            <a:r>
              <a:rPr lang="en-US" sz="2600" dirty="0" smtClean="0"/>
              <a:t>CHEMICAL: </a:t>
            </a:r>
            <a:r>
              <a:rPr lang="en-US" sz="2600" dirty="0"/>
              <a:t>pesticides sprayed on fruit or vegetables, freezer refrigerants, drugs, food additives, and chemicals from cleaning products and metal or non-food-grade cookware and storage</a:t>
            </a:r>
            <a:endParaRPr lang="en-US" sz="2600" dirty="0" smtClean="0"/>
          </a:p>
          <a:p>
            <a:pPr marL="0" indent="0">
              <a:buNone/>
            </a:pPr>
            <a:endParaRPr lang="en-US" sz="2600" dirty="0" smtClean="0"/>
          </a:p>
          <a:p>
            <a:pPr>
              <a:buFont typeface="Arial" charset="0"/>
              <a:buChar char="•"/>
            </a:pPr>
            <a:r>
              <a:rPr lang="en-US" sz="2600" dirty="0" smtClean="0"/>
              <a:t>BIOLOGICAL: bacteria, viruses, fungi, parasites. </a:t>
            </a:r>
          </a:p>
        </p:txBody>
      </p:sp>
      <p:sp>
        <p:nvSpPr>
          <p:cNvPr id="2" name="TextBox 1"/>
          <p:cNvSpPr txBox="1"/>
          <p:nvPr/>
        </p:nvSpPr>
        <p:spPr>
          <a:xfrm>
            <a:off x="838200" y="512802"/>
            <a:ext cx="6248400" cy="553998"/>
          </a:xfrm>
          <a:prstGeom prst="rect">
            <a:avLst/>
          </a:prstGeom>
          <a:noFill/>
        </p:spPr>
        <p:txBody>
          <a:bodyPr wrap="square" rtlCol="0">
            <a:spAutoFit/>
          </a:bodyPr>
          <a:lstStyle/>
          <a:p>
            <a:r>
              <a:rPr lang="en-US" sz="3000" dirty="0" smtClean="0"/>
              <a:t>TYPES OF CONTAMINATION</a:t>
            </a:r>
            <a:endParaRPr lang="en-US" sz="3000" dirty="0"/>
          </a:p>
        </p:txBody>
      </p:sp>
    </p:spTree>
    <p:extLst>
      <p:ext uri="{BB962C8B-B14F-4D97-AF65-F5344CB8AC3E}">
        <p14:creationId xmlns:p14="http://schemas.microsoft.com/office/powerpoint/2010/main" val="206920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24" t="2785" b="-3890"/>
          <a:stretch/>
        </p:blipFill>
        <p:spPr>
          <a:xfrm>
            <a:off x="642938" y="300038"/>
            <a:ext cx="7826148" cy="1082186"/>
          </a:xfrm>
          <a:prstGeom prst="rect">
            <a:avLst/>
          </a:prstGeom>
        </p:spPr>
      </p:pic>
      <p:sp>
        <p:nvSpPr>
          <p:cNvPr id="10" name="Content Placeholder 2"/>
          <p:cNvSpPr>
            <a:spLocks noGrp="1"/>
          </p:cNvSpPr>
          <p:nvPr>
            <p:ph idx="1"/>
          </p:nvPr>
        </p:nvSpPr>
        <p:spPr>
          <a:xfrm>
            <a:off x="642938" y="1752600"/>
            <a:ext cx="4310062" cy="4648200"/>
          </a:xfrm>
        </p:spPr>
        <p:txBody>
          <a:bodyPr>
            <a:normAutofit fontScale="85000" lnSpcReduction="20000"/>
          </a:bodyPr>
          <a:lstStyle/>
          <a:p>
            <a:pPr>
              <a:buFont typeface="Arial" charset="0"/>
              <a:buChar char="•"/>
            </a:pPr>
            <a:r>
              <a:rPr lang="en-US" sz="2600" dirty="0" smtClean="0"/>
              <a:t>Cross Contamination</a:t>
            </a:r>
          </a:p>
          <a:p>
            <a:pPr marL="0" indent="0">
              <a:buNone/>
            </a:pPr>
            <a:endParaRPr lang="en-US" sz="2600" dirty="0" smtClean="0"/>
          </a:p>
          <a:p>
            <a:pPr>
              <a:buFont typeface="Arial" charset="0"/>
              <a:buChar char="•"/>
            </a:pPr>
            <a:r>
              <a:rPr lang="en-US" sz="2600" dirty="0" smtClean="0"/>
              <a:t>Poor Personal Hygiene</a:t>
            </a:r>
          </a:p>
          <a:p>
            <a:pPr marL="0" indent="0">
              <a:buNone/>
            </a:pPr>
            <a:endParaRPr lang="en-US" sz="2600" dirty="0" smtClean="0"/>
          </a:p>
          <a:p>
            <a:pPr>
              <a:buFont typeface="Arial" charset="0"/>
              <a:buChar char="•"/>
            </a:pPr>
            <a:r>
              <a:rPr lang="en-US" sz="2600" dirty="0" smtClean="0"/>
              <a:t>Improper Cleaning and Sanitation</a:t>
            </a:r>
          </a:p>
          <a:p>
            <a:pPr marL="0" indent="0">
              <a:buNone/>
            </a:pPr>
            <a:endParaRPr lang="en-US" sz="2600" dirty="0" smtClean="0"/>
          </a:p>
          <a:p>
            <a:pPr>
              <a:buFont typeface="Arial" charset="0"/>
              <a:buChar char="•"/>
            </a:pPr>
            <a:r>
              <a:rPr lang="en-US" sz="2600" dirty="0" smtClean="0"/>
              <a:t>Time and Temperature Abuse…</a:t>
            </a:r>
          </a:p>
          <a:p>
            <a:pPr marL="0" indent="0">
              <a:buNone/>
            </a:pPr>
            <a:r>
              <a:rPr lang="en-US" sz="2600" dirty="0"/>
              <a:t>	</a:t>
            </a:r>
            <a:endParaRPr lang="en-US" sz="2600" dirty="0" smtClean="0"/>
          </a:p>
          <a:p>
            <a:pPr marL="0" indent="0">
              <a:buNone/>
            </a:pPr>
            <a:endParaRPr lang="en-US" sz="2600" dirty="0" smtClean="0"/>
          </a:p>
          <a:p>
            <a:pPr marL="0" indent="0">
              <a:buNone/>
            </a:pPr>
            <a:endParaRPr lang="en-US" sz="2600" dirty="0"/>
          </a:p>
          <a:p>
            <a:pPr marL="0" indent="0">
              <a:buNone/>
            </a:pPr>
            <a:r>
              <a:rPr lang="en-US" sz="2600" dirty="0" smtClean="0"/>
              <a:t>WHAT </a:t>
            </a:r>
            <a:r>
              <a:rPr lang="en-US" sz="2600" dirty="0" smtClean="0"/>
              <a:t>IS THE TEMPERATURE DANGER ZONE?</a:t>
            </a:r>
          </a:p>
        </p:txBody>
      </p:sp>
      <p:sp>
        <p:nvSpPr>
          <p:cNvPr id="2" name="TextBox 1"/>
          <p:cNvSpPr txBox="1"/>
          <p:nvPr/>
        </p:nvSpPr>
        <p:spPr>
          <a:xfrm>
            <a:off x="838200" y="512802"/>
            <a:ext cx="6248400" cy="553998"/>
          </a:xfrm>
          <a:prstGeom prst="rect">
            <a:avLst/>
          </a:prstGeom>
          <a:noFill/>
        </p:spPr>
        <p:txBody>
          <a:bodyPr wrap="square" rtlCol="0">
            <a:spAutoFit/>
          </a:bodyPr>
          <a:lstStyle/>
          <a:p>
            <a:r>
              <a:rPr lang="en-US" sz="3000" dirty="0" smtClean="0"/>
              <a:t>CAUSES OF CONTAMINATION</a:t>
            </a:r>
            <a:endParaRPr lang="en-US" sz="3000"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64" y="1829764"/>
            <a:ext cx="4198300" cy="4190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936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 calcmode="lin" valueType="num">
                                      <p:cBhvr additive="base">
                                        <p:cTn id="1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anim calcmode="lin" valueType="num">
                                      <p:cBhvr additive="base">
                                        <p:cTn id="25"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anim calcmode="lin" valueType="num">
                                      <p:cBhvr additive="base">
                                        <p:cTn id="31"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10" end="10"/>
                                            </p:txEl>
                                          </p:spTgt>
                                        </p:tgtEl>
                                        <p:attrNameLst>
                                          <p:attrName>style.visibility</p:attrName>
                                        </p:attrNameLst>
                                      </p:cBhvr>
                                      <p:to>
                                        <p:strVal val="visible"/>
                                      </p:to>
                                    </p:set>
                                    <p:anim calcmode="lin" valueType="num">
                                      <p:cBhvr additive="base">
                                        <p:cTn id="37" dur="500" fill="hold"/>
                                        <p:tgtEl>
                                          <p:spTgt spid="10">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51"/>
                                        </p:tgtEl>
                                        <p:attrNameLst>
                                          <p:attrName>style.visibility</p:attrName>
                                        </p:attrNameLst>
                                      </p:cBhvr>
                                      <p:to>
                                        <p:strVal val="visible"/>
                                      </p:to>
                                    </p:set>
                                    <p:anim calcmode="lin" valueType="num">
                                      <p:cBhvr additive="base">
                                        <p:cTn id="43" dur="500" fill="hold"/>
                                        <p:tgtEl>
                                          <p:spTgt spid="2051"/>
                                        </p:tgtEl>
                                        <p:attrNameLst>
                                          <p:attrName>ppt_x</p:attrName>
                                        </p:attrNameLst>
                                      </p:cBhvr>
                                      <p:tavLst>
                                        <p:tav tm="0">
                                          <p:val>
                                            <p:strVal val="#ppt_x"/>
                                          </p:val>
                                        </p:tav>
                                        <p:tav tm="100000">
                                          <p:val>
                                            <p:strVal val="#ppt_x"/>
                                          </p:val>
                                        </p:tav>
                                      </p:tavLst>
                                    </p:anim>
                                    <p:anim calcmode="lin" valueType="num">
                                      <p:cBhvr additive="base">
                                        <p:cTn id="4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24" t="2785" b="-3890"/>
          <a:stretch/>
        </p:blipFill>
        <p:spPr>
          <a:xfrm>
            <a:off x="642938" y="300038"/>
            <a:ext cx="7826148" cy="1082186"/>
          </a:xfrm>
          <a:prstGeom prst="rect">
            <a:avLst/>
          </a:prstGeom>
        </p:spPr>
      </p:pic>
      <p:sp>
        <p:nvSpPr>
          <p:cNvPr id="10" name="Content Placeholder 2"/>
          <p:cNvSpPr>
            <a:spLocks noGrp="1"/>
          </p:cNvSpPr>
          <p:nvPr>
            <p:ph idx="1"/>
          </p:nvPr>
        </p:nvSpPr>
        <p:spPr>
          <a:xfrm>
            <a:off x="642938" y="1600200"/>
            <a:ext cx="4310062" cy="4525963"/>
          </a:xfrm>
        </p:spPr>
        <p:txBody>
          <a:bodyPr>
            <a:normAutofit fontScale="85000" lnSpcReduction="20000"/>
          </a:bodyPr>
          <a:lstStyle/>
          <a:p>
            <a:pPr marL="0" indent="0">
              <a:buNone/>
            </a:pPr>
            <a:r>
              <a:rPr lang="en-US" sz="2600" dirty="0" smtClean="0"/>
              <a:t>What do you check for when receiving food?</a:t>
            </a:r>
          </a:p>
          <a:p>
            <a:pPr marL="0" indent="0">
              <a:buNone/>
            </a:pPr>
            <a:endParaRPr lang="en-US" sz="2600" dirty="0"/>
          </a:p>
          <a:p>
            <a:pPr>
              <a:buFont typeface="Arial" charset="0"/>
              <a:buChar char="•"/>
            </a:pPr>
            <a:r>
              <a:rPr lang="en-US" sz="2800" dirty="0"/>
              <a:t>C</a:t>
            </a:r>
            <a:r>
              <a:rPr lang="en-US" sz="2800" dirty="0" smtClean="0"/>
              <a:t>orrect labeling</a:t>
            </a:r>
          </a:p>
          <a:p>
            <a:pPr>
              <a:buFont typeface="Arial" charset="0"/>
              <a:buChar char="•"/>
            </a:pPr>
            <a:r>
              <a:rPr lang="en-US" sz="2800" dirty="0"/>
              <a:t>P</a:t>
            </a:r>
            <a:r>
              <a:rPr lang="en-US" sz="2800" dirty="0" smtClean="0"/>
              <a:t>roper temperature</a:t>
            </a:r>
          </a:p>
          <a:p>
            <a:pPr>
              <a:buFont typeface="Arial" charset="0"/>
              <a:buChar char="•"/>
            </a:pPr>
            <a:r>
              <a:rPr lang="en-US" sz="2800" dirty="0"/>
              <a:t>P</a:t>
            </a:r>
            <a:r>
              <a:rPr lang="en-US" sz="2800" dirty="0" smtClean="0"/>
              <a:t>roper appearance</a:t>
            </a:r>
          </a:p>
          <a:p>
            <a:pPr>
              <a:buFont typeface="Arial" charset="0"/>
              <a:buChar char="•"/>
            </a:pPr>
            <a:r>
              <a:rPr lang="en-US" sz="2800" dirty="0" smtClean="0"/>
              <a:t>Delivery vehicle</a:t>
            </a:r>
          </a:p>
          <a:p>
            <a:pPr>
              <a:buFont typeface="Arial" charset="0"/>
              <a:buChar char="•"/>
            </a:pPr>
            <a:r>
              <a:rPr lang="en-US" sz="2800" dirty="0" smtClean="0"/>
              <a:t>Signs of Pests</a:t>
            </a:r>
          </a:p>
          <a:p>
            <a:pPr>
              <a:buFont typeface="Arial" charset="0"/>
              <a:buChar char="•"/>
            </a:pPr>
            <a:r>
              <a:rPr lang="en-US" sz="2800" dirty="0" smtClean="0"/>
              <a:t>Placement of Raw Foods</a:t>
            </a:r>
          </a:p>
          <a:p>
            <a:pPr marL="0" indent="0">
              <a:buNone/>
            </a:pPr>
            <a:endParaRPr lang="en-US" sz="2800" dirty="0"/>
          </a:p>
          <a:p>
            <a:pPr marL="0" indent="0">
              <a:buNone/>
            </a:pPr>
            <a:r>
              <a:rPr lang="en-US" sz="2800" dirty="0" smtClean="0"/>
              <a:t>What should you do with rejected food? </a:t>
            </a:r>
          </a:p>
        </p:txBody>
      </p:sp>
      <p:sp>
        <p:nvSpPr>
          <p:cNvPr id="2" name="TextBox 1"/>
          <p:cNvSpPr txBox="1"/>
          <p:nvPr/>
        </p:nvSpPr>
        <p:spPr>
          <a:xfrm>
            <a:off x="838200" y="512802"/>
            <a:ext cx="6248400" cy="553998"/>
          </a:xfrm>
          <a:prstGeom prst="rect">
            <a:avLst/>
          </a:prstGeom>
          <a:noFill/>
        </p:spPr>
        <p:txBody>
          <a:bodyPr wrap="square" rtlCol="0">
            <a:spAutoFit/>
          </a:bodyPr>
          <a:lstStyle/>
          <a:p>
            <a:r>
              <a:rPr lang="en-US" sz="3000" dirty="0" smtClean="0"/>
              <a:t>PREVENTION: RECEIVING FOOD</a:t>
            </a:r>
            <a:endParaRPr lang="en-US" sz="3000" dirty="0"/>
          </a:p>
        </p:txBody>
      </p:sp>
      <p:pic>
        <p:nvPicPr>
          <p:cNvPr id="7170" name="Picture 2" descr="G:\office\My Pictures\Leigh Wilcoxson\Sister Visitor\CatholicCharitie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1600199"/>
            <a:ext cx="3516086" cy="4922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88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 calcmode="lin" valueType="num">
                                      <p:cBhvr additive="base">
                                        <p:cTn id="31"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 calcmode="lin" valueType="num">
                                      <p:cBhvr additive="base">
                                        <p:cTn id="37"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7" end="7"/>
                                            </p:txEl>
                                          </p:spTgt>
                                        </p:tgtEl>
                                        <p:attrNameLst>
                                          <p:attrName>style.visibility</p:attrName>
                                        </p:attrNameLst>
                                      </p:cBhvr>
                                      <p:to>
                                        <p:strVal val="visible"/>
                                      </p:to>
                                    </p:set>
                                    <p:anim calcmode="lin" valueType="num">
                                      <p:cBhvr additive="base">
                                        <p:cTn id="43"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xEl>
                                              <p:pRg st="9" end="9"/>
                                            </p:txEl>
                                          </p:spTgt>
                                        </p:tgtEl>
                                        <p:attrNameLst>
                                          <p:attrName>style.visibility</p:attrName>
                                        </p:attrNameLst>
                                      </p:cBhvr>
                                      <p:to>
                                        <p:strVal val="visible"/>
                                      </p:to>
                                    </p:set>
                                    <p:anim calcmode="lin" valueType="num">
                                      <p:cBhvr additive="base">
                                        <p:cTn id="49"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170"/>
                                        </p:tgtEl>
                                        <p:attrNameLst>
                                          <p:attrName>style.visibility</p:attrName>
                                        </p:attrNameLst>
                                      </p:cBhvr>
                                      <p:to>
                                        <p:strVal val="visible"/>
                                      </p:to>
                                    </p:set>
                                    <p:anim calcmode="lin" valueType="num">
                                      <p:cBhvr additive="base">
                                        <p:cTn id="55" dur="500" fill="hold"/>
                                        <p:tgtEl>
                                          <p:spTgt spid="7170"/>
                                        </p:tgtEl>
                                        <p:attrNameLst>
                                          <p:attrName>ppt_x</p:attrName>
                                        </p:attrNameLst>
                                      </p:cBhvr>
                                      <p:tavLst>
                                        <p:tav tm="0">
                                          <p:val>
                                            <p:strVal val="#ppt_x"/>
                                          </p:val>
                                        </p:tav>
                                        <p:tav tm="100000">
                                          <p:val>
                                            <p:strVal val="#ppt_x"/>
                                          </p:val>
                                        </p:tav>
                                      </p:tavLst>
                                    </p:anim>
                                    <p:anim calcmode="lin" valueType="num">
                                      <p:cBhvr additive="base">
                                        <p:cTn id="56"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24" t="2785" b="-3890"/>
          <a:stretch/>
        </p:blipFill>
        <p:spPr>
          <a:xfrm>
            <a:off x="642938" y="300038"/>
            <a:ext cx="7826148" cy="1082186"/>
          </a:xfrm>
          <a:prstGeom prst="rect">
            <a:avLst/>
          </a:prstGeom>
        </p:spPr>
      </p:pic>
      <p:sp>
        <p:nvSpPr>
          <p:cNvPr id="10" name="Content Placeholder 2"/>
          <p:cNvSpPr>
            <a:spLocks noGrp="1"/>
          </p:cNvSpPr>
          <p:nvPr>
            <p:ph idx="1"/>
          </p:nvPr>
        </p:nvSpPr>
        <p:spPr>
          <a:xfrm>
            <a:off x="642938" y="1752600"/>
            <a:ext cx="4462462" cy="4373563"/>
          </a:xfrm>
        </p:spPr>
        <p:txBody>
          <a:bodyPr>
            <a:normAutofit lnSpcReduction="10000"/>
          </a:bodyPr>
          <a:lstStyle/>
          <a:p>
            <a:pPr marL="0" indent="0">
              <a:buNone/>
            </a:pPr>
            <a:r>
              <a:rPr lang="en-US" sz="2200" dirty="0" smtClean="0"/>
              <a:t>Canned </a:t>
            </a:r>
            <a:r>
              <a:rPr lang="en-US" sz="2200" dirty="0"/>
              <a:t>food must be labeled and not </a:t>
            </a:r>
            <a:r>
              <a:rPr lang="en-US" sz="2200" dirty="0" smtClean="0"/>
              <a:t>have:</a:t>
            </a:r>
          </a:p>
          <a:p>
            <a:pPr marL="0" indent="0">
              <a:buNone/>
            </a:pPr>
            <a:endParaRPr lang="en-US" sz="2200" dirty="0" smtClean="0"/>
          </a:p>
          <a:p>
            <a:pPr marL="0" indent="0">
              <a:buNone/>
            </a:pPr>
            <a:r>
              <a:rPr lang="en-US" sz="2200" dirty="0" smtClean="0"/>
              <a:t>Swollen ends</a:t>
            </a:r>
          </a:p>
          <a:p>
            <a:pPr marL="0" indent="0">
              <a:buNone/>
            </a:pPr>
            <a:r>
              <a:rPr lang="en-US" sz="2200" dirty="0" smtClean="0"/>
              <a:t>Leaks</a:t>
            </a:r>
            <a:endParaRPr lang="en-US" sz="2200" dirty="0"/>
          </a:p>
          <a:p>
            <a:pPr marL="0" indent="0">
              <a:buNone/>
            </a:pPr>
            <a:r>
              <a:rPr lang="en-US" sz="2200" dirty="0" smtClean="0"/>
              <a:t>Seal problems</a:t>
            </a:r>
          </a:p>
          <a:p>
            <a:pPr marL="0" indent="0">
              <a:buNone/>
            </a:pPr>
            <a:r>
              <a:rPr lang="en-US" sz="2200" dirty="0" smtClean="0"/>
              <a:t>Lids </a:t>
            </a:r>
            <a:r>
              <a:rPr lang="en-US" sz="2200" dirty="0"/>
              <a:t>that are </a:t>
            </a:r>
            <a:r>
              <a:rPr lang="en-US" sz="2200" dirty="0" smtClean="0"/>
              <a:t>popped</a:t>
            </a:r>
          </a:p>
          <a:p>
            <a:pPr marL="0" indent="0">
              <a:buNone/>
            </a:pPr>
            <a:r>
              <a:rPr lang="en-US" sz="2200" dirty="0" smtClean="0"/>
              <a:t>Major dents</a:t>
            </a:r>
          </a:p>
          <a:p>
            <a:pPr marL="0" indent="0">
              <a:buNone/>
            </a:pPr>
            <a:r>
              <a:rPr lang="en-US" sz="2200" dirty="0" smtClean="0"/>
              <a:t>Rust</a:t>
            </a:r>
            <a:endParaRPr lang="en-US" sz="2200" dirty="0"/>
          </a:p>
          <a:p>
            <a:pPr marL="0" indent="0">
              <a:buNone/>
            </a:pPr>
            <a:endParaRPr lang="en-US" sz="2200" b="1" i="1" dirty="0" smtClean="0"/>
          </a:p>
          <a:p>
            <a:pPr marL="0" indent="0">
              <a:buNone/>
            </a:pPr>
            <a:r>
              <a:rPr lang="en-US" sz="2200" b="1" i="1" dirty="0" smtClean="0"/>
              <a:t>When </a:t>
            </a:r>
            <a:r>
              <a:rPr lang="en-US" sz="2200" b="1" i="1" dirty="0"/>
              <a:t>in doubt, throw it out!</a:t>
            </a:r>
            <a:endParaRPr lang="en-US" sz="2200" dirty="0"/>
          </a:p>
          <a:p>
            <a:pPr marL="0" indent="0">
              <a:buNone/>
            </a:pPr>
            <a:endParaRPr lang="en-US" sz="2800" dirty="0" smtClean="0"/>
          </a:p>
        </p:txBody>
      </p:sp>
      <p:sp>
        <p:nvSpPr>
          <p:cNvPr id="2" name="TextBox 1"/>
          <p:cNvSpPr txBox="1"/>
          <p:nvPr/>
        </p:nvSpPr>
        <p:spPr>
          <a:xfrm>
            <a:off x="838200" y="512802"/>
            <a:ext cx="6248400" cy="553998"/>
          </a:xfrm>
          <a:prstGeom prst="rect">
            <a:avLst/>
          </a:prstGeom>
          <a:noFill/>
        </p:spPr>
        <p:txBody>
          <a:bodyPr wrap="square" rtlCol="0">
            <a:spAutoFit/>
          </a:bodyPr>
          <a:lstStyle/>
          <a:p>
            <a:r>
              <a:rPr lang="en-US" sz="3000" dirty="0" smtClean="0"/>
              <a:t>PREVENTION: RECEIVING FOOD</a:t>
            </a:r>
            <a:endParaRPr lang="en-US" sz="3000"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4530756" y="2392898"/>
            <a:ext cx="4731029" cy="314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485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 calcmode="lin" valueType="num">
                                      <p:cBhvr additive="base">
                                        <p:cTn id="31"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 calcmode="lin" valueType="num">
                                      <p:cBhvr additive="base">
                                        <p:cTn id="37"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7" end="7"/>
                                            </p:txEl>
                                          </p:spTgt>
                                        </p:tgtEl>
                                        <p:attrNameLst>
                                          <p:attrName>style.visibility</p:attrName>
                                        </p:attrNameLst>
                                      </p:cBhvr>
                                      <p:to>
                                        <p:strVal val="visible"/>
                                      </p:to>
                                    </p:set>
                                    <p:anim calcmode="lin" valueType="num">
                                      <p:cBhvr additive="base">
                                        <p:cTn id="43"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xEl>
                                              <p:pRg st="9" end="9"/>
                                            </p:txEl>
                                          </p:spTgt>
                                        </p:tgtEl>
                                        <p:attrNameLst>
                                          <p:attrName>style.visibility</p:attrName>
                                        </p:attrNameLst>
                                      </p:cBhvr>
                                      <p:to>
                                        <p:strVal val="visible"/>
                                      </p:to>
                                    </p:set>
                                    <p:anim calcmode="lin" valueType="num">
                                      <p:cBhvr additive="base">
                                        <p:cTn id="49"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050"/>
                                        </p:tgtEl>
                                        <p:attrNameLst>
                                          <p:attrName>style.visibility</p:attrName>
                                        </p:attrNameLst>
                                      </p:cBhvr>
                                      <p:to>
                                        <p:strVal val="visible"/>
                                      </p:to>
                                    </p:set>
                                    <p:animEffect transition="in" filter="fade">
                                      <p:cBhvr>
                                        <p:cTn id="5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24" t="2785" b="-3890"/>
          <a:stretch/>
        </p:blipFill>
        <p:spPr>
          <a:xfrm>
            <a:off x="642938" y="300038"/>
            <a:ext cx="7826148" cy="1082186"/>
          </a:xfrm>
          <a:prstGeom prst="rect">
            <a:avLst/>
          </a:prstGeom>
        </p:spPr>
      </p:pic>
      <p:sp>
        <p:nvSpPr>
          <p:cNvPr id="10" name="Content Placeholder 2"/>
          <p:cNvSpPr>
            <a:spLocks noGrp="1"/>
          </p:cNvSpPr>
          <p:nvPr>
            <p:ph idx="1"/>
          </p:nvPr>
        </p:nvSpPr>
        <p:spPr>
          <a:xfrm>
            <a:off x="457200" y="1600200"/>
            <a:ext cx="4343400" cy="4525963"/>
          </a:xfrm>
        </p:spPr>
        <p:txBody>
          <a:bodyPr>
            <a:normAutofit/>
          </a:bodyPr>
          <a:lstStyle/>
          <a:p>
            <a:pPr>
              <a:buFont typeface="Arial" charset="0"/>
              <a:buChar char="•"/>
            </a:pPr>
            <a:r>
              <a:rPr lang="en-US" sz="2800" dirty="0" smtClean="0"/>
              <a:t>Put food away in a certain order: Chilled, Frozen, Dry</a:t>
            </a:r>
          </a:p>
          <a:p>
            <a:pPr>
              <a:buFont typeface="Arial" charset="0"/>
              <a:buChar char="•"/>
            </a:pPr>
            <a:r>
              <a:rPr lang="en-US" sz="2800" dirty="0" smtClean="0"/>
              <a:t>Store food in original packaging</a:t>
            </a:r>
          </a:p>
          <a:p>
            <a:pPr>
              <a:buFont typeface="Arial" charset="0"/>
              <a:buChar char="•"/>
            </a:pPr>
            <a:r>
              <a:rPr lang="en-US" sz="2800" dirty="0" smtClean="0"/>
              <a:t>Use FIFO</a:t>
            </a:r>
          </a:p>
          <a:p>
            <a:pPr>
              <a:buFont typeface="Arial" charset="0"/>
              <a:buChar char="•"/>
            </a:pPr>
            <a:r>
              <a:rPr lang="en-US" sz="2800" dirty="0" smtClean="0"/>
              <a:t>Minimize time in the danger zone</a:t>
            </a:r>
          </a:p>
          <a:p>
            <a:pPr>
              <a:buFont typeface="Arial" charset="0"/>
              <a:buChar char="•"/>
            </a:pPr>
            <a:r>
              <a:rPr lang="en-US" sz="2800" dirty="0" smtClean="0"/>
              <a:t>Prevent cross contamination </a:t>
            </a:r>
          </a:p>
        </p:txBody>
      </p:sp>
      <p:sp>
        <p:nvSpPr>
          <p:cNvPr id="2" name="TextBox 1"/>
          <p:cNvSpPr txBox="1"/>
          <p:nvPr/>
        </p:nvSpPr>
        <p:spPr>
          <a:xfrm>
            <a:off x="838200" y="512802"/>
            <a:ext cx="6248400" cy="553998"/>
          </a:xfrm>
          <a:prstGeom prst="rect">
            <a:avLst/>
          </a:prstGeom>
          <a:noFill/>
        </p:spPr>
        <p:txBody>
          <a:bodyPr wrap="square" rtlCol="0">
            <a:spAutoFit/>
          </a:bodyPr>
          <a:lstStyle/>
          <a:p>
            <a:r>
              <a:rPr lang="en-US" sz="3000" dirty="0" smtClean="0"/>
              <a:t>PREVENTION: STORING FOOD</a:t>
            </a:r>
            <a:endParaRPr lang="en-US" sz="3000" dirty="0"/>
          </a:p>
        </p:txBody>
      </p:sp>
      <p:pic>
        <p:nvPicPr>
          <p:cNvPr id="6147" name="Picture 3" descr="G:\office\My Pictures\Leigh Wilcoxson\Sister Visitor\CatholicCharities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6926" y="1752600"/>
            <a:ext cx="3382160" cy="473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02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147"/>
                                        </p:tgtEl>
                                        <p:attrNameLst>
                                          <p:attrName>style.visibility</p:attrName>
                                        </p:attrNameLst>
                                      </p:cBhvr>
                                      <p:to>
                                        <p:strVal val="visible"/>
                                      </p:to>
                                    </p:set>
                                    <p:anim calcmode="lin" valueType="num">
                                      <p:cBhvr additive="base">
                                        <p:cTn id="37" dur="500" fill="hold"/>
                                        <p:tgtEl>
                                          <p:spTgt spid="6147"/>
                                        </p:tgtEl>
                                        <p:attrNameLst>
                                          <p:attrName>ppt_x</p:attrName>
                                        </p:attrNameLst>
                                      </p:cBhvr>
                                      <p:tavLst>
                                        <p:tav tm="0">
                                          <p:val>
                                            <p:strVal val="#ppt_x"/>
                                          </p:val>
                                        </p:tav>
                                        <p:tav tm="100000">
                                          <p:val>
                                            <p:strVal val="#ppt_x"/>
                                          </p:val>
                                        </p:tav>
                                      </p:tavLst>
                                    </p:anim>
                                    <p:anim calcmode="lin" valueType="num">
                                      <p:cBhvr additive="base">
                                        <p:cTn id="3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24" t="2785" b="-3890"/>
          <a:stretch/>
        </p:blipFill>
        <p:spPr>
          <a:xfrm>
            <a:off x="642938" y="300038"/>
            <a:ext cx="7826148" cy="1082186"/>
          </a:xfrm>
          <a:prstGeom prst="rect">
            <a:avLst/>
          </a:prstGeom>
        </p:spPr>
      </p:pic>
      <p:sp>
        <p:nvSpPr>
          <p:cNvPr id="10" name="Content Placeholder 2"/>
          <p:cNvSpPr>
            <a:spLocks noGrp="1"/>
          </p:cNvSpPr>
          <p:nvPr>
            <p:ph idx="1"/>
          </p:nvPr>
        </p:nvSpPr>
        <p:spPr>
          <a:xfrm>
            <a:off x="457200" y="1600200"/>
            <a:ext cx="4267200" cy="4888750"/>
          </a:xfrm>
        </p:spPr>
        <p:txBody>
          <a:bodyPr>
            <a:normAutofit fontScale="77500" lnSpcReduction="20000"/>
          </a:bodyPr>
          <a:lstStyle/>
          <a:p>
            <a:pPr marL="0" indent="0">
              <a:buNone/>
            </a:pPr>
            <a:r>
              <a:rPr lang="en-US" sz="2800" dirty="0" smtClean="0"/>
              <a:t>A good storage area has:</a:t>
            </a:r>
          </a:p>
          <a:p>
            <a:pPr marL="0" indent="0">
              <a:buNone/>
            </a:pPr>
            <a:endParaRPr lang="en-US" sz="2800" dirty="0" smtClean="0"/>
          </a:p>
          <a:p>
            <a:pPr>
              <a:buFont typeface="Arial" charset="0"/>
              <a:buChar char="•"/>
            </a:pPr>
            <a:r>
              <a:rPr lang="en-US" sz="2800" dirty="0" smtClean="0"/>
              <a:t>Refrigerators, freezers and dry storage at the correct temperature</a:t>
            </a:r>
          </a:p>
          <a:p>
            <a:pPr>
              <a:buFont typeface="Arial" charset="0"/>
              <a:buChar char="•"/>
            </a:pPr>
            <a:r>
              <a:rPr lang="en-US" sz="2800" dirty="0" smtClean="0"/>
              <a:t>Refrigerators and freezers that are not overloaded</a:t>
            </a:r>
          </a:p>
          <a:p>
            <a:pPr>
              <a:buFont typeface="Arial" charset="0"/>
              <a:buChar char="•"/>
            </a:pPr>
            <a:r>
              <a:rPr lang="en-US" sz="2800" dirty="0" smtClean="0"/>
              <a:t>A lock and key</a:t>
            </a:r>
          </a:p>
          <a:p>
            <a:pPr>
              <a:buFont typeface="Arial" charset="0"/>
              <a:buChar char="•"/>
            </a:pPr>
            <a:r>
              <a:rPr lang="en-US" sz="2800" dirty="0" smtClean="0"/>
              <a:t>A well-maintained, dry, cool, clean, well-lit, ventilated dry storage</a:t>
            </a:r>
          </a:p>
          <a:p>
            <a:pPr>
              <a:buFont typeface="Arial" charset="0"/>
              <a:buChar char="•"/>
            </a:pPr>
            <a:r>
              <a:rPr lang="en-US" sz="2800" dirty="0" smtClean="0"/>
              <a:t>Food six inches above the floor and four inches away from the walls</a:t>
            </a:r>
          </a:p>
          <a:p>
            <a:pPr>
              <a:buFont typeface="Arial" charset="0"/>
              <a:buChar char="•"/>
            </a:pPr>
            <a:r>
              <a:rPr lang="en-US" sz="2800" dirty="0" smtClean="0"/>
              <a:t>Food separate from all cleaning chemicals and clothing closets</a:t>
            </a:r>
          </a:p>
          <a:p>
            <a:pPr>
              <a:buFont typeface="Arial" charset="0"/>
              <a:buChar char="•"/>
            </a:pPr>
            <a:endParaRPr lang="en-US" sz="2800" dirty="0" smtClean="0"/>
          </a:p>
          <a:p>
            <a:pPr marL="0" indent="0">
              <a:buNone/>
            </a:pPr>
            <a:endParaRPr lang="en-US" sz="2800" dirty="0" smtClean="0"/>
          </a:p>
        </p:txBody>
      </p:sp>
      <p:sp>
        <p:nvSpPr>
          <p:cNvPr id="2" name="TextBox 1"/>
          <p:cNvSpPr txBox="1"/>
          <p:nvPr/>
        </p:nvSpPr>
        <p:spPr>
          <a:xfrm>
            <a:off x="838200" y="512802"/>
            <a:ext cx="6248400" cy="553998"/>
          </a:xfrm>
          <a:prstGeom prst="rect">
            <a:avLst/>
          </a:prstGeom>
          <a:noFill/>
        </p:spPr>
        <p:txBody>
          <a:bodyPr wrap="square" rtlCol="0">
            <a:spAutoFit/>
          </a:bodyPr>
          <a:lstStyle/>
          <a:p>
            <a:r>
              <a:rPr lang="en-US" sz="3000" dirty="0" smtClean="0"/>
              <a:t>PREVENTION: STORING FOOD</a:t>
            </a:r>
            <a:endParaRPr lang="en-US" sz="3000" dirty="0"/>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676400"/>
            <a:ext cx="3611670" cy="48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14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 calcmode="lin" valueType="num">
                                      <p:cBhvr additive="base">
                                        <p:cTn id="31"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 calcmode="lin" valueType="num">
                                      <p:cBhvr additive="base">
                                        <p:cTn id="37"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7" end="7"/>
                                            </p:txEl>
                                          </p:spTgt>
                                        </p:tgtEl>
                                        <p:attrNameLst>
                                          <p:attrName>style.visibility</p:attrName>
                                        </p:attrNameLst>
                                      </p:cBhvr>
                                      <p:to>
                                        <p:strVal val="visible"/>
                                      </p:to>
                                    </p:set>
                                    <p:anim calcmode="lin" valueType="num">
                                      <p:cBhvr additive="base">
                                        <p:cTn id="43"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195"/>
                                        </p:tgtEl>
                                        <p:attrNameLst>
                                          <p:attrName>style.visibility</p:attrName>
                                        </p:attrNameLst>
                                      </p:cBhvr>
                                      <p:to>
                                        <p:strVal val="visible"/>
                                      </p:to>
                                    </p:set>
                                    <p:anim calcmode="lin" valueType="num">
                                      <p:cBhvr additive="base">
                                        <p:cTn id="49" dur="500" fill="hold"/>
                                        <p:tgtEl>
                                          <p:spTgt spid="8195"/>
                                        </p:tgtEl>
                                        <p:attrNameLst>
                                          <p:attrName>ppt_x</p:attrName>
                                        </p:attrNameLst>
                                      </p:cBhvr>
                                      <p:tavLst>
                                        <p:tav tm="0">
                                          <p:val>
                                            <p:strVal val="#ppt_x"/>
                                          </p:val>
                                        </p:tav>
                                        <p:tav tm="100000">
                                          <p:val>
                                            <p:strVal val="#ppt_x"/>
                                          </p:val>
                                        </p:tav>
                                      </p:tavLst>
                                    </p:anim>
                                    <p:anim calcmode="lin" valueType="num">
                                      <p:cBhvr additive="base">
                                        <p:cTn id="50"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24" t="2785" b="-3890"/>
          <a:stretch/>
        </p:blipFill>
        <p:spPr>
          <a:xfrm>
            <a:off x="642938" y="300038"/>
            <a:ext cx="7826148" cy="1082186"/>
          </a:xfrm>
          <a:prstGeom prst="rect">
            <a:avLst/>
          </a:prstGeom>
        </p:spPr>
      </p:pic>
      <p:sp>
        <p:nvSpPr>
          <p:cNvPr id="10" name="Content Placeholder 2"/>
          <p:cNvSpPr>
            <a:spLocks noGrp="1"/>
          </p:cNvSpPr>
          <p:nvPr>
            <p:ph idx="1"/>
          </p:nvPr>
        </p:nvSpPr>
        <p:spPr/>
        <p:txBody>
          <a:bodyPr>
            <a:normAutofit/>
          </a:bodyPr>
          <a:lstStyle/>
          <a:p>
            <a:pPr>
              <a:buFont typeface="Arial" charset="0"/>
              <a:buChar char="•"/>
            </a:pPr>
            <a:endParaRPr lang="en-US" sz="2800" dirty="0" smtClean="0"/>
          </a:p>
          <a:p>
            <a:pPr marL="0" indent="0">
              <a:buNone/>
            </a:pPr>
            <a:endParaRPr lang="en-US" sz="2800" dirty="0" smtClean="0"/>
          </a:p>
          <a:p>
            <a:pPr marL="0" indent="0">
              <a:buNone/>
            </a:pPr>
            <a:endParaRPr lang="en-US" sz="2800" dirty="0" smtClean="0"/>
          </a:p>
        </p:txBody>
      </p:sp>
      <p:sp>
        <p:nvSpPr>
          <p:cNvPr id="2" name="TextBox 1"/>
          <p:cNvSpPr txBox="1"/>
          <p:nvPr/>
        </p:nvSpPr>
        <p:spPr>
          <a:xfrm>
            <a:off x="838200" y="512802"/>
            <a:ext cx="6248400" cy="553998"/>
          </a:xfrm>
          <a:prstGeom prst="rect">
            <a:avLst/>
          </a:prstGeom>
          <a:noFill/>
        </p:spPr>
        <p:txBody>
          <a:bodyPr wrap="square" rtlCol="0">
            <a:spAutoFit/>
          </a:bodyPr>
          <a:lstStyle/>
          <a:p>
            <a:r>
              <a:rPr lang="en-US" sz="3000" dirty="0" smtClean="0"/>
              <a:t>PREVENTION: STORING FOOD</a:t>
            </a:r>
            <a:endParaRPr lang="en-US" sz="3000" dirty="0"/>
          </a:p>
        </p:txBody>
      </p:sp>
      <p:sp>
        <p:nvSpPr>
          <p:cNvPr id="3" name="Rectangle 2"/>
          <p:cNvSpPr/>
          <p:nvPr/>
        </p:nvSpPr>
        <p:spPr>
          <a:xfrm>
            <a:off x="642938" y="1524000"/>
            <a:ext cx="7826148" cy="5262979"/>
          </a:xfrm>
          <a:prstGeom prst="rect">
            <a:avLst/>
          </a:prstGeom>
        </p:spPr>
        <p:txBody>
          <a:bodyPr wrap="square">
            <a:spAutoFit/>
          </a:bodyPr>
          <a:lstStyle/>
          <a:p>
            <a:pPr>
              <a:buFont typeface="Wingdings" pitchFamily="2" charset="2"/>
              <a:buChar char="§"/>
              <a:defRPr/>
            </a:pPr>
            <a:r>
              <a:rPr lang="en-US" sz="2400" dirty="0">
                <a:latin typeface="Helvetica"/>
              </a:rPr>
              <a:t>Check the temperature of food and storage areas with a verified </a:t>
            </a:r>
            <a:r>
              <a:rPr lang="en-US" sz="2400" dirty="0" smtClean="0">
                <a:latin typeface="Helvetica"/>
              </a:rPr>
              <a:t>thermometer.</a:t>
            </a:r>
            <a:endParaRPr lang="en-US" sz="2400" dirty="0" smtClean="0">
              <a:latin typeface="Helvetica"/>
            </a:endParaRPr>
          </a:p>
          <a:p>
            <a:pPr>
              <a:defRPr/>
            </a:pPr>
            <a:endParaRPr lang="en-US" sz="2400" dirty="0">
              <a:latin typeface="Helvetica"/>
            </a:endParaRPr>
          </a:p>
          <a:p>
            <a:pPr>
              <a:buFont typeface="Wingdings" pitchFamily="2" charset="2"/>
              <a:buChar char="§"/>
              <a:defRPr/>
            </a:pPr>
            <a:r>
              <a:rPr lang="en-US" sz="2400" dirty="0">
                <a:latin typeface="Helvetica"/>
              </a:rPr>
              <a:t>Store </a:t>
            </a:r>
            <a:r>
              <a:rPr lang="en-US" sz="2400" dirty="0" smtClean="0">
                <a:latin typeface="Helvetica"/>
              </a:rPr>
              <a:t>refrigerated </a:t>
            </a:r>
            <a:r>
              <a:rPr lang="en-US" sz="2400" dirty="0">
                <a:latin typeface="Helvetica"/>
              </a:rPr>
              <a:t>foods at 41°F, or less</a:t>
            </a:r>
            <a:r>
              <a:rPr lang="en-US" sz="2400" dirty="0" smtClean="0">
                <a:latin typeface="Helvetica"/>
              </a:rPr>
              <a:t>.</a:t>
            </a:r>
          </a:p>
          <a:p>
            <a:pPr>
              <a:defRPr/>
            </a:pPr>
            <a:endParaRPr lang="en-US" sz="2400" dirty="0">
              <a:latin typeface="Helvetica"/>
            </a:endParaRPr>
          </a:p>
          <a:p>
            <a:pPr>
              <a:buFont typeface="Wingdings" pitchFamily="2" charset="2"/>
              <a:buChar char="§"/>
              <a:defRPr/>
            </a:pPr>
            <a:r>
              <a:rPr lang="en-US" sz="2400" dirty="0">
                <a:latin typeface="Helvetica"/>
              </a:rPr>
              <a:t>Store </a:t>
            </a:r>
            <a:r>
              <a:rPr lang="en-US" sz="2400" dirty="0" smtClean="0">
                <a:latin typeface="Helvetica"/>
              </a:rPr>
              <a:t>frozen </a:t>
            </a:r>
            <a:r>
              <a:rPr lang="en-US" sz="2400" dirty="0">
                <a:latin typeface="Helvetica"/>
              </a:rPr>
              <a:t>foods at 0°F, or less</a:t>
            </a:r>
            <a:r>
              <a:rPr lang="en-US" sz="2400" dirty="0" smtClean="0">
                <a:latin typeface="Helvetica"/>
              </a:rPr>
              <a:t>.</a:t>
            </a:r>
          </a:p>
          <a:p>
            <a:pPr>
              <a:buFont typeface="Wingdings" pitchFamily="2" charset="2"/>
              <a:buChar char="§"/>
              <a:defRPr/>
            </a:pPr>
            <a:endParaRPr lang="en-US" sz="2400" dirty="0" smtClean="0">
              <a:latin typeface="Helvetica"/>
            </a:endParaRPr>
          </a:p>
          <a:p>
            <a:pPr>
              <a:buFont typeface="Wingdings" pitchFamily="2" charset="2"/>
              <a:buChar char="§"/>
              <a:defRPr/>
            </a:pPr>
            <a:r>
              <a:rPr lang="en-US" sz="2400" dirty="0" smtClean="0">
                <a:latin typeface="Helvetica"/>
              </a:rPr>
              <a:t> Store dry foods between 50 - 70°F.</a:t>
            </a:r>
            <a:endParaRPr lang="en-US" sz="2400" dirty="0" smtClean="0">
              <a:latin typeface="Helvetica"/>
            </a:endParaRPr>
          </a:p>
          <a:p>
            <a:pPr>
              <a:defRPr/>
            </a:pPr>
            <a:endParaRPr lang="en-US" sz="2400" dirty="0">
              <a:latin typeface="Helvetica"/>
            </a:endParaRPr>
          </a:p>
          <a:p>
            <a:pPr>
              <a:buFont typeface="Wingdings" pitchFamily="2" charset="2"/>
              <a:buChar char="§"/>
              <a:defRPr/>
            </a:pPr>
            <a:r>
              <a:rPr lang="en-US" sz="2400" dirty="0" smtClean="0">
                <a:latin typeface="Helvetica"/>
              </a:rPr>
              <a:t>Store </a:t>
            </a:r>
            <a:r>
              <a:rPr lang="en-US" sz="2400" dirty="0">
                <a:latin typeface="Helvetica"/>
              </a:rPr>
              <a:t>whole produce at room temperature, and cut produce at </a:t>
            </a:r>
            <a:r>
              <a:rPr lang="en-US" sz="2400" dirty="0" smtClean="0">
                <a:latin typeface="Helvetica"/>
              </a:rPr>
              <a:t>41°F</a:t>
            </a:r>
            <a:r>
              <a:rPr lang="en-US" sz="2400" dirty="0">
                <a:latin typeface="Helvetica"/>
              </a:rPr>
              <a:t>, or less</a:t>
            </a:r>
            <a:r>
              <a:rPr lang="en-US" sz="2400" dirty="0" smtClean="0">
                <a:latin typeface="Helvetica"/>
              </a:rPr>
              <a:t>.</a:t>
            </a:r>
          </a:p>
          <a:p>
            <a:pPr>
              <a:defRPr/>
            </a:pPr>
            <a:endParaRPr lang="en-US" sz="2400" dirty="0">
              <a:latin typeface="Helvetica"/>
            </a:endParaRPr>
          </a:p>
          <a:p>
            <a:pPr>
              <a:buFont typeface="Wingdings" pitchFamily="2" charset="2"/>
              <a:buChar char="§"/>
              <a:defRPr/>
            </a:pPr>
            <a:r>
              <a:rPr lang="en-US" sz="2400" dirty="0">
                <a:latin typeface="Helvetica"/>
              </a:rPr>
              <a:t>Document temperature readings for your </a:t>
            </a:r>
            <a:r>
              <a:rPr lang="en-US" sz="2400" dirty="0" smtClean="0">
                <a:latin typeface="Helvetica"/>
              </a:rPr>
              <a:t>refrigerators, freezers and dry storage once a week. </a:t>
            </a:r>
            <a:endParaRPr lang="en-US" sz="2400" dirty="0">
              <a:latin typeface="Helvetica"/>
            </a:endParaRPr>
          </a:p>
        </p:txBody>
      </p:sp>
    </p:spTree>
    <p:extLst>
      <p:ext uri="{BB962C8B-B14F-4D97-AF65-F5344CB8AC3E}">
        <p14:creationId xmlns:p14="http://schemas.microsoft.com/office/powerpoint/2010/main" val="19406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24" t="2785" b="-3890"/>
          <a:stretch/>
        </p:blipFill>
        <p:spPr>
          <a:xfrm>
            <a:off x="642938" y="300038"/>
            <a:ext cx="7826148" cy="1082186"/>
          </a:xfrm>
          <a:prstGeom prst="rect">
            <a:avLst/>
          </a:prstGeom>
        </p:spPr>
      </p:pic>
      <p:sp>
        <p:nvSpPr>
          <p:cNvPr id="10" name="Content Placeholder 2"/>
          <p:cNvSpPr>
            <a:spLocks noGrp="1"/>
          </p:cNvSpPr>
          <p:nvPr>
            <p:ph idx="1"/>
          </p:nvPr>
        </p:nvSpPr>
        <p:spPr/>
        <p:txBody>
          <a:bodyPr>
            <a:normAutofit/>
          </a:bodyPr>
          <a:lstStyle/>
          <a:p>
            <a:pPr>
              <a:buFont typeface="Arial" charset="0"/>
              <a:buChar char="•"/>
            </a:pPr>
            <a:endParaRPr lang="en-US" sz="2800" dirty="0" smtClean="0"/>
          </a:p>
          <a:p>
            <a:pPr marL="0" indent="0">
              <a:buNone/>
            </a:pPr>
            <a:endParaRPr lang="en-US" sz="2800" dirty="0" smtClean="0"/>
          </a:p>
          <a:p>
            <a:pPr marL="0" indent="0">
              <a:buNone/>
            </a:pPr>
            <a:endParaRPr lang="en-US" sz="2800" dirty="0" smtClean="0"/>
          </a:p>
        </p:txBody>
      </p:sp>
      <p:sp>
        <p:nvSpPr>
          <p:cNvPr id="2" name="TextBox 1"/>
          <p:cNvSpPr txBox="1"/>
          <p:nvPr/>
        </p:nvSpPr>
        <p:spPr>
          <a:xfrm>
            <a:off x="838200" y="512802"/>
            <a:ext cx="6248400" cy="553998"/>
          </a:xfrm>
          <a:prstGeom prst="rect">
            <a:avLst/>
          </a:prstGeom>
          <a:noFill/>
        </p:spPr>
        <p:txBody>
          <a:bodyPr wrap="square" rtlCol="0">
            <a:spAutoFit/>
          </a:bodyPr>
          <a:lstStyle/>
          <a:p>
            <a:r>
              <a:rPr lang="en-US" sz="3000" dirty="0" smtClean="0"/>
              <a:t>PREVENTION: </a:t>
            </a:r>
            <a:r>
              <a:rPr lang="en-US" sz="3000" dirty="0" smtClean="0"/>
              <a:t>TRANSPORTING FOOD</a:t>
            </a:r>
            <a:endParaRPr lang="en-US" sz="3000" dirty="0"/>
          </a:p>
        </p:txBody>
      </p:sp>
      <p:sp>
        <p:nvSpPr>
          <p:cNvPr id="3" name="Rectangle 2"/>
          <p:cNvSpPr/>
          <p:nvPr/>
        </p:nvSpPr>
        <p:spPr>
          <a:xfrm>
            <a:off x="642938" y="1524000"/>
            <a:ext cx="7826148" cy="5262979"/>
          </a:xfrm>
          <a:prstGeom prst="rect">
            <a:avLst/>
          </a:prstGeom>
        </p:spPr>
        <p:txBody>
          <a:bodyPr wrap="square">
            <a:spAutoFit/>
          </a:bodyPr>
          <a:lstStyle/>
          <a:p>
            <a:pPr>
              <a:defRPr/>
            </a:pPr>
            <a:r>
              <a:rPr lang="en-US" sz="2400" dirty="0" smtClean="0">
                <a:latin typeface="Helvetica"/>
              </a:rPr>
              <a:t>To transport food without temperature control, you must do the following:</a:t>
            </a:r>
          </a:p>
          <a:p>
            <a:pPr>
              <a:defRPr/>
            </a:pPr>
            <a:endParaRPr lang="en-US" sz="2400" dirty="0" smtClean="0">
              <a:latin typeface="Helvetica"/>
            </a:endParaRPr>
          </a:p>
          <a:p>
            <a:pPr>
              <a:buFont typeface="Wingdings" pitchFamily="2" charset="2"/>
              <a:buChar char="§"/>
              <a:defRPr/>
            </a:pPr>
            <a:r>
              <a:rPr lang="en-US" sz="2400" dirty="0">
                <a:latin typeface="Helvetica"/>
              </a:rPr>
              <a:t> </a:t>
            </a:r>
            <a:r>
              <a:rPr lang="en-US" sz="2400" dirty="0" smtClean="0">
                <a:latin typeface="Helvetica"/>
              </a:rPr>
              <a:t>Clean the inside of the delivery vehicle regularly</a:t>
            </a:r>
          </a:p>
          <a:p>
            <a:pPr>
              <a:defRPr/>
            </a:pPr>
            <a:endParaRPr lang="en-US" sz="2400" dirty="0" smtClean="0">
              <a:latin typeface="Helvetica"/>
            </a:endParaRPr>
          </a:p>
          <a:p>
            <a:pPr>
              <a:buFont typeface="Wingdings" pitchFamily="2" charset="2"/>
              <a:buChar char="§"/>
              <a:defRPr/>
            </a:pPr>
            <a:r>
              <a:rPr lang="en-US" sz="2400" dirty="0">
                <a:latin typeface="Helvetica"/>
              </a:rPr>
              <a:t> </a:t>
            </a:r>
            <a:r>
              <a:rPr lang="en-US" sz="2400" dirty="0" smtClean="0">
                <a:latin typeface="Helvetica"/>
              </a:rPr>
              <a:t>Pack food in insulated containers that can keep food at 41°F or lower if possible </a:t>
            </a:r>
          </a:p>
          <a:p>
            <a:pPr>
              <a:defRPr/>
            </a:pPr>
            <a:endParaRPr lang="en-US" sz="2400" dirty="0" smtClean="0">
              <a:latin typeface="Helvetica"/>
            </a:endParaRPr>
          </a:p>
          <a:p>
            <a:pPr>
              <a:buFont typeface="Wingdings" pitchFamily="2" charset="2"/>
              <a:buChar char="§"/>
              <a:defRPr/>
            </a:pPr>
            <a:r>
              <a:rPr lang="en-US" sz="2400" dirty="0" smtClean="0">
                <a:latin typeface="Helvetica"/>
              </a:rPr>
              <a:t>Make a note of the time at which you left the food bank</a:t>
            </a:r>
          </a:p>
          <a:p>
            <a:pPr>
              <a:buFont typeface="Wingdings" pitchFamily="2" charset="2"/>
              <a:buChar char="§"/>
              <a:defRPr/>
            </a:pPr>
            <a:endParaRPr lang="en-US" sz="2400" dirty="0" smtClean="0">
              <a:latin typeface="Helvetica"/>
            </a:endParaRPr>
          </a:p>
          <a:p>
            <a:pPr>
              <a:buFont typeface="Wingdings" pitchFamily="2" charset="2"/>
              <a:buChar char="§"/>
              <a:defRPr/>
            </a:pPr>
            <a:r>
              <a:rPr lang="en-US" sz="2400" dirty="0" smtClean="0">
                <a:latin typeface="Helvetica"/>
              </a:rPr>
              <a:t>Ensure that refrigerated food does not exceed 70°F</a:t>
            </a:r>
          </a:p>
          <a:p>
            <a:pPr>
              <a:defRPr/>
            </a:pPr>
            <a:endParaRPr lang="en-US" sz="2400" dirty="0" smtClean="0">
              <a:latin typeface="Helvetica"/>
            </a:endParaRPr>
          </a:p>
          <a:p>
            <a:pPr>
              <a:buFont typeface="Wingdings" pitchFamily="2" charset="2"/>
              <a:buChar char="§"/>
              <a:defRPr/>
            </a:pPr>
            <a:r>
              <a:rPr lang="en-US" sz="2400" dirty="0">
                <a:latin typeface="Helvetica"/>
              </a:rPr>
              <a:t> </a:t>
            </a:r>
            <a:r>
              <a:rPr lang="en-US" sz="2400" dirty="0" smtClean="0">
                <a:latin typeface="Helvetica"/>
              </a:rPr>
              <a:t>Ensure that frozen food does not thaw</a:t>
            </a:r>
          </a:p>
          <a:p>
            <a:pPr>
              <a:buFont typeface="Wingdings" pitchFamily="2" charset="2"/>
              <a:buChar char="§"/>
              <a:defRPr/>
            </a:pPr>
            <a:endParaRPr lang="en-US" sz="2400" dirty="0">
              <a:latin typeface="Helvetica"/>
            </a:endParaRPr>
          </a:p>
        </p:txBody>
      </p:sp>
    </p:spTree>
    <p:extLst>
      <p:ext uri="{BB962C8B-B14F-4D97-AF65-F5344CB8AC3E}">
        <p14:creationId xmlns:p14="http://schemas.microsoft.com/office/powerpoint/2010/main" val="195926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24" t="2785" b="-3890"/>
          <a:stretch/>
        </p:blipFill>
        <p:spPr>
          <a:xfrm>
            <a:off x="642938" y="300038"/>
            <a:ext cx="7826148" cy="1082186"/>
          </a:xfrm>
          <a:prstGeom prst="rect">
            <a:avLst/>
          </a:prstGeom>
        </p:spPr>
      </p:pic>
      <p:sp>
        <p:nvSpPr>
          <p:cNvPr id="10" name="Content Placeholder 2"/>
          <p:cNvSpPr>
            <a:spLocks noGrp="1"/>
          </p:cNvSpPr>
          <p:nvPr>
            <p:ph idx="1"/>
          </p:nvPr>
        </p:nvSpPr>
        <p:spPr>
          <a:xfrm>
            <a:off x="457200" y="1600201"/>
            <a:ext cx="8229600" cy="609600"/>
          </a:xfrm>
        </p:spPr>
        <p:txBody>
          <a:bodyPr>
            <a:normAutofit/>
          </a:bodyPr>
          <a:lstStyle/>
          <a:p>
            <a:pPr marL="0" indent="0">
              <a:buNone/>
            </a:pPr>
            <a:r>
              <a:rPr lang="en-US" sz="2800" dirty="0" smtClean="0"/>
              <a:t>Actions that can contaminate food…</a:t>
            </a:r>
            <a:endParaRPr lang="en-US" sz="2600" dirty="0" smtClean="0"/>
          </a:p>
        </p:txBody>
      </p:sp>
      <p:sp>
        <p:nvSpPr>
          <p:cNvPr id="2" name="TextBox 1"/>
          <p:cNvSpPr txBox="1"/>
          <p:nvPr/>
        </p:nvSpPr>
        <p:spPr>
          <a:xfrm>
            <a:off x="838200" y="512802"/>
            <a:ext cx="6248400" cy="553998"/>
          </a:xfrm>
          <a:prstGeom prst="rect">
            <a:avLst/>
          </a:prstGeom>
          <a:noFill/>
        </p:spPr>
        <p:txBody>
          <a:bodyPr wrap="square" rtlCol="0">
            <a:spAutoFit/>
          </a:bodyPr>
          <a:lstStyle/>
          <a:p>
            <a:r>
              <a:rPr lang="en-US" sz="3000" dirty="0" smtClean="0"/>
              <a:t>PREVENTION: PERSONAL HYGIENE </a:t>
            </a:r>
            <a:endParaRPr lang="en-US" sz="3000"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2133600"/>
            <a:ext cx="2328862" cy="232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8" y="4648200"/>
            <a:ext cx="2824983" cy="1864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2135529"/>
            <a:ext cx="1600200" cy="2283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1137" t="1078" r="-1137" b="4768"/>
          <a:stretch/>
        </p:blipFill>
        <p:spPr bwMode="auto">
          <a:xfrm>
            <a:off x="6529369" y="2133600"/>
            <a:ext cx="1715434"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0000" y="4685745"/>
            <a:ext cx="1789398" cy="178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5882" y="4847358"/>
            <a:ext cx="2448922" cy="1627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811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24" t="2785" b="-3890"/>
          <a:stretch/>
        </p:blipFill>
        <p:spPr>
          <a:xfrm>
            <a:off x="642938" y="300038"/>
            <a:ext cx="7826148" cy="1082186"/>
          </a:xfrm>
          <a:prstGeom prst="rect">
            <a:avLst/>
          </a:prstGeom>
        </p:spPr>
      </p:pic>
      <p:sp>
        <p:nvSpPr>
          <p:cNvPr id="10" name="Content Placeholder 2"/>
          <p:cNvSpPr>
            <a:spLocks noGrp="1"/>
          </p:cNvSpPr>
          <p:nvPr>
            <p:ph idx="1"/>
          </p:nvPr>
        </p:nvSpPr>
        <p:spPr/>
        <p:txBody>
          <a:bodyPr>
            <a:normAutofit fontScale="77500" lnSpcReduction="20000"/>
          </a:bodyPr>
          <a:lstStyle/>
          <a:p>
            <a:pPr>
              <a:buFont typeface="Wingdings" pitchFamily="2" charset="2"/>
              <a:buChar char="§"/>
              <a:defRPr/>
            </a:pPr>
            <a:r>
              <a:rPr lang="en-US" sz="2800" dirty="0" smtClean="0">
                <a:latin typeface="+mj-lt"/>
              </a:rPr>
              <a:t>WASH YOUR HANDS</a:t>
            </a:r>
          </a:p>
          <a:p>
            <a:pPr marL="0" indent="0">
              <a:buNone/>
              <a:defRPr/>
            </a:pPr>
            <a:r>
              <a:rPr lang="en-US" sz="2800" dirty="0" smtClean="0">
                <a:latin typeface="+mj-lt"/>
              </a:rPr>
              <a:t>Wash </a:t>
            </a:r>
            <a:r>
              <a:rPr lang="en-US" sz="2800" dirty="0">
                <a:latin typeface="+mj-lt"/>
              </a:rPr>
              <a:t>your hands frequently, especially after eating, drinking, smoking, touching your face, nose, ears, hair, handling waste, using the restroom, coughing or sneezing, </a:t>
            </a:r>
            <a:r>
              <a:rPr lang="en-US" sz="2800" dirty="0" smtClean="0">
                <a:latin typeface="+mj-lt"/>
              </a:rPr>
              <a:t>handling raw foods, etc. Use </a:t>
            </a:r>
            <a:r>
              <a:rPr lang="en-US" sz="2800" dirty="0">
                <a:latin typeface="+mj-lt"/>
              </a:rPr>
              <a:t>hot </a:t>
            </a:r>
            <a:r>
              <a:rPr lang="en-US" sz="2800" dirty="0" smtClean="0">
                <a:latin typeface="+mj-lt"/>
              </a:rPr>
              <a:t>water (100</a:t>
            </a:r>
            <a:r>
              <a:rPr lang="en-US" sz="2800" dirty="0" smtClean="0">
                <a:latin typeface="+mj-lt"/>
              </a:rPr>
              <a:t>°) and wash for 15-20 seconds. </a:t>
            </a:r>
            <a:endParaRPr lang="en-US" sz="2800" dirty="0" smtClean="0">
              <a:latin typeface="+mj-lt"/>
            </a:endParaRPr>
          </a:p>
          <a:p>
            <a:pPr>
              <a:buFont typeface="Wingdings" pitchFamily="2" charset="2"/>
              <a:buChar char="§"/>
              <a:defRPr/>
            </a:pPr>
            <a:r>
              <a:rPr lang="en-US" sz="2800" dirty="0" smtClean="0">
                <a:latin typeface="+mj-lt"/>
              </a:rPr>
              <a:t>PROPER WORK ATTIRE</a:t>
            </a:r>
          </a:p>
          <a:p>
            <a:pPr marL="0" indent="0">
              <a:buNone/>
              <a:defRPr/>
            </a:pPr>
            <a:r>
              <a:rPr lang="en-US" sz="2800" dirty="0" smtClean="0">
                <a:latin typeface="+mj-lt"/>
              </a:rPr>
              <a:t>Wear gloves or aprons </a:t>
            </a:r>
            <a:r>
              <a:rPr lang="en-US" sz="2800" dirty="0">
                <a:latin typeface="+mj-lt"/>
              </a:rPr>
              <a:t>if </a:t>
            </a:r>
            <a:r>
              <a:rPr lang="en-US" sz="2800" dirty="0" smtClean="0">
                <a:latin typeface="+mj-lt"/>
              </a:rPr>
              <a:t>available, clean clothing, appropriate shoes and a hat or hair restraint. Remove jewelry before handling food. </a:t>
            </a:r>
            <a:endParaRPr lang="en-US" sz="2800" dirty="0">
              <a:latin typeface="+mj-lt"/>
            </a:endParaRPr>
          </a:p>
          <a:p>
            <a:pPr>
              <a:buFont typeface="Wingdings" pitchFamily="2" charset="2"/>
              <a:buChar char="§"/>
              <a:defRPr/>
            </a:pPr>
            <a:r>
              <a:rPr lang="en-US" sz="2800" dirty="0" smtClean="0">
                <a:latin typeface="+mj-lt"/>
              </a:rPr>
              <a:t>PERSONAL CLEANLINESS</a:t>
            </a:r>
          </a:p>
          <a:p>
            <a:pPr marL="0" indent="0">
              <a:buNone/>
              <a:defRPr/>
            </a:pPr>
            <a:r>
              <a:rPr lang="en-US" sz="2800" dirty="0" smtClean="0">
                <a:latin typeface="+mj-lt"/>
              </a:rPr>
              <a:t>Bathe regularly, keep short fingernails, do </a:t>
            </a:r>
            <a:r>
              <a:rPr lang="en-US" sz="2800" dirty="0">
                <a:latin typeface="+mj-lt"/>
              </a:rPr>
              <a:t>not handle food if you are ill, or have infected wounds or cuts.  Infected wounds or cuts on the hands need to be covered with a bandage and glove before handling </a:t>
            </a:r>
            <a:r>
              <a:rPr lang="en-US" sz="2800" dirty="0" smtClean="0">
                <a:latin typeface="+mj-lt"/>
              </a:rPr>
              <a:t>food. Eat</a:t>
            </a:r>
            <a:r>
              <a:rPr lang="en-US" sz="2800" dirty="0">
                <a:latin typeface="+mj-lt"/>
              </a:rPr>
              <a:t>, drink, and smoke only in designated areas away from food.</a:t>
            </a:r>
          </a:p>
          <a:p>
            <a:pPr marL="0" indent="0">
              <a:buNone/>
            </a:pPr>
            <a:endParaRPr lang="en-US" sz="2800" dirty="0" smtClean="0"/>
          </a:p>
        </p:txBody>
      </p:sp>
      <p:sp>
        <p:nvSpPr>
          <p:cNvPr id="2" name="TextBox 1"/>
          <p:cNvSpPr txBox="1"/>
          <p:nvPr/>
        </p:nvSpPr>
        <p:spPr>
          <a:xfrm>
            <a:off x="838200" y="512802"/>
            <a:ext cx="6248400" cy="553998"/>
          </a:xfrm>
          <a:prstGeom prst="rect">
            <a:avLst/>
          </a:prstGeom>
          <a:noFill/>
        </p:spPr>
        <p:txBody>
          <a:bodyPr wrap="square" rtlCol="0">
            <a:spAutoFit/>
          </a:bodyPr>
          <a:lstStyle/>
          <a:p>
            <a:r>
              <a:rPr lang="en-US" sz="3000" dirty="0" smtClean="0"/>
              <a:t>PREVENTION: PERSONAL HYGIENE </a:t>
            </a:r>
            <a:endParaRPr lang="en-US" sz="3000" dirty="0"/>
          </a:p>
        </p:txBody>
      </p:sp>
    </p:spTree>
    <p:extLst>
      <p:ext uri="{BB962C8B-B14F-4D97-AF65-F5344CB8AC3E}">
        <p14:creationId xmlns:p14="http://schemas.microsoft.com/office/powerpoint/2010/main" val="21181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24" t="2785" b="-3890"/>
          <a:stretch/>
        </p:blipFill>
        <p:spPr>
          <a:xfrm>
            <a:off x="642938" y="300038"/>
            <a:ext cx="7826148" cy="1082186"/>
          </a:xfrm>
          <a:prstGeom prst="rect">
            <a:avLst/>
          </a:prstGeom>
        </p:spPr>
      </p:pic>
      <p:sp>
        <p:nvSpPr>
          <p:cNvPr id="10" name="Content Placeholder 2"/>
          <p:cNvSpPr>
            <a:spLocks noGrp="1"/>
          </p:cNvSpPr>
          <p:nvPr>
            <p:ph idx="1"/>
          </p:nvPr>
        </p:nvSpPr>
        <p:spPr>
          <a:xfrm>
            <a:off x="640480" y="1447800"/>
            <a:ext cx="7826148" cy="609600"/>
          </a:xfrm>
        </p:spPr>
        <p:txBody>
          <a:bodyPr>
            <a:normAutofit/>
          </a:bodyPr>
          <a:lstStyle/>
          <a:p>
            <a:pPr marL="0" indent="0" algn="ctr">
              <a:buNone/>
            </a:pPr>
            <a:r>
              <a:rPr lang="en-US" sz="2600" dirty="0" smtClean="0"/>
              <a:t>Ten Riskiest Foods Regulated by the FDA</a:t>
            </a:r>
            <a:endParaRPr lang="en-US" sz="2600" dirty="0"/>
          </a:p>
        </p:txBody>
      </p:sp>
      <p:sp>
        <p:nvSpPr>
          <p:cNvPr id="2" name="TextBox 1"/>
          <p:cNvSpPr txBox="1"/>
          <p:nvPr/>
        </p:nvSpPr>
        <p:spPr>
          <a:xfrm>
            <a:off x="838200" y="512802"/>
            <a:ext cx="6248400" cy="553998"/>
          </a:xfrm>
          <a:prstGeom prst="rect">
            <a:avLst/>
          </a:prstGeom>
          <a:noFill/>
        </p:spPr>
        <p:txBody>
          <a:bodyPr wrap="square" rtlCol="0">
            <a:spAutoFit/>
          </a:bodyPr>
          <a:lstStyle/>
          <a:p>
            <a:r>
              <a:rPr lang="en-US" sz="3000" dirty="0" smtClean="0"/>
              <a:t>A Warm-Up !</a:t>
            </a:r>
            <a:endParaRPr lang="en-US" sz="30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981200"/>
            <a:ext cx="685800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57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24" t="2785" b="-3890"/>
          <a:stretch/>
        </p:blipFill>
        <p:spPr>
          <a:xfrm>
            <a:off x="642938" y="300038"/>
            <a:ext cx="7826148" cy="1082186"/>
          </a:xfrm>
          <a:prstGeom prst="rect">
            <a:avLst/>
          </a:prstGeom>
        </p:spPr>
      </p:pic>
      <p:sp>
        <p:nvSpPr>
          <p:cNvPr id="10" name="Content Placeholder 2"/>
          <p:cNvSpPr>
            <a:spLocks noGrp="1"/>
          </p:cNvSpPr>
          <p:nvPr>
            <p:ph idx="1"/>
          </p:nvPr>
        </p:nvSpPr>
        <p:spPr>
          <a:xfrm>
            <a:off x="457200" y="1600201"/>
            <a:ext cx="8229600" cy="609600"/>
          </a:xfrm>
        </p:spPr>
        <p:txBody>
          <a:bodyPr>
            <a:normAutofit/>
          </a:bodyPr>
          <a:lstStyle/>
          <a:p>
            <a:pPr marL="0" indent="0">
              <a:buNone/>
            </a:pPr>
            <a:r>
              <a:rPr lang="en-US" sz="2800" dirty="0" smtClean="0"/>
              <a:t>And, if burly, wear a beard restraint… </a:t>
            </a:r>
          </a:p>
        </p:txBody>
      </p:sp>
      <p:sp>
        <p:nvSpPr>
          <p:cNvPr id="2" name="TextBox 1"/>
          <p:cNvSpPr txBox="1"/>
          <p:nvPr/>
        </p:nvSpPr>
        <p:spPr>
          <a:xfrm>
            <a:off x="838200" y="512802"/>
            <a:ext cx="6248400" cy="553998"/>
          </a:xfrm>
          <a:prstGeom prst="rect">
            <a:avLst/>
          </a:prstGeom>
          <a:noFill/>
        </p:spPr>
        <p:txBody>
          <a:bodyPr wrap="square" rtlCol="0">
            <a:spAutoFit/>
          </a:bodyPr>
          <a:lstStyle/>
          <a:p>
            <a:r>
              <a:rPr lang="en-US" sz="3000" dirty="0" smtClean="0"/>
              <a:t>PREVENTION: PERSONAL HYGIENE </a:t>
            </a:r>
            <a:endParaRPr lang="en-US" sz="30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5494" y="2209800"/>
            <a:ext cx="30289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716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24" t="2785" b="-3890"/>
          <a:stretch/>
        </p:blipFill>
        <p:spPr>
          <a:xfrm>
            <a:off x="642938" y="300038"/>
            <a:ext cx="7826148" cy="1082186"/>
          </a:xfrm>
          <a:prstGeom prst="rect">
            <a:avLst/>
          </a:prstGeom>
        </p:spPr>
      </p:pic>
      <p:sp>
        <p:nvSpPr>
          <p:cNvPr id="10" name="Content Placeholder 2"/>
          <p:cNvSpPr>
            <a:spLocks noGrp="1"/>
          </p:cNvSpPr>
          <p:nvPr>
            <p:ph idx="1"/>
          </p:nvPr>
        </p:nvSpPr>
        <p:spPr>
          <a:xfrm>
            <a:off x="457200" y="1600200"/>
            <a:ext cx="8229600" cy="4495800"/>
          </a:xfrm>
        </p:spPr>
        <p:txBody>
          <a:bodyPr>
            <a:normAutofit/>
          </a:bodyPr>
          <a:lstStyle/>
          <a:p>
            <a:pPr marL="457200" lvl="1" indent="0">
              <a:buNone/>
              <a:defRPr/>
            </a:pPr>
            <a:endParaRPr lang="en-US" sz="2400" dirty="0" smtClean="0"/>
          </a:p>
          <a:p>
            <a:pPr lvl="1">
              <a:buFont typeface="Wingdings" pitchFamily="2" charset="2"/>
              <a:buChar char="§"/>
              <a:defRPr/>
            </a:pPr>
            <a:r>
              <a:rPr lang="en-US" sz="2400" dirty="0" smtClean="0"/>
              <a:t>Clean </a:t>
            </a:r>
            <a:r>
              <a:rPr lang="en-US" sz="2400" dirty="0"/>
              <a:t>and sanitize food handling equipment after every use.  Always inspect prior to use</a:t>
            </a:r>
            <a:r>
              <a:rPr lang="en-US" sz="2400" dirty="0" smtClean="0"/>
              <a:t>.</a:t>
            </a:r>
          </a:p>
          <a:p>
            <a:pPr lvl="1">
              <a:buFont typeface="Wingdings" pitchFamily="2" charset="2"/>
              <a:buChar char="§"/>
              <a:defRPr/>
            </a:pPr>
            <a:r>
              <a:rPr lang="en-US" sz="2400" dirty="0" smtClean="0"/>
              <a:t>Sanitize hand-contact surfaces such as taps or door handles. </a:t>
            </a:r>
          </a:p>
          <a:p>
            <a:pPr lvl="1">
              <a:buFont typeface="Wingdings" pitchFamily="2" charset="2"/>
              <a:buChar char="§"/>
              <a:defRPr/>
            </a:pPr>
            <a:r>
              <a:rPr lang="en-US" sz="2400" dirty="0" smtClean="0"/>
              <a:t>Use </a:t>
            </a:r>
            <a:r>
              <a:rPr lang="en-US" sz="2400" dirty="0"/>
              <a:t>cleaning and sanitation chemicals according to label instructions.  Use Personal Protection Equipment (PPE</a:t>
            </a:r>
            <a:r>
              <a:rPr lang="en-US" sz="2400" dirty="0" smtClean="0"/>
              <a:t>).</a:t>
            </a:r>
          </a:p>
          <a:p>
            <a:pPr lvl="1">
              <a:buFont typeface="Wingdings" pitchFamily="2" charset="2"/>
              <a:buChar char="§"/>
              <a:defRPr/>
            </a:pPr>
            <a:r>
              <a:rPr lang="en-US" sz="2400" dirty="0" smtClean="0"/>
              <a:t>Make sure all cleaners are in their original container. </a:t>
            </a:r>
            <a:endParaRPr lang="en-US" sz="2400" dirty="0"/>
          </a:p>
          <a:p>
            <a:pPr lvl="1">
              <a:buFont typeface="Wingdings" pitchFamily="2" charset="2"/>
              <a:buChar char="§"/>
              <a:defRPr/>
            </a:pPr>
            <a:r>
              <a:rPr lang="en-US" sz="2400" dirty="0" smtClean="0"/>
              <a:t>Store chemicals and cleaning equipment separate from food and utensils. </a:t>
            </a:r>
            <a:endParaRPr lang="en-US" sz="2400" dirty="0"/>
          </a:p>
          <a:p>
            <a:pPr marL="0" indent="0">
              <a:buNone/>
            </a:pPr>
            <a:endParaRPr lang="en-US" sz="2800" dirty="0" smtClean="0"/>
          </a:p>
        </p:txBody>
      </p:sp>
      <p:sp>
        <p:nvSpPr>
          <p:cNvPr id="2" name="TextBox 1"/>
          <p:cNvSpPr txBox="1"/>
          <p:nvPr/>
        </p:nvSpPr>
        <p:spPr>
          <a:xfrm>
            <a:off x="838200" y="512802"/>
            <a:ext cx="6248400" cy="553998"/>
          </a:xfrm>
          <a:prstGeom prst="rect">
            <a:avLst/>
          </a:prstGeom>
          <a:noFill/>
        </p:spPr>
        <p:txBody>
          <a:bodyPr wrap="square" rtlCol="0">
            <a:spAutoFit/>
          </a:bodyPr>
          <a:lstStyle/>
          <a:p>
            <a:r>
              <a:rPr lang="en-US" sz="3000" dirty="0" smtClean="0"/>
              <a:t>PREVENTION: CLEANING/ SANITIZING</a:t>
            </a:r>
            <a:endParaRPr lang="en-US" sz="3000" dirty="0"/>
          </a:p>
        </p:txBody>
      </p:sp>
    </p:spTree>
    <p:extLst>
      <p:ext uri="{BB962C8B-B14F-4D97-AF65-F5344CB8AC3E}">
        <p14:creationId xmlns:p14="http://schemas.microsoft.com/office/powerpoint/2010/main" val="275893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 calcmode="lin" valueType="num">
                                      <p:cBhvr additive="base">
                                        <p:cTn id="1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 calcmode="lin" valueType="num">
                                      <p:cBhvr additive="base">
                                        <p:cTn id="1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 calcmode="lin" valueType="num">
                                      <p:cBhvr additive="base">
                                        <p:cTn id="1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anim calcmode="lin" valueType="num">
                                      <p:cBhvr additive="base">
                                        <p:cTn id="23"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24" t="2785" b="-3890"/>
          <a:stretch/>
        </p:blipFill>
        <p:spPr>
          <a:xfrm>
            <a:off x="642938" y="300038"/>
            <a:ext cx="7826148" cy="1082186"/>
          </a:xfrm>
          <a:prstGeom prst="rect">
            <a:avLst/>
          </a:prstGeom>
        </p:spPr>
      </p:pic>
      <p:sp>
        <p:nvSpPr>
          <p:cNvPr id="10" name="Content Placeholder 2"/>
          <p:cNvSpPr>
            <a:spLocks noGrp="1"/>
          </p:cNvSpPr>
          <p:nvPr>
            <p:ph idx="1"/>
          </p:nvPr>
        </p:nvSpPr>
        <p:spPr>
          <a:xfrm>
            <a:off x="457200" y="1600200"/>
            <a:ext cx="8229600" cy="4953000"/>
          </a:xfrm>
        </p:spPr>
        <p:txBody>
          <a:bodyPr>
            <a:normAutofit fontScale="62500" lnSpcReduction="20000"/>
          </a:bodyPr>
          <a:lstStyle/>
          <a:p>
            <a:pPr marL="0" indent="0">
              <a:buNone/>
            </a:pPr>
            <a:r>
              <a:rPr lang="en-US" sz="2800" dirty="0" smtClean="0"/>
              <a:t>Pests like dimly-lit, moist, warm locations with food and water. Signs of pest include:</a:t>
            </a:r>
          </a:p>
          <a:p>
            <a:pPr marL="0" indent="0">
              <a:buNone/>
            </a:pPr>
            <a:endParaRPr lang="en-US" sz="2800" dirty="0"/>
          </a:p>
          <a:p>
            <a:pPr marL="0" indent="0">
              <a:buNone/>
            </a:pPr>
            <a:r>
              <a:rPr lang="en-US" sz="2800" b="1" dirty="0" smtClean="0"/>
              <a:t>RODENTS</a:t>
            </a:r>
          </a:p>
          <a:p>
            <a:pPr marL="0" indent="0">
              <a:buNone/>
            </a:pPr>
            <a:endParaRPr lang="en-US" sz="2800" dirty="0" smtClean="0"/>
          </a:p>
          <a:p>
            <a:r>
              <a:rPr lang="en-US" sz="2800" dirty="0" smtClean="0"/>
              <a:t>Sightings of live or dead bodies</a:t>
            </a:r>
          </a:p>
          <a:p>
            <a:r>
              <a:rPr lang="en-US" sz="2800" dirty="0" smtClean="0"/>
              <a:t>Droppings/ smear marks against walls</a:t>
            </a:r>
          </a:p>
          <a:p>
            <a:r>
              <a:rPr lang="en-US" sz="2800" dirty="0" smtClean="0"/>
              <a:t>Glow in the dark urine</a:t>
            </a:r>
          </a:p>
          <a:p>
            <a:r>
              <a:rPr lang="en-US" sz="2800" dirty="0" smtClean="0"/>
              <a:t>Damaged packaging</a:t>
            </a:r>
          </a:p>
          <a:p>
            <a:r>
              <a:rPr lang="en-US" sz="2800" dirty="0" smtClean="0"/>
              <a:t>Gnawed plugs, electrical wires and wood</a:t>
            </a:r>
          </a:p>
          <a:p>
            <a:r>
              <a:rPr lang="en-US" sz="2800" dirty="0" smtClean="0"/>
              <a:t>Scratching, gnawing noises, weird smells</a:t>
            </a:r>
          </a:p>
          <a:p>
            <a:pPr marL="0" indent="0">
              <a:buNone/>
            </a:pPr>
            <a:endParaRPr lang="en-US" sz="2800" dirty="0" smtClean="0"/>
          </a:p>
          <a:p>
            <a:pPr marL="0" indent="0">
              <a:buNone/>
            </a:pPr>
            <a:r>
              <a:rPr lang="en-US" sz="2800" b="1" dirty="0" smtClean="0"/>
              <a:t>INSECTS</a:t>
            </a:r>
          </a:p>
          <a:p>
            <a:pPr marL="0" indent="0">
              <a:buNone/>
            </a:pPr>
            <a:endParaRPr lang="en-US" sz="2800" dirty="0" smtClean="0"/>
          </a:p>
          <a:p>
            <a:r>
              <a:rPr lang="en-US" sz="2800" dirty="0" smtClean="0"/>
              <a:t>Sightings of adults, eggs, maggots or pupae</a:t>
            </a:r>
          </a:p>
          <a:p>
            <a:r>
              <a:rPr lang="en-US" sz="2800" dirty="0" smtClean="0"/>
              <a:t>Droppings from cockroaches or flies</a:t>
            </a:r>
          </a:p>
          <a:p>
            <a:r>
              <a:rPr lang="en-US" sz="2800" dirty="0" smtClean="0"/>
              <a:t>Unusual smells, especially from roaches</a:t>
            </a:r>
          </a:p>
          <a:p>
            <a:pPr marL="0" indent="0">
              <a:buNone/>
            </a:pPr>
            <a:r>
              <a:rPr lang="en-US" sz="2800" dirty="0" smtClean="0"/>
              <a:t> </a:t>
            </a:r>
          </a:p>
        </p:txBody>
      </p:sp>
      <p:sp>
        <p:nvSpPr>
          <p:cNvPr id="2" name="TextBox 1"/>
          <p:cNvSpPr txBox="1"/>
          <p:nvPr/>
        </p:nvSpPr>
        <p:spPr>
          <a:xfrm>
            <a:off x="838200" y="512802"/>
            <a:ext cx="6248400" cy="553998"/>
          </a:xfrm>
          <a:prstGeom prst="rect">
            <a:avLst/>
          </a:prstGeom>
          <a:noFill/>
        </p:spPr>
        <p:txBody>
          <a:bodyPr wrap="square" rtlCol="0">
            <a:spAutoFit/>
          </a:bodyPr>
          <a:lstStyle/>
          <a:p>
            <a:r>
              <a:rPr lang="en-US" sz="3000" dirty="0" smtClean="0"/>
              <a:t>PREVENTION: PEST CONTROL </a:t>
            </a:r>
            <a:endParaRPr lang="en-US" sz="3000" dirty="0"/>
          </a:p>
        </p:txBody>
      </p:sp>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581954" y="2754037"/>
            <a:ext cx="4596815" cy="3051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858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 calcmode="lin" valueType="num">
                                      <p:cBhvr additive="base">
                                        <p:cTn id="1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5" end="5"/>
                                            </p:txEl>
                                          </p:spTgt>
                                        </p:tgtEl>
                                        <p:attrNameLst>
                                          <p:attrName>style.visibility</p:attrName>
                                        </p:attrNameLst>
                                      </p:cBhvr>
                                      <p:to>
                                        <p:strVal val="visible"/>
                                      </p:to>
                                    </p:set>
                                    <p:anim calcmode="lin" valueType="num">
                                      <p:cBhvr additive="base">
                                        <p:cTn id="25"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 calcmode="lin" valueType="num">
                                      <p:cBhvr additive="base">
                                        <p:cTn id="31"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 calcmode="lin" valueType="num">
                                      <p:cBhvr additive="base">
                                        <p:cTn id="37"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8" end="8"/>
                                            </p:txEl>
                                          </p:spTgt>
                                        </p:tgtEl>
                                        <p:attrNameLst>
                                          <p:attrName>style.visibility</p:attrName>
                                        </p:attrNameLst>
                                      </p:cBhvr>
                                      <p:to>
                                        <p:strVal val="visible"/>
                                      </p:to>
                                    </p:set>
                                    <p:anim calcmode="lin" valueType="num">
                                      <p:cBhvr additive="base">
                                        <p:cTn id="43"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xEl>
                                              <p:pRg st="9" end="9"/>
                                            </p:txEl>
                                          </p:spTgt>
                                        </p:tgtEl>
                                        <p:attrNameLst>
                                          <p:attrName>style.visibility</p:attrName>
                                        </p:attrNameLst>
                                      </p:cBhvr>
                                      <p:to>
                                        <p:strVal val="visible"/>
                                      </p:to>
                                    </p:set>
                                    <p:anim calcmode="lin" valueType="num">
                                      <p:cBhvr additive="base">
                                        <p:cTn id="49"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xEl>
                                              <p:pRg st="11" end="11"/>
                                            </p:txEl>
                                          </p:spTgt>
                                        </p:tgtEl>
                                        <p:attrNameLst>
                                          <p:attrName>style.visibility</p:attrName>
                                        </p:attrNameLst>
                                      </p:cBhvr>
                                      <p:to>
                                        <p:strVal val="visible"/>
                                      </p:to>
                                    </p:set>
                                    <p:anim calcmode="lin" valueType="num">
                                      <p:cBhvr additive="base">
                                        <p:cTn id="55" dur="500" fill="hold"/>
                                        <p:tgtEl>
                                          <p:spTgt spid="10">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xEl>
                                              <p:pRg st="13" end="13"/>
                                            </p:txEl>
                                          </p:spTgt>
                                        </p:tgtEl>
                                        <p:attrNameLst>
                                          <p:attrName>style.visibility</p:attrName>
                                        </p:attrNameLst>
                                      </p:cBhvr>
                                      <p:to>
                                        <p:strVal val="visible"/>
                                      </p:to>
                                    </p:set>
                                    <p:anim calcmode="lin" valueType="num">
                                      <p:cBhvr additive="base">
                                        <p:cTn id="61" dur="500" fill="hold"/>
                                        <p:tgtEl>
                                          <p:spTgt spid="10">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xEl>
                                              <p:pRg st="14" end="14"/>
                                            </p:txEl>
                                          </p:spTgt>
                                        </p:tgtEl>
                                        <p:attrNameLst>
                                          <p:attrName>style.visibility</p:attrName>
                                        </p:attrNameLst>
                                      </p:cBhvr>
                                      <p:to>
                                        <p:strVal val="visible"/>
                                      </p:to>
                                    </p:set>
                                    <p:anim calcmode="lin" valueType="num">
                                      <p:cBhvr additive="base">
                                        <p:cTn id="67" dur="500" fill="hold"/>
                                        <p:tgtEl>
                                          <p:spTgt spid="10">
                                            <p:txEl>
                                              <p:pRg st="14" end="1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0">
                                            <p:txEl>
                                              <p:pRg st="15" end="15"/>
                                            </p:txEl>
                                          </p:spTgt>
                                        </p:tgtEl>
                                        <p:attrNameLst>
                                          <p:attrName>style.visibility</p:attrName>
                                        </p:attrNameLst>
                                      </p:cBhvr>
                                      <p:to>
                                        <p:strVal val="visible"/>
                                      </p:to>
                                    </p:set>
                                    <p:anim calcmode="lin" valueType="num">
                                      <p:cBhvr additive="base">
                                        <p:cTn id="73" dur="500" fill="hold"/>
                                        <p:tgtEl>
                                          <p:spTgt spid="10">
                                            <p:txEl>
                                              <p:pRg st="15" end="1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0">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0">
                                            <p:txEl>
                                              <p:pRg st="16" end="16"/>
                                            </p:txEl>
                                          </p:spTgt>
                                        </p:tgtEl>
                                        <p:attrNameLst>
                                          <p:attrName>style.visibility</p:attrName>
                                        </p:attrNameLst>
                                      </p:cBhvr>
                                      <p:to>
                                        <p:strVal val="visible"/>
                                      </p:to>
                                    </p:set>
                                    <p:anim calcmode="lin" valueType="num">
                                      <p:cBhvr additive="base">
                                        <p:cTn id="79" dur="500" fill="hold"/>
                                        <p:tgtEl>
                                          <p:spTgt spid="10">
                                            <p:txEl>
                                              <p:pRg st="16" end="1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0">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24" t="2785" b="-3890"/>
          <a:stretch/>
        </p:blipFill>
        <p:spPr>
          <a:xfrm>
            <a:off x="642938" y="300038"/>
            <a:ext cx="7826148" cy="1082186"/>
          </a:xfrm>
          <a:prstGeom prst="rect">
            <a:avLst/>
          </a:prstGeom>
        </p:spPr>
      </p:pic>
      <p:sp>
        <p:nvSpPr>
          <p:cNvPr id="10" name="Content Placeholder 2"/>
          <p:cNvSpPr>
            <a:spLocks noGrp="1"/>
          </p:cNvSpPr>
          <p:nvPr>
            <p:ph idx="1"/>
          </p:nvPr>
        </p:nvSpPr>
        <p:spPr>
          <a:xfrm>
            <a:off x="457200" y="1600200"/>
            <a:ext cx="8229600" cy="4953000"/>
          </a:xfrm>
        </p:spPr>
        <p:txBody>
          <a:bodyPr>
            <a:normAutofit fontScale="70000" lnSpcReduction="20000"/>
          </a:bodyPr>
          <a:lstStyle/>
          <a:p>
            <a:pPr marL="0" indent="0">
              <a:buNone/>
            </a:pPr>
            <a:r>
              <a:rPr lang="en-US" sz="2800" dirty="0" smtClean="0"/>
              <a:t>Removing these conditions minimizes the risk of infestation:</a:t>
            </a:r>
          </a:p>
          <a:p>
            <a:pPr marL="0" indent="0">
              <a:buNone/>
            </a:pPr>
            <a:endParaRPr lang="en-US" sz="2800" dirty="0" smtClean="0"/>
          </a:p>
          <a:p>
            <a:r>
              <a:rPr lang="en-US" sz="2800" dirty="0" smtClean="0"/>
              <a:t>Report defects in the building</a:t>
            </a:r>
          </a:p>
          <a:p>
            <a:r>
              <a:rPr lang="en-US" sz="2800" dirty="0" smtClean="0"/>
              <a:t>Seal access points and openings</a:t>
            </a:r>
          </a:p>
          <a:p>
            <a:r>
              <a:rPr lang="en-US" sz="2800" dirty="0" smtClean="0"/>
              <a:t>Protect the bottom of wooden doors with metal kick plates</a:t>
            </a:r>
          </a:p>
          <a:p>
            <a:r>
              <a:rPr lang="en-US" sz="2800" dirty="0" smtClean="0"/>
              <a:t>Keep doors and windows closed or use screens</a:t>
            </a:r>
          </a:p>
          <a:p>
            <a:r>
              <a:rPr lang="en-US" sz="2800" dirty="0" smtClean="0"/>
              <a:t>Inspect all deliveries closely</a:t>
            </a:r>
          </a:p>
          <a:p>
            <a:r>
              <a:rPr lang="en-US" sz="2800" dirty="0" smtClean="0"/>
              <a:t>Maintain a well planned cleaning schedule</a:t>
            </a:r>
          </a:p>
          <a:p>
            <a:r>
              <a:rPr lang="en-US" sz="2800" dirty="0" smtClean="0"/>
              <a:t>Never leave food outside</a:t>
            </a:r>
          </a:p>
          <a:p>
            <a:r>
              <a:rPr lang="en-US" sz="2800" dirty="0" smtClean="0"/>
              <a:t>Store food in pest-proof containers off the floor and away from walls</a:t>
            </a:r>
          </a:p>
          <a:p>
            <a:r>
              <a:rPr lang="en-US" sz="2800" dirty="0" smtClean="0"/>
              <a:t>Rotate stock</a:t>
            </a:r>
          </a:p>
          <a:p>
            <a:r>
              <a:rPr lang="en-US" sz="2800" dirty="0" smtClean="0"/>
              <a:t>Maintain drains and water taps</a:t>
            </a:r>
          </a:p>
          <a:p>
            <a:r>
              <a:rPr lang="en-US" sz="2800" dirty="0" smtClean="0"/>
              <a:t>Remove vegetation from around the premises</a:t>
            </a:r>
          </a:p>
          <a:p>
            <a:r>
              <a:rPr lang="en-US" sz="2800" dirty="0" smtClean="0"/>
              <a:t>Make regular inspections</a:t>
            </a:r>
          </a:p>
          <a:p>
            <a:endParaRPr lang="en-US" sz="2800" dirty="0" smtClean="0"/>
          </a:p>
          <a:p>
            <a:pPr marL="0" indent="0">
              <a:buNone/>
            </a:pPr>
            <a:endParaRPr lang="en-US" sz="2800" dirty="0" smtClean="0"/>
          </a:p>
        </p:txBody>
      </p:sp>
      <p:sp>
        <p:nvSpPr>
          <p:cNvPr id="2" name="TextBox 1"/>
          <p:cNvSpPr txBox="1"/>
          <p:nvPr/>
        </p:nvSpPr>
        <p:spPr>
          <a:xfrm>
            <a:off x="838200" y="512802"/>
            <a:ext cx="6248400" cy="553998"/>
          </a:xfrm>
          <a:prstGeom prst="rect">
            <a:avLst/>
          </a:prstGeom>
          <a:noFill/>
        </p:spPr>
        <p:txBody>
          <a:bodyPr wrap="square" rtlCol="0">
            <a:spAutoFit/>
          </a:bodyPr>
          <a:lstStyle/>
          <a:p>
            <a:r>
              <a:rPr lang="en-US" sz="3000" dirty="0" smtClean="0"/>
              <a:t>PREVENTION: PEST CONTROL </a:t>
            </a:r>
            <a:endParaRPr lang="en-US" sz="3000" dirty="0"/>
          </a:p>
        </p:txBody>
      </p:sp>
    </p:spTree>
    <p:extLst>
      <p:ext uri="{BB962C8B-B14F-4D97-AF65-F5344CB8AC3E}">
        <p14:creationId xmlns:p14="http://schemas.microsoft.com/office/powerpoint/2010/main" val="275893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 calcmode="lin" valueType="num">
                                      <p:cBhvr additive="base">
                                        <p:cTn id="31"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 calcmode="lin" valueType="num">
                                      <p:cBhvr additive="base">
                                        <p:cTn id="37"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7" end="7"/>
                                            </p:txEl>
                                          </p:spTgt>
                                        </p:tgtEl>
                                        <p:attrNameLst>
                                          <p:attrName>style.visibility</p:attrName>
                                        </p:attrNameLst>
                                      </p:cBhvr>
                                      <p:to>
                                        <p:strVal val="visible"/>
                                      </p:to>
                                    </p:set>
                                    <p:anim calcmode="lin" valueType="num">
                                      <p:cBhvr additive="base">
                                        <p:cTn id="43"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xEl>
                                              <p:pRg st="8" end="8"/>
                                            </p:txEl>
                                          </p:spTgt>
                                        </p:tgtEl>
                                        <p:attrNameLst>
                                          <p:attrName>style.visibility</p:attrName>
                                        </p:attrNameLst>
                                      </p:cBhvr>
                                      <p:to>
                                        <p:strVal val="visible"/>
                                      </p:to>
                                    </p:set>
                                    <p:anim calcmode="lin" valueType="num">
                                      <p:cBhvr additive="base">
                                        <p:cTn id="49"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xEl>
                                              <p:pRg st="9" end="9"/>
                                            </p:txEl>
                                          </p:spTgt>
                                        </p:tgtEl>
                                        <p:attrNameLst>
                                          <p:attrName>style.visibility</p:attrName>
                                        </p:attrNameLst>
                                      </p:cBhvr>
                                      <p:to>
                                        <p:strVal val="visible"/>
                                      </p:to>
                                    </p:set>
                                    <p:anim calcmode="lin" valueType="num">
                                      <p:cBhvr additive="base">
                                        <p:cTn id="55"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xEl>
                                              <p:pRg st="10" end="10"/>
                                            </p:txEl>
                                          </p:spTgt>
                                        </p:tgtEl>
                                        <p:attrNameLst>
                                          <p:attrName>style.visibility</p:attrName>
                                        </p:attrNameLst>
                                      </p:cBhvr>
                                      <p:to>
                                        <p:strVal val="visible"/>
                                      </p:to>
                                    </p:set>
                                    <p:anim calcmode="lin" valueType="num">
                                      <p:cBhvr additive="base">
                                        <p:cTn id="61" dur="500" fill="hold"/>
                                        <p:tgtEl>
                                          <p:spTgt spid="10">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xEl>
                                              <p:pRg st="11" end="11"/>
                                            </p:txEl>
                                          </p:spTgt>
                                        </p:tgtEl>
                                        <p:attrNameLst>
                                          <p:attrName>style.visibility</p:attrName>
                                        </p:attrNameLst>
                                      </p:cBhvr>
                                      <p:to>
                                        <p:strVal val="visible"/>
                                      </p:to>
                                    </p:set>
                                    <p:anim calcmode="lin" valueType="num">
                                      <p:cBhvr additive="base">
                                        <p:cTn id="67" dur="500" fill="hold"/>
                                        <p:tgtEl>
                                          <p:spTgt spid="10">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0">
                                            <p:txEl>
                                              <p:pRg st="12" end="12"/>
                                            </p:txEl>
                                          </p:spTgt>
                                        </p:tgtEl>
                                        <p:attrNameLst>
                                          <p:attrName>style.visibility</p:attrName>
                                        </p:attrNameLst>
                                      </p:cBhvr>
                                      <p:to>
                                        <p:strVal val="visible"/>
                                      </p:to>
                                    </p:set>
                                    <p:anim calcmode="lin" valueType="num">
                                      <p:cBhvr additive="base">
                                        <p:cTn id="73" dur="500" fill="hold"/>
                                        <p:tgtEl>
                                          <p:spTgt spid="10">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0">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0">
                                            <p:txEl>
                                              <p:pRg st="13" end="13"/>
                                            </p:txEl>
                                          </p:spTgt>
                                        </p:tgtEl>
                                        <p:attrNameLst>
                                          <p:attrName>style.visibility</p:attrName>
                                        </p:attrNameLst>
                                      </p:cBhvr>
                                      <p:to>
                                        <p:strVal val="visible"/>
                                      </p:to>
                                    </p:set>
                                    <p:anim calcmode="lin" valueType="num">
                                      <p:cBhvr additive="base">
                                        <p:cTn id="79" dur="500" fill="hold"/>
                                        <p:tgtEl>
                                          <p:spTgt spid="10">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0">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24" t="2785" b="-3890"/>
          <a:stretch/>
        </p:blipFill>
        <p:spPr>
          <a:xfrm>
            <a:off x="642938" y="300038"/>
            <a:ext cx="7826148" cy="1082186"/>
          </a:xfrm>
          <a:prstGeom prst="rect">
            <a:avLst/>
          </a:prstGeom>
        </p:spPr>
      </p:pic>
      <p:sp>
        <p:nvSpPr>
          <p:cNvPr id="10" name="Content Placeholder 2"/>
          <p:cNvSpPr>
            <a:spLocks noGrp="1"/>
          </p:cNvSpPr>
          <p:nvPr>
            <p:ph idx="1"/>
          </p:nvPr>
        </p:nvSpPr>
        <p:spPr>
          <a:xfrm>
            <a:off x="457200" y="1600200"/>
            <a:ext cx="8229600" cy="4953000"/>
          </a:xfrm>
        </p:spPr>
        <p:txBody>
          <a:bodyPr>
            <a:normAutofit/>
          </a:bodyPr>
          <a:lstStyle/>
          <a:p>
            <a:pPr>
              <a:defRPr/>
            </a:pPr>
            <a:r>
              <a:rPr lang="en-US" sz="2800" dirty="0">
                <a:latin typeface="Helvetica"/>
              </a:rPr>
              <a:t>A recall is an industry and regulatory response to food which is unsafe for consumption, because of adulteration (contamination) and/or misbranding (mislabeling</a:t>
            </a:r>
            <a:r>
              <a:rPr lang="en-US" sz="2800" dirty="0" smtClean="0">
                <a:latin typeface="Helvetica"/>
              </a:rPr>
              <a:t>).</a:t>
            </a:r>
          </a:p>
          <a:p>
            <a:pPr marL="0" indent="0">
              <a:buNone/>
              <a:defRPr/>
            </a:pPr>
            <a:endParaRPr lang="en-US" sz="2800" dirty="0">
              <a:latin typeface="Helvetica"/>
            </a:endParaRPr>
          </a:p>
          <a:p>
            <a:pPr>
              <a:defRPr/>
            </a:pPr>
            <a:r>
              <a:rPr lang="en-US" sz="2800" dirty="0">
                <a:latin typeface="Helvetica"/>
              </a:rPr>
              <a:t>As part of the food industry, food banks are required to react to recalls by identifying and removing recalled product from inventory.  Tracing and accounting for all recalled product is also necessary.</a:t>
            </a:r>
          </a:p>
          <a:p>
            <a:endParaRPr lang="en-US" sz="2800" dirty="0" smtClean="0"/>
          </a:p>
          <a:p>
            <a:pPr marL="0" indent="0">
              <a:buNone/>
            </a:pPr>
            <a:endParaRPr lang="en-US" sz="2800" dirty="0" smtClean="0"/>
          </a:p>
        </p:txBody>
      </p:sp>
      <p:sp>
        <p:nvSpPr>
          <p:cNvPr id="2" name="TextBox 1"/>
          <p:cNvSpPr txBox="1"/>
          <p:nvPr/>
        </p:nvSpPr>
        <p:spPr>
          <a:xfrm>
            <a:off x="838200" y="512802"/>
            <a:ext cx="6248400" cy="553998"/>
          </a:xfrm>
          <a:prstGeom prst="rect">
            <a:avLst/>
          </a:prstGeom>
          <a:noFill/>
        </p:spPr>
        <p:txBody>
          <a:bodyPr wrap="square" rtlCol="0">
            <a:spAutoFit/>
          </a:bodyPr>
          <a:lstStyle/>
          <a:p>
            <a:r>
              <a:rPr lang="en-US" sz="3000" dirty="0" smtClean="0"/>
              <a:t>PREVENTION: RECALLS</a:t>
            </a:r>
            <a:endParaRPr lang="en-US" sz="3000" dirty="0"/>
          </a:p>
        </p:txBody>
      </p:sp>
    </p:spTree>
    <p:extLst>
      <p:ext uri="{BB962C8B-B14F-4D97-AF65-F5344CB8AC3E}">
        <p14:creationId xmlns:p14="http://schemas.microsoft.com/office/powerpoint/2010/main" val="34276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24" t="2785" b="-3890"/>
          <a:stretch/>
        </p:blipFill>
        <p:spPr>
          <a:xfrm>
            <a:off x="642938" y="300038"/>
            <a:ext cx="7826148" cy="1082186"/>
          </a:xfrm>
          <a:prstGeom prst="rect">
            <a:avLst/>
          </a:prstGeom>
        </p:spPr>
      </p:pic>
      <p:sp>
        <p:nvSpPr>
          <p:cNvPr id="10" name="Content Placeholder 2"/>
          <p:cNvSpPr>
            <a:spLocks noGrp="1"/>
          </p:cNvSpPr>
          <p:nvPr>
            <p:ph idx="1"/>
          </p:nvPr>
        </p:nvSpPr>
        <p:spPr>
          <a:xfrm>
            <a:off x="457200" y="1600200"/>
            <a:ext cx="4267200" cy="4914900"/>
          </a:xfrm>
        </p:spPr>
        <p:txBody>
          <a:bodyPr>
            <a:normAutofit lnSpcReduction="10000"/>
          </a:bodyPr>
          <a:lstStyle/>
          <a:p>
            <a:pPr marL="0" indent="0">
              <a:buNone/>
            </a:pPr>
            <a:r>
              <a:rPr lang="en-US" sz="2800" i="1" dirty="0" smtClean="0"/>
              <a:t>After leaving the food bank, you notice that you’ve received bulk chicken instead of retail packaged chicken and you know your families will not want to take a 20 pound bag of meat. Your co-volunteer also asks if you can stop by the Subway on the way home to grab something to eat. </a:t>
            </a:r>
          </a:p>
        </p:txBody>
      </p:sp>
      <p:sp>
        <p:nvSpPr>
          <p:cNvPr id="2" name="TextBox 1"/>
          <p:cNvSpPr txBox="1"/>
          <p:nvPr/>
        </p:nvSpPr>
        <p:spPr>
          <a:xfrm>
            <a:off x="838200" y="512802"/>
            <a:ext cx="6248400" cy="553998"/>
          </a:xfrm>
          <a:prstGeom prst="rect">
            <a:avLst/>
          </a:prstGeom>
          <a:noFill/>
        </p:spPr>
        <p:txBody>
          <a:bodyPr wrap="square" rtlCol="0">
            <a:spAutoFit/>
          </a:bodyPr>
          <a:lstStyle/>
          <a:p>
            <a:r>
              <a:rPr lang="en-US" sz="3000" dirty="0" smtClean="0"/>
              <a:t>SCENARIO 1: RECEIVING </a:t>
            </a:r>
            <a:endParaRPr lang="en-US" sz="3000"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638300"/>
            <a:ext cx="3657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826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24" t="2785" b="-3890"/>
          <a:stretch/>
        </p:blipFill>
        <p:spPr>
          <a:xfrm>
            <a:off x="642938" y="300038"/>
            <a:ext cx="7826148" cy="1082186"/>
          </a:xfrm>
          <a:prstGeom prst="rect">
            <a:avLst/>
          </a:prstGeom>
        </p:spPr>
      </p:pic>
      <p:sp>
        <p:nvSpPr>
          <p:cNvPr id="10" name="Content Placeholder 2"/>
          <p:cNvSpPr>
            <a:spLocks noGrp="1"/>
          </p:cNvSpPr>
          <p:nvPr>
            <p:ph idx="1"/>
          </p:nvPr>
        </p:nvSpPr>
        <p:spPr>
          <a:xfrm>
            <a:off x="457200" y="1600200"/>
            <a:ext cx="4098812" cy="4876800"/>
          </a:xfrm>
        </p:spPr>
        <p:txBody>
          <a:bodyPr>
            <a:normAutofit/>
          </a:bodyPr>
          <a:lstStyle/>
          <a:p>
            <a:pPr marL="0" indent="0">
              <a:buNone/>
            </a:pPr>
            <a:r>
              <a:rPr lang="en-US" sz="2800" i="1" dirty="0" smtClean="0"/>
              <a:t>You go into the church basement to update your temperature logs and you notice that one of the refrigerators is at </a:t>
            </a:r>
            <a:r>
              <a:rPr lang="en-US" sz="2800" i="1" dirty="0" smtClean="0"/>
              <a:t>43°F. </a:t>
            </a:r>
            <a:r>
              <a:rPr lang="en-US" sz="2800" i="1" dirty="0" smtClean="0"/>
              <a:t>You open it and notice that the Egg Beaters you received from the food bank, that were frozen, are now all stored in the fridge. </a:t>
            </a:r>
          </a:p>
        </p:txBody>
      </p:sp>
      <p:sp>
        <p:nvSpPr>
          <p:cNvPr id="2" name="TextBox 1"/>
          <p:cNvSpPr txBox="1"/>
          <p:nvPr/>
        </p:nvSpPr>
        <p:spPr>
          <a:xfrm>
            <a:off x="838200" y="512802"/>
            <a:ext cx="6248400" cy="553998"/>
          </a:xfrm>
          <a:prstGeom prst="rect">
            <a:avLst/>
          </a:prstGeom>
          <a:noFill/>
        </p:spPr>
        <p:txBody>
          <a:bodyPr wrap="square" rtlCol="0">
            <a:spAutoFit/>
          </a:bodyPr>
          <a:lstStyle/>
          <a:p>
            <a:r>
              <a:rPr lang="en-US" sz="3000" dirty="0" smtClean="0"/>
              <a:t>SCENARIO 2: STORING </a:t>
            </a:r>
            <a:endParaRPr lang="en-US" sz="3000"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524000"/>
            <a:ext cx="3333750"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592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gtEl>
                                        <p:attrNameLst>
                                          <p:attrName>style.visibility</p:attrName>
                                        </p:attrNameLst>
                                      </p:cBhvr>
                                      <p:to>
                                        <p:strVal val="visible"/>
                                      </p:to>
                                    </p:set>
                                    <p:anim calcmode="lin" valueType="num">
                                      <p:cBhvr additive="base">
                                        <p:cTn id="13" dur="500" fill="hold"/>
                                        <p:tgtEl>
                                          <p:spTgt spid="4099"/>
                                        </p:tgtEl>
                                        <p:attrNameLst>
                                          <p:attrName>ppt_x</p:attrName>
                                        </p:attrNameLst>
                                      </p:cBhvr>
                                      <p:tavLst>
                                        <p:tav tm="0">
                                          <p:val>
                                            <p:strVal val="#ppt_x"/>
                                          </p:val>
                                        </p:tav>
                                        <p:tav tm="100000">
                                          <p:val>
                                            <p:strVal val="#ppt_x"/>
                                          </p:val>
                                        </p:tav>
                                      </p:tavLst>
                                    </p:anim>
                                    <p:anim calcmode="lin" valueType="num">
                                      <p:cBhvr additive="base">
                                        <p:cTn id="14"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24" t="2785" b="-3890"/>
          <a:stretch/>
        </p:blipFill>
        <p:spPr>
          <a:xfrm>
            <a:off x="642938" y="300038"/>
            <a:ext cx="7826148" cy="1082186"/>
          </a:xfrm>
          <a:prstGeom prst="rect">
            <a:avLst/>
          </a:prstGeom>
        </p:spPr>
      </p:pic>
      <p:sp>
        <p:nvSpPr>
          <p:cNvPr id="10" name="Content Placeholder 2"/>
          <p:cNvSpPr>
            <a:spLocks noGrp="1"/>
          </p:cNvSpPr>
          <p:nvPr>
            <p:ph idx="1"/>
          </p:nvPr>
        </p:nvSpPr>
        <p:spPr>
          <a:xfrm>
            <a:off x="457200" y="1600200"/>
            <a:ext cx="4267200" cy="4953000"/>
          </a:xfrm>
        </p:spPr>
        <p:txBody>
          <a:bodyPr>
            <a:normAutofit lnSpcReduction="10000"/>
          </a:bodyPr>
          <a:lstStyle/>
          <a:p>
            <a:pPr marL="0" indent="0">
              <a:buNone/>
            </a:pPr>
            <a:r>
              <a:rPr lang="en-US" sz="2800" i="1" dirty="0" smtClean="0"/>
              <a:t>You are short handed on your distribution day. However, your clients are not quick to notice since they are so happy to receive food. Several of them give you hugs and handshakes as you hand out each box of food. You’ve also left the produce and bread out on a table so they can have client’s choice.  </a:t>
            </a:r>
          </a:p>
        </p:txBody>
      </p:sp>
      <p:sp>
        <p:nvSpPr>
          <p:cNvPr id="2" name="TextBox 1"/>
          <p:cNvSpPr txBox="1"/>
          <p:nvPr/>
        </p:nvSpPr>
        <p:spPr>
          <a:xfrm>
            <a:off x="838200" y="512802"/>
            <a:ext cx="6248400" cy="553998"/>
          </a:xfrm>
          <a:prstGeom prst="rect">
            <a:avLst/>
          </a:prstGeom>
          <a:noFill/>
        </p:spPr>
        <p:txBody>
          <a:bodyPr wrap="square" rtlCol="0">
            <a:spAutoFit/>
          </a:bodyPr>
          <a:lstStyle/>
          <a:p>
            <a:r>
              <a:rPr lang="en-US" sz="3000" dirty="0" smtClean="0"/>
              <a:t>SCENARIO 3: DISTRIBUTION </a:t>
            </a:r>
            <a:endParaRPr lang="en-US" sz="3000" dirty="0"/>
          </a:p>
        </p:txBody>
      </p:sp>
      <p:pic>
        <p:nvPicPr>
          <p:cNvPr id="11266" name="Picture 2" descr="G:\office\My Pictures\Leigh Wilcoxson\Mobile Pantry\DTCMobile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1524000"/>
            <a:ext cx="3646714"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78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24" t="2785" b="-3890"/>
          <a:stretch/>
        </p:blipFill>
        <p:spPr>
          <a:xfrm>
            <a:off x="642938" y="300038"/>
            <a:ext cx="7826148" cy="1082186"/>
          </a:xfrm>
          <a:prstGeom prst="rect">
            <a:avLst/>
          </a:prstGeom>
        </p:spPr>
      </p:pic>
      <p:sp>
        <p:nvSpPr>
          <p:cNvPr id="10" name="Content Placeholder 2"/>
          <p:cNvSpPr>
            <a:spLocks noGrp="1"/>
          </p:cNvSpPr>
          <p:nvPr>
            <p:ph idx="1"/>
          </p:nvPr>
        </p:nvSpPr>
        <p:spPr>
          <a:xfrm>
            <a:off x="457200" y="1514354"/>
            <a:ext cx="4098812" cy="5038845"/>
          </a:xfrm>
        </p:spPr>
        <p:txBody>
          <a:bodyPr>
            <a:normAutofit fontScale="92500" lnSpcReduction="20000"/>
          </a:bodyPr>
          <a:lstStyle/>
          <a:p>
            <a:pPr lvl="0"/>
            <a:r>
              <a:rPr lang="en-US" dirty="0" smtClean="0"/>
              <a:t>SHARE OUR KNOWLEDGE</a:t>
            </a:r>
          </a:p>
          <a:p>
            <a:pPr marL="0" lvl="0" indent="0">
              <a:buNone/>
            </a:pPr>
            <a:endParaRPr lang="en-US" dirty="0" smtClean="0"/>
          </a:p>
          <a:p>
            <a:pPr lvl="0"/>
            <a:r>
              <a:rPr lang="en-US" dirty="0" smtClean="0"/>
              <a:t>ACT PROACTIVELY</a:t>
            </a:r>
          </a:p>
          <a:p>
            <a:pPr marL="0" lvl="0" indent="0">
              <a:buNone/>
            </a:pPr>
            <a:endParaRPr lang="en-US" dirty="0" smtClean="0"/>
          </a:p>
          <a:p>
            <a:pPr lvl="0"/>
            <a:r>
              <a:rPr lang="en-US" dirty="0" smtClean="0"/>
              <a:t>3</a:t>
            </a:r>
            <a:r>
              <a:rPr lang="en-US" baseline="30000" dirty="0" smtClean="0"/>
              <a:t>RD</a:t>
            </a:r>
            <a:r>
              <a:rPr lang="en-US" dirty="0" smtClean="0"/>
              <a:t> PARTY AUDITS FOR FOOD BANK</a:t>
            </a:r>
          </a:p>
          <a:p>
            <a:pPr marL="0" lvl="0" indent="0">
              <a:buNone/>
            </a:pPr>
            <a:endParaRPr lang="en-US" dirty="0" smtClean="0"/>
          </a:p>
          <a:p>
            <a:pPr lvl="0"/>
            <a:r>
              <a:rPr lang="en-US" dirty="0" smtClean="0"/>
              <a:t>BI-ANNUAL MONITORING APPOINTMENTS FOR PARTNERS</a:t>
            </a:r>
          </a:p>
          <a:p>
            <a:pPr marL="0" indent="0">
              <a:buNone/>
            </a:pPr>
            <a:endParaRPr lang="en-US" sz="2800" dirty="0"/>
          </a:p>
          <a:p>
            <a:pPr marL="0" indent="0">
              <a:buNone/>
            </a:pPr>
            <a:endParaRPr lang="en-US" sz="2800" dirty="0"/>
          </a:p>
          <a:p>
            <a:pPr marL="0" indent="0">
              <a:buNone/>
            </a:pPr>
            <a:endParaRPr lang="en-US" sz="2800" dirty="0" smtClean="0"/>
          </a:p>
        </p:txBody>
      </p:sp>
      <p:sp>
        <p:nvSpPr>
          <p:cNvPr id="2" name="TextBox 1"/>
          <p:cNvSpPr txBox="1"/>
          <p:nvPr/>
        </p:nvSpPr>
        <p:spPr>
          <a:xfrm>
            <a:off x="838200" y="512802"/>
            <a:ext cx="6248400" cy="553998"/>
          </a:xfrm>
          <a:prstGeom prst="rect">
            <a:avLst/>
          </a:prstGeom>
          <a:noFill/>
        </p:spPr>
        <p:txBody>
          <a:bodyPr wrap="square" rtlCol="0">
            <a:spAutoFit/>
          </a:bodyPr>
          <a:lstStyle/>
          <a:p>
            <a:r>
              <a:rPr lang="en-US" sz="3000" dirty="0" smtClean="0"/>
              <a:t>OUR COMMITMENT </a:t>
            </a:r>
            <a:endParaRPr lang="en-US" sz="3000" dirty="0"/>
          </a:p>
        </p:txBody>
      </p:sp>
      <p:pic>
        <p:nvPicPr>
          <p:cNvPr id="9219" name="Picture 3" descr="G:\office\My Pictures\Leigh Wilcoxson\Warehouse\DTCWarehouse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9210" y="1524000"/>
            <a:ext cx="3646714"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05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 calcmode="lin" valueType="num">
                                      <p:cBhvr additive="base">
                                        <p:cTn id="1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anim calcmode="lin" valueType="num">
                                      <p:cBhvr additive="base">
                                        <p:cTn id="25"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24" t="2785" b="-3890"/>
          <a:stretch/>
        </p:blipFill>
        <p:spPr>
          <a:xfrm>
            <a:off x="642938" y="300038"/>
            <a:ext cx="7826148" cy="1082186"/>
          </a:xfrm>
          <a:prstGeom prst="rect">
            <a:avLst/>
          </a:prstGeom>
        </p:spPr>
      </p:pic>
      <p:sp>
        <p:nvSpPr>
          <p:cNvPr id="10" name="Content Placeholder 2"/>
          <p:cNvSpPr>
            <a:spLocks noGrp="1"/>
          </p:cNvSpPr>
          <p:nvPr>
            <p:ph idx="1"/>
          </p:nvPr>
        </p:nvSpPr>
        <p:spPr>
          <a:xfrm>
            <a:off x="457200" y="1600200"/>
            <a:ext cx="8229600" cy="4724399"/>
          </a:xfrm>
        </p:spPr>
        <p:txBody>
          <a:bodyPr>
            <a:normAutofit/>
          </a:bodyPr>
          <a:lstStyle/>
          <a:p>
            <a:pPr marL="58738" indent="-58738">
              <a:buFont typeface="Times" pitchFamily="18" charset="0"/>
              <a:buNone/>
              <a:defRPr/>
            </a:pPr>
            <a:r>
              <a:rPr lang="en-US" dirty="0" smtClean="0"/>
              <a:t>For </a:t>
            </a:r>
            <a:r>
              <a:rPr lang="en-US" dirty="0"/>
              <a:t>more information on food </a:t>
            </a:r>
            <a:r>
              <a:rPr lang="en-US" dirty="0" smtClean="0"/>
              <a:t>safety: </a:t>
            </a:r>
          </a:p>
          <a:p>
            <a:pPr marL="58738" indent="-58738">
              <a:buFont typeface="Times" pitchFamily="18" charset="0"/>
              <a:buNone/>
              <a:defRPr/>
            </a:pPr>
            <a:endParaRPr lang="en-US" u="sng" dirty="0"/>
          </a:p>
          <a:p>
            <a:pPr marL="58738" indent="-58738">
              <a:buFont typeface="Times" pitchFamily="18" charset="0"/>
              <a:buNone/>
              <a:defRPr/>
            </a:pPr>
            <a:r>
              <a:rPr lang="en-US" u="sng" dirty="0" smtClean="0">
                <a:hlinkClick r:id="rId4"/>
              </a:rPr>
              <a:t>http://www.servsafe.com/foodsafety</a:t>
            </a:r>
            <a:endParaRPr lang="en-US" u="sng" dirty="0" smtClean="0"/>
          </a:p>
          <a:p>
            <a:pPr marL="58738" indent="-58738">
              <a:buFont typeface="Times" pitchFamily="18" charset="0"/>
              <a:buNone/>
              <a:defRPr/>
            </a:pPr>
            <a:r>
              <a:rPr lang="en-US" u="sng" dirty="0" smtClean="0"/>
              <a:t> </a:t>
            </a:r>
          </a:p>
          <a:p>
            <a:pPr marL="58738" indent="-58738">
              <a:buFont typeface="Times" pitchFamily="18" charset="0"/>
              <a:buNone/>
              <a:defRPr/>
            </a:pPr>
            <a:r>
              <a:rPr lang="en-US" dirty="0" smtClean="0"/>
              <a:t>OR </a:t>
            </a:r>
            <a:r>
              <a:rPr lang="en-US" dirty="0"/>
              <a:t>contact your </a:t>
            </a:r>
            <a:r>
              <a:rPr lang="en-US" dirty="0" smtClean="0"/>
              <a:t>local </a:t>
            </a:r>
            <a:r>
              <a:rPr lang="en-US" dirty="0"/>
              <a:t>health </a:t>
            </a:r>
            <a:r>
              <a:rPr lang="en-US" dirty="0" smtClean="0"/>
              <a:t>department</a:t>
            </a:r>
            <a:endParaRPr lang="en-US" dirty="0"/>
          </a:p>
          <a:p>
            <a:pPr lvl="0"/>
            <a:endParaRPr lang="en-US" dirty="0" smtClean="0"/>
          </a:p>
          <a:p>
            <a:pPr lvl="0"/>
            <a:endParaRPr lang="en-US" dirty="0"/>
          </a:p>
        </p:txBody>
      </p:sp>
      <p:sp>
        <p:nvSpPr>
          <p:cNvPr id="2" name="TextBox 1"/>
          <p:cNvSpPr txBox="1"/>
          <p:nvPr/>
        </p:nvSpPr>
        <p:spPr>
          <a:xfrm>
            <a:off x="838200" y="512802"/>
            <a:ext cx="6248400" cy="553998"/>
          </a:xfrm>
          <a:prstGeom prst="rect">
            <a:avLst/>
          </a:prstGeom>
          <a:noFill/>
        </p:spPr>
        <p:txBody>
          <a:bodyPr wrap="square" rtlCol="0">
            <a:spAutoFit/>
          </a:bodyPr>
          <a:lstStyle/>
          <a:p>
            <a:r>
              <a:rPr lang="en-US" sz="3000" dirty="0" smtClean="0"/>
              <a:t>FOR MORE INFORMATION…</a:t>
            </a:r>
            <a:endParaRPr lang="en-US" sz="3000" dirty="0"/>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83669" y="4953000"/>
            <a:ext cx="3744686" cy="157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725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24" t="2785" b="-3890"/>
          <a:stretch/>
        </p:blipFill>
        <p:spPr>
          <a:xfrm>
            <a:off x="642938" y="300038"/>
            <a:ext cx="7826148" cy="1082186"/>
          </a:xfrm>
          <a:prstGeom prst="rect">
            <a:avLst/>
          </a:prstGeom>
        </p:spPr>
      </p:pic>
      <p:sp>
        <p:nvSpPr>
          <p:cNvPr id="10" name="Content Placeholder 2"/>
          <p:cNvSpPr>
            <a:spLocks noGrp="1"/>
          </p:cNvSpPr>
          <p:nvPr>
            <p:ph idx="1"/>
          </p:nvPr>
        </p:nvSpPr>
        <p:spPr>
          <a:xfrm>
            <a:off x="640480" y="1447800"/>
            <a:ext cx="7826148" cy="4572000"/>
          </a:xfrm>
        </p:spPr>
        <p:txBody>
          <a:bodyPr>
            <a:normAutofit fontScale="92500" lnSpcReduction="20000"/>
          </a:bodyPr>
          <a:lstStyle/>
          <a:p>
            <a:pPr marL="0" indent="0" algn="ctr">
              <a:buNone/>
            </a:pPr>
            <a:r>
              <a:rPr lang="en-US" sz="2600" dirty="0" smtClean="0"/>
              <a:t>Ten Riskiest Foods Regulated by the FDA</a:t>
            </a:r>
          </a:p>
          <a:p>
            <a:pPr marL="0" indent="0" algn="ctr">
              <a:buNone/>
            </a:pPr>
            <a:endParaRPr lang="en-US" sz="2600" dirty="0" smtClean="0"/>
          </a:p>
          <a:p>
            <a:pPr marL="0" indent="0" algn="ctr">
              <a:buNone/>
            </a:pPr>
            <a:r>
              <a:rPr lang="en-US" sz="2600" dirty="0" smtClean="0"/>
              <a:t>LEAFY GREENS</a:t>
            </a:r>
          </a:p>
          <a:p>
            <a:pPr marL="0" indent="0" algn="ctr">
              <a:buNone/>
            </a:pPr>
            <a:r>
              <a:rPr lang="en-US" sz="2600" dirty="0" smtClean="0"/>
              <a:t>EGGS</a:t>
            </a:r>
          </a:p>
          <a:p>
            <a:pPr marL="0" indent="0" algn="ctr">
              <a:buNone/>
            </a:pPr>
            <a:r>
              <a:rPr lang="en-US" sz="2600" dirty="0" smtClean="0"/>
              <a:t>TUNA</a:t>
            </a:r>
          </a:p>
          <a:p>
            <a:pPr marL="0" indent="0" algn="ctr">
              <a:buNone/>
            </a:pPr>
            <a:r>
              <a:rPr lang="en-US" sz="2600" dirty="0" smtClean="0"/>
              <a:t>OYSTERS</a:t>
            </a:r>
          </a:p>
          <a:p>
            <a:pPr marL="0" indent="0" algn="ctr">
              <a:buNone/>
            </a:pPr>
            <a:r>
              <a:rPr lang="en-US" sz="2600" dirty="0" smtClean="0"/>
              <a:t>POTATOES</a:t>
            </a:r>
          </a:p>
          <a:p>
            <a:pPr marL="0" indent="0" algn="ctr">
              <a:buNone/>
            </a:pPr>
            <a:r>
              <a:rPr lang="en-US" sz="2600" dirty="0" smtClean="0"/>
              <a:t>CHEESE</a:t>
            </a:r>
          </a:p>
          <a:p>
            <a:pPr marL="0" indent="0" algn="ctr">
              <a:buNone/>
            </a:pPr>
            <a:r>
              <a:rPr lang="en-US" sz="2600" dirty="0" smtClean="0"/>
              <a:t>ICE CREAM</a:t>
            </a:r>
          </a:p>
          <a:p>
            <a:pPr marL="0" indent="0" algn="ctr">
              <a:buNone/>
            </a:pPr>
            <a:r>
              <a:rPr lang="en-US" sz="2600" dirty="0" smtClean="0"/>
              <a:t>TOMATOES</a:t>
            </a:r>
          </a:p>
          <a:p>
            <a:pPr marL="0" indent="0" algn="ctr">
              <a:buNone/>
            </a:pPr>
            <a:r>
              <a:rPr lang="en-US" sz="2600" dirty="0" smtClean="0"/>
              <a:t>SPROUTS</a:t>
            </a:r>
          </a:p>
          <a:p>
            <a:pPr marL="0" indent="0" algn="ctr">
              <a:buNone/>
            </a:pPr>
            <a:r>
              <a:rPr lang="en-US" sz="2600" dirty="0" smtClean="0"/>
              <a:t>BERRIES</a:t>
            </a:r>
            <a:endParaRPr lang="en-US" sz="2600" dirty="0"/>
          </a:p>
          <a:p>
            <a:pPr marL="0" indent="0" algn="ctr">
              <a:buNone/>
            </a:pPr>
            <a:endParaRPr lang="en-US" sz="2600" dirty="0"/>
          </a:p>
        </p:txBody>
      </p:sp>
      <p:sp>
        <p:nvSpPr>
          <p:cNvPr id="2" name="TextBox 1"/>
          <p:cNvSpPr txBox="1"/>
          <p:nvPr/>
        </p:nvSpPr>
        <p:spPr>
          <a:xfrm>
            <a:off x="838200" y="512802"/>
            <a:ext cx="6248400" cy="553998"/>
          </a:xfrm>
          <a:prstGeom prst="rect">
            <a:avLst/>
          </a:prstGeom>
          <a:noFill/>
        </p:spPr>
        <p:txBody>
          <a:bodyPr wrap="square" rtlCol="0">
            <a:spAutoFit/>
          </a:bodyPr>
          <a:lstStyle/>
          <a:p>
            <a:r>
              <a:rPr lang="en-US" sz="3000" dirty="0" smtClean="0"/>
              <a:t>A Warm-Up !</a:t>
            </a:r>
            <a:endParaRPr lang="en-US" sz="3000" dirty="0"/>
          </a:p>
        </p:txBody>
      </p:sp>
      <p:pic>
        <p:nvPicPr>
          <p:cNvPr id="16386" name="Picture 2" descr="G:\office\My Pictures\Leigh Wilcoxson\Food\DTCFood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938" y="2819400"/>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G:\office\My Pictures\Leigh Wilcoxson\Food\DTCFood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8071" y="2796573"/>
            <a:ext cx="2758633" cy="183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7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6386"/>
                                        </p:tgtEl>
                                        <p:attrNameLst>
                                          <p:attrName>style.visibility</p:attrName>
                                        </p:attrNameLst>
                                      </p:cBhvr>
                                      <p:to>
                                        <p:strVal val="visible"/>
                                      </p:to>
                                    </p:set>
                                    <p:anim calcmode="lin" valueType="num">
                                      <p:cBhvr additive="base">
                                        <p:cTn id="51" dur="500" fill="hold"/>
                                        <p:tgtEl>
                                          <p:spTgt spid="16386"/>
                                        </p:tgtEl>
                                        <p:attrNameLst>
                                          <p:attrName>ppt_x</p:attrName>
                                        </p:attrNameLst>
                                      </p:cBhvr>
                                      <p:tavLst>
                                        <p:tav tm="0">
                                          <p:val>
                                            <p:strVal val="#ppt_x"/>
                                          </p:val>
                                        </p:tav>
                                        <p:tav tm="100000">
                                          <p:val>
                                            <p:strVal val="#ppt_x"/>
                                          </p:val>
                                        </p:tav>
                                      </p:tavLst>
                                    </p:anim>
                                    <p:anim calcmode="lin" valueType="num">
                                      <p:cBhvr additive="base">
                                        <p:cTn id="52"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6388"/>
                                        </p:tgtEl>
                                        <p:attrNameLst>
                                          <p:attrName>style.visibility</p:attrName>
                                        </p:attrNameLst>
                                      </p:cBhvr>
                                      <p:to>
                                        <p:strVal val="visible"/>
                                      </p:to>
                                    </p:set>
                                    <p:anim calcmode="lin" valueType="num">
                                      <p:cBhvr additive="base">
                                        <p:cTn id="57" dur="500" fill="hold"/>
                                        <p:tgtEl>
                                          <p:spTgt spid="16388"/>
                                        </p:tgtEl>
                                        <p:attrNameLst>
                                          <p:attrName>ppt_x</p:attrName>
                                        </p:attrNameLst>
                                      </p:cBhvr>
                                      <p:tavLst>
                                        <p:tav tm="0">
                                          <p:val>
                                            <p:strVal val="#ppt_x"/>
                                          </p:val>
                                        </p:tav>
                                        <p:tav tm="100000">
                                          <p:val>
                                            <p:strVal val="#ppt_x"/>
                                          </p:val>
                                        </p:tav>
                                      </p:tavLst>
                                    </p:anim>
                                    <p:anim calcmode="lin" valueType="num">
                                      <p:cBhvr additive="base">
                                        <p:cTn id="58"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24" t="2785" b="-3890"/>
          <a:stretch/>
        </p:blipFill>
        <p:spPr>
          <a:xfrm>
            <a:off x="642938" y="300038"/>
            <a:ext cx="7826148" cy="1082186"/>
          </a:xfrm>
          <a:prstGeom prst="rect">
            <a:avLst/>
          </a:prstGeom>
        </p:spPr>
      </p:pic>
      <p:sp>
        <p:nvSpPr>
          <p:cNvPr id="2" name="TextBox 1"/>
          <p:cNvSpPr txBox="1"/>
          <p:nvPr/>
        </p:nvSpPr>
        <p:spPr>
          <a:xfrm>
            <a:off x="838200" y="512802"/>
            <a:ext cx="6248400" cy="553998"/>
          </a:xfrm>
          <a:prstGeom prst="rect">
            <a:avLst/>
          </a:prstGeom>
          <a:noFill/>
        </p:spPr>
        <p:txBody>
          <a:bodyPr wrap="square" rtlCol="0">
            <a:spAutoFit/>
          </a:bodyPr>
          <a:lstStyle/>
          <a:p>
            <a:r>
              <a:rPr lang="en-US" sz="3000" dirty="0" smtClean="0"/>
              <a:t>THANK YOU FOR ALL YOU DO!!</a:t>
            </a:r>
            <a:endParaRPr lang="en-US" sz="3000" dirty="0"/>
          </a:p>
        </p:txBody>
      </p:sp>
      <p:pic>
        <p:nvPicPr>
          <p:cNvPr id="14338" name="Picture 2" descr="G:\office\My Pictures\Leigh Wilcoxson\Mobile Pantry\DTCMobile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398" y="1828800"/>
            <a:ext cx="2881567" cy="4322349"/>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G:\office\My Pictures\Leigh Wilcoxson\Mobile Pantry\DTCMobile1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2936" y="2104757"/>
            <a:ext cx="2707635" cy="3790690"/>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G:\office\My Pictures\Leigh Wilcoxson\Mobile Pantry\DTCMobile2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73501" y="1828800"/>
            <a:ext cx="3101860" cy="4342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827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24" t="2785" b="-3890"/>
          <a:stretch/>
        </p:blipFill>
        <p:spPr>
          <a:xfrm>
            <a:off x="642938" y="300038"/>
            <a:ext cx="7826148" cy="1082186"/>
          </a:xfrm>
          <a:prstGeom prst="rect">
            <a:avLst/>
          </a:prstGeom>
        </p:spPr>
      </p:pic>
      <p:sp>
        <p:nvSpPr>
          <p:cNvPr id="9" name="Title 8"/>
          <p:cNvSpPr>
            <a:spLocks noGrp="1"/>
          </p:cNvSpPr>
          <p:nvPr>
            <p:ph type="title"/>
          </p:nvPr>
        </p:nvSpPr>
        <p:spPr>
          <a:xfrm>
            <a:off x="762000" y="381000"/>
            <a:ext cx="7162800" cy="533400"/>
          </a:xfrm>
        </p:spPr>
        <p:txBody>
          <a:bodyPr>
            <a:normAutofit fontScale="90000"/>
          </a:bodyPr>
          <a:lstStyle/>
          <a:p>
            <a:pPr algn="l"/>
            <a:r>
              <a:rPr lang="en-US" sz="3000" dirty="0" smtClean="0"/>
              <a:t/>
            </a:r>
            <a:br>
              <a:rPr lang="en-US" sz="3000" dirty="0" smtClean="0"/>
            </a:br>
            <a:r>
              <a:rPr lang="en-US" sz="3300" dirty="0" smtClean="0"/>
              <a:t>The </a:t>
            </a:r>
            <a:r>
              <a:rPr lang="en-US" sz="3300" dirty="0" smtClean="0">
                <a:latin typeface="Calibri" pitchFamily="34" charset="0"/>
                <a:cs typeface="Calibri" pitchFamily="34" charset="0"/>
              </a:rPr>
              <a:t>Importance</a:t>
            </a:r>
            <a:r>
              <a:rPr lang="en-US" sz="3300" dirty="0" smtClean="0"/>
              <a:t> of Food Safety</a:t>
            </a:r>
            <a:endParaRPr lang="en-US" sz="3300" dirty="0"/>
          </a:p>
        </p:txBody>
      </p:sp>
      <p:sp>
        <p:nvSpPr>
          <p:cNvPr id="11" name="Content Placeholder 10"/>
          <p:cNvSpPr>
            <a:spLocks noGrp="1"/>
          </p:cNvSpPr>
          <p:nvPr>
            <p:ph idx="1"/>
          </p:nvPr>
        </p:nvSpPr>
        <p:spPr>
          <a:xfrm>
            <a:off x="457200" y="1600200"/>
            <a:ext cx="4191000" cy="4525963"/>
          </a:xfrm>
        </p:spPr>
        <p:txBody>
          <a:bodyPr>
            <a:normAutofit/>
          </a:bodyPr>
          <a:lstStyle/>
          <a:p>
            <a:pPr>
              <a:buFont typeface="Wingdings" pitchFamily="2" charset="2"/>
              <a:buChar char="§"/>
              <a:defRPr/>
            </a:pPr>
            <a:r>
              <a:rPr lang="en-US" sz="2400" dirty="0" smtClean="0">
                <a:latin typeface="+mj-lt"/>
              </a:rPr>
              <a:t>We are accountable to our regulators. </a:t>
            </a:r>
          </a:p>
          <a:p>
            <a:pPr>
              <a:buFont typeface="Wingdings" pitchFamily="2" charset="2"/>
              <a:buChar char="§"/>
              <a:defRPr/>
            </a:pPr>
            <a:endParaRPr lang="en-US" sz="2400" dirty="0" smtClean="0">
              <a:latin typeface="+mj-lt"/>
            </a:endParaRPr>
          </a:p>
          <a:p>
            <a:pPr>
              <a:buFont typeface="Wingdings" pitchFamily="2" charset="2"/>
              <a:buChar char="§"/>
              <a:defRPr/>
            </a:pPr>
            <a:r>
              <a:rPr lang="en-US" sz="2400" dirty="0" smtClean="0">
                <a:latin typeface="+mj-lt"/>
              </a:rPr>
              <a:t>We must protect the people we serve. </a:t>
            </a:r>
          </a:p>
          <a:p>
            <a:pPr>
              <a:buFont typeface="Wingdings" pitchFamily="2" charset="2"/>
              <a:buChar char="§"/>
              <a:defRPr/>
            </a:pPr>
            <a:endParaRPr lang="en-US" sz="2400" dirty="0" smtClean="0">
              <a:latin typeface="+mj-lt"/>
            </a:endParaRPr>
          </a:p>
          <a:p>
            <a:pPr>
              <a:buFont typeface="Wingdings" pitchFamily="2" charset="2"/>
              <a:buChar char="§"/>
              <a:defRPr/>
            </a:pPr>
            <a:r>
              <a:rPr lang="en-US" sz="2400" dirty="0" smtClean="0">
                <a:latin typeface="+mj-lt"/>
              </a:rPr>
              <a:t>We feed a population at risk. </a:t>
            </a:r>
          </a:p>
          <a:p>
            <a:pPr marL="0" indent="0">
              <a:buNone/>
              <a:defRPr/>
            </a:pPr>
            <a:endParaRPr lang="en-US" sz="2400" dirty="0" smtClean="0">
              <a:latin typeface="+mj-lt"/>
            </a:endParaRPr>
          </a:p>
        </p:txBody>
      </p:sp>
      <p:pic>
        <p:nvPicPr>
          <p:cNvPr id="10242" name="Picture 2" descr="G:\office\My Pictures\Leigh Wilcoxson\Kids Cafe\DTCKidsCafe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799" y="1676400"/>
            <a:ext cx="3388859" cy="4744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17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242"/>
                                        </p:tgtEl>
                                        <p:attrNameLst>
                                          <p:attrName>style.visibility</p:attrName>
                                        </p:attrNameLst>
                                      </p:cBhvr>
                                      <p:to>
                                        <p:strVal val="visible"/>
                                      </p:to>
                                    </p:set>
                                    <p:anim calcmode="lin" valueType="num">
                                      <p:cBhvr additive="base">
                                        <p:cTn id="22" dur="500" fill="hold"/>
                                        <p:tgtEl>
                                          <p:spTgt spid="10242"/>
                                        </p:tgtEl>
                                        <p:attrNameLst>
                                          <p:attrName>ppt_x</p:attrName>
                                        </p:attrNameLst>
                                      </p:cBhvr>
                                      <p:tavLst>
                                        <p:tav tm="0">
                                          <p:val>
                                            <p:strVal val="#ppt_x"/>
                                          </p:val>
                                        </p:tav>
                                        <p:tav tm="100000">
                                          <p:val>
                                            <p:strVal val="#ppt_x"/>
                                          </p:val>
                                        </p:tav>
                                      </p:tavLst>
                                    </p:anim>
                                    <p:anim calcmode="lin" valueType="num">
                                      <p:cBhvr additive="base">
                                        <p:cTn id="23"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24" t="2785" b="-3890"/>
          <a:stretch/>
        </p:blipFill>
        <p:spPr>
          <a:xfrm>
            <a:off x="642938" y="300038"/>
            <a:ext cx="7826148" cy="1082186"/>
          </a:xfrm>
          <a:prstGeom prst="rect">
            <a:avLst/>
          </a:prstGeom>
        </p:spPr>
      </p:pic>
      <p:sp>
        <p:nvSpPr>
          <p:cNvPr id="10" name="Content Placeholder 2"/>
          <p:cNvSpPr>
            <a:spLocks noGrp="1"/>
          </p:cNvSpPr>
          <p:nvPr>
            <p:ph idx="1"/>
          </p:nvPr>
        </p:nvSpPr>
        <p:spPr>
          <a:xfrm>
            <a:off x="633042" y="1752600"/>
            <a:ext cx="7826148" cy="4373563"/>
          </a:xfrm>
        </p:spPr>
        <p:txBody>
          <a:bodyPr>
            <a:normAutofit/>
          </a:bodyPr>
          <a:lstStyle/>
          <a:p>
            <a:pPr marL="0" indent="0">
              <a:buNone/>
            </a:pPr>
            <a:r>
              <a:rPr lang="en-US" sz="2600" dirty="0" smtClean="0"/>
              <a:t>What is a foodborne illness?</a:t>
            </a:r>
          </a:p>
          <a:p>
            <a:pPr marL="0" indent="0">
              <a:buNone/>
            </a:pPr>
            <a:r>
              <a:rPr lang="en-US" sz="2600" i="1" dirty="0" smtClean="0"/>
              <a:t>An illness caused by eating contaminated food.</a:t>
            </a:r>
          </a:p>
          <a:p>
            <a:pPr marL="0" indent="0">
              <a:buNone/>
            </a:pPr>
            <a:endParaRPr lang="en-US" sz="2600" i="1" dirty="0" smtClean="0"/>
          </a:p>
          <a:p>
            <a:pPr marL="0" indent="0">
              <a:buNone/>
            </a:pPr>
            <a:r>
              <a:rPr lang="en-US" sz="2600" dirty="0" smtClean="0"/>
              <a:t>What is a foodborne disease outbreak?</a:t>
            </a:r>
          </a:p>
          <a:p>
            <a:pPr marL="0" indent="0">
              <a:buNone/>
            </a:pPr>
            <a:r>
              <a:rPr lang="en-US" sz="2600" i="1" dirty="0" smtClean="0"/>
              <a:t>The occurrence of two or more cases of the same illness.</a:t>
            </a:r>
          </a:p>
          <a:p>
            <a:pPr marL="0" indent="0">
              <a:buNone/>
            </a:pPr>
            <a:endParaRPr lang="en-US" sz="2600" i="1" dirty="0"/>
          </a:p>
          <a:p>
            <a:pPr marL="0" indent="0">
              <a:buNone/>
            </a:pPr>
            <a:r>
              <a:rPr lang="en-US" sz="2600" dirty="0" smtClean="0"/>
              <a:t>What microorganisms cause foodborne illnesses? </a:t>
            </a:r>
          </a:p>
          <a:p>
            <a:pPr marL="0" indent="0">
              <a:buNone/>
            </a:pPr>
            <a:r>
              <a:rPr lang="en-US" sz="2600" i="1" dirty="0" smtClean="0"/>
              <a:t>Bacteria, viruses, fungi, parasites. </a:t>
            </a:r>
          </a:p>
          <a:p>
            <a:pPr marL="0" indent="0">
              <a:buNone/>
            </a:pPr>
            <a:endParaRPr lang="en-US" sz="2600" i="1" dirty="0"/>
          </a:p>
        </p:txBody>
      </p:sp>
      <p:sp>
        <p:nvSpPr>
          <p:cNvPr id="2" name="TextBox 1"/>
          <p:cNvSpPr txBox="1"/>
          <p:nvPr/>
        </p:nvSpPr>
        <p:spPr>
          <a:xfrm>
            <a:off x="838200" y="512802"/>
            <a:ext cx="6248400" cy="553998"/>
          </a:xfrm>
          <a:prstGeom prst="rect">
            <a:avLst/>
          </a:prstGeom>
          <a:noFill/>
        </p:spPr>
        <p:txBody>
          <a:bodyPr wrap="square" rtlCol="0">
            <a:spAutoFit/>
          </a:bodyPr>
          <a:lstStyle/>
          <a:p>
            <a:r>
              <a:rPr lang="en-US" sz="3000" dirty="0" smtClean="0"/>
              <a:t>An Introduction to Food Safety</a:t>
            </a:r>
            <a:endParaRPr lang="en-US" sz="3000" dirty="0"/>
          </a:p>
        </p:txBody>
      </p:sp>
      <p:pic>
        <p:nvPicPr>
          <p:cNvPr id="3079" name="Picture 7" descr="http://central.mindleaders.com/dpec/shared/images/skins/1/images/bulle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4113" y="4367213"/>
            <a:ext cx="133350" cy="13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25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fade">
                                      <p:cBhvr>
                                        <p:cTn id="27" dur="500"/>
                                        <p:tgtEl>
                                          <p:spTgt spid="1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7" end="7"/>
                                            </p:txEl>
                                          </p:spTgt>
                                        </p:tgtEl>
                                        <p:attrNameLst>
                                          <p:attrName>style.visibility</p:attrName>
                                        </p:attrNameLst>
                                      </p:cBhvr>
                                      <p:to>
                                        <p:strVal val="visible"/>
                                      </p:to>
                                    </p:set>
                                    <p:animEffect transition="in" filter="fade">
                                      <p:cBhvr>
                                        <p:cTn id="32"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24" t="2785" b="-3890"/>
          <a:stretch/>
        </p:blipFill>
        <p:spPr>
          <a:xfrm>
            <a:off x="642938" y="300038"/>
            <a:ext cx="7826148" cy="1082186"/>
          </a:xfrm>
          <a:prstGeom prst="rect">
            <a:avLst/>
          </a:prstGeom>
        </p:spPr>
      </p:pic>
      <p:sp>
        <p:nvSpPr>
          <p:cNvPr id="10" name="Content Placeholder 2"/>
          <p:cNvSpPr>
            <a:spLocks noGrp="1"/>
          </p:cNvSpPr>
          <p:nvPr>
            <p:ph idx="1"/>
          </p:nvPr>
        </p:nvSpPr>
        <p:spPr>
          <a:xfrm>
            <a:off x="633042" y="1752600"/>
            <a:ext cx="7826148" cy="4373563"/>
          </a:xfrm>
        </p:spPr>
        <p:txBody>
          <a:bodyPr>
            <a:normAutofit fontScale="85000" lnSpcReduction="20000"/>
          </a:bodyPr>
          <a:lstStyle/>
          <a:p>
            <a:pPr marL="0" indent="0">
              <a:buNone/>
            </a:pPr>
            <a:r>
              <a:rPr lang="en-US" sz="2600" dirty="0" smtClean="0"/>
              <a:t>General Symptoms of Food Borne Illness Include:</a:t>
            </a:r>
          </a:p>
          <a:p>
            <a:pPr marL="0" indent="0">
              <a:buNone/>
            </a:pPr>
            <a:endParaRPr lang="en-US" sz="2600" i="1" dirty="0"/>
          </a:p>
          <a:p>
            <a:pPr>
              <a:buFont typeface="Arial" charset="0"/>
              <a:buChar char="•"/>
            </a:pPr>
            <a:r>
              <a:rPr lang="en-US" sz="2600" i="1" dirty="0" smtClean="0"/>
              <a:t>Abdominal Pain</a:t>
            </a:r>
          </a:p>
          <a:p>
            <a:pPr>
              <a:buFont typeface="Arial" charset="0"/>
              <a:buChar char="•"/>
            </a:pPr>
            <a:r>
              <a:rPr lang="en-US" sz="2600" i="1" dirty="0" smtClean="0"/>
              <a:t>Stomach Cramps</a:t>
            </a:r>
          </a:p>
          <a:p>
            <a:pPr>
              <a:buFont typeface="Arial" charset="0"/>
              <a:buChar char="•"/>
            </a:pPr>
            <a:r>
              <a:rPr lang="en-US" sz="2600" i="1" dirty="0" smtClean="0"/>
              <a:t>Diarrhea</a:t>
            </a:r>
          </a:p>
          <a:p>
            <a:pPr>
              <a:buFont typeface="Arial" charset="0"/>
              <a:buChar char="•"/>
            </a:pPr>
            <a:r>
              <a:rPr lang="en-US" sz="2600" i="1" dirty="0" smtClean="0"/>
              <a:t>Vomiting </a:t>
            </a:r>
          </a:p>
          <a:p>
            <a:pPr>
              <a:buFont typeface="Arial" charset="0"/>
              <a:buChar char="•"/>
            </a:pPr>
            <a:r>
              <a:rPr lang="en-US" sz="2600" i="1" dirty="0" smtClean="0"/>
              <a:t>Nausea  </a:t>
            </a:r>
          </a:p>
          <a:p>
            <a:pPr>
              <a:buFont typeface="Arial" charset="0"/>
              <a:buChar char="•"/>
            </a:pPr>
            <a:r>
              <a:rPr lang="en-US" sz="2600" i="1" dirty="0" smtClean="0"/>
              <a:t>Fever</a:t>
            </a:r>
          </a:p>
          <a:p>
            <a:pPr marL="0" indent="0">
              <a:buNone/>
            </a:pPr>
            <a:endParaRPr lang="en-US" sz="2600" i="1" dirty="0"/>
          </a:p>
          <a:p>
            <a:pPr marL="0" indent="0">
              <a:buNone/>
            </a:pPr>
            <a:r>
              <a:rPr lang="en-US" sz="2600" dirty="0" smtClean="0"/>
              <a:t>The first symptoms usually occur during the </a:t>
            </a:r>
            <a:r>
              <a:rPr lang="en-US" sz="2600" b="1" dirty="0" smtClean="0"/>
              <a:t>onset time </a:t>
            </a:r>
            <a:r>
              <a:rPr lang="en-US" sz="2600" dirty="0" smtClean="0"/>
              <a:t>or first 38 hours.</a:t>
            </a:r>
          </a:p>
          <a:p>
            <a:pPr marL="0" indent="0">
              <a:buNone/>
            </a:pPr>
            <a:endParaRPr lang="en-US" sz="2600" dirty="0"/>
          </a:p>
          <a:p>
            <a:pPr marL="0" indent="0">
              <a:buNone/>
            </a:pPr>
            <a:r>
              <a:rPr lang="en-US" sz="2600" dirty="0" smtClean="0"/>
              <a:t>The duration of the symptoms can be one to seven days. </a:t>
            </a:r>
          </a:p>
        </p:txBody>
      </p:sp>
      <p:sp>
        <p:nvSpPr>
          <p:cNvPr id="2" name="TextBox 1"/>
          <p:cNvSpPr txBox="1"/>
          <p:nvPr/>
        </p:nvSpPr>
        <p:spPr>
          <a:xfrm>
            <a:off x="816980" y="512802"/>
            <a:ext cx="6248400" cy="553998"/>
          </a:xfrm>
          <a:prstGeom prst="rect">
            <a:avLst/>
          </a:prstGeom>
          <a:noFill/>
        </p:spPr>
        <p:txBody>
          <a:bodyPr wrap="square" rtlCol="0">
            <a:spAutoFit/>
          </a:bodyPr>
          <a:lstStyle/>
          <a:p>
            <a:r>
              <a:rPr lang="en-US" sz="3000" dirty="0" smtClean="0"/>
              <a:t>Foodborne Illness</a:t>
            </a:r>
            <a:endParaRPr lang="en-US" sz="3000" dirty="0"/>
          </a:p>
        </p:txBody>
      </p:sp>
    </p:spTree>
    <p:extLst>
      <p:ext uri="{BB962C8B-B14F-4D97-AF65-F5344CB8AC3E}">
        <p14:creationId xmlns:p14="http://schemas.microsoft.com/office/powerpoint/2010/main" val="387550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fade">
                                      <p:cBhvr>
                                        <p:cTn id="32" dur="500"/>
                                        <p:tgtEl>
                                          <p:spTgt spid="1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fade">
                                      <p:cBhvr>
                                        <p:cTn id="37" dur="500"/>
                                        <p:tgtEl>
                                          <p:spTgt spid="10">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9" end="9"/>
                                            </p:txEl>
                                          </p:spTgt>
                                        </p:tgtEl>
                                        <p:attrNameLst>
                                          <p:attrName>style.visibility</p:attrName>
                                        </p:attrNameLst>
                                      </p:cBhvr>
                                      <p:to>
                                        <p:strVal val="visible"/>
                                      </p:to>
                                    </p:set>
                                    <p:animEffect transition="in" filter="fade">
                                      <p:cBhvr>
                                        <p:cTn id="42" dur="500"/>
                                        <p:tgtEl>
                                          <p:spTgt spid="10">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xEl>
                                              <p:pRg st="11" end="11"/>
                                            </p:txEl>
                                          </p:spTgt>
                                        </p:tgtEl>
                                        <p:attrNameLst>
                                          <p:attrName>style.visibility</p:attrName>
                                        </p:attrNameLst>
                                      </p:cBhvr>
                                      <p:to>
                                        <p:strVal val="visible"/>
                                      </p:to>
                                    </p:set>
                                    <p:animEffect transition="in" filter="fade">
                                      <p:cBhvr>
                                        <p:cTn id="47" dur="500"/>
                                        <p:tgtEl>
                                          <p:spTgt spid="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24" t="2785" b="-3890"/>
          <a:stretch/>
        </p:blipFill>
        <p:spPr>
          <a:xfrm>
            <a:off x="642938" y="300038"/>
            <a:ext cx="7826148" cy="1082186"/>
          </a:xfrm>
          <a:prstGeom prst="rect">
            <a:avLst/>
          </a:prstGeom>
        </p:spPr>
      </p:pic>
      <p:sp>
        <p:nvSpPr>
          <p:cNvPr id="10" name="Content Placeholder 2"/>
          <p:cNvSpPr>
            <a:spLocks noGrp="1"/>
          </p:cNvSpPr>
          <p:nvPr>
            <p:ph idx="1"/>
          </p:nvPr>
        </p:nvSpPr>
        <p:spPr>
          <a:xfrm>
            <a:off x="633042" y="1524000"/>
            <a:ext cx="4624758" cy="5029200"/>
          </a:xfrm>
        </p:spPr>
        <p:txBody>
          <a:bodyPr>
            <a:normAutofit fontScale="92500" lnSpcReduction="20000"/>
          </a:bodyPr>
          <a:lstStyle/>
          <a:p>
            <a:pPr marL="0" indent="0">
              <a:buNone/>
            </a:pPr>
            <a:r>
              <a:rPr lang="en-US" sz="2600" dirty="0" smtClean="0"/>
              <a:t>Pathogens need </a:t>
            </a:r>
            <a:r>
              <a:rPr lang="en-US" sz="2600" b="1" dirty="0" smtClean="0"/>
              <a:t>FAT TOM </a:t>
            </a:r>
            <a:r>
              <a:rPr lang="en-US" sz="2600" dirty="0" smtClean="0"/>
              <a:t>to survive and grow in food: </a:t>
            </a:r>
          </a:p>
          <a:p>
            <a:pPr marL="0" indent="0">
              <a:buNone/>
            </a:pPr>
            <a:endParaRPr lang="en-US" sz="2600" i="1" dirty="0"/>
          </a:p>
          <a:p>
            <a:pPr>
              <a:buFont typeface="Arial" charset="0"/>
              <a:buChar char="•"/>
            </a:pPr>
            <a:r>
              <a:rPr lang="en-US" sz="2600" b="1" dirty="0" smtClean="0"/>
              <a:t>F</a:t>
            </a:r>
            <a:r>
              <a:rPr lang="en-US" sz="2600" dirty="0" smtClean="0"/>
              <a:t>ood </a:t>
            </a:r>
            <a:endParaRPr lang="en-US" sz="2600" b="1" dirty="0" smtClean="0"/>
          </a:p>
          <a:p>
            <a:pPr>
              <a:buFont typeface="Arial" charset="0"/>
              <a:buChar char="•"/>
            </a:pPr>
            <a:r>
              <a:rPr lang="en-US" sz="2600" b="1" dirty="0" smtClean="0"/>
              <a:t>A</a:t>
            </a:r>
            <a:r>
              <a:rPr lang="en-US" sz="2600" dirty="0" smtClean="0"/>
              <a:t>cidity</a:t>
            </a:r>
          </a:p>
          <a:p>
            <a:pPr>
              <a:buFont typeface="Arial" charset="0"/>
              <a:buChar char="•"/>
            </a:pPr>
            <a:r>
              <a:rPr lang="en-US" sz="2600" b="1" dirty="0" smtClean="0"/>
              <a:t>T</a:t>
            </a:r>
            <a:r>
              <a:rPr lang="en-US" sz="2600" dirty="0" smtClean="0"/>
              <a:t>ime</a:t>
            </a:r>
            <a:endParaRPr lang="en-US" sz="2600" b="1" dirty="0" smtClean="0"/>
          </a:p>
          <a:p>
            <a:pPr>
              <a:buFont typeface="Arial" charset="0"/>
              <a:buChar char="•"/>
            </a:pPr>
            <a:r>
              <a:rPr lang="en-US" sz="2600" b="1" dirty="0" smtClean="0"/>
              <a:t>T</a:t>
            </a:r>
            <a:r>
              <a:rPr lang="en-US" sz="2600" dirty="0" smtClean="0"/>
              <a:t>emperature</a:t>
            </a:r>
            <a:endParaRPr lang="en-US" sz="2600" b="1" dirty="0" smtClean="0"/>
          </a:p>
          <a:p>
            <a:pPr>
              <a:buFont typeface="Arial" charset="0"/>
              <a:buChar char="•"/>
            </a:pPr>
            <a:r>
              <a:rPr lang="en-US" sz="2600" b="1" dirty="0" smtClean="0"/>
              <a:t>O</a:t>
            </a:r>
            <a:r>
              <a:rPr lang="en-US" sz="2600" dirty="0" smtClean="0"/>
              <a:t>xygen</a:t>
            </a:r>
            <a:endParaRPr lang="en-US" sz="2600" b="1" dirty="0" smtClean="0"/>
          </a:p>
          <a:p>
            <a:pPr>
              <a:buFont typeface="Arial" charset="0"/>
              <a:buChar char="•"/>
            </a:pPr>
            <a:r>
              <a:rPr lang="en-US" sz="2600" b="1" dirty="0" smtClean="0"/>
              <a:t>M</a:t>
            </a:r>
            <a:r>
              <a:rPr lang="en-US" sz="2600" dirty="0" smtClean="0"/>
              <a:t>oisture</a:t>
            </a:r>
          </a:p>
          <a:p>
            <a:pPr marL="0" indent="0">
              <a:buNone/>
            </a:pPr>
            <a:endParaRPr lang="en-US" sz="2600" b="1" dirty="0"/>
          </a:p>
          <a:p>
            <a:pPr marL="0" indent="0">
              <a:buNone/>
            </a:pPr>
            <a:r>
              <a:rPr lang="en-US" sz="2600" b="1" dirty="0" smtClean="0"/>
              <a:t>Potentially Hazardous Foods (PHF) </a:t>
            </a:r>
          </a:p>
          <a:p>
            <a:pPr marL="0" indent="0">
              <a:buNone/>
            </a:pPr>
            <a:r>
              <a:rPr lang="en-US" sz="2600" b="1" dirty="0" smtClean="0"/>
              <a:t>or Time &amp; Temperature Control for Safety Foods (TCS) </a:t>
            </a:r>
            <a:r>
              <a:rPr lang="en-US" sz="2600" dirty="0" smtClean="0"/>
              <a:t>allow pathogens to grow and multiply. </a:t>
            </a:r>
            <a:endParaRPr lang="en-US" sz="2600" b="1" dirty="0"/>
          </a:p>
          <a:p>
            <a:pPr marL="0" indent="0">
              <a:buNone/>
            </a:pPr>
            <a:endParaRPr lang="en-US" sz="2600" b="1" dirty="0" smtClean="0"/>
          </a:p>
          <a:p>
            <a:pPr marL="0" indent="0">
              <a:buNone/>
            </a:pPr>
            <a:endParaRPr lang="en-US" sz="2600" b="1" dirty="0" smtClean="0"/>
          </a:p>
          <a:p>
            <a:pPr marL="0" indent="0">
              <a:buNone/>
            </a:pPr>
            <a:endParaRPr lang="en-US" sz="2600" dirty="0" smtClean="0"/>
          </a:p>
        </p:txBody>
      </p:sp>
      <p:sp>
        <p:nvSpPr>
          <p:cNvPr id="2" name="TextBox 1"/>
          <p:cNvSpPr txBox="1"/>
          <p:nvPr/>
        </p:nvSpPr>
        <p:spPr>
          <a:xfrm>
            <a:off x="816980" y="512802"/>
            <a:ext cx="6248400" cy="553998"/>
          </a:xfrm>
          <a:prstGeom prst="rect">
            <a:avLst/>
          </a:prstGeom>
          <a:noFill/>
        </p:spPr>
        <p:txBody>
          <a:bodyPr wrap="square" rtlCol="0">
            <a:spAutoFit/>
          </a:bodyPr>
          <a:lstStyle/>
          <a:p>
            <a:r>
              <a:rPr lang="en-US" sz="3000" dirty="0" smtClean="0"/>
              <a:t>Potentially Hazardous Foods</a:t>
            </a:r>
            <a:endParaRPr lang="en-US" sz="3000"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0455" y="1905000"/>
            <a:ext cx="3124418" cy="3913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279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fade">
                                      <p:cBhvr>
                                        <p:cTn id="32" dur="500"/>
                                        <p:tgtEl>
                                          <p:spTgt spid="1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fade">
                                      <p:cBhvr>
                                        <p:cTn id="37" dur="500"/>
                                        <p:tgtEl>
                                          <p:spTgt spid="10">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9" end="9"/>
                                            </p:txEl>
                                          </p:spTgt>
                                        </p:tgtEl>
                                        <p:attrNameLst>
                                          <p:attrName>style.visibility</p:attrName>
                                        </p:attrNameLst>
                                      </p:cBhvr>
                                      <p:to>
                                        <p:strVal val="visible"/>
                                      </p:to>
                                    </p:set>
                                    <p:animEffect transition="in" filter="fade">
                                      <p:cBhvr>
                                        <p:cTn id="42" dur="500"/>
                                        <p:tgtEl>
                                          <p:spTgt spid="10">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xEl>
                                              <p:pRg st="10" end="10"/>
                                            </p:txEl>
                                          </p:spTgt>
                                        </p:tgtEl>
                                        <p:attrNameLst>
                                          <p:attrName>style.visibility</p:attrName>
                                        </p:attrNameLst>
                                      </p:cBhvr>
                                      <p:to>
                                        <p:strVal val="visible"/>
                                      </p:to>
                                    </p:set>
                                    <p:animEffect transition="in" filter="fade">
                                      <p:cBhvr>
                                        <p:cTn id="47" dur="500"/>
                                        <p:tgtEl>
                                          <p:spTgt spid="10">
                                            <p:txEl>
                                              <p:pRg st="10" end="10"/>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6146"/>
                                        </p:tgtEl>
                                        <p:attrNameLst>
                                          <p:attrName>style.visibility</p:attrName>
                                        </p:attrNameLst>
                                      </p:cBhvr>
                                      <p:to>
                                        <p:strVal val="visible"/>
                                      </p:to>
                                    </p:set>
                                    <p:animEffect transition="in" filter="fade">
                                      <p:cBhvr>
                                        <p:cTn id="5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24" t="2785" b="-3890"/>
          <a:stretch/>
        </p:blipFill>
        <p:spPr>
          <a:xfrm>
            <a:off x="642938" y="300038"/>
            <a:ext cx="7826148" cy="1082186"/>
          </a:xfrm>
          <a:prstGeom prst="rect">
            <a:avLst/>
          </a:prstGeom>
        </p:spPr>
      </p:pic>
      <p:sp>
        <p:nvSpPr>
          <p:cNvPr id="10" name="Content Placeholder 2"/>
          <p:cNvSpPr>
            <a:spLocks noGrp="1"/>
          </p:cNvSpPr>
          <p:nvPr>
            <p:ph idx="1"/>
          </p:nvPr>
        </p:nvSpPr>
        <p:spPr>
          <a:xfrm>
            <a:off x="642938" y="1752600"/>
            <a:ext cx="7826148" cy="4373563"/>
          </a:xfrm>
        </p:spPr>
        <p:txBody>
          <a:bodyPr>
            <a:normAutofit/>
          </a:bodyPr>
          <a:lstStyle/>
          <a:p>
            <a:pPr marL="0" indent="0">
              <a:buNone/>
            </a:pPr>
            <a:r>
              <a:rPr lang="en-US" sz="2600" dirty="0" smtClean="0"/>
              <a:t>See if you can identify if these are high or low risk foods:</a:t>
            </a:r>
          </a:p>
          <a:p>
            <a:pPr marL="0" indent="0">
              <a:buNone/>
            </a:pPr>
            <a:endParaRPr lang="en-US" sz="2600" dirty="0"/>
          </a:p>
          <a:p>
            <a:pPr marL="0" indent="0">
              <a:buNone/>
            </a:pPr>
            <a:r>
              <a:rPr lang="en-US" sz="2600" dirty="0" smtClean="0"/>
              <a:t>SPAGHETTI</a:t>
            </a:r>
          </a:p>
          <a:p>
            <a:pPr marL="0" indent="0">
              <a:buNone/>
            </a:pPr>
            <a:r>
              <a:rPr lang="en-US" sz="2600" dirty="0" smtClean="0"/>
              <a:t>OMELETTE</a:t>
            </a:r>
          </a:p>
          <a:p>
            <a:pPr marL="0" indent="0">
              <a:buNone/>
            </a:pPr>
            <a:r>
              <a:rPr lang="en-US" sz="2600" dirty="0" smtClean="0"/>
              <a:t>TURKEY</a:t>
            </a:r>
          </a:p>
          <a:p>
            <a:pPr marL="0" indent="0">
              <a:buNone/>
            </a:pPr>
            <a:r>
              <a:rPr lang="en-US" sz="2600" dirty="0" smtClean="0"/>
              <a:t>APPLE</a:t>
            </a:r>
          </a:p>
          <a:p>
            <a:pPr marL="0" indent="0">
              <a:buNone/>
            </a:pPr>
            <a:r>
              <a:rPr lang="en-US" sz="2600" dirty="0" smtClean="0"/>
              <a:t>CHEESE PIZZA</a:t>
            </a:r>
          </a:p>
          <a:p>
            <a:pPr marL="0" indent="0">
              <a:buNone/>
            </a:pPr>
            <a:r>
              <a:rPr lang="en-US" sz="2600" dirty="0" smtClean="0"/>
              <a:t>JUMBO SHRIMP</a:t>
            </a:r>
          </a:p>
          <a:p>
            <a:pPr marL="0" indent="0">
              <a:buNone/>
            </a:pPr>
            <a:r>
              <a:rPr lang="en-US" sz="2600" dirty="0" smtClean="0"/>
              <a:t>PLAIN BAGEL</a:t>
            </a:r>
          </a:p>
        </p:txBody>
      </p:sp>
      <p:sp>
        <p:nvSpPr>
          <p:cNvPr id="2" name="TextBox 1"/>
          <p:cNvSpPr txBox="1"/>
          <p:nvPr/>
        </p:nvSpPr>
        <p:spPr>
          <a:xfrm>
            <a:off x="838200" y="512802"/>
            <a:ext cx="6248400" cy="553998"/>
          </a:xfrm>
          <a:prstGeom prst="rect">
            <a:avLst/>
          </a:prstGeom>
          <a:noFill/>
        </p:spPr>
        <p:txBody>
          <a:bodyPr wrap="square" rtlCol="0">
            <a:spAutoFit/>
          </a:bodyPr>
          <a:lstStyle/>
          <a:p>
            <a:r>
              <a:rPr lang="en-US" sz="3000" dirty="0" smtClean="0"/>
              <a:t>ACTIVITY</a:t>
            </a:r>
            <a:endParaRPr lang="en-US" sz="3000" dirty="0"/>
          </a:p>
        </p:txBody>
      </p:sp>
      <p:pic>
        <p:nvPicPr>
          <p:cNvPr id="1026" name="Picture 2" descr="C:\Users\brittany.schilling\AppData\Local\Microsoft\Windows\Temporary Internet Files\Content.Outlook\D8J39NLP\bacter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5375" y="2819400"/>
            <a:ext cx="4286250" cy="320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19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fade">
                                      <p:cBhvr>
                                        <p:cTn id="32" dur="500"/>
                                        <p:tgtEl>
                                          <p:spTgt spid="1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fade">
                                      <p:cBhvr>
                                        <p:cTn id="37" dur="500"/>
                                        <p:tgtEl>
                                          <p:spTgt spid="10">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8" end="8"/>
                                            </p:txEl>
                                          </p:spTgt>
                                        </p:tgtEl>
                                        <p:attrNameLst>
                                          <p:attrName>style.visibility</p:attrName>
                                        </p:attrNameLst>
                                      </p:cBhvr>
                                      <p:to>
                                        <p:strVal val="visible"/>
                                      </p:to>
                                    </p:set>
                                    <p:animEffect transition="in" filter="fade">
                                      <p:cBhvr>
                                        <p:cTn id="42" dur="500"/>
                                        <p:tgtEl>
                                          <p:spTgt spid="10">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 calcmode="lin" valueType="num">
                                      <p:cBhvr additive="base">
                                        <p:cTn id="47" dur="500" fill="hold"/>
                                        <p:tgtEl>
                                          <p:spTgt spid="1026"/>
                                        </p:tgtEl>
                                        <p:attrNameLst>
                                          <p:attrName>ppt_x</p:attrName>
                                        </p:attrNameLst>
                                      </p:cBhvr>
                                      <p:tavLst>
                                        <p:tav tm="0">
                                          <p:val>
                                            <p:strVal val="#ppt_x"/>
                                          </p:val>
                                        </p:tav>
                                        <p:tav tm="100000">
                                          <p:val>
                                            <p:strVal val="#ppt_x"/>
                                          </p:val>
                                        </p:tav>
                                      </p:tavLst>
                                    </p:anim>
                                    <p:anim calcmode="lin" valueType="num">
                                      <p:cBhvr additive="base">
                                        <p:cTn id="4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24" t="2785" b="-3890"/>
          <a:stretch/>
        </p:blipFill>
        <p:spPr>
          <a:xfrm>
            <a:off x="642938" y="300038"/>
            <a:ext cx="7826148" cy="1082186"/>
          </a:xfrm>
          <a:prstGeom prst="rect">
            <a:avLst/>
          </a:prstGeom>
        </p:spPr>
      </p:pic>
      <p:sp>
        <p:nvSpPr>
          <p:cNvPr id="10" name="Content Placeholder 2"/>
          <p:cNvSpPr>
            <a:spLocks noGrp="1"/>
          </p:cNvSpPr>
          <p:nvPr>
            <p:ph idx="1"/>
          </p:nvPr>
        </p:nvSpPr>
        <p:spPr>
          <a:xfrm>
            <a:off x="642938" y="1752600"/>
            <a:ext cx="7826148" cy="4373563"/>
          </a:xfrm>
        </p:spPr>
        <p:txBody>
          <a:bodyPr>
            <a:normAutofit/>
          </a:bodyPr>
          <a:lstStyle/>
          <a:p>
            <a:pPr marL="0" indent="0">
              <a:buNone/>
            </a:pPr>
            <a:r>
              <a:rPr lang="en-US" sz="2600" b="1" dirty="0" smtClean="0"/>
              <a:t>Contamination</a:t>
            </a:r>
            <a:r>
              <a:rPr lang="en-US" sz="2600" dirty="0" smtClean="0"/>
              <a:t> is the presence of PHYSICAL, CHEMICAL, or BIOLOGICAL MATTER in our food or food environment.</a:t>
            </a:r>
          </a:p>
          <a:p>
            <a:pPr marL="0" indent="0">
              <a:buNone/>
            </a:pPr>
            <a:endParaRPr lang="en-US" sz="2600" b="1" dirty="0"/>
          </a:p>
          <a:p>
            <a:pPr marL="0" indent="0">
              <a:buNone/>
            </a:pPr>
            <a:r>
              <a:rPr lang="en-US" sz="2600" dirty="0" smtClean="0"/>
              <a:t>Food may be contaminated:</a:t>
            </a:r>
          </a:p>
          <a:p>
            <a:pPr>
              <a:buFont typeface="Arial" charset="0"/>
              <a:buChar char="•"/>
            </a:pPr>
            <a:r>
              <a:rPr lang="en-US" sz="2600" dirty="0" smtClean="0"/>
              <a:t>Before delivery</a:t>
            </a:r>
          </a:p>
          <a:p>
            <a:pPr>
              <a:buFont typeface="Arial" charset="0"/>
              <a:buChar char="•"/>
            </a:pPr>
            <a:r>
              <a:rPr lang="en-US" sz="2600" dirty="0" smtClean="0"/>
              <a:t>Because of poor hygiene</a:t>
            </a:r>
          </a:p>
          <a:p>
            <a:pPr>
              <a:buFont typeface="Arial" charset="0"/>
              <a:buChar char="•"/>
            </a:pPr>
            <a:r>
              <a:rPr lang="en-US" sz="2600" dirty="0" smtClean="0"/>
              <a:t>By customers</a:t>
            </a:r>
          </a:p>
        </p:txBody>
      </p:sp>
      <p:sp>
        <p:nvSpPr>
          <p:cNvPr id="2" name="TextBox 1"/>
          <p:cNvSpPr txBox="1"/>
          <p:nvPr/>
        </p:nvSpPr>
        <p:spPr>
          <a:xfrm>
            <a:off x="838200" y="512802"/>
            <a:ext cx="6248400" cy="553998"/>
          </a:xfrm>
          <a:prstGeom prst="rect">
            <a:avLst/>
          </a:prstGeom>
          <a:noFill/>
        </p:spPr>
        <p:txBody>
          <a:bodyPr wrap="square" rtlCol="0">
            <a:spAutoFit/>
          </a:bodyPr>
          <a:lstStyle/>
          <a:p>
            <a:r>
              <a:rPr lang="en-US" sz="3000" dirty="0" smtClean="0"/>
              <a:t>TYPES OF CONTAMINATION </a:t>
            </a:r>
            <a:endParaRPr lang="en-US" sz="3000" dirty="0"/>
          </a:p>
        </p:txBody>
      </p:sp>
      <p:pic>
        <p:nvPicPr>
          <p:cNvPr id="6" name="Picture 2" descr="C:\Users\brittany.schilling\AppData\Local\Microsoft\Windows\Temporary Internet Files\Content.Outlook\D8J39NLP\fightbac-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743200"/>
            <a:ext cx="3668486" cy="3766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42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502</TotalTime>
  <Words>2603</Words>
  <Application>Microsoft Office PowerPoint</Application>
  <PresentationFormat>On-screen Show (4:3)</PresentationFormat>
  <Paragraphs>369</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Food Safety Training for Pantries</vt:lpstr>
      <vt:lpstr>PowerPoint Presentation</vt:lpstr>
      <vt:lpstr>PowerPoint Presentation</vt:lpstr>
      <vt:lpstr> The Importance of Food Safety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Schiller</dc:creator>
  <cp:lastModifiedBy>Brittany Schilling</cp:lastModifiedBy>
  <cp:revision>56</cp:revision>
  <cp:lastPrinted>2011-05-13T15:55:41Z</cp:lastPrinted>
  <dcterms:created xsi:type="dcterms:W3CDTF">2011-05-12T13:33:20Z</dcterms:created>
  <dcterms:modified xsi:type="dcterms:W3CDTF">2011-12-15T16:58:23Z</dcterms:modified>
</cp:coreProperties>
</file>