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tmp" ContentType="image/png"/>
  <Default Extension="emf" ContentType="image/x-emf"/>
  <Default Extension="jpeg" ContentType="image/jpeg"/>
  <Default Extension="rels" ContentType="application/vnd.openxmlformats-package.relationships+xml"/>
  <Default Extension="docx" ContentType="application/vnd.openxmlformats-officedocument.wordprocessingml.document"/>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14" r:id="rId2"/>
  </p:sldMasterIdLst>
  <p:notesMasterIdLst>
    <p:notesMasterId r:id="rId43"/>
  </p:notesMasterIdLst>
  <p:sldIdLst>
    <p:sldId id="258" r:id="rId3"/>
    <p:sldId id="261" r:id="rId4"/>
    <p:sldId id="262" r:id="rId5"/>
    <p:sldId id="263" r:id="rId6"/>
    <p:sldId id="265" r:id="rId7"/>
    <p:sldId id="270" r:id="rId8"/>
    <p:sldId id="272" r:id="rId9"/>
    <p:sldId id="297" r:id="rId10"/>
    <p:sldId id="256" r:id="rId11"/>
    <p:sldId id="257" r:id="rId12"/>
    <p:sldId id="294" r:id="rId13"/>
    <p:sldId id="295" r:id="rId14"/>
    <p:sldId id="296" r:id="rId15"/>
    <p:sldId id="298" r:id="rId16"/>
    <p:sldId id="273" r:id="rId17"/>
    <p:sldId id="274" r:id="rId18"/>
    <p:sldId id="276" r:id="rId19"/>
    <p:sldId id="306" r:id="rId20"/>
    <p:sldId id="308" r:id="rId21"/>
    <p:sldId id="309" r:id="rId22"/>
    <p:sldId id="310" r:id="rId23"/>
    <p:sldId id="311" r:id="rId24"/>
    <p:sldId id="312" r:id="rId25"/>
    <p:sldId id="275" r:id="rId26"/>
    <p:sldId id="319" r:id="rId27"/>
    <p:sldId id="279" r:id="rId28"/>
    <p:sldId id="280" r:id="rId29"/>
    <p:sldId id="305" r:id="rId30"/>
    <p:sldId id="281" r:id="rId31"/>
    <p:sldId id="313" r:id="rId32"/>
    <p:sldId id="317" r:id="rId33"/>
    <p:sldId id="318" r:id="rId34"/>
    <p:sldId id="287" r:id="rId35"/>
    <p:sldId id="288" r:id="rId36"/>
    <p:sldId id="289" r:id="rId37"/>
    <p:sldId id="290" r:id="rId38"/>
    <p:sldId id="315" r:id="rId39"/>
    <p:sldId id="283" r:id="rId40"/>
    <p:sldId id="291" r:id="rId41"/>
    <p:sldId id="316"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FFF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1" autoAdjust="0"/>
    <p:restoredTop sz="85696" autoAdjust="0"/>
  </p:normalViewPr>
  <p:slideViewPr>
    <p:cSldViewPr snapToGrid="0">
      <p:cViewPr varScale="1">
        <p:scale>
          <a:sx n="57" d="100"/>
          <a:sy n="57" d="100"/>
        </p:scale>
        <p:origin x="828" y="40"/>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96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50"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customXml" Target="../customXml/item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sh Tobbe" userId="3dc64592-6c84-4b23-a948-38c3116d9bb6" providerId="ADAL" clId="{AA564E84-F14B-469D-A365-1A3DFB1CFEB9}"/>
    <pc:docChg chg="modSld">
      <pc:chgData name="Trish Tobbe" userId="3dc64592-6c84-4b23-a948-38c3116d9bb6" providerId="ADAL" clId="{AA564E84-F14B-469D-A365-1A3DFB1CFEB9}" dt="2022-12-19T19:56:45.333" v="1" actId="20577"/>
      <pc:docMkLst>
        <pc:docMk/>
      </pc:docMkLst>
      <pc:sldChg chg="modSp mod">
        <pc:chgData name="Trish Tobbe" userId="3dc64592-6c84-4b23-a948-38c3116d9bb6" providerId="ADAL" clId="{AA564E84-F14B-469D-A365-1A3DFB1CFEB9}" dt="2022-12-19T19:56:45.333" v="1" actId="20577"/>
        <pc:sldMkLst>
          <pc:docMk/>
          <pc:sldMk cId="2494696770" sldId="318"/>
        </pc:sldMkLst>
        <pc:spChg chg="mod">
          <ac:chgData name="Trish Tobbe" userId="3dc64592-6c84-4b23-a948-38c3116d9bb6" providerId="ADAL" clId="{AA564E84-F14B-469D-A365-1A3DFB1CFEB9}" dt="2022-12-19T19:56:45.333" v="1" actId="20577"/>
          <ac:spMkLst>
            <pc:docMk/>
            <pc:sldMk cId="2494696770" sldId="318"/>
            <ac:spMk id="9" creationId="{68C369E4-75D8-F228-0372-BEC9FD1736FA}"/>
          </ac:spMkLst>
        </pc:spChg>
      </pc:sldChg>
    </pc:docChg>
  </pc:docChgLst>
  <pc:docChgLst>
    <pc:chgData name="Trish Tobbe" userId="3dc64592-6c84-4b23-a948-38c3116d9bb6" providerId="ADAL" clId="{6D63BCAC-EC48-453B-AF48-49D8F2BD4D0B}"/>
    <pc:docChg chg="undo custSel modSld">
      <pc:chgData name="Trish Tobbe" userId="3dc64592-6c84-4b23-a948-38c3116d9bb6" providerId="ADAL" clId="{6D63BCAC-EC48-453B-AF48-49D8F2BD4D0B}" dt="2022-10-27T17:10:31.645" v="7" actId="1076"/>
      <pc:docMkLst>
        <pc:docMk/>
      </pc:docMkLst>
      <pc:sldChg chg="modSp mod">
        <pc:chgData name="Trish Tobbe" userId="3dc64592-6c84-4b23-a948-38c3116d9bb6" providerId="ADAL" clId="{6D63BCAC-EC48-453B-AF48-49D8F2BD4D0B}" dt="2022-10-26T16:45:28.817" v="4" actId="1076"/>
        <pc:sldMkLst>
          <pc:docMk/>
          <pc:sldMk cId="557154225" sldId="262"/>
        </pc:sldMkLst>
        <pc:spChg chg="mod">
          <ac:chgData name="Trish Tobbe" userId="3dc64592-6c84-4b23-a948-38c3116d9bb6" providerId="ADAL" clId="{6D63BCAC-EC48-453B-AF48-49D8F2BD4D0B}" dt="2022-10-26T16:44:08.126" v="2" actId="1076"/>
          <ac:spMkLst>
            <pc:docMk/>
            <pc:sldMk cId="557154225" sldId="262"/>
            <ac:spMk id="19" creationId="{E166DC9F-C11B-47B2-98F3-D86EE53EB9AE}"/>
          </ac:spMkLst>
        </pc:spChg>
        <pc:spChg chg="mod">
          <ac:chgData name="Trish Tobbe" userId="3dc64592-6c84-4b23-a948-38c3116d9bb6" providerId="ADAL" clId="{6D63BCAC-EC48-453B-AF48-49D8F2BD4D0B}" dt="2022-10-26T16:45:28.817" v="4" actId="1076"/>
          <ac:spMkLst>
            <pc:docMk/>
            <pc:sldMk cId="557154225" sldId="262"/>
            <ac:spMk id="25" creationId="{5963BF24-4D54-4262-A843-104204C1349A}"/>
          </ac:spMkLst>
        </pc:spChg>
      </pc:sldChg>
      <pc:sldChg chg="modSp mod">
        <pc:chgData name="Trish Tobbe" userId="3dc64592-6c84-4b23-a948-38c3116d9bb6" providerId="ADAL" clId="{6D63BCAC-EC48-453B-AF48-49D8F2BD4D0B}" dt="2022-10-26T16:45:40.239" v="6" actId="1076"/>
        <pc:sldMkLst>
          <pc:docMk/>
          <pc:sldMk cId="4220870669" sldId="263"/>
        </pc:sldMkLst>
        <pc:picChg chg="mod">
          <ac:chgData name="Trish Tobbe" userId="3dc64592-6c84-4b23-a948-38c3116d9bb6" providerId="ADAL" clId="{6D63BCAC-EC48-453B-AF48-49D8F2BD4D0B}" dt="2022-10-26T16:45:40.239" v="6" actId="1076"/>
          <ac:picMkLst>
            <pc:docMk/>
            <pc:sldMk cId="4220870669" sldId="263"/>
            <ac:picMk id="21" creationId="{8FC8BCC6-3C6C-49F7-9476-BD8399D6EA31}"/>
          </ac:picMkLst>
        </pc:picChg>
      </pc:sldChg>
      <pc:sldChg chg="modSp mod">
        <pc:chgData name="Trish Tobbe" userId="3dc64592-6c84-4b23-a948-38c3116d9bb6" providerId="ADAL" clId="{6D63BCAC-EC48-453B-AF48-49D8F2BD4D0B}" dt="2022-10-27T17:10:31.645" v="7" actId="1076"/>
        <pc:sldMkLst>
          <pc:docMk/>
          <pc:sldMk cId="2361224158" sldId="276"/>
        </pc:sldMkLst>
        <pc:spChg chg="mod">
          <ac:chgData name="Trish Tobbe" userId="3dc64592-6c84-4b23-a948-38c3116d9bb6" providerId="ADAL" clId="{6D63BCAC-EC48-453B-AF48-49D8F2BD4D0B}" dt="2022-10-27T17:10:31.645" v="7" actId="1076"/>
          <ac:spMkLst>
            <pc:docMk/>
            <pc:sldMk cId="2361224158" sldId="276"/>
            <ac:spMk id="4" creationId="{23DC41BE-531E-4739-82BB-BFF8CC6B7DA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12/19/2022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a:p>
        </p:txBody>
      </p:sp>
    </p:spTree>
    <p:extLst>
      <p:ext uri="{BB962C8B-B14F-4D97-AF65-F5344CB8AC3E}">
        <p14:creationId xmlns:p14="http://schemas.microsoft.com/office/powerpoint/2010/main" val="905011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a:t>
            </a:fld>
            <a:endParaRPr lang="en-US"/>
          </a:p>
        </p:txBody>
      </p:sp>
    </p:spTree>
    <p:extLst>
      <p:ext uri="{BB962C8B-B14F-4D97-AF65-F5344CB8AC3E}">
        <p14:creationId xmlns:p14="http://schemas.microsoft.com/office/powerpoint/2010/main" val="215666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26</a:t>
            </a:fld>
            <a:endParaRPr lang="en-US"/>
          </a:p>
        </p:txBody>
      </p:sp>
    </p:spTree>
    <p:extLst>
      <p:ext uri="{BB962C8B-B14F-4D97-AF65-F5344CB8AC3E}">
        <p14:creationId xmlns:p14="http://schemas.microsoft.com/office/powerpoint/2010/main" val="2122791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Agencies are referred to the ADA for more information on allowing service animals into the pantries and community kitchens.  DTC’s guidance follows the ADA:  Agencies may only ask two questions:  1.  Is the animal required for a disability and 2. What tasks are the animal trained to perform?  Agencies may not ask what disability the client may have, and may not require any identification or special identifiers for the animal.  DTC expects that partners make reasonable accommodations to serve people with disabilities and service animals per the </a:t>
            </a:r>
            <a:r>
              <a:rPr lang="en-US"/>
              <a:t>ADA directive.</a:t>
            </a:r>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28</a:t>
            </a:fld>
            <a:endParaRPr lang="en-US"/>
          </a:p>
        </p:txBody>
      </p:sp>
    </p:spTree>
    <p:extLst>
      <p:ext uri="{BB962C8B-B14F-4D97-AF65-F5344CB8AC3E}">
        <p14:creationId xmlns:p14="http://schemas.microsoft.com/office/powerpoint/2010/main" val="758950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in the warehouse looks for and discards recalled product</a:t>
            </a:r>
          </a:p>
          <a:p>
            <a:r>
              <a:rPr lang="en-US" dirty="0"/>
              <a:t>Agencies might have received recalled product from food drives, church donations, or other means.</a:t>
            </a:r>
          </a:p>
          <a:p>
            <a:r>
              <a:rPr lang="en-US" dirty="0"/>
              <a:t>Agencies should put up a bulletin board, and print out the recall emails to inform clients of the recall.</a:t>
            </a:r>
          </a:p>
        </p:txBody>
      </p:sp>
      <p:sp>
        <p:nvSpPr>
          <p:cNvPr id="4" name="Slide Number Placeholder 3"/>
          <p:cNvSpPr>
            <a:spLocks noGrp="1"/>
          </p:cNvSpPr>
          <p:nvPr>
            <p:ph type="sldNum" sz="quarter" idx="5"/>
          </p:nvPr>
        </p:nvSpPr>
        <p:spPr/>
        <p:txBody>
          <a:bodyPr/>
          <a:lstStyle/>
          <a:p>
            <a:fld id="{E0746DE6-3336-457D-A091-FA20AC1C536E}" type="slidenum">
              <a:rPr lang="en-US" smtClean="0"/>
              <a:t>29</a:t>
            </a:fld>
            <a:endParaRPr lang="en-US"/>
          </a:p>
        </p:txBody>
      </p:sp>
    </p:spTree>
    <p:extLst>
      <p:ext uri="{BB962C8B-B14F-4D97-AF65-F5344CB8AC3E}">
        <p14:creationId xmlns:p14="http://schemas.microsoft.com/office/powerpoint/2010/main" val="3348813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Expiration dates for medications are a hard stop. Reject any medication donations that are expired or past the use-by date. Baby formula is not to be used past the use by date. </a:t>
            </a:r>
          </a:p>
        </p:txBody>
      </p:sp>
      <p:sp>
        <p:nvSpPr>
          <p:cNvPr id="4" name="Slide Number Placeholder 3"/>
          <p:cNvSpPr>
            <a:spLocks noGrp="1"/>
          </p:cNvSpPr>
          <p:nvPr>
            <p:ph type="sldNum" sz="quarter" idx="5"/>
          </p:nvPr>
        </p:nvSpPr>
        <p:spPr/>
        <p:txBody>
          <a:bodyPr/>
          <a:lstStyle/>
          <a:p>
            <a:fld id="{E0746DE6-3336-457D-A091-FA20AC1C536E}" type="slidenum">
              <a:rPr lang="en-US" smtClean="0"/>
              <a:t>32</a:t>
            </a:fld>
            <a:endParaRPr lang="en-US"/>
          </a:p>
        </p:txBody>
      </p:sp>
    </p:spTree>
    <p:extLst>
      <p:ext uri="{BB962C8B-B14F-4D97-AF65-F5344CB8AC3E}">
        <p14:creationId xmlns:p14="http://schemas.microsoft.com/office/powerpoint/2010/main" val="3615037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35</a:t>
            </a:fld>
            <a:endParaRPr lang="en-US"/>
          </a:p>
        </p:txBody>
      </p:sp>
    </p:spTree>
    <p:extLst>
      <p:ext uri="{BB962C8B-B14F-4D97-AF65-F5344CB8AC3E}">
        <p14:creationId xmlns:p14="http://schemas.microsoft.com/office/powerpoint/2010/main" val="1568276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36</a:t>
            </a:fld>
            <a:endParaRPr lang="en-US"/>
          </a:p>
        </p:txBody>
      </p:sp>
    </p:spTree>
    <p:extLst>
      <p:ext uri="{BB962C8B-B14F-4D97-AF65-F5344CB8AC3E}">
        <p14:creationId xmlns:p14="http://schemas.microsoft.com/office/powerpoint/2010/main" val="787604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Risk Categories:  Elderly, Young Children, and those who are Immune-Compromised (chronically ill)</a:t>
            </a:r>
          </a:p>
          <a:p>
            <a:r>
              <a:rPr lang="en-US" dirty="0"/>
              <a:t>Regulators include the local health department, USDA inspectors, DTC representatives</a:t>
            </a:r>
          </a:p>
        </p:txBody>
      </p:sp>
      <p:sp>
        <p:nvSpPr>
          <p:cNvPr id="4" name="Slide Number Placeholder 3"/>
          <p:cNvSpPr>
            <a:spLocks noGrp="1"/>
          </p:cNvSpPr>
          <p:nvPr>
            <p:ph type="sldNum" sz="quarter" idx="10"/>
          </p:nvPr>
        </p:nvSpPr>
        <p:spPr/>
        <p:txBody>
          <a:bodyPr/>
          <a:lstStyle/>
          <a:p>
            <a:fld id="{E0746DE6-3336-457D-A091-FA20AC1C536E}" type="slidenum">
              <a:rPr lang="en-US" smtClean="0"/>
              <a:t>2</a:t>
            </a:fld>
            <a:endParaRPr lang="en-US"/>
          </a:p>
        </p:txBody>
      </p:sp>
    </p:spTree>
    <p:extLst>
      <p:ext uri="{BB962C8B-B14F-4D97-AF65-F5344CB8AC3E}">
        <p14:creationId xmlns:p14="http://schemas.microsoft.com/office/powerpoint/2010/main" val="2005638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 TOM –Food, Acidity, Time, Temperature, Oxygen, Moisture</a:t>
            </a:r>
          </a:p>
        </p:txBody>
      </p:sp>
      <p:sp>
        <p:nvSpPr>
          <p:cNvPr id="4" name="Slide Number Placeholder 3"/>
          <p:cNvSpPr>
            <a:spLocks noGrp="1"/>
          </p:cNvSpPr>
          <p:nvPr>
            <p:ph type="sldNum" sz="quarter" idx="5"/>
          </p:nvPr>
        </p:nvSpPr>
        <p:spPr/>
        <p:txBody>
          <a:bodyPr/>
          <a:lstStyle/>
          <a:p>
            <a:fld id="{E0746DE6-3336-457D-A091-FA20AC1C536E}" type="slidenum">
              <a:rPr lang="en-US" smtClean="0"/>
              <a:t>4</a:t>
            </a:fld>
            <a:endParaRPr lang="en-US"/>
          </a:p>
        </p:txBody>
      </p:sp>
    </p:spTree>
    <p:extLst>
      <p:ext uri="{BB962C8B-B14F-4D97-AF65-F5344CB8AC3E}">
        <p14:creationId xmlns:p14="http://schemas.microsoft.com/office/powerpoint/2010/main" val="2027887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may become contaminated during production, or in the fields</a:t>
            </a:r>
          </a:p>
          <a:p>
            <a:r>
              <a:rPr lang="en-US" dirty="0"/>
              <a:t>Hand washing is always going to be the first line of defense in keeping food safe</a:t>
            </a:r>
          </a:p>
          <a:p>
            <a:r>
              <a:rPr lang="en-US" dirty="0"/>
              <a:t>The clients themselves may be the source of the contamination –long bus rides, improper thawing or storage, improper cooking temperatures</a:t>
            </a:r>
          </a:p>
        </p:txBody>
      </p:sp>
      <p:sp>
        <p:nvSpPr>
          <p:cNvPr id="4" name="Slide Number Placeholder 3"/>
          <p:cNvSpPr>
            <a:spLocks noGrp="1"/>
          </p:cNvSpPr>
          <p:nvPr>
            <p:ph type="sldNum" sz="quarter" idx="10"/>
          </p:nvPr>
        </p:nvSpPr>
        <p:spPr/>
        <p:txBody>
          <a:bodyPr/>
          <a:lstStyle/>
          <a:p>
            <a:fld id="{E0746DE6-3336-457D-A091-FA20AC1C536E}" type="slidenum">
              <a:rPr lang="en-US" smtClean="0"/>
              <a:t>5</a:t>
            </a:fld>
            <a:endParaRPr lang="en-US"/>
          </a:p>
        </p:txBody>
      </p:sp>
    </p:spTree>
    <p:extLst>
      <p:ext uri="{BB962C8B-B14F-4D97-AF65-F5344CB8AC3E}">
        <p14:creationId xmlns:p14="http://schemas.microsoft.com/office/powerpoint/2010/main" val="539625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6</a:t>
            </a:fld>
            <a:endParaRPr lang="en-US"/>
          </a:p>
        </p:txBody>
      </p:sp>
    </p:spTree>
    <p:extLst>
      <p:ext uri="{BB962C8B-B14F-4D97-AF65-F5344CB8AC3E}">
        <p14:creationId xmlns:p14="http://schemas.microsoft.com/office/powerpoint/2010/main" val="4271787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contamination is the process by which pathogens are unintentionally transferred from one substance or object to another, with harmful effect</a:t>
            </a:r>
          </a:p>
          <a:p>
            <a:r>
              <a:rPr lang="en-US" dirty="0"/>
              <a:t>WASH YOUR HANDS!</a:t>
            </a:r>
          </a:p>
          <a:p>
            <a:r>
              <a:rPr lang="en-US" dirty="0"/>
              <a:t>Cleaning requires the use of soap or detergents to remove visible soils.  Sanitation requires the use of heat (180F or above) or chemicals to reduce pathogens to a safe level</a:t>
            </a:r>
          </a:p>
          <a:p>
            <a:r>
              <a:rPr lang="en-US" dirty="0"/>
              <a:t>Time &amp; Temperature abuse –4 hours for food to become unsafe at the improper temperatures</a:t>
            </a:r>
          </a:p>
        </p:txBody>
      </p:sp>
      <p:sp>
        <p:nvSpPr>
          <p:cNvPr id="4" name="Slide Number Placeholder 3"/>
          <p:cNvSpPr>
            <a:spLocks noGrp="1"/>
          </p:cNvSpPr>
          <p:nvPr>
            <p:ph type="sldNum" sz="quarter" idx="5"/>
          </p:nvPr>
        </p:nvSpPr>
        <p:spPr/>
        <p:txBody>
          <a:bodyPr/>
          <a:lstStyle/>
          <a:p>
            <a:fld id="{E0746DE6-3336-457D-A091-FA20AC1C536E}" type="slidenum">
              <a:rPr lang="en-US" smtClean="0"/>
              <a:t>7</a:t>
            </a:fld>
            <a:endParaRPr lang="en-US"/>
          </a:p>
        </p:txBody>
      </p:sp>
    </p:spTree>
    <p:extLst>
      <p:ext uri="{BB962C8B-B14F-4D97-AF65-F5344CB8AC3E}">
        <p14:creationId xmlns:p14="http://schemas.microsoft.com/office/powerpoint/2010/main" val="675034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23</a:t>
            </a:fld>
            <a:endParaRPr lang="en-US"/>
          </a:p>
        </p:txBody>
      </p:sp>
    </p:spTree>
    <p:extLst>
      <p:ext uri="{BB962C8B-B14F-4D97-AF65-F5344CB8AC3E}">
        <p14:creationId xmlns:p14="http://schemas.microsoft.com/office/powerpoint/2010/main" val="1723982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aid demonstrates where to place foods to minimize the risk of cross-contamination.</a:t>
            </a:r>
          </a:p>
        </p:txBody>
      </p:sp>
      <p:sp>
        <p:nvSpPr>
          <p:cNvPr id="4" name="Slide Number Placeholder 3"/>
          <p:cNvSpPr>
            <a:spLocks noGrp="1"/>
          </p:cNvSpPr>
          <p:nvPr>
            <p:ph type="sldNum" sz="quarter" idx="5"/>
          </p:nvPr>
        </p:nvSpPr>
        <p:spPr/>
        <p:txBody>
          <a:bodyPr/>
          <a:lstStyle/>
          <a:p>
            <a:fld id="{E0746DE6-3336-457D-A091-FA20AC1C536E}" type="slidenum">
              <a:rPr lang="en-US" smtClean="0"/>
              <a:t>24</a:t>
            </a:fld>
            <a:endParaRPr lang="en-US"/>
          </a:p>
        </p:txBody>
      </p:sp>
    </p:spTree>
    <p:extLst>
      <p:ext uri="{BB962C8B-B14F-4D97-AF65-F5344CB8AC3E}">
        <p14:creationId xmlns:p14="http://schemas.microsoft.com/office/powerpoint/2010/main" val="1929588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aid demonstrates where to place foods to minimize the risk of cross-contamination.</a:t>
            </a:r>
          </a:p>
        </p:txBody>
      </p:sp>
      <p:sp>
        <p:nvSpPr>
          <p:cNvPr id="4" name="Slide Number Placeholder 3"/>
          <p:cNvSpPr>
            <a:spLocks noGrp="1"/>
          </p:cNvSpPr>
          <p:nvPr>
            <p:ph type="sldNum" sz="quarter" idx="5"/>
          </p:nvPr>
        </p:nvSpPr>
        <p:spPr/>
        <p:txBody>
          <a:bodyPr/>
          <a:lstStyle/>
          <a:p>
            <a:fld id="{E0746DE6-3336-457D-A091-FA20AC1C536E}" type="slidenum">
              <a:rPr lang="en-US" smtClean="0"/>
              <a:t>25</a:t>
            </a:fld>
            <a:endParaRPr lang="en-US"/>
          </a:p>
        </p:txBody>
      </p:sp>
    </p:spTree>
    <p:extLst>
      <p:ext uri="{BB962C8B-B14F-4D97-AF65-F5344CB8AC3E}">
        <p14:creationId xmlns:p14="http://schemas.microsoft.com/office/powerpoint/2010/main" val="21888196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1C12D574-25AB-4ED9-A06D-4279CBFE7127}" type="datetimeFigureOut">
              <a:rPr lang="en-US" smtClean="0"/>
              <a:t>12/19/2022</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77FBE95E-9360-4856-B5BA-33A9034977AE}"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6362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12D574-25AB-4ED9-A06D-4279CBFE7127}"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BE95E-9360-4856-B5BA-33A9034977AE}" type="slidenum">
              <a:rPr lang="en-US" smtClean="0"/>
              <a:t>‹#›</a:t>
            </a:fld>
            <a:endParaRPr lang="en-US"/>
          </a:p>
        </p:txBody>
      </p:sp>
    </p:spTree>
    <p:extLst>
      <p:ext uri="{BB962C8B-B14F-4D97-AF65-F5344CB8AC3E}">
        <p14:creationId xmlns:p14="http://schemas.microsoft.com/office/powerpoint/2010/main" val="3518798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12D574-25AB-4ED9-A06D-4279CBFE7127}"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BE95E-9360-4856-B5BA-33A9034977AE}"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0379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12D574-25AB-4ED9-A06D-4279CBFE7127}"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BE95E-9360-4856-B5BA-33A9034977AE}"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753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12D574-25AB-4ED9-A06D-4279CBFE7127}"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BE95E-9360-4856-B5BA-33A9034977AE}" type="slidenum">
              <a:rPr lang="en-US" smtClean="0"/>
              <a:t>‹#›</a:t>
            </a:fld>
            <a:endParaRPr lang="en-US"/>
          </a:p>
        </p:txBody>
      </p:sp>
    </p:spTree>
    <p:extLst>
      <p:ext uri="{BB962C8B-B14F-4D97-AF65-F5344CB8AC3E}">
        <p14:creationId xmlns:p14="http://schemas.microsoft.com/office/powerpoint/2010/main" val="1642271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12D574-25AB-4ED9-A06D-4279CBFE7127}"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BE95E-9360-4856-B5BA-33A9034977AE}"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7889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12D574-25AB-4ED9-A06D-4279CBFE7127}"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BE95E-9360-4856-B5BA-33A9034977AE}"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7710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12D574-25AB-4ED9-A06D-4279CBFE7127}"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BE95E-9360-4856-B5BA-33A9034977AE}"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8012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12D574-25AB-4ED9-A06D-4279CBFE7127}"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BE95E-9360-4856-B5BA-33A9034977AE}"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3499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99EB7-A8AA-431D-98E6-DF38B152CB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15DC88-045A-48DD-A8C8-B7CDCDF2F9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197B81-93D0-40CB-A73D-5FE206178C6B}"/>
              </a:ext>
            </a:extLst>
          </p:cNvPr>
          <p:cNvSpPr>
            <a:spLocks noGrp="1"/>
          </p:cNvSpPr>
          <p:nvPr>
            <p:ph type="dt" sz="half" idx="10"/>
          </p:nvPr>
        </p:nvSpPr>
        <p:spPr/>
        <p:txBody>
          <a:bodyPr/>
          <a:lstStyle/>
          <a:p>
            <a:fld id="{4C70D617-B50B-4B6B-BBAD-C48001CE79AA}" type="datetimeFigureOut">
              <a:rPr lang="en-US" smtClean="0"/>
              <a:t>12/19/2022</a:t>
            </a:fld>
            <a:endParaRPr lang="en-US"/>
          </a:p>
        </p:txBody>
      </p:sp>
      <p:sp>
        <p:nvSpPr>
          <p:cNvPr id="5" name="Footer Placeholder 4">
            <a:extLst>
              <a:ext uri="{FF2B5EF4-FFF2-40B4-BE49-F238E27FC236}">
                <a16:creationId xmlns:a16="http://schemas.microsoft.com/office/drawing/2014/main" id="{0FF04C96-9E25-41CB-9A48-BABF289B2B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4B73D5-CBD1-46C0-B1AC-781D0E27C0F3}"/>
              </a:ext>
            </a:extLst>
          </p:cNvPr>
          <p:cNvSpPr>
            <a:spLocks noGrp="1"/>
          </p:cNvSpPr>
          <p:nvPr>
            <p:ph type="sldNum" sz="quarter" idx="12"/>
          </p:nvPr>
        </p:nvSpPr>
        <p:spPr/>
        <p:txBody>
          <a:bodyPr/>
          <a:lstStyle/>
          <a:p>
            <a:fld id="{CBF64002-01CB-4287-898A-2E12C5C4197C}" type="slidenum">
              <a:rPr lang="en-US" smtClean="0"/>
              <a:t>‹#›</a:t>
            </a:fld>
            <a:endParaRPr lang="en-US"/>
          </a:p>
        </p:txBody>
      </p:sp>
    </p:spTree>
    <p:extLst>
      <p:ext uri="{BB962C8B-B14F-4D97-AF65-F5344CB8AC3E}">
        <p14:creationId xmlns:p14="http://schemas.microsoft.com/office/powerpoint/2010/main" val="1436653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B84E9-9E90-4E3A-A71F-0FDC469E4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538AB2-E508-47A6-BA74-4B78AB3B63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935162-9CC9-46DF-9B9D-55F7C25019BB}"/>
              </a:ext>
            </a:extLst>
          </p:cNvPr>
          <p:cNvSpPr>
            <a:spLocks noGrp="1"/>
          </p:cNvSpPr>
          <p:nvPr>
            <p:ph type="dt" sz="half" idx="10"/>
          </p:nvPr>
        </p:nvSpPr>
        <p:spPr/>
        <p:txBody>
          <a:bodyPr/>
          <a:lstStyle/>
          <a:p>
            <a:fld id="{4C70D617-B50B-4B6B-BBAD-C48001CE79AA}" type="datetimeFigureOut">
              <a:rPr lang="en-US" smtClean="0"/>
              <a:t>12/19/2022</a:t>
            </a:fld>
            <a:endParaRPr lang="en-US"/>
          </a:p>
        </p:txBody>
      </p:sp>
      <p:sp>
        <p:nvSpPr>
          <p:cNvPr id="5" name="Footer Placeholder 4">
            <a:extLst>
              <a:ext uri="{FF2B5EF4-FFF2-40B4-BE49-F238E27FC236}">
                <a16:creationId xmlns:a16="http://schemas.microsoft.com/office/drawing/2014/main" id="{D3CE0496-E056-4445-AA77-C72947D09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396D8D-0514-4AB2-9654-D466648D5126}"/>
              </a:ext>
            </a:extLst>
          </p:cNvPr>
          <p:cNvSpPr>
            <a:spLocks noGrp="1"/>
          </p:cNvSpPr>
          <p:nvPr>
            <p:ph type="sldNum" sz="quarter" idx="12"/>
          </p:nvPr>
        </p:nvSpPr>
        <p:spPr/>
        <p:txBody>
          <a:bodyPr/>
          <a:lstStyle/>
          <a:p>
            <a:fld id="{CBF64002-01CB-4287-898A-2E12C5C4197C}" type="slidenum">
              <a:rPr lang="en-US" smtClean="0"/>
              <a:t>‹#›</a:t>
            </a:fld>
            <a:endParaRPr lang="en-US"/>
          </a:p>
        </p:txBody>
      </p:sp>
    </p:spTree>
    <p:extLst>
      <p:ext uri="{BB962C8B-B14F-4D97-AF65-F5344CB8AC3E}">
        <p14:creationId xmlns:p14="http://schemas.microsoft.com/office/powerpoint/2010/main" val="2884947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12D574-25AB-4ED9-A06D-4279CBFE7127}"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BE95E-9360-4856-B5BA-33A9034977AE}" type="slidenum">
              <a:rPr lang="en-US" smtClean="0"/>
              <a:t>‹#›</a:t>
            </a:fld>
            <a:endParaRPr lang="en-US"/>
          </a:p>
        </p:txBody>
      </p:sp>
    </p:spTree>
    <p:extLst>
      <p:ext uri="{BB962C8B-B14F-4D97-AF65-F5344CB8AC3E}">
        <p14:creationId xmlns:p14="http://schemas.microsoft.com/office/powerpoint/2010/main" val="86568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FC72B-27F1-4A23-A122-63D9DA3C33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9DC2A7-31B1-4CDC-9648-EEC29CC7A4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6C1DE1-F374-401D-B7AB-9ACECC6B0CD2}"/>
              </a:ext>
            </a:extLst>
          </p:cNvPr>
          <p:cNvSpPr>
            <a:spLocks noGrp="1"/>
          </p:cNvSpPr>
          <p:nvPr>
            <p:ph type="dt" sz="half" idx="10"/>
          </p:nvPr>
        </p:nvSpPr>
        <p:spPr/>
        <p:txBody>
          <a:bodyPr/>
          <a:lstStyle/>
          <a:p>
            <a:fld id="{4C70D617-B50B-4B6B-BBAD-C48001CE79AA}" type="datetimeFigureOut">
              <a:rPr lang="en-US" smtClean="0"/>
              <a:t>12/19/2022</a:t>
            </a:fld>
            <a:endParaRPr lang="en-US"/>
          </a:p>
        </p:txBody>
      </p:sp>
      <p:sp>
        <p:nvSpPr>
          <p:cNvPr id="5" name="Footer Placeholder 4">
            <a:extLst>
              <a:ext uri="{FF2B5EF4-FFF2-40B4-BE49-F238E27FC236}">
                <a16:creationId xmlns:a16="http://schemas.microsoft.com/office/drawing/2014/main" id="{1131D85F-9FF7-4E9E-9428-4A37BF210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965AD9-5603-44A6-9605-77E097A0D89E}"/>
              </a:ext>
            </a:extLst>
          </p:cNvPr>
          <p:cNvSpPr>
            <a:spLocks noGrp="1"/>
          </p:cNvSpPr>
          <p:nvPr>
            <p:ph type="sldNum" sz="quarter" idx="12"/>
          </p:nvPr>
        </p:nvSpPr>
        <p:spPr/>
        <p:txBody>
          <a:bodyPr/>
          <a:lstStyle/>
          <a:p>
            <a:fld id="{CBF64002-01CB-4287-898A-2E12C5C4197C}" type="slidenum">
              <a:rPr lang="en-US" smtClean="0"/>
              <a:t>‹#›</a:t>
            </a:fld>
            <a:endParaRPr lang="en-US"/>
          </a:p>
        </p:txBody>
      </p:sp>
    </p:spTree>
    <p:extLst>
      <p:ext uri="{BB962C8B-B14F-4D97-AF65-F5344CB8AC3E}">
        <p14:creationId xmlns:p14="http://schemas.microsoft.com/office/powerpoint/2010/main" val="2732422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E561D-FAD5-449B-9F65-0A43F26B1D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84038-5724-4BE1-A68F-92CC4D6DA9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B3B927-D40A-4A0D-A9E6-18FFFC7FF8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2BD2B-6AF7-401F-85A4-A53B7888062A}"/>
              </a:ext>
            </a:extLst>
          </p:cNvPr>
          <p:cNvSpPr>
            <a:spLocks noGrp="1"/>
          </p:cNvSpPr>
          <p:nvPr>
            <p:ph type="dt" sz="half" idx="10"/>
          </p:nvPr>
        </p:nvSpPr>
        <p:spPr/>
        <p:txBody>
          <a:bodyPr/>
          <a:lstStyle/>
          <a:p>
            <a:fld id="{4C70D617-B50B-4B6B-BBAD-C48001CE79AA}" type="datetimeFigureOut">
              <a:rPr lang="en-US" smtClean="0"/>
              <a:t>12/19/2022</a:t>
            </a:fld>
            <a:endParaRPr lang="en-US"/>
          </a:p>
        </p:txBody>
      </p:sp>
      <p:sp>
        <p:nvSpPr>
          <p:cNvPr id="6" name="Footer Placeholder 5">
            <a:extLst>
              <a:ext uri="{FF2B5EF4-FFF2-40B4-BE49-F238E27FC236}">
                <a16:creationId xmlns:a16="http://schemas.microsoft.com/office/drawing/2014/main" id="{5522329F-9E6F-475D-90AD-D73221A003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AE3E1D-8152-43DF-B271-73158EDAE8C5}"/>
              </a:ext>
            </a:extLst>
          </p:cNvPr>
          <p:cNvSpPr>
            <a:spLocks noGrp="1"/>
          </p:cNvSpPr>
          <p:nvPr>
            <p:ph type="sldNum" sz="quarter" idx="12"/>
          </p:nvPr>
        </p:nvSpPr>
        <p:spPr/>
        <p:txBody>
          <a:bodyPr/>
          <a:lstStyle/>
          <a:p>
            <a:fld id="{CBF64002-01CB-4287-898A-2E12C5C4197C}" type="slidenum">
              <a:rPr lang="en-US" smtClean="0"/>
              <a:t>‹#›</a:t>
            </a:fld>
            <a:endParaRPr lang="en-US"/>
          </a:p>
        </p:txBody>
      </p:sp>
    </p:spTree>
    <p:extLst>
      <p:ext uri="{BB962C8B-B14F-4D97-AF65-F5344CB8AC3E}">
        <p14:creationId xmlns:p14="http://schemas.microsoft.com/office/powerpoint/2010/main" val="660198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61874-D1BD-4D77-877C-1A9CB23972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DA164E-7A87-4065-8034-F8878AAE7A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92467F-F168-4E02-B5E7-B80FB3B407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13758-19D0-44CF-A455-1C59B2C899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51BABA-ADE9-49BB-A142-17D78BC688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2EEF6F-7E18-4575-A2B4-D84BBC2F0B66}"/>
              </a:ext>
            </a:extLst>
          </p:cNvPr>
          <p:cNvSpPr>
            <a:spLocks noGrp="1"/>
          </p:cNvSpPr>
          <p:nvPr>
            <p:ph type="dt" sz="half" idx="10"/>
          </p:nvPr>
        </p:nvSpPr>
        <p:spPr/>
        <p:txBody>
          <a:bodyPr/>
          <a:lstStyle/>
          <a:p>
            <a:fld id="{4C70D617-B50B-4B6B-BBAD-C48001CE79AA}" type="datetimeFigureOut">
              <a:rPr lang="en-US" smtClean="0"/>
              <a:t>12/19/2022</a:t>
            </a:fld>
            <a:endParaRPr lang="en-US"/>
          </a:p>
        </p:txBody>
      </p:sp>
      <p:sp>
        <p:nvSpPr>
          <p:cNvPr id="8" name="Footer Placeholder 7">
            <a:extLst>
              <a:ext uri="{FF2B5EF4-FFF2-40B4-BE49-F238E27FC236}">
                <a16:creationId xmlns:a16="http://schemas.microsoft.com/office/drawing/2014/main" id="{EE55AE5D-1D08-4728-950A-2BBBB39822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489FF0-031A-492F-9D8E-B11C42F7CF64}"/>
              </a:ext>
            </a:extLst>
          </p:cNvPr>
          <p:cNvSpPr>
            <a:spLocks noGrp="1"/>
          </p:cNvSpPr>
          <p:nvPr>
            <p:ph type="sldNum" sz="quarter" idx="12"/>
          </p:nvPr>
        </p:nvSpPr>
        <p:spPr/>
        <p:txBody>
          <a:bodyPr/>
          <a:lstStyle/>
          <a:p>
            <a:fld id="{CBF64002-01CB-4287-898A-2E12C5C4197C}" type="slidenum">
              <a:rPr lang="en-US" smtClean="0"/>
              <a:t>‹#›</a:t>
            </a:fld>
            <a:endParaRPr lang="en-US"/>
          </a:p>
        </p:txBody>
      </p:sp>
    </p:spTree>
    <p:extLst>
      <p:ext uri="{BB962C8B-B14F-4D97-AF65-F5344CB8AC3E}">
        <p14:creationId xmlns:p14="http://schemas.microsoft.com/office/powerpoint/2010/main" val="230171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F409C-9FA9-442F-9BD7-B746E41C40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AB5091-CCDF-4477-BD22-32083E73F27C}"/>
              </a:ext>
            </a:extLst>
          </p:cNvPr>
          <p:cNvSpPr>
            <a:spLocks noGrp="1"/>
          </p:cNvSpPr>
          <p:nvPr>
            <p:ph type="dt" sz="half" idx="10"/>
          </p:nvPr>
        </p:nvSpPr>
        <p:spPr/>
        <p:txBody>
          <a:bodyPr/>
          <a:lstStyle/>
          <a:p>
            <a:fld id="{4C70D617-B50B-4B6B-BBAD-C48001CE79AA}" type="datetimeFigureOut">
              <a:rPr lang="en-US" smtClean="0"/>
              <a:t>12/19/2022</a:t>
            </a:fld>
            <a:endParaRPr lang="en-US"/>
          </a:p>
        </p:txBody>
      </p:sp>
      <p:sp>
        <p:nvSpPr>
          <p:cNvPr id="4" name="Footer Placeholder 3">
            <a:extLst>
              <a:ext uri="{FF2B5EF4-FFF2-40B4-BE49-F238E27FC236}">
                <a16:creationId xmlns:a16="http://schemas.microsoft.com/office/drawing/2014/main" id="{47E184E6-CB22-47CD-9B47-DC8E02D6CD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246636-7003-4F5F-9760-15C2773CB21E}"/>
              </a:ext>
            </a:extLst>
          </p:cNvPr>
          <p:cNvSpPr>
            <a:spLocks noGrp="1"/>
          </p:cNvSpPr>
          <p:nvPr>
            <p:ph type="sldNum" sz="quarter" idx="12"/>
          </p:nvPr>
        </p:nvSpPr>
        <p:spPr/>
        <p:txBody>
          <a:bodyPr/>
          <a:lstStyle/>
          <a:p>
            <a:fld id="{CBF64002-01CB-4287-898A-2E12C5C4197C}" type="slidenum">
              <a:rPr lang="en-US" smtClean="0"/>
              <a:t>‹#›</a:t>
            </a:fld>
            <a:endParaRPr lang="en-US"/>
          </a:p>
        </p:txBody>
      </p:sp>
    </p:spTree>
    <p:extLst>
      <p:ext uri="{BB962C8B-B14F-4D97-AF65-F5344CB8AC3E}">
        <p14:creationId xmlns:p14="http://schemas.microsoft.com/office/powerpoint/2010/main" val="78453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6B86D9-8D13-4270-AABB-1B74C371EB48}"/>
              </a:ext>
            </a:extLst>
          </p:cNvPr>
          <p:cNvSpPr>
            <a:spLocks noGrp="1"/>
          </p:cNvSpPr>
          <p:nvPr>
            <p:ph type="dt" sz="half" idx="10"/>
          </p:nvPr>
        </p:nvSpPr>
        <p:spPr/>
        <p:txBody>
          <a:bodyPr/>
          <a:lstStyle/>
          <a:p>
            <a:fld id="{4C70D617-B50B-4B6B-BBAD-C48001CE79AA}" type="datetimeFigureOut">
              <a:rPr lang="en-US" smtClean="0"/>
              <a:t>12/19/2022</a:t>
            </a:fld>
            <a:endParaRPr lang="en-US"/>
          </a:p>
        </p:txBody>
      </p:sp>
      <p:sp>
        <p:nvSpPr>
          <p:cNvPr id="3" name="Footer Placeholder 2">
            <a:extLst>
              <a:ext uri="{FF2B5EF4-FFF2-40B4-BE49-F238E27FC236}">
                <a16:creationId xmlns:a16="http://schemas.microsoft.com/office/drawing/2014/main" id="{1BE1AE05-5C28-4E8D-897F-6736D9EDFB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678C85-5E14-4509-A735-997494227CDA}"/>
              </a:ext>
            </a:extLst>
          </p:cNvPr>
          <p:cNvSpPr>
            <a:spLocks noGrp="1"/>
          </p:cNvSpPr>
          <p:nvPr>
            <p:ph type="sldNum" sz="quarter" idx="12"/>
          </p:nvPr>
        </p:nvSpPr>
        <p:spPr/>
        <p:txBody>
          <a:bodyPr/>
          <a:lstStyle/>
          <a:p>
            <a:fld id="{CBF64002-01CB-4287-898A-2E12C5C4197C}" type="slidenum">
              <a:rPr lang="en-US" smtClean="0"/>
              <a:t>‹#›</a:t>
            </a:fld>
            <a:endParaRPr lang="en-US"/>
          </a:p>
        </p:txBody>
      </p:sp>
    </p:spTree>
    <p:extLst>
      <p:ext uri="{BB962C8B-B14F-4D97-AF65-F5344CB8AC3E}">
        <p14:creationId xmlns:p14="http://schemas.microsoft.com/office/powerpoint/2010/main" val="685039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4453-0F22-4B09-A97B-2C7734F76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C8E543-F473-422E-9DD5-176A4C4B4D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07A372-8B06-4361-8F97-0E6DD81EFF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8E4841-60EC-4593-BFA7-F652609E9AD1}"/>
              </a:ext>
            </a:extLst>
          </p:cNvPr>
          <p:cNvSpPr>
            <a:spLocks noGrp="1"/>
          </p:cNvSpPr>
          <p:nvPr>
            <p:ph type="dt" sz="half" idx="10"/>
          </p:nvPr>
        </p:nvSpPr>
        <p:spPr/>
        <p:txBody>
          <a:bodyPr/>
          <a:lstStyle/>
          <a:p>
            <a:fld id="{4C70D617-B50B-4B6B-BBAD-C48001CE79AA}" type="datetimeFigureOut">
              <a:rPr lang="en-US" smtClean="0"/>
              <a:t>12/19/2022</a:t>
            </a:fld>
            <a:endParaRPr lang="en-US"/>
          </a:p>
        </p:txBody>
      </p:sp>
      <p:sp>
        <p:nvSpPr>
          <p:cNvPr id="6" name="Footer Placeholder 5">
            <a:extLst>
              <a:ext uri="{FF2B5EF4-FFF2-40B4-BE49-F238E27FC236}">
                <a16:creationId xmlns:a16="http://schemas.microsoft.com/office/drawing/2014/main" id="{7F0764B3-792F-4AB4-AD68-E8477CAC6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972C48-1704-4AB8-A3D1-36C4ABBCD089}"/>
              </a:ext>
            </a:extLst>
          </p:cNvPr>
          <p:cNvSpPr>
            <a:spLocks noGrp="1"/>
          </p:cNvSpPr>
          <p:nvPr>
            <p:ph type="sldNum" sz="quarter" idx="12"/>
          </p:nvPr>
        </p:nvSpPr>
        <p:spPr/>
        <p:txBody>
          <a:bodyPr/>
          <a:lstStyle/>
          <a:p>
            <a:fld id="{CBF64002-01CB-4287-898A-2E12C5C4197C}" type="slidenum">
              <a:rPr lang="en-US" smtClean="0"/>
              <a:t>‹#›</a:t>
            </a:fld>
            <a:endParaRPr lang="en-US"/>
          </a:p>
        </p:txBody>
      </p:sp>
    </p:spTree>
    <p:extLst>
      <p:ext uri="{BB962C8B-B14F-4D97-AF65-F5344CB8AC3E}">
        <p14:creationId xmlns:p14="http://schemas.microsoft.com/office/powerpoint/2010/main" val="401959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BAC4F-4D95-4683-B062-335E6AEBB8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3C9E83-B0C5-4AD3-8E23-618546266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6BFF47-916B-4F1A-AAC5-86192BE2C0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6D9802-CE32-4398-860F-C715C2612AF8}"/>
              </a:ext>
            </a:extLst>
          </p:cNvPr>
          <p:cNvSpPr>
            <a:spLocks noGrp="1"/>
          </p:cNvSpPr>
          <p:nvPr>
            <p:ph type="dt" sz="half" idx="10"/>
          </p:nvPr>
        </p:nvSpPr>
        <p:spPr/>
        <p:txBody>
          <a:bodyPr/>
          <a:lstStyle/>
          <a:p>
            <a:fld id="{4C70D617-B50B-4B6B-BBAD-C48001CE79AA}" type="datetimeFigureOut">
              <a:rPr lang="en-US" smtClean="0"/>
              <a:t>12/19/2022</a:t>
            </a:fld>
            <a:endParaRPr lang="en-US"/>
          </a:p>
        </p:txBody>
      </p:sp>
      <p:sp>
        <p:nvSpPr>
          <p:cNvPr id="6" name="Footer Placeholder 5">
            <a:extLst>
              <a:ext uri="{FF2B5EF4-FFF2-40B4-BE49-F238E27FC236}">
                <a16:creationId xmlns:a16="http://schemas.microsoft.com/office/drawing/2014/main" id="{539961F2-71A8-4075-87D3-A630C243C1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687F97-C3C3-40E2-B670-B6A1F4726AC2}"/>
              </a:ext>
            </a:extLst>
          </p:cNvPr>
          <p:cNvSpPr>
            <a:spLocks noGrp="1"/>
          </p:cNvSpPr>
          <p:nvPr>
            <p:ph type="sldNum" sz="quarter" idx="12"/>
          </p:nvPr>
        </p:nvSpPr>
        <p:spPr/>
        <p:txBody>
          <a:bodyPr/>
          <a:lstStyle/>
          <a:p>
            <a:fld id="{CBF64002-01CB-4287-898A-2E12C5C4197C}" type="slidenum">
              <a:rPr lang="en-US" smtClean="0"/>
              <a:t>‹#›</a:t>
            </a:fld>
            <a:endParaRPr lang="en-US"/>
          </a:p>
        </p:txBody>
      </p:sp>
    </p:spTree>
    <p:extLst>
      <p:ext uri="{BB962C8B-B14F-4D97-AF65-F5344CB8AC3E}">
        <p14:creationId xmlns:p14="http://schemas.microsoft.com/office/powerpoint/2010/main" val="2962247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635C1-548F-4D55-9248-BB7BF39AD3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97BD68-2D60-4941-BCC5-84A66BDDDB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83D43-D483-47A0-B395-CD8E8CC859AB}"/>
              </a:ext>
            </a:extLst>
          </p:cNvPr>
          <p:cNvSpPr>
            <a:spLocks noGrp="1"/>
          </p:cNvSpPr>
          <p:nvPr>
            <p:ph type="dt" sz="half" idx="10"/>
          </p:nvPr>
        </p:nvSpPr>
        <p:spPr/>
        <p:txBody>
          <a:bodyPr/>
          <a:lstStyle/>
          <a:p>
            <a:fld id="{4C70D617-B50B-4B6B-BBAD-C48001CE79AA}" type="datetimeFigureOut">
              <a:rPr lang="en-US" smtClean="0"/>
              <a:t>12/19/2022</a:t>
            </a:fld>
            <a:endParaRPr lang="en-US"/>
          </a:p>
        </p:txBody>
      </p:sp>
      <p:sp>
        <p:nvSpPr>
          <p:cNvPr id="5" name="Footer Placeholder 4">
            <a:extLst>
              <a:ext uri="{FF2B5EF4-FFF2-40B4-BE49-F238E27FC236}">
                <a16:creationId xmlns:a16="http://schemas.microsoft.com/office/drawing/2014/main" id="{9AE38F35-0F47-4585-AF26-8EAAD2362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CFB9F9-EDF2-46AE-853B-AF54FC2B5D69}"/>
              </a:ext>
            </a:extLst>
          </p:cNvPr>
          <p:cNvSpPr>
            <a:spLocks noGrp="1"/>
          </p:cNvSpPr>
          <p:nvPr>
            <p:ph type="sldNum" sz="quarter" idx="12"/>
          </p:nvPr>
        </p:nvSpPr>
        <p:spPr/>
        <p:txBody>
          <a:bodyPr/>
          <a:lstStyle/>
          <a:p>
            <a:fld id="{CBF64002-01CB-4287-898A-2E12C5C4197C}" type="slidenum">
              <a:rPr lang="en-US" smtClean="0"/>
              <a:t>‹#›</a:t>
            </a:fld>
            <a:endParaRPr lang="en-US"/>
          </a:p>
        </p:txBody>
      </p:sp>
    </p:spTree>
    <p:extLst>
      <p:ext uri="{BB962C8B-B14F-4D97-AF65-F5344CB8AC3E}">
        <p14:creationId xmlns:p14="http://schemas.microsoft.com/office/powerpoint/2010/main" val="3057295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8ED577-0E31-46EB-86CE-D50F176D53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3590EC-C1F5-4DA3-A17F-B1A6FBAFC9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3769ED-9C8B-494C-A3A8-8CABFDA4A9EE}"/>
              </a:ext>
            </a:extLst>
          </p:cNvPr>
          <p:cNvSpPr>
            <a:spLocks noGrp="1"/>
          </p:cNvSpPr>
          <p:nvPr>
            <p:ph type="dt" sz="half" idx="10"/>
          </p:nvPr>
        </p:nvSpPr>
        <p:spPr/>
        <p:txBody>
          <a:bodyPr/>
          <a:lstStyle/>
          <a:p>
            <a:fld id="{4C70D617-B50B-4B6B-BBAD-C48001CE79AA}" type="datetimeFigureOut">
              <a:rPr lang="en-US" smtClean="0"/>
              <a:t>12/19/2022</a:t>
            </a:fld>
            <a:endParaRPr lang="en-US"/>
          </a:p>
        </p:txBody>
      </p:sp>
      <p:sp>
        <p:nvSpPr>
          <p:cNvPr id="5" name="Footer Placeholder 4">
            <a:extLst>
              <a:ext uri="{FF2B5EF4-FFF2-40B4-BE49-F238E27FC236}">
                <a16:creationId xmlns:a16="http://schemas.microsoft.com/office/drawing/2014/main" id="{B050BAD5-E6DE-4226-A39B-20636E7758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793AD-CCD1-4325-80F1-425C3DDE1A66}"/>
              </a:ext>
            </a:extLst>
          </p:cNvPr>
          <p:cNvSpPr>
            <a:spLocks noGrp="1"/>
          </p:cNvSpPr>
          <p:nvPr>
            <p:ph type="sldNum" sz="quarter" idx="12"/>
          </p:nvPr>
        </p:nvSpPr>
        <p:spPr/>
        <p:txBody>
          <a:bodyPr/>
          <a:lstStyle/>
          <a:p>
            <a:fld id="{CBF64002-01CB-4287-898A-2E12C5C4197C}" type="slidenum">
              <a:rPr lang="en-US" smtClean="0"/>
              <a:t>‹#›</a:t>
            </a:fld>
            <a:endParaRPr lang="en-US"/>
          </a:p>
        </p:txBody>
      </p:sp>
    </p:spTree>
    <p:extLst>
      <p:ext uri="{BB962C8B-B14F-4D97-AF65-F5344CB8AC3E}">
        <p14:creationId xmlns:p14="http://schemas.microsoft.com/office/powerpoint/2010/main" val="1502724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12D574-25AB-4ED9-A06D-4279CBFE7127}" type="datetimeFigureOut">
              <a:rPr lang="en-US" smtClean="0"/>
              <a:t>12/19/2022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FBE95E-9360-4856-B5BA-33A9034977AE}"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6293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12D574-25AB-4ED9-A06D-4279CBFE7127}"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BE95E-9360-4856-B5BA-33A9034977AE}" type="slidenum">
              <a:rPr lang="en-US" smtClean="0"/>
              <a:t>‹#›</a:t>
            </a:fld>
            <a:endParaRPr lang="en-US"/>
          </a:p>
        </p:txBody>
      </p:sp>
    </p:spTree>
    <p:extLst>
      <p:ext uri="{BB962C8B-B14F-4D97-AF65-F5344CB8AC3E}">
        <p14:creationId xmlns:p14="http://schemas.microsoft.com/office/powerpoint/2010/main" val="2392740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12D574-25AB-4ED9-A06D-4279CBFE7127}" type="datetimeFigureOut">
              <a:rPr lang="en-US" smtClean="0"/>
              <a:t>12/19/2022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FBE95E-9360-4856-B5BA-33A9034977AE}"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3422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12D574-25AB-4ED9-A06D-4279CBFE7127}" type="datetimeFigureOut">
              <a:rPr lang="en-US" smtClean="0"/>
              <a:t>12/19/2022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FBE95E-9360-4856-B5BA-33A9034977AE}"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8979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12D574-25AB-4ED9-A06D-4279CBFE7127}" type="datetimeFigureOut">
              <a:rPr lang="en-US" smtClean="0"/>
              <a:t>12/19/2022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FBE95E-9360-4856-B5BA-33A9034977AE}" type="slidenum">
              <a:rPr lang="en-US" smtClean="0"/>
              <a:t>‹#›</a:t>
            </a:fld>
            <a:endParaRPr lang="en-US"/>
          </a:p>
        </p:txBody>
      </p:sp>
    </p:spTree>
    <p:extLst>
      <p:ext uri="{BB962C8B-B14F-4D97-AF65-F5344CB8AC3E}">
        <p14:creationId xmlns:p14="http://schemas.microsoft.com/office/powerpoint/2010/main" val="3153889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12D574-25AB-4ED9-A06D-4279CBFE7127}"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BE95E-9360-4856-B5BA-33A9034977AE}"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594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12D574-25AB-4ED9-A06D-4279CBFE7127}" type="datetimeFigureOut">
              <a:rPr lang="en-US" smtClean="0"/>
              <a:t>12/19/2022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FBE95E-9360-4856-B5BA-33A9034977AE}" type="slidenum">
              <a:rPr lang="en-US" smtClean="0"/>
              <a:t>‹#›</a:t>
            </a:fld>
            <a:endParaRPr lang="en-US"/>
          </a:p>
        </p:txBody>
      </p:sp>
    </p:spTree>
    <p:extLst>
      <p:ext uri="{BB962C8B-B14F-4D97-AF65-F5344CB8AC3E}">
        <p14:creationId xmlns:p14="http://schemas.microsoft.com/office/powerpoint/2010/main" val="1746074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C12D574-25AB-4ED9-A06D-4279CBFE7127}" type="datetimeFigureOut">
              <a:rPr lang="en-US" smtClean="0"/>
              <a:t>12/19/2022</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7FBE95E-9360-4856-B5BA-33A9034977AE}" type="slidenum">
              <a:rPr lang="en-US" smtClean="0"/>
              <a:t>‹#›</a:t>
            </a:fld>
            <a:endParaRPr lang="en-US"/>
          </a:p>
        </p:txBody>
      </p:sp>
    </p:spTree>
    <p:extLst>
      <p:ext uri="{BB962C8B-B14F-4D97-AF65-F5344CB8AC3E}">
        <p14:creationId xmlns:p14="http://schemas.microsoft.com/office/powerpoint/2010/main" val="10581887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9F939C-0E86-4920-B833-A0905E9798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1205A5-572E-4DBA-BA40-642F169103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E43C6D-6E1A-4668-BF78-A5F7762800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0D617-B50B-4B6B-BBAD-C48001CE79AA}" type="datetimeFigureOut">
              <a:rPr lang="en-US" smtClean="0"/>
              <a:t>12/19/2022</a:t>
            </a:fld>
            <a:endParaRPr lang="en-US"/>
          </a:p>
        </p:txBody>
      </p:sp>
      <p:sp>
        <p:nvSpPr>
          <p:cNvPr id="5" name="Footer Placeholder 4">
            <a:extLst>
              <a:ext uri="{FF2B5EF4-FFF2-40B4-BE49-F238E27FC236}">
                <a16:creationId xmlns:a16="http://schemas.microsoft.com/office/drawing/2014/main" id="{FC0DA4F3-23B7-4406-B033-99F1BE09DC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7B4606-6F04-478F-B1D3-FE4500EE48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F64002-01CB-4287-898A-2E12C5C4197C}" type="slidenum">
              <a:rPr lang="en-US" smtClean="0"/>
              <a:t>‹#›</a:t>
            </a:fld>
            <a:endParaRPr lang="en-US"/>
          </a:p>
        </p:txBody>
      </p:sp>
    </p:spTree>
    <p:extLst>
      <p:ext uri="{BB962C8B-B14F-4D97-AF65-F5344CB8AC3E}">
        <p14:creationId xmlns:p14="http://schemas.microsoft.com/office/powerpoint/2010/main" val="249566202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tmp"/><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5.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6.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sv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oleObject" Target="../embeddings/oleObject1.bin"/><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fsis.usda.gov/food-safety/safe-food-handling-and-preparation/food-safety-basics/food-product-dating"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hyperlink" Target="https://www.feedingamerica.org/hunger-blog/how-food-pantry-saved-its-future-director" TargetMode="External"/><Relationship Id="rId2" Type="http://schemas.openxmlformats.org/officeDocument/2006/relationships/hyperlink" Target="https://www.chicagotribune.com/opinion/ct-xpm-2014-07-11-ct-mercedes-poor-food-pantry-stamps-oped-0711-20140711-story.html"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package" Target="../embeddings/Microsoft_Word_Document.docx"/><Relationship Id="rId1" Type="http://schemas.openxmlformats.org/officeDocument/2006/relationships/slideLayout" Target="../slideLayouts/slideLayout7.xml"/><Relationship Id="rId4" Type="http://schemas.openxmlformats.org/officeDocument/2006/relationships/hyperlink" Target="mailto:trish.tobbe@daretocare.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8.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9.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82000"/>
                <a:lumOff val="18000"/>
              </a:schemeClr>
            </a:gs>
            <a:gs pos="100000">
              <a:schemeClr val="accent1">
                <a:lumMod val="98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239C2C-571C-4567-8CC9-3DEECC233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8A5B991-5EC2-4BD6-9C3B-238D6B879C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1160825" y="1148793"/>
            <a:ext cx="9863639" cy="3375525"/>
          </a:xfrm>
        </p:spPr>
        <p:txBody>
          <a:bodyPr anchor="ctr">
            <a:normAutofit/>
          </a:bodyPr>
          <a:lstStyle/>
          <a:p>
            <a:r>
              <a:rPr lang="en-US" sz="6000" dirty="0">
                <a:solidFill>
                  <a:srgbClr val="212121"/>
                </a:solidFill>
              </a:rPr>
              <a:t>Food Safety</a:t>
            </a:r>
            <a:br>
              <a:rPr lang="en-US" sz="6000" dirty="0">
                <a:solidFill>
                  <a:srgbClr val="212121"/>
                </a:solidFill>
              </a:rPr>
            </a:br>
            <a:r>
              <a:rPr lang="en-US" sz="3600" dirty="0">
                <a:solidFill>
                  <a:srgbClr val="212121"/>
                </a:solidFill>
              </a:rPr>
              <a:t>for</a:t>
            </a:r>
            <a:br>
              <a:rPr lang="en-US" sz="3600" dirty="0">
                <a:solidFill>
                  <a:srgbClr val="212121"/>
                </a:solidFill>
              </a:rPr>
            </a:br>
            <a:r>
              <a:rPr lang="en-US" sz="6000" dirty="0">
                <a:solidFill>
                  <a:srgbClr val="212121"/>
                </a:solidFill>
              </a:rPr>
              <a:t>Dare </a:t>
            </a:r>
            <a:r>
              <a:rPr lang="en-US" sz="3600" dirty="0">
                <a:solidFill>
                  <a:srgbClr val="212121"/>
                </a:solidFill>
              </a:rPr>
              <a:t>to </a:t>
            </a:r>
            <a:r>
              <a:rPr lang="en-US" sz="6000" dirty="0">
                <a:solidFill>
                  <a:srgbClr val="212121"/>
                </a:solidFill>
              </a:rPr>
              <a:t>Care Partners</a:t>
            </a:r>
          </a:p>
        </p:txBody>
      </p:sp>
      <p:sp>
        <p:nvSpPr>
          <p:cNvPr id="3" name="Content Placeholder 2"/>
          <p:cNvSpPr>
            <a:spLocks noGrp="1"/>
          </p:cNvSpPr>
          <p:nvPr>
            <p:ph type="subTitle" idx="1"/>
          </p:nvPr>
        </p:nvSpPr>
        <p:spPr>
          <a:xfrm>
            <a:off x="1160825" y="5083533"/>
            <a:ext cx="9863639" cy="329428"/>
          </a:xfrm>
        </p:spPr>
        <p:txBody>
          <a:bodyPr>
            <a:normAutofit fontScale="70000" lnSpcReduction="20000"/>
          </a:bodyPr>
          <a:lstStyle/>
          <a:p>
            <a:r>
              <a:rPr lang="en-US" sz="2400" dirty="0">
                <a:solidFill>
                  <a:srgbClr val="212121"/>
                </a:solidFill>
              </a:rPr>
              <a:t>Presented by Trish Tobbe and Clifton Griffin</a:t>
            </a:r>
            <a:endParaRPr sz="2400" dirty="0">
              <a:solidFill>
                <a:srgbClr val="212121"/>
              </a:solidFill>
            </a:endParaRPr>
          </a:p>
        </p:txBody>
      </p:sp>
      <p:pic>
        <p:nvPicPr>
          <p:cNvPr id="13" name="Picture 12">
            <a:extLst>
              <a:ext uri="{FF2B5EF4-FFF2-40B4-BE49-F238E27FC236}">
                <a16:creationId xmlns:a16="http://schemas.microsoft.com/office/drawing/2014/main" id="{3E79E7FF-00E7-4390-BFFA-3909D074A7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srcRect l="5622" t="32929" r="5622" b="21272"/>
          <a:stretch/>
        </p:blipFill>
        <p:spPr>
          <a:xfrm>
            <a:off x="5414212" y="4551031"/>
            <a:ext cx="1363576" cy="441158"/>
          </a:xfrm>
          <a:prstGeom prst="rect">
            <a:avLst/>
          </a:prstGeom>
        </p:spPr>
      </p:pic>
    </p:spTree>
    <p:extLst>
      <p:ext uri="{BB962C8B-B14F-4D97-AF65-F5344CB8AC3E}">
        <p14:creationId xmlns:p14="http://schemas.microsoft.com/office/powerpoint/2010/main" val="35835488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36AC44-FDD1-4B8B-9A58-1A4A11B78229}"/>
              </a:ext>
            </a:extLst>
          </p:cNvPr>
          <p:cNvSpPr/>
          <p:nvPr/>
        </p:nvSpPr>
        <p:spPr>
          <a:xfrm>
            <a:off x="0" y="0"/>
            <a:ext cx="10972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een, table&#10;&#10;Description automatically generated">
            <a:extLst>
              <a:ext uri="{FF2B5EF4-FFF2-40B4-BE49-F238E27FC236}">
                <a16:creationId xmlns:a16="http://schemas.microsoft.com/office/drawing/2014/main" id="{8E3538C6-2D41-46D6-A71E-93BE102E2C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1900" y="43685"/>
            <a:ext cx="13487400" cy="13628629"/>
          </a:xfrm>
          <a:prstGeom prst="rect">
            <a:avLst/>
          </a:prstGeom>
        </p:spPr>
      </p:pic>
    </p:spTree>
    <p:extLst>
      <p:ext uri="{BB962C8B-B14F-4D97-AF65-F5344CB8AC3E}">
        <p14:creationId xmlns:p14="http://schemas.microsoft.com/office/powerpoint/2010/main" val="2774679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E94EC5-9660-4D19-BF84-D4C183822DA2}"/>
              </a:ext>
            </a:extLst>
          </p:cNvPr>
          <p:cNvSpPr/>
          <p:nvPr/>
        </p:nvSpPr>
        <p:spPr>
          <a:xfrm>
            <a:off x="-3898900" y="0"/>
            <a:ext cx="160909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een, table&#10;&#10;Description automatically generated">
            <a:extLst>
              <a:ext uri="{FF2B5EF4-FFF2-40B4-BE49-F238E27FC236}">
                <a16:creationId xmlns:a16="http://schemas.microsoft.com/office/drawing/2014/main" id="{8E3538C6-2D41-46D6-A71E-93BE102E2C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900" y="0"/>
            <a:ext cx="13487400" cy="13628629"/>
          </a:xfrm>
          <a:prstGeom prst="rect">
            <a:avLst/>
          </a:prstGeom>
        </p:spPr>
      </p:pic>
    </p:spTree>
    <p:extLst>
      <p:ext uri="{BB962C8B-B14F-4D97-AF65-F5344CB8AC3E}">
        <p14:creationId xmlns:p14="http://schemas.microsoft.com/office/powerpoint/2010/main" val="34695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3D74D8-884E-414B-AB1D-3ADC09B45EC2}"/>
              </a:ext>
            </a:extLst>
          </p:cNvPr>
          <p:cNvSpPr/>
          <p:nvPr/>
        </p:nvSpPr>
        <p:spPr>
          <a:xfrm>
            <a:off x="0" y="0"/>
            <a:ext cx="12192000" cy="68143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een, table&#10;&#10;Description automatically generated">
            <a:extLst>
              <a:ext uri="{FF2B5EF4-FFF2-40B4-BE49-F238E27FC236}">
                <a16:creationId xmlns:a16="http://schemas.microsoft.com/office/drawing/2014/main" id="{8E3538C6-2D41-46D6-A71E-93BE102E2C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700" y="-6814315"/>
            <a:ext cx="13487400" cy="13628629"/>
          </a:xfrm>
          <a:prstGeom prst="rect">
            <a:avLst/>
          </a:prstGeom>
        </p:spPr>
      </p:pic>
    </p:spTree>
    <p:extLst>
      <p:ext uri="{BB962C8B-B14F-4D97-AF65-F5344CB8AC3E}">
        <p14:creationId xmlns:p14="http://schemas.microsoft.com/office/powerpoint/2010/main" val="3749454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CC8C89-DD11-4A96-805B-8AA0635BD8F9}"/>
              </a:ext>
            </a:extLst>
          </p:cNvPr>
          <p:cNvSpPr/>
          <p:nvPr/>
        </p:nvSpPr>
        <p:spPr>
          <a:xfrm>
            <a:off x="-1295400" y="0"/>
            <a:ext cx="134874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een, table&#10;&#10;Description automatically generated">
            <a:extLst>
              <a:ext uri="{FF2B5EF4-FFF2-40B4-BE49-F238E27FC236}">
                <a16:creationId xmlns:a16="http://schemas.microsoft.com/office/drawing/2014/main" id="{8E3538C6-2D41-46D6-A71E-93BE102E2C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900" y="-6814315"/>
            <a:ext cx="13487400" cy="13628629"/>
          </a:xfrm>
          <a:prstGeom prst="rect">
            <a:avLst/>
          </a:prstGeom>
        </p:spPr>
      </p:pic>
    </p:spTree>
    <p:extLst>
      <p:ext uri="{BB962C8B-B14F-4D97-AF65-F5344CB8AC3E}">
        <p14:creationId xmlns:p14="http://schemas.microsoft.com/office/powerpoint/2010/main" val="2469043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3C491-5227-48D6-8A1D-C8A79798FB37}"/>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een, table&#10;&#10;Description automatically generated">
            <a:extLst>
              <a:ext uri="{FF2B5EF4-FFF2-40B4-BE49-F238E27FC236}">
                <a16:creationId xmlns:a16="http://schemas.microsoft.com/office/drawing/2014/main" id="{8E3538C6-2D41-46D6-A71E-93BE102E2C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8275" y="0"/>
            <a:ext cx="6775450" cy="6846397"/>
          </a:xfrm>
          <a:prstGeom prst="rect">
            <a:avLst/>
          </a:prstGeom>
        </p:spPr>
      </p:pic>
    </p:spTree>
    <p:extLst>
      <p:ext uri="{BB962C8B-B14F-4D97-AF65-F5344CB8AC3E}">
        <p14:creationId xmlns:p14="http://schemas.microsoft.com/office/powerpoint/2010/main" val="2550874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602F8C-E1EC-4202-83F7-93670CAFAE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093C74DE-DC1B-40E3-9D0A-1EFC833EA2E8}"/>
              </a:ext>
            </a:extLst>
          </p:cNvPr>
          <p:cNvSpPr>
            <a:spLocks noGrp="1"/>
          </p:cNvSpPr>
          <p:nvPr>
            <p:ph type="title"/>
          </p:nvPr>
        </p:nvSpPr>
        <p:spPr>
          <a:xfrm>
            <a:off x="7535825" y="982132"/>
            <a:ext cx="3360772" cy="1303867"/>
          </a:xfrm>
        </p:spPr>
        <p:txBody>
          <a:bodyPr>
            <a:normAutofit/>
          </a:bodyPr>
          <a:lstStyle/>
          <a:p>
            <a:pPr>
              <a:lnSpc>
                <a:spcPct val="90000"/>
              </a:lnSpc>
            </a:pPr>
            <a:r>
              <a:rPr lang="en-US" sz="3700"/>
              <a:t>PREVENTION</a:t>
            </a:r>
          </a:p>
        </p:txBody>
      </p:sp>
      <p:sp>
        <p:nvSpPr>
          <p:cNvPr id="13" name="Rectangle 12">
            <a:extLst>
              <a:ext uri="{FF2B5EF4-FFF2-40B4-BE49-F238E27FC236}">
                <a16:creationId xmlns:a16="http://schemas.microsoft.com/office/drawing/2014/main" id="{B4E31948-EA92-4179-8BB5-5451F6E3D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C483CC4B-D7FE-41C7-8BDC-1FF487C9CC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60D6FDEB-8F8C-4D70-9A0F-5CE88C60B37D}"/>
              </a:ext>
            </a:extLst>
          </p:cNvPr>
          <p:cNvSpPr>
            <a:spLocks noGrp="1"/>
          </p:cNvSpPr>
          <p:nvPr>
            <p:ph idx="1"/>
          </p:nvPr>
        </p:nvSpPr>
        <p:spPr>
          <a:xfrm>
            <a:off x="7535824" y="2556932"/>
            <a:ext cx="3360771" cy="3318936"/>
          </a:xfrm>
        </p:spPr>
        <p:txBody>
          <a:bodyPr>
            <a:normAutofit/>
          </a:bodyPr>
          <a:lstStyle/>
          <a:p>
            <a:r>
              <a:rPr lang="en-US"/>
              <a:t>Ripped or chewed packaging</a:t>
            </a:r>
          </a:p>
          <a:p>
            <a:r>
              <a:rPr lang="en-US"/>
              <a:t>Evidence of nesting, or pests</a:t>
            </a:r>
          </a:p>
          <a:p>
            <a:r>
              <a:rPr lang="en-US"/>
              <a:t>Products that have been thawed and refrozen</a:t>
            </a:r>
          </a:p>
          <a:p>
            <a:pPr marL="0" indent="0">
              <a:buNone/>
            </a:pPr>
            <a:endParaRPr lang="en-US"/>
          </a:p>
        </p:txBody>
      </p:sp>
      <p:pic>
        <p:nvPicPr>
          <p:cNvPr id="8194" name="Picture 2" descr="Pest Control Icon Clipart (#2052772) - PinClipart">
            <a:extLst>
              <a:ext uri="{FF2B5EF4-FFF2-40B4-BE49-F238E27FC236}">
                <a16:creationId xmlns:a16="http://schemas.microsoft.com/office/drawing/2014/main" id="{0A185559-BE11-4F15-B6E7-345622B25D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3" y="1223612"/>
            <a:ext cx="5384181" cy="4252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65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0BAB49-521A-4847-8CD2-806C48DFA9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11" name="Straight Connector 10">
            <a:extLst>
              <a:ext uri="{FF2B5EF4-FFF2-40B4-BE49-F238E27FC236}">
                <a16:creationId xmlns:a16="http://schemas.microsoft.com/office/drawing/2014/main" id="{B98F1179-1183-4919-9064-D6B2602184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6441B39E-9CEC-491F-9A5D-487DED644F3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15572A79-1801-44EB-BDC2-BAEE6B473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6432130"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7FD37111-10AC-4926-81AC-9AD3968FD1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9431" y="3509772"/>
            <a:ext cx="3074977" cy="12359"/>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A5100CC0-AB45-4DF7-95F4-4DC4EA915455}"/>
              </a:ext>
            </a:extLst>
          </p:cNvPr>
          <p:cNvSpPr txBox="1"/>
          <p:nvPr/>
        </p:nvSpPr>
        <p:spPr>
          <a:xfrm>
            <a:off x="7691621" y="1709279"/>
            <a:ext cx="3659234" cy="3600986"/>
          </a:xfrm>
          <a:prstGeom prst="rect">
            <a:avLst/>
          </a:prstGeom>
          <a:noFill/>
        </p:spPr>
        <p:txBody>
          <a:bodyPr wrap="square" rtlCol="0">
            <a:spAutoFit/>
          </a:bodyPr>
          <a:lstStyle/>
          <a:p>
            <a:pPr algn="ctr"/>
            <a:r>
              <a:rPr lang="en-US" sz="3600" dirty="0"/>
              <a:t>What to do with</a:t>
            </a:r>
          </a:p>
          <a:p>
            <a:pPr algn="ctr"/>
            <a:r>
              <a:rPr lang="en-US" sz="3600" dirty="0"/>
              <a:t>rejected foods?</a:t>
            </a:r>
          </a:p>
          <a:p>
            <a:pPr algn="ctr"/>
            <a:endParaRPr lang="en-US" sz="3600" dirty="0"/>
          </a:p>
          <a:p>
            <a:pPr algn="ctr"/>
            <a:r>
              <a:rPr lang="en-US" sz="2000" dirty="0"/>
              <a:t>Hopefully, you never have to throw away food due to damage or contamination but if you do, please contact your waste management service or DTC directly for personalized advice. </a:t>
            </a:r>
          </a:p>
        </p:txBody>
      </p:sp>
      <p:pic>
        <p:nvPicPr>
          <p:cNvPr id="7170" name="Picture 2" descr="Waste Container Dumpster Recycling - Clipart Cartoon Dumpster, HD Png  Download , Transparent Png Image - PNGitem">
            <a:extLst>
              <a:ext uri="{FF2B5EF4-FFF2-40B4-BE49-F238E27FC236}">
                <a16:creationId xmlns:a16="http://schemas.microsoft.com/office/drawing/2014/main" id="{D2DC51A3-C857-414B-A4FE-23D0F16FAE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722" y="1287167"/>
            <a:ext cx="6299974" cy="4094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406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7C81B-8682-44B2-BC47-F0EA099162DF}"/>
              </a:ext>
            </a:extLst>
          </p:cNvPr>
          <p:cNvSpPr>
            <a:spLocks noGrp="1"/>
          </p:cNvSpPr>
          <p:nvPr>
            <p:ph type="title"/>
          </p:nvPr>
        </p:nvSpPr>
        <p:spPr>
          <a:xfrm>
            <a:off x="1295402" y="982132"/>
            <a:ext cx="9601196" cy="1303867"/>
          </a:xfrm>
        </p:spPr>
        <p:txBody>
          <a:bodyPr>
            <a:normAutofit/>
          </a:bodyPr>
          <a:lstStyle/>
          <a:p>
            <a:pPr>
              <a:lnSpc>
                <a:spcPct val="90000"/>
              </a:lnSpc>
            </a:pPr>
            <a:r>
              <a:rPr lang="en-US" sz="4100" dirty="0"/>
              <a:t>PREVENTION</a:t>
            </a:r>
            <a:br>
              <a:rPr lang="en-US" sz="4100" dirty="0"/>
            </a:br>
            <a:r>
              <a:rPr lang="en-US" sz="4100" dirty="0"/>
              <a:t>Storage</a:t>
            </a:r>
          </a:p>
        </p:txBody>
      </p:sp>
      <p:sp>
        <p:nvSpPr>
          <p:cNvPr id="3" name="Content Placeholder 2">
            <a:extLst>
              <a:ext uri="{FF2B5EF4-FFF2-40B4-BE49-F238E27FC236}">
                <a16:creationId xmlns:a16="http://schemas.microsoft.com/office/drawing/2014/main" id="{95755862-F936-4B4E-B0BF-AA196D305838}"/>
              </a:ext>
            </a:extLst>
          </p:cNvPr>
          <p:cNvSpPr>
            <a:spLocks noGrp="1"/>
          </p:cNvSpPr>
          <p:nvPr>
            <p:ph idx="1"/>
          </p:nvPr>
        </p:nvSpPr>
        <p:spPr>
          <a:xfrm>
            <a:off x="1295402" y="2556932"/>
            <a:ext cx="6256866" cy="3318936"/>
          </a:xfrm>
        </p:spPr>
        <p:txBody>
          <a:bodyPr>
            <a:normAutofit fontScale="92500" lnSpcReduction="10000"/>
          </a:bodyPr>
          <a:lstStyle/>
          <a:p>
            <a:pPr>
              <a:lnSpc>
                <a:spcPct val="90000"/>
              </a:lnSpc>
            </a:pPr>
            <a:r>
              <a:rPr lang="en-US" sz="2200" dirty="0"/>
              <a:t>Dry shelf stable goods should be stored at 50F-70F</a:t>
            </a:r>
          </a:p>
          <a:p>
            <a:pPr>
              <a:lnSpc>
                <a:spcPct val="90000"/>
              </a:lnSpc>
            </a:pPr>
            <a:r>
              <a:rPr lang="en-US" sz="2200" dirty="0"/>
              <a:t>Refrigerated goods should be stored at 35F-41F</a:t>
            </a:r>
          </a:p>
          <a:p>
            <a:pPr>
              <a:lnSpc>
                <a:spcPct val="90000"/>
              </a:lnSpc>
            </a:pPr>
            <a:r>
              <a:rPr lang="en-US" sz="2200" dirty="0"/>
              <a:t>Frozen goods should be stored at -10F-0F</a:t>
            </a:r>
          </a:p>
          <a:p>
            <a:pPr>
              <a:lnSpc>
                <a:spcPct val="90000"/>
              </a:lnSpc>
            </a:pPr>
            <a:r>
              <a:rPr lang="en-US" sz="2200" dirty="0"/>
              <a:t>All goods should be stored 6” from the wall and 6” from the floor.</a:t>
            </a:r>
          </a:p>
          <a:p>
            <a:pPr>
              <a:lnSpc>
                <a:spcPct val="90000"/>
              </a:lnSpc>
            </a:pPr>
            <a:r>
              <a:rPr lang="en-US" sz="2200" dirty="0"/>
              <a:t>Pantry temperatures should be checked and recorded on the Temperature Recording Chart weekly; Kitchen will check and record temperatures daily</a:t>
            </a:r>
          </a:p>
          <a:p>
            <a:pPr>
              <a:lnSpc>
                <a:spcPct val="90000"/>
              </a:lnSpc>
            </a:pPr>
            <a:r>
              <a:rPr lang="en-US" sz="2200" dirty="0"/>
              <a:t>Temp sheets must be kept on-site and on file for 3 years plus the current year.  </a:t>
            </a:r>
          </a:p>
          <a:p>
            <a:pPr>
              <a:lnSpc>
                <a:spcPct val="90000"/>
              </a:lnSpc>
            </a:pPr>
            <a:endParaRPr lang="en-US" sz="2200" dirty="0"/>
          </a:p>
        </p:txBody>
      </p:sp>
      <p:sp>
        <p:nvSpPr>
          <p:cNvPr id="4" name="TextBox 3">
            <a:extLst>
              <a:ext uri="{FF2B5EF4-FFF2-40B4-BE49-F238E27FC236}">
                <a16:creationId xmlns:a16="http://schemas.microsoft.com/office/drawing/2014/main" id="{23DC41BE-531E-4739-82BB-BFF8CC6B7DAC}"/>
              </a:ext>
            </a:extLst>
          </p:cNvPr>
          <p:cNvSpPr txBox="1"/>
          <p:nvPr/>
        </p:nvSpPr>
        <p:spPr>
          <a:xfrm>
            <a:off x="1295402" y="2485822"/>
            <a:ext cx="6256866"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Put food away in a certain order:  Refrigerated, Frozen, Dry</a:t>
            </a:r>
          </a:p>
          <a:p>
            <a:pPr marL="285750" indent="-285750">
              <a:buFont typeface="Arial" panose="020B0604020202020204" pitchFamily="34" charset="0"/>
              <a:buChar char="•"/>
            </a:pPr>
            <a:r>
              <a:rPr lang="en-US" sz="2800" dirty="0"/>
              <a:t>Store food in its original packaging</a:t>
            </a:r>
          </a:p>
          <a:p>
            <a:pPr marL="285750" indent="-285750">
              <a:buFont typeface="Arial" panose="020B0604020202020204" pitchFamily="34" charset="0"/>
              <a:buChar char="•"/>
            </a:pPr>
            <a:r>
              <a:rPr lang="en-US" sz="2800" dirty="0"/>
              <a:t>Use the FIFO method</a:t>
            </a:r>
          </a:p>
          <a:p>
            <a:pPr marL="285750" indent="-285750">
              <a:buFont typeface="Arial" panose="020B0604020202020204" pitchFamily="34" charset="0"/>
              <a:buChar char="•"/>
            </a:pPr>
            <a:r>
              <a:rPr lang="en-US" sz="2800" dirty="0"/>
              <a:t>Minimize time in the danger zone</a:t>
            </a:r>
          </a:p>
          <a:p>
            <a:pPr marL="285750" indent="-285750">
              <a:buFont typeface="Arial" panose="020B0604020202020204" pitchFamily="34" charset="0"/>
              <a:buChar char="•"/>
            </a:pPr>
            <a:r>
              <a:rPr lang="en-US" sz="2800" dirty="0"/>
              <a:t>Prevent cross contamination</a:t>
            </a:r>
          </a:p>
        </p:txBody>
      </p:sp>
      <p:pic>
        <p:nvPicPr>
          <p:cNvPr id="14338" name="Picture 2" descr="FSSA calls on Indiana food pantries to stay open and keep serving Hoosiers  | WSLM RADIO">
            <a:extLst>
              <a:ext uri="{FF2B5EF4-FFF2-40B4-BE49-F238E27FC236}">
                <a16:creationId xmlns:a16="http://schemas.microsoft.com/office/drawing/2014/main" id="{A2994BA4-71F5-4B60-97FA-4F47A0977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4931" y="2497423"/>
            <a:ext cx="3638824" cy="3693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22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6A4C93B-A744-444B-B562-A48063FBB2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290" y="289367"/>
            <a:ext cx="11624441" cy="6298656"/>
          </a:xfrm>
          <a:prstGeom prst="rect">
            <a:avLst/>
          </a:prstGeom>
        </p:spPr>
      </p:pic>
    </p:spTree>
    <p:extLst>
      <p:ext uri="{BB962C8B-B14F-4D97-AF65-F5344CB8AC3E}">
        <p14:creationId xmlns:p14="http://schemas.microsoft.com/office/powerpoint/2010/main" val="3210827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efrigerator&#10;&#10;Description automatically generated">
            <a:extLst>
              <a:ext uri="{FF2B5EF4-FFF2-40B4-BE49-F238E27FC236}">
                <a16:creationId xmlns:a16="http://schemas.microsoft.com/office/drawing/2014/main" id="{401F7AD6-8991-4FE8-A628-B2F6FCC8D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8910" y="458282"/>
            <a:ext cx="7472856" cy="5941435"/>
          </a:xfrm>
          <a:prstGeom prst="rect">
            <a:avLst/>
          </a:prstGeom>
        </p:spPr>
      </p:pic>
    </p:spTree>
    <p:extLst>
      <p:ext uri="{BB962C8B-B14F-4D97-AF65-F5344CB8AC3E}">
        <p14:creationId xmlns:p14="http://schemas.microsoft.com/office/powerpoint/2010/main" val="3867597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24" name="Picture 19">
            <a:extLst>
              <a:ext uri="{FF2B5EF4-FFF2-40B4-BE49-F238E27FC236}">
                <a16:creationId xmlns:a16="http://schemas.microsoft.com/office/drawing/2014/main" id="{292E7AF0-A589-43B3-A1DE-8807EC7697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25" name="Straight Connector 21">
            <a:extLst>
              <a:ext uri="{FF2B5EF4-FFF2-40B4-BE49-F238E27FC236}">
                <a16:creationId xmlns:a16="http://schemas.microsoft.com/office/drawing/2014/main" id="{29BCDD02-D5E3-4D30-8587-66036C891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idx="1"/>
          </p:nvPr>
        </p:nvSpPr>
        <p:spPr>
          <a:xfrm>
            <a:off x="881253" y="2427935"/>
            <a:ext cx="6024514" cy="3475229"/>
          </a:xfrm>
        </p:spPr>
        <p:txBody>
          <a:bodyPr>
            <a:noAutofit/>
          </a:bodyPr>
          <a:lstStyle/>
          <a:p>
            <a:r>
              <a:rPr lang="en-US" sz="2200" dirty="0"/>
              <a:t>We serve populations that are considered high risk</a:t>
            </a:r>
          </a:p>
          <a:p>
            <a:pPr lvl="1"/>
            <a:r>
              <a:rPr lang="en-US" sz="2200" dirty="0"/>
              <a:t>Elderly</a:t>
            </a:r>
          </a:p>
          <a:p>
            <a:pPr lvl="1"/>
            <a:r>
              <a:rPr lang="en-US" sz="2200" dirty="0"/>
              <a:t>Young children</a:t>
            </a:r>
          </a:p>
          <a:p>
            <a:pPr lvl="1"/>
            <a:r>
              <a:rPr lang="en-US" sz="2200" dirty="0"/>
              <a:t>Immune-compromised</a:t>
            </a:r>
          </a:p>
          <a:p>
            <a:r>
              <a:rPr lang="en-US" sz="2200" dirty="0"/>
              <a:t>It takes commitment from EVERYONE who comes in contact with food</a:t>
            </a:r>
          </a:p>
          <a:p>
            <a:pPr lvl="1"/>
            <a:r>
              <a:rPr lang="en-US" sz="2200" dirty="0"/>
              <a:t>Accountable to regulators</a:t>
            </a:r>
          </a:p>
          <a:p>
            <a:pPr lvl="1"/>
            <a:r>
              <a:rPr lang="en-US" sz="2200" dirty="0"/>
              <a:t>Accountable to our clients</a:t>
            </a:r>
          </a:p>
          <a:p>
            <a:pPr lvl="1"/>
            <a:endParaRPr lang="en-US" sz="2200" dirty="0"/>
          </a:p>
        </p:txBody>
      </p:sp>
      <p:sp>
        <p:nvSpPr>
          <p:cNvPr id="2" name="TextBox 1">
            <a:extLst>
              <a:ext uri="{FF2B5EF4-FFF2-40B4-BE49-F238E27FC236}">
                <a16:creationId xmlns:a16="http://schemas.microsoft.com/office/drawing/2014/main" id="{2BD7C136-67B7-4122-BFC6-AEC64DD96DC8}"/>
              </a:ext>
            </a:extLst>
          </p:cNvPr>
          <p:cNvSpPr txBox="1"/>
          <p:nvPr/>
        </p:nvSpPr>
        <p:spPr>
          <a:xfrm>
            <a:off x="1136469" y="1345471"/>
            <a:ext cx="4554647" cy="954107"/>
          </a:xfrm>
          <a:prstGeom prst="rect">
            <a:avLst/>
          </a:prstGeom>
          <a:noFill/>
        </p:spPr>
        <p:txBody>
          <a:bodyPr wrap="square" rtlCol="0">
            <a:spAutoFit/>
          </a:bodyPr>
          <a:lstStyle/>
          <a:p>
            <a:r>
              <a:rPr lang="en-US" sz="2800" dirty="0"/>
              <a:t>Keeping food safe is important because…</a:t>
            </a:r>
          </a:p>
        </p:txBody>
      </p:sp>
      <p:pic>
        <p:nvPicPr>
          <p:cNvPr id="12290" name="Picture 2" descr="Little Kids Clip Art - Kids Helping Clipart – Stunning free transparent png  clipart images free download">
            <a:extLst>
              <a:ext uri="{FF2B5EF4-FFF2-40B4-BE49-F238E27FC236}">
                <a16:creationId xmlns:a16="http://schemas.microsoft.com/office/drawing/2014/main" id="{47771AC4-7796-43DF-ABBE-8A156230BE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818" y="506089"/>
            <a:ext cx="2809875" cy="162877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Elderly Cliparts - Cliparts Zone">
            <a:extLst>
              <a:ext uri="{FF2B5EF4-FFF2-40B4-BE49-F238E27FC236}">
                <a16:creationId xmlns:a16="http://schemas.microsoft.com/office/drawing/2014/main" id="{2B1F2C6A-1253-45C3-A0C0-46BA444FCF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1755" y="2299578"/>
            <a:ext cx="291465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hildren Disabled Stock Illustrations – 1,423 Children Disabled Stock  Illustrations, Vectors &amp; Clipart - Dreamstime">
            <a:extLst>
              <a:ext uri="{FF2B5EF4-FFF2-40B4-BE49-F238E27FC236}">
                <a16:creationId xmlns:a16="http://schemas.microsoft.com/office/drawing/2014/main" id="{049F2860-5B44-4A07-A76D-EB214E3AA0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7526" y="3872798"/>
            <a:ext cx="2288458" cy="2288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98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D9EC514-E60D-413C-92EC-8E19A36D7A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497" y="472966"/>
            <a:ext cx="5412827" cy="5938344"/>
          </a:xfrm>
          <a:prstGeom prst="rect">
            <a:avLst/>
          </a:prstGeom>
        </p:spPr>
      </p:pic>
    </p:spTree>
    <p:extLst>
      <p:ext uri="{BB962C8B-B14F-4D97-AF65-F5344CB8AC3E}">
        <p14:creationId xmlns:p14="http://schemas.microsoft.com/office/powerpoint/2010/main" val="1423953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board&#10;&#10;Description automatically generated">
            <a:extLst>
              <a:ext uri="{FF2B5EF4-FFF2-40B4-BE49-F238E27FC236}">
                <a16:creationId xmlns:a16="http://schemas.microsoft.com/office/drawing/2014/main" id="{6966D294-B68A-4A2C-92F6-ED6530A241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270" y="100697"/>
            <a:ext cx="11624440" cy="6615414"/>
          </a:xfrm>
          <a:prstGeom prst="rect">
            <a:avLst/>
          </a:prstGeom>
        </p:spPr>
      </p:pic>
    </p:spTree>
    <p:extLst>
      <p:ext uri="{BB962C8B-B14F-4D97-AF65-F5344CB8AC3E}">
        <p14:creationId xmlns:p14="http://schemas.microsoft.com/office/powerpoint/2010/main" val="2277769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99FBA155-CA01-4A96-BFF5-7DDC9713A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213" y="220740"/>
            <a:ext cx="11503573" cy="6416519"/>
          </a:xfrm>
          <a:prstGeom prst="rect">
            <a:avLst/>
          </a:prstGeom>
        </p:spPr>
      </p:pic>
    </p:spTree>
    <p:extLst>
      <p:ext uri="{BB962C8B-B14F-4D97-AF65-F5344CB8AC3E}">
        <p14:creationId xmlns:p14="http://schemas.microsoft.com/office/powerpoint/2010/main" val="4136636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0F47BAE2-9132-4073-BB47-A3E87042B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9021" y="454134"/>
            <a:ext cx="6243145" cy="5949731"/>
          </a:xfrm>
          <a:prstGeom prst="rect">
            <a:avLst/>
          </a:prstGeom>
        </p:spPr>
      </p:pic>
    </p:spTree>
    <p:extLst>
      <p:ext uri="{BB962C8B-B14F-4D97-AF65-F5344CB8AC3E}">
        <p14:creationId xmlns:p14="http://schemas.microsoft.com/office/powerpoint/2010/main" val="1312757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92E7AF0-A589-43B3-A1DE-8807EC7697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4765600F-1CD6-4398-9987-BDD323188659}"/>
              </a:ext>
            </a:extLst>
          </p:cNvPr>
          <p:cNvSpPr>
            <a:spLocks noGrp="1"/>
          </p:cNvSpPr>
          <p:nvPr>
            <p:ph type="title"/>
          </p:nvPr>
        </p:nvSpPr>
        <p:spPr>
          <a:xfrm>
            <a:off x="1295402" y="982132"/>
            <a:ext cx="3660056" cy="1325373"/>
          </a:xfrm>
        </p:spPr>
        <p:txBody>
          <a:bodyPr anchor="b">
            <a:normAutofit/>
          </a:bodyPr>
          <a:lstStyle/>
          <a:p>
            <a:r>
              <a:rPr lang="en-US" sz="3600" dirty="0"/>
              <a:t>Helpful Signage for Proper Storage</a:t>
            </a:r>
          </a:p>
        </p:txBody>
      </p:sp>
      <p:cxnSp>
        <p:nvCxnSpPr>
          <p:cNvPr id="19" name="Straight Connector 18">
            <a:extLst>
              <a:ext uri="{FF2B5EF4-FFF2-40B4-BE49-F238E27FC236}">
                <a16:creationId xmlns:a16="http://schemas.microsoft.com/office/drawing/2014/main" id="{29BCDD02-D5E3-4D30-8587-66036C891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007239AC-F246-45B7-9A7A-DA958F964437}"/>
              </a:ext>
            </a:extLst>
          </p:cNvPr>
          <p:cNvSpPr>
            <a:spLocks noGrp="1"/>
          </p:cNvSpPr>
          <p:nvPr>
            <p:ph idx="1"/>
          </p:nvPr>
        </p:nvSpPr>
        <p:spPr>
          <a:xfrm>
            <a:off x="1295401" y="2493774"/>
            <a:ext cx="3660057" cy="3382094"/>
          </a:xfrm>
        </p:spPr>
        <p:txBody>
          <a:bodyPr>
            <a:normAutofit/>
          </a:bodyPr>
          <a:lstStyle/>
          <a:p>
            <a:pPr marL="0" indent="0" algn="ctr">
              <a:buNone/>
            </a:pPr>
            <a:endParaRPr lang="en-US" sz="1600" dirty="0"/>
          </a:p>
          <a:p>
            <a:pPr algn="ctr"/>
            <a:r>
              <a:rPr lang="en-US" sz="2800" dirty="0"/>
              <a:t>RTE</a:t>
            </a:r>
          </a:p>
          <a:p>
            <a:pPr algn="ctr"/>
            <a:r>
              <a:rPr lang="en-US" sz="2800" dirty="0"/>
              <a:t>SWIMS</a:t>
            </a:r>
          </a:p>
          <a:p>
            <a:pPr algn="ctr"/>
            <a:r>
              <a:rPr lang="en-US" sz="2800" dirty="0"/>
              <a:t>WALKS</a:t>
            </a:r>
          </a:p>
          <a:p>
            <a:pPr algn="ctr"/>
            <a:r>
              <a:rPr lang="en-US" sz="2800" dirty="0"/>
              <a:t>FLIES</a:t>
            </a:r>
          </a:p>
          <a:p>
            <a:pPr marL="0" indent="0" algn="ctr">
              <a:buNone/>
            </a:pPr>
            <a:endParaRPr lang="en-US" sz="1600" dirty="0"/>
          </a:p>
        </p:txBody>
      </p:sp>
      <p:pic>
        <p:nvPicPr>
          <p:cNvPr id="6" name="Picture 5" descr="A screenshot of a cell phone&#10;&#10;Description automatically generated">
            <a:extLst>
              <a:ext uri="{FF2B5EF4-FFF2-40B4-BE49-F238E27FC236}">
                <a16:creationId xmlns:a16="http://schemas.microsoft.com/office/drawing/2014/main" id="{E0EDD290-FDFF-4A22-B78C-AC5A2FF98E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6138" y="1198582"/>
            <a:ext cx="5726660" cy="4309311"/>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136098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38181A50-C8BE-4392-983D-C06579080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128ABA0-F3F2-24BF-491D-CC52F25F6260}"/>
              </a:ext>
            </a:extLst>
          </p:cNvPr>
          <p:cNvPicPr>
            <a:picLocks noChangeAspect="1"/>
          </p:cNvPicPr>
          <p:nvPr/>
        </p:nvPicPr>
        <p:blipFill>
          <a:blip r:embed="rId3"/>
          <a:stretch>
            <a:fillRect/>
          </a:stretch>
        </p:blipFill>
        <p:spPr>
          <a:xfrm>
            <a:off x="3893575" y="104583"/>
            <a:ext cx="4454012" cy="6723040"/>
          </a:xfrm>
          <a:prstGeom prst="rect">
            <a:avLst/>
          </a:prstGeom>
        </p:spPr>
      </p:pic>
    </p:spTree>
    <p:extLst>
      <p:ext uri="{BB962C8B-B14F-4D97-AF65-F5344CB8AC3E}">
        <p14:creationId xmlns:p14="http://schemas.microsoft.com/office/powerpoint/2010/main" val="1577848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4173A58-B122-4342-8641-2C7187495D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25" name="Straight Connector 24">
            <a:extLst>
              <a:ext uri="{FF2B5EF4-FFF2-40B4-BE49-F238E27FC236}">
                <a16:creationId xmlns:a16="http://schemas.microsoft.com/office/drawing/2014/main" id="{9E3E38EB-06F9-40C9-B3E2-7CC1363B99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52D7949F-F7AD-4D72-9C9D-4FF1086C85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 name="TextBox 4">
            <a:extLst>
              <a:ext uri="{FF2B5EF4-FFF2-40B4-BE49-F238E27FC236}">
                <a16:creationId xmlns:a16="http://schemas.microsoft.com/office/drawing/2014/main" id="{6AB01609-AC5B-4851-ABD4-B7C8BEC80FFB}"/>
              </a:ext>
            </a:extLst>
          </p:cNvPr>
          <p:cNvSpPr txBox="1"/>
          <p:nvPr/>
        </p:nvSpPr>
        <p:spPr>
          <a:xfrm>
            <a:off x="6094412" y="982132"/>
            <a:ext cx="4802185" cy="1303867"/>
          </a:xfrm>
          <a:prstGeom prst="rect">
            <a:avLst/>
          </a:prstGeom>
        </p:spPr>
        <p:txBody>
          <a:bodyPr vert="horz" lIns="91440" tIns="45720" rIns="91440" bIns="45720" rtlCol="0" anchor="ctr">
            <a:normAutofit/>
          </a:bodyPr>
          <a:lstStyle/>
          <a:p>
            <a:pPr algn="ctr">
              <a:spcBef>
                <a:spcPct val="0"/>
              </a:spcBef>
              <a:spcAft>
                <a:spcPts val="600"/>
              </a:spcAft>
            </a:pPr>
            <a:r>
              <a:rPr lang="en-US" sz="4400" dirty="0">
                <a:ln w="3175" cmpd="sng">
                  <a:noFill/>
                </a:ln>
                <a:solidFill>
                  <a:schemeClr val="tx1">
                    <a:lumMod val="85000"/>
                    <a:lumOff val="15000"/>
                  </a:schemeClr>
                </a:solidFill>
                <a:latin typeface="+mj-lt"/>
                <a:ea typeface="+mj-ea"/>
                <a:cs typeface="+mj-cs"/>
              </a:rPr>
              <a:t>PREVENTION</a:t>
            </a:r>
          </a:p>
        </p:txBody>
      </p:sp>
      <p:sp>
        <p:nvSpPr>
          <p:cNvPr id="29" name="Rectangle 28">
            <a:extLst>
              <a:ext uri="{FF2B5EF4-FFF2-40B4-BE49-F238E27FC236}">
                <a16:creationId xmlns:a16="http://schemas.microsoft.com/office/drawing/2014/main" id="{EABBD5AE-06A5-42CD-88F2-7CCF8719E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C3E43B92-4F7A-45DF-BBDC-84EBC37E85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991659A1-96CC-4BF7-BA75-B76E4208D216}"/>
              </a:ext>
            </a:extLst>
          </p:cNvPr>
          <p:cNvSpPr txBox="1"/>
          <p:nvPr/>
        </p:nvSpPr>
        <p:spPr>
          <a:xfrm>
            <a:off x="6094412" y="2528633"/>
            <a:ext cx="4802184" cy="3318936"/>
          </a:xfrm>
          <a:prstGeom prst="rect">
            <a:avLst/>
          </a:prstGeom>
        </p:spPr>
        <p:txBody>
          <a:bodyPr vert="horz" lIns="91440" tIns="45720" rIns="91440" bIns="45720" rtlCol="0" anchor="t">
            <a:normAutofit/>
          </a:bodyPr>
          <a:lstStyle/>
          <a:p>
            <a:pPr marL="285750" indent="-285750">
              <a:lnSpc>
                <a:spcPct val="90000"/>
              </a:lnSpc>
              <a:spcBef>
                <a:spcPct val="20000"/>
              </a:spcBef>
              <a:spcAft>
                <a:spcPts val="600"/>
              </a:spcAft>
              <a:buClr>
                <a:schemeClr val="accent1"/>
              </a:buClr>
              <a:buSzPct val="115000"/>
              <a:buFont typeface="Arial"/>
              <a:buChar char="•"/>
            </a:pPr>
            <a:r>
              <a:rPr lang="en-US" dirty="0">
                <a:solidFill>
                  <a:schemeClr val="tx1">
                    <a:lumMod val="85000"/>
                    <a:lumOff val="15000"/>
                  </a:schemeClr>
                </a:solidFill>
              </a:rPr>
              <a:t>HAND WASHING –Wash your hands frequently, especially after eating, drinking, smoking, touching your face or hair, after handling waste, using the restroom, coughing or sneezing, handling raw foods, etc.  Use hot water (100F) and wash with soap for 15-20 seconds</a:t>
            </a:r>
          </a:p>
          <a:p>
            <a:pPr marL="285750" indent="-285750">
              <a:lnSpc>
                <a:spcPct val="90000"/>
              </a:lnSpc>
              <a:spcBef>
                <a:spcPct val="20000"/>
              </a:spcBef>
              <a:spcAft>
                <a:spcPts val="600"/>
              </a:spcAft>
              <a:buClr>
                <a:schemeClr val="accent1"/>
              </a:buClr>
              <a:buSzPct val="115000"/>
              <a:buFont typeface="Arial"/>
              <a:buChar char="•"/>
            </a:pPr>
            <a:r>
              <a:rPr lang="en-US" dirty="0">
                <a:solidFill>
                  <a:schemeClr val="tx1">
                    <a:lumMod val="85000"/>
                    <a:lumOff val="15000"/>
                  </a:schemeClr>
                </a:solidFill>
              </a:rPr>
              <a:t>PERSONAL CLEANLINESS –Bathe regularly, keep fingernails short and clean, do not handle food if you are ill or have infected wounds or cuts.  Cover wounds with a bandage and gloves before handling food.  Eat, drink, and smoke in designated areas only.</a:t>
            </a:r>
          </a:p>
        </p:txBody>
      </p:sp>
      <p:sp>
        <p:nvSpPr>
          <p:cNvPr id="3" name="TextBox 2">
            <a:extLst>
              <a:ext uri="{FF2B5EF4-FFF2-40B4-BE49-F238E27FC236}">
                <a16:creationId xmlns:a16="http://schemas.microsoft.com/office/drawing/2014/main" id="{713DC7E1-7A16-4825-8566-C139D0B8EAD7}"/>
              </a:ext>
            </a:extLst>
          </p:cNvPr>
          <p:cNvSpPr txBox="1"/>
          <p:nvPr/>
        </p:nvSpPr>
        <p:spPr>
          <a:xfrm>
            <a:off x="6354306" y="2474153"/>
            <a:ext cx="4585267" cy="1538883"/>
          </a:xfrm>
          <a:prstGeom prst="rect">
            <a:avLst/>
          </a:prstGeom>
          <a:noFill/>
        </p:spPr>
        <p:txBody>
          <a:bodyPr wrap="square" rtlCol="0">
            <a:spAutoFit/>
          </a:bodyPr>
          <a:lstStyle/>
          <a:p>
            <a:r>
              <a:rPr lang="en-US" sz="2200" dirty="0"/>
              <a:t>What about hand sanitizers?</a:t>
            </a:r>
          </a:p>
          <a:p>
            <a:pPr marL="342900" indent="-342900">
              <a:buFont typeface="Arial" panose="020B0604020202020204" pitchFamily="34" charset="0"/>
              <a:buChar char="•"/>
            </a:pPr>
            <a:r>
              <a:rPr lang="en-US" dirty="0"/>
              <a:t>After washing your hands with soap and water</a:t>
            </a:r>
          </a:p>
          <a:p>
            <a:pPr marL="342900" indent="-342900">
              <a:buFont typeface="Arial" panose="020B0604020202020204" pitchFamily="34" charset="0"/>
              <a:buChar char="•"/>
            </a:pPr>
            <a:r>
              <a:rPr lang="en-US" dirty="0"/>
              <a:t>When there is no access to soap and water</a:t>
            </a:r>
          </a:p>
          <a:p>
            <a:pPr marL="342900" indent="-342900">
              <a:buFont typeface="Arial" panose="020B0604020202020204" pitchFamily="34" charset="0"/>
              <a:buChar char="•"/>
            </a:pPr>
            <a:r>
              <a:rPr lang="en-US" dirty="0"/>
              <a:t>When hands are not visibly soiled or greasy</a:t>
            </a:r>
          </a:p>
        </p:txBody>
      </p:sp>
      <p:pic>
        <p:nvPicPr>
          <p:cNvPr id="3074" name="Picture 2" descr="What's the Right Way to Wash Hands? – PR News">
            <a:extLst>
              <a:ext uri="{FF2B5EF4-FFF2-40B4-BE49-F238E27FC236}">
                <a16:creationId xmlns:a16="http://schemas.microsoft.com/office/drawing/2014/main" id="{481C095C-DCF5-48E0-B2C9-C14F990245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643" y="1220567"/>
            <a:ext cx="4386737" cy="4386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20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Picture 9">
            <a:extLst>
              <a:ext uri="{FF2B5EF4-FFF2-40B4-BE49-F238E27FC236}">
                <a16:creationId xmlns:a16="http://schemas.microsoft.com/office/drawing/2014/main" id="{54173A58-B122-4342-8641-2C7187495D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21" name="Straight Connector 11">
            <a:extLst>
              <a:ext uri="{FF2B5EF4-FFF2-40B4-BE49-F238E27FC236}">
                <a16:creationId xmlns:a16="http://schemas.microsoft.com/office/drawing/2014/main" id="{9E3E38EB-06F9-40C9-B3E2-7CC1363B99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22" name="Picture 13">
            <a:extLst>
              <a:ext uri="{FF2B5EF4-FFF2-40B4-BE49-F238E27FC236}">
                <a16:creationId xmlns:a16="http://schemas.microsoft.com/office/drawing/2014/main" id="{52D7949F-F7AD-4D72-9C9D-4FF1086C85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extBox 1">
            <a:extLst>
              <a:ext uri="{FF2B5EF4-FFF2-40B4-BE49-F238E27FC236}">
                <a16:creationId xmlns:a16="http://schemas.microsoft.com/office/drawing/2014/main" id="{0796AB62-851B-4DE4-85FC-05DFE7E2B174}"/>
              </a:ext>
            </a:extLst>
          </p:cNvPr>
          <p:cNvSpPr txBox="1"/>
          <p:nvPr/>
        </p:nvSpPr>
        <p:spPr>
          <a:xfrm>
            <a:off x="6094412" y="982132"/>
            <a:ext cx="4802185" cy="130386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100">
                <a:ln w="3175" cmpd="sng">
                  <a:noFill/>
                </a:ln>
                <a:solidFill>
                  <a:schemeClr val="tx1">
                    <a:lumMod val="85000"/>
                    <a:lumOff val="15000"/>
                  </a:schemeClr>
                </a:solidFill>
                <a:latin typeface="+mj-lt"/>
                <a:ea typeface="+mj-ea"/>
                <a:cs typeface="+mj-cs"/>
              </a:rPr>
              <a:t>Prevention</a:t>
            </a:r>
          </a:p>
          <a:p>
            <a:pPr algn="ctr">
              <a:lnSpc>
                <a:spcPct val="90000"/>
              </a:lnSpc>
              <a:spcBef>
                <a:spcPct val="0"/>
              </a:spcBef>
              <a:spcAft>
                <a:spcPts val="600"/>
              </a:spcAft>
            </a:pPr>
            <a:r>
              <a:rPr lang="en-US" sz="4100">
                <a:ln w="3175" cmpd="sng">
                  <a:noFill/>
                </a:ln>
                <a:solidFill>
                  <a:schemeClr val="tx1">
                    <a:lumMod val="85000"/>
                    <a:lumOff val="15000"/>
                  </a:schemeClr>
                </a:solidFill>
                <a:latin typeface="+mj-lt"/>
                <a:ea typeface="+mj-ea"/>
                <a:cs typeface="+mj-cs"/>
              </a:rPr>
              <a:t>Cleaning &amp; Sanitizing</a:t>
            </a:r>
          </a:p>
        </p:txBody>
      </p:sp>
      <p:sp>
        <p:nvSpPr>
          <p:cNvPr id="23" name="Rectangle 15">
            <a:extLst>
              <a:ext uri="{FF2B5EF4-FFF2-40B4-BE49-F238E27FC236}">
                <a16:creationId xmlns:a16="http://schemas.microsoft.com/office/drawing/2014/main" id="{EABBD5AE-06A5-42CD-88F2-7CCF8719E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17">
            <a:extLst>
              <a:ext uri="{FF2B5EF4-FFF2-40B4-BE49-F238E27FC236}">
                <a16:creationId xmlns:a16="http://schemas.microsoft.com/office/drawing/2014/main" id="{C3E43B92-4F7A-45DF-BBDC-84EBC37E85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943905C8-429B-479B-9790-7C1DE5332580}"/>
              </a:ext>
            </a:extLst>
          </p:cNvPr>
          <p:cNvSpPr txBox="1"/>
          <p:nvPr/>
        </p:nvSpPr>
        <p:spPr>
          <a:xfrm>
            <a:off x="6094412" y="2556932"/>
            <a:ext cx="4802184" cy="3318936"/>
          </a:xfrm>
          <a:prstGeom prst="rect">
            <a:avLst/>
          </a:prstGeom>
        </p:spPr>
        <p:txBody>
          <a:bodyPr vert="horz" lIns="91440" tIns="45720" rIns="91440" bIns="45720" rtlCol="0" anchor="t">
            <a:normAutofit/>
          </a:bodyPr>
          <a:lstStyle/>
          <a:p>
            <a:pPr marL="285750" indent="-285750">
              <a:spcBef>
                <a:spcPct val="20000"/>
              </a:spcBef>
              <a:spcAft>
                <a:spcPts val="600"/>
              </a:spcAft>
              <a:buClr>
                <a:schemeClr val="accent1"/>
              </a:buClr>
              <a:buSzPct val="115000"/>
              <a:buFont typeface="Arial"/>
              <a:buChar char="•"/>
            </a:pPr>
            <a:r>
              <a:rPr lang="en-US" dirty="0">
                <a:solidFill>
                  <a:schemeClr val="tx1">
                    <a:lumMod val="85000"/>
                    <a:lumOff val="15000"/>
                  </a:schemeClr>
                </a:solidFill>
              </a:rPr>
              <a:t>Cleaning requires the use of a soap or detergent to remove visible soil and grease</a:t>
            </a:r>
          </a:p>
          <a:p>
            <a:pPr marL="285750" indent="-285750">
              <a:spcBef>
                <a:spcPct val="20000"/>
              </a:spcBef>
              <a:spcAft>
                <a:spcPts val="600"/>
              </a:spcAft>
              <a:buClr>
                <a:schemeClr val="accent1"/>
              </a:buClr>
              <a:buSzPct val="115000"/>
              <a:buFont typeface="Arial"/>
              <a:buChar char="•"/>
            </a:pPr>
            <a:r>
              <a:rPr lang="en-US" dirty="0">
                <a:solidFill>
                  <a:schemeClr val="tx1">
                    <a:lumMod val="85000"/>
                    <a:lumOff val="15000"/>
                  </a:schemeClr>
                </a:solidFill>
              </a:rPr>
              <a:t>Sanitizing requires the use of heat (180F or above) or a chemical, such as chlorine, iodine, or a quaternary to reduce pathogens to a safe level</a:t>
            </a:r>
          </a:p>
          <a:p>
            <a:pPr marL="285750" indent="-285750">
              <a:spcBef>
                <a:spcPct val="20000"/>
              </a:spcBef>
              <a:spcAft>
                <a:spcPts val="600"/>
              </a:spcAft>
              <a:buClr>
                <a:schemeClr val="accent1"/>
              </a:buClr>
              <a:buSzPct val="115000"/>
              <a:buFont typeface="Arial"/>
              <a:buChar char="•"/>
            </a:pPr>
            <a:r>
              <a:rPr lang="en-US" dirty="0">
                <a:solidFill>
                  <a:schemeClr val="tx1">
                    <a:lumMod val="85000"/>
                    <a:lumOff val="15000"/>
                  </a:schemeClr>
                </a:solidFill>
              </a:rPr>
              <a:t>Store all chemicals in their original containers</a:t>
            </a:r>
          </a:p>
          <a:p>
            <a:pPr marL="285750" indent="-285750">
              <a:spcBef>
                <a:spcPct val="20000"/>
              </a:spcBef>
              <a:spcAft>
                <a:spcPts val="600"/>
              </a:spcAft>
              <a:buClr>
                <a:schemeClr val="accent1"/>
              </a:buClr>
              <a:buSzPct val="115000"/>
              <a:buFont typeface="Arial"/>
              <a:buChar char="•"/>
            </a:pPr>
            <a:r>
              <a:rPr lang="en-US" dirty="0">
                <a:solidFill>
                  <a:schemeClr val="tx1">
                    <a:lumMod val="85000"/>
                    <a:lumOff val="15000"/>
                  </a:schemeClr>
                </a:solidFill>
              </a:rPr>
              <a:t>Store chemicals and cleaning equipment away from food and food preparation areas</a:t>
            </a:r>
          </a:p>
        </p:txBody>
      </p:sp>
      <p:pic>
        <p:nvPicPr>
          <p:cNvPr id="1026" name="Picture 2" descr="Hand Sanitizer Clip Art">
            <a:extLst>
              <a:ext uri="{FF2B5EF4-FFF2-40B4-BE49-F238E27FC236}">
                <a16:creationId xmlns:a16="http://schemas.microsoft.com/office/drawing/2014/main" id="{66C89E00-93D4-4A05-A41F-D64EE70D4A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643" y="1134408"/>
            <a:ext cx="4517009" cy="4477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44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028" name="Picture 70">
            <a:extLst>
              <a:ext uri="{FF2B5EF4-FFF2-40B4-BE49-F238E27FC236}">
                <a16:creationId xmlns:a16="http://schemas.microsoft.com/office/drawing/2014/main" id="{54173A58-B122-4342-8641-2C7187495D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1029" name="Straight Connector 72">
            <a:extLst>
              <a:ext uri="{FF2B5EF4-FFF2-40B4-BE49-F238E27FC236}">
                <a16:creationId xmlns:a16="http://schemas.microsoft.com/office/drawing/2014/main" id="{9E3E38EB-06F9-40C9-B3E2-7CC1363B99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A06CA25A-E51A-407B-AAD0-36AF7E12903D}"/>
              </a:ext>
            </a:extLst>
          </p:cNvPr>
          <p:cNvSpPr>
            <a:spLocks noGrp="1"/>
          </p:cNvSpPr>
          <p:nvPr>
            <p:ph type="title"/>
          </p:nvPr>
        </p:nvSpPr>
        <p:spPr>
          <a:xfrm>
            <a:off x="1295402" y="982132"/>
            <a:ext cx="9601196" cy="1303867"/>
          </a:xfrm>
        </p:spPr>
        <p:txBody>
          <a:bodyPr vert="horz" lIns="91440" tIns="45720" rIns="91440" bIns="45720" rtlCol="0" anchor="ctr">
            <a:normAutofit/>
          </a:bodyPr>
          <a:lstStyle/>
          <a:p>
            <a:r>
              <a:rPr lang="en-US" sz="4400" dirty="0"/>
              <a:t>And just a bit more on contamination…</a:t>
            </a:r>
          </a:p>
        </p:txBody>
      </p:sp>
      <p:sp>
        <p:nvSpPr>
          <p:cNvPr id="4" name="Text Placeholder 3">
            <a:extLst>
              <a:ext uri="{FF2B5EF4-FFF2-40B4-BE49-F238E27FC236}">
                <a16:creationId xmlns:a16="http://schemas.microsoft.com/office/drawing/2014/main" id="{DB2A0EF1-538D-4396-A66A-F370A85DD991}"/>
              </a:ext>
            </a:extLst>
          </p:cNvPr>
          <p:cNvSpPr>
            <a:spLocks noGrp="1"/>
          </p:cNvSpPr>
          <p:nvPr>
            <p:ph type="body" sz="half" idx="2"/>
          </p:nvPr>
        </p:nvSpPr>
        <p:spPr>
          <a:xfrm>
            <a:off x="936523" y="2556931"/>
            <a:ext cx="6823475" cy="3512029"/>
          </a:xfrm>
        </p:spPr>
        <p:txBody>
          <a:bodyPr vert="horz" lIns="91440" tIns="45720" rIns="91440" bIns="45720" rtlCol="0" anchor="t">
            <a:normAutofit fontScale="85000" lnSpcReduction="10000"/>
          </a:bodyPr>
          <a:lstStyle/>
          <a:p>
            <a:r>
              <a:rPr lang="en-US" b="1" dirty="0"/>
              <a:t>DEFINITION OF A SERVICE ANIMAL</a:t>
            </a:r>
            <a:endParaRPr lang="en-US" dirty="0"/>
          </a:p>
          <a:p>
            <a:pPr fontAlgn="b"/>
            <a:r>
              <a:rPr lang="en-US" b="1" dirty="0"/>
              <a:t>Q1. What is a service animal?</a:t>
            </a:r>
            <a:endParaRPr lang="en-US" dirty="0"/>
          </a:p>
          <a:p>
            <a:r>
              <a:rPr lang="en-US" b="1" dirty="0"/>
              <a:t>A</a:t>
            </a:r>
            <a:r>
              <a:rPr lang="en-US" dirty="0"/>
              <a:t>. Under the ADA, a service animal is defined as a dog that has been individually trained to do work or perform tasks for an individual with a disability.  The task(s) performed by the dog must be directly related to the person's disability.</a:t>
            </a:r>
          </a:p>
          <a:p>
            <a:pPr fontAlgn="b"/>
            <a:r>
              <a:rPr lang="en-US" b="1" dirty="0"/>
              <a:t>Q2. What does "do work or perform tasks" mean?</a:t>
            </a:r>
            <a:endParaRPr lang="en-US" dirty="0"/>
          </a:p>
          <a:p>
            <a:r>
              <a:rPr lang="en-US" b="1" dirty="0"/>
              <a:t>A</a:t>
            </a:r>
            <a:r>
              <a:rPr lang="en-US" dirty="0"/>
              <a:t>. The dog must be trained to take a specific action when needed to assist the person with a disability. For example, a person with diabetes may have a dog that is trained to alert him when his blood sugar reaches high or low levels. A person with depression may have a dog that is trained to remind her to take her medication. Or, a person who has epilepsy may have a dog that is trained to detect the onset of a seizure and then help the person remain safe during the seizure.</a:t>
            </a:r>
          </a:p>
        </p:txBody>
      </p:sp>
      <p:pic>
        <p:nvPicPr>
          <p:cNvPr id="1026" name="Picture 2" descr="Image result for tom and jerry spike food">
            <a:extLst>
              <a:ext uri="{FF2B5EF4-FFF2-40B4-BE49-F238E27FC236}">
                <a16:creationId xmlns:a16="http://schemas.microsoft.com/office/drawing/2014/main" id="{2F657A0C-EEB5-4031-B35D-C3D108D0B82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 b="29289"/>
          <a:stretch/>
        </p:blipFill>
        <p:spPr bwMode="auto">
          <a:xfrm>
            <a:off x="8085026" y="2701180"/>
            <a:ext cx="2739728" cy="2852640"/>
          </a:xfrm>
          <a:prstGeom prst="rect">
            <a:avLst/>
          </a:prstGeom>
          <a:noFill/>
          <a:ln w="57150" cmpd="thickThin">
            <a:solidFill>
              <a:schemeClr val="tx1">
                <a:lumMod val="50000"/>
                <a:lumOff val="50000"/>
              </a:schemeClr>
            </a:solidFill>
            <a:miter lim="800000"/>
          </a:ln>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C62A27CE-3553-4C43-B641-CF55CE14640F}"/>
              </a:ext>
            </a:extLst>
          </p:cNvPr>
          <p:cNvGrpSpPr/>
          <p:nvPr/>
        </p:nvGrpSpPr>
        <p:grpSpPr>
          <a:xfrm>
            <a:off x="7706032" y="2421466"/>
            <a:ext cx="3443749" cy="3454385"/>
            <a:chOff x="7706032" y="2421466"/>
            <a:chExt cx="3443749" cy="3454385"/>
          </a:xfrm>
        </p:grpSpPr>
        <p:sp>
          <p:nvSpPr>
            <p:cNvPr id="5" name="Oval 4">
              <a:extLst>
                <a:ext uri="{FF2B5EF4-FFF2-40B4-BE49-F238E27FC236}">
                  <a16:creationId xmlns:a16="http://schemas.microsoft.com/office/drawing/2014/main" id="{0293E827-B429-419C-A68B-F9B31CF07765}"/>
                </a:ext>
              </a:extLst>
            </p:cNvPr>
            <p:cNvSpPr/>
            <p:nvPr/>
          </p:nvSpPr>
          <p:spPr>
            <a:xfrm>
              <a:off x="7706032" y="2421466"/>
              <a:ext cx="3443749" cy="3454385"/>
            </a:xfrm>
            <a:prstGeom prst="ellipse">
              <a:avLst/>
            </a:pr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3A5EE95-E542-4766-82A5-CA65C730029C}"/>
                </a:ext>
              </a:extLst>
            </p:cNvPr>
            <p:cNvCxnSpPr>
              <a:stCxn id="5" idx="1"/>
              <a:endCxn id="5" idx="5"/>
            </p:cNvCxnSpPr>
            <p:nvPr/>
          </p:nvCxnSpPr>
          <p:spPr>
            <a:xfrm>
              <a:off x="8210357" y="2927349"/>
              <a:ext cx="2435099" cy="2442619"/>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2AD005AA-EBE0-43CB-86D3-416AEA0C994A}"/>
              </a:ext>
            </a:extLst>
          </p:cNvPr>
          <p:cNvSpPr txBox="1"/>
          <p:nvPr/>
        </p:nvSpPr>
        <p:spPr>
          <a:xfrm>
            <a:off x="799764" y="2451375"/>
            <a:ext cx="7285262" cy="3970318"/>
          </a:xfrm>
          <a:prstGeom prst="rect">
            <a:avLst/>
          </a:prstGeom>
          <a:noFill/>
        </p:spPr>
        <p:txBody>
          <a:bodyPr wrap="square" rtlCol="0">
            <a:spAutoFit/>
          </a:bodyPr>
          <a:lstStyle/>
          <a:p>
            <a:pPr algn="ctr" fontAlgn="b"/>
            <a:r>
              <a:rPr lang="en-US" b="1" dirty="0"/>
              <a:t>Q7. What questions can a covered entity's employees ask to determine if a dog is a service animal?</a:t>
            </a:r>
            <a:endParaRPr lang="en-US" dirty="0"/>
          </a:p>
          <a:p>
            <a:pPr marL="342900" indent="-342900" algn="ctr">
              <a:buAutoNum type="alphaUcPeriod"/>
            </a:pPr>
            <a:r>
              <a:rPr lang="en-US" dirty="0"/>
              <a:t>In situations where it is not obvious that the dog is a service animal, staff may ask only two specific questions: </a:t>
            </a:r>
          </a:p>
          <a:p>
            <a:pPr algn="ctr"/>
            <a:r>
              <a:rPr lang="en-US" dirty="0"/>
              <a:t>          (1) is the dog a service animal required because of a disability?</a:t>
            </a:r>
          </a:p>
          <a:p>
            <a:pPr algn="ctr"/>
            <a:r>
              <a:rPr lang="en-US" dirty="0"/>
              <a:t>          (2) what work or task has the dog been trained to perform? Staff are not allowed to request any documentation</a:t>
            </a:r>
          </a:p>
          <a:p>
            <a:pPr algn="ctr"/>
            <a:r>
              <a:rPr lang="en-US" dirty="0"/>
              <a:t>for the dog, require that the dog demonstrate its task, or inquire about the nature of the person's disability.</a:t>
            </a:r>
          </a:p>
          <a:p>
            <a:pPr algn="ctr" fontAlgn="b"/>
            <a:r>
              <a:rPr lang="en-US" b="1" dirty="0"/>
              <a:t>Q8. Do service animals have to wear a vest or patch or special harness identifying them as service animals?</a:t>
            </a:r>
            <a:endParaRPr lang="en-US" dirty="0"/>
          </a:p>
          <a:p>
            <a:pPr algn="ctr"/>
            <a:r>
              <a:rPr lang="en-US" b="1" dirty="0"/>
              <a:t>A</a:t>
            </a:r>
            <a:r>
              <a:rPr lang="en-US" dirty="0"/>
              <a:t>. No. The ADA does not require service animals to wear a vest, ID tag, or specific harness.</a:t>
            </a:r>
          </a:p>
          <a:p>
            <a:endParaRPr lang="en-US" dirty="0"/>
          </a:p>
        </p:txBody>
      </p:sp>
      <p:sp>
        <p:nvSpPr>
          <p:cNvPr id="13" name="TextBox 12">
            <a:extLst>
              <a:ext uri="{FF2B5EF4-FFF2-40B4-BE49-F238E27FC236}">
                <a16:creationId xmlns:a16="http://schemas.microsoft.com/office/drawing/2014/main" id="{6D16411F-24F5-49CE-AAAD-46AF6404CC7A}"/>
              </a:ext>
            </a:extLst>
          </p:cNvPr>
          <p:cNvSpPr txBox="1"/>
          <p:nvPr/>
        </p:nvSpPr>
        <p:spPr>
          <a:xfrm>
            <a:off x="1289542" y="2883876"/>
            <a:ext cx="6502398" cy="1815882"/>
          </a:xfrm>
          <a:prstGeom prst="rect">
            <a:avLst/>
          </a:prstGeom>
          <a:noFill/>
        </p:spPr>
        <p:txBody>
          <a:bodyPr wrap="square" rtlCol="0">
            <a:spAutoFit/>
          </a:bodyPr>
          <a:lstStyle/>
          <a:p>
            <a:pPr algn="ctr"/>
            <a:r>
              <a:rPr lang="en-US" sz="2800" dirty="0"/>
              <a:t>Dare to Care expects all of its partners to make reasonable accommodations to serve people with disabilities who use service animals per the ADA directive.</a:t>
            </a:r>
          </a:p>
        </p:txBody>
      </p:sp>
    </p:spTree>
    <p:extLst>
      <p:ext uri="{BB962C8B-B14F-4D97-AF65-F5344CB8AC3E}">
        <p14:creationId xmlns:p14="http://schemas.microsoft.com/office/powerpoint/2010/main" val="323465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P spid="12" grpId="0"/>
      <p:bldP spid="12" grpId="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FDF4ADC-C44A-4C41-B974-6F4B3C7223C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24" name="Straight Connector 23">
            <a:extLst>
              <a:ext uri="{FF2B5EF4-FFF2-40B4-BE49-F238E27FC236}">
                <a16:creationId xmlns:a16="http://schemas.microsoft.com/office/drawing/2014/main" id="{89CCCE17-8DAC-44EB-9D15-03C32E7D25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id="{292E7AF0-A589-43B3-A1DE-8807EC7697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CFB3CC23-764D-41E4-BBBA-7E8EDBED2E62}"/>
              </a:ext>
            </a:extLst>
          </p:cNvPr>
          <p:cNvSpPr>
            <a:spLocks noGrp="1"/>
          </p:cNvSpPr>
          <p:nvPr>
            <p:ph type="title"/>
          </p:nvPr>
        </p:nvSpPr>
        <p:spPr>
          <a:xfrm>
            <a:off x="1295402" y="982132"/>
            <a:ext cx="3660056" cy="1325373"/>
          </a:xfrm>
        </p:spPr>
        <p:txBody>
          <a:bodyPr vert="horz" lIns="91440" tIns="45720" rIns="91440" bIns="45720" rtlCol="0" anchor="b">
            <a:normAutofit/>
          </a:bodyPr>
          <a:lstStyle/>
          <a:p>
            <a:r>
              <a:rPr lang="en-US" sz="3600" dirty="0"/>
              <a:t>What is a RECALL?</a:t>
            </a:r>
          </a:p>
        </p:txBody>
      </p:sp>
      <p:cxnSp>
        <p:nvCxnSpPr>
          <p:cNvPr id="28" name="Straight Connector 27">
            <a:extLst>
              <a:ext uri="{FF2B5EF4-FFF2-40B4-BE49-F238E27FC236}">
                <a16:creationId xmlns:a16="http://schemas.microsoft.com/office/drawing/2014/main" id="{29BCDD02-D5E3-4D30-8587-66036C891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AD3A5464-8915-449B-B601-C0C668508271}"/>
              </a:ext>
            </a:extLst>
          </p:cNvPr>
          <p:cNvSpPr>
            <a:spLocks noGrp="1"/>
          </p:cNvSpPr>
          <p:nvPr>
            <p:ph type="body" sz="half" idx="2"/>
          </p:nvPr>
        </p:nvSpPr>
        <p:spPr>
          <a:xfrm>
            <a:off x="1050879" y="2493774"/>
            <a:ext cx="5595582" cy="3382094"/>
          </a:xfrm>
        </p:spPr>
        <p:txBody>
          <a:bodyPr vert="horz" lIns="91440" tIns="45720" rIns="91440" bIns="45720" rtlCol="0" anchor="t">
            <a:noAutofit/>
          </a:bodyPr>
          <a:lstStyle/>
          <a:p>
            <a:pPr algn="l">
              <a:buFont typeface="Arial"/>
              <a:buChar char="•"/>
            </a:pPr>
            <a:r>
              <a:rPr lang="en-US" sz="2300" dirty="0"/>
              <a:t>A recall is an industry and regulatory response to food which is unsafe for consumption, because of adulteration (contamination) and/or misbranding (mislabeling).</a:t>
            </a:r>
          </a:p>
          <a:p>
            <a:pPr algn="l">
              <a:buFont typeface="Arial"/>
              <a:buChar char="•"/>
            </a:pPr>
            <a:r>
              <a:rPr lang="en-US" sz="2300" dirty="0"/>
              <a:t>As part of the food industry, food banks are required to react to recalls by identifying and removing recalled product from inventory.  Tracing and accounting for all recalled product is also necessary.</a:t>
            </a:r>
          </a:p>
        </p:txBody>
      </p:sp>
      <p:pic>
        <p:nvPicPr>
          <p:cNvPr id="2050" name="Picture 2" descr="Beckman Coulter Updates Hematology Analyzer Recall - Clinical Lab Products">
            <a:extLst>
              <a:ext uri="{FF2B5EF4-FFF2-40B4-BE49-F238E27FC236}">
                <a16:creationId xmlns:a16="http://schemas.microsoft.com/office/drawing/2014/main" id="{23D1BD3B-FA1E-42DE-AD3B-312CE65E84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9002" y="1513439"/>
            <a:ext cx="4707143" cy="271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90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B8286FD-0D8B-4A23-A1DB-E3296C728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45A990F-5655-4935-A76E-35B43EA795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 name="Rectangle: Rounded Corners 6">
            <a:extLst>
              <a:ext uri="{FF2B5EF4-FFF2-40B4-BE49-F238E27FC236}">
                <a16:creationId xmlns:a16="http://schemas.microsoft.com/office/drawing/2014/main" id="{D651B188-6B27-4C38-A807-B092C0AD73AF}"/>
              </a:ext>
            </a:extLst>
          </p:cNvPr>
          <p:cNvSpPr/>
          <p:nvPr/>
        </p:nvSpPr>
        <p:spPr>
          <a:xfrm>
            <a:off x="1295401" y="1167792"/>
            <a:ext cx="5761007" cy="1261899"/>
          </a:xfrm>
          <a:prstGeom prst="roundRect">
            <a:avLst>
              <a:gd name="adj" fmla="val 1000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grpSp>
        <p:nvGrpSpPr>
          <p:cNvPr id="4" name="Group 3">
            <a:extLst>
              <a:ext uri="{FF2B5EF4-FFF2-40B4-BE49-F238E27FC236}">
                <a16:creationId xmlns:a16="http://schemas.microsoft.com/office/drawing/2014/main" id="{2F6D6A9D-254C-4C2C-A2A8-2DB4EAD77FD0}"/>
              </a:ext>
            </a:extLst>
          </p:cNvPr>
          <p:cNvGrpSpPr/>
          <p:nvPr/>
        </p:nvGrpSpPr>
        <p:grpSpPr>
          <a:xfrm>
            <a:off x="1450199" y="1167792"/>
            <a:ext cx="5278122" cy="1261899"/>
            <a:chOff x="1450199" y="1167792"/>
            <a:chExt cx="5278122" cy="1261899"/>
          </a:xfrm>
        </p:grpSpPr>
        <p:sp>
          <p:nvSpPr>
            <p:cNvPr id="8" name="Rectangle 7" descr="Doctor">
              <a:extLst>
                <a:ext uri="{FF2B5EF4-FFF2-40B4-BE49-F238E27FC236}">
                  <a16:creationId xmlns:a16="http://schemas.microsoft.com/office/drawing/2014/main" id="{07BCC821-BB52-4527-9BA0-B7997A0EAB81}"/>
                </a:ext>
              </a:extLst>
            </p:cNvPr>
            <p:cNvSpPr/>
            <p:nvPr/>
          </p:nvSpPr>
          <p:spPr>
            <a:xfrm>
              <a:off x="1450199" y="1451719"/>
              <a:ext cx="281451" cy="694044"/>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D6B46330-1407-4FC9-9B87-7BE5533B7B69}"/>
                </a:ext>
              </a:extLst>
            </p:cNvPr>
            <p:cNvSpPr/>
            <p:nvPr/>
          </p:nvSpPr>
          <p:spPr>
            <a:xfrm>
              <a:off x="1886450" y="1167792"/>
              <a:ext cx="4841871" cy="1261899"/>
            </a:xfrm>
            <a:custGeom>
              <a:avLst/>
              <a:gdLst>
                <a:gd name="connsiteX0" fmla="*/ 0 w 4320538"/>
                <a:gd name="connsiteY0" fmla="*/ 0 h 852841"/>
                <a:gd name="connsiteX1" fmla="*/ 4320538 w 4320538"/>
                <a:gd name="connsiteY1" fmla="*/ 0 h 852841"/>
                <a:gd name="connsiteX2" fmla="*/ 4320538 w 4320538"/>
                <a:gd name="connsiteY2" fmla="*/ 852841 h 852841"/>
                <a:gd name="connsiteX3" fmla="*/ 0 w 4320538"/>
                <a:gd name="connsiteY3" fmla="*/ 852841 h 852841"/>
                <a:gd name="connsiteX4" fmla="*/ 0 w 4320538"/>
                <a:gd name="connsiteY4" fmla="*/ 0 h 852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538" h="852841">
                  <a:moveTo>
                    <a:pt x="0" y="0"/>
                  </a:moveTo>
                  <a:lnTo>
                    <a:pt x="4320538" y="0"/>
                  </a:lnTo>
                  <a:lnTo>
                    <a:pt x="4320538" y="852841"/>
                  </a:lnTo>
                  <a:lnTo>
                    <a:pt x="0" y="8528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90259" tIns="90259" rIns="90259" bIns="90259" numCol="1" spcCol="1270" anchor="ctr" anchorCtr="0">
              <a:noAutofit/>
            </a:bodyPr>
            <a:lstStyle/>
            <a:p>
              <a:pPr marL="0" lvl="0" indent="0" algn="l" defTabSz="1111250">
                <a:lnSpc>
                  <a:spcPct val="90000"/>
                </a:lnSpc>
                <a:spcBef>
                  <a:spcPct val="0"/>
                </a:spcBef>
                <a:spcAft>
                  <a:spcPct val="35000"/>
                </a:spcAft>
                <a:buNone/>
              </a:pPr>
              <a:r>
                <a:rPr lang="en-US" sz="2500" kern="1200" dirty="0"/>
                <a:t>What is a foodborne illness?</a:t>
              </a:r>
            </a:p>
          </p:txBody>
        </p:sp>
      </p:grpSp>
      <p:sp>
        <p:nvSpPr>
          <p:cNvPr id="12" name="Freeform: Shape 11">
            <a:extLst>
              <a:ext uri="{FF2B5EF4-FFF2-40B4-BE49-F238E27FC236}">
                <a16:creationId xmlns:a16="http://schemas.microsoft.com/office/drawing/2014/main" id="{6AE0EE56-E64A-4328-B762-B466046C6FB6}"/>
              </a:ext>
            </a:extLst>
          </p:cNvPr>
          <p:cNvSpPr/>
          <p:nvPr/>
        </p:nvSpPr>
        <p:spPr>
          <a:xfrm>
            <a:off x="1471458" y="1167792"/>
            <a:ext cx="5360416" cy="1261899"/>
          </a:xfrm>
          <a:custGeom>
            <a:avLst/>
            <a:gdLst>
              <a:gd name="connsiteX0" fmla="*/ 0 w 4295626"/>
              <a:gd name="connsiteY0" fmla="*/ 0 h 852841"/>
              <a:gd name="connsiteX1" fmla="*/ 4295626 w 4295626"/>
              <a:gd name="connsiteY1" fmla="*/ 0 h 852841"/>
              <a:gd name="connsiteX2" fmla="*/ 4295626 w 4295626"/>
              <a:gd name="connsiteY2" fmla="*/ 852841 h 852841"/>
              <a:gd name="connsiteX3" fmla="*/ 0 w 4295626"/>
              <a:gd name="connsiteY3" fmla="*/ 852841 h 852841"/>
              <a:gd name="connsiteX4" fmla="*/ 0 w 4295626"/>
              <a:gd name="connsiteY4" fmla="*/ 0 h 852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5626" h="852841">
                <a:moveTo>
                  <a:pt x="0" y="0"/>
                </a:moveTo>
                <a:lnTo>
                  <a:pt x="4295626" y="0"/>
                </a:lnTo>
                <a:lnTo>
                  <a:pt x="4295626" y="852841"/>
                </a:lnTo>
                <a:lnTo>
                  <a:pt x="0" y="8528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90259" tIns="90259" rIns="90259" bIns="90259" numCol="1" spcCol="1270" anchor="ctr" anchorCtr="0">
            <a:noAutofit/>
          </a:bodyPr>
          <a:lstStyle/>
          <a:p>
            <a:pPr marL="0" lvl="0" indent="0" algn="l" defTabSz="577850">
              <a:lnSpc>
                <a:spcPct val="90000"/>
              </a:lnSpc>
              <a:spcBef>
                <a:spcPct val="0"/>
              </a:spcBef>
              <a:spcAft>
                <a:spcPct val="35000"/>
              </a:spcAft>
              <a:buNone/>
            </a:pPr>
            <a:r>
              <a:rPr lang="en-US" kern="1200" dirty="0"/>
              <a:t>Simply put, it is an illness caused by eating contaminated food.  Commonly, it can cause vomiting, diarrhea, abdominal pain, fever, and chills.  It may lead to more serious problems, up to and including death.</a:t>
            </a:r>
          </a:p>
        </p:txBody>
      </p:sp>
      <p:sp>
        <p:nvSpPr>
          <p:cNvPr id="14" name="Rectangle: Rounded Corners 13">
            <a:extLst>
              <a:ext uri="{FF2B5EF4-FFF2-40B4-BE49-F238E27FC236}">
                <a16:creationId xmlns:a16="http://schemas.microsoft.com/office/drawing/2014/main" id="{F206D0AF-F4C5-480A-B4E4-40198181513E}"/>
              </a:ext>
            </a:extLst>
          </p:cNvPr>
          <p:cNvSpPr/>
          <p:nvPr/>
        </p:nvSpPr>
        <p:spPr>
          <a:xfrm>
            <a:off x="1295401" y="2612671"/>
            <a:ext cx="5761007" cy="1279113"/>
          </a:xfrm>
          <a:prstGeom prst="roundRect">
            <a:avLst>
              <a:gd name="adj" fmla="val 1000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grpSp>
        <p:nvGrpSpPr>
          <p:cNvPr id="5" name="Group 4">
            <a:extLst>
              <a:ext uri="{FF2B5EF4-FFF2-40B4-BE49-F238E27FC236}">
                <a16:creationId xmlns:a16="http://schemas.microsoft.com/office/drawing/2014/main" id="{12B2D362-2C11-4853-99AE-57C9B95D4850}"/>
              </a:ext>
            </a:extLst>
          </p:cNvPr>
          <p:cNvGrpSpPr/>
          <p:nvPr/>
        </p:nvGrpSpPr>
        <p:grpSpPr>
          <a:xfrm>
            <a:off x="1450199" y="2612671"/>
            <a:ext cx="5278122" cy="1279113"/>
            <a:chOff x="1450199" y="2612671"/>
            <a:chExt cx="5278122" cy="1279113"/>
          </a:xfrm>
        </p:grpSpPr>
        <p:sp>
          <p:nvSpPr>
            <p:cNvPr id="16" name="Rectangle 15" descr="Ambulance">
              <a:extLst>
                <a:ext uri="{FF2B5EF4-FFF2-40B4-BE49-F238E27FC236}">
                  <a16:creationId xmlns:a16="http://schemas.microsoft.com/office/drawing/2014/main" id="{0D63EE9C-B51F-4C72-A134-3D9DF4DE4C7D}"/>
                </a:ext>
              </a:extLst>
            </p:cNvPr>
            <p:cNvSpPr/>
            <p:nvPr/>
          </p:nvSpPr>
          <p:spPr>
            <a:xfrm>
              <a:off x="1450199" y="2900473"/>
              <a:ext cx="281451" cy="703511"/>
            </a:xfrm>
            <a:prstGeom prst="rect">
              <a:avLst/>
            </a:prstGeom>
            <a: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8" name="Freeform: Shape 17">
              <a:extLst>
                <a:ext uri="{FF2B5EF4-FFF2-40B4-BE49-F238E27FC236}">
                  <a16:creationId xmlns:a16="http://schemas.microsoft.com/office/drawing/2014/main" id="{7914A226-CA62-4A28-89C3-1E7AE6E89E29}"/>
                </a:ext>
              </a:extLst>
            </p:cNvPr>
            <p:cNvSpPr/>
            <p:nvPr/>
          </p:nvSpPr>
          <p:spPr>
            <a:xfrm>
              <a:off x="1886450" y="2612671"/>
              <a:ext cx="4841871" cy="1279113"/>
            </a:xfrm>
            <a:custGeom>
              <a:avLst/>
              <a:gdLst>
                <a:gd name="connsiteX0" fmla="*/ 0 w 4320538"/>
                <a:gd name="connsiteY0" fmla="*/ 0 h 852841"/>
                <a:gd name="connsiteX1" fmla="*/ 4320538 w 4320538"/>
                <a:gd name="connsiteY1" fmla="*/ 0 h 852841"/>
                <a:gd name="connsiteX2" fmla="*/ 4320538 w 4320538"/>
                <a:gd name="connsiteY2" fmla="*/ 852841 h 852841"/>
                <a:gd name="connsiteX3" fmla="*/ 0 w 4320538"/>
                <a:gd name="connsiteY3" fmla="*/ 852841 h 852841"/>
                <a:gd name="connsiteX4" fmla="*/ 0 w 4320538"/>
                <a:gd name="connsiteY4" fmla="*/ 0 h 852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538" h="852841">
                  <a:moveTo>
                    <a:pt x="0" y="0"/>
                  </a:moveTo>
                  <a:lnTo>
                    <a:pt x="4320538" y="0"/>
                  </a:lnTo>
                  <a:lnTo>
                    <a:pt x="4320538" y="852841"/>
                  </a:lnTo>
                  <a:lnTo>
                    <a:pt x="0" y="8528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90259" tIns="90259" rIns="90259" bIns="90259" numCol="1" spcCol="1270" anchor="ctr" anchorCtr="0">
              <a:noAutofit/>
            </a:bodyPr>
            <a:lstStyle/>
            <a:p>
              <a:pPr marL="0" lvl="0" indent="0" algn="l" defTabSz="1111250">
                <a:lnSpc>
                  <a:spcPct val="90000"/>
                </a:lnSpc>
                <a:spcBef>
                  <a:spcPct val="0"/>
                </a:spcBef>
                <a:spcAft>
                  <a:spcPct val="35000"/>
                </a:spcAft>
                <a:buNone/>
              </a:pPr>
              <a:r>
                <a:rPr lang="en-US" sz="2500" kern="1200" dirty="0"/>
                <a:t>What is a foodborne illness outbreak?</a:t>
              </a:r>
            </a:p>
          </p:txBody>
        </p:sp>
      </p:grpSp>
      <p:sp>
        <p:nvSpPr>
          <p:cNvPr id="19" name="Freeform: Shape 18">
            <a:extLst>
              <a:ext uri="{FF2B5EF4-FFF2-40B4-BE49-F238E27FC236}">
                <a16:creationId xmlns:a16="http://schemas.microsoft.com/office/drawing/2014/main" id="{E166DC9F-C11B-47B2-98F3-D86EE53EB9AE}"/>
              </a:ext>
            </a:extLst>
          </p:cNvPr>
          <p:cNvSpPr/>
          <p:nvPr/>
        </p:nvSpPr>
        <p:spPr>
          <a:xfrm>
            <a:off x="2168495" y="2835213"/>
            <a:ext cx="4295626" cy="852841"/>
          </a:xfrm>
          <a:custGeom>
            <a:avLst/>
            <a:gdLst>
              <a:gd name="connsiteX0" fmla="*/ 0 w 4295626"/>
              <a:gd name="connsiteY0" fmla="*/ 0 h 852841"/>
              <a:gd name="connsiteX1" fmla="*/ 4295626 w 4295626"/>
              <a:gd name="connsiteY1" fmla="*/ 0 h 852841"/>
              <a:gd name="connsiteX2" fmla="*/ 4295626 w 4295626"/>
              <a:gd name="connsiteY2" fmla="*/ 852841 h 852841"/>
              <a:gd name="connsiteX3" fmla="*/ 0 w 4295626"/>
              <a:gd name="connsiteY3" fmla="*/ 852841 h 852841"/>
              <a:gd name="connsiteX4" fmla="*/ 0 w 4295626"/>
              <a:gd name="connsiteY4" fmla="*/ 0 h 852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5626" h="852841">
                <a:moveTo>
                  <a:pt x="0" y="0"/>
                </a:moveTo>
                <a:lnTo>
                  <a:pt x="4295626" y="0"/>
                </a:lnTo>
                <a:lnTo>
                  <a:pt x="4295626" y="852841"/>
                </a:lnTo>
                <a:lnTo>
                  <a:pt x="0" y="8528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90259" tIns="90259" rIns="90259" bIns="90259" numCol="1" spcCol="1270" anchor="ctr" anchorCtr="0">
            <a:noAutofit/>
          </a:bodyPr>
          <a:lstStyle/>
          <a:p>
            <a:pPr marL="0" lvl="0" indent="0" algn="l" defTabSz="577850">
              <a:lnSpc>
                <a:spcPct val="90000"/>
              </a:lnSpc>
              <a:spcBef>
                <a:spcPct val="0"/>
              </a:spcBef>
              <a:spcAft>
                <a:spcPct val="35000"/>
              </a:spcAft>
              <a:buNone/>
            </a:pPr>
            <a:r>
              <a:rPr lang="en-US" kern="1200" dirty="0"/>
              <a:t>Just TWO people are considered an outbreak</a:t>
            </a:r>
          </a:p>
        </p:txBody>
      </p:sp>
      <p:sp>
        <p:nvSpPr>
          <p:cNvPr id="20" name="Rectangle: Rounded Corners 19">
            <a:extLst>
              <a:ext uri="{FF2B5EF4-FFF2-40B4-BE49-F238E27FC236}">
                <a16:creationId xmlns:a16="http://schemas.microsoft.com/office/drawing/2014/main" id="{F5BED580-69F9-4051-9E64-6C80A7DFEA30}"/>
              </a:ext>
            </a:extLst>
          </p:cNvPr>
          <p:cNvSpPr/>
          <p:nvPr/>
        </p:nvSpPr>
        <p:spPr>
          <a:xfrm>
            <a:off x="1295401" y="4083673"/>
            <a:ext cx="5761007" cy="1507230"/>
          </a:xfrm>
          <a:prstGeom prst="roundRect">
            <a:avLst>
              <a:gd name="adj" fmla="val 1000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grpSp>
        <p:nvGrpSpPr>
          <p:cNvPr id="6" name="Group 5">
            <a:extLst>
              <a:ext uri="{FF2B5EF4-FFF2-40B4-BE49-F238E27FC236}">
                <a16:creationId xmlns:a16="http://schemas.microsoft.com/office/drawing/2014/main" id="{149BF1E8-7059-40A1-A820-FD2CC462B174}"/>
              </a:ext>
            </a:extLst>
          </p:cNvPr>
          <p:cNvGrpSpPr/>
          <p:nvPr/>
        </p:nvGrpSpPr>
        <p:grpSpPr>
          <a:xfrm>
            <a:off x="1450199" y="4083673"/>
            <a:ext cx="5381675" cy="1507230"/>
            <a:chOff x="1450199" y="4083673"/>
            <a:chExt cx="5381675" cy="1507230"/>
          </a:xfrm>
        </p:grpSpPr>
        <p:sp>
          <p:nvSpPr>
            <p:cNvPr id="21" name="Rectangle 20" descr="Lady bug">
              <a:extLst>
                <a:ext uri="{FF2B5EF4-FFF2-40B4-BE49-F238E27FC236}">
                  <a16:creationId xmlns:a16="http://schemas.microsoft.com/office/drawing/2014/main" id="{C634CEA9-6387-4C81-9FC9-C7DFC708B516}"/>
                </a:ext>
              </a:extLst>
            </p:cNvPr>
            <p:cNvSpPr/>
            <p:nvPr/>
          </p:nvSpPr>
          <p:spPr>
            <a:xfrm>
              <a:off x="1450199" y="4422801"/>
              <a:ext cx="281451" cy="828976"/>
            </a:xfrm>
            <a:prstGeom prst="rect">
              <a:avLst/>
            </a:prstGeom>
            <a: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3" name="Freeform: Shape 22">
              <a:extLst>
                <a:ext uri="{FF2B5EF4-FFF2-40B4-BE49-F238E27FC236}">
                  <a16:creationId xmlns:a16="http://schemas.microsoft.com/office/drawing/2014/main" id="{2B8FD073-C0B7-416D-AEFF-F41D077B54F3}"/>
                </a:ext>
              </a:extLst>
            </p:cNvPr>
            <p:cNvSpPr/>
            <p:nvPr/>
          </p:nvSpPr>
          <p:spPr>
            <a:xfrm>
              <a:off x="1886450" y="4083673"/>
              <a:ext cx="4945424" cy="1507230"/>
            </a:xfrm>
            <a:custGeom>
              <a:avLst/>
              <a:gdLst>
                <a:gd name="connsiteX0" fmla="*/ 0 w 4320538"/>
                <a:gd name="connsiteY0" fmla="*/ 0 h 852841"/>
                <a:gd name="connsiteX1" fmla="*/ 4320538 w 4320538"/>
                <a:gd name="connsiteY1" fmla="*/ 0 h 852841"/>
                <a:gd name="connsiteX2" fmla="*/ 4320538 w 4320538"/>
                <a:gd name="connsiteY2" fmla="*/ 852841 h 852841"/>
                <a:gd name="connsiteX3" fmla="*/ 0 w 4320538"/>
                <a:gd name="connsiteY3" fmla="*/ 852841 h 852841"/>
                <a:gd name="connsiteX4" fmla="*/ 0 w 4320538"/>
                <a:gd name="connsiteY4" fmla="*/ 0 h 852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538" h="852841">
                  <a:moveTo>
                    <a:pt x="0" y="0"/>
                  </a:moveTo>
                  <a:lnTo>
                    <a:pt x="4320538" y="0"/>
                  </a:lnTo>
                  <a:lnTo>
                    <a:pt x="4320538" y="852841"/>
                  </a:lnTo>
                  <a:lnTo>
                    <a:pt x="0" y="8528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90259" tIns="90259" rIns="90259" bIns="90259" numCol="1" spcCol="1270" anchor="ctr" anchorCtr="0">
              <a:noAutofit/>
            </a:bodyPr>
            <a:lstStyle/>
            <a:p>
              <a:pPr marL="0" lvl="0" indent="0" algn="l" defTabSz="1111250">
                <a:lnSpc>
                  <a:spcPct val="90000"/>
                </a:lnSpc>
                <a:spcBef>
                  <a:spcPct val="0"/>
                </a:spcBef>
                <a:spcAft>
                  <a:spcPct val="35000"/>
                </a:spcAft>
                <a:buNone/>
              </a:pPr>
              <a:r>
                <a:rPr lang="en-US" sz="2500" kern="1200" dirty="0"/>
                <a:t>What micro organisms cause foodborne illnesses?</a:t>
              </a:r>
            </a:p>
          </p:txBody>
        </p:sp>
      </p:grpSp>
      <p:sp>
        <p:nvSpPr>
          <p:cNvPr id="25" name="Freeform: Shape 24">
            <a:extLst>
              <a:ext uri="{FF2B5EF4-FFF2-40B4-BE49-F238E27FC236}">
                <a16:creationId xmlns:a16="http://schemas.microsoft.com/office/drawing/2014/main" id="{5963BF24-4D54-4262-A843-104204C1349A}"/>
              </a:ext>
            </a:extLst>
          </p:cNvPr>
          <p:cNvSpPr/>
          <p:nvPr/>
        </p:nvSpPr>
        <p:spPr>
          <a:xfrm>
            <a:off x="2028091" y="4283223"/>
            <a:ext cx="4295626" cy="852841"/>
          </a:xfrm>
          <a:custGeom>
            <a:avLst/>
            <a:gdLst>
              <a:gd name="connsiteX0" fmla="*/ 0 w 4295626"/>
              <a:gd name="connsiteY0" fmla="*/ 0 h 852841"/>
              <a:gd name="connsiteX1" fmla="*/ 4295626 w 4295626"/>
              <a:gd name="connsiteY1" fmla="*/ 0 h 852841"/>
              <a:gd name="connsiteX2" fmla="*/ 4295626 w 4295626"/>
              <a:gd name="connsiteY2" fmla="*/ 852841 h 852841"/>
              <a:gd name="connsiteX3" fmla="*/ 0 w 4295626"/>
              <a:gd name="connsiteY3" fmla="*/ 852841 h 852841"/>
              <a:gd name="connsiteX4" fmla="*/ 0 w 4295626"/>
              <a:gd name="connsiteY4" fmla="*/ 0 h 852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5626" h="852841">
                <a:moveTo>
                  <a:pt x="0" y="0"/>
                </a:moveTo>
                <a:lnTo>
                  <a:pt x="4295626" y="0"/>
                </a:lnTo>
                <a:lnTo>
                  <a:pt x="4295626" y="852841"/>
                </a:lnTo>
                <a:lnTo>
                  <a:pt x="0" y="8528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90259" tIns="90259" rIns="90259" bIns="90259" numCol="1" spcCol="1270" anchor="ctr" anchorCtr="0">
            <a:noAutofit/>
          </a:bodyPr>
          <a:lstStyle/>
          <a:p>
            <a:pPr marL="0" lvl="0" indent="0" algn="l" defTabSz="577850">
              <a:lnSpc>
                <a:spcPct val="90000"/>
              </a:lnSpc>
              <a:spcBef>
                <a:spcPct val="0"/>
              </a:spcBef>
              <a:spcAft>
                <a:spcPct val="35000"/>
              </a:spcAft>
              <a:buNone/>
            </a:pPr>
            <a:endParaRPr lang="en-US" sz="1600" kern="1200" dirty="0"/>
          </a:p>
          <a:p>
            <a:pPr marL="0" lvl="0" indent="0" algn="l" defTabSz="577850">
              <a:lnSpc>
                <a:spcPct val="90000"/>
              </a:lnSpc>
              <a:spcBef>
                <a:spcPct val="0"/>
              </a:spcBef>
              <a:spcAft>
                <a:spcPct val="35000"/>
              </a:spcAft>
              <a:buNone/>
            </a:pPr>
            <a:r>
              <a:rPr lang="en-US" kern="1200" dirty="0"/>
              <a:t>The four categories of pathogens are:  bacteria, viruses, parasites and fungi</a:t>
            </a:r>
          </a:p>
        </p:txBody>
      </p:sp>
      <p:pic>
        <p:nvPicPr>
          <p:cNvPr id="13314" name="Picture 2" descr="Deadly Food Borne Illness Outbreaks - SignatureCare ER">
            <a:extLst>
              <a:ext uri="{FF2B5EF4-FFF2-40B4-BE49-F238E27FC236}">
                <a16:creationId xmlns:a16="http://schemas.microsoft.com/office/drawing/2014/main" id="{59046721-3636-402C-B58F-4E06484687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5166" y="1003610"/>
            <a:ext cx="4346188" cy="5051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15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10B226C0-B299-47C7-AFE1-660A6971AF43}"/>
              </a:ext>
            </a:extLst>
          </p:cNvPr>
          <p:cNvGraphicFramePr>
            <a:graphicFrameLocks noChangeAspect="1"/>
          </p:cNvGraphicFramePr>
          <p:nvPr>
            <p:extLst>
              <p:ext uri="{D42A27DB-BD31-4B8C-83A1-F6EECF244321}">
                <p14:modId xmlns:p14="http://schemas.microsoft.com/office/powerpoint/2010/main" val="4093880297"/>
              </p:ext>
            </p:extLst>
          </p:nvPr>
        </p:nvGraphicFramePr>
        <p:xfrm>
          <a:off x="4547471" y="521608"/>
          <a:ext cx="5687909" cy="5814781"/>
        </p:xfrm>
        <a:graphic>
          <a:graphicData uri="http://schemas.openxmlformats.org/presentationml/2006/ole">
            <mc:AlternateContent xmlns:mc="http://schemas.openxmlformats.org/markup-compatibility/2006">
              <mc:Choice xmlns:v="urn:schemas-microsoft-com:vml" Requires="v">
                <p:oleObj name="Acrobat Document" r:id="rId2" imgW="3886044" imgH="5029200" progId="AcroExch.Document.DC">
                  <p:embed/>
                </p:oleObj>
              </mc:Choice>
              <mc:Fallback>
                <p:oleObj name="Acrobat Document" r:id="rId2" imgW="3886044" imgH="5029200" progId="AcroExch.Document.DC">
                  <p:embed/>
                  <p:pic>
                    <p:nvPicPr>
                      <p:cNvPr id="5" name="Object 4">
                        <a:extLst>
                          <a:ext uri="{FF2B5EF4-FFF2-40B4-BE49-F238E27FC236}">
                            <a16:creationId xmlns:a16="http://schemas.microsoft.com/office/drawing/2014/main" id="{10B226C0-B299-47C7-AFE1-660A6971AF43}"/>
                          </a:ext>
                        </a:extLst>
                      </p:cNvPr>
                      <p:cNvPicPr/>
                      <p:nvPr/>
                    </p:nvPicPr>
                    <p:blipFill>
                      <a:blip r:embed="rId3"/>
                      <a:stretch>
                        <a:fillRect/>
                      </a:stretch>
                    </p:blipFill>
                    <p:spPr>
                      <a:xfrm>
                        <a:off x="4547471" y="521608"/>
                        <a:ext cx="5687909" cy="5814781"/>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E78C1C90-3D11-4FB6-95EC-36CB975FC6E8}"/>
              </a:ext>
            </a:extLst>
          </p:cNvPr>
          <p:cNvSpPr txBox="1"/>
          <p:nvPr/>
        </p:nvSpPr>
        <p:spPr>
          <a:xfrm>
            <a:off x="1366684" y="1347019"/>
            <a:ext cx="4031226" cy="1354217"/>
          </a:xfrm>
          <a:prstGeom prst="rect">
            <a:avLst/>
          </a:prstGeom>
          <a:noFill/>
        </p:spPr>
        <p:txBody>
          <a:bodyPr wrap="square" rtlCol="0">
            <a:spAutoFit/>
          </a:bodyPr>
          <a:lstStyle/>
          <a:p>
            <a:pPr algn="ctr"/>
            <a:r>
              <a:rPr lang="en-US" sz="2800" b="1" u="sng" dirty="0"/>
              <a:t>Labels </a:t>
            </a:r>
          </a:p>
          <a:p>
            <a:pPr marL="285750" indent="-285750">
              <a:buFontTx/>
              <a:buChar char="-"/>
            </a:pPr>
            <a:r>
              <a:rPr lang="en-US" dirty="0"/>
              <a:t>Sell By Date </a:t>
            </a:r>
          </a:p>
          <a:p>
            <a:pPr marL="285750" indent="-285750">
              <a:buFontTx/>
              <a:buChar char="-"/>
            </a:pPr>
            <a:r>
              <a:rPr lang="en-US" dirty="0"/>
              <a:t>Use By/Use Before Date </a:t>
            </a:r>
          </a:p>
          <a:p>
            <a:pPr marL="285750" indent="-285750">
              <a:buFontTx/>
              <a:buChar char="-"/>
            </a:pPr>
            <a:r>
              <a:rPr lang="en-US" dirty="0"/>
              <a:t>Proper Storage </a:t>
            </a:r>
          </a:p>
        </p:txBody>
      </p:sp>
    </p:spTree>
    <p:extLst>
      <p:ext uri="{BB962C8B-B14F-4D97-AF65-F5344CB8AC3E}">
        <p14:creationId xmlns:p14="http://schemas.microsoft.com/office/powerpoint/2010/main" val="3731239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2C23A-88F5-C7D5-B2BE-0416DFC1BFDA}"/>
              </a:ext>
            </a:extLst>
          </p:cNvPr>
          <p:cNvSpPr>
            <a:spLocks noGrp="1"/>
          </p:cNvSpPr>
          <p:nvPr>
            <p:ph type="title" idx="4294967295"/>
          </p:nvPr>
        </p:nvSpPr>
        <p:spPr>
          <a:xfrm>
            <a:off x="882099" y="589303"/>
            <a:ext cx="9601200" cy="922463"/>
          </a:xfrm>
        </p:spPr>
        <p:txBody>
          <a:bodyPr/>
          <a:lstStyle/>
          <a:p>
            <a:r>
              <a:rPr lang="en-US" dirty="0"/>
              <a:t>Food Product Dating</a:t>
            </a:r>
          </a:p>
        </p:txBody>
      </p:sp>
      <p:sp>
        <p:nvSpPr>
          <p:cNvPr id="4" name="TextBox 3">
            <a:extLst>
              <a:ext uri="{FF2B5EF4-FFF2-40B4-BE49-F238E27FC236}">
                <a16:creationId xmlns:a16="http://schemas.microsoft.com/office/drawing/2014/main" id="{8C140A9B-2821-DC1C-E5DE-A07BFD888D41}"/>
              </a:ext>
            </a:extLst>
          </p:cNvPr>
          <p:cNvSpPr txBox="1"/>
          <p:nvPr/>
        </p:nvSpPr>
        <p:spPr>
          <a:xfrm>
            <a:off x="1510088" y="1785575"/>
            <a:ext cx="3456039" cy="1200329"/>
          </a:xfrm>
          <a:prstGeom prst="rect">
            <a:avLst/>
          </a:prstGeom>
          <a:noFill/>
        </p:spPr>
        <p:txBody>
          <a:bodyPr wrap="square" rtlCol="0">
            <a:spAutoFit/>
          </a:bodyPr>
          <a:lstStyle/>
          <a:p>
            <a:pPr algn="ctr"/>
            <a:r>
              <a:rPr lang="en-US" u="sng" dirty="0"/>
              <a:t>Packing or Manufacturing Date:</a:t>
            </a:r>
          </a:p>
          <a:p>
            <a:pPr marL="285750" indent="-285750">
              <a:buFont typeface="Arial" panose="020B0604020202020204" pitchFamily="34" charset="0"/>
              <a:buChar char="•"/>
            </a:pPr>
            <a:r>
              <a:rPr lang="en-US" dirty="0"/>
              <a:t>Used by manufacturers for tracking and recalls.</a:t>
            </a:r>
          </a:p>
          <a:p>
            <a:pPr marL="285750" indent="-285750">
              <a:buFont typeface="Arial" panose="020B0604020202020204" pitchFamily="34" charset="0"/>
              <a:buChar char="•"/>
            </a:pPr>
            <a:r>
              <a:rPr lang="en-US" dirty="0"/>
              <a:t>Not an expiration date. </a:t>
            </a:r>
          </a:p>
        </p:txBody>
      </p:sp>
      <p:sp>
        <p:nvSpPr>
          <p:cNvPr id="7" name="TextBox 6">
            <a:extLst>
              <a:ext uri="{FF2B5EF4-FFF2-40B4-BE49-F238E27FC236}">
                <a16:creationId xmlns:a16="http://schemas.microsoft.com/office/drawing/2014/main" id="{8BE3B714-FC09-D5B7-369A-4CD767D79105}"/>
              </a:ext>
            </a:extLst>
          </p:cNvPr>
          <p:cNvSpPr txBox="1"/>
          <p:nvPr/>
        </p:nvSpPr>
        <p:spPr>
          <a:xfrm>
            <a:off x="6660938" y="1785575"/>
            <a:ext cx="4478278" cy="1477328"/>
          </a:xfrm>
          <a:prstGeom prst="rect">
            <a:avLst/>
          </a:prstGeom>
          <a:noFill/>
        </p:spPr>
        <p:txBody>
          <a:bodyPr wrap="square" rtlCol="0">
            <a:spAutoFit/>
          </a:bodyPr>
          <a:lstStyle/>
          <a:p>
            <a:pPr algn="ctr"/>
            <a:r>
              <a:rPr lang="en-US" u="sng" dirty="0"/>
              <a:t>Sell-by Date:</a:t>
            </a:r>
          </a:p>
          <a:p>
            <a:pPr marL="285750" indent="-285750">
              <a:buFont typeface="Arial" panose="020B0604020202020204" pitchFamily="34" charset="0"/>
              <a:buChar char="•"/>
            </a:pPr>
            <a:r>
              <a:rPr lang="en-US" dirty="0"/>
              <a:t>This is a quality date.</a:t>
            </a:r>
          </a:p>
          <a:p>
            <a:pPr marL="285750" indent="-285750">
              <a:buFont typeface="Arial" panose="020B0604020202020204" pitchFamily="34" charset="0"/>
              <a:buChar char="•"/>
            </a:pPr>
            <a:r>
              <a:rPr lang="en-US" dirty="0"/>
              <a:t>Tells the store how long to display the product for sale.</a:t>
            </a:r>
          </a:p>
          <a:p>
            <a:pPr marL="285750" indent="-285750">
              <a:buFont typeface="Arial" panose="020B0604020202020204" pitchFamily="34" charset="0"/>
              <a:buChar char="•"/>
            </a:pPr>
            <a:r>
              <a:rPr lang="en-US" dirty="0"/>
              <a:t>The product is still safe to eat past this date. </a:t>
            </a:r>
          </a:p>
        </p:txBody>
      </p:sp>
      <p:pic>
        <p:nvPicPr>
          <p:cNvPr id="1026" name="Picture 2" descr="Understanding food expiration dates - Gainesville Times">
            <a:extLst>
              <a:ext uri="{FF2B5EF4-FFF2-40B4-BE49-F238E27FC236}">
                <a16:creationId xmlns:a16="http://schemas.microsoft.com/office/drawing/2014/main" id="{66DC83EC-358C-8510-D204-3B3E484FB9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86" t="14754" r="86" b="21928"/>
          <a:stretch/>
        </p:blipFill>
        <p:spPr bwMode="auto">
          <a:xfrm>
            <a:off x="793517" y="3259713"/>
            <a:ext cx="4889182" cy="22794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tes on food labels">
            <a:extLst>
              <a:ext uri="{FF2B5EF4-FFF2-40B4-BE49-F238E27FC236}">
                <a16:creationId xmlns:a16="http://schemas.microsoft.com/office/drawing/2014/main" id="{BB055A76-5BD8-607D-C894-C5A9289CE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9302" y="3429000"/>
            <a:ext cx="4781550" cy="218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999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2C23A-88F5-C7D5-B2BE-0416DFC1BFDA}"/>
              </a:ext>
            </a:extLst>
          </p:cNvPr>
          <p:cNvSpPr>
            <a:spLocks noGrp="1"/>
          </p:cNvSpPr>
          <p:nvPr>
            <p:ph type="title" idx="4294967295"/>
          </p:nvPr>
        </p:nvSpPr>
        <p:spPr>
          <a:xfrm>
            <a:off x="1295400" y="561635"/>
            <a:ext cx="9601200" cy="922463"/>
          </a:xfrm>
        </p:spPr>
        <p:txBody>
          <a:bodyPr/>
          <a:lstStyle/>
          <a:p>
            <a:r>
              <a:rPr lang="en-US" dirty="0"/>
              <a:t>Food Product Dating</a:t>
            </a:r>
          </a:p>
        </p:txBody>
      </p:sp>
      <p:sp>
        <p:nvSpPr>
          <p:cNvPr id="8" name="TextBox 7">
            <a:extLst>
              <a:ext uri="{FF2B5EF4-FFF2-40B4-BE49-F238E27FC236}">
                <a16:creationId xmlns:a16="http://schemas.microsoft.com/office/drawing/2014/main" id="{C5EB2484-F96D-BF44-9805-B99D4088B23B}"/>
              </a:ext>
            </a:extLst>
          </p:cNvPr>
          <p:cNvSpPr txBox="1"/>
          <p:nvPr/>
        </p:nvSpPr>
        <p:spPr>
          <a:xfrm>
            <a:off x="619507" y="1582993"/>
            <a:ext cx="5319098" cy="1754326"/>
          </a:xfrm>
          <a:prstGeom prst="rect">
            <a:avLst/>
          </a:prstGeom>
          <a:noFill/>
        </p:spPr>
        <p:txBody>
          <a:bodyPr wrap="square" rtlCol="0">
            <a:spAutoFit/>
          </a:bodyPr>
          <a:lstStyle/>
          <a:p>
            <a:pPr algn="ctr"/>
            <a:r>
              <a:rPr lang="en-US" u="sng" dirty="0"/>
              <a:t>Best-by or Best if Used By Date:  </a:t>
            </a:r>
          </a:p>
          <a:p>
            <a:pPr marL="285750" indent="-285750">
              <a:buFont typeface="Arial" panose="020B0604020202020204" pitchFamily="34" charset="0"/>
              <a:buChar char="•"/>
            </a:pPr>
            <a:r>
              <a:rPr lang="en-US" dirty="0"/>
              <a:t>This is a quality date.</a:t>
            </a:r>
          </a:p>
          <a:p>
            <a:pPr marL="285750" indent="-285750">
              <a:buFont typeface="Arial" panose="020B0604020202020204" pitchFamily="34" charset="0"/>
              <a:buChar char="•"/>
            </a:pPr>
            <a:r>
              <a:rPr lang="en-US" dirty="0"/>
              <a:t>Tells guests the date by which the product should be eaten for best flavor or quality.</a:t>
            </a:r>
          </a:p>
          <a:p>
            <a:pPr marL="285750" indent="-285750">
              <a:buFont typeface="Arial" panose="020B0604020202020204" pitchFamily="34" charset="0"/>
              <a:buChar char="•"/>
            </a:pPr>
            <a:r>
              <a:rPr lang="en-US" dirty="0"/>
              <a:t>The product is still safe to eat past this date. </a:t>
            </a:r>
          </a:p>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68C369E4-75D8-F228-0372-BEC9FD1736FA}"/>
              </a:ext>
            </a:extLst>
          </p:cNvPr>
          <p:cNvSpPr txBox="1"/>
          <p:nvPr/>
        </p:nvSpPr>
        <p:spPr>
          <a:xfrm>
            <a:off x="6799004" y="1582993"/>
            <a:ext cx="4365523" cy="1477328"/>
          </a:xfrm>
          <a:prstGeom prst="rect">
            <a:avLst/>
          </a:prstGeom>
          <a:noFill/>
        </p:spPr>
        <p:txBody>
          <a:bodyPr wrap="square" rtlCol="0">
            <a:spAutoFit/>
          </a:bodyPr>
          <a:lstStyle/>
          <a:p>
            <a:pPr algn="ctr"/>
            <a:r>
              <a:rPr lang="en-US" u="sng" dirty="0"/>
              <a:t>Use By Date:</a:t>
            </a:r>
          </a:p>
          <a:p>
            <a:pPr marL="285750" indent="-285750">
              <a:buFont typeface="Arial" panose="020B0604020202020204" pitchFamily="34" charset="0"/>
              <a:buChar char="•"/>
            </a:pPr>
            <a:r>
              <a:rPr lang="en-US" dirty="0"/>
              <a:t>This is the last date recommended for </a:t>
            </a:r>
            <a:r>
              <a:rPr lang="en-US"/>
              <a:t>the product </a:t>
            </a:r>
            <a:r>
              <a:rPr lang="en-US" dirty="0"/>
              <a:t>while at peak quality.</a:t>
            </a:r>
          </a:p>
          <a:p>
            <a:pPr marL="285750" indent="-285750">
              <a:buFont typeface="Arial" panose="020B0604020202020204" pitchFamily="34" charset="0"/>
              <a:buChar char="•"/>
            </a:pPr>
            <a:r>
              <a:rPr lang="en-US" dirty="0"/>
              <a:t>The product is still safe to eat past this date.</a:t>
            </a:r>
          </a:p>
          <a:p>
            <a:r>
              <a:rPr lang="en-US" dirty="0"/>
              <a:t> </a:t>
            </a:r>
          </a:p>
        </p:txBody>
      </p:sp>
      <p:sp>
        <p:nvSpPr>
          <p:cNvPr id="3" name="TextBox 2">
            <a:extLst>
              <a:ext uri="{FF2B5EF4-FFF2-40B4-BE49-F238E27FC236}">
                <a16:creationId xmlns:a16="http://schemas.microsoft.com/office/drawing/2014/main" id="{7DAE7BB5-B3FF-D234-8D40-EE8956F27C7B}"/>
              </a:ext>
            </a:extLst>
          </p:cNvPr>
          <p:cNvSpPr txBox="1"/>
          <p:nvPr/>
        </p:nvSpPr>
        <p:spPr>
          <a:xfrm>
            <a:off x="806246" y="5683045"/>
            <a:ext cx="10579508" cy="646331"/>
          </a:xfrm>
          <a:prstGeom prst="rect">
            <a:avLst/>
          </a:prstGeom>
          <a:noFill/>
        </p:spPr>
        <p:txBody>
          <a:bodyPr wrap="square" rtlCol="0">
            <a:spAutoFit/>
          </a:bodyPr>
          <a:lstStyle/>
          <a:p>
            <a:r>
              <a:rPr lang="en-US" dirty="0">
                <a:hlinkClick r:id="rId3"/>
              </a:rPr>
              <a:t>https://www.fsis.usda.gov/food-safety/safe-food-handling-and-preparation/food-safety-basics/food-product-dating</a:t>
            </a:r>
            <a:endParaRPr lang="en-US" dirty="0"/>
          </a:p>
          <a:p>
            <a:endParaRPr lang="en-US" dirty="0"/>
          </a:p>
        </p:txBody>
      </p:sp>
      <p:pic>
        <p:nvPicPr>
          <p:cNvPr id="2050" name="Picture 2" descr="Eat food past the best if used by date | wusa9.com">
            <a:extLst>
              <a:ext uri="{FF2B5EF4-FFF2-40B4-BE49-F238E27FC236}">
                <a16:creationId xmlns:a16="http://schemas.microsoft.com/office/drawing/2014/main" id="{B9C7F198-677E-0BC9-9616-A3F9B9AAA6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45" r="8669"/>
          <a:stretch/>
        </p:blipFill>
        <p:spPr bwMode="auto">
          <a:xfrm>
            <a:off x="1612488" y="3279688"/>
            <a:ext cx="3333137" cy="23489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xpiration Dates, Lot Numbers &amp; Batch Codes | Enfamil">
            <a:extLst>
              <a:ext uri="{FF2B5EF4-FFF2-40B4-BE49-F238E27FC236}">
                <a16:creationId xmlns:a16="http://schemas.microsoft.com/office/drawing/2014/main" id="{9D76661B-8C7C-C300-AF2C-507AC5CDD1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685" t="17545" r="32469" b="42465"/>
          <a:stretch/>
        </p:blipFill>
        <p:spPr bwMode="auto">
          <a:xfrm>
            <a:off x="6685934" y="3281321"/>
            <a:ext cx="4591665" cy="2292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696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0BAB49-521A-4847-8CD2-806C48DFA9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10" name="Straight Connector 9">
            <a:extLst>
              <a:ext uri="{FF2B5EF4-FFF2-40B4-BE49-F238E27FC236}">
                <a16:creationId xmlns:a16="http://schemas.microsoft.com/office/drawing/2014/main" id="{B98F1179-1183-4919-9064-D6B2602184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12F33585-2BC7-4C49-96E9-335DCC74A5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TextBox 2">
            <a:extLst>
              <a:ext uri="{FF2B5EF4-FFF2-40B4-BE49-F238E27FC236}">
                <a16:creationId xmlns:a16="http://schemas.microsoft.com/office/drawing/2014/main" id="{12517FDF-C6F2-484C-8CD0-3FFB861AA6ED}"/>
              </a:ext>
            </a:extLst>
          </p:cNvPr>
          <p:cNvSpPr txBox="1"/>
          <p:nvPr/>
        </p:nvSpPr>
        <p:spPr>
          <a:xfrm>
            <a:off x="1113028" y="3499950"/>
            <a:ext cx="6528018" cy="234526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000" dirty="0">
                <a:ln w="3175" cmpd="sng">
                  <a:noFill/>
                </a:ln>
                <a:solidFill>
                  <a:schemeClr val="tx1">
                    <a:lumMod val="85000"/>
                    <a:lumOff val="15000"/>
                  </a:schemeClr>
                </a:solidFill>
                <a:latin typeface="+mj-lt"/>
                <a:ea typeface="+mj-ea"/>
                <a:cs typeface="+mj-cs"/>
              </a:rPr>
              <a:t>This free app is available </a:t>
            </a:r>
          </a:p>
          <a:p>
            <a:pPr algn="ctr">
              <a:lnSpc>
                <a:spcPct val="90000"/>
              </a:lnSpc>
              <a:spcBef>
                <a:spcPct val="0"/>
              </a:spcBef>
              <a:spcAft>
                <a:spcPts val="600"/>
              </a:spcAft>
            </a:pPr>
            <a:r>
              <a:rPr lang="en-US" sz="5000" dirty="0">
                <a:ln w="3175" cmpd="sng">
                  <a:noFill/>
                </a:ln>
                <a:solidFill>
                  <a:schemeClr val="tx1">
                    <a:lumMod val="85000"/>
                    <a:lumOff val="15000"/>
                  </a:schemeClr>
                </a:solidFill>
                <a:latin typeface="+mj-lt"/>
                <a:ea typeface="+mj-ea"/>
                <a:cs typeface="+mj-cs"/>
              </a:rPr>
              <a:t>for both Android, and iPhones</a:t>
            </a:r>
          </a:p>
        </p:txBody>
      </p:sp>
      <p:cxnSp>
        <p:nvCxnSpPr>
          <p:cNvPr id="14" name="Straight Connector 13">
            <a:extLst>
              <a:ext uri="{FF2B5EF4-FFF2-40B4-BE49-F238E27FC236}">
                <a16:creationId xmlns:a16="http://schemas.microsoft.com/office/drawing/2014/main" id="{E148108F-92E9-42F2-A4D6-EF6F5C4F57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8045" y="3541181"/>
            <a:ext cx="6492240"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748DC4E3-BD1E-4A0A-9895-F5480EF25B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4662"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1fcc4ed6-a9e8-45c2-9c19-3b3a8b059eb0@namprd11">
            <a:extLst>
              <a:ext uri="{FF2B5EF4-FFF2-40B4-BE49-F238E27FC236}">
                <a16:creationId xmlns:a16="http://schemas.microsoft.com/office/drawing/2014/main" id="{BD334674-BDDD-4AD9-921F-BBB28392571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47077" y="1545674"/>
            <a:ext cx="2170563" cy="3858780"/>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6FC190B-2E7B-4297-B388-88AD3EC3EB02}"/>
              </a:ext>
            </a:extLst>
          </p:cNvPr>
          <p:cNvSpPr txBox="1"/>
          <p:nvPr/>
        </p:nvSpPr>
        <p:spPr>
          <a:xfrm>
            <a:off x="1581663" y="2435366"/>
            <a:ext cx="5614807" cy="769441"/>
          </a:xfrm>
          <a:prstGeom prst="rect">
            <a:avLst/>
          </a:prstGeom>
          <a:noFill/>
        </p:spPr>
        <p:txBody>
          <a:bodyPr wrap="none" rtlCol="0">
            <a:spAutoFit/>
          </a:bodyPr>
          <a:lstStyle/>
          <a:p>
            <a:r>
              <a:rPr lang="en-US" sz="4400" dirty="0"/>
              <a:t>USDA FOODKEEPER</a:t>
            </a:r>
          </a:p>
        </p:txBody>
      </p:sp>
    </p:spTree>
    <p:extLst>
      <p:ext uri="{BB962C8B-B14F-4D97-AF65-F5344CB8AC3E}">
        <p14:creationId xmlns:p14="http://schemas.microsoft.com/office/powerpoint/2010/main" val="440719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50fb4425-1845-4c73-821d-fa904010c7eb@namprd11">
            <a:extLst>
              <a:ext uri="{FF2B5EF4-FFF2-40B4-BE49-F238E27FC236}">
                <a16:creationId xmlns:a16="http://schemas.microsoft.com/office/drawing/2014/main" id="{8E9CB106-811C-43AA-B31A-C22BFC8A1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9332" y="1291167"/>
            <a:ext cx="2405062" cy="4275666"/>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3" descr="7d2a93c3-f7d5-46ce-943e-6dee03e89139@namprd11">
            <a:extLst>
              <a:ext uri="{FF2B5EF4-FFF2-40B4-BE49-F238E27FC236}">
                <a16:creationId xmlns:a16="http://schemas.microsoft.com/office/drawing/2014/main" id="{DE07D714-CFF1-4C9B-910F-2225859EE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469" y="1291167"/>
            <a:ext cx="2405062" cy="4275666"/>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4" descr="dc89b6e1-127f-476e-ab4a-8ca8a66f9ac6@namprd11">
            <a:extLst>
              <a:ext uri="{FF2B5EF4-FFF2-40B4-BE49-F238E27FC236}">
                <a16:creationId xmlns:a16="http://schemas.microsoft.com/office/drawing/2014/main" id="{5381676D-10AD-4B84-8FC3-44A9F51CF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6983" y="1313441"/>
            <a:ext cx="2405061" cy="4275664"/>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1E028B6C-0123-43FC-AAC0-5C8C22AD3FEA}"/>
              </a:ext>
            </a:extLst>
          </p:cNvPr>
          <p:cNvSpPr/>
          <p:nvPr/>
        </p:nvSpPr>
        <p:spPr>
          <a:xfrm>
            <a:off x="1933303" y="3709851"/>
            <a:ext cx="2986292" cy="6139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11DC025-891F-4BD8-898D-E82CC878C4A2}"/>
              </a:ext>
            </a:extLst>
          </p:cNvPr>
          <p:cNvSpPr/>
          <p:nvPr/>
        </p:nvSpPr>
        <p:spPr>
          <a:xfrm>
            <a:off x="4541524" y="2791097"/>
            <a:ext cx="2986292" cy="6139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C0F3781A-0ADA-448B-8EAF-967024AE8CF0}"/>
              </a:ext>
            </a:extLst>
          </p:cNvPr>
          <p:cNvSpPr/>
          <p:nvPr/>
        </p:nvSpPr>
        <p:spPr>
          <a:xfrm>
            <a:off x="9823269" y="3135086"/>
            <a:ext cx="1645920" cy="29391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A543055-B6B0-4D33-A4E5-74BC4B642681}"/>
              </a:ext>
            </a:extLst>
          </p:cNvPr>
          <p:cNvSpPr/>
          <p:nvPr/>
        </p:nvSpPr>
        <p:spPr>
          <a:xfrm>
            <a:off x="9845039" y="4437016"/>
            <a:ext cx="1645920" cy="29391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96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551823-D060-496F-8D15-1072997F6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1BDC95-9380-4966-9241-C0F3F62B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106" y="511968"/>
            <a:ext cx="11220450" cy="58840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555BD6-C89B-4F2E-8FC8-21AF24E95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744" y="671208"/>
            <a:ext cx="10937716" cy="5551283"/>
          </a:xfrm>
          <a:prstGeom prst="rect">
            <a:avLst/>
          </a:prstGeom>
          <a:noFill/>
          <a:ln w="22225" cap="flat">
            <a:solidFill>
              <a:schemeClr val="accent1"/>
            </a:solidFill>
            <a:miter lim="800000"/>
          </a:ln>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3DB84EDE-EE4C-4E69-8BB0-C8E0CFEEC0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5" name="Rounded Rectangle 21">
              <a:extLst>
                <a:ext uri="{FF2B5EF4-FFF2-40B4-BE49-F238E27FC236}">
                  <a16:creationId xmlns:a16="http://schemas.microsoft.com/office/drawing/2014/main" id="{F3C107A9-C3E1-4099-ABCB-755EEF6486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6" name="Picture 15">
              <a:extLst>
                <a:ext uri="{FF2B5EF4-FFF2-40B4-BE49-F238E27FC236}">
                  <a16:creationId xmlns:a16="http://schemas.microsoft.com/office/drawing/2014/main" id="{934B7F6D-B60A-4983-B3BC-7997CB70BB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7" name="Rounded Rectangle 27">
              <a:extLst>
                <a:ext uri="{FF2B5EF4-FFF2-40B4-BE49-F238E27FC236}">
                  <a16:creationId xmlns:a16="http://schemas.microsoft.com/office/drawing/2014/main" id="{C7BF12CA-CD41-454F-A36E-952A22332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8" name="Picture 17">
              <a:extLst>
                <a:ext uri="{FF2B5EF4-FFF2-40B4-BE49-F238E27FC236}">
                  <a16:creationId xmlns:a16="http://schemas.microsoft.com/office/drawing/2014/main" id="{D8351E39-8B6F-49F6-B117-927C58EEB0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pic>
        <p:nvPicPr>
          <p:cNvPr id="2" name="Picture 2" descr="fce7fbbb-9dd9-4433-b81d-7ae1dd7fa731@namprd11">
            <a:extLst>
              <a:ext uri="{FF2B5EF4-FFF2-40B4-BE49-F238E27FC236}">
                <a16:creationId xmlns:a16="http://schemas.microsoft.com/office/drawing/2014/main" id="{F2B822B7-4E05-476D-BA76-4A40361979B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55920" y="1149305"/>
            <a:ext cx="2596206" cy="4615479"/>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3" descr="9cc60550-277e-49b2-a337-82d32849efe0@namprd11">
            <a:extLst>
              <a:ext uri="{FF2B5EF4-FFF2-40B4-BE49-F238E27FC236}">
                <a16:creationId xmlns:a16="http://schemas.microsoft.com/office/drawing/2014/main" id="{84B4DB04-3BF9-4ACC-AC85-195AEA3FD6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453321" y="1149305"/>
            <a:ext cx="2596206" cy="4615479"/>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A886880-6445-42DE-8E9A-CE5B02B4B4AB}"/>
              </a:ext>
            </a:extLst>
          </p:cNvPr>
          <p:cNvPicPr>
            <a:picLocks noChangeAspect="1"/>
          </p:cNvPicPr>
          <p:nvPr/>
        </p:nvPicPr>
        <p:blipFill>
          <a:blip r:embed="rId6"/>
          <a:stretch>
            <a:fillRect/>
          </a:stretch>
        </p:blipFill>
        <p:spPr>
          <a:xfrm>
            <a:off x="1932939" y="1371456"/>
            <a:ext cx="3042168" cy="664522"/>
          </a:xfrm>
          <a:prstGeom prst="rect">
            <a:avLst/>
          </a:prstGeom>
        </p:spPr>
      </p:pic>
      <p:pic>
        <p:nvPicPr>
          <p:cNvPr id="7" name="Picture 6">
            <a:extLst>
              <a:ext uri="{FF2B5EF4-FFF2-40B4-BE49-F238E27FC236}">
                <a16:creationId xmlns:a16="http://schemas.microsoft.com/office/drawing/2014/main" id="{7A241A23-289A-42ED-BEBE-34443E64C42A}"/>
              </a:ext>
            </a:extLst>
          </p:cNvPr>
          <p:cNvPicPr>
            <a:picLocks noChangeAspect="1"/>
          </p:cNvPicPr>
          <p:nvPr/>
        </p:nvPicPr>
        <p:blipFill>
          <a:blip r:embed="rId7"/>
          <a:stretch>
            <a:fillRect/>
          </a:stretch>
        </p:blipFill>
        <p:spPr>
          <a:xfrm>
            <a:off x="3454023" y="5285358"/>
            <a:ext cx="963251" cy="402371"/>
          </a:xfrm>
          <a:prstGeom prst="rect">
            <a:avLst/>
          </a:prstGeom>
        </p:spPr>
      </p:pic>
    </p:spTree>
    <p:extLst>
      <p:ext uri="{BB962C8B-B14F-4D97-AF65-F5344CB8AC3E}">
        <p14:creationId xmlns:p14="http://schemas.microsoft.com/office/powerpoint/2010/main" val="358979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09EA27C-DE62-4CEC-A6D3-4FA9EF40A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51efbd54-3ada-4385-a4a2-d7c67fb573df@namprd11">
            <a:extLst>
              <a:ext uri="{FF2B5EF4-FFF2-40B4-BE49-F238E27FC236}">
                <a16:creationId xmlns:a16="http://schemas.microsoft.com/office/drawing/2014/main" id="{6B13B1DF-DBA6-460B-B103-1B4CF323015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12926" y="804334"/>
            <a:ext cx="2952748" cy="5249332"/>
          </a:xfrm>
          <a:prstGeom prst="rect">
            <a:avLst/>
          </a:prstGeom>
          <a:noFill/>
          <a:ln w="28575" cap="sq">
            <a:solidFill>
              <a:schemeClr val="tx2"/>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2" descr="189247b7-b3cd-498e-9ad9-8221eea4c6d2@namprd11">
            <a:extLst>
              <a:ext uri="{FF2B5EF4-FFF2-40B4-BE49-F238E27FC236}">
                <a16:creationId xmlns:a16="http://schemas.microsoft.com/office/drawing/2014/main" id="{DC026653-7B92-430A-ADC1-D54F5C5023D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426325" y="804334"/>
            <a:ext cx="2952748" cy="5249332"/>
          </a:xfrm>
          <a:prstGeom prst="rect">
            <a:avLst/>
          </a:prstGeom>
          <a:noFill/>
          <a:ln w="28575" cap="sq">
            <a:solidFill>
              <a:schemeClr val="tx2"/>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2877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DAAC3-A6B0-45E3-A029-50B272640769}"/>
              </a:ext>
            </a:extLst>
          </p:cNvPr>
          <p:cNvSpPr>
            <a:spLocks noGrp="1"/>
          </p:cNvSpPr>
          <p:nvPr>
            <p:ph type="title"/>
          </p:nvPr>
        </p:nvSpPr>
        <p:spPr/>
        <p:txBody>
          <a:bodyPr>
            <a:normAutofit fontScale="90000"/>
          </a:bodyPr>
          <a:lstStyle/>
          <a:p>
            <a:r>
              <a:rPr lang="en-US" b="1" u="sng" dirty="0"/>
              <a:t>Inspiration and Appreciation </a:t>
            </a:r>
            <a:br>
              <a:rPr lang="en-US" b="1" u="sng" dirty="0"/>
            </a:br>
            <a:br>
              <a:rPr lang="en-US" b="1" u="sng" dirty="0"/>
            </a:br>
            <a:r>
              <a:rPr lang="en-US" sz="2200" b="1" u="sng" dirty="0">
                <a:hlinkClick r:id="rId2"/>
              </a:rPr>
              <a:t>https://www.chicagotribune.com/opinion/ct-xpm-2014-07-11-ct-mercedes-poor-food-pantry-stamps-oped-0711-20140711-story.html</a:t>
            </a:r>
            <a:br>
              <a:rPr lang="en-US" sz="2200" b="1" u="sng" dirty="0"/>
            </a:br>
            <a:endParaRPr lang="en-US" sz="2200" b="1" u="sng" dirty="0"/>
          </a:p>
        </p:txBody>
      </p:sp>
      <p:sp>
        <p:nvSpPr>
          <p:cNvPr id="3" name="Text Placeholder 2">
            <a:extLst>
              <a:ext uri="{FF2B5EF4-FFF2-40B4-BE49-F238E27FC236}">
                <a16:creationId xmlns:a16="http://schemas.microsoft.com/office/drawing/2014/main" id="{BA9712C9-DEDB-48FD-B7BD-A00AB7079273}"/>
              </a:ext>
            </a:extLst>
          </p:cNvPr>
          <p:cNvSpPr>
            <a:spLocks noGrp="1"/>
          </p:cNvSpPr>
          <p:nvPr>
            <p:ph type="body" idx="1"/>
          </p:nvPr>
        </p:nvSpPr>
        <p:spPr/>
        <p:txBody>
          <a:bodyPr/>
          <a:lstStyle/>
          <a:p>
            <a:r>
              <a:rPr lang="en-US" dirty="0">
                <a:hlinkClick r:id="rId3"/>
              </a:rPr>
              <a:t>https://www.feedingamerica.org/hunger-blog/how-food-pantry-saved-its-future-director</a:t>
            </a:r>
            <a:r>
              <a:rPr lang="en-US" dirty="0"/>
              <a:t> </a:t>
            </a:r>
          </a:p>
        </p:txBody>
      </p:sp>
    </p:spTree>
    <p:extLst>
      <p:ext uri="{BB962C8B-B14F-4D97-AF65-F5344CB8AC3E}">
        <p14:creationId xmlns:p14="http://schemas.microsoft.com/office/powerpoint/2010/main" val="3064672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47E08-EA4B-4B81-BF29-833505F310EF}"/>
              </a:ext>
            </a:extLst>
          </p:cNvPr>
          <p:cNvSpPr>
            <a:spLocks noGrp="1"/>
          </p:cNvSpPr>
          <p:nvPr>
            <p:ph type="title"/>
          </p:nvPr>
        </p:nvSpPr>
        <p:spPr/>
        <p:txBody>
          <a:bodyPr>
            <a:normAutofit/>
          </a:bodyPr>
          <a:lstStyle/>
          <a:p>
            <a:r>
              <a:rPr lang="en-US" sz="4000" dirty="0"/>
              <a:t>Our Commitment</a:t>
            </a:r>
          </a:p>
        </p:txBody>
      </p:sp>
      <p:sp>
        <p:nvSpPr>
          <p:cNvPr id="4" name="Text Placeholder 3">
            <a:extLst>
              <a:ext uri="{FF2B5EF4-FFF2-40B4-BE49-F238E27FC236}">
                <a16:creationId xmlns:a16="http://schemas.microsoft.com/office/drawing/2014/main" id="{F4C9DE2E-7EBD-4AF5-953C-F77FD3D72587}"/>
              </a:ext>
            </a:extLst>
          </p:cNvPr>
          <p:cNvSpPr>
            <a:spLocks noGrp="1"/>
          </p:cNvSpPr>
          <p:nvPr>
            <p:ph type="body" sz="half" idx="2"/>
          </p:nvPr>
        </p:nvSpPr>
        <p:spPr>
          <a:xfrm>
            <a:off x="914401" y="3031065"/>
            <a:ext cx="4267200" cy="2438404"/>
          </a:xfrm>
        </p:spPr>
        <p:txBody>
          <a:bodyPr>
            <a:normAutofit fontScale="92500"/>
          </a:bodyPr>
          <a:lstStyle/>
          <a:p>
            <a:pPr marL="285750" indent="-285750">
              <a:buFont typeface="Arial" panose="020B0604020202020204" pitchFamily="34" charset="0"/>
              <a:buChar char="•"/>
            </a:pPr>
            <a:r>
              <a:rPr lang="en-US" sz="2400" dirty="0"/>
              <a:t>Share our knowledge</a:t>
            </a:r>
          </a:p>
          <a:p>
            <a:pPr marL="285750" indent="-285750">
              <a:buFont typeface="Arial" panose="020B0604020202020204" pitchFamily="34" charset="0"/>
              <a:buChar char="•"/>
            </a:pPr>
            <a:r>
              <a:rPr lang="en-US" sz="2400" dirty="0"/>
              <a:t>Be proactive</a:t>
            </a:r>
          </a:p>
          <a:p>
            <a:pPr marL="285750" indent="-285750">
              <a:buFont typeface="Arial" panose="020B0604020202020204" pitchFamily="34" charset="0"/>
              <a:buChar char="•"/>
            </a:pPr>
            <a:r>
              <a:rPr lang="en-US" sz="2400" dirty="0"/>
              <a:t>3</a:t>
            </a:r>
            <a:r>
              <a:rPr lang="en-US" sz="2400" baseline="30000" dirty="0"/>
              <a:t>rd</a:t>
            </a:r>
            <a:r>
              <a:rPr lang="en-US" sz="2400" dirty="0"/>
              <a:t> party audits for the Food Bank</a:t>
            </a:r>
          </a:p>
          <a:p>
            <a:pPr marL="285750" indent="-285750">
              <a:buFont typeface="Arial" panose="020B0604020202020204" pitchFamily="34" charset="0"/>
              <a:buChar char="•"/>
            </a:pPr>
            <a:r>
              <a:rPr lang="en-US" sz="2400" dirty="0"/>
              <a:t>Bi-annual monitoring for Partners</a:t>
            </a:r>
          </a:p>
        </p:txBody>
      </p:sp>
      <p:pic>
        <p:nvPicPr>
          <p:cNvPr id="4098" name="Picture 2" descr="Dare to Care, Inc. - GuideStar Profile">
            <a:extLst>
              <a:ext uri="{FF2B5EF4-FFF2-40B4-BE49-F238E27FC236}">
                <a16:creationId xmlns:a16="http://schemas.microsoft.com/office/drawing/2014/main" id="{C96499DE-FDC6-4D70-AAAC-6BF9222D53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91332" y="1433139"/>
            <a:ext cx="5786267" cy="3618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77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D2A23-C12A-4BE3-9AFC-CFB9C4D07AF5}"/>
              </a:ext>
            </a:extLst>
          </p:cNvPr>
          <p:cNvSpPr>
            <a:spLocks noGrp="1"/>
          </p:cNvSpPr>
          <p:nvPr>
            <p:ph type="title"/>
          </p:nvPr>
        </p:nvSpPr>
        <p:spPr/>
        <p:txBody>
          <a:bodyPr/>
          <a:lstStyle/>
          <a:p>
            <a:r>
              <a:rPr lang="en-US" dirty="0"/>
              <a:t>For more information…</a:t>
            </a:r>
          </a:p>
        </p:txBody>
      </p:sp>
      <p:pic>
        <p:nvPicPr>
          <p:cNvPr id="4" name="Picture 2">
            <a:extLst>
              <a:ext uri="{FF2B5EF4-FFF2-40B4-BE49-F238E27FC236}">
                <a16:creationId xmlns:a16="http://schemas.microsoft.com/office/drawing/2014/main" id="{066D2D1C-0C48-4911-81E4-E4F84C34D179}"/>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38207" y="2505306"/>
            <a:ext cx="3740908" cy="15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A picture containing food, table&#10;&#10;Description automatically generated">
            <a:extLst>
              <a:ext uri="{FF2B5EF4-FFF2-40B4-BE49-F238E27FC236}">
                <a16:creationId xmlns:a16="http://schemas.microsoft.com/office/drawing/2014/main" id="{FA9C872C-FFD8-46DA-8260-74ACEA3EB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7373" y="2518101"/>
            <a:ext cx="3396374" cy="1698187"/>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5C99A0F-21AA-4AB6-B967-3CD0390A25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6390" y="4137646"/>
            <a:ext cx="3841432" cy="2015284"/>
          </a:xfrm>
          <a:prstGeom prst="rect">
            <a:avLst/>
          </a:prstGeom>
        </p:spPr>
      </p:pic>
    </p:spTree>
    <p:extLst>
      <p:ext uri="{BB962C8B-B14F-4D97-AF65-F5344CB8AC3E}">
        <p14:creationId xmlns:p14="http://schemas.microsoft.com/office/powerpoint/2010/main" val="152153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952108" y="954756"/>
            <a:ext cx="2730414" cy="4946003"/>
          </a:xfrm>
        </p:spPr>
        <p:txBody>
          <a:bodyPr>
            <a:normAutofit/>
          </a:bodyPr>
          <a:lstStyle/>
          <a:p>
            <a:r>
              <a:rPr lang="en-US" sz="3600" b="1" u="sng" dirty="0">
                <a:solidFill>
                  <a:srgbClr val="FFFFFF"/>
                </a:solidFill>
              </a:rPr>
              <a:t>FAT TOM</a:t>
            </a:r>
            <a:br>
              <a:rPr lang="en-US" sz="3600" b="1" dirty="0">
                <a:solidFill>
                  <a:srgbClr val="FFFFFF"/>
                </a:solidFill>
              </a:rPr>
            </a:br>
            <a:r>
              <a:rPr lang="en-US" sz="3600" b="1" dirty="0">
                <a:solidFill>
                  <a:srgbClr val="FFFFFF"/>
                </a:solidFill>
              </a:rPr>
              <a:t>F</a:t>
            </a:r>
            <a:r>
              <a:rPr lang="en-US" sz="3600" dirty="0">
                <a:solidFill>
                  <a:srgbClr val="FFFFFF"/>
                </a:solidFill>
              </a:rPr>
              <a:t>ood</a:t>
            </a:r>
            <a:br>
              <a:rPr lang="en-US" sz="3600" dirty="0">
                <a:solidFill>
                  <a:srgbClr val="FFFFFF"/>
                </a:solidFill>
              </a:rPr>
            </a:br>
            <a:r>
              <a:rPr lang="en-US" sz="3600" b="1" dirty="0">
                <a:solidFill>
                  <a:srgbClr val="FFFFFF"/>
                </a:solidFill>
              </a:rPr>
              <a:t>A</a:t>
            </a:r>
            <a:r>
              <a:rPr lang="en-US" sz="3600" dirty="0">
                <a:solidFill>
                  <a:srgbClr val="FFFFFF"/>
                </a:solidFill>
              </a:rPr>
              <a:t>cidity</a:t>
            </a:r>
            <a:br>
              <a:rPr lang="en-US" sz="3600" dirty="0">
                <a:solidFill>
                  <a:srgbClr val="FFFFFF"/>
                </a:solidFill>
              </a:rPr>
            </a:br>
            <a:r>
              <a:rPr lang="en-US" sz="3600" b="1" dirty="0">
                <a:solidFill>
                  <a:srgbClr val="FFFFFF"/>
                </a:solidFill>
              </a:rPr>
              <a:t>T</a:t>
            </a:r>
            <a:r>
              <a:rPr lang="en-US" sz="3600" dirty="0">
                <a:solidFill>
                  <a:srgbClr val="FFFFFF"/>
                </a:solidFill>
              </a:rPr>
              <a:t>ime</a:t>
            </a:r>
            <a:br>
              <a:rPr lang="en-US" sz="3600" dirty="0">
                <a:solidFill>
                  <a:srgbClr val="FFFFFF"/>
                </a:solidFill>
              </a:rPr>
            </a:br>
            <a:r>
              <a:rPr lang="en-US" sz="3600" b="1" dirty="0">
                <a:solidFill>
                  <a:srgbClr val="FFFFFF"/>
                </a:solidFill>
              </a:rPr>
              <a:t>T</a:t>
            </a:r>
            <a:r>
              <a:rPr lang="en-US" sz="3600" dirty="0">
                <a:solidFill>
                  <a:srgbClr val="FFFFFF"/>
                </a:solidFill>
              </a:rPr>
              <a:t>emperature</a:t>
            </a:r>
            <a:br>
              <a:rPr lang="en-US" sz="3600" dirty="0">
                <a:solidFill>
                  <a:srgbClr val="FFFFFF"/>
                </a:solidFill>
              </a:rPr>
            </a:br>
            <a:r>
              <a:rPr lang="en-US" sz="3600" b="1" dirty="0">
                <a:solidFill>
                  <a:srgbClr val="FFFFFF"/>
                </a:solidFill>
              </a:rPr>
              <a:t>O</a:t>
            </a:r>
            <a:r>
              <a:rPr lang="en-US" sz="3600" dirty="0">
                <a:solidFill>
                  <a:srgbClr val="FFFFFF"/>
                </a:solidFill>
              </a:rPr>
              <a:t>xygen</a:t>
            </a:r>
            <a:br>
              <a:rPr lang="en-US" sz="3600" dirty="0">
                <a:solidFill>
                  <a:srgbClr val="FFFFFF"/>
                </a:solidFill>
              </a:rPr>
            </a:br>
            <a:r>
              <a:rPr lang="en-US" sz="3600" b="1" dirty="0">
                <a:solidFill>
                  <a:srgbClr val="FFFFFF"/>
                </a:solidFill>
              </a:rPr>
              <a:t>M</a:t>
            </a:r>
            <a:r>
              <a:rPr lang="en-US" sz="3600" dirty="0">
                <a:solidFill>
                  <a:srgbClr val="FFFFFF"/>
                </a:solidFill>
              </a:rPr>
              <a:t>oisture</a:t>
            </a:r>
          </a:p>
        </p:txBody>
      </p:sp>
      <p:sp>
        <p:nvSpPr>
          <p:cNvPr id="15" name="Rectangle 14">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98E1C3B-4915-47CA-BA99-1394FBEE1451}"/>
              </a:ext>
            </a:extLst>
          </p:cNvPr>
          <p:cNvSpPr txBox="1"/>
          <p:nvPr/>
        </p:nvSpPr>
        <p:spPr>
          <a:xfrm>
            <a:off x="5793075" y="3040954"/>
            <a:ext cx="5731762" cy="461665"/>
          </a:xfrm>
          <a:prstGeom prst="rect">
            <a:avLst/>
          </a:prstGeom>
          <a:noFill/>
        </p:spPr>
        <p:txBody>
          <a:bodyPr wrap="none" rtlCol="0">
            <a:spAutoFit/>
          </a:bodyPr>
          <a:lstStyle/>
          <a:p>
            <a:r>
              <a:rPr lang="en-US" sz="2400" dirty="0">
                <a:latin typeface="+mj-lt"/>
              </a:rPr>
              <a:t>What do pathogens need to grow and survive?</a:t>
            </a:r>
          </a:p>
        </p:txBody>
      </p:sp>
      <p:pic>
        <p:nvPicPr>
          <p:cNvPr id="21" name="Picture 20" descr="A picture containing room, shirt&#10;&#10;Description automatically generated">
            <a:extLst>
              <a:ext uri="{FF2B5EF4-FFF2-40B4-BE49-F238E27FC236}">
                <a16:creationId xmlns:a16="http://schemas.microsoft.com/office/drawing/2014/main" id="{8FC8BCC6-3C6C-49F7-9476-BD8399D6E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4670" y="523924"/>
            <a:ext cx="7519092" cy="6239084"/>
          </a:xfrm>
          <a:prstGeom prst="rect">
            <a:avLst/>
          </a:prstGeom>
        </p:spPr>
      </p:pic>
    </p:spTree>
    <p:extLst>
      <p:ext uri="{BB962C8B-B14F-4D97-AF65-F5344CB8AC3E}">
        <p14:creationId xmlns:p14="http://schemas.microsoft.com/office/powerpoint/2010/main" val="422087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21"/>
                                        </p:tgtEl>
                                      </p:cBhvr>
                                    </p:animEffect>
                                    <p:animScale>
                                      <p:cBhvr>
                                        <p:cTn id="23"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2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A3B20943-F7C8-4596-BEA2-FF7DA82E0C1F}"/>
              </a:ext>
            </a:extLst>
          </p:cNvPr>
          <p:cNvGraphicFramePr>
            <a:graphicFrameLocks noChangeAspect="1"/>
          </p:cNvGraphicFramePr>
          <p:nvPr>
            <p:extLst>
              <p:ext uri="{D42A27DB-BD31-4B8C-83A1-F6EECF244321}">
                <p14:modId xmlns:p14="http://schemas.microsoft.com/office/powerpoint/2010/main" val="1162432311"/>
              </p:ext>
            </p:extLst>
          </p:nvPr>
        </p:nvGraphicFramePr>
        <p:xfrm>
          <a:off x="5945056" y="-135469"/>
          <a:ext cx="5464196" cy="7128938"/>
        </p:xfrm>
        <a:graphic>
          <a:graphicData uri="http://schemas.openxmlformats.org/presentationml/2006/ole">
            <mc:AlternateContent xmlns:mc="http://schemas.openxmlformats.org/markup-compatibility/2006">
              <mc:Choice xmlns:v="urn:schemas-microsoft-com:vml" Requires="v">
                <p:oleObj name="Document" r:id="rId2" imgW="7826911" imgH="10208528" progId="Word.Document.12">
                  <p:embed/>
                </p:oleObj>
              </mc:Choice>
              <mc:Fallback>
                <p:oleObj name="Document" r:id="rId2" imgW="7826911" imgH="10208528" progId="Word.Document.12">
                  <p:embed/>
                  <p:pic>
                    <p:nvPicPr>
                      <p:cNvPr id="2" name="Object 1">
                        <a:extLst>
                          <a:ext uri="{FF2B5EF4-FFF2-40B4-BE49-F238E27FC236}">
                            <a16:creationId xmlns:a16="http://schemas.microsoft.com/office/drawing/2014/main" id="{A3B20943-F7C8-4596-BEA2-FF7DA82E0C1F}"/>
                          </a:ext>
                        </a:extLst>
                      </p:cNvPr>
                      <p:cNvPicPr/>
                      <p:nvPr/>
                    </p:nvPicPr>
                    <p:blipFill>
                      <a:blip r:embed="rId3"/>
                      <a:stretch>
                        <a:fillRect/>
                      </a:stretch>
                    </p:blipFill>
                    <p:spPr>
                      <a:xfrm>
                        <a:off x="5945056" y="-135469"/>
                        <a:ext cx="5464196" cy="712893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FF2AE62F-E98D-4745-A96E-8A72A4BB49B6}"/>
              </a:ext>
            </a:extLst>
          </p:cNvPr>
          <p:cNvSpPr txBox="1"/>
          <p:nvPr/>
        </p:nvSpPr>
        <p:spPr>
          <a:xfrm>
            <a:off x="960699" y="2828835"/>
            <a:ext cx="4398380" cy="1477328"/>
          </a:xfrm>
          <a:prstGeom prst="rect">
            <a:avLst/>
          </a:prstGeom>
          <a:noFill/>
        </p:spPr>
        <p:txBody>
          <a:bodyPr wrap="square" rtlCol="0">
            <a:spAutoFit/>
          </a:bodyPr>
          <a:lstStyle/>
          <a:p>
            <a:r>
              <a:rPr lang="en-US" dirty="0"/>
              <a:t>Please fill out and return this form to the PD team at DTC via email to </a:t>
            </a:r>
            <a:r>
              <a:rPr lang="en-US" dirty="0">
                <a:hlinkClick r:id="rId4"/>
              </a:rPr>
              <a:t>trish.tobbe@daretocare.org</a:t>
            </a:r>
            <a:r>
              <a:rPr lang="en-US" dirty="0"/>
              <a:t> or by mail to 5803 Fern Valley Road, Louisville, KY 40228</a:t>
            </a:r>
          </a:p>
          <a:p>
            <a:r>
              <a:rPr lang="en-US" dirty="0"/>
              <a:t>Attention: Partner Development Team</a:t>
            </a:r>
          </a:p>
        </p:txBody>
      </p:sp>
    </p:spTree>
    <p:extLst>
      <p:ext uri="{BB962C8B-B14F-4D97-AF65-F5344CB8AC3E}">
        <p14:creationId xmlns:p14="http://schemas.microsoft.com/office/powerpoint/2010/main" val="4178662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F4602F8C-E1EC-4202-83F7-93670CAFAE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7" name="Rectangle 66">
            <a:extLst>
              <a:ext uri="{FF2B5EF4-FFF2-40B4-BE49-F238E27FC236}">
                <a16:creationId xmlns:a16="http://schemas.microsoft.com/office/drawing/2014/main" id="{B4E31948-EA92-4179-8BB5-5451F6E3D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a:extLst>
              <a:ext uri="{FF2B5EF4-FFF2-40B4-BE49-F238E27FC236}">
                <a16:creationId xmlns:a16="http://schemas.microsoft.com/office/drawing/2014/main" id="{C483CC4B-D7FE-41C7-8BDC-1FF487C9CC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29" name="Content Placeholder 2"/>
          <p:cNvSpPr>
            <a:spLocks noGrp="1"/>
          </p:cNvSpPr>
          <p:nvPr>
            <p:ph idx="1"/>
          </p:nvPr>
        </p:nvSpPr>
        <p:spPr>
          <a:xfrm>
            <a:off x="7535824" y="992314"/>
            <a:ext cx="3360771" cy="4883554"/>
          </a:xfrm>
        </p:spPr>
        <p:txBody>
          <a:bodyPr>
            <a:noAutofit/>
          </a:bodyPr>
          <a:lstStyle/>
          <a:p>
            <a:pPr marL="0" indent="0">
              <a:lnSpc>
                <a:spcPct val="90000"/>
              </a:lnSpc>
              <a:buNone/>
            </a:pPr>
            <a:r>
              <a:rPr lang="en-US" sz="2000" b="1" dirty="0"/>
              <a:t>Contamination</a:t>
            </a:r>
            <a:r>
              <a:rPr lang="en-US" sz="2000" dirty="0"/>
              <a:t> is the presence of PHYSICAL, CHEMICAL or BIOLOGICAL MATTER in our food or food environment</a:t>
            </a:r>
          </a:p>
          <a:p>
            <a:pPr marL="0" indent="0">
              <a:lnSpc>
                <a:spcPct val="90000"/>
              </a:lnSpc>
              <a:buNone/>
            </a:pPr>
            <a:endParaRPr lang="en-US" sz="900" dirty="0"/>
          </a:p>
          <a:p>
            <a:pPr marL="0" indent="0">
              <a:lnSpc>
                <a:spcPct val="90000"/>
              </a:lnSpc>
              <a:buNone/>
            </a:pPr>
            <a:r>
              <a:rPr lang="en-US" sz="2000" dirty="0"/>
              <a:t>Food may become contaminated:</a:t>
            </a:r>
          </a:p>
          <a:p>
            <a:pPr>
              <a:lnSpc>
                <a:spcPct val="90000"/>
              </a:lnSpc>
            </a:pPr>
            <a:r>
              <a:rPr lang="en-US" sz="2000" dirty="0"/>
              <a:t>Before delivery due to processing errors</a:t>
            </a:r>
          </a:p>
          <a:p>
            <a:pPr>
              <a:lnSpc>
                <a:spcPct val="90000"/>
              </a:lnSpc>
            </a:pPr>
            <a:r>
              <a:rPr lang="en-US" sz="2000" dirty="0"/>
              <a:t>Environmental (unclean surfaces, clothing or hands)</a:t>
            </a:r>
          </a:p>
          <a:p>
            <a:pPr>
              <a:lnSpc>
                <a:spcPct val="90000"/>
              </a:lnSpc>
            </a:pPr>
            <a:r>
              <a:rPr lang="en-US" sz="2000" dirty="0"/>
              <a:t>By clients or staff keeping food out of safe temperatures for too long</a:t>
            </a:r>
          </a:p>
        </p:txBody>
      </p:sp>
      <p:pic>
        <p:nvPicPr>
          <p:cNvPr id="11266" name="Picture 2" descr="Germs and food hygiene - microorganisms, pathogens, contamination, debates  and much more in 2020 | Food collage, Food clips, Food clipart">
            <a:extLst>
              <a:ext uri="{FF2B5EF4-FFF2-40B4-BE49-F238E27FC236}">
                <a16:creationId xmlns:a16="http://schemas.microsoft.com/office/drawing/2014/main" id="{00CA21B2-EF36-4201-8185-6FCAC1E073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867" y="992314"/>
            <a:ext cx="6276975" cy="471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50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DF4ADC-C44A-4C41-B974-6F4B3C7223C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13" name="Straight Connector 12">
            <a:extLst>
              <a:ext uri="{FF2B5EF4-FFF2-40B4-BE49-F238E27FC236}">
                <a16:creationId xmlns:a16="http://schemas.microsoft.com/office/drawing/2014/main" id="{89CCCE17-8DAC-44EB-9D15-03C32E7D25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292E7AF0-A589-43B3-A1DE-8807EC7697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3DD7B256-B75A-45C2-94A4-9223269B0AF8}"/>
              </a:ext>
            </a:extLst>
          </p:cNvPr>
          <p:cNvSpPr>
            <a:spLocks noGrp="1"/>
          </p:cNvSpPr>
          <p:nvPr>
            <p:ph type="title"/>
          </p:nvPr>
        </p:nvSpPr>
        <p:spPr>
          <a:xfrm>
            <a:off x="1295402" y="982132"/>
            <a:ext cx="3660056" cy="1325373"/>
          </a:xfrm>
        </p:spPr>
        <p:txBody>
          <a:bodyPr vert="horz" lIns="91440" tIns="45720" rIns="91440" bIns="45720" rtlCol="0" anchor="b">
            <a:normAutofit/>
          </a:bodyPr>
          <a:lstStyle/>
          <a:p>
            <a:r>
              <a:rPr lang="en-US" sz="4000" kern="1200" cap="none" dirty="0">
                <a:ln w="3175" cmpd="sng">
                  <a:noFill/>
                </a:ln>
                <a:solidFill>
                  <a:schemeClr val="tx1">
                    <a:lumMod val="85000"/>
                    <a:lumOff val="15000"/>
                  </a:schemeClr>
                </a:solidFill>
                <a:effectLst/>
                <a:latin typeface="+mj-lt"/>
                <a:ea typeface="+mj-ea"/>
                <a:cs typeface="+mj-cs"/>
              </a:rPr>
              <a:t>Types of Contamination</a:t>
            </a:r>
          </a:p>
        </p:txBody>
      </p:sp>
      <p:cxnSp>
        <p:nvCxnSpPr>
          <p:cNvPr id="17" name="Straight Connector 16">
            <a:extLst>
              <a:ext uri="{FF2B5EF4-FFF2-40B4-BE49-F238E27FC236}">
                <a16:creationId xmlns:a16="http://schemas.microsoft.com/office/drawing/2014/main" id="{29BCDD02-D5E3-4D30-8587-66036C891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4135AB89-F916-427B-B04A-3100CF31D6F1}"/>
              </a:ext>
            </a:extLst>
          </p:cNvPr>
          <p:cNvSpPr>
            <a:spLocks noGrp="1"/>
          </p:cNvSpPr>
          <p:nvPr>
            <p:ph type="body" sz="half" idx="2"/>
          </p:nvPr>
        </p:nvSpPr>
        <p:spPr>
          <a:xfrm>
            <a:off x="1295401" y="2493774"/>
            <a:ext cx="3660057" cy="3382094"/>
          </a:xfrm>
        </p:spPr>
        <p:txBody>
          <a:bodyPr vert="horz" lIns="91440" tIns="45720" rIns="91440" bIns="45720" rtlCol="0" anchor="t">
            <a:normAutofit/>
          </a:bodyPr>
          <a:lstStyle/>
          <a:p>
            <a:pPr marL="285750" indent="-285750">
              <a:buFont typeface="Arial"/>
              <a:buChar char="•"/>
            </a:pPr>
            <a:r>
              <a:rPr lang="en-US" sz="2800" kern="1200" cap="none" dirty="0">
                <a:solidFill>
                  <a:schemeClr val="tx1">
                    <a:lumMod val="85000"/>
                    <a:lumOff val="15000"/>
                  </a:schemeClr>
                </a:solidFill>
                <a:effectLst/>
                <a:latin typeface="+mn-lt"/>
                <a:ea typeface="+mn-ea"/>
                <a:cs typeface="+mn-cs"/>
              </a:rPr>
              <a:t>Chemical</a:t>
            </a:r>
          </a:p>
          <a:p>
            <a:pPr marL="285750" indent="-285750">
              <a:buFont typeface="Arial"/>
              <a:buChar char="•"/>
            </a:pPr>
            <a:r>
              <a:rPr lang="en-US" sz="2800" kern="1200" cap="none" dirty="0">
                <a:solidFill>
                  <a:schemeClr val="tx1">
                    <a:lumMod val="85000"/>
                    <a:lumOff val="15000"/>
                  </a:schemeClr>
                </a:solidFill>
                <a:effectLst/>
                <a:latin typeface="+mn-lt"/>
                <a:ea typeface="+mn-ea"/>
                <a:cs typeface="+mn-cs"/>
              </a:rPr>
              <a:t>Physical</a:t>
            </a:r>
          </a:p>
          <a:p>
            <a:pPr marL="285750" indent="-285750">
              <a:buFont typeface="Arial"/>
              <a:buChar char="•"/>
            </a:pPr>
            <a:r>
              <a:rPr lang="en-US" sz="2800" kern="1200" cap="none" dirty="0">
                <a:solidFill>
                  <a:schemeClr val="tx1">
                    <a:lumMod val="85000"/>
                    <a:lumOff val="15000"/>
                  </a:schemeClr>
                </a:solidFill>
                <a:effectLst/>
                <a:latin typeface="+mn-lt"/>
                <a:ea typeface="+mn-ea"/>
                <a:cs typeface="+mn-cs"/>
              </a:rPr>
              <a:t>Biological</a:t>
            </a:r>
          </a:p>
        </p:txBody>
      </p:sp>
      <p:pic>
        <p:nvPicPr>
          <p:cNvPr id="6" name="Content Placeholder 5" descr="A close up of text on a white background&#10;&#10;Description automatically generated">
            <a:extLst>
              <a:ext uri="{FF2B5EF4-FFF2-40B4-BE49-F238E27FC236}">
                <a16:creationId xmlns:a16="http://schemas.microsoft.com/office/drawing/2014/main" id="{3C8EEC62-D0BF-4C11-A858-F2BC16AC5306}"/>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551714" y="631487"/>
            <a:ext cx="5244117" cy="5638836"/>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330023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54173A58-B122-4342-8641-2C7187495D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38" name="Straight Connector 37">
            <a:extLst>
              <a:ext uri="{FF2B5EF4-FFF2-40B4-BE49-F238E27FC236}">
                <a16:creationId xmlns:a16="http://schemas.microsoft.com/office/drawing/2014/main" id="{9E3E38EB-06F9-40C9-B3E2-7CC1363B99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40" name="Picture 39">
            <a:extLst>
              <a:ext uri="{FF2B5EF4-FFF2-40B4-BE49-F238E27FC236}">
                <a16:creationId xmlns:a16="http://schemas.microsoft.com/office/drawing/2014/main" id="{F4602F8C-E1EC-4202-83F7-93670CAFAE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A06CA25A-E51A-407B-AAD0-36AF7E12903D}"/>
              </a:ext>
            </a:extLst>
          </p:cNvPr>
          <p:cNvSpPr>
            <a:spLocks noGrp="1"/>
          </p:cNvSpPr>
          <p:nvPr>
            <p:ph type="title"/>
          </p:nvPr>
        </p:nvSpPr>
        <p:spPr>
          <a:xfrm>
            <a:off x="7535825" y="982132"/>
            <a:ext cx="3360772" cy="1303867"/>
          </a:xfrm>
        </p:spPr>
        <p:txBody>
          <a:bodyPr vert="horz" lIns="91440" tIns="45720" rIns="91440" bIns="45720" rtlCol="0" anchor="ctr">
            <a:normAutofit/>
          </a:bodyPr>
          <a:lstStyle/>
          <a:p>
            <a:pPr>
              <a:lnSpc>
                <a:spcPct val="90000"/>
              </a:lnSpc>
            </a:pPr>
            <a:r>
              <a:rPr lang="en-US" sz="3100" dirty="0"/>
              <a:t>A few more words on contamination…</a:t>
            </a:r>
          </a:p>
        </p:txBody>
      </p:sp>
      <p:sp>
        <p:nvSpPr>
          <p:cNvPr id="42" name="Rectangle 41">
            <a:extLst>
              <a:ext uri="{FF2B5EF4-FFF2-40B4-BE49-F238E27FC236}">
                <a16:creationId xmlns:a16="http://schemas.microsoft.com/office/drawing/2014/main" id="{B4E31948-EA92-4179-8BB5-5451F6E3D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C483CC4B-D7FE-41C7-8BDC-1FF487C9CC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DB2A0EF1-538D-4396-A66A-F370A85DD991}"/>
              </a:ext>
            </a:extLst>
          </p:cNvPr>
          <p:cNvSpPr>
            <a:spLocks noGrp="1"/>
          </p:cNvSpPr>
          <p:nvPr>
            <p:ph type="body" sz="half" idx="2"/>
          </p:nvPr>
        </p:nvSpPr>
        <p:spPr>
          <a:xfrm>
            <a:off x="7535824" y="2556932"/>
            <a:ext cx="3360771" cy="3318936"/>
          </a:xfrm>
        </p:spPr>
        <p:txBody>
          <a:bodyPr vert="horz" lIns="91440" tIns="45720" rIns="91440" bIns="45720" rtlCol="0" anchor="t">
            <a:normAutofit/>
          </a:bodyPr>
          <a:lstStyle/>
          <a:p>
            <a:pPr algn="l">
              <a:buFont typeface="Arial"/>
              <a:buChar char="•"/>
            </a:pPr>
            <a:r>
              <a:rPr lang="en-US"/>
              <a:t>What are the causes of contamination?</a:t>
            </a:r>
          </a:p>
          <a:p>
            <a:pPr algn="l">
              <a:buFont typeface="Arial"/>
              <a:buChar char="•"/>
            </a:pPr>
            <a:endParaRPr lang="en-US"/>
          </a:p>
          <a:p>
            <a:pPr marL="285750" indent="-285750" algn="l">
              <a:buFont typeface="Arial"/>
              <a:buChar char="•"/>
            </a:pPr>
            <a:r>
              <a:rPr lang="en-US"/>
              <a:t>Cross contamination</a:t>
            </a:r>
          </a:p>
          <a:p>
            <a:pPr marL="285750" indent="-285750" algn="l">
              <a:buFont typeface="Arial"/>
              <a:buChar char="•"/>
            </a:pPr>
            <a:r>
              <a:rPr lang="en-US"/>
              <a:t>Poor personal hygiene</a:t>
            </a:r>
          </a:p>
          <a:p>
            <a:pPr marL="285750" indent="-285750" algn="l">
              <a:buFont typeface="Arial"/>
              <a:buChar char="•"/>
            </a:pPr>
            <a:r>
              <a:rPr lang="en-US"/>
              <a:t>Improper cleaning &amp; sanitation</a:t>
            </a:r>
          </a:p>
          <a:p>
            <a:pPr marL="285750" indent="-285750" algn="l">
              <a:buFont typeface="Arial"/>
              <a:buChar char="•"/>
            </a:pPr>
            <a:r>
              <a:rPr lang="en-US"/>
              <a:t>Time &amp; temperature abuse</a:t>
            </a:r>
          </a:p>
          <a:p>
            <a:pPr marL="285750" indent="-285750" algn="l">
              <a:buFont typeface="Arial"/>
              <a:buChar char="•"/>
            </a:pPr>
            <a:endParaRPr lang="en-US"/>
          </a:p>
        </p:txBody>
      </p:sp>
      <p:pic>
        <p:nvPicPr>
          <p:cNvPr id="10244" name="Picture 4" descr="Avoiding Cross-Contamination">
            <a:extLst>
              <a:ext uri="{FF2B5EF4-FFF2-40B4-BE49-F238E27FC236}">
                <a16:creationId xmlns:a16="http://schemas.microsoft.com/office/drawing/2014/main" id="{2F8EFDB0-18A0-4920-8CE9-DCE2BD0C09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643" y="1092199"/>
            <a:ext cx="5978948" cy="4515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0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0BAB49-521A-4847-8CD2-806C48DFA9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11" name="Straight Connector 10">
            <a:extLst>
              <a:ext uri="{FF2B5EF4-FFF2-40B4-BE49-F238E27FC236}">
                <a16:creationId xmlns:a16="http://schemas.microsoft.com/office/drawing/2014/main" id="{B98F1179-1183-4919-9064-D6B2602184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6441B39E-9CEC-491F-9A5D-487DED644F3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 name="TextBox 3">
            <a:extLst>
              <a:ext uri="{FF2B5EF4-FFF2-40B4-BE49-F238E27FC236}">
                <a16:creationId xmlns:a16="http://schemas.microsoft.com/office/drawing/2014/main" id="{A6C7A26C-BFDE-4FA1-9666-1066B95DD7AE}"/>
              </a:ext>
            </a:extLst>
          </p:cNvPr>
          <p:cNvSpPr txBox="1"/>
          <p:nvPr/>
        </p:nvSpPr>
        <p:spPr>
          <a:xfrm>
            <a:off x="7761248" y="2842858"/>
            <a:ext cx="3501057" cy="1416908"/>
          </a:xfrm>
          <a:prstGeom prst="rect">
            <a:avLst/>
          </a:prstGeom>
        </p:spPr>
        <p:txBody>
          <a:bodyPr vert="horz" lIns="91440" tIns="45720" rIns="91440" bIns="45720" rtlCol="0" anchor="b">
            <a:normAutofit fontScale="70000" lnSpcReduction="20000"/>
          </a:bodyPr>
          <a:lstStyle/>
          <a:p>
            <a:pPr algn="ctr">
              <a:lnSpc>
                <a:spcPct val="90000"/>
              </a:lnSpc>
              <a:spcBef>
                <a:spcPct val="0"/>
              </a:spcBef>
              <a:spcAft>
                <a:spcPts val="600"/>
              </a:spcAft>
            </a:pPr>
            <a:r>
              <a:rPr lang="en-US" sz="3800" kern="1200" cap="none" dirty="0">
                <a:ln w="3175" cmpd="sng">
                  <a:noFill/>
                </a:ln>
                <a:solidFill>
                  <a:schemeClr val="tx1">
                    <a:lumMod val="85000"/>
                    <a:lumOff val="15000"/>
                  </a:schemeClr>
                </a:solidFill>
                <a:effectLst/>
                <a:latin typeface="+mj-lt"/>
                <a:ea typeface="+mj-ea"/>
                <a:cs typeface="+mj-cs"/>
              </a:rPr>
              <a:t>PREVENTION</a:t>
            </a:r>
          </a:p>
          <a:p>
            <a:pPr algn="ctr">
              <a:lnSpc>
                <a:spcPct val="90000"/>
              </a:lnSpc>
              <a:spcBef>
                <a:spcPct val="0"/>
              </a:spcBef>
              <a:spcAft>
                <a:spcPts val="600"/>
              </a:spcAft>
            </a:pPr>
            <a:endParaRPr lang="en-US" sz="3800" kern="1200" cap="none" dirty="0">
              <a:ln w="3175" cmpd="sng">
                <a:noFill/>
              </a:ln>
              <a:solidFill>
                <a:schemeClr val="tx1">
                  <a:lumMod val="85000"/>
                  <a:lumOff val="15000"/>
                </a:schemeClr>
              </a:solidFill>
              <a:effectLst/>
              <a:latin typeface="+mj-lt"/>
              <a:ea typeface="+mj-ea"/>
              <a:cs typeface="+mj-cs"/>
            </a:endParaRPr>
          </a:p>
          <a:p>
            <a:pPr algn="ctr">
              <a:lnSpc>
                <a:spcPct val="90000"/>
              </a:lnSpc>
              <a:spcBef>
                <a:spcPct val="0"/>
              </a:spcBef>
              <a:spcAft>
                <a:spcPts val="600"/>
              </a:spcAft>
            </a:pPr>
            <a:r>
              <a:rPr lang="en-US" sz="3800" kern="1200" cap="none" dirty="0">
                <a:ln w="3175" cmpd="sng">
                  <a:noFill/>
                </a:ln>
                <a:solidFill>
                  <a:schemeClr val="tx1">
                    <a:lumMod val="85000"/>
                    <a:lumOff val="15000"/>
                  </a:schemeClr>
                </a:solidFill>
                <a:effectLst/>
                <a:latin typeface="+mj-lt"/>
                <a:ea typeface="+mj-ea"/>
                <a:cs typeface="+mj-cs"/>
              </a:rPr>
              <a:t>Receiving</a:t>
            </a:r>
          </a:p>
          <a:p>
            <a:pPr algn="ctr">
              <a:lnSpc>
                <a:spcPct val="90000"/>
              </a:lnSpc>
              <a:spcBef>
                <a:spcPct val="0"/>
              </a:spcBef>
              <a:spcAft>
                <a:spcPts val="600"/>
              </a:spcAft>
            </a:pPr>
            <a:r>
              <a:rPr lang="en-US" sz="2800" dirty="0">
                <a:ln w="3175" cmpd="sng">
                  <a:noFill/>
                </a:ln>
                <a:solidFill>
                  <a:schemeClr val="tx1">
                    <a:lumMod val="85000"/>
                    <a:lumOff val="15000"/>
                  </a:schemeClr>
                </a:solidFill>
                <a:latin typeface="+mj-lt"/>
                <a:ea typeface="+mj-ea"/>
                <a:cs typeface="+mj-cs"/>
              </a:rPr>
              <a:t>(Cans)</a:t>
            </a:r>
            <a:endParaRPr lang="en-US" sz="2800" kern="1200" cap="none" dirty="0">
              <a:ln w="3175" cmpd="sng">
                <a:noFill/>
              </a:ln>
              <a:solidFill>
                <a:schemeClr val="tx1">
                  <a:lumMod val="85000"/>
                  <a:lumOff val="15000"/>
                </a:schemeClr>
              </a:solidFill>
              <a:effectLst/>
              <a:latin typeface="+mj-lt"/>
              <a:ea typeface="+mj-ea"/>
              <a:cs typeface="+mj-cs"/>
            </a:endParaRPr>
          </a:p>
        </p:txBody>
      </p:sp>
      <p:sp>
        <p:nvSpPr>
          <p:cNvPr id="15" name="Rectangle 14">
            <a:extLst>
              <a:ext uri="{FF2B5EF4-FFF2-40B4-BE49-F238E27FC236}">
                <a16:creationId xmlns:a16="http://schemas.microsoft.com/office/drawing/2014/main" id="{15572A79-1801-44EB-BDC2-BAEE6B473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6432130"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7FD37111-10AC-4926-81AC-9AD3968FD1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9431" y="3509772"/>
            <a:ext cx="3074977" cy="12359"/>
          </a:xfrm>
          <a:prstGeom prst="line">
            <a:avLst/>
          </a:prstGeom>
        </p:spPr>
        <p:style>
          <a:lnRef idx="2">
            <a:schemeClr val="accent1"/>
          </a:lnRef>
          <a:fillRef idx="0">
            <a:schemeClr val="accent1"/>
          </a:fillRef>
          <a:effectRef idx="1">
            <a:schemeClr val="accent1"/>
          </a:effectRef>
          <a:fontRef idx="minor">
            <a:schemeClr val="tx1"/>
          </a:fontRef>
        </p:style>
      </p:cxnSp>
      <p:pic>
        <p:nvPicPr>
          <p:cNvPr id="9218" name="Picture 2" descr="Tel Hai Sponsors Annual March Food Drive: Fri., March 1-29 - Tel Hai">
            <a:extLst>
              <a:ext uri="{FF2B5EF4-FFF2-40B4-BE49-F238E27FC236}">
                <a16:creationId xmlns:a16="http://schemas.microsoft.com/office/drawing/2014/main" id="{38A55B34-50BB-4186-ABCE-6850E0D01B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7107" y="1803951"/>
            <a:ext cx="6183203" cy="3091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919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3C491-5227-48D6-8A1D-C8A79798FB37}"/>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een, table&#10;&#10;Description automatically generated">
            <a:extLst>
              <a:ext uri="{FF2B5EF4-FFF2-40B4-BE49-F238E27FC236}">
                <a16:creationId xmlns:a16="http://schemas.microsoft.com/office/drawing/2014/main" id="{8E3538C6-2D41-46D6-A71E-93BE102E2C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8275" y="0"/>
            <a:ext cx="6775450" cy="6846397"/>
          </a:xfrm>
          <a:prstGeom prst="rect">
            <a:avLst/>
          </a:prstGeom>
        </p:spPr>
      </p:pic>
    </p:spTree>
    <p:extLst>
      <p:ext uri="{BB962C8B-B14F-4D97-AF65-F5344CB8AC3E}">
        <p14:creationId xmlns:p14="http://schemas.microsoft.com/office/powerpoint/2010/main" val="349902406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0222EA94F37D4781A0944E2156F130" ma:contentTypeVersion="4" ma:contentTypeDescription="Create a new document." ma:contentTypeScope="" ma:versionID="489c9eb5096a738a2586556e4c894e0d">
  <xsd:schema xmlns:xsd="http://www.w3.org/2001/XMLSchema" xmlns:xs="http://www.w3.org/2001/XMLSchema" xmlns:p="http://schemas.microsoft.com/office/2006/metadata/properties" xmlns:ns2="5e507797-fcf9-4cd5-85db-35b878d5f360" xmlns:ns3="5398b078-0ecf-4f11-a43f-f68ec9a90acf" targetNamespace="http://schemas.microsoft.com/office/2006/metadata/properties" ma:root="true" ma:fieldsID="add3337b57c7343c665b5b915901caa9" ns2:_="" ns3:_="">
    <xsd:import namespace="5e507797-fcf9-4cd5-85db-35b878d5f360"/>
    <xsd:import namespace="5398b078-0ecf-4f11-a43f-f68ec9a90ac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07797-fcf9-4cd5-85db-35b878d5f3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98b078-0ecf-4f11-a43f-f68ec9a90ac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B8CB8D7-81A2-443D-A982-E7D42C5F44C8}"/>
</file>

<file path=customXml/itemProps2.xml><?xml version="1.0" encoding="utf-8"?>
<ds:datastoreItem xmlns:ds="http://schemas.openxmlformats.org/officeDocument/2006/customXml" ds:itemID="{E86A27B4-070B-42A9-9F6E-3C4FB053E3F7}"/>
</file>

<file path=customXml/itemProps3.xml><?xml version="1.0" encoding="utf-8"?>
<ds:datastoreItem xmlns:ds="http://schemas.openxmlformats.org/officeDocument/2006/customXml" ds:itemID="{4D7958D1-4AF6-47CF-AB07-1681B73DC550}"/>
</file>

<file path=docProps/app.xml><?xml version="1.0" encoding="utf-8"?>
<Properties xmlns="http://schemas.openxmlformats.org/officeDocument/2006/extended-properties" xmlns:vt="http://schemas.openxmlformats.org/officeDocument/2006/docPropsVTypes">
  <TotalTime>514</TotalTime>
  <Words>1718</Words>
  <Application>Microsoft Office PowerPoint</Application>
  <PresentationFormat>Widescreen</PresentationFormat>
  <Paragraphs>163</Paragraphs>
  <Slides>40</Slides>
  <Notes>15</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2</vt:i4>
      </vt:variant>
      <vt:variant>
        <vt:lpstr>Slide Titles</vt:lpstr>
      </vt:variant>
      <vt:variant>
        <vt:i4>40</vt:i4>
      </vt:variant>
    </vt:vector>
  </HeadingPairs>
  <TitlesOfParts>
    <vt:vector size="48" baseType="lpstr">
      <vt:lpstr>Arial</vt:lpstr>
      <vt:lpstr>Calibri</vt:lpstr>
      <vt:lpstr>Calibri Light</vt:lpstr>
      <vt:lpstr>Garamond</vt:lpstr>
      <vt:lpstr>Organic</vt:lpstr>
      <vt:lpstr>Office Theme</vt:lpstr>
      <vt:lpstr>Acrobat Document</vt:lpstr>
      <vt:lpstr>Document</vt:lpstr>
      <vt:lpstr>Food Safety for Dare to Care Partners</vt:lpstr>
      <vt:lpstr>PowerPoint Presentation</vt:lpstr>
      <vt:lpstr>PowerPoint Presentation</vt:lpstr>
      <vt:lpstr>FAT TOM Food Acidity Time Temperature Oxygen Moisture</vt:lpstr>
      <vt:lpstr>PowerPoint Presentation</vt:lpstr>
      <vt:lpstr>Types of Contamination</vt:lpstr>
      <vt:lpstr>A few more words on contamination…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PREVENTION</vt:lpstr>
      <vt:lpstr>PowerPoint Presentation</vt:lpstr>
      <vt:lpstr>PREVENTION Storage</vt:lpstr>
      <vt:lpstr>PowerPoint Presentation</vt:lpstr>
      <vt:lpstr>PowerPoint Presentation</vt:lpstr>
      <vt:lpstr>PowerPoint Presentation</vt:lpstr>
      <vt:lpstr>PowerPoint Presentation</vt:lpstr>
      <vt:lpstr>PowerPoint Presentation</vt:lpstr>
      <vt:lpstr>PowerPoint Presentation</vt:lpstr>
      <vt:lpstr>Helpful Signage for Proper Storage</vt:lpstr>
      <vt:lpstr>PowerPoint Presentation</vt:lpstr>
      <vt:lpstr>PowerPoint Presentation</vt:lpstr>
      <vt:lpstr>PowerPoint Presentation</vt:lpstr>
      <vt:lpstr>And just a bit more on contamination…</vt:lpstr>
      <vt:lpstr>What is a RECALL?</vt:lpstr>
      <vt:lpstr>PowerPoint Presentation</vt:lpstr>
      <vt:lpstr>Food Product Dating</vt:lpstr>
      <vt:lpstr>Food Product Dating</vt:lpstr>
      <vt:lpstr>PowerPoint Presentation</vt:lpstr>
      <vt:lpstr>PowerPoint Presentation</vt:lpstr>
      <vt:lpstr>PowerPoint Presentation</vt:lpstr>
      <vt:lpstr>PowerPoint Presentation</vt:lpstr>
      <vt:lpstr>Inspiration and Appreciation   https://www.chicagotribune.com/opinion/ct-xpm-2014-07-11-ct-mercedes-poor-food-pantry-stamps-oped-0711-20140711-story.html </vt:lpstr>
      <vt:lpstr>Our Commitment</vt:lpstr>
      <vt:lpstr>For more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Safety for Dare to Care Partners</dc:title>
  <dc:creator>Cassie Cairns</dc:creator>
  <cp:lastModifiedBy>Trish Tobbe</cp:lastModifiedBy>
  <cp:revision>18</cp:revision>
  <dcterms:created xsi:type="dcterms:W3CDTF">2020-08-17T17:37:54Z</dcterms:created>
  <dcterms:modified xsi:type="dcterms:W3CDTF">2022-12-19T19:57:02Z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0x010100DE0222EA94F37D4781A0944E2156F130</vt:lpwstr>
  </property>
</Properties>
</file>