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7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316"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317" r:id="rId42"/>
    <p:sldId id="323" r:id="rId43"/>
    <p:sldId id="324" r:id="rId44"/>
    <p:sldId id="325" r:id="rId45"/>
    <p:sldId id="326" r:id="rId46"/>
    <p:sldId id="292" r:id="rId47"/>
    <p:sldId id="293" r:id="rId48"/>
    <p:sldId id="322" r:id="rId49"/>
    <p:sldId id="321"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Lst>
  <p:sldSz cx="9753600" cy="7315200"/>
  <p:notesSz cx="9296400" cy="7010400"/>
  <p:embeddedFontLst>
    <p:embeddedFont>
      <p:font typeface="Calibri" panose="020F0502020204030204" pitchFamily="34" charset="0"/>
      <p:regular r:id="rId74"/>
      <p:bold r:id="rId75"/>
      <p:italic r:id="rId76"/>
      <p:boldItalic r:id="rId77"/>
    </p:embeddedFont>
    <p:embeddedFont>
      <p:font typeface="Calibri (MS)" panose="020B0604020202020204" charset="0"/>
      <p:regular r:id="rId78"/>
    </p:embeddedFont>
    <p:embeddedFont>
      <p:font typeface="Calibri (MS) Bold" panose="020B0604020202020204" charset="0"/>
      <p:regular r:id="rId79"/>
    </p:embeddedFont>
    <p:embeddedFont>
      <p:font typeface="Calibri (MS) Bold Italics" panose="020B0604020202020204" charset="0"/>
      <p:regular r:id="rId80"/>
    </p:embeddedFont>
    <p:embeddedFont>
      <p:font typeface="Canva Sans" panose="020B0604020202020204" charset="0"/>
      <p:regular r:id="rId81"/>
    </p:embeddedFont>
    <p:embeddedFont>
      <p:font typeface="Canva Sans Bold" panose="020B0604020202020204" charset="0"/>
      <p:regular r:id="rId82"/>
    </p:embeddedFont>
    <p:embeddedFont>
      <p:font typeface="Canva Student Font" panose="020B0604020202020204" charset="0"/>
      <p:regular r:id="rId83"/>
    </p:embeddedFont>
    <p:embeddedFont>
      <p:font typeface="Gaegu Bold" charset="0"/>
      <p:regular r:id="rId84"/>
      <p:bold r:id="rId85"/>
    </p:embeddedFont>
    <p:embeddedFont>
      <p:font typeface="Glacial Indifference" panose="020B0604020202020204" charset="0"/>
      <p:regular r:id="rId86"/>
    </p:embeddedFont>
    <p:embeddedFont>
      <p:font typeface="Glacial Indifference Bold" panose="020B0604020202020204" charset="0"/>
      <p:regular r:id="rId87"/>
    </p:embeddedFont>
    <p:embeddedFont>
      <p:font typeface="Lato" panose="020F0502020204030203" pitchFamily="34" charset="0"/>
      <p:regular r:id="rId88"/>
      <p:bold r:id="rId89"/>
      <p:italic r:id="rId90"/>
      <p:boldItalic r:id="rId91"/>
    </p:embeddedFont>
    <p:embeddedFont>
      <p:font typeface="League Spartan" panose="020B0604020202020204" charset="0"/>
      <p:regular r:id="rId92"/>
    </p:embeddedFont>
    <p:embeddedFont>
      <p:font typeface="Lumios Marker" panose="020B0604020202020204" charset="0"/>
      <p:regular r:id="rId93"/>
    </p:embeddedFont>
    <p:embeddedFont>
      <p:font typeface="Montserrat" panose="00000500000000000000" pitchFamily="2" charset="0"/>
      <p:regular r:id="rId94"/>
      <p:bold r:id="rId95"/>
      <p:italic r:id="rId96"/>
      <p:boldItalic r:id="rId97"/>
    </p:embeddedFont>
    <p:embeddedFont>
      <p:font typeface="Montserrat Bold" panose="00000800000000000000" pitchFamily="2" charset="0"/>
      <p:regular r:id="rId98"/>
      <p:bold r:id="rId99"/>
    </p:embeddedFont>
    <p:embeddedFont>
      <p:font typeface="Montserrat Classic Bold" panose="020B0604020202020204" charset="0"/>
      <p:regular r:id="rId100"/>
    </p:embeddedFont>
    <p:embeddedFont>
      <p:font typeface="Montserrat Light" panose="00000400000000000000" pitchFamily="2" charset="0"/>
      <p:regular r:id="rId101"/>
      <p:italic r:id="rId102"/>
    </p:embeddedFont>
    <p:embeddedFont>
      <p:font typeface="Montserrat Light Bold" panose="020B0604020202020204" charset="0"/>
      <p:regular r:id="rId103"/>
    </p:embeddedFont>
    <p:embeddedFont>
      <p:font typeface="Now Bold" panose="020B0604020202020204" charset="0"/>
      <p:regular r:id="rId104"/>
    </p:embeddedFont>
    <p:embeddedFont>
      <p:font typeface="Open Sans 1" panose="020B0604020202020204" charset="0"/>
      <p:regular r:id="rId105"/>
    </p:embeddedFont>
    <p:embeddedFont>
      <p:font typeface="Open Sans 1 Bold" panose="020B0604020202020204" charset="0"/>
      <p:regular r:id="rId106"/>
    </p:embeddedFont>
    <p:embeddedFont>
      <p:font typeface="Open Sans 1 Bold Italics" panose="020B0604020202020204" charset="0"/>
      <p:regular r:id="rId107"/>
    </p:embeddedFont>
    <p:embeddedFont>
      <p:font typeface="Open Sans 2" panose="020B0604020202020204" charset="0"/>
      <p:regular r:id="rId108"/>
    </p:embeddedFont>
    <p:embeddedFont>
      <p:font typeface="Open Sans 2 Bold" panose="020B0604020202020204" charset="0"/>
      <p:regular r:id="rId109"/>
    </p:embeddedFont>
    <p:embeddedFont>
      <p:font typeface="Open Sans Bold" panose="020B0806030504020204" charset="0"/>
      <p:regular r:id="rId110"/>
      <p:bold r:id="rId111"/>
    </p:embeddedFont>
    <p:embeddedFont>
      <p:font typeface="Open Sans Bold Italics" panose="020B0604020202020204" charset="0"/>
      <p:regular r:id="rId112"/>
    </p:embeddedFont>
    <p:embeddedFont>
      <p:font typeface="Permanent Marker" panose="020B0604020202020204" charset="0"/>
      <p:regular r:id="rId113"/>
    </p:embeddedFont>
    <p:embeddedFont>
      <p:font typeface="Sigher" panose="020B0604020202020204" charset="0"/>
      <p:regular r:id="rId1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574D1C-EE71-AF0C-4287-07B3F26EFFC6}" name="Madison Monahan" initials="MM" userId="S::madison.monahan@daretocare.org::69a2845c-0ad8-4be0-9dc7-5662fee7e2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025" autoAdjust="0"/>
  </p:normalViewPr>
  <p:slideViewPr>
    <p:cSldViewPr snapToGrid="0">
      <p:cViewPr varScale="1">
        <p:scale>
          <a:sx n="107" d="100"/>
          <a:sy n="107" d="100"/>
        </p:scale>
        <p:origin x="1566" y="108"/>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heme" Target="theme/theme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 Target="slides/slide11.xml"/><Relationship Id="rId107" Type="http://schemas.openxmlformats.org/officeDocument/2006/relationships/font" Target="fonts/font34.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5" Type="http://schemas.openxmlformats.org/officeDocument/2006/relationships/slideMaster" Target="slideMasters/slideMaster2.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40.fntdata"/><Relationship Id="rId118" Type="http://schemas.openxmlformats.org/officeDocument/2006/relationships/tableStyles" Target="tableStyles.xml"/><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30.fntdata"/><Relationship Id="rId108" Type="http://schemas.openxmlformats.org/officeDocument/2006/relationships/font" Target="fonts/font35.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41.fntdata"/><Relationship Id="rId119"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36.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19.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font" Target="fonts/font9.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3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ison Monahan" userId="69a2845c-0ad8-4be0-9dc7-5662fee7e26f" providerId="ADAL" clId="{37337C47-C33D-4C7A-B4F0-8E180FD89AF8}"/>
    <pc:docChg chg="undo custSel modSld">
      <pc:chgData name="Madison Monahan" userId="69a2845c-0ad8-4be0-9dc7-5662fee7e26f" providerId="ADAL" clId="{37337C47-C33D-4C7A-B4F0-8E180FD89AF8}" dt="2023-07-24T19:55:20.512" v="26" actId="20577"/>
      <pc:docMkLst>
        <pc:docMk/>
      </pc:docMkLst>
      <pc:sldChg chg="modSp mod">
        <pc:chgData name="Madison Monahan" userId="69a2845c-0ad8-4be0-9dc7-5662fee7e26f" providerId="ADAL" clId="{37337C47-C33D-4C7A-B4F0-8E180FD89AF8}" dt="2023-07-24T19:55:20.512" v="26" actId="20577"/>
        <pc:sldMkLst>
          <pc:docMk/>
          <pc:sldMk cId="0" sldId="257"/>
        </pc:sldMkLst>
        <pc:spChg chg="mod">
          <ac:chgData name="Madison Monahan" userId="69a2845c-0ad8-4be0-9dc7-5662fee7e26f" providerId="ADAL" clId="{37337C47-C33D-4C7A-B4F0-8E180FD89AF8}" dt="2023-07-24T19:55:20.512" v="26" actId="20577"/>
          <ac:spMkLst>
            <pc:docMk/>
            <pc:sldMk cId="0" sldId="257"/>
            <ac:spMk id="19" creationId="{00000000-0000-0000-0000-000000000000}"/>
          </ac:spMkLst>
        </pc:spChg>
        <pc:spChg chg="mod">
          <ac:chgData name="Madison Monahan" userId="69a2845c-0ad8-4be0-9dc7-5662fee7e26f" providerId="ADAL" clId="{37337C47-C33D-4C7A-B4F0-8E180FD89AF8}" dt="2023-07-24T19:53:41.694" v="17" actId="20577"/>
          <ac:spMkLst>
            <pc:docMk/>
            <pc:sldMk cId="0" sldId="257"/>
            <ac:spMk id="2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fld id="{B7268E1E-0E44-426D-905E-8AD9B19D2182}" type="datetimeFigureOut">
              <a:rPr lang="cs-CZ" smtClean="0"/>
              <a:t>24.07.2023</a:t>
            </a:fld>
            <a:endParaRPr lang="cs-CZ"/>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r>
              <a:rPr lang="en-US" dirty="0"/>
              <a:t>Hello and welcome to the annual Kentucky TEFAP and Civil Rights Training! This is a mandatory training required by the state for all partners who receive TEFAP products. This training occurs every year and needs to be attended by your organization’s key staff members in order to continuing receiving TEFAP product. Feel free to take notes and ask questions as we work through the training. You will have access to these slides at the conclusion of the training. We will have time for a break between the TEFAP and Civil Rights training presentations. </a:t>
            </a:r>
          </a:p>
          <a:p>
            <a:endParaRPr lang="en-US" dirty="0"/>
          </a:p>
          <a:p>
            <a:r>
              <a:rPr lang="en-US" dirty="0"/>
              <a:t>Thank you for being here! Let’s get started.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0771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All partners who administer TEFAP either through a pantry distribution or serving a meal with TEFAP products must meet additional protocols beyond the standard Dare to Care partnership (like maintaining food safety standards).</a:t>
            </a:r>
          </a:p>
          <a:p>
            <a:endParaRPr lang="en-US"/>
          </a:p>
          <a:p>
            <a:r>
              <a:rPr lang="en-US"/>
              <a:t>TEFAP partners need:</a:t>
            </a:r>
          </a:p>
          <a:p>
            <a:r>
              <a:rPr lang="en-US"/>
              <a:t>-to have a signed MOA that is updated every 2 years. Not just the agency agreement. </a:t>
            </a:r>
          </a:p>
          <a:p>
            <a:endParaRPr lang="en-US"/>
          </a:p>
          <a:p>
            <a:r>
              <a:rPr lang="en-US"/>
              <a:t>-to undergo civil rights and TEFAP training every year. </a:t>
            </a:r>
          </a:p>
          <a:p>
            <a:endParaRPr lang="en-US"/>
          </a:p>
          <a:p>
            <a:r>
              <a:rPr lang="en-US"/>
              <a:t>-to comply with civil rights regulations and provide civil rights training to their public facing staff/volunteers every year. </a:t>
            </a:r>
          </a:p>
          <a:p>
            <a:endParaRPr lang="en-US"/>
          </a:p>
          <a:p>
            <a:r>
              <a:rPr lang="en-US"/>
              <a:t>-hold on to records for 3 years, plus the current year. This includes the TEFAP-specific intake sheet with income guidelines listed. </a:t>
            </a:r>
          </a:p>
          <a:p>
            <a:endParaRPr lang="en-US"/>
          </a:p>
          <a:p>
            <a:r>
              <a:rPr lang="en-US"/>
              <a:t>-be monitored every two years.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The TEFAP Sub-Oulet Agreement also called the MOA is signed by the agency partner and Dare to Care every two years. </a:t>
            </a:r>
          </a:p>
          <a:p>
            <a:endParaRPr lang="en-US"/>
          </a:p>
          <a:p>
            <a:r>
              <a:rPr lang="en-US"/>
              <a:t>You'll need to make sure you have a copy of this on hand for monitoring visits or anytime the state pops in. </a:t>
            </a:r>
          </a:p>
          <a:p>
            <a:endParaRPr lang="en-US"/>
          </a:p>
          <a:p>
            <a:r>
              <a:rPr lang="en-US"/>
              <a:t>We also make sure that we have copies here at Dare to Care, as we also get monitored by the state. If you've misplaced your copy, feel free to reach out to the Partner Development Team and we'll make sure you have one.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A monitoring visit is a great time to check in on a more detailed level. It's one-on-one time to review compliance with food safety and program operations, but also time to ask questions, brainstorm, and share status updates. We want to know ways we can be a better partner and hear feedback.</a:t>
            </a:r>
          </a:p>
          <a:p>
            <a:endParaRPr lang="en-US"/>
          </a:p>
          <a:p>
            <a:r>
              <a:rPr lang="en-US"/>
              <a:t>It is important to note that the state can pop by at anytime. It may be a planned or surprised visit. The state has been conducting visits again. Our monitoring visits and training are also to help prepare your organizations in case Kevin Peach does show up unannounced. We can also help you prep for a scheduled visit from him. </a:t>
            </a:r>
          </a:p>
          <a:p>
            <a:endParaRPr lang="en-US"/>
          </a:p>
          <a:p>
            <a:r>
              <a:rPr lang="en-US"/>
              <a:t>There are additional monitoring questions that are particular to TEFAP administration. This is due to this food stream being the property of the federal government. They like to keep an eye on it. </a:t>
            </a:r>
          </a:p>
          <a:p>
            <a:endParaRPr lang="en-US"/>
          </a:p>
          <a:p>
            <a:r>
              <a:rPr lang="en-US"/>
              <a:t>-checking that the most recent TEFAP MOA is on hand/can be accessed on the spot. </a:t>
            </a:r>
          </a:p>
          <a:p>
            <a:endParaRPr lang="en-US"/>
          </a:p>
          <a:p>
            <a:r>
              <a:rPr lang="en-US"/>
              <a:t>-making sure DTC has a copy of said MOA.</a:t>
            </a:r>
          </a:p>
          <a:p>
            <a:endParaRPr lang="en-US"/>
          </a:p>
          <a:p>
            <a:r>
              <a:rPr lang="en-US"/>
              <a:t>-making sure that records are maintained for 3 years plus the current year. We want to see how you are storing your materials, and need to put eyes on the filing system. It can be stored electronically, but it needs to be organized and easily accessible. If paper is your preference, a binder can do wonders for storage. </a:t>
            </a:r>
          </a:p>
          <a:p>
            <a:endParaRPr lang="en-US"/>
          </a:p>
          <a:p>
            <a:r>
              <a:rPr lang="en-US"/>
              <a:t>-how do you keep record of the number you serve each day? Pantries must include a name of individuals (the intake sheet), and kitchens need to show how many meals they are serving each day at each meal time (no names, just numbers). </a:t>
            </a:r>
          </a:p>
          <a:p>
            <a:endParaRPr lang="en-US"/>
          </a:p>
          <a:p>
            <a:r>
              <a:rPr lang="en-US"/>
              <a:t>-do pantry partners have the most recent income guidelines (and are using them)?</a:t>
            </a:r>
          </a:p>
          <a:p>
            <a:endParaRPr lang="en-US"/>
          </a:p>
          <a:p>
            <a:r>
              <a:rPr lang="en-US"/>
              <a:t>-is TEFAP food stored separately from other food and is marked clearly? Whole shelving units do not need to be dedicated to USDA, but each shelf on a unit that holds USDA needs to have a label of some kind. We have the orange stickers available, but it can be an in-house sign you make. And make them moveable! That will give you flexibility as inventory of all your food streams varies from month to month. Cold storage also needs to be marked as USDA. Again, the whole unit does not need to be reserved for USDA, but each shelf that holds USDA needs to be labeled. And other products should not be on the USDA shelves-cold or dry storage.</a:t>
            </a:r>
          </a:p>
          <a:p>
            <a:endParaRPr lang="en-US"/>
          </a:p>
          <a:p>
            <a:r>
              <a:rPr lang="en-US"/>
              <a:t>-Do you have the And Justice for All poster displayed for the neighbors to see? If you operate a drive thru model, have it on the back of a clipboard, or laminated and stuck on a post that is visible to the drivers when distribution is happening. Could be on a sandwich board that comes in when the drive-thru is done. </a:t>
            </a:r>
          </a:p>
          <a:p>
            <a:r>
              <a:rPr lang="en-US"/>
              <a:t>-similarly, do you have the written notice of beneficiary rights posted where visible to neighbors? This is only required for FAITH-BASED sites. If you operate a drive thru, it needs to be filled out, including the alternate site section. If possible, list an alternate secular TEFAP site.</a:t>
            </a:r>
          </a:p>
          <a:p>
            <a:endParaRPr lang="en-US"/>
          </a:p>
          <a:p>
            <a:r>
              <a:rPr lang="en-US"/>
              <a:t>-have you had a TEFAP/USDA food loss? This answer should not be a surprise, as all TEFAP/USDA food losses should be reported to DTC. Have you kept the paperwork associated with the loss?</a:t>
            </a:r>
          </a:p>
          <a:p>
            <a:r>
              <a:rPr lang="en-US"/>
              <a:t>-the follow up question is did you tell DTC?</a:t>
            </a:r>
          </a:p>
          <a:p>
            <a:endParaRPr lang="en-US"/>
          </a:p>
          <a:p>
            <a:r>
              <a:rPr lang="en-US"/>
              <a:t>-are statistics and  inventories regularly entered online by the 7th of the following month? We will review this in more detail shortly, but we are going to enforce this more, per the request of the state. You may have noticed the emails being sent out with reminders for submitting inventories. Those will be continuing. </a:t>
            </a:r>
          </a:p>
          <a:p>
            <a:endParaRPr lang="en-US"/>
          </a:p>
          <a:p>
            <a:r>
              <a:rPr lang="en-US"/>
              <a:t>-We ask how your food is holding out. Is it enough food? Too much? Not enough? While we don't have much control over the amount the county receives, it is good for us to share with the state and to check in with our inventory room about wiggle room or adjustments that need to be made.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Required documents to hold onto:</a:t>
            </a:r>
          </a:p>
          <a:p>
            <a:r>
              <a:rPr lang="en-US"/>
              <a:t>-the most recent signed MOA</a:t>
            </a:r>
          </a:p>
          <a:p>
            <a:endParaRPr lang="en-US"/>
          </a:p>
          <a:p>
            <a:r>
              <a:rPr lang="en-US"/>
              <a:t>-current insurance certificate showing that the cost of food can be covered if there is a large food loss. </a:t>
            </a:r>
          </a:p>
          <a:p>
            <a:endParaRPr lang="en-US"/>
          </a:p>
          <a:p>
            <a:r>
              <a:rPr lang="en-US"/>
              <a:t>-the most recent monitoring form.</a:t>
            </a:r>
          </a:p>
          <a:p>
            <a:endParaRPr lang="en-US"/>
          </a:p>
          <a:p>
            <a:r>
              <a:rPr lang="en-US"/>
              <a:t>-Pantries: intake sheets for 3 years plus the current year.</a:t>
            </a:r>
          </a:p>
          <a:p>
            <a:endParaRPr lang="en-US"/>
          </a:p>
          <a:p>
            <a:r>
              <a:rPr lang="en-US"/>
              <a:t>-Kitchens: a log or calendar showing the meals served per day/per meal time (highlighting those involving USDA products) for three years, plus the current year. </a:t>
            </a:r>
          </a:p>
          <a:p>
            <a:endParaRPr lang="en-US"/>
          </a:p>
          <a:p>
            <a:r>
              <a:rPr lang="en-US"/>
              <a:t>-Time and temperature charts for the past 3 years, plus the current year. </a:t>
            </a:r>
          </a:p>
          <a:p>
            <a:endParaRPr lang="en-US"/>
          </a:p>
          <a:p>
            <a:r>
              <a:rPr lang="en-US"/>
              <a:t>-any paperwork associated with food losses or food transfers.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As of June 2023, there is a new neighbor intake form. You can download this form from our website. Look for the "Revised 6/23" at the top right corner of the form. The biggest change is that signatures are no longer required. </a:t>
            </a:r>
          </a:p>
          <a:p>
            <a:endParaRPr lang="en-US"/>
          </a:p>
          <a:p>
            <a:r>
              <a:rPr lang="en-US"/>
              <a:t>This form serves as a client register and is where neighbors will self-attest to their income for the partner agency to determine their eligibility. A neighbor or  a volunteer or staff member can capture that information on the intake sheet for neighbors. The neighbor needs to complete this form and self-attest to their income each time they receive USDA product.</a:t>
            </a:r>
          </a:p>
          <a:p>
            <a:endParaRPr lang="en-US"/>
          </a:p>
          <a:p>
            <a:r>
              <a:rPr lang="en-US"/>
              <a:t>Please note, no proof of income may be requested. </a:t>
            </a:r>
          </a:p>
          <a:p>
            <a:endParaRPr lang="en-US"/>
          </a:p>
          <a:p>
            <a:r>
              <a:rPr lang="en-US"/>
              <a:t>Please also capture address, age breakdown and veteran status of the household, if they are willing.</a:t>
            </a:r>
          </a:p>
          <a:p>
            <a:endParaRPr lang="en-US"/>
          </a:p>
          <a:p>
            <a:r>
              <a:rPr lang="en-US"/>
              <a:t>If you use this form for non-USDA distributions, please have a recordkeeping system in place to identify neighbors receiving USDA vs. those receiving no USDA product to better help you report your statistics in Primarius (especially because there's been a change in reporting for TEFAP. You will now record duplicated numbers for TEFAP but unduplicated for Dare to Care - we're still having internal discussions on our stats reporting).</a:t>
            </a:r>
          </a:p>
          <a:p>
            <a:endParaRPr lang="en-US"/>
          </a:p>
          <a:p>
            <a:r>
              <a:rPr lang="en-US"/>
              <a:t>Note here that USDA household and individuals are counted every time they visit the pantry, regardless if they have been there earlier in the month. USDA numbers can be duplicated!</a:t>
            </a:r>
          </a:p>
          <a:p>
            <a:endParaRPr lang="en-US"/>
          </a:p>
          <a:p>
            <a:r>
              <a:rPr lang="en-US"/>
              <a:t>For neighbors not receiving TEFAP products, please still count them as unique individuals and report them unduplicated.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Kitchens do not need to use a client register form, instead here is an example of how kitchen partners can track meal and people counts. </a:t>
            </a:r>
          </a:p>
          <a:p>
            <a:endParaRPr lang="en-US"/>
          </a:p>
          <a:p>
            <a:r>
              <a:rPr lang="en-US"/>
              <a:t>Make sure you are mixing TEFAP product in with other food streams. You'll want to count any meal that has USDA product in it as a USDA meal. For meals that do not have USDA product in them, be sure to count those meals separate in your statistics.</a:t>
            </a:r>
          </a:p>
          <a:p>
            <a:endParaRPr lang="en-US"/>
          </a:p>
          <a:p>
            <a:r>
              <a:rPr lang="en-US"/>
              <a:t>If you serve a neighbor more than one meal, please be sure to include that in your meal count meal and people counts may not always match.</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In order to stay in compliance with TEFAP rules and reuglations, agency partners or sub-outlets are required to report statistics and inventory on a monthly basis. </a:t>
            </a:r>
          </a:p>
          <a:p>
            <a:endParaRPr lang="en-US">
              <a:cs typeface="Calibri"/>
            </a:endParaRPr>
          </a:p>
          <a:p>
            <a:r>
              <a:rPr lang="en-US"/>
              <a:t>Your agency is required to submit inventory and statistics by the 7th of each month for the month prior. For example, by July 7th, you will enter statistics and inventory for June 1-June 30.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Each month, you will be required to submit your statics. If you are a pantry, you will report USDA # households served and #USDA People Served (in addition to your regular statistics). If you are a kitchen, you will report USDA # Meals Served and USDA # People Served. Failure to report statistics could lead to suspension or termination of receiving TEFAP product. Please report your statistics by the 7th of each month for the month prior. </a:t>
            </a:r>
          </a:p>
          <a:p>
            <a:endParaRPr lang="en-US"/>
          </a:p>
          <a:p>
            <a:r>
              <a:rPr lang="en-US"/>
              <a:t>In the next few slides, we'll show you a refresher of how to login to Primarius, our internal ordering and reporting system.</a:t>
            </a:r>
          </a:p>
          <a:p>
            <a:endParaRPr lang="en-US"/>
          </a:p>
          <a:p>
            <a:r>
              <a:rPr lang="en-US"/>
              <a:t>1. After logging into PWW, select the Statistics tab. </a:t>
            </a:r>
          </a:p>
          <a:p>
            <a:r>
              <a:rPr lang="en-US"/>
              <a:t>2. Select Enter Statistics at the bottom right corner of the screen. </a:t>
            </a:r>
          </a:p>
          <a:p>
            <a:r>
              <a:rPr lang="en-US"/>
              <a:t>3. Select the month and year of the statistics reporting month (will be the month prior). Add total number of people served and meals (if a kitchen).</a:t>
            </a:r>
          </a:p>
          <a:p>
            <a:r>
              <a:rPr lang="en-US"/>
              <a:t>4. Enter remaining statistics and hit submit statistics when done.</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844568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164137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r>
              <a:rPr lang="en-US"/>
              <a:t>First, we’d like to take some time to introduce ourselves for those who may not know us. We have three members of the partner development team. They include Trish Tobbe, Clifton Griffon, and Maddie Monahan. We also included our contact for the Kentucky Department of Agriculture, Kevin Peach, who over sees the Kentucky TEFAP program.</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2885368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32534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193280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042790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354382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A reminder that unduplicated numbers for neighbors receiving TEFAP is no longer required. </a:t>
            </a:r>
          </a:p>
          <a:p>
            <a:endParaRPr lang="en-US"/>
          </a:p>
          <a:p>
            <a:r>
              <a:rPr lang="en-US"/>
              <a:t>We are still having internal discussions about unduplicated vs. duplicated numbers for Dare to Care statistics.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You will need to keep track of meals made with TEFAP product versus not. Total Meals Served includes all meals that include USDA product and those that do not. Then, you’ll include a breakdown of each USDA meal served: Breakfast, Lunch, Dinner = Total USDA Meals. For example, you may have served 100 meals, but 50 of them included USDA (even if it’s one TEFAP product). You’ll put 100 for total # meals served, and 50 in the breakdown below (25 breakfasts and 25 lunches)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Recently, stricter TEFAP Inventory reporting requirements have gone into effect. In addition to report your statistics on a monthly basis, you will also be required to report inventory counts monthly. Failure to report inventory could lead to suspension or termination of receiving TEFAP product. Please report your inventory by the 7th of each month for the month prior. </a:t>
            </a:r>
          </a:p>
          <a:p>
            <a:endParaRPr lang="en-US"/>
          </a:p>
          <a:p>
            <a:r>
              <a:rPr lang="en-US"/>
              <a:t>1. After logging into PWW, select the inventory tab. </a:t>
            </a:r>
          </a:p>
          <a:p>
            <a:r>
              <a:rPr lang="en-US"/>
              <a:t>2. Select Enter Inventory at the bottom right corner of the screen. </a:t>
            </a:r>
          </a:p>
          <a:p>
            <a:r>
              <a:rPr lang="en-US"/>
              <a:t>3. Select the date ranges of the inventory reporting month (will be the month prior). Select product category: from the drop down, pick TEFAP: USDA TEFAP products. Select continue. </a:t>
            </a:r>
          </a:p>
          <a:p>
            <a:r>
              <a:rPr lang="en-US"/>
              <a:t>4. Begin entering inventory counts. Your inventory will pre-populated based on your order history and what you had left over from previous months. End case is the number of cases you have left over. End unit is the number of individual products you have left over (i.e., one can of corn). If you have any damaged product greater than $100 in value, reminder that you will have to report that to Dare to Care before throwing it away. </a:t>
            </a:r>
          </a:p>
          <a:p>
            <a:r>
              <a:rPr lang="en-US"/>
              <a:t>5. Once you've entered all inventory counts (including zeroes for no remaining product) hit submit inventory.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115532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549626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29</a:t>
            </a:fld>
            <a:endParaRPr lang="cs-CZ"/>
          </a:p>
        </p:txBody>
      </p:sp>
    </p:spTree>
    <p:extLst>
      <p:ext uri="{BB962C8B-B14F-4D97-AF65-F5344CB8AC3E}">
        <p14:creationId xmlns:p14="http://schemas.microsoft.com/office/powerpoint/2010/main" val="108986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37403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r>
              <a:rPr lang="en-US"/>
              <a:t>If you have less than a case worth of damaged product, you can note it here, but if it’s a case or more, you need to contact the Partner Development team before disposing, then note that here and leave a comment summarizing the issue/process.</a:t>
            </a:r>
          </a:p>
          <a:p>
            <a:endParaRPr lang="en-US">
              <a:cs typeface="Calibri"/>
            </a:endParaRPr>
          </a:p>
          <a:p>
            <a:r>
              <a:rPr lang="en-US">
                <a:cs typeface="Calibri"/>
              </a:rPr>
              <a:t>If you are the recipient of a food transfer or transfer </a:t>
            </a:r>
            <a:r>
              <a:rPr lang="en-US" err="1">
                <a:cs typeface="Calibri"/>
              </a:rPr>
              <a:t>tefap</a:t>
            </a:r>
            <a:r>
              <a:rPr lang="en-US">
                <a:cs typeface="Calibri"/>
              </a:rPr>
              <a:t> food to another </a:t>
            </a:r>
            <a:r>
              <a:rPr lang="en-US" err="1">
                <a:cs typeface="Calibri"/>
              </a:rPr>
              <a:t>tefap</a:t>
            </a:r>
            <a:r>
              <a:rPr lang="en-US">
                <a:cs typeface="Calibri"/>
              </a:rPr>
              <a:t> partner in your county, you'll need to adjust your inventory accordingly. We'll go over how to do that when we talk about food transfers later on.</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221162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Dare to Care delivers all of the USDA orders, except to a few partners with limited storage capacity. </a:t>
            </a:r>
          </a:p>
          <a:p>
            <a:endParaRPr lang="en-US">
              <a:cs typeface="Calibri"/>
            </a:endParaRPr>
          </a:p>
          <a:p>
            <a:r>
              <a:rPr lang="en-US" b="1">
                <a:cs typeface="Calibri"/>
              </a:rPr>
              <a:t>First in First Out</a:t>
            </a:r>
            <a:endParaRPr lang="en-US">
              <a:cs typeface="Calibri"/>
            </a:endParaRPr>
          </a:p>
          <a:p>
            <a:pPr marL="174708" indent="-174708">
              <a:buFont typeface="Arial"/>
              <a:buChar char="•"/>
            </a:pPr>
            <a:r>
              <a:rPr lang="en-US">
                <a:cs typeface="Calibri"/>
              </a:rPr>
              <a:t>You always want to make sure you're practicing food safety protocols and first in first out by rotating your stock. </a:t>
            </a:r>
            <a:r>
              <a:rPr lang="en-US"/>
              <a:t>To help with first in, first out, be sure to mark the cases clearly with the date they were received. The oldest product needs to be moving out of the door first. Do not open a case unless you have to, as it will help with inventory tracking later in the month. Nothing should be on your shelf for more than 6 months. More to come on that. </a:t>
            </a:r>
            <a:endParaRPr lang="en-US">
              <a:cs typeface="Calibri"/>
            </a:endParaRPr>
          </a:p>
          <a:p>
            <a:endParaRPr lang="en-US"/>
          </a:p>
          <a:p>
            <a:r>
              <a:rPr lang="en-US" b="1"/>
              <a:t>On top of food safety and FIFO, there is an additional caveat on how to store TEFAP product</a:t>
            </a:r>
            <a:r>
              <a:rPr lang="en-US"/>
              <a:t>.</a:t>
            </a:r>
            <a:endParaRPr lang="en-US">
              <a:cs typeface="Calibri"/>
            </a:endParaRPr>
          </a:p>
          <a:p>
            <a:pPr marL="174708" indent="-174708">
              <a:buFont typeface="Arial"/>
              <a:buChar char="•"/>
            </a:pPr>
            <a:r>
              <a:rPr lang="en-US"/>
              <a:t>As we mentioned during the monitoring section, TEFAP foods must be stored separately from other items in your inventory, even if those other items are from Dare to Care. </a:t>
            </a:r>
            <a:endParaRPr lang="en-US">
              <a:cs typeface="Calibri"/>
            </a:endParaRPr>
          </a:p>
          <a:p>
            <a:pPr marL="174708" indent="-174708">
              <a:buFont typeface="Arial"/>
              <a:buChar char="•"/>
            </a:pPr>
            <a:r>
              <a:rPr lang="en-US"/>
              <a:t>You can dedicate whole shelving units or cold storage units to TEFAP, but if you do not have that capacity, you can have individuals shelves on a shelving unit or in a cold storage unit that are specifically marked for TEFAP product. All TEFAP items need to be on shelves that are labeled TEFAP that are dedicated to TEFAP only.</a:t>
            </a:r>
            <a:endParaRPr lang="en-US">
              <a:cs typeface="Calibri"/>
            </a:endParaRPr>
          </a:p>
          <a:p>
            <a:pPr marL="174708" indent="-174708">
              <a:buFont typeface="Arial"/>
              <a:buChar char="•"/>
            </a:pPr>
            <a:r>
              <a:rPr lang="en-US"/>
              <a:t>To maximize your storage area's space and flexibility, make the signs moveable. You can put them on magnets or </a:t>
            </a:r>
            <a:r>
              <a:rPr lang="en-US" err="1"/>
              <a:t>velcro</a:t>
            </a:r>
            <a:r>
              <a:rPr lang="en-US"/>
              <a:t>. You can laminate the stickers or make your own signs. It just has to be clear which food product is USDA. </a:t>
            </a:r>
            <a:endParaRPr lang="en-US">
              <a:cs typeface="Calibri"/>
            </a:endParaRPr>
          </a:p>
          <a:p>
            <a:pPr marL="174708" indent="-174708">
              <a:buFont typeface="Arial"/>
              <a:buChar char="•"/>
            </a:pPr>
            <a:r>
              <a:rPr lang="en-US"/>
              <a:t>We'll show you some examples of storage in the next slides.</a:t>
            </a:r>
          </a:p>
          <a:p>
            <a:pPr marL="174708" indent="-174708">
              <a:buFont typeface="Arial"/>
              <a:buChar char="•"/>
            </a:pPr>
            <a:r>
              <a:rPr lang="en-US"/>
              <a:t>Note: If you receive other food from Dare to Care, like orders placed on PWW or produce drop offs, those foods are fine to be mixed in with your other donated product, just not TEFAP.</a:t>
            </a:r>
            <a:endParaRPr lang="en-US">
              <a:cs typeface="Calibri"/>
            </a:endParaRPr>
          </a:p>
          <a:p>
            <a:endParaRPr lang="en-US"/>
          </a:p>
          <a:p>
            <a:endParaRPr lang="en-US">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t>Not sure which items you received are TEFAP or not?</a:t>
            </a:r>
            <a:endParaRPr lang="en-US"/>
          </a:p>
          <a:p>
            <a:pPr marL="174708" indent="-174708">
              <a:buFont typeface="Arial"/>
              <a:buChar char="•"/>
            </a:pPr>
            <a:r>
              <a:rPr lang="en-US"/>
              <a:t>Check your order history!</a:t>
            </a:r>
            <a:endParaRPr lang="en-US">
              <a:cs typeface="Calibri"/>
            </a:endParaRPr>
          </a:p>
          <a:p>
            <a:pPr marL="174708" indent="-174708">
              <a:buFont typeface="Arial"/>
              <a:buChar char="•"/>
            </a:pPr>
            <a:r>
              <a:rPr lang="en-US"/>
              <a:t>Once you log into PWW, you can click "orders" and find your USDA/ TEFAP product. </a:t>
            </a:r>
          </a:p>
          <a:p>
            <a:pPr marL="174708" indent="-174708">
              <a:buFont typeface="Arial"/>
              <a:buChar char="•"/>
            </a:pPr>
            <a:r>
              <a:rPr lang="en-US"/>
              <a:t>If you are a pantry, you will have whole orders that are just USDA products (starting with KT). </a:t>
            </a:r>
            <a:endParaRPr lang="en-US">
              <a:cs typeface="Calibri"/>
            </a:endParaRPr>
          </a:p>
          <a:p>
            <a:pPr marL="174708" indent="-174708">
              <a:buFont typeface="Arial"/>
              <a:buChar char="•"/>
            </a:pPr>
            <a:r>
              <a:rPr lang="en-US"/>
              <a:t>If you are a kitchen, you will likely see TEFAP/USDA products scattered in your other orders. You still have to store those items separately. </a:t>
            </a:r>
            <a:endParaRPr lang="en-US">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t>On the left: Here are some examples of USDA product stored in the same unit but on separate shelving.</a:t>
            </a:r>
            <a:r>
              <a:rPr lang="en-US"/>
              <a:t> </a:t>
            </a:r>
          </a:p>
          <a:p>
            <a:pPr marL="174708" indent="-174708">
              <a:buFont typeface="Arial"/>
              <a:buChar char="•"/>
            </a:pPr>
            <a:r>
              <a:rPr lang="en-US"/>
              <a:t>Notice the use of labels. Try to make them moveable (magnets, Velcro, etc.) in case you need to store your product elsewhere. We do have extra stickers if you need them!</a:t>
            </a:r>
            <a:endParaRPr lang="en-US">
              <a:cs typeface="Calibri"/>
            </a:endParaRPr>
          </a:p>
          <a:p>
            <a:endParaRPr lang="en-US"/>
          </a:p>
          <a:p>
            <a:r>
              <a:rPr lang="en-US" b="1"/>
              <a:t>To the right: you can see an example of storing USDA product in separate units. Please note that fridge/freezer combo units need to have a label for both the fridge and the freezer. </a:t>
            </a:r>
            <a:endParaRPr lang="en-US" b="1">
              <a:cs typeface="Calibri"/>
            </a:endParaRPr>
          </a:p>
          <a:p>
            <a:endParaRPr lang="en-US"/>
          </a:p>
          <a:p>
            <a:r>
              <a:rPr lang="en-US" b="1"/>
              <a:t>As you may recall from our food safety trainings, all units need to be labeled and have thermometers and time and temperature sheets.</a:t>
            </a:r>
            <a:endParaRPr lang="en-US" b="1">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t>On the left is an example of separate areas or rooms or separate shelving units.</a:t>
            </a:r>
          </a:p>
          <a:p>
            <a:pPr marL="174708" indent="-174708">
              <a:buFont typeface="Arial"/>
              <a:buChar char="•"/>
            </a:pPr>
            <a:r>
              <a:rPr lang="en-US"/>
              <a:t>If you have a whole room dedicated to storing USDA products, you can put a label in the room or on your shelving unit.</a:t>
            </a:r>
            <a:endParaRPr lang="en-US">
              <a:cs typeface="Calibri"/>
            </a:endParaRPr>
          </a:p>
          <a:p>
            <a:endParaRPr lang="en-US"/>
          </a:p>
          <a:p>
            <a:r>
              <a:rPr lang="en-US" b="1"/>
              <a:t>To the right, one unit with multiple types of products (donated, TEFAP).</a:t>
            </a:r>
            <a:endParaRPr lang="en-US" b="1">
              <a:cs typeface="Calibri"/>
            </a:endParaRPr>
          </a:p>
          <a:p>
            <a:pPr marL="174708" indent="-174708">
              <a:buFont typeface="Arial"/>
              <a:buChar char="•"/>
            </a:pPr>
            <a:r>
              <a:rPr lang="en-US"/>
              <a:t>If you store USDA product on the same shelves as non-USDA product, you’ll need to label each shelf. </a:t>
            </a:r>
            <a:endParaRPr lang="en-US">
              <a:cs typeface="Calibri"/>
            </a:endParaRPr>
          </a:p>
          <a:p>
            <a:pPr marL="174708" indent="-174708">
              <a:buFont typeface="Arial"/>
              <a:buChar char="•"/>
            </a:pPr>
            <a:r>
              <a:rPr lang="en-US"/>
              <a:t>Again, make the labels movable, if possible.</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cs typeface="Calibri"/>
              </a:rPr>
              <a:t>Let's review the Food Distribution Requirements as required by the KY TEFAP program.</a:t>
            </a:r>
            <a:endParaRPr lang="en-US" b="1"/>
          </a:p>
          <a:p>
            <a:pPr marL="174708" indent="-174708">
              <a:buFont typeface="Arial"/>
              <a:buChar char="•"/>
            </a:pPr>
            <a:r>
              <a:rPr lang="en-US"/>
              <a:t>Partners should be distributing food at least once every 30 days. </a:t>
            </a:r>
          </a:p>
          <a:p>
            <a:pPr marL="174708" indent="-174708">
              <a:buFont typeface="Arial"/>
              <a:buChar char="•"/>
            </a:pPr>
            <a:r>
              <a:rPr lang="en-US"/>
              <a:t>Food should be distributed equitably to all eligible households. </a:t>
            </a:r>
            <a:endParaRPr lang="en-US">
              <a:cs typeface="Calibri"/>
            </a:endParaRPr>
          </a:p>
          <a:p>
            <a:pPr lvl="1" indent="-174708">
              <a:buFont typeface="Arial"/>
              <a:buChar char="•"/>
            </a:pPr>
            <a:r>
              <a:rPr lang="en-US"/>
              <a:t>That means that there should be a consistent use of household breaks amongst different size households. This information should be displayed. We'll chat about that in the next slide.</a:t>
            </a:r>
          </a:p>
          <a:p>
            <a:pPr indent="-174708">
              <a:buFont typeface="Arial"/>
              <a:buChar char="•"/>
            </a:pPr>
            <a:r>
              <a:rPr lang="en-US"/>
              <a:t>TEFAP products need to be distributed with other food streams or donated food items in your pantry. A box or shopping experience should not be exclusively TEFAP products. </a:t>
            </a:r>
            <a:endParaRPr lang="en-US">
              <a:cs typeface="Calibri"/>
            </a:endParaRPr>
          </a:p>
          <a:p>
            <a:pPr indent="-174708">
              <a:buFont typeface="Arial"/>
              <a:buChar char="•"/>
            </a:pPr>
            <a:endParaRPr lang="en-US" b="1">
              <a:cs typeface="Calibri"/>
            </a:endParaRPr>
          </a:p>
          <a:p>
            <a:r>
              <a:rPr lang="en-US" b="1"/>
              <a:t>If your organization distributes a pre-packed box, explore a share table, where neighbors can put food items they do not want or need for other neighbors to grab if they would like. Once food goes into the hands of a neighbor, it does not come back into inventory, even if it winds up on the share table. It stays on the share table. </a:t>
            </a:r>
            <a:endParaRPr lang="en-US" b="1">
              <a:cs typeface="Calibri"/>
            </a:endParaRPr>
          </a:p>
          <a:p>
            <a:endParaRPr lang="en-US"/>
          </a:p>
          <a:p>
            <a:r>
              <a:rPr lang="en-US" b="1"/>
              <a:t>Note: according to federal regulations, neighbors can access TEFAP as many times as needed, on a first come, first serve basis, should your pantry choose to offer TEFAP more than once a month. </a:t>
            </a:r>
          </a:p>
          <a:p>
            <a:pPr marL="174708" indent="-174708">
              <a:buFont typeface="Arial"/>
              <a:buChar char="•"/>
            </a:pPr>
            <a:r>
              <a:rPr lang="en-US"/>
              <a:t>While we would love for everyone to have the capacity to serve without boundaries, that's not always realistic. If you are planning to re-institute boundaries, be sure to give neighbors plenty of notice and to let DTC know so we can update our information and what we share with the community. </a:t>
            </a:r>
          </a:p>
          <a:p>
            <a:pPr marL="174708" indent="-174708">
              <a:buFont typeface="Arial"/>
              <a:buChar char="•"/>
            </a:pPr>
            <a:endParaRPr lang="en-US">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t>Household breaks provide guidelines around how much TEFAP product can be given out per household size. </a:t>
            </a:r>
            <a:endParaRPr lang="en-US"/>
          </a:p>
          <a:p>
            <a:pPr marL="174708" indent="-174708">
              <a:buFont typeface="Arial"/>
              <a:buChar char="•"/>
            </a:pPr>
            <a:r>
              <a:rPr lang="en-US"/>
              <a:t>They will be heavily dependent on amount of inventory available. </a:t>
            </a:r>
            <a:endParaRPr lang="en-US">
              <a:ea typeface="Calibri"/>
              <a:cs typeface="Calibri"/>
            </a:endParaRPr>
          </a:p>
          <a:p>
            <a:pPr marL="174708" indent="-174708">
              <a:buFont typeface="Arial"/>
              <a:buChar char="•"/>
            </a:pPr>
            <a:r>
              <a:rPr lang="en-US"/>
              <a:t>Since these need to be displayed in view of neighbors, it is a good idea to have a note on there that it is based on inventory. You will likely not have everything listed.</a:t>
            </a:r>
            <a:endParaRPr lang="en-US">
              <a:ea typeface="Calibri"/>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4487" cy="25858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869149" y="0"/>
            <a:ext cx="5254487" cy="25858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773613" y="387350"/>
            <a:ext cx="2579687" cy="19351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2574" y="2451725"/>
            <a:ext cx="9700591" cy="2323632"/>
          </a:xfrm>
          <a:prstGeom prst="rect">
            <a:avLst/>
          </a:prstGeom>
        </p:spPr>
        <p:txBody>
          <a:bodyPr vert="horz" lIns="91440" tIns="45720" rIns="91440" bIns="45720" rtlCol="0"/>
          <a:lstStyle/>
          <a:p>
            <a:r>
              <a:rPr lang="en-US" b="1"/>
              <a:t>The proxy process allows neighbors facing transportation or other accessibility issues to still access TEFAP products. Please note: this does not apply to kitchens.</a:t>
            </a:r>
          </a:p>
          <a:p>
            <a:r>
              <a:rPr lang="en-US" b="1"/>
              <a:t>Step 1: </a:t>
            </a:r>
            <a:endParaRPr lang="en-US"/>
          </a:p>
          <a:p>
            <a:r>
              <a:rPr lang="en-US" b="1"/>
              <a:t>The proxy needs to fill out the Kentucky Department of Agriculture Proxy form. Once they fill it out, it will be valid for 12 months until the information changes. The proxy is required to fill out this form once, but can use it for subsequent visits, or they can have a handwritten note from the e</a:t>
            </a:r>
            <a:endParaRPr lang="en-US"/>
          </a:p>
          <a:p>
            <a:pPr marL="174625" indent="-174625">
              <a:buFont typeface="Arial,Sans-Serif"/>
              <a:buChar char="•"/>
            </a:pPr>
            <a:r>
              <a:rPr lang="en-US"/>
              <a:t>A neighbor should have a signed and dated note or KY dept of Ag proxy form (display each time they access the pantry per a proxy. </a:t>
            </a:r>
          </a:p>
          <a:p>
            <a:endParaRPr lang="en-US"/>
          </a:p>
          <a:p>
            <a:r>
              <a:rPr lang="en-US"/>
              <a:t>-keep that note/form with that day's intake sheet. They should be stapled together. </a:t>
            </a:r>
          </a:p>
          <a:p>
            <a:endParaRPr lang="en-US"/>
          </a:p>
          <a:p>
            <a:r>
              <a:rPr lang="en-US"/>
              <a:t>-the proxy must show ID to prove they are the person listed on the form/note.</a:t>
            </a:r>
          </a:p>
          <a:p>
            <a:endParaRPr lang="en-US"/>
          </a:p>
          <a:p>
            <a:r>
              <a:rPr lang="en-US"/>
              <a:t>-since signatures have been removed, mark a "P" next to the neighbor's name or find a way to easily identify who utilized a proxy that day. Example:</a:t>
            </a:r>
          </a:p>
          <a:p>
            <a:endParaRPr lang="en-US"/>
          </a:p>
          <a:p>
            <a:r>
              <a:rPr lang="en-US"/>
              <a:t>-1 person can act as a proxy for up to 5 people.</a:t>
            </a:r>
          </a:p>
          <a:p>
            <a:endParaRPr lang="en-US"/>
          </a:p>
          <a:p>
            <a:r>
              <a:rPr lang="en-US"/>
              <a:t>-if the person submits a form, it is eligible for 12 months or until the information changes. The neighbor still has to send a signed note each time they use a proxy. </a:t>
            </a:r>
          </a:p>
          <a:p>
            <a:endParaRPr lang="en-US"/>
          </a:p>
          <a:p>
            <a:r>
              <a:rPr lang="en-US"/>
              <a:t>-contact the neighbors receiving food occasionally (or at least once a year) to make sure they are receiving the food their proxy picks up. </a:t>
            </a:r>
          </a:p>
          <a:p>
            <a:endParaRPr lang="en-US">
              <a:cs typeface="Calibri"/>
            </a:endParaRPr>
          </a:p>
        </p:txBody>
      </p:sp>
      <p:sp>
        <p:nvSpPr>
          <p:cNvPr id="6" name="Footer Placeholder 5"/>
          <p:cNvSpPr>
            <a:spLocks noGrp="1"/>
          </p:cNvSpPr>
          <p:nvPr>
            <p:ph type="ftr" sz="quarter" idx="4"/>
          </p:nvPr>
        </p:nvSpPr>
        <p:spPr>
          <a:xfrm>
            <a:off x="0" y="4903449"/>
            <a:ext cx="5254487" cy="257384"/>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869149" y="4903449"/>
            <a:ext cx="5254487" cy="257384"/>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4238"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neighbors fill out the proxy form, it will be valid for 12 months until the information changes. The proxy is required to fill out this form once, but can use it for subsequent visits, or they can have a handwritten note from the neighbor.</a:t>
            </a:r>
          </a:p>
          <a:p>
            <a:endParaRPr lang="en-US"/>
          </a:p>
          <a:p>
            <a:r>
              <a:rPr lang="en-US"/>
              <a:t>Make sure to contact neighbors once a year to verify proxies. </a:t>
            </a:r>
          </a:p>
          <a:p>
            <a:endParaRPr lang="en-US"/>
          </a:p>
          <a:p>
            <a:r>
              <a:rPr lang="en-US"/>
              <a:t>Keep your Kentucky Department of Agriculture proxy forms in one file. </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4238"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 subsequent visits, proxies can be a dated and signed note from the neighbor and will still need to present their ID. </a:t>
            </a:r>
          </a:p>
          <a:p>
            <a:endParaRPr lang="en-US"/>
          </a:p>
          <a:p>
            <a:r>
              <a:rPr lang="en-US"/>
              <a:t>Keep the signed and dated note with that day's intake sheet and store them together.</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r>
              <a:rPr lang="en-US"/>
              <a:t>Here are some common definitions that are used in the TEFAP manual. The key takeaways are that TEFAP and USDA are used interchangeably when referring to the product you receive. The ERA is Dare to Care. You (the Agency) are the sub-outlet, and the eligible recipients are neighbors.</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743801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4238"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subsequent visits, proxies can be a dated and signed note from the neighbor and will still need to present their ID. </a:t>
            </a:r>
          </a:p>
          <a:p>
            <a:endParaRPr lang="en-US" dirty="0"/>
          </a:p>
          <a:p>
            <a:r>
              <a:rPr lang="en-US" dirty="0"/>
              <a:t>Keep the signed and dated note with that day's intake sheet and store them together.</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4238"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subsequent visits, proxies can be a dated and signed note from the neighbor and will still need to present their ID. </a:t>
            </a:r>
          </a:p>
          <a:p>
            <a:endParaRPr lang="en-US" dirty="0"/>
          </a:p>
          <a:p>
            <a:r>
              <a:rPr lang="en-US" dirty="0"/>
              <a:t>Keep the signed and dated note with that day's intake sheet and store them together.</a:t>
            </a:r>
          </a:p>
        </p:txBody>
      </p:sp>
      <p:sp>
        <p:nvSpPr>
          <p:cNvPr id="6" name="Footer Placeholder 5"/>
          <p:cNvSpPr>
            <a:spLocks noGrp="1"/>
          </p:cNvSpPr>
          <p:nvPr>
            <p:ph type="ftr" sz="quarter" idx="4"/>
          </p:nvPr>
        </p:nvSpPr>
        <p:spPr>
          <a:xfrm>
            <a:off x="0" y="6502401"/>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1"/>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pPr marL="0" marR="0">
              <a:lnSpc>
                <a:spcPct val="107000"/>
              </a:lnSpc>
              <a:spcBef>
                <a:spcPts val="0"/>
              </a:spcBef>
              <a:spcAft>
                <a:spcPts val="800"/>
              </a:spcAft>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Food losses are going to happen. Power goes out; cold storage unit goes down; flour comes to you with bugs in it. There is a process that needs to occur.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Here’s the why: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TEFAP products that are lost have to be documented and reported to the state. Again, this food is the property of the federal government, and they want to know how it is being handled. </a:t>
            </a:r>
          </a:p>
          <a:p>
            <a:pPr marL="0" marR="0">
              <a:lnSpc>
                <a:spcPct val="107000"/>
              </a:lnSpc>
              <a:spcBef>
                <a:spcPts val="0"/>
              </a:spcBef>
              <a:spcAft>
                <a:spcPts val="800"/>
              </a:spcAft>
            </a:pPr>
            <a:r>
              <a:rPr lang="en-US" sz="1100" kern="100">
                <a:effectLst/>
                <a:latin typeface="Calibri" panose="020F0502020204030204" pitchFamily="34" charset="0"/>
                <a:ea typeface="Calibri" panose="020F0502020204030204" pitchFamily="34" charset="0"/>
                <a:cs typeface="Times New Roman" panose="02020603050405020304" pitchFamily="18" charset="0"/>
              </a:rPr>
              <a:t>Here’s the process:</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DO NOT THROW THE PRODUCT AWAY. Isolate it. </a:t>
            </a:r>
          </a:p>
          <a:p>
            <a:pPr marL="342900" marR="0" lvl="0" indent="-342900">
              <a:lnSpc>
                <a:spcPct val="107000"/>
              </a:lnSpc>
              <a:spcBef>
                <a:spcPts val="0"/>
              </a:spcBef>
              <a:spcAft>
                <a:spcPts val="0"/>
              </a:spcAft>
              <a:buFont typeface="Symbol" panose="05050102010706020507" pitchFamily="18" charset="2"/>
              <a:buChar char=""/>
            </a:pPr>
            <a:r>
              <a:rPr lang="en-US" sz="1100" kern="100">
                <a:effectLst/>
                <a:latin typeface="Calibri" panose="020F0502020204030204" pitchFamily="34" charset="0"/>
                <a:ea typeface="Calibri" panose="020F0502020204030204" pitchFamily="34" charset="0"/>
                <a:cs typeface="Times New Roman" panose="02020603050405020304" pitchFamily="18" charset="0"/>
              </a:rPr>
              <a:t>Contact the partner development team. We’ll ask you:</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what the product was </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if you know when you received it.</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how much was lost-by case would be best, but we can work with unit counts and pounds.</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what happened-did a cold storage unit go out? did you get receive it bad shape? was there a mistake and a fridge didn't close all the way?</a:t>
            </a:r>
          </a:p>
          <a:p>
            <a:pPr marL="742950" marR="0" lvl="1" indent="-28575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send us the time and temperature sheets for the last three months for the unit/area the product was stored.</a:t>
            </a:r>
          </a:p>
          <a:p>
            <a:pPr marL="342900" marR="0" lvl="0" indent="-342900">
              <a:lnSpc>
                <a:spcPct val="107000"/>
              </a:lnSpc>
              <a:spcBef>
                <a:spcPts val="0"/>
              </a:spcBef>
              <a:spcAft>
                <a:spcPts val="0"/>
              </a:spcAft>
              <a:buFont typeface="Symbol" panose="05050102010706020507" pitchFamily="18" charset="2"/>
              <a:buChar char=""/>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when we give the okay, you will need to document with photos the destruction process: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r>
              <a:rPr lang="en-US" sz="1100" kern="100">
                <a:latin typeface="Calibri"/>
                <a:ea typeface="Calibri"/>
                <a:cs typeface="Calibri"/>
              </a:rPr>
              <a:t>Mark the contents as contaminated. We </a:t>
            </a:r>
            <a:r>
              <a:rPr lang="en-US" sz="1100" kern="100">
                <a:effectLst/>
                <a:latin typeface="Calibri"/>
                <a:ea typeface="Calibri"/>
                <a:cs typeface="Calibri"/>
              </a:rPr>
              <a:t>will also need to know the names of whoever does the disposal. Should be more than one person (or have at least a witness to the person doing the disposal).</a:t>
            </a:r>
            <a:r>
              <a:rPr lang="en-US" sz="1100" kern="100">
                <a:latin typeface="Calibri"/>
                <a:ea typeface="Calibri"/>
                <a:cs typeface="Calibri"/>
              </a:rPr>
              <a:t> </a:t>
            </a:r>
            <a:endParaRPr lang="en-US" sz="1100" kern="10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100" b="1" kern="100">
                <a:effectLst/>
                <a:latin typeface="Calibri" panose="020F0502020204030204" pitchFamily="34" charset="0"/>
                <a:ea typeface="Calibri" panose="020F0502020204030204" pitchFamily="34" charset="0"/>
                <a:cs typeface="Times New Roman" panose="02020603050405020304" pitchFamily="18" charset="0"/>
              </a:rPr>
              <a:t>The Partner Development Team will </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send all of this information up to the state. if there are next steps, we will follow up with you.</a:t>
            </a:r>
          </a:p>
          <a:p>
            <a:pPr marL="342900" marR="0" lvl="0" indent="-342900">
              <a:lnSpc>
                <a:spcPct val="107000"/>
              </a:lnSpc>
              <a:spcBef>
                <a:spcPts val="0"/>
              </a:spcBef>
              <a:spcAft>
                <a:spcPts val="800"/>
              </a:spcAft>
              <a:buFont typeface="Courier New" panose="02070309020205020404" pitchFamily="49" charset="0"/>
              <a:buChar char="o"/>
            </a:pPr>
            <a:r>
              <a:rPr lang="en-US" sz="1100" kern="100">
                <a:effectLst/>
                <a:latin typeface="Calibri" panose="020F0502020204030204" pitchFamily="34" charset="0"/>
                <a:ea typeface="Calibri" panose="020F0502020204030204" pitchFamily="34" charset="0"/>
                <a:cs typeface="Times New Roman" panose="02020603050405020304" pitchFamily="18" charset="0"/>
              </a:rPr>
              <a:t>also send you a copy of the report for your records. keep on hand for three years plus the current year.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b="1"/>
              <a:t>TEFAP products should not be in your organization's inventory for more than 6 months. This is to make sure the food gets into the hands of neighbors; the food doesn't do any good sitting on a shelf. </a:t>
            </a:r>
          </a:p>
          <a:p>
            <a:r>
              <a:rPr lang="en-US" b="1" i="1"/>
              <a:t>Transfers should be the last resort for getting food out of inventory by the end of 6 months. </a:t>
            </a:r>
          </a:p>
          <a:p>
            <a:pPr marL="171450" indent="-171450">
              <a:buFont typeface="Arial" panose="020B0604020202020204" pitchFamily="34" charset="0"/>
              <a:buChar char="•"/>
            </a:pPr>
            <a:r>
              <a:rPr lang="en-US"/>
              <a:t>Dating cases will help you track how long something has been in your inventory. </a:t>
            </a:r>
          </a:p>
          <a:p>
            <a:pPr marL="171450" indent="-171450">
              <a:buFont typeface="Arial" panose="020B0604020202020204" pitchFamily="34" charset="0"/>
              <a:buChar char="•"/>
            </a:pPr>
            <a:r>
              <a:rPr lang="en-US"/>
              <a:t>As products are approaching months 3 and 4 on the shelves, please reach out to us. We can help you find ways to nudge the item (if you are operating a choice model) with recipes, connect you with our Cooking Matters team or extension office for samples. We can help find recipes (for pantries to distribute or kitchens to use!)</a:t>
            </a:r>
          </a:p>
          <a:p>
            <a:pPr marL="628650" lvl="1" indent="-171450">
              <a:buFont typeface="Arial" panose="020B0604020202020204" pitchFamily="34" charset="0"/>
              <a:buChar char="•"/>
            </a:pPr>
            <a:r>
              <a:rPr lang="en-US"/>
              <a:t>If the nudges have not helped and the product is still on the shelves after 5 months, contact us again. We'll help find another TEFAP distribution point in the same county for a food transfer. </a:t>
            </a:r>
          </a:p>
          <a:p>
            <a:pPr marL="171450" lvl="0" indent="-171450">
              <a:buFont typeface="Arial" panose="020B0604020202020204" pitchFamily="34" charset="0"/>
              <a:buChar char="•"/>
            </a:pPr>
            <a:r>
              <a:rPr lang="en-US" b="1"/>
              <a:t>If a transfer is needed: </a:t>
            </a:r>
          </a:p>
          <a:p>
            <a:pPr marL="628650" lvl="1" indent="-171450">
              <a:buFont typeface="Arial" panose="020B0604020202020204" pitchFamily="34" charset="0"/>
              <a:buChar char="•"/>
            </a:pPr>
            <a:r>
              <a:rPr lang="en-US"/>
              <a:t>Organizations cannot transfer TEFAP products without contacting DTC. This is property of the federal government, and there needs to be a paper trail for the location of this food. </a:t>
            </a:r>
          </a:p>
          <a:p>
            <a:pPr marL="628650" lvl="1" indent="-171450">
              <a:buFont typeface="Arial" panose="020B0604020202020204" pitchFamily="34" charset="0"/>
              <a:buChar char="•"/>
            </a:pPr>
            <a:r>
              <a:rPr lang="en-US"/>
              <a:t>We will contact another organization who may be able to use the product, and then we will connect the two organizations. The two organizations will then make arrangements for the product transfer. Dare to Care will send the paperwork to both organizations.</a:t>
            </a:r>
          </a:p>
          <a:p>
            <a:pPr marL="628650" lvl="1" indent="-171450">
              <a:buFont typeface="Arial" panose="020B0604020202020204" pitchFamily="34" charset="0"/>
              <a:buChar char="•"/>
            </a:pPr>
            <a:r>
              <a:rPr lang="en-US"/>
              <a:t>Keep the transfer documents on file for three years, plus the current year. There should not be a surprise transfer when we monitor.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4487" cy="25858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869149" y="0"/>
            <a:ext cx="5254487" cy="25858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773613" y="387350"/>
            <a:ext cx="2579687" cy="19351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2574" y="2451725"/>
            <a:ext cx="9700591" cy="2323632"/>
          </a:xfrm>
          <a:prstGeom prst="rect">
            <a:avLst/>
          </a:prstGeom>
        </p:spPr>
        <p:txBody>
          <a:bodyPr vert="horz" lIns="91440" tIns="45720" rIns="91440" bIns="45720" rtlCol="0"/>
          <a:lstStyle/>
          <a:p>
            <a:r>
              <a:rPr lang="en-US"/>
              <a:t>If you have inventory that is approaching the five month mark, a reminder that you'll need to contact us to assist you with a food transfer. </a:t>
            </a:r>
          </a:p>
          <a:p>
            <a:endParaRPr lang="en-US"/>
          </a:p>
          <a:p>
            <a:r>
              <a:rPr lang="en-US"/>
              <a:t>We'll help you identify another TEFAP location in your county and initiate the food transfer process.</a:t>
            </a:r>
          </a:p>
          <a:p>
            <a:endParaRPr lang="en-US"/>
          </a:p>
          <a:p>
            <a:r>
              <a:rPr lang="en-US"/>
              <a:t>There is paperwork that is involved. </a:t>
            </a:r>
          </a:p>
          <a:p>
            <a:endParaRPr lang="en-US"/>
          </a:p>
          <a:p>
            <a:r>
              <a:rPr lang="en-US"/>
              <a:t>If you are the agency transferring the product, you'll want to note that on your inventory in PWW.</a:t>
            </a:r>
          </a:p>
        </p:txBody>
      </p:sp>
      <p:sp>
        <p:nvSpPr>
          <p:cNvPr id="6" name="Footer Placeholder 5"/>
          <p:cNvSpPr>
            <a:spLocks noGrp="1"/>
          </p:cNvSpPr>
          <p:nvPr>
            <p:ph type="ftr" sz="quarter" idx="4"/>
          </p:nvPr>
        </p:nvSpPr>
        <p:spPr>
          <a:xfrm>
            <a:off x="0" y="4903449"/>
            <a:ext cx="5254487" cy="257384"/>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869149" y="4903449"/>
            <a:ext cx="5254487" cy="257384"/>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54487" cy="25858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869149" y="0"/>
            <a:ext cx="5254487" cy="25858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773613" y="387350"/>
            <a:ext cx="2579687" cy="19351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2574" y="2451725"/>
            <a:ext cx="9700591" cy="2323632"/>
          </a:xfrm>
          <a:prstGeom prst="rect">
            <a:avLst/>
          </a:prstGeom>
        </p:spPr>
        <p:txBody>
          <a:bodyPr vert="horz" lIns="91440" tIns="45720" rIns="91440" bIns="45720" rtlCol="0"/>
          <a:lstStyle/>
          <a:p>
            <a:r>
              <a:rPr lang="en-US"/>
              <a:t>If you are the agency receiving the product, you'll want to click "ADD PRODUCT NOT LISTED" with the case and unit counts and include a comment.</a:t>
            </a:r>
          </a:p>
        </p:txBody>
      </p:sp>
      <p:sp>
        <p:nvSpPr>
          <p:cNvPr id="6" name="Footer Placeholder 5"/>
          <p:cNvSpPr>
            <a:spLocks noGrp="1"/>
          </p:cNvSpPr>
          <p:nvPr>
            <p:ph type="ftr" sz="quarter" idx="4"/>
          </p:nvPr>
        </p:nvSpPr>
        <p:spPr>
          <a:xfrm>
            <a:off x="0" y="4903449"/>
            <a:ext cx="5254487" cy="257384"/>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869149" y="4903449"/>
            <a:ext cx="5254487" cy="257384"/>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3697459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28635292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9626759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778375" y="39846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502803"/>
            <a:ext cx="9916160" cy="2362359"/>
          </a:xfrm>
          <a:prstGeom prst="rect">
            <a:avLst/>
          </a:prstGeom>
        </p:spPr>
        <p:txBody>
          <a:bodyPr vert="horz" lIns="93177" tIns="46589" rIns="93177" bIns="46589" rtlCol="0"/>
          <a:lstStyle/>
          <a:p>
            <a:r>
              <a:rPr lang="en-US"/>
              <a:t>Why civil rights training?</a:t>
            </a:r>
          </a:p>
          <a:p>
            <a:endParaRPr lang="en-US"/>
          </a:p>
          <a:p>
            <a:r>
              <a:rPr lang="en-US"/>
              <a:t>-beyond being a federal mandate, the goal of civil rights is fairness and equality of treatment and delivery of benefits for all.</a:t>
            </a:r>
          </a:p>
          <a:p>
            <a:endParaRPr lang="en-US"/>
          </a:p>
          <a:p>
            <a:r>
              <a:rPr lang="en-US"/>
              <a:t>-this training helps your organization better serve current TEFAP neighbors and expand access to neighbors who may not know about the program. </a:t>
            </a:r>
          </a:p>
          <a:p>
            <a:endParaRPr lang="en-US"/>
          </a:p>
          <a:p>
            <a:r>
              <a:rPr lang="en-US"/>
              <a:t>-provides comprehensive information regarding responsibilities for civil rights compliance in the distribution of TEFAP.</a:t>
            </a:r>
          </a:p>
          <a:p>
            <a:endParaRPr lang="en-US"/>
          </a:p>
          <a:p>
            <a:r>
              <a:rPr lang="en-US"/>
              <a:t>-the state has a 5 page document that each volunteer/public facing staff should review each year. They will then sign certificates stating that they </a:t>
            </a:r>
          </a:p>
          <a:p>
            <a:r>
              <a:rPr lang="en-US"/>
              <a:t>have read the information and are ready to serve neighbors.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The Emergency Food Assistance Program or TEFAP is a federal program that helps supplement the diets of people who are considered low-income by providing them with emergency food assistance at no cost. </a:t>
            </a:r>
          </a:p>
          <a:p>
            <a:endParaRPr lang="en-US"/>
          </a:p>
          <a:p>
            <a:r>
              <a:rPr lang="en-US"/>
              <a:t>USDA would purchase foods to help support the agricultural markets. In 1981, it was the first time this purchased food was allowed to be used for household use.</a:t>
            </a:r>
          </a:p>
          <a:p>
            <a:endParaRPr lang="en-US"/>
          </a:p>
          <a:p>
            <a:r>
              <a:rPr lang="en-US"/>
              <a:t>It was designed to help reduce the federal food inventories while assisting low-income persons. </a:t>
            </a:r>
          </a:p>
          <a:p>
            <a:endParaRPr lang="en-US"/>
          </a:p>
          <a:p>
            <a:r>
              <a:rPr lang="en-US"/>
              <a:t>In 1988, that food supply had been depleted, so the Hunger Prevention Act put allowed the continued practice of USDA purchased foods to be used specifically for low-income persons. </a:t>
            </a:r>
          </a:p>
          <a:p>
            <a:endParaRPr lang="en-US"/>
          </a:p>
          <a:p>
            <a:r>
              <a:rPr lang="en-US"/>
              <a:t>In 1990, the program was officially named TEFAP and falls under the Farm Bill. Watch for news about the Farm Bill; it'll likely have an impact on TEFAP.</a:t>
            </a:r>
          </a:p>
          <a:p>
            <a:endParaRPr lang="en-US"/>
          </a:p>
          <a:p>
            <a:r>
              <a:rPr lang="en-US"/>
              <a:t>The Emergency Food Assistance Program  is also known as TEFAP, USDA, or Commodities (when referring to the product).</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56446" y="2489837"/>
            <a:ext cx="9067455" cy="2362359"/>
          </a:xfrm>
          <a:prstGeom prst="rect">
            <a:avLst/>
          </a:prstGeom>
        </p:spPr>
        <p:txBody>
          <a:bodyPr vert="horz" lIns="93177" tIns="46589" rIns="93177" bIns="46589" rtlCol="0"/>
          <a:lstStyle/>
          <a:p>
            <a:r>
              <a:rPr lang="en-US"/>
              <a:t>In accordance with Federal law and USDA policy, every neighbor must receive fair and equitable treatment without regard to the protected classes listed.</a:t>
            </a:r>
          </a:p>
          <a:p>
            <a:endParaRPr lang="en-US"/>
          </a:p>
          <a:p>
            <a:r>
              <a:rPr lang="en-US"/>
              <a:t>Reprisal of any kind against employees or neighbors is prohibited. </a:t>
            </a:r>
          </a:p>
          <a:p>
            <a:r>
              <a:rPr lang="en-US"/>
              <a:t>-Definition of reprisal/retaliation: a negative action toward an individual and/or their family, associates, or employees, etc. for having engaged in prior civil rights activity by filing a complaint or having been a witness or provided other information related to an EEO complaint.</a:t>
            </a:r>
          </a:p>
          <a:p>
            <a:endParaRPr lang="en-US"/>
          </a:p>
          <a:p>
            <a:r>
              <a:rPr lang="en-US"/>
              <a:t>Example of how it relates to TEFAP: a neighbor accuses a partner of discrimination. The partner tells the volunteers to watch out for the "troublemaker". At the next distribution, that neighbor encounters an "attitude" from the volunteers.</a:t>
            </a:r>
          </a:p>
          <a:p>
            <a:endParaRPr lang="en-US"/>
          </a:p>
          <a:p>
            <a:r>
              <a:rPr lang="en-US"/>
              <a:t>Protected classes include: </a:t>
            </a:r>
          </a:p>
          <a:p>
            <a:r>
              <a:rPr lang="en-US"/>
              <a:t>-race</a:t>
            </a:r>
          </a:p>
          <a:p>
            <a:r>
              <a:rPr lang="en-US"/>
              <a:t>-color</a:t>
            </a:r>
          </a:p>
          <a:p>
            <a:r>
              <a:rPr lang="en-US"/>
              <a:t>-national origin</a:t>
            </a:r>
          </a:p>
          <a:p>
            <a:r>
              <a:rPr lang="en-US"/>
              <a:t>-sex/gender (including gender identity and sexual orientation)</a:t>
            </a:r>
          </a:p>
          <a:p>
            <a:r>
              <a:rPr lang="en-US"/>
              <a:t>-age</a:t>
            </a:r>
          </a:p>
          <a:p>
            <a:r>
              <a:rPr lang="en-US"/>
              <a:t>-disability-sites should be accessible to people with all types of disabilities: mobility, sight, hearing and other. Alternate means of service delivery should be provided and advertised to reasonably accommodate people with disabilities.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56445" y="2360614"/>
            <a:ext cx="9916160" cy="2362359"/>
          </a:xfrm>
          <a:prstGeom prst="rect">
            <a:avLst/>
          </a:prstGeom>
        </p:spPr>
        <p:txBody>
          <a:bodyPr vert="horz" lIns="93177" tIns="46589" rIns="93177" bIns="46589" rtlCol="0"/>
          <a:lstStyle/>
          <a:p>
            <a:r>
              <a:rPr lang="en-US"/>
              <a:t>If you want to read further, and in more detail and legal jargon, you can refer to the different civil rights laws with their associate protected class.</a:t>
            </a:r>
          </a:p>
          <a:p>
            <a:endParaRPr lang="en-US"/>
          </a:p>
          <a:p>
            <a:r>
              <a:rPr lang="en-US"/>
              <a:t>-Title VI of the Civil Rights Ace of 1964-Race, color, national origin</a:t>
            </a:r>
          </a:p>
          <a:p>
            <a:r>
              <a:rPr lang="en-US"/>
              <a:t>-Title VI of the Civil Rights Act of 1964, Executive Order 13166-national origin and languages</a:t>
            </a:r>
          </a:p>
          <a:p>
            <a:r>
              <a:rPr lang="en-US"/>
              <a:t>-Title IX of the Education Amendments of 1972-sex</a:t>
            </a:r>
          </a:p>
          <a:p>
            <a:r>
              <a:rPr lang="en-US"/>
              <a:t>-Section 504 of the Rehabilitation Act of 1973-disability</a:t>
            </a:r>
          </a:p>
          <a:p>
            <a:r>
              <a:rPr lang="en-US"/>
              <a:t>-Americans with Disabilities Act of 1990-Disability</a:t>
            </a:r>
          </a:p>
          <a:p>
            <a:r>
              <a:rPr lang="en-US"/>
              <a:t>-Age Discrimination Ace of 1975-Age</a:t>
            </a:r>
          </a:p>
          <a:p>
            <a:r>
              <a:rPr lang="en-US"/>
              <a:t>-Civil Rights Restoration Act of 1987-race, color, and national origin</a:t>
            </a:r>
          </a:p>
          <a:p>
            <a:r>
              <a:rPr lang="en-US"/>
              <a:t>-Program Statutes and regulations-race, color, national origin, sex, age, and disability.</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413176" y="2554732"/>
            <a:ext cx="9916160" cy="2362359"/>
          </a:xfrm>
          <a:prstGeom prst="rect">
            <a:avLst/>
          </a:prstGeom>
        </p:spPr>
        <p:txBody>
          <a:bodyPr vert="horz" lIns="93177" tIns="46589" rIns="93177" bIns="46589" rtlCol="0"/>
          <a:lstStyle/>
          <a:p>
            <a:r>
              <a:rPr lang="en-US"/>
              <a:t>In accordance with federal civil rights law and U.S. Department of Agriculture (USDA) civil rights regulations and policies, this institution</a:t>
            </a:r>
          </a:p>
          <a:p>
            <a:r>
              <a:rPr lang="en-US"/>
              <a:t>is prohibited from discriminating on the basis of race, color, national origin, sex (including gender identity and sexual orientation),</a:t>
            </a:r>
          </a:p>
          <a:p>
            <a:r>
              <a:rPr lang="en-US"/>
              <a:t>religious creed, disability, age, political beliefs, or reprisal or retaliation for prior civil rights activity.</a:t>
            </a:r>
          </a:p>
          <a:p>
            <a:r>
              <a:rPr lang="en-US"/>
              <a:t>Program information may be made available in languages other than English. Persons with disabilities who require alternative means of</a:t>
            </a:r>
          </a:p>
          <a:p>
            <a:r>
              <a:rPr lang="en-US"/>
              <a:t>communication to obtain program information (e.g., Braille, large print, audiotape, American Sign Language), should contact the agency</a:t>
            </a:r>
          </a:p>
          <a:p>
            <a:r>
              <a:rPr lang="en-US"/>
              <a:t>(state or local) where they applied for benefits. Individuals who are deaf, hard of hearing or have speech disabilities may contact USDA</a:t>
            </a:r>
          </a:p>
          <a:p>
            <a:r>
              <a:rPr lang="en-US"/>
              <a:t>through the Federal Relay Service at (800) 877-8339.</a:t>
            </a:r>
          </a:p>
          <a:p>
            <a:r>
              <a:rPr lang="en-US"/>
              <a:t>To file a program discrimination complaint, a Complainant should complete a Form AD-3027, USDA Program Discrimination Complaint</a:t>
            </a:r>
          </a:p>
          <a:p>
            <a:r>
              <a:rPr lang="en-US"/>
              <a:t>Form which can be obtained online at: https://www.usda.gov/sites/default/files/documents/ad-3027.pdf, from any USDA office, by</a:t>
            </a:r>
          </a:p>
          <a:p>
            <a:r>
              <a:rPr lang="en-US"/>
              <a:t>calling (833) 620-1071, or by writing a letter addressed to USDA. The letter must contain the complainant’s name, address, telephone</a:t>
            </a:r>
          </a:p>
          <a:p>
            <a:r>
              <a:rPr lang="en-US"/>
              <a:t>number, and a written description of the alleged discriminatory action in sufficient detail to inform the Assistant Secretary for Civil</a:t>
            </a:r>
          </a:p>
          <a:p>
            <a:r>
              <a:rPr lang="en-US"/>
              <a:t>Rights (ASCR) about the nature and date of an alleged civil rights violation. The completed AD-3027 form or letter must be submitted</a:t>
            </a:r>
          </a:p>
          <a:p>
            <a:r>
              <a:rPr lang="en-US"/>
              <a:t>to:</a:t>
            </a:r>
          </a:p>
          <a:p>
            <a:r>
              <a:rPr lang="en-US"/>
              <a:t>mail:</a:t>
            </a:r>
          </a:p>
          <a:p>
            <a:r>
              <a:rPr lang="en-US"/>
              <a:t>Food and Nutrition Service, USDA</a:t>
            </a:r>
          </a:p>
          <a:p>
            <a:r>
              <a:rPr lang="en-US"/>
              <a:t>1320 Braddock Place, Room 334</a:t>
            </a:r>
          </a:p>
          <a:p>
            <a:r>
              <a:rPr lang="en-US"/>
              <a:t>Alexandria, VA 22314; or</a:t>
            </a:r>
          </a:p>
          <a:p>
            <a:r>
              <a:rPr lang="en-US"/>
              <a:t>fax: (833) 256-1665 or (202) 690-7442; or</a:t>
            </a:r>
          </a:p>
          <a:p>
            <a:r>
              <a:rPr lang="en-US" err="1"/>
              <a:t>email:FNSCIVILRIGHTSCOMPLAINTS@usda.gov</a:t>
            </a:r>
            <a:endParaRPr lang="en-US"/>
          </a:p>
          <a:p>
            <a:r>
              <a:rPr lang="en-US"/>
              <a:t>This institution is an equal opportunity provider.</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6081146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12057" y="2489837"/>
            <a:ext cx="9058577" cy="2362359"/>
          </a:xfrm>
          <a:prstGeom prst="rect">
            <a:avLst/>
          </a:prstGeom>
        </p:spPr>
        <p:txBody>
          <a:bodyPr vert="horz" lIns="93177" tIns="46589" rIns="93177" bIns="46589" rtlCol="0"/>
          <a:lstStyle/>
          <a:p>
            <a:r>
              <a:rPr lang="en-US"/>
              <a:t>All TEFAP partners must have a public notification system, which informs neighbors of your services, rights and responsibilities, nondiscrimination policy and procedure for filing a complaint.</a:t>
            </a:r>
          </a:p>
          <a:p>
            <a:endParaRPr lang="en-US"/>
          </a:p>
          <a:p>
            <a:r>
              <a:rPr lang="en-US"/>
              <a:t>-neighbors need to know where you are and when you serve. DTC posts hours on the website for public partners, but you also need outdoor signage at your facility listing information about service. </a:t>
            </a:r>
          </a:p>
          <a:p>
            <a:endParaRPr lang="en-US"/>
          </a:p>
          <a:p>
            <a:r>
              <a:rPr lang="en-US"/>
              <a:t>-you'll need to be able to answer questions about who can access TEFAP foods (if you are a pantry) and answer questions about requirements. </a:t>
            </a:r>
          </a:p>
          <a:p>
            <a:r>
              <a:rPr lang="en-US"/>
              <a:t>-have the And Justice For All Poster in sight of the neighbors. This poster has the nondiscrimination statement in English and Spanish, and it tells people how they can file a discrimination complaint. Volunteers and staff should also be able to share how people can file a complaint.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554731"/>
            <a:ext cx="9296400" cy="2362359"/>
          </a:xfrm>
          <a:prstGeom prst="rect">
            <a:avLst/>
          </a:prstGeom>
        </p:spPr>
        <p:txBody>
          <a:bodyPr vert="horz" lIns="93177" tIns="46589" rIns="93177" bIns="46589" rtlCol="0"/>
          <a:lstStyle/>
          <a:p>
            <a:r>
              <a:rPr lang="en-US"/>
              <a:t>Have the And Justice For All Poster in sight of the neighbors. This poster has the nondiscrimination statement in English and Spanish, and it tells people how they can file a discrimination complaint. Volunteers and staff should also be able to share how people can file a complaint. </a:t>
            </a:r>
          </a:p>
          <a:p>
            <a:endParaRPr lang="en-US"/>
          </a:p>
          <a:p>
            <a:r>
              <a:rPr lang="en-US"/>
              <a:t>It can be printed at your organization if you need additional copies or in a different size; make the link available. </a:t>
            </a:r>
          </a:p>
          <a:p>
            <a:endParaRPr lang="en-US"/>
          </a:p>
          <a:p>
            <a:r>
              <a:rPr lang="en-US"/>
              <a:t>https://fns-prod.azureedge.us/sites/default/files/resource-files/ajfa-green-030223.pdf</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4301" y="2360614"/>
            <a:ext cx="9202099" cy="2362359"/>
          </a:xfrm>
          <a:prstGeom prst="rect">
            <a:avLst/>
          </a:prstGeom>
        </p:spPr>
        <p:txBody>
          <a:bodyPr vert="horz" lIns="93177" tIns="46589" rIns="93177" bIns="46589" rtlCol="0"/>
          <a:lstStyle/>
          <a:p>
            <a:r>
              <a:rPr lang="en-US"/>
              <a:t>Have a plan for how to serve those who cannot access the building, such as an outside distribution, shopping list to build a box, or a drive thru model. </a:t>
            </a:r>
          </a:p>
          <a:p>
            <a:r>
              <a:rPr lang="en-US"/>
              <a:t>-consider the parking lot, entrances, doorway and hallway widths, elevators, and restrooms. </a:t>
            </a:r>
          </a:p>
          <a:p>
            <a:r>
              <a:rPr lang="en-US"/>
              <a:t>-go beyond the actual facility when considering accessibility. </a:t>
            </a:r>
          </a:p>
          <a:p>
            <a:r>
              <a:rPr lang="en-US"/>
              <a:t>-Communication can be an issue to overcome-different languages, hearing impairments, visual impairments, and audio tools can be crucial in neighbors participating in TEFAP. </a:t>
            </a:r>
          </a:p>
          <a:p>
            <a:r>
              <a:rPr lang="en-US"/>
              <a:t>-Know your rights and limitations when serving someone with a service animal. The ADA has the most up to date information, but service animals are those that are trained to address a need for their owner tied to a disability. Your organization can ask if the animal is a service animal, trained to perform a task related to a disability. And you can ask what task it performs. You cannot ask what the person's disability is or that the dog perform their task. There is no documentation or special vest requirements for service animals. </a:t>
            </a:r>
          </a:p>
          <a:p>
            <a:endParaRPr lang="en-US"/>
          </a:p>
          <a:p>
            <a:r>
              <a:rPr lang="en-US"/>
              <a:t>For those with limited literacy or issues with print size, staff and volunteers should accommodate those needs. </a:t>
            </a:r>
          </a:p>
          <a:p>
            <a:endParaRPr lang="en-US"/>
          </a:p>
          <a:p>
            <a:r>
              <a:rPr lang="en-US"/>
              <a:t>-volunteers/staff are required to read the And Justice for All Poster and complaint notice.</a:t>
            </a:r>
          </a:p>
          <a:p>
            <a:r>
              <a:rPr lang="en-US"/>
              <a:t>-USDA'S Target Center can be reached for braille, large print, and audiotape communications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85425" y="2489837"/>
            <a:ext cx="9210977" cy="2362359"/>
          </a:xfrm>
          <a:prstGeom prst="rect">
            <a:avLst/>
          </a:prstGeom>
        </p:spPr>
        <p:txBody>
          <a:bodyPr vert="horz" lIns="93177" tIns="46589" rIns="93177" bIns="46589" rtlCol="0"/>
          <a:lstStyle/>
          <a:p>
            <a:r>
              <a:rPr lang="en-US"/>
              <a:t>We're a global society, and the I Speak card you see can be the first step in communication with neighbors with limited English proficiency. </a:t>
            </a:r>
          </a:p>
          <a:p>
            <a:r>
              <a:rPr lang="en-US"/>
              <a:t>-if there is a significant portion of neighbors need information in a language other than English, translation and other language resources are available. Reach out to DTC, and we can connect with the state for ways to best meet the need.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489837"/>
            <a:ext cx="9296400" cy="2362359"/>
          </a:xfrm>
          <a:prstGeom prst="rect">
            <a:avLst/>
          </a:prstGeom>
        </p:spPr>
        <p:txBody>
          <a:bodyPr vert="horz" lIns="93177" tIns="46589" rIns="93177" bIns="46589" rtlCol="0"/>
          <a:lstStyle/>
          <a:p>
            <a:r>
              <a:rPr lang="en-US"/>
              <a:t>Neighbors may be uncomfortable receiving food assistance from faith-based locations. </a:t>
            </a:r>
          </a:p>
          <a:p>
            <a:endParaRPr lang="en-US"/>
          </a:p>
          <a:p>
            <a:r>
              <a:rPr lang="en-US"/>
              <a:t>Faith-based partners need to have this posted and filled in with your organization's information and an alternate site in your county where someone can access TEFAP, preferably that is not faith-based.</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360614"/>
            <a:ext cx="9296400" cy="2362359"/>
          </a:xfrm>
          <a:prstGeom prst="rect">
            <a:avLst/>
          </a:prstGeom>
        </p:spPr>
        <p:txBody>
          <a:bodyPr vert="horz" lIns="93177" tIns="46589" rIns="93177" bIns="46589" rtlCol="0"/>
          <a:lstStyle/>
          <a:p>
            <a:r>
              <a:rPr lang="en-US"/>
              <a:t>Neighbors may be uncomfortable receiving food assistance from faith-based locations. </a:t>
            </a:r>
          </a:p>
          <a:p>
            <a:endParaRPr lang="en-US"/>
          </a:p>
          <a:p>
            <a:r>
              <a:rPr lang="en-US"/>
              <a:t>Faith-based partners need to have this posted and filled in with your organization's information and an alternate site in your county where someone can access TEFAP, preferably that is not faith-based.</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Flow of Resources and Responsibilities:</a:t>
            </a:r>
          </a:p>
          <a:p>
            <a:r>
              <a:rPr lang="en-US"/>
              <a:t>-Congress sets the budget to purchase food and governing law around program.</a:t>
            </a:r>
            <a:endParaRPr lang="en-US">
              <a:ea typeface="Calibri"/>
              <a:cs typeface="Calibri"/>
            </a:endParaRPr>
          </a:p>
          <a:p>
            <a:r>
              <a:rPr lang="en-US"/>
              <a:t>-USDA allocates the amount of funds per state based on certain ratio. Provides guidance to the states and interprets federal regulations.</a:t>
            </a:r>
            <a:endParaRPr lang="en-US">
              <a:ea typeface="Calibri"/>
              <a:cs typeface="Calibri"/>
            </a:endParaRPr>
          </a:p>
          <a:p>
            <a:r>
              <a:rPr lang="en-US"/>
              <a:t>-The states then purchase for all their counties based on the ratio. They provide guidance at the local level, monitor, and develops state policy, forms, and training protocols.</a:t>
            </a:r>
            <a:endParaRPr lang="en-US">
              <a:ea typeface="Calibri"/>
              <a:cs typeface="Calibri"/>
            </a:endParaRPr>
          </a:p>
          <a:p>
            <a:r>
              <a:rPr lang="en-US"/>
              <a:t>-Food banks in the state (also known as Eligible Recipient Agencies-ERA) determine how much of the individual products go to each county based on the ratio. We provide training and conduct monitoring for the partners. We report to necessary information to the state. </a:t>
            </a:r>
            <a:endParaRPr lang="en-US">
              <a:ea typeface="Calibri"/>
              <a:cs typeface="Calibri"/>
            </a:endParaRPr>
          </a:p>
          <a:p>
            <a:r>
              <a:rPr lang="en-US"/>
              <a:t>-The partners in our network (also known as outlets or sub-outlets) then distribute the food through their pantry or in prepared meals at kitchens. You all are the direct connection to the community, keep records, comply with the state's and food bank's guidelines, and attend this annual TEFAP and civil rights training. </a:t>
            </a:r>
            <a:endParaRPr lang="en-US">
              <a:ea typeface="Calibri"/>
              <a:cs typeface="Calibri"/>
            </a:endParaRP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360614"/>
            <a:ext cx="9296400" cy="2362359"/>
          </a:xfrm>
          <a:prstGeom prst="rect">
            <a:avLst/>
          </a:prstGeom>
        </p:spPr>
        <p:txBody>
          <a:bodyPr vert="horz" lIns="93177" tIns="46589" rIns="93177" bIns="46589" rtlCol="0"/>
          <a:lstStyle/>
          <a:p>
            <a:r>
              <a:rPr lang="en-US"/>
              <a:t>Food insecurity can have traumatic effects on the neighbors your organizations serve. Having some customer service tips on approach and meeting civil rights regulations can help improve the neighbor experience. </a:t>
            </a:r>
          </a:p>
          <a:p>
            <a:endParaRPr lang="en-US"/>
          </a:p>
          <a:p>
            <a:r>
              <a:rPr lang="en-US"/>
              <a:t>-treat everyone with dignity and respect.</a:t>
            </a:r>
          </a:p>
          <a:p>
            <a:r>
              <a:rPr lang="en-US"/>
              <a:t>-be mindful of neighbors' time and streamline your distribution.</a:t>
            </a:r>
          </a:p>
          <a:p>
            <a:r>
              <a:rPr lang="en-US"/>
              <a:t>-be pleasant, transparent, and honest. </a:t>
            </a:r>
          </a:p>
          <a:p>
            <a:r>
              <a:rPr lang="en-US"/>
              <a:t>-find a way to hear back from your neighbors-surveys or suggestion boxes. </a:t>
            </a:r>
          </a:p>
          <a:p>
            <a:r>
              <a:rPr lang="en-US"/>
              <a:t>-consider the neighbor perspective. </a:t>
            </a:r>
          </a:p>
          <a:p>
            <a:r>
              <a:rPr lang="en-US"/>
              <a:t>-conduct outreach to ensure that potentially eligible persons and households are aware of program </a:t>
            </a:r>
          </a:p>
          <a:p>
            <a:r>
              <a:rPr lang="en-US"/>
              <a:t>-maintain confidentiality.</a:t>
            </a:r>
          </a:p>
          <a:p>
            <a:r>
              <a:rPr lang="en-US"/>
              <a:t>-avoid all forms of harassment.</a:t>
            </a:r>
          </a:p>
          <a:p>
            <a:r>
              <a:rPr lang="en-US"/>
              <a:t>-provide accessibility to food distribution service, information, and facilities. </a:t>
            </a:r>
          </a:p>
          <a:p>
            <a:r>
              <a:rPr lang="en-US"/>
              <a:t>-provide language assistance to those with limited English proficiency.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489837"/>
            <a:ext cx="9296400" cy="2362359"/>
          </a:xfrm>
          <a:prstGeom prst="rect">
            <a:avLst/>
          </a:prstGeom>
        </p:spPr>
        <p:txBody>
          <a:bodyPr vert="horz" lIns="93177" tIns="46589" rIns="93177" bIns="46589" rtlCol="0"/>
          <a:lstStyle/>
          <a:p>
            <a:r>
              <a:rPr lang="en-US"/>
              <a:t>While providing good customer service and considering the perspective and position of the neighbor improves the food distribution experience, but negative interactions can still happen. And negative interactions can escalate. </a:t>
            </a:r>
          </a:p>
          <a:p>
            <a:endParaRPr lang="en-US"/>
          </a:p>
          <a:p>
            <a:r>
              <a:rPr lang="en-US"/>
              <a:t>Conflict resolution starts with everyone on the same page of what constitutes unacceptable behavior, conflicts, and complaints. Have a written plan staff and volunteers know. And post information about the actions/activities that are unacceptable by neighbors when at the facility.</a:t>
            </a:r>
          </a:p>
          <a:p>
            <a:endParaRPr lang="en-US"/>
          </a:p>
          <a:p>
            <a:r>
              <a:rPr lang="en-US"/>
              <a:t>-When a conflict does escalate, remain calm and non-combative. </a:t>
            </a:r>
          </a:p>
          <a:p>
            <a:r>
              <a:rPr lang="en-US"/>
              <a:t>-Be consistent in messaging and avoid reactive/knee-jerk responses. </a:t>
            </a:r>
          </a:p>
          <a:p>
            <a:r>
              <a:rPr lang="en-US"/>
              <a:t>-remain focused on the issue at hand, and avoid hard words like always and never. Use words that provide some wiggle room and leeway like perhaps, typically, and occasionally.</a:t>
            </a:r>
          </a:p>
          <a:p>
            <a:r>
              <a:rPr lang="en-US"/>
              <a:t>-be honest and straightforward; do your best to explain the situation. </a:t>
            </a:r>
          </a:p>
          <a:p>
            <a:r>
              <a:rPr lang="en-US"/>
              <a:t>-call in a superior if needed. the customer is not always right. </a:t>
            </a:r>
          </a:p>
          <a:p>
            <a:r>
              <a:rPr lang="en-US"/>
              <a:t>-if you feel there is an immediate threat, alert a supervisor or contact law enforcement.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0" y="2357980"/>
            <a:ext cx="9296400" cy="2629829"/>
          </a:xfrm>
          <a:prstGeom prst="rect">
            <a:avLst/>
          </a:prstGeom>
        </p:spPr>
        <p:txBody>
          <a:bodyPr vert="horz" lIns="93177" tIns="46589" rIns="93177" bIns="46589" rtlCol="0"/>
          <a:lstStyle/>
          <a:p>
            <a:r>
              <a:rPr lang="en-US"/>
              <a:t>There is a difference between a complaint about receiving bad produce, and a discrimination complaint that could be "I received the bad produce because of my gender identity."</a:t>
            </a:r>
          </a:p>
          <a:p>
            <a:endParaRPr lang="en-US"/>
          </a:p>
          <a:p>
            <a:r>
              <a:rPr lang="en-US"/>
              <a:t>Discrimination complaints can be submitted online, by fax, email, calling, or snail mailing.</a:t>
            </a:r>
          </a:p>
          <a:p>
            <a:endParaRPr lang="en-US"/>
          </a:p>
          <a:p>
            <a:r>
              <a:rPr lang="en-US"/>
              <a:t>When a neighbor wants to file a civil rights or discrimination complaint, the staff/volunteer should be as helpful as possible.</a:t>
            </a:r>
          </a:p>
          <a:p>
            <a:r>
              <a:rPr lang="en-US"/>
              <a:t>-Remember the basis for a civil rights complaint to files is discrimination based on the protected classes we discussed earlier.</a:t>
            </a:r>
          </a:p>
          <a:p>
            <a:r>
              <a:rPr lang="en-US"/>
              <a:t>-An internal log should be kept of these allegations...or situations where there could be an allegation made. Note the day, time, people, details of the event, and any witnesses. </a:t>
            </a:r>
          </a:p>
          <a:p>
            <a:r>
              <a:rPr lang="en-US"/>
              <a:t>-never discourage anyone from filing a complaint or voicing their allegations of discrimination. </a:t>
            </a:r>
          </a:p>
          <a:p>
            <a:r>
              <a:rPr lang="en-US"/>
              <a:t>-anyone has 180 days from the alleged discrimination event to file the complaint. </a:t>
            </a:r>
          </a:p>
          <a:p>
            <a:r>
              <a:rPr lang="en-US"/>
              <a:t>-the complainant and the entity that the complaint is filed against will be encouraged to resolve the issue at the lowest possible level and as quickly as possible. </a:t>
            </a:r>
          </a:p>
          <a:p>
            <a:r>
              <a:rPr lang="en-US"/>
              <a:t>-verbal allegations are possible as well. The person to whom the allegations are made must write up the elements of the complaint for the complainant if they do not or cannot put the allegations in writing. </a:t>
            </a:r>
          </a:p>
          <a:p>
            <a:r>
              <a:rPr lang="en-US"/>
              <a:t>-every effort should be made to have the complainant provide the following:</a:t>
            </a:r>
          </a:p>
          <a:p>
            <a:r>
              <a:rPr lang="en-US"/>
              <a:t>-name, address, phone number</a:t>
            </a:r>
          </a:p>
          <a:p>
            <a:r>
              <a:rPr lang="en-US"/>
              <a:t>-specific location and date</a:t>
            </a:r>
          </a:p>
          <a:p>
            <a:r>
              <a:rPr lang="en-US"/>
              <a:t>-nature of the incident or action</a:t>
            </a:r>
          </a:p>
          <a:p>
            <a:r>
              <a:rPr lang="en-US"/>
              <a:t>-basis on which complainant believes discrimination exists. Regulations also prohibit the discrimination on the basis of religion and political beliefs. </a:t>
            </a:r>
          </a:p>
          <a:p>
            <a:r>
              <a:rPr lang="en-US"/>
              <a:t>-let DTC and the KY Dept of Ag know if a civil rights issue or complaint arises.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6544" y="2360614"/>
            <a:ext cx="9916160" cy="2362359"/>
          </a:xfrm>
          <a:prstGeom prst="rect">
            <a:avLst/>
          </a:prstGeom>
        </p:spPr>
        <p:txBody>
          <a:bodyPr vert="horz" lIns="93177" tIns="46589" rIns="93177" bIns="46589" rtlCol="0"/>
          <a:lstStyle/>
          <a:p>
            <a:r>
              <a:rPr lang="en-US"/>
              <a:t>Partners (and food banks) can be visited by the KY Dept of Ag. They will be reviewing several items and making note of any noncompliance. </a:t>
            </a:r>
          </a:p>
          <a:p>
            <a:r>
              <a:rPr lang="en-US"/>
              <a:t>-Noncompliance is a factual finding that any civil rights requirement is not being adhered to by an entity. </a:t>
            </a:r>
          </a:p>
          <a:p>
            <a:endParaRPr lang="en-US"/>
          </a:p>
          <a:p>
            <a:r>
              <a:rPr lang="en-US"/>
              <a:t>Area of review include:</a:t>
            </a:r>
          </a:p>
          <a:p>
            <a:r>
              <a:rPr lang="en-US"/>
              <a:t>-Equal access to the program. </a:t>
            </a:r>
          </a:p>
          <a:p>
            <a:r>
              <a:rPr lang="en-US"/>
              <a:t>-displaying the appropriate information/posters.</a:t>
            </a:r>
          </a:p>
          <a:p>
            <a:r>
              <a:rPr lang="en-US"/>
              <a:t>-nondiscrimination statement printed. </a:t>
            </a:r>
          </a:p>
          <a:p>
            <a:r>
              <a:rPr lang="en-US"/>
              <a:t>-Sharing the service hours and location in the area and with others. </a:t>
            </a:r>
          </a:p>
          <a:p>
            <a:r>
              <a:rPr lang="en-US"/>
              <a:t>-if files are being kept for 3 years plus the current year. </a:t>
            </a:r>
          </a:p>
          <a:p>
            <a:r>
              <a:rPr lang="en-US"/>
              <a:t>-how CR complaints are handled. </a:t>
            </a:r>
          </a:p>
          <a:p>
            <a:r>
              <a:rPr lang="en-US"/>
              <a:t>-whether CR training has been completed. </a:t>
            </a:r>
          </a:p>
          <a:p>
            <a:endParaRPr lang="en-US"/>
          </a:p>
          <a:p>
            <a:r>
              <a:rPr lang="en-US"/>
              <a:t>Examples of noncompliance include: denying someone access to TEFAP based on a protected class. </a:t>
            </a:r>
          </a:p>
          <a:p>
            <a:r>
              <a:rPr lang="en-US"/>
              <a:t>-providing TEFAP products inequitably or in a disparate manner on the basis of the protected class.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3341" y="2489837"/>
            <a:ext cx="9369742" cy="2362359"/>
          </a:xfrm>
          <a:prstGeom prst="rect">
            <a:avLst/>
          </a:prstGeom>
        </p:spPr>
        <p:txBody>
          <a:bodyPr vert="horz" lIns="93177" tIns="46589" rIns="93177" bIns="46589" rtlCol="0"/>
          <a:lstStyle/>
          <a:p>
            <a:r>
              <a:rPr lang="en-US"/>
              <a:t>Your agency is responsible for training all staff and volunteer that interact with neighbors on the KY TEFAP and Civil Rights portion of this training. </a:t>
            </a:r>
          </a:p>
          <a:p>
            <a:endParaRPr lang="en-US"/>
          </a:p>
          <a:p>
            <a:r>
              <a:rPr lang="en-US"/>
              <a:t>Once you have trained your staff, please send or scan a copy of the civil rights training log for staff to the Partner Development Team. Keep one copy for your records. </a:t>
            </a:r>
          </a:p>
          <a:p>
            <a:endParaRPr lang="en-US"/>
          </a:p>
          <a:p>
            <a:r>
              <a:rPr lang="en-US"/>
              <a:t>As more staff and volunteers join your team, continue to train them as part of the onboarding process (but we don’t need an updated log every time someone new is trained; keep it for your records).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Here are some additional resources for agencies and neighbors.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66</a:t>
            </a:fld>
            <a:endParaRPr lang="cs-CZ"/>
          </a:p>
        </p:txBody>
      </p:sp>
    </p:spTree>
    <p:extLst>
      <p:ext uri="{BB962C8B-B14F-4D97-AF65-F5344CB8AC3E}">
        <p14:creationId xmlns:p14="http://schemas.microsoft.com/office/powerpoint/2010/main" val="4294548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4738" y="392113"/>
            <a:ext cx="2625725" cy="1968500"/>
          </a:xfrm>
        </p:spPr>
      </p:sp>
      <p:sp>
        <p:nvSpPr>
          <p:cNvPr id="3" name="Notes Placeholder 2"/>
          <p:cNvSpPr>
            <a:spLocks noGrp="1"/>
          </p:cNvSpPr>
          <p:nvPr>
            <p:ph type="body" idx="1"/>
          </p:nvPr>
        </p:nvSpPr>
        <p:spPr/>
        <p:txBody>
          <a:bodyPr/>
          <a:lstStyle/>
          <a:p>
            <a:r>
              <a:rPr lang="en-US"/>
              <a:t>See you next year!</a:t>
            </a:r>
          </a:p>
        </p:txBody>
      </p:sp>
      <p:sp>
        <p:nvSpPr>
          <p:cNvPr id="4" name="Slide Number Placeholder 3"/>
          <p:cNvSpPr>
            <a:spLocks noGrp="1"/>
          </p:cNvSpPr>
          <p:nvPr>
            <p:ph type="sldNum" sz="quarter" idx="5"/>
          </p:nvPr>
        </p:nvSpPr>
        <p:spPr/>
        <p:txBody>
          <a:bodyPr/>
          <a:lstStyle/>
          <a:p>
            <a:fld id="{871B2431-D351-4C6E-A3CF-9DFAC0E3E050}" type="slidenum">
              <a:rPr lang="cs-CZ" smtClean="0"/>
              <a:t>67</a:t>
            </a:fld>
            <a:endParaRPr lang="cs-CZ"/>
          </a:p>
        </p:txBody>
      </p:sp>
    </p:spTree>
    <p:extLst>
      <p:ext uri="{BB962C8B-B14F-4D97-AF65-F5344CB8AC3E}">
        <p14:creationId xmlns:p14="http://schemas.microsoft.com/office/powerpoint/2010/main" val="3168451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The amount of TEFAP food available has fluctuated as we navigated a global pandemic. As the public health emergency has closed out, the amount of funds allocated in addition to the TEFAP budget have ended as well. </a:t>
            </a:r>
          </a:p>
          <a:p>
            <a:endParaRPr lang="en-US"/>
          </a:p>
          <a:p>
            <a:r>
              <a:rPr lang="en-US"/>
              <a:t>Before COVID, TEFAP Food Entitlement and Administrative Funds: In FY 2020, $317.50 million is authorized for TEFAP entitlement food purchases and $79.63 million for TEFAP administrative expenses </a:t>
            </a:r>
          </a:p>
          <a:p>
            <a:endParaRPr lang="en-US"/>
          </a:p>
          <a:p>
            <a:r>
              <a:rPr lang="en-US"/>
              <a:t>That's almost a billion extra dollars in FY 2021 and 2022 pumped into this food stream. </a:t>
            </a:r>
          </a:p>
          <a:p>
            <a:endParaRPr lang="en-US"/>
          </a:p>
          <a:p>
            <a:r>
              <a:rPr lang="en-US"/>
              <a:t>The amount available for TEFAP food purchases through the FY 2021 is $342 million. </a:t>
            </a:r>
          </a:p>
          <a:p>
            <a:r>
              <a:rPr lang="en-US"/>
              <a:t>-$6.41 million is needed to pay costs associated with ordering and transporting the food</a:t>
            </a:r>
          </a:p>
          <a:p>
            <a:r>
              <a:rPr lang="en-US"/>
              <a:t>-$335.59 million for the purchase of food.</a:t>
            </a:r>
          </a:p>
          <a:p>
            <a:endParaRPr lang="en-US"/>
          </a:p>
          <a:p>
            <a:r>
              <a:rPr lang="en-US"/>
              <a:t>The Coronavirus Response and Relief Supplemental Appropriations Act, 2021 (COVID Third Supplemental), signed into law as part of the 2021 Appropriations Act, provided an additional $400 million in food funding for TEFAP in FY 2021. Of that $400 million, up to 20 percent, or $80 million, was available for conversion to administrative funding.</a:t>
            </a:r>
          </a:p>
          <a:p>
            <a:endParaRPr lang="en-US"/>
          </a:p>
          <a:p>
            <a:endParaRPr lang="en-US"/>
          </a:p>
          <a:p>
            <a:r>
              <a:rPr lang="en-US"/>
              <a:t>The amount available for TEFAP food purchases through the FY 2022 Appropriations Act</a:t>
            </a:r>
          </a:p>
          <a:p>
            <a:r>
              <a:rPr lang="en-US"/>
              <a:t>is $399.74 million. </a:t>
            </a:r>
          </a:p>
          <a:p>
            <a:r>
              <a:rPr lang="en-US"/>
              <a:t>-$6.13 million is needed to pay costs associated with ordering and</a:t>
            </a:r>
          </a:p>
          <a:p>
            <a:r>
              <a:rPr lang="en-US"/>
              <a:t>transporting the food,</a:t>
            </a:r>
          </a:p>
          <a:p>
            <a:r>
              <a:rPr lang="en-US"/>
              <a:t>- $393.61 million for the purchase of food.</a:t>
            </a:r>
          </a:p>
          <a:p>
            <a:r>
              <a:rPr lang="en-US"/>
              <a:t>In addition to the amounts above, USDA is also providing $500 million in supplemental TEFAP</a:t>
            </a:r>
          </a:p>
          <a:p>
            <a:r>
              <a:rPr lang="en-US"/>
              <a:t>funding as part of the Build Back Better Initiative. </a:t>
            </a:r>
          </a:p>
          <a:p>
            <a:endParaRPr lang="en-US"/>
          </a:p>
          <a:p>
            <a:r>
              <a:rPr lang="en-US"/>
              <a:t>The amount available for TEFAP food purchases through the FY 2023 Appropriations Act is $445.5 million. </a:t>
            </a:r>
          </a:p>
          <a:p>
            <a:r>
              <a:rPr lang="en-US"/>
              <a:t>-$7.2 million is needed to pay costs associated with ordering and transporting the food</a:t>
            </a:r>
          </a:p>
          <a:p>
            <a:r>
              <a:rPr lang="en-US"/>
              <a:t>-$438.3 million for the purchase of food.</a:t>
            </a:r>
          </a:p>
          <a:p>
            <a:endParaRPr lang="en-US"/>
          </a:p>
          <a:p>
            <a:r>
              <a:rPr lang="en-US"/>
              <a:t>Here's how that money translates into the amount of TEFAP food DTC receives. It won't line up exactly as these figures are from DTC FY, which runs July to June and the federal government budgets run Oct 1-Sept 30</a:t>
            </a:r>
          </a:p>
          <a:p>
            <a:r>
              <a:rPr lang="en-US"/>
              <a:t>-FY 2021=11,497,465 pounds</a:t>
            </a:r>
          </a:p>
          <a:p>
            <a:r>
              <a:rPr lang="en-US"/>
              <a:t>-FY 2022: 4,641,081 pounds</a:t>
            </a:r>
          </a:p>
          <a:p>
            <a:r>
              <a:rPr lang="en-US"/>
              <a:t>-FY 20233 (up through 5/26/2023): 3,299,370 pounds</a:t>
            </a:r>
          </a:p>
          <a:p>
            <a:endParaRPr lang="en-US"/>
          </a:p>
          <a:p>
            <a:r>
              <a:rPr lang="en-US"/>
              <a:t>You can compare the funding from pre-COVID times to now; looking pretty similar.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Types of food available through TEFAP will vary depending on the preferences of the states and the current agricultural market conditions.</a:t>
            </a:r>
          </a:p>
          <a:p>
            <a:endParaRPr lang="en-US"/>
          </a:p>
          <a:p>
            <a:r>
              <a:rPr lang="en-US"/>
              <a:t>However, this is quality product being distributed, and it's being sent canned, frozen, dried, and fresh. There is an effort to get foods from the different food groups and meeting the nutritional needs of neighbors: proteins (fish, eggs, meat, poultry), grains (rice, pasta, cereal), dairy (milk, cheese), and fruits and vegetables.</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5371253" cy="262890"/>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7021799" y="0"/>
            <a:ext cx="5371253" cy="262890"/>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884738" y="392113"/>
            <a:ext cx="2625725" cy="19685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1239520" y="2492588"/>
            <a:ext cx="9916160" cy="2362359"/>
          </a:xfrm>
          <a:prstGeom prst="rect">
            <a:avLst/>
          </a:prstGeom>
        </p:spPr>
        <p:txBody>
          <a:bodyPr vert="horz" lIns="93177" tIns="46589" rIns="93177" bIns="46589" rtlCol="0"/>
          <a:lstStyle/>
          <a:p>
            <a:r>
              <a:rPr lang="en-US"/>
              <a:t>Pantries and kitchens in our network distribute TEFAP products to the community. </a:t>
            </a:r>
          </a:p>
          <a:p>
            <a:endParaRPr lang="en-US"/>
          </a:p>
          <a:p>
            <a:r>
              <a:rPr lang="en-US"/>
              <a:t>As previously discussed, there is a limited amount of TEFAP for each county, and Dare to Care selects partners who have the capacity for the additional paperwork, will reach those in most need of this product, and spread it out geographical to increase neighbors' accessibility to this food.  </a:t>
            </a:r>
          </a:p>
        </p:txBody>
      </p:sp>
      <p:sp>
        <p:nvSpPr>
          <p:cNvPr id="6" name="Footer Placeholder 5"/>
          <p:cNvSpPr>
            <a:spLocks noGrp="1"/>
          </p:cNvSpPr>
          <p:nvPr>
            <p:ph type="ftr" sz="quarter" idx="4"/>
          </p:nvPr>
        </p:nvSpPr>
        <p:spPr>
          <a:xfrm>
            <a:off x="3" y="4985174"/>
            <a:ext cx="5371253" cy="261674"/>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7021799" y="4985174"/>
            <a:ext cx="5371253" cy="261674"/>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4.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hyperlink" Target="https://daretocare.org/wp-content/uploads/2023/05/JUNE-2023-TEFAP-Client-Eligibility-Form-Modified.doc" TargetMode="External"/><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8.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 Id="rId9"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100.png"/><Relationship Id="rId14" Type="http://schemas.openxmlformats.org/officeDocument/2006/relationships/image" Target="../media/image105.svg"/></Relationships>
</file>

<file path=ppt/slides/_rels/slide17.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slides/_rels/slide18.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hyperlink" Target="https://daretocare.org" TargetMode="External"/><Relationship Id="rId7"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4.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hyperlink" Target="https://daretocare.org/partner-agencies/" TargetMode="External"/><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hyperlink" Target="https://dtc.daretocare.org/PrimariusWW/login.aspx?_gl=1*1hwz65z*_gcl_au*MjA1ODU1MTEwNC4xNjg0NzcyMTMx*_ga*MjAxNDE2NzYyMC4xNjc2MzgyMjgx*_ga_RMX5D72RKE*MTY4NTQ2MTMwNC4yNy4xLjE2ODU0NzIzMDAuMzkuMC4w&amp;_ga=2.178482660.1107706783.1685461304-2014167620.1676382281" TargetMode="External"/><Relationship Id="rId7"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14.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114.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24.svg"/><Relationship Id="rId5" Type="http://schemas.openxmlformats.org/officeDocument/2006/relationships/image" Target="../media/image49.svg"/><Relationship Id="rId10" Type="http://schemas.openxmlformats.org/officeDocument/2006/relationships/image" Target="../media/image123.png"/><Relationship Id="rId4" Type="http://schemas.openxmlformats.org/officeDocument/2006/relationships/image" Target="../media/image48.png"/><Relationship Id="rId9" Type="http://schemas.openxmlformats.org/officeDocument/2006/relationships/image" Target="../media/image122.svg"/></Relationships>
</file>

<file path=ppt/slides/_rels/slide2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25.png"/><Relationship Id="rId7" Type="http://schemas.openxmlformats.org/officeDocument/2006/relationships/image" Target="../media/image122.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1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4.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14.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7.png"/><Relationship Id="rId7" Type="http://schemas.openxmlformats.org/officeDocument/2006/relationships/image" Target="../media/image114.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12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49.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14.sv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 Id="rId9" Type="http://schemas.openxmlformats.org/officeDocument/2006/relationships/image" Target="../media/image135.png"/></Relationships>
</file>

<file path=ppt/slides/_rels/slide3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36.png"/><Relationship Id="rId7"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png"/></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26" Type="http://schemas.openxmlformats.org/officeDocument/2006/relationships/image" Target="../media/image162.png"/><Relationship Id="rId3" Type="http://schemas.openxmlformats.org/officeDocument/2006/relationships/image" Target="../media/image140.png"/><Relationship Id="rId21" Type="http://schemas.openxmlformats.org/officeDocument/2006/relationships/image" Target="../media/image135.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5" Type="http://schemas.openxmlformats.org/officeDocument/2006/relationships/image" Target="../media/image161.svg"/><Relationship Id="rId2" Type="http://schemas.openxmlformats.org/officeDocument/2006/relationships/notesSlide" Target="../notesSlides/notesSlide33.xml"/><Relationship Id="rId16" Type="http://schemas.openxmlformats.org/officeDocument/2006/relationships/image" Target="../media/image153.svg"/><Relationship Id="rId20" Type="http://schemas.openxmlformats.org/officeDocument/2006/relationships/image" Target="../media/image157.png"/><Relationship Id="rId29"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43.svg"/><Relationship Id="rId11" Type="http://schemas.openxmlformats.org/officeDocument/2006/relationships/image" Target="../media/image148.svg"/><Relationship Id="rId24" Type="http://schemas.openxmlformats.org/officeDocument/2006/relationships/image" Target="../media/image160.pn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59.svg"/><Relationship Id="rId28" Type="http://schemas.openxmlformats.org/officeDocument/2006/relationships/image" Target="../media/image164.svg"/><Relationship Id="rId10" Type="http://schemas.openxmlformats.org/officeDocument/2006/relationships/image" Target="../media/image147.png"/><Relationship Id="rId19" Type="http://schemas.openxmlformats.org/officeDocument/2006/relationships/image" Target="../media/image156.png"/><Relationship Id="rId31" Type="http://schemas.openxmlformats.org/officeDocument/2006/relationships/image" Target="../media/image109.svg"/><Relationship Id="rId4" Type="http://schemas.openxmlformats.org/officeDocument/2006/relationships/image" Target="../media/image141.svg"/><Relationship Id="rId9" Type="http://schemas.openxmlformats.org/officeDocument/2006/relationships/image" Target="../media/image146.png"/><Relationship Id="rId14" Type="http://schemas.openxmlformats.org/officeDocument/2006/relationships/image" Target="../media/image151.png"/><Relationship Id="rId22" Type="http://schemas.openxmlformats.org/officeDocument/2006/relationships/image" Target="../media/image158.png"/><Relationship Id="rId27" Type="http://schemas.openxmlformats.org/officeDocument/2006/relationships/image" Target="../media/image163.png"/><Relationship Id="rId30" Type="http://schemas.openxmlformats.org/officeDocument/2006/relationships/image" Target="../media/image108.png"/></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8.png"/><Relationship Id="rId3" Type="http://schemas.openxmlformats.org/officeDocument/2006/relationships/image" Target="../media/image140.png"/><Relationship Id="rId7" Type="http://schemas.openxmlformats.org/officeDocument/2006/relationships/image" Target="../media/image156.png"/><Relationship Id="rId12" Type="http://schemas.openxmlformats.org/officeDocument/2006/relationships/image" Target="../media/image168.png"/><Relationship Id="rId2" Type="http://schemas.openxmlformats.org/officeDocument/2006/relationships/notesSlide" Target="../notesSlides/notesSlide34.xml"/><Relationship Id="rId16"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57.png"/><Relationship Id="rId5" Type="http://schemas.openxmlformats.org/officeDocument/2006/relationships/image" Target="../media/image166.png"/><Relationship Id="rId15" Type="http://schemas.openxmlformats.org/officeDocument/2006/relationships/image" Target="../media/image169.png"/><Relationship Id="rId10" Type="http://schemas.openxmlformats.org/officeDocument/2006/relationships/image" Target="../media/image162.png"/><Relationship Id="rId4" Type="http://schemas.openxmlformats.org/officeDocument/2006/relationships/image" Target="../media/image141.svg"/><Relationship Id="rId9" Type="http://schemas.openxmlformats.org/officeDocument/2006/relationships/image" Target="../media/image135.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76.svg"/><Relationship Id="rId13" Type="http://schemas.openxmlformats.org/officeDocument/2006/relationships/image" Target="../media/image181.svg"/><Relationship Id="rId18" Type="http://schemas.openxmlformats.org/officeDocument/2006/relationships/image" Target="../media/image186.png"/><Relationship Id="rId3" Type="http://schemas.openxmlformats.org/officeDocument/2006/relationships/image" Target="../media/image171.png"/><Relationship Id="rId21" Type="http://schemas.openxmlformats.org/officeDocument/2006/relationships/image" Target="../media/image189.svg"/><Relationship Id="rId7" Type="http://schemas.openxmlformats.org/officeDocument/2006/relationships/image" Target="../media/image175.png"/><Relationship Id="rId12" Type="http://schemas.openxmlformats.org/officeDocument/2006/relationships/image" Target="../media/image180.png"/><Relationship Id="rId17" Type="http://schemas.openxmlformats.org/officeDocument/2006/relationships/image" Target="../media/image185.svg"/><Relationship Id="rId2" Type="http://schemas.openxmlformats.org/officeDocument/2006/relationships/notesSlide" Target="../notesSlides/notesSlide35.xml"/><Relationship Id="rId16" Type="http://schemas.openxmlformats.org/officeDocument/2006/relationships/image" Target="../media/image184.png"/><Relationship Id="rId20"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74.sv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23" Type="http://schemas.openxmlformats.org/officeDocument/2006/relationships/image" Target="../media/image191.svg"/><Relationship Id="rId10" Type="http://schemas.openxmlformats.org/officeDocument/2006/relationships/image" Target="../media/image178.svg"/><Relationship Id="rId19" Type="http://schemas.openxmlformats.org/officeDocument/2006/relationships/image" Target="../media/image187.svg"/><Relationship Id="rId4" Type="http://schemas.openxmlformats.org/officeDocument/2006/relationships/image" Target="../media/image172.svg"/><Relationship Id="rId9" Type="http://schemas.openxmlformats.org/officeDocument/2006/relationships/image" Target="../media/image177.png"/><Relationship Id="rId14" Type="http://schemas.openxmlformats.org/officeDocument/2006/relationships/image" Target="../media/image182.png"/><Relationship Id="rId22" Type="http://schemas.openxmlformats.org/officeDocument/2006/relationships/image" Target="../media/image190.png"/></Relationships>
</file>

<file path=ppt/slides/_rels/slide3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hyperlink" Target="https://daretocare.org/wp-content/uploads/2023/06/KY-TEFAP-Household-Distribution-Rate-of-USDA-Commodities-FD_EFAP_54FB.pdf" TargetMode="External"/><Relationship Id="rId7" Type="http://schemas.openxmlformats.org/officeDocument/2006/relationships/image" Target="../media/image159.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58.png"/><Relationship Id="rId11" Type="http://schemas.openxmlformats.org/officeDocument/2006/relationships/image" Target="../media/image194.svg"/><Relationship Id="rId5" Type="http://schemas.openxmlformats.org/officeDocument/2006/relationships/image" Target="../media/image168.png"/><Relationship Id="rId10"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70.svg"/></Relationships>
</file>

<file path=ppt/slides/_rels/slide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197.svg"/><Relationship Id="rId4" Type="http://schemas.openxmlformats.org/officeDocument/2006/relationships/image" Target="../media/image196.png"/></Relationships>
</file>

<file path=ppt/slides/_rels/slide38.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95.png"/><Relationship Id="rId7" Type="http://schemas.openxmlformats.org/officeDocument/2006/relationships/image" Target="../media/image201.pn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200.jpeg"/><Relationship Id="rId5" Type="http://schemas.openxmlformats.org/officeDocument/2006/relationships/image" Target="../media/image199.svg"/><Relationship Id="rId10" Type="http://schemas.openxmlformats.org/officeDocument/2006/relationships/image" Target="../media/image203.svg"/><Relationship Id="rId4" Type="http://schemas.openxmlformats.org/officeDocument/2006/relationships/image" Target="../media/image198.png"/><Relationship Id="rId9" Type="http://schemas.openxmlformats.org/officeDocument/2006/relationships/image" Target="../media/image138.png"/></Relationships>
</file>

<file path=ppt/slides/_rels/slide3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hyperlink" Target="https://daretocare.org/wp-content/uploads/2023/05/JUNE-2023-TEFAP-Client-Eligibility-Form-Modified.doc" TargetMode="External"/><Relationship Id="rId7" Type="http://schemas.openxmlformats.org/officeDocument/2006/relationships/image" Target="../media/image205.sv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198.png"/><Relationship Id="rId5" Type="http://schemas.openxmlformats.org/officeDocument/2006/relationships/image" Target="../media/image200.jpeg"/><Relationship Id="rId10" Type="http://schemas.openxmlformats.org/officeDocument/2006/relationships/image" Target="../media/image208.svg"/><Relationship Id="rId4" Type="http://schemas.openxmlformats.org/officeDocument/2006/relationships/image" Target="../media/image204.png"/><Relationship Id="rId9" Type="http://schemas.openxmlformats.org/officeDocument/2006/relationships/image" Target="../media/image207.png"/></Relationships>
</file>

<file path=ppt/slides/_rels/slide42.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jpeg"/><Relationship Id="rId7" Type="http://schemas.openxmlformats.org/officeDocument/2006/relationships/image" Target="../media/image213.svg"/><Relationship Id="rId12" Type="http://schemas.openxmlformats.org/officeDocument/2006/relationships/image" Target="../media/image218.png"/><Relationship Id="rId2" Type="http://schemas.openxmlformats.org/officeDocument/2006/relationships/notesSlide" Target="../notesSlides/notesSlide42.xml"/><Relationship Id="rId16" Type="http://schemas.openxmlformats.org/officeDocument/2006/relationships/image" Target="../media/image222.sv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217.svg"/><Relationship Id="rId5" Type="http://schemas.openxmlformats.org/officeDocument/2006/relationships/image" Target="../media/image211.sv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svg"/><Relationship Id="rId14" Type="http://schemas.openxmlformats.org/officeDocument/2006/relationships/image" Target="../media/image220.svg"/></Relationships>
</file>

<file path=ppt/slides/_rels/slide43.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223.png"/><Relationship Id="rId7" Type="http://schemas.openxmlformats.org/officeDocument/2006/relationships/image" Target="../media/image132.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229.svg"/><Relationship Id="rId5" Type="http://schemas.openxmlformats.org/officeDocument/2006/relationships/image" Target="../media/image225.png"/><Relationship Id="rId10" Type="http://schemas.openxmlformats.org/officeDocument/2006/relationships/image" Target="../media/image228.png"/><Relationship Id="rId4" Type="http://schemas.openxmlformats.org/officeDocument/2006/relationships/image" Target="../media/image224.svg"/><Relationship Id="rId9" Type="http://schemas.openxmlformats.org/officeDocument/2006/relationships/image" Target="../media/image227.svg"/></Relationships>
</file>

<file path=ppt/slides/_rels/slide44.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28.png"/><Relationship Id="rId7"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230.jpeg"/><Relationship Id="rId5" Type="http://schemas.openxmlformats.org/officeDocument/2006/relationships/image" Target="../media/image49.sv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28.png"/><Relationship Id="rId7"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230.jpe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231.jpeg"/></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141.svg"/></Relationships>
</file>

<file path=ppt/slides/_rels/slide4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www.break-timer.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36.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38.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9.png"/><Relationship Id="rId7" Type="http://schemas.openxmlformats.org/officeDocument/2006/relationships/image" Target="../media/image139.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hyperlink" Target="mailto:FNSCIVILRIGHTSCOMPLAINTS@usda.gov" TargetMode="External"/><Relationship Id="rId4" Type="http://schemas.openxmlformats.org/officeDocument/2006/relationships/image" Target="../media/image240.svg"/></Relationships>
</file>

<file path=ppt/slides/_rels/slide53.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241.png"/><Relationship Id="rId7" Type="http://schemas.openxmlformats.org/officeDocument/2006/relationships/image" Target="../media/image13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242.svg"/></Relationships>
</file>

<file path=ppt/slides/_rels/slide54.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244.svg"/></Relationships>
</file>

<file path=ppt/slides/_rels/slide5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jpeg"/></Relationships>
</file>

<file path=ppt/slides/_rels/slide56.xml.rels><?xml version="1.0" encoding="UTF-8" standalone="yes"?>
<Relationships xmlns="http://schemas.openxmlformats.org/package/2006/relationships"><Relationship Id="rId8" Type="http://schemas.openxmlformats.org/officeDocument/2006/relationships/image" Target="../media/image255.png"/><Relationship Id="rId13" Type="http://schemas.openxmlformats.org/officeDocument/2006/relationships/hyperlink" Target="http://www.lep.gov/" TargetMode="External"/><Relationship Id="rId3" Type="http://schemas.openxmlformats.org/officeDocument/2006/relationships/image" Target="../media/image251.png"/><Relationship Id="rId7" Type="http://schemas.openxmlformats.org/officeDocument/2006/relationships/image" Target="../media/image254.svg"/><Relationship Id="rId12" Type="http://schemas.openxmlformats.org/officeDocument/2006/relationships/hyperlink" Target="http://www.kyrelay.org/"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253.png"/><Relationship Id="rId11" Type="http://schemas.openxmlformats.org/officeDocument/2006/relationships/image" Target="../media/image258.svg"/><Relationship Id="rId5" Type="http://schemas.openxmlformats.org/officeDocument/2006/relationships/hyperlink" Target="https://www.ada.gov/resources/service-animals-2010-requirements/" TargetMode="External"/><Relationship Id="rId10" Type="http://schemas.openxmlformats.org/officeDocument/2006/relationships/image" Target="../media/image257.png"/><Relationship Id="rId4" Type="http://schemas.openxmlformats.org/officeDocument/2006/relationships/image" Target="../media/image252.svg"/><Relationship Id="rId9" Type="http://schemas.openxmlformats.org/officeDocument/2006/relationships/image" Target="../media/image256.svg"/></Relationships>
</file>

<file path=ppt/slides/_rels/slide57.xml.rels><?xml version="1.0" encoding="UTF-8" standalone="yes"?>
<Relationships xmlns="http://schemas.openxmlformats.org/package/2006/relationships"><Relationship Id="rId8" Type="http://schemas.openxmlformats.org/officeDocument/2006/relationships/image" Target="../media/image263.svg"/><Relationship Id="rId3" Type="http://schemas.openxmlformats.org/officeDocument/2006/relationships/image" Target="../media/image259.png"/><Relationship Id="rId7" Type="http://schemas.openxmlformats.org/officeDocument/2006/relationships/image" Target="../media/image26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261.svg"/><Relationship Id="rId4" Type="http://schemas.openxmlformats.org/officeDocument/2006/relationships/image" Target="../media/image260.png"/></Relationships>
</file>

<file path=ppt/slides/_rels/slide5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248.jpeg"/><Relationship Id="rId7" Type="http://schemas.openxmlformats.org/officeDocument/2006/relationships/image" Target="../media/image138.png"/><Relationship Id="rId12" Type="http://schemas.openxmlformats.org/officeDocument/2006/relationships/image" Target="../media/image268.sv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267.png"/><Relationship Id="rId5" Type="http://schemas.openxmlformats.org/officeDocument/2006/relationships/image" Target="../media/image249.png"/><Relationship Id="rId10" Type="http://schemas.openxmlformats.org/officeDocument/2006/relationships/image" Target="../media/image266.svg"/><Relationship Id="rId4" Type="http://schemas.openxmlformats.org/officeDocument/2006/relationships/image" Target="../media/image245.png"/><Relationship Id="rId9" Type="http://schemas.openxmlformats.org/officeDocument/2006/relationships/image" Target="../media/image265.png"/></Relationships>
</file>

<file path=ppt/slides/_rels/slide59.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39.sv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7.sv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1.svg"/><Relationship Id="rId5" Type="http://schemas.openxmlformats.org/officeDocument/2006/relationships/image" Target="../media/image26.pn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25.svg"/><Relationship Id="rId9" Type="http://schemas.openxmlformats.org/officeDocument/2006/relationships/image" Target="../media/image13.png"/><Relationship Id="rId14" Type="http://schemas.openxmlformats.org/officeDocument/2006/relationships/image" Target="../media/image34.png"/></Relationships>
</file>

<file path=ppt/slides/_rels/slide6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241.png"/><Relationship Id="rId7"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242.svg"/></Relationships>
</file>

<file path=ppt/slides/_rels/slide6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271.svg"/><Relationship Id="rId5" Type="http://schemas.openxmlformats.org/officeDocument/2006/relationships/image" Target="../media/image270.png"/><Relationship Id="rId4" Type="http://schemas.openxmlformats.org/officeDocument/2006/relationships/image" Target="../media/image238.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73.png"/></Relationships>
</file>

<file path=ppt/slides/_rels/slide65.xml.rels><?xml version="1.0" encoding="UTF-8" standalone="yes"?>
<Relationships xmlns="http://schemas.openxmlformats.org/package/2006/relationships"><Relationship Id="rId3" Type="http://schemas.openxmlformats.org/officeDocument/2006/relationships/hyperlink" Target="https://www.kyagr.com/CONSUMER/SUPPLEMENTAL-PROGRAMS.HTML" TargetMode="External"/><Relationship Id="rId7" Type="http://schemas.openxmlformats.org/officeDocument/2006/relationships/image" Target="../media/image6.sv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daretocare.org/partner-agencies/agency-tools/" TargetMode="External"/><Relationship Id="rId4" Type="http://schemas.openxmlformats.org/officeDocument/2006/relationships/hyperlink" Target="https://www.usda.gov/sites/default/files/documents/USDA-OASCR%20P-Complaint-Form-0508-0002-508-11-28-17Fax2Mail.pdf"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277.svg"/><Relationship Id="rId5" Type="http://schemas.openxmlformats.org/officeDocument/2006/relationships/image" Target="../media/image276.png"/><Relationship Id="rId4" Type="http://schemas.openxmlformats.org/officeDocument/2006/relationships/image" Target="../media/image275.svg"/></Relationships>
</file>

<file path=ppt/slides/_rels/slide67.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285.svg"/><Relationship Id="rId3" Type="http://schemas.openxmlformats.org/officeDocument/2006/relationships/image" Target="../media/image278.png"/><Relationship Id="rId7" Type="http://schemas.openxmlformats.org/officeDocument/2006/relationships/image" Target="../media/image140.png"/><Relationship Id="rId12" Type="http://schemas.openxmlformats.org/officeDocument/2006/relationships/image" Target="../media/image284.png"/><Relationship Id="rId2" Type="http://schemas.openxmlformats.org/officeDocument/2006/relationships/notesSlide" Target="../notesSlides/notesSlide67.xml"/><Relationship Id="rId16" Type="http://schemas.openxmlformats.org/officeDocument/2006/relationships/image" Target="../media/image288.png"/><Relationship Id="rId1" Type="http://schemas.openxmlformats.org/officeDocument/2006/relationships/slideLayout" Target="../slideLayouts/slideLayout7.xml"/><Relationship Id="rId6" Type="http://schemas.openxmlformats.org/officeDocument/2006/relationships/image" Target="../media/image281.svg"/><Relationship Id="rId11" Type="http://schemas.openxmlformats.org/officeDocument/2006/relationships/image" Target="../media/image7.png"/><Relationship Id="rId5" Type="http://schemas.openxmlformats.org/officeDocument/2006/relationships/image" Target="../media/image280.png"/><Relationship Id="rId15" Type="http://schemas.openxmlformats.org/officeDocument/2006/relationships/image" Target="../media/image287.svg"/><Relationship Id="rId10" Type="http://schemas.openxmlformats.org/officeDocument/2006/relationships/image" Target="../media/image283.svg"/><Relationship Id="rId4" Type="http://schemas.openxmlformats.org/officeDocument/2006/relationships/image" Target="../media/image279.svg"/><Relationship Id="rId9" Type="http://schemas.openxmlformats.org/officeDocument/2006/relationships/image" Target="../media/image282.png"/><Relationship Id="rId14" Type="http://schemas.openxmlformats.org/officeDocument/2006/relationships/image" Target="../media/image286.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e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5583" r="5583"/>
          <a:stretch>
            <a:fillRect/>
          </a:stretch>
        </p:blipFill>
        <p:spPr>
          <a:xfrm>
            <a:off x="0" y="0"/>
            <a:ext cx="9753600" cy="7315200"/>
          </a:xfrm>
          <a:prstGeom prst="rect">
            <a:avLst/>
          </a:prstGeom>
        </p:spPr>
      </p:pic>
      <p:sp>
        <p:nvSpPr>
          <p:cNvPr id="3" name="Freeform 3"/>
          <p:cNvSpPr/>
          <p:nvPr/>
        </p:nvSpPr>
        <p:spPr>
          <a:xfrm rot="-7706139">
            <a:off x="-4062759" y="-45603"/>
            <a:ext cx="10745360" cy="8515698"/>
          </a:xfrm>
          <a:custGeom>
            <a:avLst/>
            <a:gdLst/>
            <a:ahLst/>
            <a:cxnLst/>
            <a:rect l="l" t="t" r="r" b="b"/>
            <a:pathLst>
              <a:path w="10745360" h="8515698">
                <a:moveTo>
                  <a:pt x="0" y="0"/>
                </a:moveTo>
                <a:lnTo>
                  <a:pt x="10745360" y="0"/>
                </a:lnTo>
                <a:lnTo>
                  <a:pt x="10745360" y="8515698"/>
                </a:lnTo>
                <a:lnTo>
                  <a:pt x="0" y="851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77270" y="2491696"/>
            <a:ext cx="4838108" cy="1455366"/>
          </a:xfrm>
          <a:custGeom>
            <a:avLst/>
            <a:gdLst/>
            <a:ahLst/>
            <a:cxnLst/>
            <a:rect l="l" t="t" r="r" b="b"/>
            <a:pathLst>
              <a:path w="4838108" h="1455366">
                <a:moveTo>
                  <a:pt x="0" y="0"/>
                </a:moveTo>
                <a:lnTo>
                  <a:pt x="4838107" y="0"/>
                </a:lnTo>
                <a:lnTo>
                  <a:pt x="4838107" y="1455365"/>
                </a:lnTo>
                <a:lnTo>
                  <a:pt x="0" y="1455365"/>
                </a:lnTo>
                <a:lnTo>
                  <a:pt x="0" y="0"/>
                </a:lnTo>
                <a:close/>
              </a:path>
            </a:pathLst>
          </a:custGeom>
          <a:blipFill>
            <a:blip r:embed="rId6"/>
            <a:stretch>
              <a:fillRect/>
            </a:stretch>
          </a:blipFill>
        </p:spPr>
      </p:sp>
      <p:grpSp>
        <p:nvGrpSpPr>
          <p:cNvPr id="5" name="Group 5"/>
          <p:cNvGrpSpPr/>
          <p:nvPr/>
        </p:nvGrpSpPr>
        <p:grpSpPr>
          <a:xfrm>
            <a:off x="0" y="4076134"/>
            <a:ext cx="5513662" cy="2546561"/>
            <a:chOff x="0" y="0"/>
            <a:chExt cx="7351549" cy="3395414"/>
          </a:xfrm>
        </p:grpSpPr>
        <p:sp>
          <p:nvSpPr>
            <p:cNvPr id="6" name="TextBox 6"/>
            <p:cNvSpPr txBox="1"/>
            <p:nvPr/>
          </p:nvSpPr>
          <p:spPr>
            <a:xfrm>
              <a:off x="115932" y="-85725"/>
              <a:ext cx="7099673" cy="955491"/>
            </a:xfrm>
            <a:prstGeom prst="rect">
              <a:avLst/>
            </a:prstGeom>
          </p:spPr>
          <p:txBody>
            <a:bodyPr lIns="0" tIns="0" rIns="0" bIns="0" rtlCol="0" anchor="t">
              <a:spAutoFit/>
            </a:bodyPr>
            <a:lstStyle/>
            <a:p>
              <a:pPr algn="ctr">
                <a:lnSpc>
                  <a:spcPts val="6027"/>
                </a:lnSpc>
              </a:pPr>
              <a:r>
                <a:rPr lang="en-US" sz="4305" spc="111">
                  <a:solidFill>
                    <a:srgbClr val="FFFFFF"/>
                  </a:solidFill>
                  <a:latin typeface="League Spartan"/>
                </a:rPr>
                <a:t>KENTUCKY TEFAP</a:t>
              </a:r>
            </a:p>
          </p:txBody>
        </p:sp>
        <p:sp>
          <p:nvSpPr>
            <p:cNvPr id="7" name="TextBox 7"/>
            <p:cNvSpPr txBox="1"/>
            <p:nvPr/>
          </p:nvSpPr>
          <p:spPr>
            <a:xfrm>
              <a:off x="0" y="738654"/>
              <a:ext cx="7351549" cy="1100250"/>
            </a:xfrm>
            <a:prstGeom prst="rect">
              <a:avLst/>
            </a:prstGeom>
          </p:spPr>
          <p:txBody>
            <a:bodyPr lIns="0" tIns="0" rIns="0" bIns="0" rtlCol="0" anchor="t">
              <a:spAutoFit/>
            </a:bodyPr>
            <a:lstStyle/>
            <a:p>
              <a:pPr algn="ctr">
                <a:lnSpc>
                  <a:spcPts val="6964"/>
                </a:lnSpc>
              </a:pPr>
              <a:r>
                <a:rPr lang="en-US" sz="4974" spc="129">
                  <a:solidFill>
                    <a:srgbClr val="FFFFFF"/>
                  </a:solidFill>
                  <a:latin typeface="League Spartan"/>
                </a:rPr>
                <a:t>&amp; CIVIL RIGHTS</a:t>
              </a:r>
            </a:p>
          </p:txBody>
        </p:sp>
        <p:sp>
          <p:nvSpPr>
            <p:cNvPr id="8" name="TextBox 8"/>
            <p:cNvSpPr txBox="1"/>
            <p:nvPr/>
          </p:nvSpPr>
          <p:spPr>
            <a:xfrm>
              <a:off x="60285" y="1650643"/>
              <a:ext cx="7291263" cy="1744772"/>
            </a:xfrm>
            <a:prstGeom prst="rect">
              <a:avLst/>
            </a:prstGeom>
          </p:spPr>
          <p:txBody>
            <a:bodyPr lIns="0" tIns="0" rIns="0" bIns="0" rtlCol="0" anchor="t">
              <a:spAutoFit/>
            </a:bodyPr>
            <a:lstStyle/>
            <a:p>
              <a:pPr algn="ctr">
                <a:lnSpc>
                  <a:spcPts val="11035"/>
                </a:lnSpc>
              </a:pPr>
              <a:r>
                <a:rPr lang="en-US" sz="7882" spc="204">
                  <a:solidFill>
                    <a:srgbClr val="FFFFFF"/>
                  </a:solidFill>
                  <a:latin typeface="League Spartan"/>
                </a:rPr>
                <a:t>TRAINING</a:t>
              </a:r>
            </a:p>
          </p:txBody>
        </p:sp>
      </p:grpSp>
      <p:sp>
        <p:nvSpPr>
          <p:cNvPr id="9" name="Freeform 9"/>
          <p:cNvSpPr/>
          <p:nvPr/>
        </p:nvSpPr>
        <p:spPr>
          <a:xfrm>
            <a:off x="731520" y="6472338"/>
            <a:ext cx="3901440" cy="39014"/>
          </a:xfrm>
          <a:custGeom>
            <a:avLst/>
            <a:gdLst/>
            <a:ahLst/>
            <a:cxnLst/>
            <a:rect l="l" t="t" r="r" b="b"/>
            <a:pathLst>
              <a:path w="3901440" h="39014">
                <a:moveTo>
                  <a:pt x="0" y="0"/>
                </a:moveTo>
                <a:lnTo>
                  <a:pt x="3901440" y="0"/>
                </a:lnTo>
                <a:lnTo>
                  <a:pt x="3901440" y="39014"/>
                </a:lnTo>
                <a:lnTo>
                  <a:pt x="0" y="390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10"/>
          <p:cNvGrpSpPr/>
          <p:nvPr/>
        </p:nvGrpSpPr>
        <p:grpSpPr>
          <a:xfrm>
            <a:off x="7850309" y="317392"/>
            <a:ext cx="1467797" cy="2034830"/>
            <a:chOff x="0" y="0"/>
            <a:chExt cx="1957062" cy="2713106"/>
          </a:xfrm>
        </p:grpSpPr>
        <p:grpSp>
          <p:nvGrpSpPr>
            <p:cNvPr id="11" name="Group 11"/>
            <p:cNvGrpSpPr/>
            <p:nvPr/>
          </p:nvGrpSpPr>
          <p:grpSpPr>
            <a:xfrm>
              <a:off x="0" y="0"/>
              <a:ext cx="1957062" cy="2713106"/>
              <a:chOff x="0" y="0"/>
              <a:chExt cx="543628" cy="753641"/>
            </a:xfrm>
          </p:grpSpPr>
          <p:sp>
            <p:nvSpPr>
              <p:cNvPr id="12" name="Freeform 12"/>
              <p:cNvSpPr/>
              <p:nvPr/>
            </p:nvSpPr>
            <p:spPr>
              <a:xfrm>
                <a:off x="0" y="0"/>
                <a:ext cx="543628" cy="753641"/>
              </a:xfrm>
              <a:custGeom>
                <a:avLst/>
                <a:gdLst/>
                <a:ahLst/>
                <a:cxnLst/>
                <a:rect l="l" t="t" r="r" b="b"/>
                <a:pathLst>
                  <a:path w="543628" h="753641">
                    <a:moveTo>
                      <a:pt x="0" y="0"/>
                    </a:moveTo>
                    <a:lnTo>
                      <a:pt x="543628" y="0"/>
                    </a:lnTo>
                    <a:lnTo>
                      <a:pt x="543628" y="753641"/>
                    </a:lnTo>
                    <a:lnTo>
                      <a:pt x="0" y="753641"/>
                    </a:lnTo>
                    <a:close/>
                  </a:path>
                </a:pathLst>
              </a:custGeom>
              <a:solidFill>
                <a:srgbClr val="4B7E1B">
                  <a:alpha val="70980"/>
                </a:srgbClr>
              </a:solidFill>
            </p:spPr>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grpSp>
          <p:nvGrpSpPr>
            <p:cNvPr id="14" name="Group 14"/>
            <p:cNvGrpSpPr/>
            <p:nvPr/>
          </p:nvGrpSpPr>
          <p:grpSpPr>
            <a:xfrm>
              <a:off x="119911" y="103920"/>
              <a:ext cx="1723581" cy="2451019"/>
              <a:chOff x="0" y="0"/>
              <a:chExt cx="478773" cy="680839"/>
            </a:xfrm>
          </p:grpSpPr>
          <p:sp>
            <p:nvSpPr>
              <p:cNvPr id="15" name="Freeform 15"/>
              <p:cNvSpPr/>
              <p:nvPr/>
            </p:nvSpPr>
            <p:spPr>
              <a:xfrm>
                <a:off x="0" y="0"/>
                <a:ext cx="478773" cy="680839"/>
              </a:xfrm>
              <a:custGeom>
                <a:avLst/>
                <a:gdLst/>
                <a:ahLst/>
                <a:cxnLst/>
                <a:rect l="l" t="t" r="r" b="b"/>
                <a:pathLst>
                  <a:path w="478773" h="680839">
                    <a:moveTo>
                      <a:pt x="0" y="0"/>
                    </a:moveTo>
                    <a:lnTo>
                      <a:pt x="478773" y="0"/>
                    </a:lnTo>
                    <a:lnTo>
                      <a:pt x="478773" y="680839"/>
                    </a:lnTo>
                    <a:lnTo>
                      <a:pt x="0" y="680839"/>
                    </a:lnTo>
                    <a:close/>
                  </a:path>
                </a:pathLst>
              </a:custGeom>
              <a:solidFill>
                <a:srgbClr val="FFFFFF">
                  <a:alpha val="70980"/>
                </a:srgbClr>
              </a:solidFill>
            </p:spPr>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sp>
          <p:nvSpPr>
            <p:cNvPr id="17" name="Freeform 17"/>
            <p:cNvSpPr/>
            <p:nvPr/>
          </p:nvSpPr>
          <p:spPr>
            <a:xfrm>
              <a:off x="353392" y="327383"/>
              <a:ext cx="1256620" cy="2004092"/>
            </a:xfrm>
            <a:custGeom>
              <a:avLst/>
              <a:gdLst/>
              <a:ahLst/>
              <a:cxnLst/>
              <a:rect l="l" t="t" r="r" b="b"/>
              <a:pathLst>
                <a:path w="1256620" h="2004092">
                  <a:moveTo>
                    <a:pt x="0" y="0"/>
                  </a:moveTo>
                  <a:lnTo>
                    <a:pt x="1256620" y="0"/>
                  </a:lnTo>
                  <a:lnTo>
                    <a:pt x="1256620" y="2004092"/>
                  </a:lnTo>
                  <a:lnTo>
                    <a:pt x="0" y="2004092"/>
                  </a:lnTo>
                  <a:lnTo>
                    <a:pt x="0" y="0"/>
                  </a:lnTo>
                  <a:close/>
                </a:path>
              </a:pathLst>
            </a:custGeom>
            <a:blipFill>
              <a:blip r:embed="rId9">
                <a:alphaModFix amt="71000"/>
              </a:blip>
              <a:stretch>
                <a:fillRect/>
              </a:stretch>
            </a:blipFill>
          </p:spPr>
        </p:sp>
      </p:grpSp>
      <p:sp>
        <p:nvSpPr>
          <p:cNvPr id="18" name="TextBox 18"/>
          <p:cNvSpPr txBox="1"/>
          <p:nvPr/>
        </p:nvSpPr>
        <p:spPr>
          <a:xfrm>
            <a:off x="1814032" y="6444677"/>
            <a:ext cx="1736416" cy="490578"/>
          </a:xfrm>
          <a:prstGeom prst="rect">
            <a:avLst/>
          </a:prstGeom>
        </p:spPr>
        <p:txBody>
          <a:bodyPr lIns="0" tIns="0" rIns="0" bIns="0" rtlCol="0" anchor="t">
            <a:spAutoFit/>
          </a:bodyPr>
          <a:lstStyle/>
          <a:p>
            <a:pPr algn="ctr">
              <a:lnSpc>
                <a:spcPts val="3907"/>
              </a:lnSpc>
            </a:pPr>
            <a:r>
              <a:rPr lang="en-US" sz="2791">
                <a:solidFill>
                  <a:srgbClr val="FFFFFF"/>
                </a:solidFill>
                <a:latin typeface="Lato"/>
              </a:rPr>
              <a:t>June 2023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35673" y="0"/>
            <a:ext cx="3119120" cy="3657600"/>
            <a:chOff x="0" y="0"/>
            <a:chExt cx="2176164" cy="2551853"/>
          </a:xfrm>
        </p:grpSpPr>
        <p:sp>
          <p:nvSpPr>
            <p:cNvPr id="3" name="Freeform 3"/>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99CC33"/>
            </a:solidFill>
          </p:spPr>
        </p:sp>
      </p:grpSp>
      <p:grpSp>
        <p:nvGrpSpPr>
          <p:cNvPr id="4" name="Group 4"/>
          <p:cNvGrpSpPr/>
          <p:nvPr/>
        </p:nvGrpSpPr>
        <p:grpSpPr>
          <a:xfrm>
            <a:off x="6634480" y="3657600"/>
            <a:ext cx="3119120" cy="3657600"/>
            <a:chOff x="0" y="0"/>
            <a:chExt cx="2176164" cy="2551853"/>
          </a:xfrm>
        </p:grpSpPr>
        <p:sp>
          <p:nvSpPr>
            <p:cNvPr id="5" name="Freeform 5"/>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99CC33"/>
            </a:solidFill>
          </p:spPr>
        </p:sp>
      </p:grpSp>
      <p:grpSp>
        <p:nvGrpSpPr>
          <p:cNvPr id="6" name="Group 6"/>
          <p:cNvGrpSpPr/>
          <p:nvPr/>
        </p:nvGrpSpPr>
        <p:grpSpPr>
          <a:xfrm>
            <a:off x="6634480" y="0"/>
            <a:ext cx="3119120" cy="3657600"/>
            <a:chOff x="0" y="0"/>
            <a:chExt cx="2176164" cy="2551853"/>
          </a:xfrm>
        </p:grpSpPr>
        <p:sp>
          <p:nvSpPr>
            <p:cNvPr id="7" name="Freeform 7"/>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4B7E1B"/>
            </a:solidFill>
          </p:spPr>
        </p:sp>
      </p:grpSp>
      <p:grpSp>
        <p:nvGrpSpPr>
          <p:cNvPr id="8" name="Group 8"/>
          <p:cNvGrpSpPr/>
          <p:nvPr/>
        </p:nvGrpSpPr>
        <p:grpSpPr>
          <a:xfrm>
            <a:off x="3524885" y="3676650"/>
            <a:ext cx="3119120" cy="3657600"/>
            <a:chOff x="0" y="0"/>
            <a:chExt cx="2176164" cy="2551853"/>
          </a:xfrm>
        </p:grpSpPr>
        <p:sp>
          <p:nvSpPr>
            <p:cNvPr id="9" name="Freeform 9"/>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4B7E1B"/>
            </a:solidFill>
          </p:spPr>
        </p:sp>
      </p:grpSp>
      <p:sp>
        <p:nvSpPr>
          <p:cNvPr id="10" name="Freeform 10"/>
          <p:cNvSpPr/>
          <p:nvPr/>
        </p:nvSpPr>
        <p:spPr>
          <a:xfrm>
            <a:off x="4068753" y="611165"/>
            <a:ext cx="2028796" cy="2803634"/>
          </a:xfrm>
          <a:custGeom>
            <a:avLst/>
            <a:gdLst/>
            <a:ahLst/>
            <a:cxnLst/>
            <a:rect l="l" t="t" r="r" b="b"/>
            <a:pathLst>
              <a:path w="1911032" h="2457041">
                <a:moveTo>
                  <a:pt x="0" y="0"/>
                </a:moveTo>
                <a:lnTo>
                  <a:pt x="1911032" y="0"/>
                </a:lnTo>
                <a:lnTo>
                  <a:pt x="1911032" y="2457042"/>
                </a:lnTo>
                <a:lnTo>
                  <a:pt x="0" y="2457042"/>
                </a:lnTo>
                <a:lnTo>
                  <a:pt x="0" y="0"/>
                </a:lnTo>
                <a:close/>
              </a:path>
            </a:pathLst>
          </a:custGeom>
          <a:blipFill>
            <a:blip r:embed="rId3"/>
            <a:stretch>
              <a:fillRect/>
            </a:stretch>
          </a:blipFill>
        </p:spPr>
      </p:sp>
      <p:sp>
        <p:nvSpPr>
          <p:cNvPr id="11" name="Freeform 11"/>
          <p:cNvSpPr/>
          <p:nvPr/>
        </p:nvSpPr>
        <p:spPr>
          <a:xfrm>
            <a:off x="4000377" y="4458363"/>
            <a:ext cx="2168136" cy="1655916"/>
          </a:xfrm>
          <a:custGeom>
            <a:avLst/>
            <a:gdLst/>
            <a:ahLst/>
            <a:cxnLst/>
            <a:rect l="l" t="t" r="r" b="b"/>
            <a:pathLst>
              <a:path w="2168136" h="1655916">
                <a:moveTo>
                  <a:pt x="0" y="0"/>
                </a:moveTo>
                <a:lnTo>
                  <a:pt x="2168136" y="0"/>
                </a:lnTo>
                <a:lnTo>
                  <a:pt x="2168136" y="1655916"/>
                </a:lnTo>
                <a:lnTo>
                  <a:pt x="0" y="1655916"/>
                </a:lnTo>
                <a:lnTo>
                  <a:pt x="0" y="0"/>
                </a:lnTo>
                <a:close/>
              </a:path>
            </a:pathLst>
          </a:custGeom>
          <a:blipFill>
            <a:blip r:embed="rId4"/>
            <a:stretch>
              <a:fillRect/>
            </a:stretch>
          </a:blipFill>
        </p:spPr>
      </p:sp>
      <p:sp>
        <p:nvSpPr>
          <p:cNvPr id="12" name="Freeform 12"/>
          <p:cNvSpPr/>
          <p:nvPr/>
        </p:nvSpPr>
        <p:spPr>
          <a:xfrm>
            <a:off x="3871825" y="6243041"/>
            <a:ext cx="2465866" cy="719378"/>
          </a:xfrm>
          <a:custGeom>
            <a:avLst/>
            <a:gdLst/>
            <a:ahLst/>
            <a:cxnLst/>
            <a:rect l="l" t="t" r="r" b="b"/>
            <a:pathLst>
              <a:path w="2465866" h="719378">
                <a:moveTo>
                  <a:pt x="0" y="0"/>
                </a:moveTo>
                <a:lnTo>
                  <a:pt x="2465867" y="0"/>
                </a:lnTo>
                <a:lnTo>
                  <a:pt x="2465867" y="719378"/>
                </a:lnTo>
                <a:lnTo>
                  <a:pt x="0" y="719378"/>
                </a:lnTo>
                <a:lnTo>
                  <a:pt x="0" y="0"/>
                </a:lnTo>
                <a:close/>
              </a:path>
            </a:pathLst>
          </a:custGeom>
          <a:blipFill>
            <a:blip r:embed="rId5"/>
            <a:stretch>
              <a:fillRect/>
            </a:stretch>
          </a:blipFill>
        </p:spPr>
      </p:sp>
      <p:sp>
        <p:nvSpPr>
          <p:cNvPr id="13" name="TextBox 13"/>
          <p:cNvSpPr txBox="1"/>
          <p:nvPr/>
        </p:nvSpPr>
        <p:spPr>
          <a:xfrm>
            <a:off x="53003" y="2928000"/>
            <a:ext cx="3351341" cy="890078"/>
          </a:xfrm>
          <a:prstGeom prst="rect">
            <a:avLst/>
          </a:prstGeom>
        </p:spPr>
        <p:txBody>
          <a:bodyPr lIns="0" tIns="0" rIns="0" bIns="0" rtlCol="0" anchor="t">
            <a:spAutoFit/>
          </a:bodyPr>
          <a:lstStyle/>
          <a:p>
            <a:pPr algn="r">
              <a:lnSpc>
                <a:spcPts val="7380"/>
              </a:lnSpc>
            </a:pPr>
            <a:r>
              <a:rPr lang="en-US" sz="5271">
                <a:solidFill>
                  <a:srgbClr val="000000"/>
                </a:solidFill>
                <a:latin typeface="League Spartan"/>
              </a:rPr>
              <a:t>PARTNER</a:t>
            </a:r>
          </a:p>
        </p:txBody>
      </p:sp>
      <p:sp>
        <p:nvSpPr>
          <p:cNvPr id="14" name="TextBox 14"/>
          <p:cNvSpPr txBox="1"/>
          <p:nvPr/>
        </p:nvSpPr>
        <p:spPr>
          <a:xfrm>
            <a:off x="-926478" y="3634863"/>
            <a:ext cx="4330822" cy="531713"/>
          </a:xfrm>
          <a:prstGeom prst="rect">
            <a:avLst/>
          </a:prstGeom>
        </p:spPr>
        <p:txBody>
          <a:bodyPr lIns="0" tIns="0" rIns="0" bIns="0" rtlCol="0" anchor="t">
            <a:spAutoFit/>
          </a:bodyPr>
          <a:lstStyle/>
          <a:p>
            <a:pPr algn="r">
              <a:lnSpc>
                <a:spcPts val="4421"/>
              </a:lnSpc>
            </a:pPr>
            <a:r>
              <a:rPr lang="en-US" sz="3157">
                <a:solidFill>
                  <a:srgbClr val="000000"/>
                </a:solidFill>
                <a:latin typeface="League Spartan"/>
              </a:rPr>
              <a:t>REQUIREMENTS</a:t>
            </a:r>
          </a:p>
        </p:txBody>
      </p:sp>
      <p:sp>
        <p:nvSpPr>
          <p:cNvPr id="15" name="TextBox 15"/>
          <p:cNvSpPr txBox="1"/>
          <p:nvPr/>
        </p:nvSpPr>
        <p:spPr>
          <a:xfrm>
            <a:off x="4208313" y="128763"/>
            <a:ext cx="1749676" cy="448035"/>
          </a:xfrm>
          <a:prstGeom prst="rect">
            <a:avLst/>
          </a:prstGeom>
        </p:spPr>
        <p:txBody>
          <a:bodyPr lIns="0" tIns="0" rIns="0" bIns="0" rtlCol="0" anchor="t">
            <a:spAutoFit/>
          </a:bodyPr>
          <a:lstStyle/>
          <a:p>
            <a:pPr algn="ctr">
              <a:lnSpc>
                <a:spcPts val="3655"/>
              </a:lnSpc>
            </a:pPr>
            <a:r>
              <a:rPr lang="en-US" sz="2610">
                <a:solidFill>
                  <a:srgbClr val="1F1E28"/>
                </a:solidFill>
                <a:latin typeface="Open Sans 1 Bold"/>
              </a:rPr>
              <a:t>MOA</a:t>
            </a:r>
          </a:p>
        </p:txBody>
      </p:sp>
      <p:sp>
        <p:nvSpPr>
          <p:cNvPr id="16" name="TextBox 16"/>
          <p:cNvSpPr txBox="1"/>
          <p:nvPr/>
        </p:nvSpPr>
        <p:spPr>
          <a:xfrm>
            <a:off x="3870311" y="3840949"/>
            <a:ext cx="2504018" cy="453115"/>
          </a:xfrm>
          <a:prstGeom prst="rect">
            <a:avLst/>
          </a:prstGeom>
        </p:spPr>
        <p:txBody>
          <a:bodyPr lIns="0" tIns="0" rIns="0" bIns="0" rtlCol="0" anchor="t">
            <a:spAutoFit/>
          </a:bodyPr>
          <a:lstStyle/>
          <a:p>
            <a:pPr algn="ctr">
              <a:lnSpc>
                <a:spcPts val="3655"/>
              </a:lnSpc>
            </a:pPr>
            <a:r>
              <a:rPr lang="en-US" sz="2610">
                <a:solidFill>
                  <a:srgbClr val="FFFFFF"/>
                </a:solidFill>
                <a:latin typeface="Open Sans 1 Bold"/>
              </a:rPr>
              <a:t>Recordkeeping</a:t>
            </a:r>
          </a:p>
        </p:txBody>
      </p:sp>
      <p:grpSp>
        <p:nvGrpSpPr>
          <p:cNvPr id="17" name="Group 17"/>
          <p:cNvGrpSpPr/>
          <p:nvPr/>
        </p:nvGrpSpPr>
        <p:grpSpPr>
          <a:xfrm>
            <a:off x="7244080" y="3914775"/>
            <a:ext cx="2054476" cy="2939093"/>
            <a:chOff x="0" y="0"/>
            <a:chExt cx="2739301" cy="3918790"/>
          </a:xfrm>
        </p:grpSpPr>
        <p:sp>
          <p:nvSpPr>
            <p:cNvPr id="18" name="Freeform 18"/>
            <p:cNvSpPr/>
            <p:nvPr/>
          </p:nvSpPr>
          <p:spPr>
            <a:xfrm>
              <a:off x="115043" y="642735"/>
              <a:ext cx="2509215" cy="3276055"/>
            </a:xfrm>
            <a:custGeom>
              <a:avLst/>
              <a:gdLst/>
              <a:ahLst/>
              <a:cxnLst/>
              <a:rect l="l" t="t" r="r" b="b"/>
              <a:pathLst>
                <a:path w="2509215" h="3276055">
                  <a:moveTo>
                    <a:pt x="0" y="0"/>
                  </a:moveTo>
                  <a:lnTo>
                    <a:pt x="2509215" y="0"/>
                  </a:lnTo>
                  <a:lnTo>
                    <a:pt x="2509215" y="3276055"/>
                  </a:lnTo>
                  <a:lnTo>
                    <a:pt x="0" y="3276055"/>
                  </a:lnTo>
                  <a:lnTo>
                    <a:pt x="0" y="0"/>
                  </a:lnTo>
                  <a:close/>
                </a:path>
              </a:pathLst>
            </a:custGeom>
            <a:blipFill>
              <a:blip r:embed="rId6"/>
              <a:stretch>
                <a:fillRect/>
              </a:stretch>
            </a:blipFill>
          </p:spPr>
        </p:sp>
        <p:sp>
          <p:nvSpPr>
            <p:cNvPr id="19" name="TextBox 19"/>
            <p:cNvSpPr txBox="1"/>
            <p:nvPr/>
          </p:nvSpPr>
          <p:spPr>
            <a:xfrm>
              <a:off x="0" y="-57150"/>
              <a:ext cx="2739301" cy="585104"/>
            </a:xfrm>
            <a:prstGeom prst="rect">
              <a:avLst/>
            </a:prstGeom>
          </p:spPr>
          <p:txBody>
            <a:bodyPr lIns="0" tIns="0" rIns="0" bIns="0" rtlCol="0" anchor="t">
              <a:spAutoFit/>
            </a:bodyPr>
            <a:lstStyle/>
            <a:p>
              <a:pPr algn="ctr">
                <a:lnSpc>
                  <a:spcPts val="3655"/>
                </a:lnSpc>
              </a:pPr>
              <a:r>
                <a:rPr lang="en-US" sz="2610">
                  <a:solidFill>
                    <a:srgbClr val="FFFFFF"/>
                  </a:solidFill>
                  <a:latin typeface="Open Sans 1 Bold"/>
                </a:rPr>
                <a:t>Civil Rights</a:t>
              </a:r>
            </a:p>
          </p:txBody>
        </p:sp>
      </p:grpSp>
      <p:grpSp>
        <p:nvGrpSpPr>
          <p:cNvPr id="20" name="Group 20"/>
          <p:cNvGrpSpPr/>
          <p:nvPr/>
        </p:nvGrpSpPr>
        <p:grpSpPr>
          <a:xfrm>
            <a:off x="7166802" y="127224"/>
            <a:ext cx="2054476" cy="3276878"/>
            <a:chOff x="0" y="0"/>
            <a:chExt cx="2739301" cy="4369171"/>
          </a:xfrm>
        </p:grpSpPr>
        <p:sp>
          <p:nvSpPr>
            <p:cNvPr id="21" name="Freeform 21"/>
            <p:cNvSpPr/>
            <p:nvPr/>
          </p:nvSpPr>
          <p:spPr>
            <a:xfrm>
              <a:off x="57521" y="737081"/>
              <a:ext cx="2624258" cy="3632090"/>
            </a:xfrm>
            <a:custGeom>
              <a:avLst/>
              <a:gdLst/>
              <a:ahLst/>
              <a:cxnLst/>
              <a:rect l="l" t="t" r="r" b="b"/>
              <a:pathLst>
                <a:path w="2624258" h="3632090">
                  <a:moveTo>
                    <a:pt x="0" y="0"/>
                  </a:moveTo>
                  <a:lnTo>
                    <a:pt x="2624259" y="0"/>
                  </a:lnTo>
                  <a:lnTo>
                    <a:pt x="2624259" y="3632090"/>
                  </a:lnTo>
                  <a:lnTo>
                    <a:pt x="0" y="3632090"/>
                  </a:lnTo>
                  <a:lnTo>
                    <a:pt x="0" y="0"/>
                  </a:lnTo>
                  <a:close/>
                </a:path>
              </a:pathLst>
            </a:custGeom>
            <a:blipFill>
              <a:blip r:embed="rId7"/>
              <a:stretch>
                <a:fillRect/>
              </a:stretch>
            </a:blipFill>
          </p:spPr>
        </p:sp>
        <p:sp>
          <p:nvSpPr>
            <p:cNvPr id="22" name="TextBox 22"/>
            <p:cNvSpPr txBox="1"/>
            <p:nvPr/>
          </p:nvSpPr>
          <p:spPr>
            <a:xfrm>
              <a:off x="0" y="-57150"/>
              <a:ext cx="2739301" cy="578331"/>
            </a:xfrm>
            <a:prstGeom prst="rect">
              <a:avLst/>
            </a:prstGeom>
          </p:spPr>
          <p:txBody>
            <a:bodyPr lIns="0" tIns="0" rIns="0" bIns="0" rtlCol="0" anchor="t">
              <a:spAutoFit/>
            </a:bodyPr>
            <a:lstStyle/>
            <a:p>
              <a:pPr algn="ctr">
                <a:lnSpc>
                  <a:spcPts val="3655"/>
                </a:lnSpc>
              </a:pPr>
              <a:r>
                <a:rPr lang="en-US" sz="2610">
                  <a:solidFill>
                    <a:srgbClr val="1F1E28"/>
                  </a:solidFill>
                  <a:latin typeface="Open Sans 1 Bold"/>
                </a:rPr>
                <a:t>Monitoring</a:t>
              </a:r>
            </a:p>
          </p:txBody>
        </p:sp>
      </p:grpSp>
      <p:sp>
        <p:nvSpPr>
          <p:cNvPr id="23" name="AutoShape 23"/>
          <p:cNvSpPr/>
          <p:nvPr/>
        </p:nvSpPr>
        <p:spPr>
          <a:xfrm>
            <a:off x="0" y="3657600"/>
            <a:ext cx="9753600" cy="0"/>
          </a:xfrm>
          <a:prstGeom prst="line">
            <a:avLst/>
          </a:prstGeom>
          <a:ln w="38100" cap="flat">
            <a:solidFill>
              <a:srgbClr val="000000"/>
            </a:solidFill>
            <a:prstDash val="solid"/>
            <a:headEnd type="none" w="sm" len="sm"/>
            <a:tailEnd type="none" w="sm" len="sm"/>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00"/>
                                        <p:tgtEl>
                                          <p:spTgt spid="8"/>
                                        </p:tgtEl>
                                      </p:cBhvr>
                                    </p:animEffect>
                                    <p:anim calcmode="lin" valueType="num">
                                      <p:cBhvr>
                                        <p:cTn id="63" dur="1000" fill="hold"/>
                                        <p:tgtEl>
                                          <p:spTgt spid="8"/>
                                        </p:tgtEl>
                                        <p:attrNameLst>
                                          <p:attrName>ppt_x</p:attrName>
                                        </p:attrNameLst>
                                      </p:cBhvr>
                                      <p:tavLst>
                                        <p:tav tm="0">
                                          <p:val>
                                            <p:strVal val="#ppt_x"/>
                                          </p:val>
                                        </p:tav>
                                        <p:tav tm="100000">
                                          <p:val>
                                            <p:strVal val="#ppt_x"/>
                                          </p:val>
                                        </p:tav>
                                      </p:tavLst>
                                    </p:anim>
                                    <p:anim calcmode="lin" valueType="num">
                                      <p:cBhvr>
                                        <p:cTn id="6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3761" y="3657600"/>
            <a:ext cx="11154734" cy="0"/>
          </a:xfrm>
          <a:prstGeom prst="line">
            <a:avLst/>
          </a:prstGeom>
          <a:ln w="38100" cap="flat">
            <a:solidFill>
              <a:srgbClr val="000000"/>
            </a:solidFill>
            <a:prstDash val="solid"/>
            <a:headEnd type="none" w="sm" len="sm"/>
            <a:tailEnd type="none" w="sm" len="sm"/>
          </a:ln>
        </p:spPr>
      </p:sp>
      <p:grpSp>
        <p:nvGrpSpPr>
          <p:cNvPr id="3" name="Group 3"/>
          <p:cNvGrpSpPr/>
          <p:nvPr/>
        </p:nvGrpSpPr>
        <p:grpSpPr>
          <a:xfrm>
            <a:off x="-33221" y="3657600"/>
            <a:ext cx="9786821" cy="3657600"/>
            <a:chOff x="0" y="0"/>
            <a:chExt cx="6828120" cy="2551853"/>
          </a:xfrm>
        </p:grpSpPr>
        <p:sp>
          <p:nvSpPr>
            <p:cNvPr id="4" name="Freeform 4"/>
            <p:cNvSpPr/>
            <p:nvPr/>
          </p:nvSpPr>
          <p:spPr>
            <a:xfrm>
              <a:off x="0" y="0"/>
              <a:ext cx="6828120" cy="2551853"/>
            </a:xfrm>
            <a:custGeom>
              <a:avLst/>
              <a:gdLst/>
              <a:ahLst/>
              <a:cxnLst/>
              <a:rect l="l" t="t" r="r" b="b"/>
              <a:pathLst>
                <a:path w="6828120" h="2551853">
                  <a:moveTo>
                    <a:pt x="0" y="0"/>
                  </a:moveTo>
                  <a:lnTo>
                    <a:pt x="6828120" y="0"/>
                  </a:lnTo>
                  <a:lnTo>
                    <a:pt x="6828120" y="2551853"/>
                  </a:lnTo>
                  <a:lnTo>
                    <a:pt x="0" y="2551853"/>
                  </a:lnTo>
                  <a:close/>
                </a:path>
              </a:pathLst>
            </a:custGeom>
            <a:solidFill>
              <a:srgbClr val="99CC33"/>
            </a:solidFill>
          </p:spPr>
        </p:sp>
      </p:grpSp>
      <p:sp>
        <p:nvSpPr>
          <p:cNvPr id="5" name="Freeform 5"/>
          <p:cNvSpPr/>
          <p:nvPr/>
        </p:nvSpPr>
        <p:spPr>
          <a:xfrm>
            <a:off x="553708" y="731520"/>
            <a:ext cx="2333967" cy="3100747"/>
          </a:xfrm>
          <a:custGeom>
            <a:avLst/>
            <a:gdLst/>
            <a:ahLst/>
            <a:cxnLst/>
            <a:rect l="l" t="t" r="r" b="b"/>
            <a:pathLst>
              <a:path w="2333967" h="3100747">
                <a:moveTo>
                  <a:pt x="0" y="0"/>
                </a:moveTo>
                <a:lnTo>
                  <a:pt x="2333967" y="0"/>
                </a:lnTo>
                <a:lnTo>
                  <a:pt x="2333967" y="3100747"/>
                </a:lnTo>
                <a:lnTo>
                  <a:pt x="0" y="3100747"/>
                </a:lnTo>
                <a:lnTo>
                  <a:pt x="0" y="0"/>
                </a:lnTo>
                <a:close/>
              </a:path>
            </a:pathLst>
          </a:custGeom>
          <a:blipFill>
            <a:blip r:embed="rId3"/>
            <a:stretch>
              <a:fillRect r="-400571"/>
            </a:stretch>
          </a:blipFill>
        </p:spPr>
      </p:sp>
      <p:sp>
        <p:nvSpPr>
          <p:cNvPr id="6" name="Freeform 6"/>
          <p:cNvSpPr/>
          <p:nvPr/>
        </p:nvSpPr>
        <p:spPr>
          <a:xfrm>
            <a:off x="2229379" y="1432978"/>
            <a:ext cx="2307293" cy="3100747"/>
          </a:xfrm>
          <a:custGeom>
            <a:avLst/>
            <a:gdLst/>
            <a:ahLst/>
            <a:cxnLst/>
            <a:rect l="l" t="t" r="r" b="b"/>
            <a:pathLst>
              <a:path w="2307293" h="3100747">
                <a:moveTo>
                  <a:pt x="0" y="0"/>
                </a:moveTo>
                <a:lnTo>
                  <a:pt x="2307293" y="0"/>
                </a:lnTo>
                <a:lnTo>
                  <a:pt x="2307293" y="3100747"/>
                </a:lnTo>
                <a:lnTo>
                  <a:pt x="0" y="3100747"/>
                </a:lnTo>
                <a:lnTo>
                  <a:pt x="0" y="0"/>
                </a:lnTo>
                <a:close/>
              </a:path>
            </a:pathLst>
          </a:custGeom>
          <a:blipFill>
            <a:blip r:embed="rId3"/>
            <a:stretch>
              <a:fillRect l="-103468" r="-302890"/>
            </a:stretch>
          </a:blipFill>
        </p:spPr>
      </p:sp>
      <p:sp>
        <p:nvSpPr>
          <p:cNvPr id="7" name="TextBox 7"/>
          <p:cNvSpPr txBox="1"/>
          <p:nvPr/>
        </p:nvSpPr>
        <p:spPr>
          <a:xfrm>
            <a:off x="3104763" y="379101"/>
            <a:ext cx="6567490" cy="1361463"/>
          </a:xfrm>
          <a:prstGeom prst="rect">
            <a:avLst/>
          </a:prstGeom>
        </p:spPr>
        <p:txBody>
          <a:bodyPr lIns="0" tIns="0" rIns="0" bIns="0" rtlCol="0" anchor="t">
            <a:spAutoFit/>
          </a:bodyPr>
          <a:lstStyle/>
          <a:p>
            <a:pPr algn="r">
              <a:lnSpc>
                <a:spcPts val="5503"/>
              </a:lnSpc>
            </a:pPr>
            <a:r>
              <a:rPr lang="en-US" sz="3931">
                <a:solidFill>
                  <a:srgbClr val="000000"/>
                </a:solidFill>
                <a:latin typeface="League Spartan"/>
              </a:rPr>
              <a:t>TEFAP SUB-OUTLET AGREEMENT (MOA)</a:t>
            </a:r>
          </a:p>
        </p:txBody>
      </p:sp>
      <p:sp>
        <p:nvSpPr>
          <p:cNvPr id="8" name="Freeform 8"/>
          <p:cNvSpPr/>
          <p:nvPr/>
        </p:nvSpPr>
        <p:spPr>
          <a:xfrm>
            <a:off x="3905049" y="2187488"/>
            <a:ext cx="2307293" cy="3100747"/>
          </a:xfrm>
          <a:custGeom>
            <a:avLst/>
            <a:gdLst/>
            <a:ahLst/>
            <a:cxnLst/>
            <a:rect l="l" t="t" r="r" b="b"/>
            <a:pathLst>
              <a:path w="2307293" h="3100747">
                <a:moveTo>
                  <a:pt x="0" y="0"/>
                </a:moveTo>
                <a:lnTo>
                  <a:pt x="2307293" y="0"/>
                </a:lnTo>
                <a:lnTo>
                  <a:pt x="2307293" y="3100747"/>
                </a:lnTo>
                <a:lnTo>
                  <a:pt x="0" y="3100747"/>
                </a:lnTo>
                <a:lnTo>
                  <a:pt x="0" y="0"/>
                </a:lnTo>
                <a:close/>
              </a:path>
            </a:pathLst>
          </a:custGeom>
          <a:blipFill>
            <a:blip r:embed="rId3"/>
            <a:stretch>
              <a:fillRect l="-203176" r="-203181"/>
            </a:stretch>
          </a:blipFill>
        </p:spPr>
      </p:sp>
      <p:sp>
        <p:nvSpPr>
          <p:cNvPr id="9" name="Freeform 9"/>
          <p:cNvSpPr/>
          <p:nvPr/>
        </p:nvSpPr>
        <p:spPr>
          <a:xfrm>
            <a:off x="5570876" y="2983351"/>
            <a:ext cx="2254470" cy="3029758"/>
          </a:xfrm>
          <a:custGeom>
            <a:avLst/>
            <a:gdLst/>
            <a:ahLst/>
            <a:cxnLst/>
            <a:rect l="l" t="t" r="r" b="b"/>
            <a:pathLst>
              <a:path w="2254470" h="3029758">
                <a:moveTo>
                  <a:pt x="0" y="0"/>
                </a:moveTo>
                <a:lnTo>
                  <a:pt x="2254470" y="0"/>
                </a:lnTo>
                <a:lnTo>
                  <a:pt x="2254470" y="3029758"/>
                </a:lnTo>
                <a:lnTo>
                  <a:pt x="0" y="3029758"/>
                </a:lnTo>
                <a:lnTo>
                  <a:pt x="0" y="0"/>
                </a:lnTo>
                <a:close/>
              </a:path>
            </a:pathLst>
          </a:custGeom>
          <a:blipFill>
            <a:blip r:embed="rId3"/>
            <a:stretch>
              <a:fillRect l="-304624" r="-101734"/>
            </a:stretch>
          </a:blipFill>
        </p:spPr>
      </p:sp>
      <p:sp>
        <p:nvSpPr>
          <p:cNvPr id="10" name="Freeform 10"/>
          <p:cNvSpPr/>
          <p:nvPr/>
        </p:nvSpPr>
        <p:spPr>
          <a:xfrm>
            <a:off x="7033094" y="3965801"/>
            <a:ext cx="2166798" cy="2911937"/>
          </a:xfrm>
          <a:custGeom>
            <a:avLst/>
            <a:gdLst/>
            <a:ahLst/>
            <a:cxnLst/>
            <a:rect l="l" t="t" r="r" b="b"/>
            <a:pathLst>
              <a:path w="2166798" h="2911937">
                <a:moveTo>
                  <a:pt x="0" y="0"/>
                </a:moveTo>
                <a:lnTo>
                  <a:pt x="2166798" y="0"/>
                </a:lnTo>
                <a:lnTo>
                  <a:pt x="2166798" y="2911937"/>
                </a:lnTo>
                <a:lnTo>
                  <a:pt x="0" y="2911937"/>
                </a:lnTo>
                <a:lnTo>
                  <a:pt x="0" y="0"/>
                </a:lnTo>
                <a:close/>
              </a:path>
            </a:pathLst>
          </a:custGeom>
          <a:blipFill>
            <a:blip r:embed="rId3"/>
            <a:stretch>
              <a:fillRect l="-406358"/>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2" y="-797698"/>
            <a:ext cx="9788007" cy="2337899"/>
          </a:xfrm>
          <a:custGeom>
            <a:avLst/>
            <a:gdLst/>
            <a:ahLst/>
            <a:cxnLst/>
            <a:rect l="l" t="t" r="r" b="b"/>
            <a:pathLst>
              <a:path w="9788007" h="2337899">
                <a:moveTo>
                  <a:pt x="0" y="0"/>
                </a:moveTo>
                <a:lnTo>
                  <a:pt x="9788007" y="0"/>
                </a:lnTo>
                <a:lnTo>
                  <a:pt x="9788007" y="2337899"/>
                </a:lnTo>
                <a:lnTo>
                  <a:pt x="0" y="2337899"/>
                </a:lnTo>
                <a:lnTo>
                  <a:pt x="0" y="0"/>
                </a:lnTo>
                <a:close/>
              </a:path>
            </a:pathLst>
          </a:custGeom>
          <a:blipFill>
            <a:blip r:embed="rId3">
              <a:extLst>
                <a:ext uri="{96DAC541-7B7A-43D3-8B79-37D633B846F1}">
                  <asvg:svgBlip xmlns:asvg="http://schemas.microsoft.com/office/drawing/2016/SVG/main" r:embed="rId4"/>
                </a:ext>
              </a:extLst>
            </a:blip>
            <a:stretch>
              <a:fillRect t="-159333" b="-159333"/>
            </a:stretch>
          </a:blipFill>
        </p:spPr>
      </p:sp>
      <p:graphicFrame>
        <p:nvGraphicFramePr>
          <p:cNvPr id="3" name="Table 3"/>
          <p:cNvGraphicFramePr>
            <a:graphicFrameLocks noGrp="1"/>
          </p:cNvGraphicFramePr>
          <p:nvPr/>
        </p:nvGraphicFramePr>
        <p:xfrm>
          <a:off x="473216" y="1678305"/>
          <a:ext cx="8807167" cy="5495921"/>
        </p:xfrm>
        <a:graphic>
          <a:graphicData uri="http://schemas.openxmlformats.org/drawingml/2006/table">
            <a:tbl>
              <a:tblPr/>
              <a:tblGrid>
                <a:gridCol w="486362">
                  <a:extLst>
                    <a:ext uri="{9D8B030D-6E8A-4147-A177-3AD203B41FA5}">
                      <a16:colId xmlns:a16="http://schemas.microsoft.com/office/drawing/2014/main" val="20000"/>
                    </a:ext>
                  </a:extLst>
                </a:gridCol>
                <a:gridCol w="8320805">
                  <a:extLst>
                    <a:ext uri="{9D8B030D-6E8A-4147-A177-3AD203B41FA5}">
                      <a16:colId xmlns:a16="http://schemas.microsoft.com/office/drawing/2014/main" val="20001"/>
                    </a:ext>
                  </a:extLst>
                </a:gridCol>
              </a:tblGrid>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Is there a current copy of the Agency's TEFAP MOA on site and on file with the food bank?</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Are all TEFAP records kept for 3 years plus the current year?</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Is there a record of the number of people receiving TEFAP during each distribution?</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Is the Agency using the neighbor registry form with the most recent income guidelines?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Are all TEFAP commodities separated from all other inventory for all programs?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Is the "And Justice for All" poster in clear view in each distribution location?</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46833">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Is the Written Notice &amp; Referral Requirements Notice in clear view in each distribution setting (religious organizations only)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Have you had to dispose of any TEFAP food? If yes, was the Food Bank notified?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363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Are statistics and inventory entered regularly online (by the 7th of each month)?</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Freeform 4"/>
          <p:cNvSpPr/>
          <p:nvPr/>
        </p:nvSpPr>
        <p:spPr>
          <a:xfrm>
            <a:off x="8076778" y="84016"/>
            <a:ext cx="1139607" cy="1295008"/>
          </a:xfrm>
          <a:custGeom>
            <a:avLst/>
            <a:gdLst/>
            <a:ahLst/>
            <a:cxnLst/>
            <a:rect l="l" t="t" r="r" b="b"/>
            <a:pathLst>
              <a:path w="1139607" h="1295008">
                <a:moveTo>
                  <a:pt x="0" y="0"/>
                </a:moveTo>
                <a:lnTo>
                  <a:pt x="1139607" y="0"/>
                </a:lnTo>
                <a:lnTo>
                  <a:pt x="1139607" y="1295008"/>
                </a:lnTo>
                <a:lnTo>
                  <a:pt x="0" y="1295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10328" y="409351"/>
            <a:ext cx="6134241" cy="982651"/>
          </a:xfrm>
          <a:prstGeom prst="rect">
            <a:avLst/>
          </a:prstGeom>
        </p:spPr>
        <p:txBody>
          <a:bodyPr lIns="0" tIns="0" rIns="0" bIns="0" rtlCol="0" anchor="t">
            <a:spAutoFit/>
          </a:bodyPr>
          <a:lstStyle/>
          <a:p>
            <a:pPr algn="ctr">
              <a:lnSpc>
                <a:spcPts val="3838"/>
              </a:lnSpc>
            </a:pPr>
            <a:r>
              <a:rPr lang="en-US" sz="3521" spc="493">
                <a:solidFill>
                  <a:srgbClr val="181818"/>
                </a:solidFill>
                <a:latin typeface="League Spartan"/>
              </a:rPr>
              <a:t>TEFAP MONITORING CHECKLIST</a:t>
            </a:r>
          </a:p>
        </p:txBody>
      </p:sp>
      <p:sp>
        <p:nvSpPr>
          <p:cNvPr id="16" name="Freeform 5">
            <a:extLst>
              <a:ext uri="{FF2B5EF4-FFF2-40B4-BE49-F238E27FC236}">
                <a16:creationId xmlns:a16="http://schemas.microsoft.com/office/drawing/2014/main" id="{4E95474F-2C73-704B-4111-95E0B0AA3AFA}"/>
              </a:ext>
            </a:extLst>
          </p:cNvPr>
          <p:cNvSpPr/>
          <p:nvPr/>
        </p:nvSpPr>
        <p:spPr>
          <a:xfrm>
            <a:off x="533400" y="1788769"/>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7">
            <a:extLst>
              <a:ext uri="{FF2B5EF4-FFF2-40B4-BE49-F238E27FC236}">
                <a16:creationId xmlns:a16="http://schemas.microsoft.com/office/drawing/2014/main" id="{A020C9E0-AF5F-7440-C168-EAF385CDC94D}"/>
              </a:ext>
            </a:extLst>
          </p:cNvPr>
          <p:cNvSpPr/>
          <p:nvPr/>
        </p:nvSpPr>
        <p:spPr>
          <a:xfrm>
            <a:off x="533400" y="2389236"/>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8">
            <a:extLst>
              <a:ext uri="{FF2B5EF4-FFF2-40B4-BE49-F238E27FC236}">
                <a16:creationId xmlns:a16="http://schemas.microsoft.com/office/drawing/2014/main" id="{E9F531D0-A067-9E30-482F-A58572412D6F}"/>
              </a:ext>
            </a:extLst>
          </p:cNvPr>
          <p:cNvSpPr/>
          <p:nvPr/>
        </p:nvSpPr>
        <p:spPr>
          <a:xfrm>
            <a:off x="533400" y="2962746"/>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0">
            <a:extLst>
              <a:ext uri="{FF2B5EF4-FFF2-40B4-BE49-F238E27FC236}">
                <a16:creationId xmlns:a16="http://schemas.microsoft.com/office/drawing/2014/main" id="{3B382B84-96BE-2E8E-D8E2-DD1C9FFC2EDE}"/>
              </a:ext>
            </a:extLst>
          </p:cNvPr>
          <p:cNvSpPr/>
          <p:nvPr/>
        </p:nvSpPr>
        <p:spPr>
          <a:xfrm>
            <a:off x="533400" y="4140938"/>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11">
            <a:extLst>
              <a:ext uri="{FF2B5EF4-FFF2-40B4-BE49-F238E27FC236}">
                <a16:creationId xmlns:a16="http://schemas.microsoft.com/office/drawing/2014/main" id="{D2C59F44-24BD-9EA5-E011-2F5C09401989}"/>
              </a:ext>
            </a:extLst>
          </p:cNvPr>
          <p:cNvSpPr/>
          <p:nvPr/>
        </p:nvSpPr>
        <p:spPr>
          <a:xfrm>
            <a:off x="533400" y="4741835"/>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12">
            <a:extLst>
              <a:ext uri="{FF2B5EF4-FFF2-40B4-BE49-F238E27FC236}">
                <a16:creationId xmlns:a16="http://schemas.microsoft.com/office/drawing/2014/main" id="{199ADFED-50C9-E36A-190E-C38A0661E3E3}"/>
              </a:ext>
            </a:extLst>
          </p:cNvPr>
          <p:cNvSpPr/>
          <p:nvPr/>
        </p:nvSpPr>
        <p:spPr>
          <a:xfrm>
            <a:off x="533400" y="5439837"/>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13">
            <a:extLst>
              <a:ext uri="{FF2B5EF4-FFF2-40B4-BE49-F238E27FC236}">
                <a16:creationId xmlns:a16="http://schemas.microsoft.com/office/drawing/2014/main" id="{818F470F-FD90-AF8D-A33D-78CDAA29DBB6}"/>
              </a:ext>
            </a:extLst>
          </p:cNvPr>
          <p:cNvSpPr/>
          <p:nvPr/>
        </p:nvSpPr>
        <p:spPr>
          <a:xfrm>
            <a:off x="533400" y="6047437"/>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14">
            <a:extLst>
              <a:ext uri="{FF2B5EF4-FFF2-40B4-BE49-F238E27FC236}">
                <a16:creationId xmlns:a16="http://schemas.microsoft.com/office/drawing/2014/main" id="{62D49D18-7814-9931-08E2-E78E7AE3813A}"/>
              </a:ext>
            </a:extLst>
          </p:cNvPr>
          <p:cNvSpPr/>
          <p:nvPr/>
        </p:nvSpPr>
        <p:spPr>
          <a:xfrm>
            <a:off x="533400" y="6664562"/>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10">
            <a:extLst>
              <a:ext uri="{FF2B5EF4-FFF2-40B4-BE49-F238E27FC236}">
                <a16:creationId xmlns:a16="http://schemas.microsoft.com/office/drawing/2014/main" id="{CC3A39E9-F617-6649-95C4-9B6D431DE5DD}"/>
              </a:ext>
            </a:extLst>
          </p:cNvPr>
          <p:cNvSpPr/>
          <p:nvPr/>
        </p:nvSpPr>
        <p:spPr>
          <a:xfrm>
            <a:off x="533400" y="3536742"/>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97698"/>
            <a:ext cx="9788007" cy="2337899"/>
          </a:xfrm>
          <a:custGeom>
            <a:avLst/>
            <a:gdLst/>
            <a:ahLst/>
            <a:cxnLst/>
            <a:rect l="l" t="t" r="r" b="b"/>
            <a:pathLst>
              <a:path w="9788007" h="2337899">
                <a:moveTo>
                  <a:pt x="0" y="0"/>
                </a:moveTo>
                <a:lnTo>
                  <a:pt x="9788007" y="0"/>
                </a:lnTo>
                <a:lnTo>
                  <a:pt x="9788007" y="2337899"/>
                </a:lnTo>
                <a:lnTo>
                  <a:pt x="0" y="2337899"/>
                </a:lnTo>
                <a:lnTo>
                  <a:pt x="0" y="0"/>
                </a:lnTo>
                <a:close/>
              </a:path>
            </a:pathLst>
          </a:custGeom>
          <a:blipFill>
            <a:blip r:embed="rId3">
              <a:extLst>
                <a:ext uri="{96DAC541-7B7A-43D3-8B79-37D633B846F1}">
                  <asvg:svgBlip xmlns:asvg="http://schemas.microsoft.com/office/drawing/2016/SVG/main" r:embed="rId4"/>
                </a:ext>
              </a:extLst>
            </a:blip>
            <a:stretch>
              <a:fillRect t="-159333" b="-159333"/>
            </a:stretch>
          </a:blipFill>
        </p:spPr>
      </p:sp>
      <p:graphicFrame>
        <p:nvGraphicFramePr>
          <p:cNvPr id="3" name="Table 3"/>
          <p:cNvGraphicFramePr>
            <a:graphicFrameLocks noGrp="1"/>
          </p:cNvGraphicFramePr>
          <p:nvPr/>
        </p:nvGraphicFramePr>
        <p:xfrm>
          <a:off x="501862" y="2296957"/>
          <a:ext cx="8807167" cy="4180859"/>
        </p:xfrm>
        <a:graphic>
          <a:graphicData uri="http://schemas.openxmlformats.org/drawingml/2006/table">
            <a:tbl>
              <a:tblPr/>
              <a:tblGrid>
                <a:gridCol w="486362">
                  <a:extLst>
                    <a:ext uri="{9D8B030D-6E8A-4147-A177-3AD203B41FA5}">
                      <a16:colId xmlns:a16="http://schemas.microsoft.com/office/drawing/2014/main" val="20000"/>
                    </a:ext>
                  </a:extLst>
                </a:gridCol>
                <a:gridCol w="8320805">
                  <a:extLst>
                    <a:ext uri="{9D8B030D-6E8A-4147-A177-3AD203B41FA5}">
                      <a16:colId xmlns:a16="http://schemas.microsoft.com/office/drawing/2014/main" val="20001"/>
                    </a:ext>
                  </a:extLst>
                </a:gridCol>
              </a:tblGrid>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Signed TEFAP MOA</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Current insurance certificate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Most recent monitoring form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Neighbor intake sheets (pantries only)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Log or calendar showing meals and people served (kitchens only)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461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Time and temperature charts for 3 years plus the current year</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3175">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Any food loss or food transfer paperwork</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Freeform 4"/>
          <p:cNvSpPr/>
          <p:nvPr/>
        </p:nvSpPr>
        <p:spPr>
          <a:xfrm>
            <a:off x="8076778" y="84016"/>
            <a:ext cx="1139607" cy="1295008"/>
          </a:xfrm>
          <a:custGeom>
            <a:avLst/>
            <a:gdLst/>
            <a:ahLst/>
            <a:cxnLst/>
            <a:rect l="l" t="t" r="r" b="b"/>
            <a:pathLst>
              <a:path w="1139607" h="1295008">
                <a:moveTo>
                  <a:pt x="0" y="0"/>
                </a:moveTo>
                <a:lnTo>
                  <a:pt x="1139607" y="0"/>
                </a:lnTo>
                <a:lnTo>
                  <a:pt x="1139607" y="1295008"/>
                </a:lnTo>
                <a:lnTo>
                  <a:pt x="0" y="1295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710328" y="409351"/>
            <a:ext cx="6134241" cy="982651"/>
          </a:xfrm>
          <a:prstGeom prst="rect">
            <a:avLst/>
          </a:prstGeom>
        </p:spPr>
        <p:txBody>
          <a:bodyPr lIns="0" tIns="0" rIns="0" bIns="0" rtlCol="0" anchor="t">
            <a:spAutoFit/>
          </a:bodyPr>
          <a:lstStyle/>
          <a:p>
            <a:pPr algn="ctr">
              <a:lnSpc>
                <a:spcPts val="3838"/>
              </a:lnSpc>
            </a:pPr>
            <a:r>
              <a:rPr lang="en-US" sz="3521" spc="493">
                <a:solidFill>
                  <a:srgbClr val="181818"/>
                </a:solidFill>
                <a:latin typeface="League Spartan"/>
              </a:rPr>
              <a:t>TEFAP DOCUMENT CHECKLIST</a:t>
            </a:r>
          </a:p>
        </p:txBody>
      </p:sp>
      <p:sp>
        <p:nvSpPr>
          <p:cNvPr id="6" name="Freeform 5">
            <a:extLst>
              <a:ext uri="{FF2B5EF4-FFF2-40B4-BE49-F238E27FC236}">
                <a16:creationId xmlns:a16="http://schemas.microsoft.com/office/drawing/2014/main" id="{BB06F3D0-681C-0E73-BBA3-D07E1A26001F}"/>
              </a:ext>
            </a:extLst>
          </p:cNvPr>
          <p:cNvSpPr/>
          <p:nvPr/>
        </p:nvSpPr>
        <p:spPr>
          <a:xfrm>
            <a:off x="569280" y="2362200"/>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a:extLst>
              <a:ext uri="{FF2B5EF4-FFF2-40B4-BE49-F238E27FC236}">
                <a16:creationId xmlns:a16="http://schemas.microsoft.com/office/drawing/2014/main" id="{AB6360EA-9034-A95A-C45D-8C5E6CCBFA5D}"/>
              </a:ext>
            </a:extLst>
          </p:cNvPr>
          <p:cNvSpPr/>
          <p:nvPr/>
        </p:nvSpPr>
        <p:spPr>
          <a:xfrm>
            <a:off x="569280" y="2962667"/>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a:extLst>
              <a:ext uri="{FF2B5EF4-FFF2-40B4-BE49-F238E27FC236}">
                <a16:creationId xmlns:a16="http://schemas.microsoft.com/office/drawing/2014/main" id="{803FB049-57EB-D085-ED23-FFA9CBF05A05}"/>
              </a:ext>
            </a:extLst>
          </p:cNvPr>
          <p:cNvSpPr/>
          <p:nvPr/>
        </p:nvSpPr>
        <p:spPr>
          <a:xfrm>
            <a:off x="569280" y="3536177"/>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10">
            <a:extLst>
              <a:ext uri="{FF2B5EF4-FFF2-40B4-BE49-F238E27FC236}">
                <a16:creationId xmlns:a16="http://schemas.microsoft.com/office/drawing/2014/main" id="{F1FBDF90-E03B-5E51-C8E2-C8B81F71D1F5}"/>
              </a:ext>
            </a:extLst>
          </p:cNvPr>
          <p:cNvSpPr/>
          <p:nvPr/>
        </p:nvSpPr>
        <p:spPr>
          <a:xfrm>
            <a:off x="569280" y="4714369"/>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1">
            <a:extLst>
              <a:ext uri="{FF2B5EF4-FFF2-40B4-BE49-F238E27FC236}">
                <a16:creationId xmlns:a16="http://schemas.microsoft.com/office/drawing/2014/main" id="{C0DCC624-172C-B1C9-B9AC-C7213B11A3CD}"/>
              </a:ext>
            </a:extLst>
          </p:cNvPr>
          <p:cNvSpPr/>
          <p:nvPr/>
        </p:nvSpPr>
        <p:spPr>
          <a:xfrm>
            <a:off x="569280" y="5315266"/>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2">
            <a:extLst>
              <a:ext uri="{FF2B5EF4-FFF2-40B4-BE49-F238E27FC236}">
                <a16:creationId xmlns:a16="http://schemas.microsoft.com/office/drawing/2014/main" id="{67FDF49A-25DB-6FD3-B599-FEBA9D28E5A6}"/>
              </a:ext>
            </a:extLst>
          </p:cNvPr>
          <p:cNvSpPr/>
          <p:nvPr/>
        </p:nvSpPr>
        <p:spPr>
          <a:xfrm>
            <a:off x="569280" y="6013268"/>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0">
            <a:extLst>
              <a:ext uri="{FF2B5EF4-FFF2-40B4-BE49-F238E27FC236}">
                <a16:creationId xmlns:a16="http://schemas.microsoft.com/office/drawing/2014/main" id="{10B08FF8-433D-872E-0E59-754505A339B7}"/>
              </a:ext>
            </a:extLst>
          </p:cNvPr>
          <p:cNvSpPr/>
          <p:nvPr/>
        </p:nvSpPr>
        <p:spPr>
          <a:xfrm>
            <a:off x="569280" y="4110173"/>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daretocare.org/wp-content/uploads/2023/05/JUNE-2023-TEFAP-Client-Eligibility-Form-Modified.doc"/>
          </p:cNvPr>
          <p:cNvSpPr/>
          <p:nvPr/>
        </p:nvSpPr>
        <p:spPr>
          <a:xfrm>
            <a:off x="788046" y="534809"/>
            <a:ext cx="8177508" cy="6245581"/>
          </a:xfrm>
          <a:custGeom>
            <a:avLst/>
            <a:gdLst/>
            <a:ahLst/>
            <a:cxnLst/>
            <a:rect l="l" t="t" r="r" b="b"/>
            <a:pathLst>
              <a:path w="8177508" h="6245581">
                <a:moveTo>
                  <a:pt x="0" y="0"/>
                </a:moveTo>
                <a:lnTo>
                  <a:pt x="8177508" y="0"/>
                </a:lnTo>
                <a:lnTo>
                  <a:pt x="8177508" y="6245582"/>
                </a:lnTo>
                <a:lnTo>
                  <a:pt x="0" y="6245582"/>
                </a:lnTo>
                <a:lnTo>
                  <a:pt x="0" y="0"/>
                </a:lnTo>
                <a:close/>
              </a:path>
            </a:pathLst>
          </a:custGeom>
          <a:blipFill>
            <a:blip r:embed="rId4"/>
            <a:stretch>
              <a:fillRect/>
            </a:stretch>
          </a:blipFill>
        </p:spPr>
      </p:sp>
      <p:sp>
        <p:nvSpPr>
          <p:cNvPr id="3" name="Freeform 3"/>
          <p:cNvSpPr/>
          <p:nvPr/>
        </p:nvSpPr>
        <p:spPr>
          <a:xfrm rot="6022142">
            <a:off x="7843304" y="109210"/>
            <a:ext cx="1629069" cy="1629069"/>
          </a:xfrm>
          <a:custGeom>
            <a:avLst/>
            <a:gdLst/>
            <a:ahLst/>
            <a:cxnLst/>
            <a:rect l="l" t="t" r="r" b="b"/>
            <a:pathLst>
              <a:path w="1629069" h="1629069">
                <a:moveTo>
                  <a:pt x="0" y="0"/>
                </a:moveTo>
                <a:lnTo>
                  <a:pt x="1629069" y="0"/>
                </a:lnTo>
                <a:lnTo>
                  <a:pt x="1629069" y="1629068"/>
                </a:lnTo>
                <a:lnTo>
                  <a:pt x="0" y="16290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31520" y="470162"/>
            <a:ext cx="948190" cy="384448"/>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7534688" y="4248264"/>
            <a:ext cx="2218912" cy="1633674"/>
          </a:xfrm>
          <a:custGeom>
            <a:avLst/>
            <a:gdLst/>
            <a:ahLst/>
            <a:cxnLst/>
            <a:rect l="l" t="t" r="r" b="b"/>
            <a:pathLst>
              <a:path w="2218912" h="1633674">
                <a:moveTo>
                  <a:pt x="0" y="0"/>
                </a:moveTo>
                <a:lnTo>
                  <a:pt x="2218912" y="0"/>
                </a:lnTo>
                <a:lnTo>
                  <a:pt x="2218912" y="1633674"/>
                </a:lnTo>
                <a:lnTo>
                  <a:pt x="0" y="1633674"/>
                </a:lnTo>
                <a:lnTo>
                  <a:pt x="0" y="0"/>
                </a:lnTo>
                <a:close/>
              </a:path>
            </a:pathLst>
          </a:custGeom>
          <a:blipFill>
            <a:blip r:embed="rId9"/>
            <a:stretch>
              <a:fillRect/>
            </a:stretch>
          </a:blipFill>
        </p:spPr>
      </p:sp>
      <p:sp>
        <p:nvSpPr>
          <p:cNvPr id="6" name="TextBox 6"/>
          <p:cNvSpPr txBox="1"/>
          <p:nvPr/>
        </p:nvSpPr>
        <p:spPr>
          <a:xfrm>
            <a:off x="7970262" y="4565871"/>
            <a:ext cx="1635415" cy="848310"/>
          </a:xfrm>
          <a:prstGeom prst="rect">
            <a:avLst/>
          </a:prstGeom>
        </p:spPr>
        <p:txBody>
          <a:bodyPr lIns="0" tIns="0" rIns="0" bIns="0" rtlCol="0" anchor="t">
            <a:spAutoFit/>
          </a:bodyPr>
          <a:lstStyle/>
          <a:p>
            <a:pPr algn="ctr">
              <a:lnSpc>
                <a:spcPts val="2259"/>
              </a:lnSpc>
            </a:pPr>
            <a:r>
              <a:rPr lang="en-US" sz="1613">
                <a:solidFill>
                  <a:srgbClr val="B82627"/>
                </a:solidFill>
                <a:latin typeface="League Spartan"/>
              </a:rPr>
              <a:t>NO SIGNATURES REQUIRED!</a:t>
            </a:r>
          </a:p>
        </p:txBody>
      </p:sp>
      <p:sp>
        <p:nvSpPr>
          <p:cNvPr id="7" name="TextBox 7"/>
          <p:cNvSpPr txBox="1"/>
          <p:nvPr/>
        </p:nvSpPr>
        <p:spPr>
          <a:xfrm>
            <a:off x="1149632" y="109614"/>
            <a:ext cx="7454335" cy="360547"/>
          </a:xfrm>
          <a:prstGeom prst="rect">
            <a:avLst/>
          </a:prstGeom>
        </p:spPr>
        <p:txBody>
          <a:bodyPr lIns="0" tIns="0" rIns="0" bIns="0" rtlCol="0" anchor="t">
            <a:spAutoFit/>
          </a:bodyPr>
          <a:lstStyle/>
          <a:p>
            <a:pPr algn="ctr">
              <a:lnSpc>
                <a:spcPts val="2976"/>
              </a:lnSpc>
            </a:pPr>
            <a:r>
              <a:rPr lang="en-US" sz="2126">
                <a:solidFill>
                  <a:srgbClr val="000000"/>
                </a:solidFill>
                <a:latin typeface="League Spartan"/>
              </a:rPr>
              <a:t>NEIGHBOR ELIGIBILITY FORM (PANTRIES ONLY)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37786">
            <a:off x="-150435" y="2598560"/>
            <a:ext cx="2004810" cy="2926080"/>
          </a:xfrm>
          <a:custGeom>
            <a:avLst/>
            <a:gdLst/>
            <a:ahLst/>
            <a:cxnLst/>
            <a:rect l="l" t="t" r="r" b="b"/>
            <a:pathLst>
              <a:path w="2004810" h="2926080">
                <a:moveTo>
                  <a:pt x="0" y="0"/>
                </a:moveTo>
                <a:lnTo>
                  <a:pt x="2004810" y="0"/>
                </a:lnTo>
                <a:lnTo>
                  <a:pt x="200481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9785050">
            <a:off x="7442560" y="4136354"/>
            <a:ext cx="2170592" cy="2178673"/>
          </a:xfrm>
          <a:custGeom>
            <a:avLst/>
            <a:gdLst/>
            <a:ahLst/>
            <a:cxnLst/>
            <a:rect l="l" t="t" r="r" b="b"/>
            <a:pathLst>
              <a:path w="2170592" h="2178673">
                <a:moveTo>
                  <a:pt x="0" y="0"/>
                </a:moveTo>
                <a:lnTo>
                  <a:pt x="2170592" y="0"/>
                </a:lnTo>
                <a:lnTo>
                  <a:pt x="2170592" y="2178673"/>
                </a:lnTo>
                <a:lnTo>
                  <a:pt x="0" y="21786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25744" y="1066244"/>
            <a:ext cx="7302113" cy="5990713"/>
          </a:xfrm>
          <a:custGeom>
            <a:avLst/>
            <a:gdLst/>
            <a:ahLst/>
            <a:cxnLst/>
            <a:rect l="l" t="t" r="r" b="b"/>
            <a:pathLst>
              <a:path w="7302113" h="5990713">
                <a:moveTo>
                  <a:pt x="0" y="0"/>
                </a:moveTo>
                <a:lnTo>
                  <a:pt x="7302112" y="0"/>
                </a:lnTo>
                <a:lnTo>
                  <a:pt x="7302112" y="5990713"/>
                </a:lnTo>
                <a:lnTo>
                  <a:pt x="0" y="5990713"/>
                </a:lnTo>
                <a:lnTo>
                  <a:pt x="0" y="0"/>
                </a:lnTo>
                <a:close/>
              </a:path>
            </a:pathLst>
          </a:custGeom>
          <a:blipFill>
            <a:blip r:embed="rId7"/>
            <a:stretch>
              <a:fillRect/>
            </a:stretch>
          </a:blipFill>
        </p:spPr>
      </p:sp>
      <p:sp>
        <p:nvSpPr>
          <p:cNvPr id="5" name="TextBox 5"/>
          <p:cNvSpPr txBox="1"/>
          <p:nvPr/>
        </p:nvSpPr>
        <p:spPr>
          <a:xfrm>
            <a:off x="851970" y="192158"/>
            <a:ext cx="7924307" cy="874085"/>
          </a:xfrm>
          <a:prstGeom prst="rect">
            <a:avLst/>
          </a:prstGeom>
        </p:spPr>
        <p:txBody>
          <a:bodyPr lIns="0" tIns="0" rIns="0" bIns="0" rtlCol="0" anchor="t">
            <a:spAutoFit/>
          </a:bodyPr>
          <a:lstStyle/>
          <a:p>
            <a:pPr algn="ctr">
              <a:lnSpc>
                <a:spcPts val="3500"/>
              </a:lnSpc>
            </a:pPr>
            <a:r>
              <a:rPr lang="en-US" sz="2500">
                <a:solidFill>
                  <a:srgbClr val="000000"/>
                </a:solidFill>
                <a:latin typeface="League Spartan"/>
              </a:rPr>
              <a:t>LOG OF MEALS &amp; PEOPLE COUNT </a:t>
            </a:r>
          </a:p>
          <a:p>
            <a:pPr algn="ctr">
              <a:lnSpc>
                <a:spcPts val="3500"/>
              </a:lnSpc>
            </a:pPr>
            <a:r>
              <a:rPr lang="en-US" sz="2500">
                <a:solidFill>
                  <a:srgbClr val="000000"/>
                </a:solidFill>
                <a:latin typeface="League Spartan"/>
              </a:rPr>
              <a:t>(KITCHENS ONLY)</a:t>
            </a:r>
          </a:p>
        </p:txBody>
      </p:sp>
      <p:sp>
        <p:nvSpPr>
          <p:cNvPr id="6" name="Freeform 4">
            <a:extLst>
              <a:ext uri="{FF2B5EF4-FFF2-40B4-BE49-F238E27FC236}">
                <a16:creationId xmlns:a16="http://schemas.microsoft.com/office/drawing/2014/main" id="{6CCF9B8A-62F0-723B-B764-FE897C39FEA7}"/>
              </a:ext>
            </a:extLst>
          </p:cNvPr>
          <p:cNvSpPr/>
          <p:nvPr/>
        </p:nvSpPr>
        <p:spPr>
          <a:xfrm>
            <a:off x="3076575" y="1676400"/>
            <a:ext cx="1524000" cy="1157700"/>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4">
            <a:extLst>
              <a:ext uri="{FF2B5EF4-FFF2-40B4-BE49-F238E27FC236}">
                <a16:creationId xmlns:a16="http://schemas.microsoft.com/office/drawing/2014/main" id="{CFC8B086-C087-1846-E34E-69F03ED01F30}"/>
              </a:ext>
            </a:extLst>
          </p:cNvPr>
          <p:cNvSpPr/>
          <p:nvPr/>
        </p:nvSpPr>
        <p:spPr>
          <a:xfrm>
            <a:off x="3048000" y="3288851"/>
            <a:ext cx="1524000" cy="1157700"/>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4">
            <a:extLst>
              <a:ext uri="{FF2B5EF4-FFF2-40B4-BE49-F238E27FC236}">
                <a16:creationId xmlns:a16="http://schemas.microsoft.com/office/drawing/2014/main" id="{54338450-55C9-EF9E-A67F-87A22C7DB732}"/>
              </a:ext>
            </a:extLst>
          </p:cNvPr>
          <p:cNvSpPr/>
          <p:nvPr/>
        </p:nvSpPr>
        <p:spPr>
          <a:xfrm>
            <a:off x="7051481" y="1676400"/>
            <a:ext cx="1524000" cy="1157700"/>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4">
            <a:extLst>
              <a:ext uri="{FF2B5EF4-FFF2-40B4-BE49-F238E27FC236}">
                <a16:creationId xmlns:a16="http://schemas.microsoft.com/office/drawing/2014/main" id="{0A25CC04-B66F-BE8F-FE97-3CEA0E440552}"/>
              </a:ext>
            </a:extLst>
          </p:cNvPr>
          <p:cNvSpPr/>
          <p:nvPr/>
        </p:nvSpPr>
        <p:spPr>
          <a:xfrm>
            <a:off x="7027669" y="3394424"/>
            <a:ext cx="1524000" cy="1157700"/>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4">
            <a:extLst>
              <a:ext uri="{FF2B5EF4-FFF2-40B4-BE49-F238E27FC236}">
                <a16:creationId xmlns:a16="http://schemas.microsoft.com/office/drawing/2014/main" id="{4BAEF1A6-FD68-6F40-8A41-B3EAC11D7D3E}"/>
              </a:ext>
            </a:extLst>
          </p:cNvPr>
          <p:cNvSpPr/>
          <p:nvPr/>
        </p:nvSpPr>
        <p:spPr>
          <a:xfrm>
            <a:off x="2795593" y="5368188"/>
            <a:ext cx="2271713" cy="1761535"/>
          </a:xfrm>
          <a:custGeom>
            <a:avLst/>
            <a:gdLst/>
            <a:ahLst/>
            <a:cxnLst/>
            <a:rect l="l" t="t" r="r" b="b"/>
            <a:pathLst>
              <a:path w="948190" h="384448">
                <a:moveTo>
                  <a:pt x="0" y="0"/>
                </a:moveTo>
                <a:lnTo>
                  <a:pt x="948190" y="0"/>
                </a:lnTo>
                <a:lnTo>
                  <a:pt x="948190" y="384447"/>
                </a:lnTo>
                <a:lnTo>
                  <a:pt x="0" y="3844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rot="-7706139">
            <a:off x="-4463264" y="-79969"/>
            <a:ext cx="10745360" cy="8515698"/>
          </a:xfrm>
          <a:custGeom>
            <a:avLst/>
            <a:gdLst/>
            <a:ahLst/>
            <a:cxnLst/>
            <a:rect l="l" t="t" r="r" b="b"/>
            <a:pathLst>
              <a:path w="10745360" h="8515698">
                <a:moveTo>
                  <a:pt x="0" y="0"/>
                </a:moveTo>
                <a:lnTo>
                  <a:pt x="10745360" y="0"/>
                </a:lnTo>
                <a:lnTo>
                  <a:pt x="10745360" y="8515698"/>
                </a:lnTo>
                <a:lnTo>
                  <a:pt x="0" y="851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277753" y="2424028"/>
            <a:ext cx="4441627" cy="4834424"/>
          </a:xfrm>
          <a:custGeom>
            <a:avLst/>
            <a:gdLst/>
            <a:ahLst/>
            <a:cxnLst/>
            <a:rect l="l" t="t" r="r" b="b"/>
            <a:pathLst>
              <a:path w="4441627" h="4834424">
                <a:moveTo>
                  <a:pt x="0" y="0"/>
                </a:moveTo>
                <a:lnTo>
                  <a:pt x="4441627" y="0"/>
                </a:lnTo>
                <a:lnTo>
                  <a:pt x="4441627" y="4834424"/>
                </a:lnTo>
                <a:lnTo>
                  <a:pt x="0" y="48344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645300" y="3901795"/>
            <a:ext cx="2436391" cy="2551194"/>
          </a:xfrm>
          <a:custGeom>
            <a:avLst/>
            <a:gdLst/>
            <a:ahLst/>
            <a:cxnLst/>
            <a:rect l="l" t="t" r="r" b="b"/>
            <a:pathLst>
              <a:path w="2436391" h="2551194">
                <a:moveTo>
                  <a:pt x="0" y="0"/>
                </a:moveTo>
                <a:lnTo>
                  <a:pt x="2436390" y="0"/>
                </a:lnTo>
                <a:lnTo>
                  <a:pt x="2436390" y="2551195"/>
                </a:lnTo>
                <a:lnTo>
                  <a:pt x="0" y="2551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5524153" y="3093192"/>
            <a:ext cx="3544838" cy="3496097"/>
          </a:xfrm>
          <a:custGeom>
            <a:avLst/>
            <a:gdLst/>
            <a:ahLst/>
            <a:cxnLst/>
            <a:rect l="l" t="t" r="r" b="b"/>
            <a:pathLst>
              <a:path w="3544838" h="3496097">
                <a:moveTo>
                  <a:pt x="0" y="0"/>
                </a:moveTo>
                <a:lnTo>
                  <a:pt x="3544839" y="0"/>
                </a:lnTo>
                <a:lnTo>
                  <a:pt x="3544839" y="3496096"/>
                </a:lnTo>
                <a:lnTo>
                  <a:pt x="0" y="34960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2519793" y="-213626"/>
            <a:ext cx="3717447" cy="4046201"/>
          </a:xfrm>
          <a:custGeom>
            <a:avLst/>
            <a:gdLst/>
            <a:ahLst/>
            <a:cxnLst/>
            <a:rect l="l" t="t" r="r" b="b"/>
            <a:pathLst>
              <a:path w="3717447" h="4046201">
                <a:moveTo>
                  <a:pt x="0" y="0"/>
                </a:moveTo>
                <a:lnTo>
                  <a:pt x="3717448" y="0"/>
                </a:lnTo>
                <a:lnTo>
                  <a:pt x="3717448" y="4046201"/>
                </a:lnTo>
                <a:lnTo>
                  <a:pt x="0" y="4046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3087107" y="346434"/>
            <a:ext cx="2966875" cy="2926080"/>
          </a:xfrm>
          <a:custGeom>
            <a:avLst/>
            <a:gdLst/>
            <a:ahLst/>
            <a:cxnLst/>
            <a:rect l="l" t="t" r="r" b="b"/>
            <a:pathLst>
              <a:path w="2966875" h="2926080">
                <a:moveTo>
                  <a:pt x="0" y="0"/>
                </a:moveTo>
                <a:lnTo>
                  <a:pt x="2966875" y="0"/>
                </a:lnTo>
                <a:lnTo>
                  <a:pt x="2966875" y="2926080"/>
                </a:lnTo>
                <a:lnTo>
                  <a:pt x="0" y="2926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3289597" y="-109385"/>
            <a:ext cx="2274475" cy="2274475"/>
          </a:xfrm>
          <a:custGeom>
            <a:avLst/>
            <a:gdLst/>
            <a:ahLst/>
            <a:cxnLst/>
            <a:rect l="l" t="t" r="r" b="b"/>
            <a:pathLst>
              <a:path w="2274475" h="2274475">
                <a:moveTo>
                  <a:pt x="0" y="0"/>
                </a:moveTo>
                <a:lnTo>
                  <a:pt x="2274475" y="0"/>
                </a:lnTo>
                <a:lnTo>
                  <a:pt x="2274475" y="2274475"/>
                </a:lnTo>
                <a:lnTo>
                  <a:pt x="0" y="2274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rot="-3102652">
            <a:off x="1592377" y="2627245"/>
            <a:ext cx="2446934" cy="2926080"/>
          </a:xfrm>
          <a:custGeom>
            <a:avLst/>
            <a:gdLst/>
            <a:ahLst/>
            <a:cxnLst/>
            <a:rect l="l" t="t" r="r" b="b"/>
            <a:pathLst>
              <a:path w="2446934" h="2926080">
                <a:moveTo>
                  <a:pt x="0" y="0"/>
                </a:moveTo>
                <a:lnTo>
                  <a:pt x="2446935" y="0"/>
                </a:lnTo>
                <a:lnTo>
                  <a:pt x="2446935" y="2926080"/>
                </a:lnTo>
                <a:lnTo>
                  <a:pt x="0" y="29260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3542767" y="2182288"/>
            <a:ext cx="2055555" cy="435855"/>
          </a:xfrm>
          <a:prstGeom prst="rect">
            <a:avLst/>
          </a:prstGeom>
        </p:spPr>
        <p:txBody>
          <a:bodyPr lIns="0" tIns="0" rIns="0" bIns="0" rtlCol="0" anchor="t">
            <a:spAutoFit/>
          </a:bodyPr>
          <a:lstStyle/>
          <a:p>
            <a:pPr>
              <a:lnSpc>
                <a:spcPts val="3584"/>
              </a:lnSpc>
            </a:pPr>
            <a:r>
              <a:rPr lang="en-US" sz="2560" spc="66">
                <a:solidFill>
                  <a:srgbClr val="FFFFFF"/>
                </a:solidFill>
                <a:latin typeface="League Spartan"/>
              </a:rPr>
              <a:t>STATISTICS</a:t>
            </a:r>
          </a:p>
        </p:txBody>
      </p:sp>
      <p:sp>
        <p:nvSpPr>
          <p:cNvPr id="11" name="TextBox 11"/>
          <p:cNvSpPr txBox="1"/>
          <p:nvPr/>
        </p:nvSpPr>
        <p:spPr>
          <a:xfrm>
            <a:off x="305730" y="4429585"/>
            <a:ext cx="5100013" cy="575090"/>
          </a:xfrm>
          <a:prstGeom prst="rect">
            <a:avLst/>
          </a:prstGeom>
        </p:spPr>
        <p:txBody>
          <a:bodyPr lIns="0" tIns="0" rIns="0" bIns="0" rtlCol="0" anchor="t">
            <a:spAutoFit/>
          </a:bodyPr>
          <a:lstStyle/>
          <a:p>
            <a:pPr algn="ctr">
              <a:lnSpc>
                <a:spcPts val="4749"/>
              </a:lnSpc>
            </a:pPr>
            <a:r>
              <a:rPr lang="en-US" sz="3392" spc="88">
                <a:solidFill>
                  <a:srgbClr val="FFFFFF"/>
                </a:solidFill>
                <a:latin typeface="League Spartan"/>
              </a:rPr>
              <a:t>REQUIRED MONTHLY</a:t>
            </a:r>
          </a:p>
        </p:txBody>
      </p:sp>
      <p:sp>
        <p:nvSpPr>
          <p:cNvPr id="12" name="TextBox 12"/>
          <p:cNvSpPr txBox="1"/>
          <p:nvPr/>
        </p:nvSpPr>
        <p:spPr>
          <a:xfrm>
            <a:off x="385691" y="4880668"/>
            <a:ext cx="6064132" cy="1076453"/>
          </a:xfrm>
          <a:prstGeom prst="rect">
            <a:avLst/>
          </a:prstGeom>
        </p:spPr>
        <p:txBody>
          <a:bodyPr lIns="0" tIns="0" rIns="0" bIns="0" rtlCol="0" anchor="t">
            <a:spAutoFit/>
          </a:bodyPr>
          <a:lstStyle/>
          <a:p>
            <a:pPr>
              <a:lnSpc>
                <a:spcPts val="8706"/>
              </a:lnSpc>
            </a:pPr>
            <a:r>
              <a:rPr lang="en-US" sz="6218" spc="161">
                <a:solidFill>
                  <a:srgbClr val="FFFFFF"/>
                </a:solidFill>
                <a:latin typeface="League Spartan"/>
              </a:rPr>
              <a:t>REPORTING</a:t>
            </a:r>
          </a:p>
        </p:txBody>
      </p:sp>
      <p:sp>
        <p:nvSpPr>
          <p:cNvPr id="13" name="TextBox 13"/>
          <p:cNvSpPr txBox="1"/>
          <p:nvPr/>
        </p:nvSpPr>
        <p:spPr>
          <a:xfrm>
            <a:off x="6333519" y="4517493"/>
            <a:ext cx="2882716" cy="580819"/>
          </a:xfrm>
          <a:prstGeom prst="rect">
            <a:avLst/>
          </a:prstGeom>
        </p:spPr>
        <p:txBody>
          <a:bodyPr lIns="0" tIns="0" rIns="0" bIns="0" rtlCol="0" anchor="t">
            <a:spAutoFit/>
          </a:bodyPr>
          <a:lstStyle/>
          <a:p>
            <a:pPr>
              <a:lnSpc>
                <a:spcPts val="4746"/>
              </a:lnSpc>
            </a:pPr>
            <a:r>
              <a:rPr lang="en-US" sz="3390" spc="88">
                <a:solidFill>
                  <a:srgbClr val="FFFFFF"/>
                </a:solidFill>
                <a:latin typeface="League Spartan"/>
              </a:rPr>
              <a:t>INVENTORY</a:t>
            </a:r>
          </a:p>
        </p:txBody>
      </p:sp>
      <p:sp>
        <p:nvSpPr>
          <p:cNvPr id="14" name="Freeform 14"/>
          <p:cNvSpPr/>
          <p:nvPr/>
        </p:nvSpPr>
        <p:spPr>
          <a:xfrm rot="-3102652" flipH="1" flipV="1">
            <a:off x="1746904" y="4686727"/>
            <a:ext cx="2446934" cy="2926080"/>
          </a:xfrm>
          <a:custGeom>
            <a:avLst/>
            <a:gdLst/>
            <a:ahLst/>
            <a:cxnLst/>
            <a:rect l="l" t="t" r="r" b="b"/>
            <a:pathLst>
              <a:path w="2446934" h="2926080">
                <a:moveTo>
                  <a:pt x="2446935" y="2926080"/>
                </a:moveTo>
                <a:lnTo>
                  <a:pt x="0" y="2926080"/>
                </a:lnTo>
                <a:lnTo>
                  <a:pt x="0" y="0"/>
                </a:lnTo>
                <a:lnTo>
                  <a:pt x="2446935" y="0"/>
                </a:lnTo>
                <a:lnTo>
                  <a:pt x="2446935" y="292608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914400" y="4588323"/>
            <a:ext cx="3429540" cy="1564629"/>
          </a:xfrm>
          <a:custGeom>
            <a:avLst/>
            <a:gdLst/>
            <a:ahLst/>
            <a:cxnLst/>
            <a:rect l="l" t="t" r="r" b="b"/>
            <a:pathLst>
              <a:path w="3429540" h="1564629">
                <a:moveTo>
                  <a:pt x="0" y="0"/>
                </a:moveTo>
                <a:lnTo>
                  <a:pt x="3429540" y="0"/>
                </a:lnTo>
                <a:lnTo>
                  <a:pt x="3429540" y="1564629"/>
                </a:lnTo>
                <a:lnTo>
                  <a:pt x="0" y="15646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28722" y="5370637"/>
            <a:ext cx="3901440" cy="19507"/>
          </a:xfrm>
          <a:custGeom>
            <a:avLst/>
            <a:gdLst/>
            <a:ahLst/>
            <a:cxnLst/>
            <a:rect l="l" t="t" r="r" b="b"/>
            <a:pathLst>
              <a:path w="3901440" h="19507">
                <a:moveTo>
                  <a:pt x="0" y="0"/>
                </a:moveTo>
                <a:lnTo>
                  <a:pt x="3901440" y="0"/>
                </a:lnTo>
                <a:lnTo>
                  <a:pt x="3901440" y="19508"/>
                </a:lnTo>
                <a:lnTo>
                  <a:pt x="0" y="19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1358735">
            <a:off x="2084880" y="6112770"/>
            <a:ext cx="1656273" cy="467897"/>
          </a:xfrm>
          <a:custGeom>
            <a:avLst/>
            <a:gdLst/>
            <a:ahLst/>
            <a:cxnLst/>
            <a:rect l="l" t="t" r="r" b="b"/>
            <a:pathLst>
              <a:path w="1656273" h="467897">
                <a:moveTo>
                  <a:pt x="0" y="0"/>
                </a:moveTo>
                <a:lnTo>
                  <a:pt x="1656273" y="0"/>
                </a:lnTo>
                <a:lnTo>
                  <a:pt x="1656273" y="467897"/>
                </a:lnTo>
                <a:lnTo>
                  <a:pt x="0" y="4678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TextBox 5"/>
          <p:cNvSpPr txBox="1"/>
          <p:nvPr/>
        </p:nvSpPr>
        <p:spPr>
          <a:xfrm>
            <a:off x="914400" y="1666283"/>
            <a:ext cx="3366735" cy="988001"/>
          </a:xfrm>
          <a:prstGeom prst="rect">
            <a:avLst/>
          </a:prstGeom>
        </p:spPr>
        <p:txBody>
          <a:bodyPr lIns="0" tIns="0" rIns="0" bIns="0" rtlCol="0" anchor="t">
            <a:spAutoFit/>
          </a:bodyPr>
          <a:lstStyle/>
          <a:p>
            <a:pPr algn="ctr">
              <a:lnSpc>
                <a:spcPts val="8149"/>
              </a:lnSpc>
            </a:pPr>
            <a:r>
              <a:rPr lang="en-US" sz="5821">
                <a:solidFill>
                  <a:srgbClr val="4B7E1B"/>
                </a:solidFill>
                <a:latin typeface="League Spartan"/>
              </a:rPr>
              <a:t>HOW TO</a:t>
            </a:r>
          </a:p>
        </p:txBody>
      </p:sp>
      <p:sp>
        <p:nvSpPr>
          <p:cNvPr id="6" name="TextBox 6"/>
          <p:cNvSpPr txBox="1"/>
          <p:nvPr/>
        </p:nvSpPr>
        <p:spPr>
          <a:xfrm>
            <a:off x="914400" y="2293387"/>
            <a:ext cx="3429540" cy="1076177"/>
          </a:xfrm>
          <a:prstGeom prst="rect">
            <a:avLst/>
          </a:prstGeom>
        </p:spPr>
        <p:txBody>
          <a:bodyPr lIns="0" tIns="0" rIns="0" bIns="0" rtlCol="0" anchor="t">
            <a:spAutoFit/>
          </a:bodyPr>
          <a:lstStyle/>
          <a:p>
            <a:pPr>
              <a:lnSpc>
                <a:spcPts val="8764"/>
              </a:lnSpc>
            </a:pPr>
            <a:r>
              <a:rPr lang="en-US" sz="6260">
                <a:solidFill>
                  <a:srgbClr val="000000"/>
                </a:solidFill>
                <a:latin typeface="League Spartan"/>
              </a:rPr>
              <a:t>REPORT</a:t>
            </a:r>
          </a:p>
        </p:txBody>
      </p:sp>
      <p:sp>
        <p:nvSpPr>
          <p:cNvPr id="7" name="TextBox 7"/>
          <p:cNvSpPr txBox="1"/>
          <p:nvPr/>
        </p:nvSpPr>
        <p:spPr>
          <a:xfrm>
            <a:off x="6639798" y="880224"/>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1</a:t>
            </a:r>
          </a:p>
        </p:txBody>
      </p:sp>
      <p:sp>
        <p:nvSpPr>
          <p:cNvPr id="8" name="TextBox 8"/>
          <p:cNvSpPr txBox="1"/>
          <p:nvPr/>
        </p:nvSpPr>
        <p:spPr>
          <a:xfrm>
            <a:off x="6639798" y="2044772"/>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2</a:t>
            </a:r>
          </a:p>
        </p:txBody>
      </p:sp>
      <p:sp>
        <p:nvSpPr>
          <p:cNvPr id="9" name="TextBox 9"/>
          <p:cNvSpPr txBox="1"/>
          <p:nvPr/>
        </p:nvSpPr>
        <p:spPr>
          <a:xfrm>
            <a:off x="5115622" y="1717053"/>
            <a:ext cx="4036096" cy="2336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After logging in to PWW, select the "</a:t>
            </a:r>
            <a:r>
              <a:rPr lang="en-US" sz="1299" spc="5">
                <a:solidFill>
                  <a:srgbClr val="000000"/>
                </a:solidFill>
                <a:latin typeface="Open Sans 1 Bold"/>
              </a:rPr>
              <a:t>Statistics</a:t>
            </a:r>
            <a:r>
              <a:rPr lang="en-US" sz="1299" spc="5">
                <a:solidFill>
                  <a:srgbClr val="000000"/>
                </a:solidFill>
                <a:latin typeface="Open Sans 1"/>
              </a:rPr>
              <a:t>" tab.</a:t>
            </a:r>
          </a:p>
        </p:txBody>
      </p:sp>
      <p:sp>
        <p:nvSpPr>
          <p:cNvPr id="10" name="TextBox 10"/>
          <p:cNvSpPr txBox="1"/>
          <p:nvPr/>
        </p:nvSpPr>
        <p:spPr>
          <a:xfrm>
            <a:off x="5115622" y="2881600"/>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Select the "</a:t>
            </a:r>
            <a:r>
              <a:rPr lang="en-US" sz="1299" spc="5">
                <a:solidFill>
                  <a:srgbClr val="000000"/>
                </a:solidFill>
                <a:latin typeface="Open Sans 1 Bold"/>
              </a:rPr>
              <a:t>Enter Statistics</a:t>
            </a:r>
            <a:r>
              <a:rPr lang="en-US" sz="1299" spc="5">
                <a:solidFill>
                  <a:srgbClr val="000000"/>
                </a:solidFill>
                <a:latin typeface="Open Sans 1"/>
              </a:rPr>
              <a:t>" button in the bottom right corner.</a:t>
            </a:r>
          </a:p>
        </p:txBody>
      </p:sp>
      <p:sp>
        <p:nvSpPr>
          <p:cNvPr id="11" name="TextBox 11"/>
          <p:cNvSpPr txBox="1"/>
          <p:nvPr/>
        </p:nvSpPr>
        <p:spPr>
          <a:xfrm>
            <a:off x="914400" y="3108441"/>
            <a:ext cx="3615762" cy="730160"/>
          </a:xfrm>
          <a:prstGeom prst="rect">
            <a:avLst/>
          </a:prstGeom>
        </p:spPr>
        <p:txBody>
          <a:bodyPr lIns="0" tIns="0" rIns="0" bIns="0" rtlCol="0" anchor="t">
            <a:spAutoFit/>
          </a:bodyPr>
          <a:lstStyle/>
          <a:p>
            <a:pPr>
              <a:lnSpc>
                <a:spcPts val="5993"/>
              </a:lnSpc>
            </a:pPr>
            <a:r>
              <a:rPr lang="en-US" sz="4280">
                <a:solidFill>
                  <a:srgbClr val="000000"/>
                </a:solidFill>
                <a:latin typeface="League Spartan"/>
              </a:rPr>
              <a:t>STATISTICS</a:t>
            </a:r>
          </a:p>
        </p:txBody>
      </p:sp>
      <p:sp>
        <p:nvSpPr>
          <p:cNvPr id="12" name="TextBox 12"/>
          <p:cNvSpPr txBox="1"/>
          <p:nvPr/>
        </p:nvSpPr>
        <p:spPr>
          <a:xfrm>
            <a:off x="6639798" y="3437920"/>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3</a:t>
            </a:r>
          </a:p>
        </p:txBody>
      </p:sp>
      <p:sp>
        <p:nvSpPr>
          <p:cNvPr id="13" name="TextBox 13"/>
          <p:cNvSpPr txBox="1"/>
          <p:nvPr/>
        </p:nvSpPr>
        <p:spPr>
          <a:xfrm>
            <a:off x="5115622" y="4274748"/>
            <a:ext cx="4036096" cy="908647"/>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Select the </a:t>
            </a:r>
            <a:r>
              <a:rPr lang="en-US" sz="1299" spc="5">
                <a:solidFill>
                  <a:srgbClr val="000000"/>
                </a:solidFill>
                <a:latin typeface="Open Sans 1 Bold"/>
              </a:rPr>
              <a:t>Month </a:t>
            </a:r>
            <a:r>
              <a:rPr lang="en-US" sz="1299" spc="5">
                <a:solidFill>
                  <a:srgbClr val="000000"/>
                </a:solidFill>
                <a:latin typeface="Open Sans 1"/>
              </a:rPr>
              <a:t>and </a:t>
            </a:r>
            <a:r>
              <a:rPr lang="en-US" sz="1299" spc="5">
                <a:solidFill>
                  <a:srgbClr val="000000"/>
                </a:solidFill>
                <a:latin typeface="Open Sans 1 Bold"/>
              </a:rPr>
              <a:t>Year </a:t>
            </a:r>
            <a:r>
              <a:rPr lang="en-US" sz="1299" spc="5">
                <a:solidFill>
                  <a:srgbClr val="000000"/>
                </a:solidFill>
                <a:latin typeface="Open Sans 1"/>
              </a:rPr>
              <a:t>of the statistics reporting month. Enter the total number of </a:t>
            </a:r>
            <a:r>
              <a:rPr lang="en-US" sz="1299" b="1" spc="5">
                <a:solidFill>
                  <a:srgbClr val="000000"/>
                </a:solidFill>
                <a:latin typeface="Open Sans 1"/>
              </a:rPr>
              <a:t>Households</a:t>
            </a:r>
            <a:r>
              <a:rPr lang="en-US" sz="1299" spc="5">
                <a:solidFill>
                  <a:srgbClr val="000000"/>
                </a:solidFill>
                <a:latin typeface="Open Sans 1"/>
              </a:rPr>
              <a:t> </a:t>
            </a:r>
            <a:r>
              <a:rPr lang="en-US" sz="1299" b="1" spc="5">
                <a:solidFill>
                  <a:srgbClr val="000000"/>
                </a:solidFill>
                <a:latin typeface="Open Sans 1"/>
              </a:rPr>
              <a:t>and</a:t>
            </a:r>
            <a:r>
              <a:rPr lang="en-US" sz="1299" spc="5">
                <a:solidFill>
                  <a:srgbClr val="000000"/>
                </a:solidFill>
                <a:latin typeface="Open Sans 1"/>
              </a:rPr>
              <a:t> </a:t>
            </a:r>
            <a:r>
              <a:rPr lang="en-US" sz="1299" spc="5">
                <a:solidFill>
                  <a:srgbClr val="000000"/>
                </a:solidFill>
                <a:latin typeface="Open Sans 1 Bold"/>
              </a:rPr>
              <a:t>People </a:t>
            </a:r>
            <a:r>
              <a:rPr lang="en-US" sz="1299" spc="5">
                <a:solidFill>
                  <a:srgbClr val="000000"/>
                </a:solidFill>
                <a:latin typeface="Open Sans 1"/>
              </a:rPr>
              <a:t>served (pantries). Enter total number of </a:t>
            </a:r>
            <a:r>
              <a:rPr lang="en-US" sz="1299" spc="5">
                <a:solidFill>
                  <a:srgbClr val="000000"/>
                </a:solidFill>
                <a:latin typeface="Open Sans 1 Bold"/>
              </a:rPr>
              <a:t>Meals and People </a:t>
            </a:r>
            <a:r>
              <a:rPr lang="en-US" sz="1299" spc="5">
                <a:solidFill>
                  <a:srgbClr val="000000"/>
                </a:solidFill>
                <a:latin typeface="Open Sans 1"/>
              </a:rPr>
              <a:t>serve (kitchens).</a:t>
            </a:r>
          </a:p>
        </p:txBody>
      </p:sp>
      <p:sp>
        <p:nvSpPr>
          <p:cNvPr id="14" name="TextBox 14"/>
          <p:cNvSpPr txBox="1"/>
          <p:nvPr/>
        </p:nvSpPr>
        <p:spPr>
          <a:xfrm>
            <a:off x="6639798" y="5245802"/>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4</a:t>
            </a:r>
          </a:p>
        </p:txBody>
      </p:sp>
      <p:sp>
        <p:nvSpPr>
          <p:cNvPr id="15" name="TextBox 15"/>
          <p:cNvSpPr txBox="1"/>
          <p:nvPr/>
        </p:nvSpPr>
        <p:spPr>
          <a:xfrm>
            <a:off x="5115622" y="6082631"/>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Once you've entered all statistics counts hit "</a:t>
            </a:r>
            <a:r>
              <a:rPr lang="en-US" sz="1299" spc="5">
                <a:solidFill>
                  <a:srgbClr val="000000"/>
                </a:solidFill>
                <a:latin typeface="Open Sans 1 Bold"/>
              </a:rPr>
              <a:t>Submit Statistics</a:t>
            </a:r>
            <a:r>
              <a:rPr lang="en-US" sz="1299" spc="5">
                <a:solidFill>
                  <a:srgbClr val="000000"/>
                </a:solidFill>
                <a:latin typeface="Open Sans 1"/>
              </a:rPr>
              <a:t>."</a:t>
            </a:r>
          </a:p>
        </p:txBody>
      </p:sp>
      <p:sp>
        <p:nvSpPr>
          <p:cNvPr id="16" name="TextBox 16"/>
          <p:cNvSpPr txBox="1"/>
          <p:nvPr/>
        </p:nvSpPr>
        <p:spPr>
          <a:xfrm>
            <a:off x="1105292" y="4608339"/>
            <a:ext cx="1807724" cy="365984"/>
          </a:xfrm>
          <a:prstGeom prst="rect">
            <a:avLst/>
          </a:prstGeom>
        </p:spPr>
        <p:txBody>
          <a:bodyPr lIns="0" tIns="0" rIns="0" bIns="0" rtlCol="0" anchor="t">
            <a:spAutoFit/>
          </a:bodyPr>
          <a:lstStyle/>
          <a:p>
            <a:pPr>
              <a:lnSpc>
                <a:spcPts val="2927"/>
              </a:lnSpc>
            </a:pPr>
            <a:r>
              <a:rPr lang="en-US" sz="2091">
                <a:solidFill>
                  <a:srgbClr val="B82627"/>
                </a:solidFill>
                <a:latin typeface="League Spartan"/>
              </a:rPr>
              <a:t>PANTRIES</a:t>
            </a:r>
          </a:p>
        </p:txBody>
      </p:sp>
      <p:sp>
        <p:nvSpPr>
          <p:cNvPr id="17" name="TextBox 17"/>
          <p:cNvSpPr txBox="1"/>
          <p:nvPr/>
        </p:nvSpPr>
        <p:spPr>
          <a:xfrm>
            <a:off x="1105292" y="4864468"/>
            <a:ext cx="3175843"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Report </a:t>
            </a:r>
            <a:r>
              <a:rPr lang="en-US" sz="1299" spc="5">
                <a:solidFill>
                  <a:srgbClr val="000000"/>
                </a:solidFill>
                <a:latin typeface="Open Sans 1 Bold"/>
              </a:rPr>
              <a:t>USDA # Households Served</a:t>
            </a:r>
            <a:r>
              <a:rPr lang="en-US" sz="1299" spc="5">
                <a:solidFill>
                  <a:srgbClr val="000000"/>
                </a:solidFill>
                <a:latin typeface="Open Sans 1"/>
              </a:rPr>
              <a:t> and </a:t>
            </a:r>
            <a:r>
              <a:rPr lang="en-US" sz="1299" spc="5">
                <a:solidFill>
                  <a:srgbClr val="000000"/>
                </a:solidFill>
                <a:latin typeface="Open Sans 1 Bold"/>
              </a:rPr>
              <a:t># USDA People Served</a:t>
            </a:r>
            <a:r>
              <a:rPr lang="en-US" sz="1299" spc="5">
                <a:solidFill>
                  <a:srgbClr val="000000"/>
                </a:solidFill>
                <a:latin typeface="Open Sans 1"/>
              </a:rPr>
              <a:t>.</a:t>
            </a:r>
          </a:p>
        </p:txBody>
      </p:sp>
      <p:sp>
        <p:nvSpPr>
          <p:cNvPr id="18" name="TextBox 18"/>
          <p:cNvSpPr txBox="1"/>
          <p:nvPr/>
        </p:nvSpPr>
        <p:spPr>
          <a:xfrm>
            <a:off x="1098818" y="5432775"/>
            <a:ext cx="2997900" cy="366014"/>
          </a:xfrm>
          <a:prstGeom prst="rect">
            <a:avLst/>
          </a:prstGeom>
        </p:spPr>
        <p:txBody>
          <a:bodyPr lIns="0" tIns="0" rIns="0" bIns="0" rtlCol="0" anchor="t">
            <a:spAutoFit/>
          </a:bodyPr>
          <a:lstStyle/>
          <a:p>
            <a:pPr>
              <a:lnSpc>
                <a:spcPts val="2926"/>
              </a:lnSpc>
            </a:pPr>
            <a:r>
              <a:rPr lang="en-US" sz="2090">
                <a:solidFill>
                  <a:srgbClr val="B82627"/>
                </a:solidFill>
                <a:latin typeface="League Spartan"/>
              </a:rPr>
              <a:t>KITCHENS</a:t>
            </a:r>
          </a:p>
        </p:txBody>
      </p:sp>
      <p:sp>
        <p:nvSpPr>
          <p:cNvPr id="19" name="TextBox 19"/>
          <p:cNvSpPr txBox="1"/>
          <p:nvPr/>
        </p:nvSpPr>
        <p:spPr>
          <a:xfrm>
            <a:off x="1098818" y="5662547"/>
            <a:ext cx="3182317"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Report </a:t>
            </a:r>
            <a:r>
              <a:rPr lang="en-US" sz="1299" spc="5">
                <a:solidFill>
                  <a:srgbClr val="000000"/>
                </a:solidFill>
                <a:latin typeface="Open Sans 1 Bold"/>
              </a:rPr>
              <a:t>USDA # Meals Served </a:t>
            </a:r>
            <a:r>
              <a:rPr lang="en-US" sz="1299" spc="5">
                <a:solidFill>
                  <a:srgbClr val="000000"/>
                </a:solidFill>
                <a:latin typeface="Open Sans 1"/>
              </a:rPr>
              <a:t>and </a:t>
            </a:r>
            <a:r>
              <a:rPr lang="en-US" sz="1299" spc="5">
                <a:solidFill>
                  <a:srgbClr val="000000"/>
                </a:solidFill>
                <a:latin typeface="Open Sans 1 Bold"/>
              </a:rPr>
              <a:t># USDA People Served</a:t>
            </a:r>
            <a:r>
              <a:rPr lang="en-US" sz="1299" spc="5">
                <a:solidFill>
                  <a:srgbClr val="000000"/>
                </a:solidFill>
                <a:latin typeface="Open Sans 1"/>
              </a:rPr>
              <a:t>.</a:t>
            </a:r>
          </a:p>
        </p:txBody>
      </p:sp>
      <p:sp>
        <p:nvSpPr>
          <p:cNvPr id="20" name="Freeform 20"/>
          <p:cNvSpPr/>
          <p:nvPr/>
        </p:nvSpPr>
        <p:spPr>
          <a:xfrm rot="1212663" flipV="1">
            <a:off x="2034469" y="4228616"/>
            <a:ext cx="1656273" cy="467897"/>
          </a:xfrm>
          <a:custGeom>
            <a:avLst/>
            <a:gdLst/>
            <a:ahLst/>
            <a:cxnLst/>
            <a:rect l="l" t="t" r="r" b="b"/>
            <a:pathLst>
              <a:path w="1656273" h="467897">
                <a:moveTo>
                  <a:pt x="0" y="467897"/>
                </a:moveTo>
                <a:lnTo>
                  <a:pt x="1656273" y="467897"/>
                </a:lnTo>
                <a:lnTo>
                  <a:pt x="1656273" y="0"/>
                </a:lnTo>
                <a:lnTo>
                  <a:pt x="0" y="0"/>
                </a:lnTo>
                <a:lnTo>
                  <a:pt x="0" y="467897"/>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1000"/>
                                        <p:tgtEl>
                                          <p:spTgt spid="2"/>
                                        </p:tgtEl>
                                      </p:cBhvr>
                                    </p:animEffect>
                                    <p:anim calcmode="lin" valueType="num">
                                      <p:cBhvr>
                                        <p:cTn id="53" dur="1000" fill="hold"/>
                                        <p:tgtEl>
                                          <p:spTgt spid="2"/>
                                        </p:tgtEl>
                                        <p:attrNameLst>
                                          <p:attrName>ppt_x</p:attrName>
                                        </p:attrNameLst>
                                      </p:cBhvr>
                                      <p:tavLst>
                                        <p:tav tm="0">
                                          <p:val>
                                            <p:strVal val="#ppt_x"/>
                                          </p:val>
                                        </p:tav>
                                        <p:tav tm="100000">
                                          <p:val>
                                            <p:strVal val="#ppt_x"/>
                                          </p:val>
                                        </p:tav>
                                      </p:tavLst>
                                    </p:anim>
                                    <p:anim calcmode="lin" valueType="num">
                                      <p:cBhvr>
                                        <p:cTn id="54" dur="1000" fill="hold"/>
                                        <p:tgtEl>
                                          <p:spTgt spid="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1000"/>
                                        <p:tgtEl>
                                          <p:spTgt spid="14"/>
                                        </p:tgtEl>
                                      </p:cBhvr>
                                    </p:animEffect>
                                    <p:anim calcmode="lin" valueType="num">
                                      <p:cBhvr>
                                        <p:cTn id="80" dur="1000" fill="hold"/>
                                        <p:tgtEl>
                                          <p:spTgt spid="14"/>
                                        </p:tgtEl>
                                        <p:attrNameLst>
                                          <p:attrName>ppt_x</p:attrName>
                                        </p:attrNameLst>
                                      </p:cBhvr>
                                      <p:tavLst>
                                        <p:tav tm="0">
                                          <p:val>
                                            <p:strVal val="#ppt_x"/>
                                          </p:val>
                                        </p:tav>
                                        <p:tav tm="100000">
                                          <p:val>
                                            <p:strVal val="#ppt_x"/>
                                          </p:val>
                                        </p:tav>
                                      </p:tavLst>
                                    </p:anim>
                                    <p:anim calcmode="lin" valueType="num">
                                      <p:cBhvr>
                                        <p:cTn id="81" dur="1000" fill="hold"/>
                                        <p:tgtEl>
                                          <p:spTgt spid="1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00"/>
                                        <p:tgtEl>
                                          <p:spTgt spid="15"/>
                                        </p:tgtEl>
                                      </p:cBhvr>
                                    </p:animEffect>
                                    <p:anim calcmode="lin" valueType="num">
                                      <p:cBhvr>
                                        <p:cTn id="85" dur="1000" fill="hold"/>
                                        <p:tgtEl>
                                          <p:spTgt spid="15"/>
                                        </p:tgtEl>
                                        <p:attrNameLst>
                                          <p:attrName>ppt_x</p:attrName>
                                        </p:attrNameLst>
                                      </p:cBhvr>
                                      <p:tavLst>
                                        <p:tav tm="0">
                                          <p:val>
                                            <p:strVal val="#ppt_x"/>
                                          </p:val>
                                        </p:tav>
                                        <p:tav tm="100000">
                                          <p:val>
                                            <p:strVal val="#ppt_x"/>
                                          </p:val>
                                        </p:tav>
                                      </p:tavLst>
                                    </p:anim>
                                    <p:anim calcmode="lin" valueType="num">
                                      <p:cBhvr>
                                        <p:cTn id="8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P spid="15" grpId="0"/>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a:hlinkClick r:id="rId3" tooltip="https://daretocare.org"/>
          </p:cNvPr>
          <p:cNvSpPr/>
          <p:nvPr/>
        </p:nvSpPr>
        <p:spPr>
          <a:xfrm>
            <a:off x="0" y="1503658"/>
            <a:ext cx="9753600" cy="4307884"/>
          </a:xfrm>
          <a:custGeom>
            <a:avLst/>
            <a:gdLst/>
            <a:ahLst/>
            <a:cxnLst/>
            <a:rect l="l" t="t" r="r" b="b"/>
            <a:pathLst>
              <a:path w="9753600" h="4307884">
                <a:moveTo>
                  <a:pt x="0" y="0"/>
                </a:moveTo>
                <a:lnTo>
                  <a:pt x="9753600" y="0"/>
                </a:lnTo>
                <a:lnTo>
                  <a:pt x="9753600" y="4307884"/>
                </a:lnTo>
                <a:lnTo>
                  <a:pt x="0" y="4307884"/>
                </a:lnTo>
                <a:lnTo>
                  <a:pt x="0" y="0"/>
                </a:lnTo>
                <a:close/>
              </a:path>
            </a:pathLst>
          </a:custGeom>
          <a:blipFill>
            <a:blip r:embed="rId4"/>
            <a:stretch>
              <a:fillRect/>
            </a:stretch>
          </a:blipFill>
        </p:spPr>
      </p:sp>
      <p:sp>
        <p:nvSpPr>
          <p:cNvPr id="3" name="Freeform 3"/>
          <p:cNvSpPr/>
          <p:nvPr/>
        </p:nvSpPr>
        <p:spPr>
          <a:xfrm>
            <a:off x="4334323" y="1979656"/>
            <a:ext cx="899742" cy="364804"/>
          </a:xfrm>
          <a:custGeom>
            <a:avLst/>
            <a:gdLst/>
            <a:ahLst/>
            <a:cxnLst/>
            <a:rect l="l" t="t" r="r" b="b"/>
            <a:pathLst>
              <a:path w="899742" h="364804">
                <a:moveTo>
                  <a:pt x="0" y="0"/>
                </a:moveTo>
                <a:lnTo>
                  <a:pt x="899742" y="0"/>
                </a:lnTo>
                <a:lnTo>
                  <a:pt x="899742" y="364804"/>
                </a:lnTo>
                <a:lnTo>
                  <a:pt x="0" y="364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4597499" y="2245632"/>
            <a:ext cx="373390" cy="483353"/>
          </a:xfrm>
          <a:custGeom>
            <a:avLst/>
            <a:gdLst/>
            <a:ahLst/>
            <a:cxnLst/>
            <a:rect l="l" t="t" r="r" b="b"/>
            <a:pathLst>
              <a:path w="373390" h="483353">
                <a:moveTo>
                  <a:pt x="0" y="0"/>
                </a:moveTo>
                <a:lnTo>
                  <a:pt x="373390" y="0"/>
                </a:lnTo>
                <a:lnTo>
                  <a:pt x="373390" y="483353"/>
                </a:lnTo>
                <a:lnTo>
                  <a:pt x="0" y="483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pic>
        <p:nvPicPr>
          <p:cNvPr id="5" name="Picture 5" descr="Graphical user interface, application, website&#10;&#10;Description automatically generated">
            <a:extLst>
              <a:ext uri="{FF2B5EF4-FFF2-40B4-BE49-F238E27FC236}">
                <a16:creationId xmlns:a16="http://schemas.microsoft.com/office/drawing/2014/main" id="{F6E21A51-E493-0ED0-5186-1CFFE2FFB8A4}"/>
              </a:ext>
            </a:extLst>
          </p:cNvPr>
          <p:cNvPicPr>
            <a:picLocks noChangeAspect="1"/>
          </p:cNvPicPr>
          <p:nvPr/>
        </p:nvPicPr>
        <p:blipFill>
          <a:blip r:embed="rId3"/>
          <a:stretch>
            <a:fillRect/>
          </a:stretch>
        </p:blipFill>
        <p:spPr>
          <a:xfrm>
            <a:off x="8554" y="229125"/>
            <a:ext cx="9750640" cy="6880624"/>
          </a:xfrm>
          <a:prstGeom prst="rect">
            <a:avLst/>
          </a:prstGeom>
        </p:spPr>
      </p:pic>
      <p:sp>
        <p:nvSpPr>
          <p:cNvPr id="3" name="Freeform 3"/>
          <p:cNvSpPr/>
          <p:nvPr/>
        </p:nvSpPr>
        <p:spPr>
          <a:xfrm>
            <a:off x="6932743" y="6456025"/>
            <a:ext cx="899742" cy="364804"/>
          </a:xfrm>
          <a:custGeom>
            <a:avLst/>
            <a:gdLst/>
            <a:ahLst/>
            <a:cxnLst/>
            <a:rect l="l" t="t" r="r" b="b"/>
            <a:pathLst>
              <a:path w="899742" h="364804">
                <a:moveTo>
                  <a:pt x="0" y="0"/>
                </a:moveTo>
                <a:lnTo>
                  <a:pt x="899742" y="0"/>
                </a:lnTo>
                <a:lnTo>
                  <a:pt x="899742" y="364804"/>
                </a:lnTo>
                <a:lnTo>
                  <a:pt x="0" y="364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7195919" y="6722001"/>
            <a:ext cx="373390" cy="483353"/>
          </a:xfrm>
          <a:custGeom>
            <a:avLst/>
            <a:gdLst/>
            <a:ahLst/>
            <a:cxnLst/>
            <a:rect l="l" t="t" r="r" b="b"/>
            <a:pathLst>
              <a:path w="373390" h="483353">
                <a:moveTo>
                  <a:pt x="0" y="0"/>
                </a:moveTo>
                <a:lnTo>
                  <a:pt x="373390" y="0"/>
                </a:lnTo>
                <a:lnTo>
                  <a:pt x="373390" y="483353"/>
                </a:lnTo>
                <a:lnTo>
                  <a:pt x="0" y="483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Rectangle 5">
            <a:extLst>
              <a:ext uri="{FF2B5EF4-FFF2-40B4-BE49-F238E27FC236}">
                <a16:creationId xmlns:a16="http://schemas.microsoft.com/office/drawing/2014/main" id="{E2DD7576-37F3-A801-A68A-8E75A743036D}"/>
              </a:ext>
            </a:extLst>
          </p:cNvPr>
          <p:cNvSpPr/>
          <p:nvPr/>
        </p:nvSpPr>
        <p:spPr>
          <a:xfrm>
            <a:off x="6246576" y="5665823"/>
            <a:ext cx="2366678" cy="19402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A6DCE2-5CFB-AECB-19C4-8B074B32A336}"/>
              </a:ext>
            </a:extLst>
          </p:cNvPr>
          <p:cNvSpPr/>
          <p:nvPr/>
        </p:nvSpPr>
        <p:spPr>
          <a:xfrm>
            <a:off x="6246886" y="4945662"/>
            <a:ext cx="2366678" cy="19402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200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4057"/>
            <a:ext cx="9753600" cy="1656770"/>
            <a:chOff x="0" y="0"/>
            <a:chExt cx="6186311" cy="1050822"/>
          </a:xfrm>
        </p:grpSpPr>
        <p:sp>
          <p:nvSpPr>
            <p:cNvPr id="3" name="Freeform 3"/>
            <p:cNvSpPr/>
            <p:nvPr/>
          </p:nvSpPr>
          <p:spPr>
            <a:xfrm>
              <a:off x="0" y="0"/>
              <a:ext cx="6186311" cy="1050822"/>
            </a:xfrm>
            <a:custGeom>
              <a:avLst/>
              <a:gdLst/>
              <a:ahLst/>
              <a:cxnLst/>
              <a:rect l="l" t="t" r="r" b="b"/>
              <a:pathLst>
                <a:path w="6186311" h="1050822">
                  <a:moveTo>
                    <a:pt x="0" y="0"/>
                  </a:moveTo>
                  <a:lnTo>
                    <a:pt x="6186311" y="0"/>
                  </a:lnTo>
                  <a:lnTo>
                    <a:pt x="6186311" y="1050822"/>
                  </a:lnTo>
                  <a:lnTo>
                    <a:pt x="0" y="1050822"/>
                  </a:lnTo>
                  <a:close/>
                </a:path>
              </a:pathLst>
            </a:custGeom>
            <a:solidFill>
              <a:srgbClr val="4B7E1B"/>
            </a:solidFill>
          </p:spPr>
        </p:sp>
      </p:grpSp>
      <p:sp>
        <p:nvSpPr>
          <p:cNvPr id="4" name="Freeform 4"/>
          <p:cNvSpPr/>
          <p:nvPr/>
        </p:nvSpPr>
        <p:spPr>
          <a:xfrm>
            <a:off x="3866032" y="2262714"/>
            <a:ext cx="1373988" cy="1145563"/>
          </a:xfrm>
          <a:custGeom>
            <a:avLst/>
            <a:gdLst/>
            <a:ahLst/>
            <a:cxnLst/>
            <a:rect l="l" t="t" r="r" b="b"/>
            <a:pathLst>
              <a:path w="1373988" h="1145563">
                <a:moveTo>
                  <a:pt x="0" y="0"/>
                </a:moveTo>
                <a:lnTo>
                  <a:pt x="1373988" y="0"/>
                </a:lnTo>
                <a:lnTo>
                  <a:pt x="1373988" y="1145563"/>
                </a:lnTo>
                <a:lnTo>
                  <a:pt x="0" y="1145563"/>
                </a:lnTo>
                <a:lnTo>
                  <a:pt x="0" y="0"/>
                </a:lnTo>
                <a:close/>
              </a:path>
            </a:pathLst>
          </a:custGeom>
          <a:blipFill>
            <a:blip r:embed="rId3"/>
            <a:stretch>
              <a:fillRect/>
            </a:stretch>
          </a:blipFill>
        </p:spPr>
      </p:sp>
      <p:sp>
        <p:nvSpPr>
          <p:cNvPr id="5" name="Freeform 5"/>
          <p:cNvSpPr/>
          <p:nvPr/>
        </p:nvSpPr>
        <p:spPr>
          <a:xfrm>
            <a:off x="7402708" y="2219947"/>
            <a:ext cx="1241964" cy="1231097"/>
          </a:xfrm>
          <a:custGeom>
            <a:avLst/>
            <a:gdLst/>
            <a:ahLst/>
            <a:cxnLst/>
            <a:rect l="l" t="t" r="r" b="b"/>
            <a:pathLst>
              <a:path w="1241964" h="1231097">
                <a:moveTo>
                  <a:pt x="0" y="0"/>
                </a:moveTo>
                <a:lnTo>
                  <a:pt x="1241964" y="0"/>
                </a:lnTo>
                <a:lnTo>
                  <a:pt x="1241964" y="1231097"/>
                </a:lnTo>
                <a:lnTo>
                  <a:pt x="0" y="1231097"/>
                </a:lnTo>
                <a:lnTo>
                  <a:pt x="0" y="0"/>
                </a:lnTo>
                <a:close/>
              </a:path>
            </a:pathLst>
          </a:custGeom>
          <a:blipFill>
            <a:blip r:embed="rId4"/>
            <a:stretch>
              <a:fillRect/>
            </a:stretch>
          </a:blipFill>
        </p:spPr>
      </p:sp>
      <p:sp>
        <p:nvSpPr>
          <p:cNvPr id="6" name="Freeform 6"/>
          <p:cNvSpPr/>
          <p:nvPr/>
        </p:nvSpPr>
        <p:spPr>
          <a:xfrm>
            <a:off x="460287" y="2224843"/>
            <a:ext cx="1243058" cy="1221304"/>
          </a:xfrm>
          <a:custGeom>
            <a:avLst/>
            <a:gdLst/>
            <a:ahLst/>
            <a:cxnLst/>
            <a:rect l="l" t="t" r="r" b="b"/>
            <a:pathLst>
              <a:path w="1243058" h="1221304">
                <a:moveTo>
                  <a:pt x="0" y="0"/>
                </a:moveTo>
                <a:lnTo>
                  <a:pt x="1243058" y="0"/>
                </a:lnTo>
                <a:lnTo>
                  <a:pt x="1243058" y="1221304"/>
                </a:lnTo>
                <a:lnTo>
                  <a:pt x="0" y="1221304"/>
                </a:lnTo>
                <a:lnTo>
                  <a:pt x="0" y="0"/>
                </a:lnTo>
                <a:close/>
              </a:path>
            </a:pathLst>
          </a:custGeom>
          <a:blipFill>
            <a:blip r:embed="rId5"/>
            <a:stretch>
              <a:fillRect/>
            </a:stretch>
          </a:blipFill>
        </p:spPr>
      </p:sp>
      <p:sp>
        <p:nvSpPr>
          <p:cNvPr id="7" name="TextBox 7"/>
          <p:cNvSpPr txBox="1"/>
          <p:nvPr/>
        </p:nvSpPr>
        <p:spPr>
          <a:xfrm>
            <a:off x="-151782" y="947384"/>
            <a:ext cx="10057164" cy="779377"/>
          </a:xfrm>
          <a:prstGeom prst="rect">
            <a:avLst/>
          </a:prstGeom>
        </p:spPr>
        <p:txBody>
          <a:bodyPr lIns="0" tIns="0" rIns="0" bIns="0" rtlCol="0" anchor="t">
            <a:spAutoFit/>
          </a:bodyPr>
          <a:lstStyle/>
          <a:p>
            <a:pPr algn="ctr">
              <a:lnSpc>
                <a:spcPts val="6392"/>
              </a:lnSpc>
            </a:pPr>
            <a:r>
              <a:rPr lang="en-US" sz="4565">
                <a:solidFill>
                  <a:srgbClr val="FFFFFF"/>
                </a:solidFill>
                <a:latin typeface="League Spartan"/>
              </a:rPr>
              <a:t>PARTNER DEVELOPMENT TEAM</a:t>
            </a:r>
          </a:p>
        </p:txBody>
      </p:sp>
      <p:sp>
        <p:nvSpPr>
          <p:cNvPr id="8" name="TextBox 8"/>
          <p:cNvSpPr txBox="1"/>
          <p:nvPr/>
        </p:nvSpPr>
        <p:spPr>
          <a:xfrm>
            <a:off x="440716" y="3710601"/>
            <a:ext cx="1789720" cy="293719"/>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1 Bold"/>
              </a:rPr>
              <a:t>Trish Tobbe</a:t>
            </a:r>
          </a:p>
        </p:txBody>
      </p:sp>
      <p:sp>
        <p:nvSpPr>
          <p:cNvPr id="9" name="TextBox 9"/>
          <p:cNvSpPr txBox="1"/>
          <p:nvPr/>
        </p:nvSpPr>
        <p:spPr>
          <a:xfrm>
            <a:off x="-404927" y="783971"/>
            <a:ext cx="2525258" cy="210635"/>
          </a:xfrm>
          <a:prstGeom prst="rect">
            <a:avLst/>
          </a:prstGeom>
        </p:spPr>
        <p:txBody>
          <a:bodyPr lIns="0" tIns="0" rIns="0" bIns="0" rtlCol="0" anchor="t">
            <a:spAutoFit/>
          </a:bodyPr>
          <a:lstStyle/>
          <a:p>
            <a:pPr algn="ctr">
              <a:lnSpc>
                <a:spcPts val="1715"/>
              </a:lnSpc>
              <a:spcBef>
                <a:spcPct val="0"/>
              </a:spcBef>
            </a:pPr>
            <a:r>
              <a:rPr lang="en-US" sz="1225" b="1" spc="4">
                <a:solidFill>
                  <a:schemeClr val="bg1"/>
                </a:solidFill>
                <a:latin typeface="League Spartan" panose="020B0604020202020204" charset="0"/>
              </a:rPr>
              <a:t>Dare to Care’s</a:t>
            </a:r>
          </a:p>
        </p:txBody>
      </p:sp>
      <p:sp>
        <p:nvSpPr>
          <p:cNvPr id="10" name="TextBox 10"/>
          <p:cNvSpPr txBox="1"/>
          <p:nvPr/>
        </p:nvSpPr>
        <p:spPr>
          <a:xfrm>
            <a:off x="440716" y="4321593"/>
            <a:ext cx="206778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trish.tobbe@daretocare.org</a:t>
            </a:r>
          </a:p>
        </p:txBody>
      </p:sp>
      <p:sp>
        <p:nvSpPr>
          <p:cNvPr id="11" name="TextBox 11"/>
          <p:cNvSpPr txBox="1"/>
          <p:nvPr/>
        </p:nvSpPr>
        <p:spPr>
          <a:xfrm>
            <a:off x="3493067" y="3710601"/>
            <a:ext cx="1789720" cy="293719"/>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1 Bold"/>
              </a:rPr>
              <a:t>Clifton Griffin</a:t>
            </a:r>
          </a:p>
        </p:txBody>
      </p:sp>
      <p:sp>
        <p:nvSpPr>
          <p:cNvPr id="12" name="TextBox 12"/>
          <p:cNvSpPr txBox="1"/>
          <p:nvPr/>
        </p:nvSpPr>
        <p:spPr>
          <a:xfrm>
            <a:off x="3493067" y="4062781"/>
            <a:ext cx="2525258"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Partner Development Manager</a:t>
            </a:r>
          </a:p>
        </p:txBody>
      </p:sp>
      <p:sp>
        <p:nvSpPr>
          <p:cNvPr id="13" name="TextBox 13"/>
          <p:cNvSpPr txBox="1"/>
          <p:nvPr/>
        </p:nvSpPr>
        <p:spPr>
          <a:xfrm>
            <a:off x="3493067" y="4321593"/>
            <a:ext cx="241633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clifton.griffin@daretocare.org</a:t>
            </a:r>
          </a:p>
        </p:txBody>
      </p:sp>
      <p:grpSp>
        <p:nvGrpSpPr>
          <p:cNvPr id="14" name="Group 14"/>
          <p:cNvGrpSpPr/>
          <p:nvPr/>
        </p:nvGrpSpPr>
        <p:grpSpPr>
          <a:xfrm>
            <a:off x="0" y="5059637"/>
            <a:ext cx="9753600" cy="1003831"/>
            <a:chOff x="0" y="0"/>
            <a:chExt cx="6186311" cy="636689"/>
          </a:xfrm>
        </p:grpSpPr>
        <p:sp>
          <p:nvSpPr>
            <p:cNvPr id="15" name="Freeform 15"/>
            <p:cNvSpPr/>
            <p:nvPr/>
          </p:nvSpPr>
          <p:spPr>
            <a:xfrm>
              <a:off x="0" y="0"/>
              <a:ext cx="6186311" cy="636689"/>
            </a:xfrm>
            <a:custGeom>
              <a:avLst/>
              <a:gdLst/>
              <a:ahLst/>
              <a:cxnLst/>
              <a:rect l="l" t="t" r="r" b="b"/>
              <a:pathLst>
                <a:path w="6186311" h="636689">
                  <a:moveTo>
                    <a:pt x="0" y="0"/>
                  </a:moveTo>
                  <a:lnTo>
                    <a:pt x="6186311" y="0"/>
                  </a:lnTo>
                  <a:lnTo>
                    <a:pt x="6186311" y="636689"/>
                  </a:lnTo>
                  <a:lnTo>
                    <a:pt x="0" y="636689"/>
                  </a:lnTo>
                  <a:close/>
                </a:path>
              </a:pathLst>
            </a:custGeom>
            <a:solidFill>
              <a:srgbClr val="4B7E1B"/>
            </a:solidFill>
          </p:spPr>
        </p:sp>
      </p:grpSp>
      <p:sp>
        <p:nvSpPr>
          <p:cNvPr id="16" name="TextBox 16"/>
          <p:cNvSpPr txBox="1"/>
          <p:nvPr/>
        </p:nvSpPr>
        <p:spPr>
          <a:xfrm>
            <a:off x="3493067" y="4580772"/>
            <a:ext cx="206778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(502) 736-9915</a:t>
            </a:r>
          </a:p>
        </p:txBody>
      </p:sp>
      <p:sp>
        <p:nvSpPr>
          <p:cNvPr id="17" name="TextBox 17"/>
          <p:cNvSpPr txBox="1"/>
          <p:nvPr/>
        </p:nvSpPr>
        <p:spPr>
          <a:xfrm>
            <a:off x="6937537" y="3710601"/>
            <a:ext cx="2172305" cy="293719"/>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1 Bold"/>
              </a:rPr>
              <a:t>Maddie Monahan</a:t>
            </a:r>
          </a:p>
        </p:txBody>
      </p:sp>
      <p:sp>
        <p:nvSpPr>
          <p:cNvPr id="18" name="TextBox 18"/>
          <p:cNvSpPr txBox="1"/>
          <p:nvPr/>
        </p:nvSpPr>
        <p:spPr>
          <a:xfrm>
            <a:off x="6937537" y="4062781"/>
            <a:ext cx="2525258"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Partner Development Manager</a:t>
            </a:r>
          </a:p>
        </p:txBody>
      </p:sp>
      <p:sp>
        <p:nvSpPr>
          <p:cNvPr id="19" name="TextBox 19"/>
          <p:cNvSpPr txBox="1"/>
          <p:nvPr/>
        </p:nvSpPr>
        <p:spPr>
          <a:xfrm>
            <a:off x="6937537" y="4321593"/>
            <a:ext cx="2067786" cy="204095"/>
          </a:xfrm>
          <a:prstGeom prst="rect">
            <a:avLst/>
          </a:prstGeom>
        </p:spPr>
        <p:txBody>
          <a:bodyPr lIns="0" tIns="0" rIns="0" bIns="0" rtlCol="0" anchor="t">
            <a:spAutoFit/>
          </a:bodyPr>
          <a:lstStyle/>
          <a:p>
            <a:pPr>
              <a:lnSpc>
                <a:spcPts val="1715"/>
              </a:lnSpc>
              <a:spcBef>
                <a:spcPct val="0"/>
              </a:spcBef>
            </a:pPr>
            <a:r>
              <a:rPr lang="en-US" sz="1225" spc="4" dirty="0">
                <a:solidFill>
                  <a:srgbClr val="000000"/>
                </a:solidFill>
                <a:latin typeface="Open Sans 1"/>
              </a:rPr>
              <a:t>m</a:t>
            </a:r>
            <a:r>
              <a:rPr lang="en-US" sz="1225" spc="4">
                <a:solidFill>
                  <a:srgbClr val="000000"/>
                </a:solidFill>
                <a:latin typeface="Open Sans 1"/>
              </a:rPr>
              <a:t>addie</a:t>
            </a:r>
            <a:r>
              <a:rPr lang="en-US" sz="1225" spc="4" dirty="0">
                <a:solidFill>
                  <a:srgbClr val="000000"/>
                </a:solidFill>
                <a:latin typeface="Open Sans 1"/>
              </a:rPr>
              <a:t>@@daretocare.org</a:t>
            </a:r>
          </a:p>
        </p:txBody>
      </p:sp>
      <p:sp>
        <p:nvSpPr>
          <p:cNvPr id="20" name="TextBox 20"/>
          <p:cNvSpPr txBox="1"/>
          <p:nvPr/>
        </p:nvSpPr>
        <p:spPr>
          <a:xfrm>
            <a:off x="6937537" y="4580772"/>
            <a:ext cx="2067786" cy="201084"/>
          </a:xfrm>
          <a:prstGeom prst="rect">
            <a:avLst/>
          </a:prstGeom>
        </p:spPr>
        <p:txBody>
          <a:bodyPr lIns="0" tIns="0" rIns="0" bIns="0" rtlCol="0" anchor="t">
            <a:spAutoFit/>
          </a:bodyPr>
          <a:lstStyle/>
          <a:p>
            <a:pPr>
              <a:lnSpc>
                <a:spcPts val="1715"/>
              </a:lnSpc>
              <a:spcBef>
                <a:spcPct val="0"/>
              </a:spcBef>
            </a:pPr>
            <a:r>
              <a:rPr lang="en-US" sz="1225" spc="4" dirty="0">
                <a:solidFill>
                  <a:srgbClr val="000000"/>
                </a:solidFill>
                <a:latin typeface="Open Sans 1"/>
              </a:rPr>
              <a:t>(502) 736-9423</a:t>
            </a:r>
          </a:p>
        </p:txBody>
      </p:sp>
      <p:sp>
        <p:nvSpPr>
          <p:cNvPr id="21" name="TextBox 21"/>
          <p:cNvSpPr txBox="1"/>
          <p:nvPr/>
        </p:nvSpPr>
        <p:spPr>
          <a:xfrm>
            <a:off x="363220" y="6111093"/>
            <a:ext cx="1789720" cy="293719"/>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1 Bold"/>
              </a:rPr>
              <a:t>Kevin Peach</a:t>
            </a:r>
          </a:p>
        </p:txBody>
      </p:sp>
      <p:sp>
        <p:nvSpPr>
          <p:cNvPr id="22" name="TextBox 22"/>
          <p:cNvSpPr txBox="1"/>
          <p:nvPr/>
        </p:nvSpPr>
        <p:spPr>
          <a:xfrm>
            <a:off x="440716" y="4580772"/>
            <a:ext cx="206778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(502) 736-9918</a:t>
            </a:r>
          </a:p>
        </p:txBody>
      </p:sp>
      <p:sp>
        <p:nvSpPr>
          <p:cNvPr id="23" name="TextBox 23"/>
          <p:cNvSpPr txBox="1"/>
          <p:nvPr/>
        </p:nvSpPr>
        <p:spPr>
          <a:xfrm>
            <a:off x="363220" y="6461962"/>
            <a:ext cx="6867615"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Food Assistance Branch Manager</a:t>
            </a:r>
          </a:p>
        </p:txBody>
      </p:sp>
      <p:sp>
        <p:nvSpPr>
          <p:cNvPr id="24" name="TextBox 24"/>
          <p:cNvSpPr txBox="1"/>
          <p:nvPr/>
        </p:nvSpPr>
        <p:spPr>
          <a:xfrm>
            <a:off x="363220" y="6720774"/>
            <a:ext cx="206778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kevin.peach@ky.gov</a:t>
            </a:r>
          </a:p>
        </p:txBody>
      </p:sp>
      <p:sp>
        <p:nvSpPr>
          <p:cNvPr id="25" name="TextBox 25"/>
          <p:cNvSpPr txBox="1"/>
          <p:nvPr/>
        </p:nvSpPr>
        <p:spPr>
          <a:xfrm>
            <a:off x="363220" y="6979008"/>
            <a:ext cx="2067786"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502-782-9231</a:t>
            </a:r>
          </a:p>
        </p:txBody>
      </p:sp>
      <p:sp>
        <p:nvSpPr>
          <p:cNvPr id="26" name="TextBox 26"/>
          <p:cNvSpPr txBox="1"/>
          <p:nvPr/>
        </p:nvSpPr>
        <p:spPr>
          <a:xfrm>
            <a:off x="0" y="5608129"/>
            <a:ext cx="9753600" cy="245253"/>
          </a:xfrm>
          <a:prstGeom prst="rect">
            <a:avLst/>
          </a:prstGeom>
        </p:spPr>
        <p:txBody>
          <a:bodyPr lIns="0" tIns="0" rIns="0" bIns="0" rtlCol="0" anchor="t">
            <a:spAutoFit/>
          </a:bodyPr>
          <a:lstStyle/>
          <a:p>
            <a:pPr algn="ctr">
              <a:lnSpc>
                <a:spcPts val="1432"/>
              </a:lnSpc>
            </a:pPr>
            <a:r>
              <a:rPr lang="en-US" sz="2865">
                <a:solidFill>
                  <a:srgbClr val="FFFFFF"/>
                </a:solidFill>
                <a:latin typeface="League Spartan"/>
              </a:rPr>
              <a:t>KENTUCKY DEPARTMENT OF AGRICULTURE</a:t>
            </a:r>
          </a:p>
        </p:txBody>
      </p:sp>
      <p:sp>
        <p:nvSpPr>
          <p:cNvPr id="29" name="TextBox 12">
            <a:extLst>
              <a:ext uri="{FF2B5EF4-FFF2-40B4-BE49-F238E27FC236}">
                <a16:creationId xmlns:a16="http://schemas.microsoft.com/office/drawing/2014/main" id="{D1C4EE99-5C74-E079-EEF7-DDD6D12524EB}"/>
              </a:ext>
            </a:extLst>
          </p:cNvPr>
          <p:cNvSpPr txBox="1"/>
          <p:nvPr/>
        </p:nvSpPr>
        <p:spPr>
          <a:xfrm>
            <a:off x="440716" y="4062781"/>
            <a:ext cx="2525258" cy="201084"/>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1"/>
              </a:rPr>
              <a:t>Partner Development Manager</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a:hlinkClick r:id="rId3" tooltip="https://daretocare.org/partner-agencies/"/>
          </p:cNvPr>
          <p:cNvSpPr/>
          <p:nvPr/>
        </p:nvSpPr>
        <p:spPr>
          <a:xfrm>
            <a:off x="0" y="894687"/>
            <a:ext cx="9753600" cy="5525827"/>
          </a:xfrm>
          <a:custGeom>
            <a:avLst/>
            <a:gdLst/>
            <a:ahLst/>
            <a:cxnLst/>
            <a:rect l="l" t="t" r="r" b="b"/>
            <a:pathLst>
              <a:path w="9753600" h="5525827">
                <a:moveTo>
                  <a:pt x="0" y="0"/>
                </a:moveTo>
                <a:lnTo>
                  <a:pt x="9753600" y="0"/>
                </a:lnTo>
                <a:lnTo>
                  <a:pt x="9753600" y="5525826"/>
                </a:lnTo>
                <a:lnTo>
                  <a:pt x="0" y="5525826"/>
                </a:lnTo>
                <a:lnTo>
                  <a:pt x="0" y="0"/>
                </a:lnTo>
                <a:close/>
              </a:path>
            </a:pathLst>
          </a:custGeom>
          <a:blipFill>
            <a:blip r:embed="rId4"/>
            <a:stretch>
              <a:fillRect/>
            </a:stretch>
          </a:blipFill>
        </p:spPr>
      </p:sp>
      <p:sp>
        <p:nvSpPr>
          <p:cNvPr id="3" name="Freeform 3"/>
          <p:cNvSpPr/>
          <p:nvPr/>
        </p:nvSpPr>
        <p:spPr>
          <a:xfrm>
            <a:off x="5710183" y="3024780"/>
            <a:ext cx="1056967" cy="428552"/>
          </a:xfrm>
          <a:custGeom>
            <a:avLst/>
            <a:gdLst/>
            <a:ahLst/>
            <a:cxnLst/>
            <a:rect l="l" t="t" r="r" b="b"/>
            <a:pathLst>
              <a:path w="1056967" h="428552">
                <a:moveTo>
                  <a:pt x="0" y="0"/>
                </a:moveTo>
                <a:lnTo>
                  <a:pt x="1056967" y="0"/>
                </a:lnTo>
                <a:lnTo>
                  <a:pt x="1056967" y="428552"/>
                </a:lnTo>
                <a:lnTo>
                  <a:pt x="0" y="428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6118647" y="3330199"/>
            <a:ext cx="373390" cy="483353"/>
          </a:xfrm>
          <a:custGeom>
            <a:avLst/>
            <a:gdLst/>
            <a:ahLst/>
            <a:cxnLst/>
            <a:rect l="l" t="t" r="r" b="b"/>
            <a:pathLst>
              <a:path w="373390" h="483353">
                <a:moveTo>
                  <a:pt x="0" y="0"/>
                </a:moveTo>
                <a:lnTo>
                  <a:pt x="373389" y="0"/>
                </a:lnTo>
                <a:lnTo>
                  <a:pt x="373389" y="483352"/>
                </a:lnTo>
                <a:lnTo>
                  <a:pt x="0" y="4833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a:hlinkClick r:id="rId3" tooltip="https://dtc.daretocare.org/PrimariusWW/login.aspx?_gl=1*1hwz65z*_gcl_au*MjA1ODU1MTEwNC4xNjg0NzcyMTMx*_ga*MjAxNDE2NzYyMC4xNjc2MzgyMjgx*_ga_RMX5D72RKE*MTY4NTQ2MTMwNC4yNy4xLjE2ODU0NzIzMDAuMzkuMC4w&amp;_ga=2.178482660.1107706783.1685461304-2014167620.1676382281"/>
          </p:cNvPr>
          <p:cNvSpPr/>
          <p:nvPr/>
        </p:nvSpPr>
        <p:spPr>
          <a:xfrm>
            <a:off x="609762" y="52985"/>
            <a:ext cx="8596799" cy="7262215"/>
          </a:xfrm>
          <a:custGeom>
            <a:avLst/>
            <a:gdLst/>
            <a:ahLst/>
            <a:cxnLst/>
            <a:rect l="l" t="t" r="r" b="b"/>
            <a:pathLst>
              <a:path w="8596799" h="7262215">
                <a:moveTo>
                  <a:pt x="0" y="0"/>
                </a:moveTo>
                <a:lnTo>
                  <a:pt x="8596798" y="0"/>
                </a:lnTo>
                <a:lnTo>
                  <a:pt x="8596798" y="7262215"/>
                </a:lnTo>
                <a:lnTo>
                  <a:pt x="0" y="7262215"/>
                </a:lnTo>
                <a:lnTo>
                  <a:pt x="0" y="0"/>
                </a:lnTo>
                <a:close/>
              </a:path>
            </a:pathLst>
          </a:custGeom>
          <a:blipFill>
            <a:blip r:embed="rId4"/>
            <a:stretch>
              <a:fillRect/>
            </a:stretch>
          </a:blipFill>
        </p:spPr>
      </p:sp>
      <p:sp>
        <p:nvSpPr>
          <p:cNvPr id="3" name="Freeform 3"/>
          <p:cNvSpPr/>
          <p:nvPr/>
        </p:nvSpPr>
        <p:spPr>
          <a:xfrm>
            <a:off x="7059584" y="5339929"/>
            <a:ext cx="1056967" cy="428552"/>
          </a:xfrm>
          <a:custGeom>
            <a:avLst/>
            <a:gdLst/>
            <a:ahLst/>
            <a:cxnLst/>
            <a:rect l="l" t="t" r="r" b="b"/>
            <a:pathLst>
              <a:path w="1056967" h="428552">
                <a:moveTo>
                  <a:pt x="0" y="0"/>
                </a:moveTo>
                <a:lnTo>
                  <a:pt x="1056967" y="0"/>
                </a:lnTo>
                <a:lnTo>
                  <a:pt x="1056967" y="428552"/>
                </a:lnTo>
                <a:lnTo>
                  <a:pt x="0" y="428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468048" y="5645348"/>
            <a:ext cx="373390" cy="483353"/>
          </a:xfrm>
          <a:custGeom>
            <a:avLst/>
            <a:gdLst/>
            <a:ahLst/>
            <a:cxnLst/>
            <a:rect l="l" t="t" r="r" b="b"/>
            <a:pathLst>
              <a:path w="373390" h="483353">
                <a:moveTo>
                  <a:pt x="0" y="0"/>
                </a:moveTo>
                <a:lnTo>
                  <a:pt x="373390" y="0"/>
                </a:lnTo>
                <a:lnTo>
                  <a:pt x="373390" y="483353"/>
                </a:lnTo>
                <a:lnTo>
                  <a:pt x="0" y="4833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Rectangle 4">
            <a:extLst>
              <a:ext uri="{FF2B5EF4-FFF2-40B4-BE49-F238E27FC236}">
                <a16:creationId xmlns:a16="http://schemas.microsoft.com/office/drawing/2014/main" id="{82C8CC72-15B2-1139-8A85-2A67C7CE0A3B}"/>
              </a:ext>
            </a:extLst>
          </p:cNvPr>
          <p:cNvSpPr/>
          <p:nvPr/>
        </p:nvSpPr>
        <p:spPr>
          <a:xfrm>
            <a:off x="3600912" y="4024094"/>
            <a:ext cx="2662600" cy="22953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F92EB1-83A8-B9FE-CD67-BD23DD0A3D7B}"/>
              </a:ext>
            </a:extLst>
          </p:cNvPr>
          <p:cNvSpPr/>
          <p:nvPr/>
        </p:nvSpPr>
        <p:spPr>
          <a:xfrm>
            <a:off x="3598419" y="4483728"/>
            <a:ext cx="2662600" cy="22953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627D14-F47F-CB20-1B02-B39B9DBCE2BA}"/>
              </a:ext>
            </a:extLst>
          </p:cNvPr>
          <p:cNvSpPr/>
          <p:nvPr/>
        </p:nvSpPr>
        <p:spPr>
          <a:xfrm>
            <a:off x="3599165" y="4964536"/>
            <a:ext cx="2662600" cy="22953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2213936"/>
            <a:ext cx="9753600" cy="2832899"/>
          </a:xfrm>
          <a:custGeom>
            <a:avLst/>
            <a:gdLst/>
            <a:ahLst/>
            <a:cxnLst/>
            <a:rect l="l" t="t" r="r" b="b"/>
            <a:pathLst>
              <a:path w="9753600" h="2832899">
                <a:moveTo>
                  <a:pt x="0" y="0"/>
                </a:moveTo>
                <a:lnTo>
                  <a:pt x="9753600" y="0"/>
                </a:lnTo>
                <a:lnTo>
                  <a:pt x="9753600" y="2832899"/>
                </a:lnTo>
                <a:lnTo>
                  <a:pt x="0" y="2832899"/>
                </a:lnTo>
                <a:lnTo>
                  <a:pt x="0" y="0"/>
                </a:lnTo>
                <a:close/>
              </a:path>
            </a:pathLst>
          </a:custGeom>
          <a:blipFill>
            <a:blip r:embed="rId3"/>
            <a:stretch>
              <a:fillRect b="-203131"/>
            </a:stretch>
          </a:blipFill>
        </p:spPr>
      </p:sp>
      <p:sp>
        <p:nvSpPr>
          <p:cNvPr id="3" name="Freeform 3"/>
          <p:cNvSpPr/>
          <p:nvPr/>
        </p:nvSpPr>
        <p:spPr>
          <a:xfrm>
            <a:off x="2462444" y="3421663"/>
            <a:ext cx="899742" cy="364804"/>
          </a:xfrm>
          <a:custGeom>
            <a:avLst/>
            <a:gdLst/>
            <a:ahLst/>
            <a:cxnLst/>
            <a:rect l="l" t="t" r="r" b="b"/>
            <a:pathLst>
              <a:path w="899742" h="364804">
                <a:moveTo>
                  <a:pt x="0" y="0"/>
                </a:moveTo>
                <a:lnTo>
                  <a:pt x="899742" y="0"/>
                </a:lnTo>
                <a:lnTo>
                  <a:pt x="899742" y="364804"/>
                </a:lnTo>
                <a:lnTo>
                  <a:pt x="0" y="364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725620" y="3687640"/>
            <a:ext cx="373390" cy="483353"/>
          </a:xfrm>
          <a:custGeom>
            <a:avLst/>
            <a:gdLst/>
            <a:ahLst/>
            <a:cxnLst/>
            <a:rect l="l" t="t" r="r" b="b"/>
            <a:pathLst>
              <a:path w="373390" h="483353">
                <a:moveTo>
                  <a:pt x="0" y="0"/>
                </a:moveTo>
                <a:lnTo>
                  <a:pt x="373390" y="0"/>
                </a:lnTo>
                <a:lnTo>
                  <a:pt x="373390" y="483352"/>
                </a:lnTo>
                <a:lnTo>
                  <a:pt x="0" y="483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545456"/>
            <a:ext cx="9753600" cy="4224289"/>
          </a:xfrm>
          <a:custGeom>
            <a:avLst/>
            <a:gdLst/>
            <a:ahLst/>
            <a:cxnLst/>
            <a:rect l="l" t="t" r="r" b="b"/>
            <a:pathLst>
              <a:path w="9753600" h="4224289">
                <a:moveTo>
                  <a:pt x="0" y="0"/>
                </a:moveTo>
                <a:lnTo>
                  <a:pt x="9753600" y="0"/>
                </a:lnTo>
                <a:lnTo>
                  <a:pt x="9753600" y="4224288"/>
                </a:lnTo>
                <a:lnTo>
                  <a:pt x="0" y="4224288"/>
                </a:lnTo>
                <a:lnTo>
                  <a:pt x="0" y="0"/>
                </a:lnTo>
                <a:close/>
              </a:path>
            </a:pathLst>
          </a:custGeom>
          <a:blipFill>
            <a:blip r:embed="rId3"/>
            <a:stretch>
              <a:fillRect/>
            </a:stretch>
          </a:blipFill>
        </p:spPr>
      </p:sp>
      <p:sp>
        <p:nvSpPr>
          <p:cNvPr id="3" name="Freeform 3"/>
          <p:cNvSpPr/>
          <p:nvPr/>
        </p:nvSpPr>
        <p:spPr>
          <a:xfrm>
            <a:off x="8971747" y="5452739"/>
            <a:ext cx="781853" cy="317006"/>
          </a:xfrm>
          <a:custGeom>
            <a:avLst/>
            <a:gdLst/>
            <a:ahLst/>
            <a:cxnLst/>
            <a:rect l="l" t="t" r="r" b="b"/>
            <a:pathLst>
              <a:path w="781853" h="317006">
                <a:moveTo>
                  <a:pt x="0" y="0"/>
                </a:moveTo>
                <a:lnTo>
                  <a:pt x="781853" y="0"/>
                </a:lnTo>
                <a:lnTo>
                  <a:pt x="781853" y="317005"/>
                </a:lnTo>
                <a:lnTo>
                  <a:pt x="0" y="317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67250" y="5680777"/>
            <a:ext cx="373390" cy="483353"/>
          </a:xfrm>
          <a:custGeom>
            <a:avLst/>
            <a:gdLst/>
            <a:ahLst/>
            <a:cxnLst/>
            <a:rect l="l" t="t" r="r" b="b"/>
            <a:pathLst>
              <a:path w="373390" h="483353">
                <a:moveTo>
                  <a:pt x="0" y="0"/>
                </a:moveTo>
                <a:lnTo>
                  <a:pt x="373389" y="0"/>
                </a:lnTo>
                <a:lnTo>
                  <a:pt x="373389" y="483353"/>
                </a:lnTo>
                <a:lnTo>
                  <a:pt x="0" y="4833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734133"/>
            <a:ext cx="9753600" cy="3846933"/>
          </a:xfrm>
          <a:custGeom>
            <a:avLst/>
            <a:gdLst/>
            <a:ahLst/>
            <a:cxnLst/>
            <a:rect l="l" t="t" r="r" b="b"/>
            <a:pathLst>
              <a:path w="9753600" h="3846933">
                <a:moveTo>
                  <a:pt x="0" y="0"/>
                </a:moveTo>
                <a:lnTo>
                  <a:pt x="9753600" y="0"/>
                </a:lnTo>
                <a:lnTo>
                  <a:pt x="9753600" y="3846934"/>
                </a:lnTo>
                <a:lnTo>
                  <a:pt x="0" y="3846934"/>
                </a:lnTo>
                <a:lnTo>
                  <a:pt x="0" y="0"/>
                </a:lnTo>
                <a:close/>
              </a:path>
            </a:pathLst>
          </a:custGeom>
          <a:blipFill>
            <a:blip r:embed="rId3"/>
            <a:stretch>
              <a:fillRect/>
            </a:stretch>
          </a:blipFill>
        </p:spPr>
      </p:sp>
      <p:sp>
        <p:nvSpPr>
          <p:cNvPr id="3" name="Freeform 3"/>
          <p:cNvSpPr/>
          <p:nvPr/>
        </p:nvSpPr>
        <p:spPr>
          <a:xfrm>
            <a:off x="8971747" y="5082315"/>
            <a:ext cx="781853" cy="317006"/>
          </a:xfrm>
          <a:custGeom>
            <a:avLst/>
            <a:gdLst/>
            <a:ahLst/>
            <a:cxnLst/>
            <a:rect l="l" t="t" r="r" b="b"/>
            <a:pathLst>
              <a:path w="781853" h="317006">
                <a:moveTo>
                  <a:pt x="0" y="0"/>
                </a:moveTo>
                <a:lnTo>
                  <a:pt x="781853" y="0"/>
                </a:lnTo>
                <a:lnTo>
                  <a:pt x="781853" y="317006"/>
                </a:lnTo>
                <a:lnTo>
                  <a:pt x="0" y="317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267250" y="5310354"/>
            <a:ext cx="373390" cy="483353"/>
          </a:xfrm>
          <a:custGeom>
            <a:avLst/>
            <a:gdLst/>
            <a:ahLst/>
            <a:cxnLst/>
            <a:rect l="l" t="t" r="r" b="b"/>
            <a:pathLst>
              <a:path w="373390" h="483353">
                <a:moveTo>
                  <a:pt x="0" y="0"/>
                </a:moveTo>
                <a:lnTo>
                  <a:pt x="373389" y="0"/>
                </a:lnTo>
                <a:lnTo>
                  <a:pt x="373389" y="483352"/>
                </a:lnTo>
                <a:lnTo>
                  <a:pt x="0" y="483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59109" y="4521244"/>
            <a:ext cx="1371600" cy="457200"/>
          </a:xfrm>
          <a:custGeom>
            <a:avLst/>
            <a:gdLst/>
            <a:ahLst/>
            <a:cxnLst/>
            <a:rect l="l" t="t" r="r" b="b"/>
            <a:pathLst>
              <a:path w="1146871" h="465004">
                <a:moveTo>
                  <a:pt x="0" y="0"/>
                </a:moveTo>
                <a:lnTo>
                  <a:pt x="1146871" y="0"/>
                </a:lnTo>
                <a:lnTo>
                  <a:pt x="1146871" y="465005"/>
                </a:lnTo>
                <a:lnTo>
                  <a:pt x="0" y="4650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800000">
            <a:off x="1146871" y="4749844"/>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146871" y="2954212"/>
            <a:ext cx="442225" cy="179302"/>
          </a:xfrm>
          <a:custGeom>
            <a:avLst/>
            <a:gdLst/>
            <a:ahLst/>
            <a:cxnLst/>
            <a:rect l="l" t="t" r="r" b="b"/>
            <a:pathLst>
              <a:path w="442225" h="179302">
                <a:moveTo>
                  <a:pt x="0" y="0"/>
                </a:moveTo>
                <a:lnTo>
                  <a:pt x="442226" y="0"/>
                </a:lnTo>
                <a:lnTo>
                  <a:pt x="442226" y="179303"/>
                </a:lnTo>
                <a:lnTo>
                  <a:pt x="0" y="179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8876023">
            <a:off x="1533216" y="3155890"/>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63911" y="2822535"/>
            <a:ext cx="442225" cy="179302"/>
          </a:xfrm>
          <a:custGeom>
            <a:avLst/>
            <a:gdLst/>
            <a:ahLst/>
            <a:cxnLst/>
            <a:rect l="l" t="t" r="r" b="b"/>
            <a:pathLst>
              <a:path w="442225" h="179302">
                <a:moveTo>
                  <a:pt x="0" y="0"/>
                </a:moveTo>
                <a:lnTo>
                  <a:pt x="442225" y="0"/>
                </a:lnTo>
                <a:lnTo>
                  <a:pt x="442225" y="179302"/>
                </a:lnTo>
                <a:lnTo>
                  <a:pt x="0" y="179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609074" y="2842186"/>
            <a:ext cx="442225" cy="179302"/>
          </a:xfrm>
          <a:custGeom>
            <a:avLst/>
            <a:gdLst/>
            <a:ahLst/>
            <a:cxnLst/>
            <a:rect l="l" t="t" r="r" b="b"/>
            <a:pathLst>
              <a:path w="442225" h="179302">
                <a:moveTo>
                  <a:pt x="0" y="0"/>
                </a:moveTo>
                <a:lnTo>
                  <a:pt x="442226" y="0"/>
                </a:lnTo>
                <a:lnTo>
                  <a:pt x="442226" y="179303"/>
                </a:lnTo>
                <a:lnTo>
                  <a:pt x="0" y="179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051300" y="5310354"/>
            <a:ext cx="1273326" cy="1273326"/>
          </a:xfrm>
          <a:custGeom>
            <a:avLst/>
            <a:gdLst/>
            <a:ahLst/>
            <a:cxnLst/>
            <a:rect l="l" t="t" r="r" b="b"/>
            <a:pathLst>
              <a:path w="1273326" h="1273326">
                <a:moveTo>
                  <a:pt x="0" y="0"/>
                </a:moveTo>
                <a:lnTo>
                  <a:pt x="1273326" y="0"/>
                </a:lnTo>
                <a:lnTo>
                  <a:pt x="1273326" y="1273326"/>
                </a:lnTo>
                <a:lnTo>
                  <a:pt x="0" y="12733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0" y="1169498"/>
            <a:ext cx="9753600" cy="636905"/>
          </a:xfrm>
          <a:prstGeom prst="rect">
            <a:avLst/>
          </a:prstGeom>
        </p:spPr>
        <p:txBody>
          <a:bodyPr lIns="0" tIns="0" rIns="0" bIns="0" rtlCol="0" anchor="t">
            <a:spAutoFit/>
          </a:bodyPr>
          <a:lstStyle/>
          <a:p>
            <a:pPr algn="ctr">
              <a:lnSpc>
                <a:spcPts val="5320"/>
              </a:lnSpc>
            </a:pPr>
            <a:r>
              <a:rPr lang="en-US" sz="3800">
                <a:solidFill>
                  <a:srgbClr val="000000"/>
                </a:solidFill>
                <a:latin typeface="League Spartan"/>
              </a:rPr>
              <a:t>PANTRIES</a:t>
            </a:r>
          </a:p>
        </p:txBody>
      </p:sp>
      <p:sp>
        <p:nvSpPr>
          <p:cNvPr id="13" name="TextBox 13"/>
          <p:cNvSpPr txBox="1"/>
          <p:nvPr/>
        </p:nvSpPr>
        <p:spPr>
          <a:xfrm>
            <a:off x="3309397" y="5765131"/>
            <a:ext cx="4777433" cy="558972"/>
          </a:xfrm>
          <a:prstGeom prst="rect">
            <a:avLst/>
          </a:prstGeom>
        </p:spPr>
        <p:txBody>
          <a:bodyPr lIns="0" tIns="0" rIns="0" bIns="0" rtlCol="0" anchor="t">
            <a:spAutoFit/>
          </a:bodyPr>
          <a:lstStyle/>
          <a:p>
            <a:pPr algn="ctr">
              <a:lnSpc>
                <a:spcPts val="2265"/>
              </a:lnSpc>
            </a:pPr>
            <a:r>
              <a:rPr lang="en-US" sz="1618">
                <a:solidFill>
                  <a:srgbClr val="000000"/>
                </a:solidFill>
                <a:latin typeface="Open Sans 1 Bold"/>
              </a:rPr>
              <a:t>UNDUPLICATED NUMBERS</a:t>
            </a:r>
            <a:r>
              <a:rPr lang="en-US" sz="1618">
                <a:solidFill>
                  <a:srgbClr val="B82627"/>
                </a:solidFill>
                <a:latin typeface="Open Sans 1 Bold"/>
              </a:rPr>
              <a:t> FOR NEIGHBORS RECEIVING TEFAP</a:t>
            </a:r>
            <a:r>
              <a:rPr lang="en-US" sz="1618">
                <a:solidFill>
                  <a:srgbClr val="000000"/>
                </a:solidFill>
                <a:latin typeface="Open Sans 1 Bold"/>
              </a:rPr>
              <a:t> ARE NO LONGER REQUIRED!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2076573"/>
            <a:ext cx="9753600" cy="3162054"/>
          </a:xfrm>
          <a:custGeom>
            <a:avLst/>
            <a:gdLst/>
            <a:ahLst/>
            <a:cxnLst/>
            <a:rect l="l" t="t" r="r" b="b"/>
            <a:pathLst>
              <a:path w="9753600" h="3162054">
                <a:moveTo>
                  <a:pt x="0" y="0"/>
                </a:moveTo>
                <a:lnTo>
                  <a:pt x="9753600" y="0"/>
                </a:lnTo>
                <a:lnTo>
                  <a:pt x="9753600" y="3162054"/>
                </a:lnTo>
                <a:lnTo>
                  <a:pt x="0" y="3162054"/>
                </a:lnTo>
                <a:lnTo>
                  <a:pt x="0" y="0"/>
                </a:lnTo>
                <a:close/>
              </a:path>
            </a:pathLst>
          </a:custGeom>
          <a:blipFill>
            <a:blip r:embed="rId3"/>
            <a:stretch>
              <a:fillRect/>
            </a:stretch>
          </a:blipFill>
        </p:spPr>
      </p:sp>
      <p:sp>
        <p:nvSpPr>
          <p:cNvPr id="5" name="Freeform 5"/>
          <p:cNvSpPr/>
          <p:nvPr/>
        </p:nvSpPr>
        <p:spPr>
          <a:xfrm>
            <a:off x="1162656" y="3289823"/>
            <a:ext cx="442225" cy="179302"/>
          </a:xfrm>
          <a:custGeom>
            <a:avLst/>
            <a:gdLst/>
            <a:ahLst/>
            <a:cxnLst/>
            <a:rect l="l" t="t" r="r" b="b"/>
            <a:pathLst>
              <a:path w="442225" h="179302">
                <a:moveTo>
                  <a:pt x="0" y="0"/>
                </a:moveTo>
                <a:lnTo>
                  <a:pt x="442225" y="0"/>
                </a:lnTo>
                <a:lnTo>
                  <a:pt x="442225" y="179302"/>
                </a:lnTo>
                <a:lnTo>
                  <a:pt x="0" y="179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8876023">
            <a:off x="1549000" y="3491500"/>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609017" y="3200171"/>
            <a:ext cx="442225" cy="179302"/>
          </a:xfrm>
          <a:custGeom>
            <a:avLst/>
            <a:gdLst/>
            <a:ahLst/>
            <a:cxnLst/>
            <a:rect l="l" t="t" r="r" b="b"/>
            <a:pathLst>
              <a:path w="442225" h="179302">
                <a:moveTo>
                  <a:pt x="0" y="0"/>
                </a:moveTo>
                <a:lnTo>
                  <a:pt x="442225" y="0"/>
                </a:lnTo>
                <a:lnTo>
                  <a:pt x="442225" y="179303"/>
                </a:lnTo>
                <a:lnTo>
                  <a:pt x="0" y="179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652506" y="3167670"/>
            <a:ext cx="442225" cy="179302"/>
          </a:xfrm>
          <a:custGeom>
            <a:avLst/>
            <a:gdLst/>
            <a:ahLst/>
            <a:cxnLst/>
            <a:rect l="l" t="t" r="r" b="b"/>
            <a:pathLst>
              <a:path w="442225" h="179302">
                <a:moveTo>
                  <a:pt x="0" y="0"/>
                </a:moveTo>
                <a:lnTo>
                  <a:pt x="442225" y="0"/>
                </a:lnTo>
                <a:lnTo>
                  <a:pt x="442225" y="179303"/>
                </a:lnTo>
                <a:lnTo>
                  <a:pt x="0" y="179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55378" y="3289823"/>
            <a:ext cx="442225" cy="179302"/>
          </a:xfrm>
          <a:custGeom>
            <a:avLst/>
            <a:gdLst/>
            <a:ahLst/>
            <a:cxnLst/>
            <a:rect l="l" t="t" r="r" b="b"/>
            <a:pathLst>
              <a:path w="442225" h="179302">
                <a:moveTo>
                  <a:pt x="0" y="0"/>
                </a:moveTo>
                <a:lnTo>
                  <a:pt x="442225" y="0"/>
                </a:lnTo>
                <a:lnTo>
                  <a:pt x="442225" y="179302"/>
                </a:lnTo>
                <a:lnTo>
                  <a:pt x="0" y="1793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8876023">
            <a:off x="441722" y="3491500"/>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921127" y="4749844"/>
            <a:ext cx="781853" cy="317006"/>
          </a:xfrm>
          <a:custGeom>
            <a:avLst/>
            <a:gdLst/>
            <a:ahLst/>
            <a:cxnLst/>
            <a:rect l="l" t="t" r="r" b="b"/>
            <a:pathLst>
              <a:path w="781853" h="317006">
                <a:moveTo>
                  <a:pt x="0" y="0"/>
                </a:moveTo>
                <a:lnTo>
                  <a:pt x="781853" y="0"/>
                </a:lnTo>
                <a:lnTo>
                  <a:pt x="781853" y="317006"/>
                </a:lnTo>
                <a:lnTo>
                  <a:pt x="0" y="3170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9216629" y="4977883"/>
            <a:ext cx="373390" cy="483353"/>
          </a:xfrm>
          <a:custGeom>
            <a:avLst/>
            <a:gdLst/>
            <a:ahLst/>
            <a:cxnLst/>
            <a:rect l="l" t="t" r="r" b="b"/>
            <a:pathLst>
              <a:path w="373390" h="483353">
                <a:moveTo>
                  <a:pt x="0" y="0"/>
                </a:moveTo>
                <a:lnTo>
                  <a:pt x="373390" y="0"/>
                </a:lnTo>
                <a:lnTo>
                  <a:pt x="373390" y="483352"/>
                </a:lnTo>
                <a:lnTo>
                  <a:pt x="0" y="4833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TextBox 13"/>
          <p:cNvSpPr txBox="1"/>
          <p:nvPr/>
        </p:nvSpPr>
        <p:spPr>
          <a:xfrm>
            <a:off x="0" y="1169498"/>
            <a:ext cx="9753600" cy="636905"/>
          </a:xfrm>
          <a:prstGeom prst="rect">
            <a:avLst/>
          </a:prstGeom>
        </p:spPr>
        <p:txBody>
          <a:bodyPr lIns="0" tIns="0" rIns="0" bIns="0" rtlCol="0" anchor="t">
            <a:spAutoFit/>
          </a:bodyPr>
          <a:lstStyle/>
          <a:p>
            <a:pPr algn="ctr">
              <a:lnSpc>
                <a:spcPts val="5320"/>
              </a:lnSpc>
            </a:pPr>
            <a:r>
              <a:rPr lang="en-US" sz="3800">
                <a:solidFill>
                  <a:srgbClr val="000000"/>
                </a:solidFill>
                <a:latin typeface="League Spartan"/>
              </a:rPr>
              <a:t>KITCHENS</a:t>
            </a:r>
          </a:p>
        </p:txBody>
      </p:sp>
      <p:sp>
        <p:nvSpPr>
          <p:cNvPr id="14" name="Freeform 14"/>
          <p:cNvSpPr/>
          <p:nvPr/>
        </p:nvSpPr>
        <p:spPr>
          <a:xfrm>
            <a:off x="-150097" y="3900811"/>
            <a:ext cx="1295400" cy="1036106"/>
          </a:xfrm>
          <a:custGeom>
            <a:avLst/>
            <a:gdLst/>
            <a:ahLst/>
            <a:cxnLst/>
            <a:rect l="l" t="t" r="r" b="b"/>
            <a:pathLst>
              <a:path w="786567" h="318917">
                <a:moveTo>
                  <a:pt x="0" y="0"/>
                </a:moveTo>
                <a:lnTo>
                  <a:pt x="786567" y="0"/>
                </a:lnTo>
                <a:lnTo>
                  <a:pt x="786567" y="318917"/>
                </a:lnTo>
                <a:lnTo>
                  <a:pt x="0" y="318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rot="-10800000">
            <a:off x="1051242" y="4054500"/>
            <a:ext cx="462203" cy="139816"/>
          </a:xfrm>
          <a:custGeom>
            <a:avLst/>
            <a:gdLst/>
            <a:ahLst/>
            <a:cxnLst/>
            <a:rect l="l" t="t" r="r" b="b"/>
            <a:pathLst>
              <a:path w="462203" h="139816">
                <a:moveTo>
                  <a:pt x="0" y="0"/>
                </a:moveTo>
                <a:lnTo>
                  <a:pt x="462203" y="0"/>
                </a:lnTo>
                <a:lnTo>
                  <a:pt x="462203" y="139817"/>
                </a:lnTo>
                <a:lnTo>
                  <a:pt x="0" y="1398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TextBox 2"/>
          <p:cNvSpPr txBox="1"/>
          <p:nvPr/>
        </p:nvSpPr>
        <p:spPr>
          <a:xfrm>
            <a:off x="914400" y="1666283"/>
            <a:ext cx="3366735" cy="988001"/>
          </a:xfrm>
          <a:prstGeom prst="rect">
            <a:avLst/>
          </a:prstGeom>
        </p:spPr>
        <p:txBody>
          <a:bodyPr lIns="0" tIns="0" rIns="0" bIns="0" rtlCol="0" anchor="t">
            <a:spAutoFit/>
          </a:bodyPr>
          <a:lstStyle/>
          <a:p>
            <a:pPr algn="ctr">
              <a:lnSpc>
                <a:spcPts val="8149"/>
              </a:lnSpc>
            </a:pPr>
            <a:r>
              <a:rPr lang="en-US" sz="5821">
                <a:solidFill>
                  <a:srgbClr val="4B7E1B"/>
                </a:solidFill>
                <a:latin typeface="League Spartan"/>
              </a:rPr>
              <a:t>HOW TO</a:t>
            </a:r>
          </a:p>
        </p:txBody>
      </p:sp>
      <p:sp>
        <p:nvSpPr>
          <p:cNvPr id="3" name="TextBox 3"/>
          <p:cNvSpPr txBox="1"/>
          <p:nvPr/>
        </p:nvSpPr>
        <p:spPr>
          <a:xfrm>
            <a:off x="914400" y="2293387"/>
            <a:ext cx="3429540" cy="1076177"/>
          </a:xfrm>
          <a:prstGeom prst="rect">
            <a:avLst/>
          </a:prstGeom>
        </p:spPr>
        <p:txBody>
          <a:bodyPr lIns="0" tIns="0" rIns="0" bIns="0" rtlCol="0" anchor="t">
            <a:spAutoFit/>
          </a:bodyPr>
          <a:lstStyle/>
          <a:p>
            <a:pPr>
              <a:lnSpc>
                <a:spcPts val="8764"/>
              </a:lnSpc>
            </a:pPr>
            <a:r>
              <a:rPr lang="en-US" sz="6260">
                <a:solidFill>
                  <a:srgbClr val="000000"/>
                </a:solidFill>
                <a:latin typeface="League Spartan"/>
              </a:rPr>
              <a:t>REPORT</a:t>
            </a:r>
          </a:p>
        </p:txBody>
      </p:sp>
      <p:sp>
        <p:nvSpPr>
          <p:cNvPr id="4" name="TextBox 4"/>
          <p:cNvSpPr txBox="1"/>
          <p:nvPr/>
        </p:nvSpPr>
        <p:spPr>
          <a:xfrm>
            <a:off x="6597132" y="434186"/>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1</a:t>
            </a:r>
          </a:p>
        </p:txBody>
      </p:sp>
      <p:sp>
        <p:nvSpPr>
          <p:cNvPr id="5" name="TextBox 5"/>
          <p:cNvSpPr txBox="1"/>
          <p:nvPr/>
        </p:nvSpPr>
        <p:spPr>
          <a:xfrm>
            <a:off x="6597132" y="1549050"/>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2</a:t>
            </a:r>
          </a:p>
        </p:txBody>
      </p:sp>
      <p:sp>
        <p:nvSpPr>
          <p:cNvPr id="6" name="TextBox 6"/>
          <p:cNvSpPr txBox="1"/>
          <p:nvPr/>
        </p:nvSpPr>
        <p:spPr>
          <a:xfrm>
            <a:off x="5072956" y="1254427"/>
            <a:ext cx="4036096" cy="2336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After logging in to PWW, select the "</a:t>
            </a:r>
            <a:r>
              <a:rPr lang="en-US" sz="1299" spc="5">
                <a:solidFill>
                  <a:srgbClr val="000000"/>
                </a:solidFill>
                <a:latin typeface="Open Sans 1 Bold"/>
              </a:rPr>
              <a:t>Inventory</a:t>
            </a:r>
            <a:r>
              <a:rPr lang="en-US" sz="1299" spc="5">
                <a:solidFill>
                  <a:srgbClr val="000000"/>
                </a:solidFill>
                <a:latin typeface="Open Sans 1"/>
              </a:rPr>
              <a:t>" tab.</a:t>
            </a:r>
          </a:p>
        </p:txBody>
      </p:sp>
      <p:sp>
        <p:nvSpPr>
          <p:cNvPr id="7" name="TextBox 7"/>
          <p:cNvSpPr txBox="1"/>
          <p:nvPr/>
        </p:nvSpPr>
        <p:spPr>
          <a:xfrm>
            <a:off x="5072956" y="2369292"/>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Select the "</a:t>
            </a:r>
            <a:r>
              <a:rPr lang="en-US" sz="1299" spc="5">
                <a:solidFill>
                  <a:srgbClr val="000000"/>
                </a:solidFill>
                <a:latin typeface="Open Sans 1 Bold"/>
              </a:rPr>
              <a:t>Enter Inventory</a:t>
            </a:r>
            <a:r>
              <a:rPr lang="en-US" sz="1299" spc="5">
                <a:solidFill>
                  <a:srgbClr val="000000"/>
                </a:solidFill>
                <a:latin typeface="Open Sans 1"/>
              </a:rPr>
              <a:t>" button in the bottom right corner.</a:t>
            </a:r>
          </a:p>
        </p:txBody>
      </p:sp>
      <p:sp>
        <p:nvSpPr>
          <p:cNvPr id="8" name="TextBox 8"/>
          <p:cNvSpPr txBox="1"/>
          <p:nvPr/>
        </p:nvSpPr>
        <p:spPr>
          <a:xfrm>
            <a:off x="914400" y="3117966"/>
            <a:ext cx="3429540" cy="687444"/>
          </a:xfrm>
          <a:prstGeom prst="rect">
            <a:avLst/>
          </a:prstGeom>
        </p:spPr>
        <p:txBody>
          <a:bodyPr lIns="0" tIns="0" rIns="0" bIns="0" rtlCol="0" anchor="t">
            <a:spAutoFit/>
          </a:bodyPr>
          <a:lstStyle/>
          <a:p>
            <a:pPr>
              <a:lnSpc>
                <a:spcPts val="5684"/>
              </a:lnSpc>
            </a:pPr>
            <a:r>
              <a:rPr lang="en-US" sz="4060">
                <a:solidFill>
                  <a:srgbClr val="000000"/>
                </a:solidFill>
                <a:latin typeface="League Spartan"/>
              </a:rPr>
              <a:t>INVENTORY</a:t>
            </a:r>
          </a:p>
        </p:txBody>
      </p:sp>
      <p:sp>
        <p:nvSpPr>
          <p:cNvPr id="9" name="TextBox 9"/>
          <p:cNvSpPr txBox="1"/>
          <p:nvPr/>
        </p:nvSpPr>
        <p:spPr>
          <a:xfrm>
            <a:off x="6597132" y="2873464"/>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3</a:t>
            </a:r>
          </a:p>
        </p:txBody>
      </p:sp>
      <p:sp>
        <p:nvSpPr>
          <p:cNvPr id="10" name="TextBox 10"/>
          <p:cNvSpPr txBox="1"/>
          <p:nvPr/>
        </p:nvSpPr>
        <p:spPr>
          <a:xfrm>
            <a:off x="5072956" y="3693706"/>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Bold"/>
              </a:rPr>
              <a:t>Select Product Category</a:t>
            </a:r>
            <a:r>
              <a:rPr lang="en-US" sz="1299" spc="5">
                <a:solidFill>
                  <a:srgbClr val="000000"/>
                </a:solidFill>
                <a:latin typeface="Open Sans 1"/>
              </a:rPr>
              <a:t> and the date range of the inventory reporting month.  Select "</a:t>
            </a:r>
            <a:r>
              <a:rPr lang="en-US" sz="1299" spc="5">
                <a:solidFill>
                  <a:srgbClr val="000000"/>
                </a:solidFill>
                <a:latin typeface="Open Sans 1 Bold"/>
              </a:rPr>
              <a:t>Continue</a:t>
            </a:r>
            <a:r>
              <a:rPr lang="en-US" sz="1299" spc="5">
                <a:solidFill>
                  <a:srgbClr val="000000"/>
                </a:solidFill>
                <a:latin typeface="Open Sans 1"/>
              </a:rPr>
              <a:t>."</a:t>
            </a:r>
          </a:p>
        </p:txBody>
      </p:sp>
      <p:sp>
        <p:nvSpPr>
          <p:cNvPr id="11" name="TextBox 11"/>
          <p:cNvSpPr txBox="1"/>
          <p:nvPr/>
        </p:nvSpPr>
        <p:spPr>
          <a:xfrm>
            <a:off x="6597132" y="4197878"/>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4</a:t>
            </a:r>
          </a:p>
        </p:txBody>
      </p:sp>
      <p:sp>
        <p:nvSpPr>
          <p:cNvPr id="12" name="TextBox 12"/>
          <p:cNvSpPr txBox="1"/>
          <p:nvPr/>
        </p:nvSpPr>
        <p:spPr>
          <a:xfrm>
            <a:off x="5072956" y="5018120"/>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Enter your inventory counts in the </a:t>
            </a:r>
            <a:r>
              <a:rPr lang="en-US" sz="1299" spc="5">
                <a:solidFill>
                  <a:srgbClr val="000000"/>
                </a:solidFill>
                <a:latin typeface="Open Sans 1 Bold"/>
              </a:rPr>
              <a:t>End Case</a:t>
            </a:r>
            <a:r>
              <a:rPr lang="en-US" sz="1299" spc="5">
                <a:solidFill>
                  <a:srgbClr val="000000"/>
                </a:solidFill>
                <a:latin typeface="Open Sans 1"/>
              </a:rPr>
              <a:t>, </a:t>
            </a:r>
            <a:r>
              <a:rPr lang="en-US" sz="1299" spc="5">
                <a:solidFill>
                  <a:srgbClr val="000000"/>
                </a:solidFill>
                <a:latin typeface="Open Sans 1 Bold"/>
              </a:rPr>
              <a:t>End Unit</a:t>
            </a:r>
            <a:r>
              <a:rPr lang="en-US" sz="1299" spc="5">
                <a:solidFill>
                  <a:srgbClr val="000000"/>
                </a:solidFill>
                <a:latin typeface="Open Sans 1"/>
              </a:rPr>
              <a:t>, and </a:t>
            </a:r>
            <a:r>
              <a:rPr lang="en-US" sz="1299" spc="5">
                <a:solidFill>
                  <a:srgbClr val="000000"/>
                </a:solidFill>
                <a:latin typeface="Open Sans 1 Bold"/>
              </a:rPr>
              <a:t>Damaged </a:t>
            </a:r>
            <a:r>
              <a:rPr lang="en-US" sz="1299" spc="5">
                <a:solidFill>
                  <a:srgbClr val="000000"/>
                </a:solidFill>
                <a:latin typeface="Open Sans 1"/>
              </a:rPr>
              <a:t>and leave any </a:t>
            </a:r>
            <a:r>
              <a:rPr lang="en-US" sz="1299" spc="5">
                <a:solidFill>
                  <a:srgbClr val="000000"/>
                </a:solidFill>
                <a:latin typeface="Open Sans 1 Bold"/>
              </a:rPr>
              <a:t>Comments</a:t>
            </a:r>
            <a:r>
              <a:rPr lang="en-US" sz="1299" spc="5">
                <a:solidFill>
                  <a:srgbClr val="000000"/>
                </a:solidFill>
                <a:latin typeface="Open Sans 1"/>
              </a:rPr>
              <a:t>. </a:t>
            </a:r>
          </a:p>
        </p:txBody>
      </p:sp>
      <p:sp>
        <p:nvSpPr>
          <p:cNvPr id="13" name="TextBox 13"/>
          <p:cNvSpPr txBox="1"/>
          <p:nvPr/>
        </p:nvSpPr>
        <p:spPr>
          <a:xfrm>
            <a:off x="6597132" y="5522292"/>
            <a:ext cx="987745" cy="704689"/>
          </a:xfrm>
          <a:prstGeom prst="rect">
            <a:avLst/>
          </a:prstGeom>
        </p:spPr>
        <p:txBody>
          <a:bodyPr lIns="0" tIns="0" rIns="0" bIns="0" rtlCol="0" anchor="t">
            <a:spAutoFit/>
          </a:bodyPr>
          <a:lstStyle/>
          <a:p>
            <a:pPr algn="ctr">
              <a:lnSpc>
                <a:spcPts val="5783"/>
              </a:lnSpc>
            </a:pPr>
            <a:r>
              <a:rPr lang="en-US" sz="4131">
                <a:solidFill>
                  <a:srgbClr val="000000"/>
                </a:solidFill>
                <a:latin typeface="League Spartan"/>
              </a:rPr>
              <a:t>5</a:t>
            </a:r>
          </a:p>
        </p:txBody>
      </p:sp>
      <p:sp>
        <p:nvSpPr>
          <p:cNvPr id="14" name="TextBox 14"/>
          <p:cNvSpPr txBox="1"/>
          <p:nvPr/>
        </p:nvSpPr>
        <p:spPr>
          <a:xfrm>
            <a:off x="5072956" y="6342534"/>
            <a:ext cx="4036096" cy="4622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a:rPr>
              <a:t>Once you've entered all inventory counts hit "</a:t>
            </a:r>
            <a:r>
              <a:rPr lang="en-US" sz="1299" spc="5">
                <a:solidFill>
                  <a:srgbClr val="000000"/>
                </a:solidFill>
                <a:latin typeface="Open Sans 1 Bold"/>
              </a:rPr>
              <a:t>Submit Inventory</a:t>
            </a:r>
            <a:r>
              <a:rPr lang="en-US" sz="1299" spc="5">
                <a:solidFill>
                  <a:srgbClr val="000000"/>
                </a:solidFill>
                <a:latin typeface="Open Sans 1"/>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2213936"/>
            <a:ext cx="9753600" cy="2832899"/>
          </a:xfrm>
          <a:custGeom>
            <a:avLst/>
            <a:gdLst/>
            <a:ahLst/>
            <a:cxnLst/>
            <a:rect l="l" t="t" r="r" b="b"/>
            <a:pathLst>
              <a:path w="9753600" h="2832899">
                <a:moveTo>
                  <a:pt x="0" y="0"/>
                </a:moveTo>
                <a:lnTo>
                  <a:pt x="9753600" y="0"/>
                </a:lnTo>
                <a:lnTo>
                  <a:pt x="9753600" y="2832899"/>
                </a:lnTo>
                <a:lnTo>
                  <a:pt x="0" y="2832899"/>
                </a:lnTo>
                <a:lnTo>
                  <a:pt x="0" y="0"/>
                </a:lnTo>
                <a:close/>
              </a:path>
            </a:pathLst>
          </a:custGeom>
          <a:blipFill>
            <a:blip r:embed="rId3"/>
            <a:stretch>
              <a:fillRect b="-203131"/>
            </a:stretch>
          </a:blipFill>
        </p:spPr>
      </p:sp>
      <p:sp>
        <p:nvSpPr>
          <p:cNvPr id="3" name="Freeform 3"/>
          <p:cNvSpPr/>
          <p:nvPr/>
        </p:nvSpPr>
        <p:spPr>
          <a:xfrm>
            <a:off x="3216521" y="3395204"/>
            <a:ext cx="899742" cy="364804"/>
          </a:xfrm>
          <a:custGeom>
            <a:avLst/>
            <a:gdLst/>
            <a:ahLst/>
            <a:cxnLst/>
            <a:rect l="l" t="t" r="r" b="b"/>
            <a:pathLst>
              <a:path w="899742" h="364804">
                <a:moveTo>
                  <a:pt x="0" y="0"/>
                </a:moveTo>
                <a:lnTo>
                  <a:pt x="899742" y="0"/>
                </a:lnTo>
                <a:lnTo>
                  <a:pt x="899742" y="364805"/>
                </a:lnTo>
                <a:lnTo>
                  <a:pt x="0" y="3648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3479697" y="3661181"/>
            <a:ext cx="373390" cy="483353"/>
          </a:xfrm>
          <a:custGeom>
            <a:avLst/>
            <a:gdLst/>
            <a:ahLst/>
            <a:cxnLst/>
            <a:rect l="l" t="t" r="r" b="b"/>
            <a:pathLst>
              <a:path w="373390" h="483353">
                <a:moveTo>
                  <a:pt x="0" y="0"/>
                </a:moveTo>
                <a:lnTo>
                  <a:pt x="373390" y="0"/>
                </a:lnTo>
                <a:lnTo>
                  <a:pt x="373390" y="483352"/>
                </a:lnTo>
                <a:lnTo>
                  <a:pt x="0" y="483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581807"/>
            <a:ext cx="9753600" cy="4151586"/>
          </a:xfrm>
          <a:custGeom>
            <a:avLst/>
            <a:gdLst/>
            <a:ahLst/>
            <a:cxnLst/>
            <a:rect l="l" t="t" r="r" b="b"/>
            <a:pathLst>
              <a:path w="9753600" h="4151586">
                <a:moveTo>
                  <a:pt x="0" y="0"/>
                </a:moveTo>
                <a:lnTo>
                  <a:pt x="9753600" y="0"/>
                </a:lnTo>
                <a:lnTo>
                  <a:pt x="9753600" y="4151586"/>
                </a:lnTo>
                <a:lnTo>
                  <a:pt x="0" y="4151586"/>
                </a:lnTo>
                <a:lnTo>
                  <a:pt x="0" y="0"/>
                </a:lnTo>
                <a:close/>
              </a:path>
            </a:pathLst>
          </a:custGeom>
          <a:blipFill>
            <a:blip r:embed="rId3"/>
            <a:stretch>
              <a:fillRect/>
            </a:stretch>
          </a:blipFill>
        </p:spPr>
      </p:sp>
      <p:sp>
        <p:nvSpPr>
          <p:cNvPr id="3" name="Freeform 3"/>
          <p:cNvSpPr/>
          <p:nvPr/>
        </p:nvSpPr>
        <p:spPr>
          <a:xfrm>
            <a:off x="8958481" y="5478495"/>
            <a:ext cx="795119" cy="322385"/>
          </a:xfrm>
          <a:custGeom>
            <a:avLst/>
            <a:gdLst/>
            <a:ahLst/>
            <a:cxnLst/>
            <a:rect l="l" t="t" r="r" b="b"/>
            <a:pathLst>
              <a:path w="795119" h="322385">
                <a:moveTo>
                  <a:pt x="0" y="0"/>
                </a:moveTo>
                <a:lnTo>
                  <a:pt x="795119" y="0"/>
                </a:lnTo>
                <a:lnTo>
                  <a:pt x="795119" y="322384"/>
                </a:lnTo>
                <a:lnTo>
                  <a:pt x="0" y="322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9191055" y="5713544"/>
            <a:ext cx="329972" cy="427148"/>
          </a:xfrm>
          <a:custGeom>
            <a:avLst/>
            <a:gdLst/>
            <a:ahLst/>
            <a:cxnLst/>
            <a:rect l="l" t="t" r="r" b="b"/>
            <a:pathLst>
              <a:path w="329972" h="427148">
                <a:moveTo>
                  <a:pt x="0" y="0"/>
                </a:moveTo>
                <a:lnTo>
                  <a:pt x="329971" y="0"/>
                </a:lnTo>
                <a:lnTo>
                  <a:pt x="329971" y="427147"/>
                </a:lnTo>
                <a:lnTo>
                  <a:pt x="0" y="427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2800227"/>
            <a:ext cx="9753600" cy="1714746"/>
          </a:xfrm>
          <a:custGeom>
            <a:avLst/>
            <a:gdLst/>
            <a:ahLst/>
            <a:cxnLst/>
            <a:rect l="l" t="t" r="r" b="b"/>
            <a:pathLst>
              <a:path w="9753600" h="1714746">
                <a:moveTo>
                  <a:pt x="0" y="0"/>
                </a:moveTo>
                <a:lnTo>
                  <a:pt x="9753600" y="0"/>
                </a:lnTo>
                <a:lnTo>
                  <a:pt x="9753600" y="1714746"/>
                </a:lnTo>
                <a:lnTo>
                  <a:pt x="0" y="1714746"/>
                </a:lnTo>
                <a:lnTo>
                  <a:pt x="0" y="0"/>
                </a:lnTo>
                <a:close/>
              </a:path>
            </a:pathLst>
          </a:custGeom>
          <a:blipFill>
            <a:blip r:embed="rId3"/>
            <a:stretch>
              <a:fillRect/>
            </a:stretch>
          </a:blipFill>
        </p:spPr>
      </p:sp>
      <p:sp>
        <p:nvSpPr>
          <p:cNvPr id="3" name="Freeform 3"/>
          <p:cNvSpPr/>
          <p:nvPr/>
        </p:nvSpPr>
        <p:spPr>
          <a:xfrm>
            <a:off x="2176681" y="4030695"/>
            <a:ext cx="795119" cy="322385"/>
          </a:xfrm>
          <a:custGeom>
            <a:avLst/>
            <a:gdLst/>
            <a:ahLst/>
            <a:cxnLst/>
            <a:rect l="l" t="t" r="r" b="b"/>
            <a:pathLst>
              <a:path w="795119" h="322385">
                <a:moveTo>
                  <a:pt x="0" y="0"/>
                </a:moveTo>
                <a:lnTo>
                  <a:pt x="795119" y="0"/>
                </a:lnTo>
                <a:lnTo>
                  <a:pt x="795119" y="322384"/>
                </a:lnTo>
                <a:lnTo>
                  <a:pt x="0" y="322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409255" y="4265744"/>
            <a:ext cx="329972" cy="427148"/>
          </a:xfrm>
          <a:custGeom>
            <a:avLst/>
            <a:gdLst/>
            <a:ahLst/>
            <a:cxnLst/>
            <a:rect l="l" t="t" r="r" b="b"/>
            <a:pathLst>
              <a:path w="329972" h="427148">
                <a:moveTo>
                  <a:pt x="0" y="0"/>
                </a:moveTo>
                <a:lnTo>
                  <a:pt x="329971" y="0"/>
                </a:lnTo>
                <a:lnTo>
                  <a:pt x="329971" y="427147"/>
                </a:lnTo>
                <a:lnTo>
                  <a:pt x="0" y="427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999119">
            <a:off x="759771" y="4317408"/>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3999119">
            <a:off x="1896725" y="4317408"/>
            <a:ext cx="462203" cy="139816"/>
          </a:xfrm>
          <a:custGeom>
            <a:avLst/>
            <a:gdLst/>
            <a:ahLst/>
            <a:cxnLst/>
            <a:rect l="l" t="t" r="r" b="b"/>
            <a:pathLst>
              <a:path w="462203" h="139816">
                <a:moveTo>
                  <a:pt x="0" y="0"/>
                </a:moveTo>
                <a:lnTo>
                  <a:pt x="462203" y="0"/>
                </a:lnTo>
                <a:lnTo>
                  <a:pt x="462203" y="139816"/>
                </a:lnTo>
                <a:lnTo>
                  <a:pt x="0" y="139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Rectangle 8">
            <a:extLst>
              <a:ext uri="{FF2B5EF4-FFF2-40B4-BE49-F238E27FC236}">
                <a16:creationId xmlns:a16="http://schemas.microsoft.com/office/drawing/2014/main" id="{310D46AE-4A0F-F21C-C2B6-02B8A705D99A}"/>
              </a:ext>
            </a:extLst>
          </p:cNvPr>
          <p:cNvSpPr/>
          <p:nvPr/>
        </p:nvSpPr>
        <p:spPr>
          <a:xfrm>
            <a:off x="949087" y="3997451"/>
            <a:ext cx="1271328" cy="8782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sp>
        <p:nvSpPr>
          <p:cNvPr id="7" name="Freeform 7"/>
          <p:cNvSpPr/>
          <p:nvPr/>
        </p:nvSpPr>
        <p:spPr>
          <a:xfrm rot="-3999119">
            <a:off x="1835358" y="4169526"/>
            <a:ext cx="462203" cy="139816"/>
          </a:xfrm>
          <a:custGeom>
            <a:avLst/>
            <a:gdLst/>
            <a:ahLst/>
            <a:cxnLst/>
            <a:rect l="l" t="t" r="r" b="b"/>
            <a:pathLst>
              <a:path w="462203" h="139816">
                <a:moveTo>
                  <a:pt x="0" y="0"/>
                </a:moveTo>
                <a:lnTo>
                  <a:pt x="462202" y="0"/>
                </a:lnTo>
                <a:lnTo>
                  <a:pt x="462202" y="139816"/>
                </a:lnTo>
                <a:lnTo>
                  <a:pt x="0" y="139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6505044" y="2783168"/>
            <a:ext cx="3254055" cy="2660190"/>
          </a:xfrm>
          <a:custGeom>
            <a:avLst/>
            <a:gdLst/>
            <a:ahLst/>
            <a:cxnLst/>
            <a:rect l="l" t="t" r="r" b="b"/>
            <a:pathLst>
              <a:path w="3254055" h="2660190">
                <a:moveTo>
                  <a:pt x="0" y="0"/>
                </a:moveTo>
                <a:lnTo>
                  <a:pt x="3254055" y="0"/>
                </a:lnTo>
                <a:lnTo>
                  <a:pt x="3254055" y="2660191"/>
                </a:lnTo>
                <a:lnTo>
                  <a:pt x="0" y="26601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8405482" y="813472"/>
            <a:ext cx="589483" cy="649568"/>
          </a:xfrm>
          <a:custGeom>
            <a:avLst/>
            <a:gdLst/>
            <a:ahLst/>
            <a:cxnLst/>
            <a:rect l="l" t="t" r="r" b="b"/>
            <a:pathLst>
              <a:path w="589483" h="649568">
                <a:moveTo>
                  <a:pt x="0" y="0"/>
                </a:moveTo>
                <a:lnTo>
                  <a:pt x="589483" y="0"/>
                </a:lnTo>
                <a:lnTo>
                  <a:pt x="589483" y="649568"/>
                </a:lnTo>
                <a:lnTo>
                  <a:pt x="0" y="649568"/>
                </a:lnTo>
                <a:lnTo>
                  <a:pt x="0" y="0"/>
                </a:lnTo>
                <a:close/>
              </a:path>
            </a:pathLst>
          </a:custGeom>
          <a:blipFill>
            <a:blip r:embed="rId5"/>
            <a:stretch>
              <a:fillRect/>
            </a:stretch>
          </a:blipFill>
        </p:spPr>
      </p:sp>
      <p:sp>
        <p:nvSpPr>
          <p:cNvPr id="4" name="Freeform 4"/>
          <p:cNvSpPr/>
          <p:nvPr/>
        </p:nvSpPr>
        <p:spPr>
          <a:xfrm>
            <a:off x="5779236" y="6258896"/>
            <a:ext cx="589483" cy="649568"/>
          </a:xfrm>
          <a:custGeom>
            <a:avLst/>
            <a:gdLst/>
            <a:ahLst/>
            <a:cxnLst/>
            <a:rect l="l" t="t" r="r" b="b"/>
            <a:pathLst>
              <a:path w="589483" h="649568">
                <a:moveTo>
                  <a:pt x="0" y="0"/>
                </a:moveTo>
                <a:lnTo>
                  <a:pt x="589483" y="0"/>
                </a:lnTo>
                <a:lnTo>
                  <a:pt x="589483" y="649568"/>
                </a:lnTo>
                <a:lnTo>
                  <a:pt x="0" y="649568"/>
                </a:lnTo>
                <a:lnTo>
                  <a:pt x="0" y="0"/>
                </a:lnTo>
                <a:close/>
              </a:path>
            </a:pathLst>
          </a:custGeom>
          <a:blipFill>
            <a:blip r:embed="rId5"/>
            <a:stretch>
              <a:fillRect/>
            </a:stretch>
          </a:blipFill>
        </p:spPr>
      </p:sp>
      <p:sp>
        <p:nvSpPr>
          <p:cNvPr id="5" name="Freeform 5"/>
          <p:cNvSpPr/>
          <p:nvPr/>
        </p:nvSpPr>
        <p:spPr>
          <a:xfrm>
            <a:off x="243598" y="731520"/>
            <a:ext cx="589483" cy="649568"/>
          </a:xfrm>
          <a:custGeom>
            <a:avLst/>
            <a:gdLst/>
            <a:ahLst/>
            <a:cxnLst/>
            <a:rect l="l" t="t" r="r" b="b"/>
            <a:pathLst>
              <a:path w="589483" h="649568">
                <a:moveTo>
                  <a:pt x="0" y="0"/>
                </a:moveTo>
                <a:lnTo>
                  <a:pt x="589483" y="0"/>
                </a:lnTo>
                <a:lnTo>
                  <a:pt x="589483" y="649568"/>
                </a:lnTo>
                <a:lnTo>
                  <a:pt x="0" y="649568"/>
                </a:lnTo>
                <a:lnTo>
                  <a:pt x="0" y="0"/>
                </a:lnTo>
                <a:close/>
              </a:path>
            </a:pathLst>
          </a:custGeom>
          <a:blipFill>
            <a:blip r:embed="rId5"/>
            <a:stretch>
              <a:fillRect/>
            </a:stretch>
          </a:blipFill>
        </p:spPr>
      </p:sp>
      <p:sp>
        <p:nvSpPr>
          <p:cNvPr id="6" name="Freeform 6"/>
          <p:cNvSpPr/>
          <p:nvPr/>
        </p:nvSpPr>
        <p:spPr>
          <a:xfrm rot="-5661495">
            <a:off x="6257424" y="2210197"/>
            <a:ext cx="2827903" cy="2988537"/>
          </a:xfrm>
          <a:custGeom>
            <a:avLst/>
            <a:gdLst/>
            <a:ahLst/>
            <a:cxnLst/>
            <a:rect l="l" t="t" r="r" b="b"/>
            <a:pathLst>
              <a:path w="2827903" h="2988537">
                <a:moveTo>
                  <a:pt x="0" y="0"/>
                </a:moveTo>
                <a:lnTo>
                  <a:pt x="2827903" y="0"/>
                </a:lnTo>
                <a:lnTo>
                  <a:pt x="2827903" y="2988537"/>
                </a:lnTo>
                <a:lnTo>
                  <a:pt x="0" y="2988537"/>
                </a:lnTo>
                <a:lnTo>
                  <a:pt x="0" y="0"/>
                </a:lnTo>
                <a:close/>
              </a:path>
            </a:pathLst>
          </a:custGeom>
          <a:blipFill>
            <a:blip r:embed="rId6"/>
            <a:stretch>
              <a:fillRect/>
            </a:stretch>
          </a:blipFill>
        </p:spPr>
      </p:sp>
      <p:sp>
        <p:nvSpPr>
          <p:cNvPr id="7" name="Freeform 7"/>
          <p:cNvSpPr/>
          <p:nvPr/>
        </p:nvSpPr>
        <p:spPr>
          <a:xfrm>
            <a:off x="6707620" y="2804289"/>
            <a:ext cx="920882" cy="946922"/>
          </a:xfrm>
          <a:custGeom>
            <a:avLst/>
            <a:gdLst/>
            <a:ahLst/>
            <a:cxnLst/>
            <a:rect l="l" t="t" r="r" b="b"/>
            <a:pathLst>
              <a:path w="920882" h="946922">
                <a:moveTo>
                  <a:pt x="0" y="0"/>
                </a:moveTo>
                <a:lnTo>
                  <a:pt x="920882" y="0"/>
                </a:lnTo>
                <a:lnTo>
                  <a:pt x="920882" y="946922"/>
                </a:lnTo>
                <a:lnTo>
                  <a:pt x="0" y="946922"/>
                </a:lnTo>
                <a:lnTo>
                  <a:pt x="0" y="0"/>
                </a:lnTo>
                <a:close/>
              </a:path>
            </a:pathLst>
          </a:custGeom>
          <a:blipFill>
            <a:blip r:embed="rId7"/>
            <a:stretch>
              <a:fillRect/>
            </a:stretch>
          </a:blipFill>
        </p:spPr>
      </p:sp>
      <p:sp>
        <p:nvSpPr>
          <p:cNvPr id="8" name="TextBox 8"/>
          <p:cNvSpPr txBox="1"/>
          <p:nvPr/>
        </p:nvSpPr>
        <p:spPr>
          <a:xfrm>
            <a:off x="1080345" y="646099"/>
            <a:ext cx="4317303" cy="848214"/>
          </a:xfrm>
          <a:prstGeom prst="rect">
            <a:avLst/>
          </a:prstGeom>
        </p:spPr>
        <p:txBody>
          <a:bodyPr lIns="0" tIns="0" rIns="0" bIns="0" rtlCol="0" anchor="t">
            <a:spAutoFit/>
          </a:bodyPr>
          <a:lstStyle/>
          <a:p>
            <a:pPr>
              <a:lnSpc>
                <a:spcPts val="6938"/>
              </a:lnSpc>
            </a:pPr>
            <a:r>
              <a:rPr lang="en-US" sz="4955">
                <a:solidFill>
                  <a:srgbClr val="4B7E1B"/>
                </a:solidFill>
                <a:latin typeface="League Spartan"/>
              </a:rPr>
              <a:t>OVERVIEW</a:t>
            </a:r>
          </a:p>
        </p:txBody>
      </p:sp>
      <p:sp>
        <p:nvSpPr>
          <p:cNvPr id="9" name="TextBox 9"/>
          <p:cNvSpPr txBox="1"/>
          <p:nvPr/>
        </p:nvSpPr>
        <p:spPr>
          <a:xfrm>
            <a:off x="1813420" y="2269212"/>
            <a:ext cx="334355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Origin &amp; History</a:t>
            </a:r>
          </a:p>
        </p:txBody>
      </p:sp>
      <p:sp>
        <p:nvSpPr>
          <p:cNvPr id="10" name="TextBox 10"/>
          <p:cNvSpPr txBox="1"/>
          <p:nvPr/>
        </p:nvSpPr>
        <p:spPr>
          <a:xfrm>
            <a:off x="1331156" y="2269212"/>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1</a:t>
            </a:r>
          </a:p>
        </p:txBody>
      </p:sp>
      <p:sp>
        <p:nvSpPr>
          <p:cNvPr id="11" name="TextBox 11"/>
          <p:cNvSpPr txBox="1"/>
          <p:nvPr/>
        </p:nvSpPr>
        <p:spPr>
          <a:xfrm>
            <a:off x="1331156" y="2690219"/>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2</a:t>
            </a:r>
          </a:p>
        </p:txBody>
      </p:sp>
      <p:sp>
        <p:nvSpPr>
          <p:cNvPr id="12" name="TextBox 12"/>
          <p:cNvSpPr txBox="1"/>
          <p:nvPr/>
        </p:nvSpPr>
        <p:spPr>
          <a:xfrm>
            <a:off x="1331156" y="3111225"/>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3</a:t>
            </a:r>
          </a:p>
        </p:txBody>
      </p:sp>
      <p:sp>
        <p:nvSpPr>
          <p:cNvPr id="13" name="TextBox 13"/>
          <p:cNvSpPr txBox="1"/>
          <p:nvPr/>
        </p:nvSpPr>
        <p:spPr>
          <a:xfrm>
            <a:off x="1331156" y="3532232"/>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4</a:t>
            </a:r>
          </a:p>
        </p:txBody>
      </p:sp>
      <p:sp>
        <p:nvSpPr>
          <p:cNvPr id="14" name="TextBox 14"/>
          <p:cNvSpPr txBox="1"/>
          <p:nvPr/>
        </p:nvSpPr>
        <p:spPr>
          <a:xfrm>
            <a:off x="1331156" y="3953238"/>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5</a:t>
            </a:r>
          </a:p>
        </p:txBody>
      </p:sp>
      <p:sp>
        <p:nvSpPr>
          <p:cNvPr id="15" name="TextBox 15"/>
          <p:cNvSpPr txBox="1"/>
          <p:nvPr/>
        </p:nvSpPr>
        <p:spPr>
          <a:xfrm>
            <a:off x="1813420" y="2690219"/>
            <a:ext cx="411210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USDA Foods &amp; Who Receives Them</a:t>
            </a:r>
          </a:p>
        </p:txBody>
      </p:sp>
      <p:sp>
        <p:nvSpPr>
          <p:cNvPr id="16" name="TextBox 16"/>
          <p:cNvSpPr txBox="1"/>
          <p:nvPr/>
        </p:nvSpPr>
        <p:spPr>
          <a:xfrm>
            <a:off x="1813420" y="3111225"/>
            <a:ext cx="522431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Required Documentation &amp; Reporting</a:t>
            </a:r>
          </a:p>
        </p:txBody>
      </p:sp>
      <p:sp>
        <p:nvSpPr>
          <p:cNvPr id="17" name="TextBox 17"/>
          <p:cNvSpPr txBox="1"/>
          <p:nvPr/>
        </p:nvSpPr>
        <p:spPr>
          <a:xfrm>
            <a:off x="1813420" y="3953238"/>
            <a:ext cx="334355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Proxy Process</a:t>
            </a:r>
          </a:p>
        </p:txBody>
      </p:sp>
      <p:sp>
        <p:nvSpPr>
          <p:cNvPr id="18" name="TextBox 18"/>
          <p:cNvSpPr txBox="1"/>
          <p:nvPr/>
        </p:nvSpPr>
        <p:spPr>
          <a:xfrm>
            <a:off x="1813420" y="3532232"/>
            <a:ext cx="3909526"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Storing TEFAP Product</a:t>
            </a:r>
          </a:p>
        </p:txBody>
      </p:sp>
      <p:sp>
        <p:nvSpPr>
          <p:cNvPr id="19" name="TextBox 19"/>
          <p:cNvSpPr txBox="1"/>
          <p:nvPr/>
        </p:nvSpPr>
        <p:spPr>
          <a:xfrm>
            <a:off x="1241964" y="1694337"/>
            <a:ext cx="4317303" cy="489437"/>
          </a:xfrm>
          <a:prstGeom prst="rect">
            <a:avLst/>
          </a:prstGeom>
        </p:spPr>
        <p:txBody>
          <a:bodyPr lIns="0" tIns="0" rIns="0" bIns="0" rtlCol="0" anchor="t">
            <a:spAutoFit/>
          </a:bodyPr>
          <a:lstStyle/>
          <a:p>
            <a:pPr>
              <a:lnSpc>
                <a:spcPts val="3998"/>
              </a:lnSpc>
            </a:pPr>
            <a:r>
              <a:rPr lang="en-US" sz="2855">
                <a:solidFill>
                  <a:srgbClr val="000000"/>
                </a:solidFill>
                <a:latin typeface="League Spartan"/>
              </a:rPr>
              <a:t>SECTION 1: TEFAP</a:t>
            </a:r>
          </a:p>
        </p:txBody>
      </p:sp>
      <p:sp>
        <p:nvSpPr>
          <p:cNvPr id="20" name="TextBox 20"/>
          <p:cNvSpPr txBox="1"/>
          <p:nvPr/>
        </p:nvSpPr>
        <p:spPr>
          <a:xfrm>
            <a:off x="1241964" y="4953921"/>
            <a:ext cx="4978300" cy="489437"/>
          </a:xfrm>
          <a:prstGeom prst="rect">
            <a:avLst/>
          </a:prstGeom>
        </p:spPr>
        <p:txBody>
          <a:bodyPr lIns="0" tIns="0" rIns="0" bIns="0" rtlCol="0" anchor="t">
            <a:spAutoFit/>
          </a:bodyPr>
          <a:lstStyle/>
          <a:p>
            <a:pPr>
              <a:lnSpc>
                <a:spcPts val="3998"/>
              </a:lnSpc>
            </a:pPr>
            <a:r>
              <a:rPr lang="en-US" sz="2855">
                <a:solidFill>
                  <a:srgbClr val="000000"/>
                </a:solidFill>
                <a:latin typeface="League Spartan"/>
              </a:rPr>
              <a:t>SECTION 2: CIVIL RIGHTS</a:t>
            </a:r>
          </a:p>
        </p:txBody>
      </p:sp>
      <p:sp>
        <p:nvSpPr>
          <p:cNvPr id="21" name="TextBox 21"/>
          <p:cNvSpPr txBox="1"/>
          <p:nvPr/>
        </p:nvSpPr>
        <p:spPr>
          <a:xfrm>
            <a:off x="1331156" y="4374245"/>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6</a:t>
            </a:r>
          </a:p>
        </p:txBody>
      </p:sp>
      <p:sp>
        <p:nvSpPr>
          <p:cNvPr id="22" name="TextBox 22"/>
          <p:cNvSpPr txBox="1"/>
          <p:nvPr/>
        </p:nvSpPr>
        <p:spPr>
          <a:xfrm>
            <a:off x="1806663" y="4374245"/>
            <a:ext cx="334355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Food Loss &amp; Transfers</a:t>
            </a:r>
          </a:p>
        </p:txBody>
      </p:sp>
      <p:sp>
        <p:nvSpPr>
          <p:cNvPr id="23" name="TextBox 23"/>
          <p:cNvSpPr txBox="1"/>
          <p:nvPr/>
        </p:nvSpPr>
        <p:spPr>
          <a:xfrm>
            <a:off x="1770547" y="5567184"/>
            <a:ext cx="334355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Protected Classes</a:t>
            </a:r>
          </a:p>
        </p:txBody>
      </p:sp>
      <p:sp>
        <p:nvSpPr>
          <p:cNvPr id="24" name="TextBox 24"/>
          <p:cNvSpPr txBox="1"/>
          <p:nvPr/>
        </p:nvSpPr>
        <p:spPr>
          <a:xfrm>
            <a:off x="1291661" y="5567184"/>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1</a:t>
            </a:r>
          </a:p>
        </p:txBody>
      </p:sp>
      <p:sp>
        <p:nvSpPr>
          <p:cNvPr id="25" name="TextBox 25"/>
          <p:cNvSpPr txBox="1"/>
          <p:nvPr/>
        </p:nvSpPr>
        <p:spPr>
          <a:xfrm>
            <a:off x="1291661" y="5979114"/>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2</a:t>
            </a:r>
          </a:p>
        </p:txBody>
      </p:sp>
      <p:sp>
        <p:nvSpPr>
          <p:cNvPr id="26" name="TextBox 26"/>
          <p:cNvSpPr txBox="1"/>
          <p:nvPr/>
        </p:nvSpPr>
        <p:spPr>
          <a:xfrm>
            <a:off x="1291661" y="6391045"/>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3</a:t>
            </a:r>
          </a:p>
        </p:txBody>
      </p:sp>
      <p:sp>
        <p:nvSpPr>
          <p:cNvPr id="27" name="TextBox 27"/>
          <p:cNvSpPr txBox="1"/>
          <p:nvPr/>
        </p:nvSpPr>
        <p:spPr>
          <a:xfrm>
            <a:off x="1291661" y="6802976"/>
            <a:ext cx="369938"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Bold"/>
              </a:rPr>
              <a:t>4</a:t>
            </a:r>
          </a:p>
        </p:txBody>
      </p:sp>
      <p:sp>
        <p:nvSpPr>
          <p:cNvPr id="28" name="TextBox 28"/>
          <p:cNvSpPr txBox="1"/>
          <p:nvPr/>
        </p:nvSpPr>
        <p:spPr>
          <a:xfrm>
            <a:off x="1770547" y="5979114"/>
            <a:ext cx="411210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Required Statements &amp; Signage</a:t>
            </a:r>
          </a:p>
        </p:txBody>
      </p:sp>
      <p:sp>
        <p:nvSpPr>
          <p:cNvPr id="29" name="TextBox 29"/>
          <p:cNvSpPr txBox="1"/>
          <p:nvPr/>
        </p:nvSpPr>
        <p:spPr>
          <a:xfrm>
            <a:off x="1770547" y="6391045"/>
            <a:ext cx="5224313"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Handling Civil Rights Complaints</a:t>
            </a:r>
          </a:p>
        </p:txBody>
      </p:sp>
      <p:sp>
        <p:nvSpPr>
          <p:cNvPr id="30" name="TextBox 30"/>
          <p:cNvSpPr txBox="1"/>
          <p:nvPr/>
        </p:nvSpPr>
        <p:spPr>
          <a:xfrm>
            <a:off x="1770547" y="6802976"/>
            <a:ext cx="3909526" cy="347901"/>
          </a:xfrm>
          <a:prstGeom prst="rect">
            <a:avLst/>
          </a:prstGeom>
        </p:spPr>
        <p:txBody>
          <a:bodyPr lIns="0" tIns="0" rIns="0" bIns="0" rtlCol="0" anchor="t">
            <a:spAutoFit/>
          </a:bodyPr>
          <a:lstStyle/>
          <a:p>
            <a:pPr>
              <a:lnSpc>
                <a:spcPts val="2874"/>
              </a:lnSpc>
            </a:pPr>
            <a:r>
              <a:rPr lang="en-US" sz="2053" spc="-94">
                <a:solidFill>
                  <a:srgbClr val="000000"/>
                </a:solidFill>
                <a:latin typeface="Open Sans 1"/>
              </a:rPr>
              <a:t>Noncompliance</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171596"/>
            <a:ext cx="9753600" cy="4972009"/>
          </a:xfrm>
          <a:custGeom>
            <a:avLst/>
            <a:gdLst/>
            <a:ahLst/>
            <a:cxnLst/>
            <a:rect l="l" t="t" r="r" b="b"/>
            <a:pathLst>
              <a:path w="9753600" h="4972009">
                <a:moveTo>
                  <a:pt x="0" y="0"/>
                </a:moveTo>
                <a:lnTo>
                  <a:pt x="9753600" y="0"/>
                </a:lnTo>
                <a:lnTo>
                  <a:pt x="9753600" y="4972008"/>
                </a:lnTo>
                <a:lnTo>
                  <a:pt x="0" y="4972008"/>
                </a:lnTo>
                <a:lnTo>
                  <a:pt x="0" y="0"/>
                </a:lnTo>
                <a:close/>
              </a:path>
            </a:pathLst>
          </a:custGeom>
          <a:blipFill>
            <a:blip r:embed="rId3"/>
            <a:stretch>
              <a:fillRect/>
            </a:stretch>
          </a:blipFill>
        </p:spPr>
      </p:sp>
      <p:sp>
        <p:nvSpPr>
          <p:cNvPr id="4" name="Freeform 4"/>
          <p:cNvSpPr/>
          <p:nvPr/>
        </p:nvSpPr>
        <p:spPr>
          <a:xfrm>
            <a:off x="9152955" y="6080332"/>
            <a:ext cx="329972" cy="427148"/>
          </a:xfrm>
          <a:custGeom>
            <a:avLst/>
            <a:gdLst/>
            <a:ahLst/>
            <a:cxnLst/>
            <a:rect l="l" t="t" r="r" b="b"/>
            <a:pathLst>
              <a:path w="329972" h="427148">
                <a:moveTo>
                  <a:pt x="0" y="0"/>
                </a:moveTo>
                <a:lnTo>
                  <a:pt x="329971" y="0"/>
                </a:lnTo>
                <a:lnTo>
                  <a:pt x="329971" y="427148"/>
                </a:lnTo>
                <a:lnTo>
                  <a:pt x="0" y="4271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8920381" y="5845284"/>
            <a:ext cx="795119" cy="322385"/>
          </a:xfrm>
          <a:custGeom>
            <a:avLst/>
            <a:gdLst/>
            <a:ahLst/>
            <a:cxnLst/>
            <a:rect l="l" t="t" r="r" b="b"/>
            <a:pathLst>
              <a:path w="795119" h="322385">
                <a:moveTo>
                  <a:pt x="0" y="0"/>
                </a:moveTo>
                <a:lnTo>
                  <a:pt x="795119" y="0"/>
                </a:lnTo>
                <a:lnTo>
                  <a:pt x="795119" y="322384"/>
                </a:lnTo>
                <a:lnTo>
                  <a:pt x="0" y="3223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6928472"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7527085"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Rectangle 8">
            <a:extLst>
              <a:ext uri="{FF2B5EF4-FFF2-40B4-BE49-F238E27FC236}">
                <a16:creationId xmlns:a16="http://schemas.microsoft.com/office/drawing/2014/main" id="{8DFAEFA6-9C12-B9E0-03F8-CB8B8A429454}"/>
              </a:ext>
            </a:extLst>
          </p:cNvPr>
          <p:cNvSpPr/>
          <p:nvPr/>
        </p:nvSpPr>
        <p:spPr>
          <a:xfrm>
            <a:off x="6650765" y="2759039"/>
            <a:ext cx="351932" cy="309384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sp>
        <p:nvSpPr>
          <p:cNvPr id="10" name="Rectangle 9">
            <a:extLst>
              <a:ext uri="{FF2B5EF4-FFF2-40B4-BE49-F238E27FC236}">
                <a16:creationId xmlns:a16="http://schemas.microsoft.com/office/drawing/2014/main" id="{2F395161-C5A9-A443-6919-2E203C8A52B5}"/>
              </a:ext>
            </a:extLst>
          </p:cNvPr>
          <p:cNvSpPr/>
          <p:nvPr/>
        </p:nvSpPr>
        <p:spPr>
          <a:xfrm>
            <a:off x="7241832" y="2759244"/>
            <a:ext cx="351932" cy="309384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sp>
        <p:nvSpPr>
          <p:cNvPr id="11" name="Rectangle 10">
            <a:extLst>
              <a:ext uri="{FF2B5EF4-FFF2-40B4-BE49-F238E27FC236}">
                <a16:creationId xmlns:a16="http://schemas.microsoft.com/office/drawing/2014/main" id="{50B4C1F2-BBD4-ADDC-A15C-45D78A9E4826}"/>
              </a:ext>
            </a:extLst>
          </p:cNvPr>
          <p:cNvSpPr/>
          <p:nvPr/>
        </p:nvSpPr>
        <p:spPr>
          <a:xfrm>
            <a:off x="7761037" y="2759447"/>
            <a:ext cx="311958" cy="309384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sp>
        <p:nvSpPr>
          <p:cNvPr id="12" name="Rectangle 11">
            <a:extLst>
              <a:ext uri="{FF2B5EF4-FFF2-40B4-BE49-F238E27FC236}">
                <a16:creationId xmlns:a16="http://schemas.microsoft.com/office/drawing/2014/main" id="{F5652BDE-BAC7-FFD7-357F-3F24531929D9}"/>
              </a:ext>
            </a:extLst>
          </p:cNvPr>
          <p:cNvSpPr/>
          <p:nvPr/>
        </p:nvSpPr>
        <p:spPr>
          <a:xfrm>
            <a:off x="8072594" y="2759651"/>
            <a:ext cx="975523" cy="3093846"/>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sp>
        <p:nvSpPr>
          <p:cNvPr id="8" name="Rectangle 7">
            <a:extLst>
              <a:ext uri="{FF2B5EF4-FFF2-40B4-BE49-F238E27FC236}">
                <a16:creationId xmlns:a16="http://schemas.microsoft.com/office/drawing/2014/main" id="{4A6A4A6A-7298-F9A8-3C09-2C3B7DA18850}"/>
              </a:ext>
            </a:extLst>
          </p:cNvPr>
          <p:cNvSpPr/>
          <p:nvPr/>
        </p:nvSpPr>
        <p:spPr>
          <a:xfrm>
            <a:off x="4567366" y="2607558"/>
            <a:ext cx="1830962" cy="3237751"/>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800">
              <a:solidFill>
                <a:schemeClr val="tx1"/>
              </a:solidFill>
              <a:cs typeface="Calibri"/>
            </a:endParaRPr>
          </a:p>
        </p:txBody>
      </p:sp>
      <p:grpSp>
        <p:nvGrpSpPr>
          <p:cNvPr id="18" name="Group 10">
            <a:extLst>
              <a:ext uri="{FF2B5EF4-FFF2-40B4-BE49-F238E27FC236}">
                <a16:creationId xmlns:a16="http://schemas.microsoft.com/office/drawing/2014/main" id="{0A424CAF-3050-94F7-C1E1-A5C1CDF26A40}"/>
              </a:ext>
            </a:extLst>
          </p:cNvPr>
          <p:cNvGrpSpPr/>
          <p:nvPr/>
        </p:nvGrpSpPr>
        <p:grpSpPr>
          <a:xfrm>
            <a:off x="4870887" y="3647759"/>
            <a:ext cx="1408558" cy="1281003"/>
            <a:chOff x="1813" y="0"/>
            <a:chExt cx="809173" cy="812800"/>
          </a:xfrm>
        </p:grpSpPr>
        <p:sp>
          <p:nvSpPr>
            <p:cNvPr id="16" name="Freeform 11">
              <a:extLst>
                <a:ext uri="{FF2B5EF4-FFF2-40B4-BE49-F238E27FC236}">
                  <a16:creationId xmlns:a16="http://schemas.microsoft.com/office/drawing/2014/main" id="{2C5D3FFB-15CC-EF2F-4708-8D7EB08349E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CC33"/>
            </a:solidFill>
          </p:spPr>
        </p:sp>
        <p:sp>
          <p:nvSpPr>
            <p:cNvPr id="17" name="TextBox 12">
              <a:extLst>
                <a:ext uri="{FF2B5EF4-FFF2-40B4-BE49-F238E27FC236}">
                  <a16:creationId xmlns:a16="http://schemas.microsoft.com/office/drawing/2014/main" id="{A3FBB403-8788-0223-8B8C-4416BF18697B}"/>
                </a:ext>
              </a:extLst>
            </p:cNvPr>
            <p:cNvSpPr txBox="1"/>
            <p:nvPr/>
          </p:nvSpPr>
          <p:spPr>
            <a:xfrm>
              <a:off x="76200" y="38100"/>
              <a:ext cx="660400" cy="698500"/>
            </a:xfrm>
            <a:prstGeom prst="rect">
              <a:avLst/>
            </a:prstGeom>
          </p:spPr>
          <p:txBody>
            <a:bodyPr lIns="50800" tIns="50800" rIns="50800" bIns="50800" rtlCol="0" anchor="ctr"/>
            <a:lstStyle/>
            <a:p>
              <a:pPr algn="ctr">
                <a:lnSpc>
                  <a:spcPts val="1819"/>
                </a:lnSpc>
              </a:pPr>
              <a:r>
                <a:rPr lang="en-US" sz="800" b="1" spc="5">
                  <a:solidFill>
                    <a:srgbClr val="000000"/>
                  </a:solidFill>
                  <a:latin typeface="Open Sans 1 Bold"/>
                </a:rPr>
                <a:t>Pre-populated based on previous orders and inventory submissions</a:t>
              </a:r>
              <a:endParaRPr lang="en-US" sz="800" b="1">
                <a:cs typeface="Calibri"/>
              </a:endParaRPr>
            </a:p>
          </p:txBody>
        </p:sp>
      </p:grpSp>
      <p:sp>
        <p:nvSpPr>
          <p:cNvPr id="3" name="Freeform 3"/>
          <p:cNvSpPr/>
          <p:nvPr/>
        </p:nvSpPr>
        <p:spPr>
          <a:xfrm>
            <a:off x="6329194" y="2605511"/>
            <a:ext cx="465263" cy="188643"/>
          </a:xfrm>
          <a:custGeom>
            <a:avLst/>
            <a:gdLst/>
            <a:ahLst/>
            <a:cxnLst/>
            <a:rect l="l" t="t" r="r" b="b"/>
            <a:pathLst>
              <a:path w="465263" h="188643">
                <a:moveTo>
                  <a:pt x="0" y="0"/>
                </a:moveTo>
                <a:lnTo>
                  <a:pt x="465264" y="0"/>
                </a:lnTo>
                <a:lnTo>
                  <a:pt x="465264" y="188643"/>
                </a:lnTo>
                <a:lnTo>
                  <a:pt x="0" y="188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7">
            <a:extLst>
              <a:ext uri="{FF2B5EF4-FFF2-40B4-BE49-F238E27FC236}">
                <a16:creationId xmlns:a16="http://schemas.microsoft.com/office/drawing/2014/main" id="{7C0B749F-53CF-B544-F5E6-3BA35C695309}"/>
              </a:ext>
            </a:extLst>
          </p:cNvPr>
          <p:cNvSpPr/>
          <p:nvPr/>
        </p:nvSpPr>
        <p:spPr>
          <a:xfrm>
            <a:off x="8022261" y="2605715"/>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5903"/>
            <a:ext cx="9753600" cy="0"/>
          </a:xfrm>
          <a:prstGeom prst="line">
            <a:avLst/>
          </a:prstGeom>
          <a:ln w="9525" cap="flat">
            <a:solidFill>
              <a:srgbClr val="2B4743"/>
            </a:solidFill>
            <a:prstDash val="solid"/>
            <a:headEnd type="none" w="sm" len="sm"/>
            <a:tailEnd type="none" w="sm" len="sm"/>
          </a:ln>
        </p:spPr>
      </p:sp>
      <p:sp>
        <p:nvSpPr>
          <p:cNvPr id="3" name="AutoShape 3"/>
          <p:cNvSpPr/>
          <p:nvPr/>
        </p:nvSpPr>
        <p:spPr>
          <a:xfrm>
            <a:off x="0" y="6117884"/>
            <a:ext cx="9753600" cy="0"/>
          </a:xfrm>
          <a:prstGeom prst="line">
            <a:avLst/>
          </a:prstGeom>
          <a:ln w="9525" cap="flat">
            <a:solidFill>
              <a:srgbClr val="2B4743"/>
            </a:solidFill>
            <a:prstDash val="solid"/>
            <a:headEnd type="none" w="sm" len="sm"/>
            <a:tailEnd type="none" w="sm" len="sm"/>
          </a:ln>
        </p:spPr>
      </p:sp>
      <p:sp>
        <p:nvSpPr>
          <p:cNvPr id="4" name="AutoShape 4"/>
          <p:cNvSpPr/>
          <p:nvPr/>
        </p:nvSpPr>
        <p:spPr>
          <a:xfrm>
            <a:off x="3714843" y="3442858"/>
            <a:ext cx="1290254" cy="0"/>
          </a:xfrm>
          <a:prstGeom prst="line">
            <a:avLst/>
          </a:prstGeom>
          <a:ln w="9525" cap="flat">
            <a:solidFill>
              <a:srgbClr val="2B4743"/>
            </a:solidFill>
            <a:prstDash val="solid"/>
            <a:headEnd type="none" w="sm" len="sm"/>
            <a:tailEnd type="none" w="sm" len="sm"/>
          </a:ln>
        </p:spPr>
      </p:sp>
      <p:sp>
        <p:nvSpPr>
          <p:cNvPr id="5" name="Freeform 5"/>
          <p:cNvSpPr/>
          <p:nvPr/>
        </p:nvSpPr>
        <p:spPr>
          <a:xfrm>
            <a:off x="6095143" y="666783"/>
            <a:ext cx="463615" cy="427105"/>
          </a:xfrm>
          <a:custGeom>
            <a:avLst/>
            <a:gdLst/>
            <a:ahLst/>
            <a:cxnLst/>
            <a:rect l="l" t="t" r="r" b="b"/>
            <a:pathLst>
              <a:path w="463615" h="427105">
                <a:moveTo>
                  <a:pt x="0" y="0"/>
                </a:moveTo>
                <a:lnTo>
                  <a:pt x="463615" y="0"/>
                </a:lnTo>
                <a:lnTo>
                  <a:pt x="463615" y="427105"/>
                </a:lnTo>
                <a:lnTo>
                  <a:pt x="0" y="4271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323731" y="-427157"/>
            <a:ext cx="1711348" cy="1975583"/>
            <a:chOff x="-50908" y="-2008174"/>
            <a:chExt cx="2281798" cy="2634111"/>
          </a:xfrm>
        </p:grpSpPr>
        <p:sp>
          <p:nvSpPr>
            <p:cNvPr id="7" name="Freeform 7"/>
            <p:cNvSpPr/>
            <p:nvPr/>
          </p:nvSpPr>
          <p:spPr>
            <a:xfrm>
              <a:off x="-50908" y="-2008174"/>
              <a:ext cx="2281798" cy="2634111"/>
            </a:xfrm>
            <a:custGeom>
              <a:avLst/>
              <a:gdLst/>
              <a:ahLst/>
              <a:cxnLst/>
              <a:rect l="l" t="t" r="r" b="b"/>
              <a:pathLst>
                <a:path w="2281798" h="2634111">
                  <a:moveTo>
                    <a:pt x="0" y="0"/>
                  </a:moveTo>
                  <a:lnTo>
                    <a:pt x="2281798" y="0"/>
                  </a:lnTo>
                  <a:lnTo>
                    <a:pt x="2281798" y="2634111"/>
                  </a:lnTo>
                  <a:lnTo>
                    <a:pt x="0" y="26341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rot="19726314">
              <a:off x="1152907" y="-903032"/>
              <a:ext cx="1063599" cy="576925"/>
            </a:xfrm>
            <a:prstGeom prst="rect">
              <a:avLst/>
            </a:prstGeom>
          </p:spPr>
          <p:txBody>
            <a:bodyPr lIns="0" tIns="0" rIns="0" bIns="0" rtlCol="0" anchor="t">
              <a:spAutoFit/>
            </a:bodyPr>
            <a:lstStyle/>
            <a:p>
              <a:pPr algn="ctr">
                <a:lnSpc>
                  <a:spcPts val="1793"/>
                </a:lnSpc>
              </a:pPr>
              <a:r>
                <a:rPr lang="en-US" sz="1281">
                  <a:solidFill>
                    <a:srgbClr val="004AAD"/>
                  </a:solidFill>
                  <a:latin typeface="Permanent Marker"/>
                </a:rPr>
                <a:t>Received 6/1/2023</a:t>
              </a:r>
            </a:p>
          </p:txBody>
        </p:sp>
        <p:sp>
          <p:nvSpPr>
            <p:cNvPr id="9" name="TextBox 9"/>
            <p:cNvSpPr txBox="1"/>
            <p:nvPr/>
          </p:nvSpPr>
          <p:spPr>
            <a:xfrm rot="19654267">
              <a:off x="240441" y="-1652871"/>
              <a:ext cx="1071268" cy="251525"/>
            </a:xfrm>
            <a:prstGeom prst="rect">
              <a:avLst/>
            </a:prstGeom>
          </p:spPr>
          <p:txBody>
            <a:bodyPr lIns="0" tIns="0" rIns="0" bIns="0" rtlCol="0" anchor="t">
              <a:spAutoFit/>
            </a:bodyPr>
            <a:lstStyle/>
            <a:p>
              <a:pPr algn="ctr">
                <a:lnSpc>
                  <a:spcPts val="1426"/>
                </a:lnSpc>
              </a:pPr>
              <a:r>
                <a:rPr lang="en-US" sz="1019">
                  <a:solidFill>
                    <a:srgbClr val="000000"/>
                  </a:solidFill>
                  <a:latin typeface="Calibri (MS)"/>
                </a:rPr>
                <a:t>USDA PEACHES</a:t>
              </a:r>
            </a:p>
          </p:txBody>
        </p:sp>
      </p:grpSp>
      <p:grpSp>
        <p:nvGrpSpPr>
          <p:cNvPr id="10" name="Group 10"/>
          <p:cNvGrpSpPr/>
          <p:nvPr/>
        </p:nvGrpSpPr>
        <p:grpSpPr>
          <a:xfrm>
            <a:off x="2402397" y="1078973"/>
            <a:ext cx="1754911" cy="1975583"/>
            <a:chOff x="0" y="0"/>
            <a:chExt cx="2339882" cy="2634111"/>
          </a:xfrm>
        </p:grpSpPr>
        <p:sp>
          <p:nvSpPr>
            <p:cNvPr id="11" name="Freeform 11"/>
            <p:cNvSpPr/>
            <p:nvPr/>
          </p:nvSpPr>
          <p:spPr>
            <a:xfrm>
              <a:off x="0" y="0"/>
              <a:ext cx="2281798" cy="2634111"/>
            </a:xfrm>
            <a:custGeom>
              <a:avLst/>
              <a:gdLst/>
              <a:ahLst/>
              <a:cxnLst/>
              <a:rect l="l" t="t" r="r" b="b"/>
              <a:pathLst>
                <a:path w="2281798" h="2634111">
                  <a:moveTo>
                    <a:pt x="0" y="0"/>
                  </a:moveTo>
                  <a:lnTo>
                    <a:pt x="2281798" y="0"/>
                  </a:lnTo>
                  <a:lnTo>
                    <a:pt x="2281798" y="2634111"/>
                  </a:lnTo>
                  <a:lnTo>
                    <a:pt x="0" y="26341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TextBox 12"/>
            <p:cNvSpPr txBox="1"/>
            <p:nvPr/>
          </p:nvSpPr>
          <p:spPr>
            <a:xfrm rot="-1873686">
              <a:off x="1203815" y="1105142"/>
              <a:ext cx="1063599" cy="576925"/>
            </a:xfrm>
            <a:prstGeom prst="rect">
              <a:avLst/>
            </a:prstGeom>
          </p:spPr>
          <p:txBody>
            <a:bodyPr lIns="0" tIns="0" rIns="0" bIns="0" rtlCol="0" anchor="t">
              <a:spAutoFit/>
            </a:bodyPr>
            <a:lstStyle/>
            <a:p>
              <a:pPr algn="ctr">
                <a:lnSpc>
                  <a:spcPts val="1793"/>
                </a:lnSpc>
              </a:pPr>
              <a:r>
                <a:rPr lang="en-US" sz="1281">
                  <a:solidFill>
                    <a:srgbClr val="004AAD"/>
                  </a:solidFill>
                  <a:latin typeface="Permanent Marker"/>
                </a:rPr>
                <a:t>Received 4/2/2023</a:t>
              </a:r>
            </a:p>
          </p:txBody>
        </p:sp>
        <p:sp>
          <p:nvSpPr>
            <p:cNvPr id="13" name="TextBox 13"/>
            <p:cNvSpPr txBox="1"/>
            <p:nvPr/>
          </p:nvSpPr>
          <p:spPr>
            <a:xfrm rot="-1945733">
              <a:off x="313492" y="366306"/>
              <a:ext cx="1071268" cy="251526"/>
            </a:xfrm>
            <a:prstGeom prst="rect">
              <a:avLst/>
            </a:prstGeom>
          </p:spPr>
          <p:txBody>
            <a:bodyPr lIns="0" tIns="0" rIns="0" bIns="0" rtlCol="0" anchor="t">
              <a:spAutoFit/>
            </a:bodyPr>
            <a:lstStyle/>
            <a:p>
              <a:pPr algn="ctr">
                <a:lnSpc>
                  <a:spcPts val="1426"/>
                </a:lnSpc>
              </a:pPr>
              <a:r>
                <a:rPr lang="en-US" sz="1019">
                  <a:solidFill>
                    <a:srgbClr val="000000"/>
                  </a:solidFill>
                  <a:latin typeface="Calibri (MS)"/>
                </a:rPr>
                <a:t>USDA PEACHES</a:t>
              </a:r>
            </a:p>
          </p:txBody>
        </p:sp>
      </p:grpSp>
      <p:sp>
        <p:nvSpPr>
          <p:cNvPr id="14" name="Freeform 14"/>
          <p:cNvSpPr/>
          <p:nvPr/>
        </p:nvSpPr>
        <p:spPr>
          <a:xfrm>
            <a:off x="4013012" y="1578750"/>
            <a:ext cx="863788" cy="1336616"/>
          </a:xfrm>
          <a:custGeom>
            <a:avLst/>
            <a:gdLst/>
            <a:ahLst/>
            <a:cxnLst/>
            <a:rect l="l" t="t" r="r" b="b"/>
            <a:pathLst>
              <a:path w="863788" h="1336616">
                <a:moveTo>
                  <a:pt x="0" y="0"/>
                </a:moveTo>
                <a:lnTo>
                  <a:pt x="863788" y="0"/>
                </a:lnTo>
                <a:lnTo>
                  <a:pt x="863788" y="1336616"/>
                </a:lnTo>
                <a:lnTo>
                  <a:pt x="0" y="13366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5" name="Group 15"/>
          <p:cNvGrpSpPr/>
          <p:nvPr/>
        </p:nvGrpSpPr>
        <p:grpSpPr>
          <a:xfrm>
            <a:off x="6094421" y="1548426"/>
            <a:ext cx="3621079" cy="3593921"/>
            <a:chOff x="0" y="0"/>
            <a:chExt cx="4828105" cy="4791894"/>
          </a:xfrm>
        </p:grpSpPr>
        <p:sp>
          <p:nvSpPr>
            <p:cNvPr id="16" name="Freeform 16"/>
            <p:cNvSpPr/>
            <p:nvPr/>
          </p:nvSpPr>
          <p:spPr>
            <a:xfrm>
              <a:off x="0" y="0"/>
              <a:ext cx="4828105" cy="4791894"/>
            </a:xfrm>
            <a:custGeom>
              <a:avLst/>
              <a:gdLst/>
              <a:ahLst/>
              <a:cxnLst/>
              <a:rect l="l" t="t" r="r" b="b"/>
              <a:pathLst>
                <a:path w="4828105" h="4791894">
                  <a:moveTo>
                    <a:pt x="0" y="0"/>
                  </a:moveTo>
                  <a:lnTo>
                    <a:pt x="4828105" y="0"/>
                  </a:lnTo>
                  <a:lnTo>
                    <a:pt x="4828105" y="4791894"/>
                  </a:lnTo>
                  <a:lnTo>
                    <a:pt x="0" y="4791894"/>
                  </a:lnTo>
                  <a:lnTo>
                    <a:pt x="0" y="0"/>
                  </a:lnTo>
                  <a:close/>
                </a:path>
              </a:pathLst>
            </a:custGeom>
            <a:blipFill>
              <a:blip r:embed="rId9"/>
              <a:stretch>
                <a:fillRect/>
              </a:stretch>
            </a:blipFill>
          </p:spPr>
        </p:sp>
        <p:sp>
          <p:nvSpPr>
            <p:cNvPr id="17" name="TextBox 17"/>
            <p:cNvSpPr txBox="1"/>
            <p:nvPr/>
          </p:nvSpPr>
          <p:spPr>
            <a:xfrm>
              <a:off x="463111" y="1973832"/>
              <a:ext cx="3901883" cy="1369811"/>
            </a:xfrm>
            <a:prstGeom prst="rect">
              <a:avLst/>
            </a:prstGeom>
          </p:spPr>
          <p:txBody>
            <a:bodyPr lIns="0" tIns="0" rIns="0" bIns="0" rtlCol="0" anchor="t">
              <a:spAutoFit/>
            </a:bodyPr>
            <a:lstStyle/>
            <a:p>
              <a:pPr>
                <a:lnSpc>
                  <a:spcPts val="7662"/>
                </a:lnSpc>
              </a:pPr>
              <a:r>
                <a:rPr lang="en-US" sz="7439">
                  <a:solidFill>
                    <a:srgbClr val="000000"/>
                  </a:solidFill>
                  <a:latin typeface="League Spartan"/>
                </a:rPr>
                <a:t>USDA</a:t>
              </a:r>
            </a:p>
          </p:txBody>
        </p:sp>
      </p:grpSp>
      <p:sp>
        <p:nvSpPr>
          <p:cNvPr id="18" name="TextBox 18"/>
          <p:cNvSpPr txBox="1"/>
          <p:nvPr/>
        </p:nvSpPr>
        <p:spPr>
          <a:xfrm>
            <a:off x="361912" y="3619714"/>
            <a:ext cx="4256653" cy="1884807"/>
          </a:xfrm>
          <a:prstGeom prst="rect">
            <a:avLst/>
          </a:prstGeom>
        </p:spPr>
        <p:txBody>
          <a:bodyPr lIns="0" tIns="0" rIns="0" bIns="0" rtlCol="0" anchor="t">
            <a:spAutoFit/>
          </a:bodyPr>
          <a:lstStyle/>
          <a:p>
            <a:pPr>
              <a:lnSpc>
                <a:spcPts val="4944"/>
              </a:lnSpc>
            </a:pPr>
            <a:r>
              <a:rPr lang="en-US" sz="4800">
                <a:solidFill>
                  <a:srgbClr val="000000"/>
                </a:solidFill>
                <a:latin typeface="League Spartan"/>
              </a:rPr>
              <a:t>STORING TEFAP/USDA PRODUCT</a:t>
            </a:r>
          </a:p>
        </p:txBody>
      </p:sp>
      <p:sp>
        <p:nvSpPr>
          <p:cNvPr id="19" name="TextBox 19"/>
          <p:cNvSpPr txBox="1"/>
          <p:nvPr/>
        </p:nvSpPr>
        <p:spPr>
          <a:xfrm>
            <a:off x="4174518" y="1916315"/>
            <a:ext cx="636136" cy="462280"/>
          </a:xfrm>
          <a:prstGeom prst="rect">
            <a:avLst/>
          </a:prstGeom>
        </p:spPr>
        <p:txBody>
          <a:bodyPr lIns="0" tIns="0" rIns="0" bIns="0" rtlCol="0" anchor="t">
            <a:spAutoFit/>
          </a:bodyPr>
          <a:lstStyle/>
          <a:p>
            <a:pPr>
              <a:lnSpc>
                <a:spcPts val="1819"/>
              </a:lnSpc>
            </a:pPr>
            <a:r>
              <a:rPr lang="en-US" sz="1299">
                <a:solidFill>
                  <a:srgbClr val="000000"/>
                </a:solidFill>
                <a:latin typeface="Now Bold"/>
              </a:rPr>
              <a:t>FIRST OUT!</a:t>
            </a:r>
          </a:p>
        </p:txBody>
      </p:sp>
      <p:sp>
        <p:nvSpPr>
          <p:cNvPr id="20" name="TextBox 20"/>
          <p:cNvSpPr txBox="1"/>
          <p:nvPr/>
        </p:nvSpPr>
        <p:spPr>
          <a:xfrm>
            <a:off x="412765" y="5475946"/>
            <a:ext cx="6445235" cy="546688"/>
          </a:xfrm>
          <a:prstGeom prst="rect">
            <a:avLst/>
          </a:prstGeom>
        </p:spPr>
        <p:txBody>
          <a:bodyPr wrap="square" lIns="0" tIns="0" rIns="0" bIns="0" rtlCol="0" anchor="t">
            <a:spAutoFit/>
          </a:bodyPr>
          <a:lstStyle/>
          <a:p>
            <a:pPr>
              <a:lnSpc>
                <a:spcPts val="2239"/>
              </a:lnSpc>
            </a:pPr>
            <a:r>
              <a:rPr lang="en-US" sz="1599">
                <a:solidFill>
                  <a:srgbClr val="000000"/>
                </a:solidFill>
                <a:latin typeface="Open Sans 1"/>
              </a:rPr>
              <a:t>TEFAP/USDA product needs to be stored separately from other donated products and labeled.</a:t>
            </a:r>
          </a:p>
        </p:txBody>
      </p:sp>
      <p:sp>
        <p:nvSpPr>
          <p:cNvPr id="21" name="TextBox 21"/>
          <p:cNvSpPr txBox="1"/>
          <p:nvPr/>
        </p:nvSpPr>
        <p:spPr>
          <a:xfrm>
            <a:off x="1667302" y="3111706"/>
            <a:ext cx="4427119" cy="233680"/>
          </a:xfrm>
          <a:prstGeom prst="rect">
            <a:avLst/>
          </a:prstGeom>
        </p:spPr>
        <p:txBody>
          <a:bodyPr lIns="0" tIns="0" rIns="0" bIns="0" rtlCol="0" anchor="t">
            <a:spAutoFit/>
          </a:bodyPr>
          <a:lstStyle/>
          <a:p>
            <a:pPr>
              <a:lnSpc>
                <a:spcPts val="1819"/>
              </a:lnSpc>
            </a:pPr>
            <a:r>
              <a:rPr lang="en-US" sz="1299">
                <a:solidFill>
                  <a:srgbClr val="000000"/>
                </a:solidFill>
                <a:latin typeface="Now Bold"/>
              </a:rPr>
              <a:t>NO INVENTORY ON SHELVES PAST 6 MONTHS</a:t>
            </a:r>
          </a:p>
        </p:txBody>
      </p:sp>
      <p:sp>
        <p:nvSpPr>
          <p:cNvPr id="22" name="TextBox 22"/>
          <p:cNvSpPr txBox="1"/>
          <p:nvPr/>
        </p:nvSpPr>
        <p:spPr>
          <a:xfrm>
            <a:off x="6666079" y="866379"/>
            <a:ext cx="3707513" cy="233680"/>
          </a:xfrm>
          <a:prstGeom prst="rect">
            <a:avLst/>
          </a:prstGeom>
        </p:spPr>
        <p:txBody>
          <a:bodyPr lIns="0" tIns="0" rIns="0" bIns="0" rtlCol="0" anchor="t">
            <a:spAutoFit/>
          </a:bodyPr>
          <a:lstStyle/>
          <a:p>
            <a:pPr>
              <a:lnSpc>
                <a:spcPts val="1819"/>
              </a:lnSpc>
            </a:pPr>
            <a:r>
              <a:rPr lang="en-US" sz="1299">
                <a:solidFill>
                  <a:srgbClr val="000000"/>
                </a:solidFill>
                <a:latin typeface="Now Bold"/>
              </a:rPr>
              <a:t>PRACTICE FIRST IN, FIRST OUT (FIFO)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 L 0 0 L 0.08007 0.00521 L 0.20117 0.00912 L 0.30664 0.01302 L 0.52343 0.01042 L 0.61816 0.00912 C 0.75879 0.00565 0.61002 0.00651 0.7666 0.00521 L 0.98144 0.00391 C 1.04834 -0.00217 0.98274 0.00434 1.02734 -0.0013 C 1.03564 -0.00238 1.05078 -0.00347 1.05859 -0.0039 L 1.08886 -0.00651 C 1.1333 -0.01128 1.10595 -0.00933 1.14648 -0.01432 C 1.1556 -0.01562 1.17789 -0.01736 1.18847 -0.01953 C 1.19433 -0.02105 1.20003 -0.02322 1.20605 -0.02474 C 1.21338 -0.02669 1.22102 -0.02821 1.22851 -0.02994 C 1.23339 -0.03125 1.24316 -0.03385 1.24316 -0.03385 " pathEditMode="relative" ptsTypes="AAAAAAAAAAAAAAAAA">
                                      <p:cBhvr>
                                        <p:cTn id="10" dur="2000" fill="hold"/>
                                        <p:tgtEl>
                                          <p:spTgt spid="10"/>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 0 L 0.08007 0.00521 L 0.20117 0.00912 L 0.30664 0.01302 L 0.52343 0.01042 L 0.61816 0.00912 C 0.75879 0.00565 0.61002 0.00651 0.7666 0.00521 L 0.98144 0.00391 C 1.04834 -0.00217 0.98274 0.00434 1.02734 -0.0013 C 1.03564 -0.00238 1.05078 -0.00347 1.05859 -0.0039 L 1.08886 -0.00651 C 1.1333 -0.01128 1.10595 -0.00933 1.14648 -0.01432 C 1.1556 -0.01562 1.17789 -0.01736 1.18847 -0.01953 C 1.19433 -0.02105 1.20003 -0.02322 1.20605 -0.02474 C 1.21338 -0.02669 1.22102 -0.02821 1.22851 -0.02994 C 1.23339 -0.03125 1.24316 -0.03385 1.24316 -0.03385 " pathEditMode="relative" ptsTypes="AAAAAAAAAAAAAAAAA">
                                      <p:cBhvr>
                                        <p:cTn id="12" dur="2000" fill="hold"/>
                                        <p:tgtEl>
                                          <p:spTgt spid="1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L 0 0 L 0.08007 0.00521 L 0.20117 0.00912 L 0.30664 0.01302 L 0.52343 0.01042 L 0.61816 0.00912 C 0.75879 0.00565 0.61002 0.00651 0.7666 0.00521 L 0.98144 0.00391 C 1.04834 -0.00217 0.98274 0.00434 1.02734 -0.0013 C 1.03564 -0.00238 1.05078 -0.00347 1.05859 -0.0039 L 1.08886 -0.00651 C 1.1333 -0.01128 1.10595 -0.00933 1.14648 -0.01432 C 1.1556 -0.01562 1.17789 -0.01736 1.18847 -0.01953 C 1.19433 -0.02105 1.20003 -0.02322 1.20605 -0.02474 C 1.21338 -0.02669 1.22102 -0.02821 1.22851 -0.02994 C 1.23339 -0.03125 1.24316 -0.03385 1.24316 -0.03385 " pathEditMode="relative" ptsTypes="AAAAAAAAAAAAAAAAA">
                                      <p:cBhvr>
                                        <p:cTn id="14"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75903"/>
            <a:ext cx="9753600" cy="0"/>
          </a:xfrm>
          <a:prstGeom prst="line">
            <a:avLst/>
          </a:prstGeom>
          <a:ln w="9525" cap="flat">
            <a:solidFill>
              <a:srgbClr val="2B4743"/>
            </a:solidFill>
            <a:prstDash val="solid"/>
            <a:headEnd type="none" w="sm" len="sm"/>
            <a:tailEnd type="none" w="sm" len="sm"/>
          </a:ln>
        </p:spPr>
      </p:sp>
      <p:sp>
        <p:nvSpPr>
          <p:cNvPr id="3" name="AutoShape 3"/>
          <p:cNvSpPr/>
          <p:nvPr/>
        </p:nvSpPr>
        <p:spPr>
          <a:xfrm>
            <a:off x="-176522" y="6062696"/>
            <a:ext cx="9753600" cy="0"/>
          </a:xfrm>
          <a:prstGeom prst="line">
            <a:avLst/>
          </a:prstGeom>
          <a:ln w="9525" cap="flat">
            <a:solidFill>
              <a:srgbClr val="2B4743"/>
            </a:solidFill>
            <a:prstDash val="solid"/>
            <a:headEnd type="none" w="sm" len="sm"/>
            <a:tailEnd type="none" w="sm" len="sm"/>
          </a:ln>
        </p:spPr>
      </p:sp>
      <p:sp>
        <p:nvSpPr>
          <p:cNvPr id="4" name="Freeform 4"/>
          <p:cNvSpPr/>
          <p:nvPr/>
        </p:nvSpPr>
        <p:spPr>
          <a:xfrm>
            <a:off x="38753" y="2814802"/>
            <a:ext cx="3515859" cy="4429439"/>
          </a:xfrm>
          <a:custGeom>
            <a:avLst/>
            <a:gdLst/>
            <a:ahLst/>
            <a:cxnLst/>
            <a:rect l="l" t="t" r="r" b="b"/>
            <a:pathLst>
              <a:path w="3515859" h="4429439">
                <a:moveTo>
                  <a:pt x="0" y="0"/>
                </a:moveTo>
                <a:lnTo>
                  <a:pt x="3515859" y="0"/>
                </a:lnTo>
                <a:lnTo>
                  <a:pt x="3515859" y="4429439"/>
                </a:lnTo>
                <a:lnTo>
                  <a:pt x="0" y="4429439"/>
                </a:lnTo>
                <a:lnTo>
                  <a:pt x="0" y="0"/>
                </a:lnTo>
                <a:close/>
              </a:path>
            </a:pathLst>
          </a:custGeom>
          <a:blipFill>
            <a:blip r:embed="rId3"/>
            <a:stretch>
              <a:fillRect r="-232566" b="-6819"/>
            </a:stretch>
          </a:blipFill>
        </p:spPr>
      </p:sp>
      <p:sp>
        <p:nvSpPr>
          <p:cNvPr id="5" name="Freeform 5"/>
          <p:cNvSpPr/>
          <p:nvPr/>
        </p:nvSpPr>
        <p:spPr>
          <a:xfrm>
            <a:off x="2504121" y="802150"/>
            <a:ext cx="7143590" cy="2385050"/>
          </a:xfrm>
          <a:custGeom>
            <a:avLst/>
            <a:gdLst/>
            <a:ahLst/>
            <a:cxnLst/>
            <a:rect l="l" t="t" r="r" b="b"/>
            <a:pathLst>
              <a:path w="7143590" h="2385050">
                <a:moveTo>
                  <a:pt x="0" y="0"/>
                </a:moveTo>
                <a:lnTo>
                  <a:pt x="7143590" y="0"/>
                </a:lnTo>
                <a:lnTo>
                  <a:pt x="7143590" y="2385050"/>
                </a:lnTo>
                <a:lnTo>
                  <a:pt x="0" y="2385050"/>
                </a:lnTo>
                <a:lnTo>
                  <a:pt x="0" y="0"/>
                </a:lnTo>
                <a:close/>
              </a:path>
            </a:pathLst>
          </a:custGeom>
          <a:blipFill>
            <a:blip r:embed="rId4"/>
            <a:stretch>
              <a:fillRect/>
            </a:stretch>
          </a:blipFill>
        </p:spPr>
      </p:sp>
      <p:sp>
        <p:nvSpPr>
          <p:cNvPr id="6" name="Freeform 6"/>
          <p:cNvSpPr/>
          <p:nvPr/>
        </p:nvSpPr>
        <p:spPr>
          <a:xfrm rot="10028711" flipV="1">
            <a:off x="594943" y="5707283"/>
            <a:ext cx="3556112" cy="1004602"/>
          </a:xfrm>
          <a:custGeom>
            <a:avLst/>
            <a:gdLst/>
            <a:ahLst/>
            <a:cxnLst/>
            <a:rect l="l" t="t" r="r" b="b"/>
            <a:pathLst>
              <a:path w="3556112" h="1004602">
                <a:moveTo>
                  <a:pt x="0" y="1004602"/>
                </a:moveTo>
                <a:lnTo>
                  <a:pt x="3556112" y="1004602"/>
                </a:lnTo>
                <a:lnTo>
                  <a:pt x="3556112" y="0"/>
                </a:lnTo>
                <a:lnTo>
                  <a:pt x="0" y="0"/>
                </a:lnTo>
                <a:lnTo>
                  <a:pt x="0" y="100460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0" y="6277973"/>
            <a:ext cx="571601" cy="231758"/>
          </a:xfrm>
          <a:custGeom>
            <a:avLst/>
            <a:gdLst/>
            <a:ahLst/>
            <a:cxnLst/>
            <a:rect l="l" t="t" r="r" b="b"/>
            <a:pathLst>
              <a:path w="571601" h="231758">
                <a:moveTo>
                  <a:pt x="0" y="0"/>
                </a:moveTo>
                <a:lnTo>
                  <a:pt x="571601" y="0"/>
                </a:lnTo>
                <a:lnTo>
                  <a:pt x="571601" y="231758"/>
                </a:lnTo>
                <a:lnTo>
                  <a:pt x="0" y="2317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6505270" y="2595228"/>
            <a:ext cx="652524" cy="264569"/>
          </a:xfrm>
          <a:custGeom>
            <a:avLst/>
            <a:gdLst/>
            <a:ahLst/>
            <a:cxnLst/>
            <a:rect l="l" t="t" r="r" b="b"/>
            <a:pathLst>
              <a:path w="652524" h="264569">
                <a:moveTo>
                  <a:pt x="0" y="0"/>
                </a:moveTo>
                <a:lnTo>
                  <a:pt x="652524" y="0"/>
                </a:lnTo>
                <a:lnTo>
                  <a:pt x="652524" y="264569"/>
                </a:lnTo>
                <a:lnTo>
                  <a:pt x="0" y="2645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TextBox 9"/>
          <p:cNvSpPr txBox="1"/>
          <p:nvPr/>
        </p:nvSpPr>
        <p:spPr>
          <a:xfrm>
            <a:off x="77081" y="291799"/>
            <a:ext cx="9570630" cy="362141"/>
          </a:xfrm>
          <a:prstGeom prst="rect">
            <a:avLst/>
          </a:prstGeom>
        </p:spPr>
        <p:txBody>
          <a:bodyPr lIns="0" tIns="0" rIns="0" bIns="0" rtlCol="0" anchor="t">
            <a:spAutoFit/>
          </a:bodyPr>
          <a:lstStyle/>
          <a:p>
            <a:pPr>
              <a:lnSpc>
                <a:spcPts val="2721"/>
              </a:lnSpc>
            </a:pPr>
            <a:r>
              <a:rPr lang="en-US" sz="2642">
                <a:solidFill>
                  <a:srgbClr val="000000"/>
                </a:solidFill>
                <a:latin typeface="League Spartan"/>
              </a:rPr>
              <a:t>IDENTIFYING YOUR KY TEFAP ORDERS &amp; PRODUCTS</a:t>
            </a:r>
          </a:p>
        </p:txBody>
      </p:sp>
      <p:sp>
        <p:nvSpPr>
          <p:cNvPr id="10" name="TextBox 10"/>
          <p:cNvSpPr txBox="1"/>
          <p:nvPr/>
        </p:nvSpPr>
        <p:spPr>
          <a:xfrm>
            <a:off x="3939504" y="4920634"/>
            <a:ext cx="2277457" cy="403655"/>
          </a:xfrm>
          <a:prstGeom prst="rect">
            <a:avLst/>
          </a:prstGeom>
        </p:spPr>
        <p:txBody>
          <a:bodyPr lIns="0" tIns="0" rIns="0" bIns="0" rtlCol="0" anchor="t">
            <a:spAutoFit/>
          </a:bodyPr>
          <a:lstStyle/>
          <a:p>
            <a:pPr>
              <a:lnSpc>
                <a:spcPts val="3086"/>
              </a:lnSpc>
            </a:pPr>
            <a:r>
              <a:rPr lang="en-US" sz="2997">
                <a:solidFill>
                  <a:srgbClr val="4B7E1B"/>
                </a:solidFill>
                <a:latin typeface="League Spartan"/>
              </a:rPr>
              <a:t>PANTRIES</a:t>
            </a:r>
          </a:p>
        </p:txBody>
      </p:sp>
      <p:sp>
        <p:nvSpPr>
          <p:cNvPr id="11" name="TextBox 11"/>
          <p:cNvSpPr txBox="1"/>
          <p:nvPr/>
        </p:nvSpPr>
        <p:spPr>
          <a:xfrm>
            <a:off x="6075916" y="3396750"/>
            <a:ext cx="2262079" cy="423715"/>
          </a:xfrm>
          <a:prstGeom prst="rect">
            <a:avLst/>
          </a:prstGeom>
        </p:spPr>
        <p:txBody>
          <a:bodyPr lIns="0" tIns="0" rIns="0" bIns="0" rtlCol="0" anchor="t">
            <a:spAutoFit/>
          </a:bodyPr>
          <a:lstStyle/>
          <a:p>
            <a:pPr>
              <a:lnSpc>
                <a:spcPts val="3289"/>
              </a:lnSpc>
            </a:pPr>
            <a:r>
              <a:rPr lang="en-US" sz="3193">
                <a:solidFill>
                  <a:srgbClr val="4B7E1B"/>
                </a:solidFill>
                <a:latin typeface="League Spartan"/>
              </a:rPr>
              <a:t>KITCHENS</a:t>
            </a:r>
          </a:p>
        </p:txBody>
      </p:sp>
      <p:sp>
        <p:nvSpPr>
          <p:cNvPr id="12" name="TextBox 12"/>
          <p:cNvSpPr txBox="1"/>
          <p:nvPr/>
        </p:nvSpPr>
        <p:spPr>
          <a:xfrm>
            <a:off x="4692295" y="5289952"/>
            <a:ext cx="1894232" cy="179536"/>
          </a:xfrm>
          <a:prstGeom prst="rect">
            <a:avLst/>
          </a:prstGeom>
        </p:spPr>
        <p:txBody>
          <a:bodyPr lIns="0" tIns="0" rIns="0" bIns="0" rtlCol="0" anchor="t">
            <a:spAutoFit/>
          </a:bodyPr>
          <a:lstStyle/>
          <a:p>
            <a:pPr>
              <a:lnSpc>
                <a:spcPts val="1441"/>
              </a:lnSpc>
            </a:pPr>
            <a:r>
              <a:rPr lang="en-US" sz="1350">
                <a:solidFill>
                  <a:srgbClr val="202020"/>
                </a:solidFill>
                <a:latin typeface="Open Sans 1"/>
              </a:rPr>
              <a:t>separate </a:t>
            </a:r>
            <a:r>
              <a:rPr lang="en-US" sz="1350">
                <a:solidFill>
                  <a:srgbClr val="202020"/>
                </a:solidFill>
                <a:latin typeface="Open Sans 1"/>
                <a:ea typeface="Open Sans 1"/>
                <a:cs typeface="Open Sans 1"/>
              </a:rPr>
              <a:t>order</a:t>
            </a:r>
          </a:p>
        </p:txBody>
      </p:sp>
      <p:sp>
        <p:nvSpPr>
          <p:cNvPr id="13" name="TextBox 13"/>
          <p:cNvSpPr txBox="1"/>
          <p:nvPr/>
        </p:nvSpPr>
        <p:spPr>
          <a:xfrm>
            <a:off x="6722345" y="3799830"/>
            <a:ext cx="2207971" cy="192151"/>
          </a:xfrm>
          <a:prstGeom prst="rect">
            <a:avLst/>
          </a:prstGeom>
        </p:spPr>
        <p:txBody>
          <a:bodyPr lIns="0" tIns="0" rIns="0" bIns="0" rtlCol="0" anchor="t">
            <a:spAutoFit/>
          </a:bodyPr>
          <a:lstStyle/>
          <a:p>
            <a:pPr>
              <a:lnSpc>
                <a:spcPts val="1441"/>
              </a:lnSpc>
            </a:pPr>
            <a:r>
              <a:rPr lang="en-US" sz="1399">
                <a:solidFill>
                  <a:srgbClr val="202020"/>
                </a:solidFill>
                <a:latin typeface="Open Sans 1"/>
              </a:rPr>
              <a:t>products mixed into order</a:t>
            </a:r>
          </a:p>
        </p:txBody>
      </p:sp>
      <p:sp>
        <p:nvSpPr>
          <p:cNvPr id="14" name="Freeform 6">
            <a:extLst>
              <a:ext uri="{FF2B5EF4-FFF2-40B4-BE49-F238E27FC236}">
                <a16:creationId xmlns:a16="http://schemas.microsoft.com/office/drawing/2014/main" id="{644C3323-44D6-5C65-F56C-A870398A883E}"/>
              </a:ext>
            </a:extLst>
          </p:cNvPr>
          <p:cNvSpPr/>
          <p:nvPr/>
        </p:nvSpPr>
        <p:spPr>
          <a:xfrm rot="17794503" flipV="1">
            <a:off x="5316453" y="2661273"/>
            <a:ext cx="1202276" cy="830369"/>
          </a:xfrm>
          <a:custGeom>
            <a:avLst/>
            <a:gdLst/>
            <a:ahLst/>
            <a:cxnLst/>
            <a:rect l="l" t="t" r="r" b="b"/>
            <a:pathLst>
              <a:path w="3556112" h="1004602">
                <a:moveTo>
                  <a:pt x="0" y="1004602"/>
                </a:moveTo>
                <a:lnTo>
                  <a:pt x="3556112" y="1004602"/>
                </a:lnTo>
                <a:lnTo>
                  <a:pt x="3556112" y="0"/>
                </a:lnTo>
                <a:lnTo>
                  <a:pt x="0" y="0"/>
                </a:lnTo>
                <a:lnTo>
                  <a:pt x="0" y="1004602"/>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2">
            <a:extLst>
              <a:ext uri="{FF2B5EF4-FFF2-40B4-BE49-F238E27FC236}">
                <a16:creationId xmlns:a16="http://schemas.microsoft.com/office/drawing/2014/main" id="{0F2D92A5-3BF0-67EF-5A71-67FFF3B18459}"/>
              </a:ext>
            </a:extLst>
          </p:cNvPr>
          <p:cNvSpPr txBox="1"/>
          <p:nvPr/>
        </p:nvSpPr>
        <p:spPr>
          <a:xfrm>
            <a:off x="4565275" y="5586054"/>
            <a:ext cx="1894232" cy="179536"/>
          </a:xfrm>
          <a:prstGeom prst="rect">
            <a:avLst/>
          </a:prstGeom>
        </p:spPr>
        <p:txBody>
          <a:bodyPr lIns="0" tIns="0" rIns="0" bIns="0" rtlCol="0" anchor="t">
            <a:spAutoFit/>
          </a:bodyPr>
          <a:lstStyle/>
          <a:p>
            <a:pPr>
              <a:lnSpc>
                <a:spcPts val="1441"/>
              </a:lnSpc>
            </a:pPr>
            <a:r>
              <a:rPr lang="en-US" sz="1350" b="1">
                <a:solidFill>
                  <a:srgbClr val="202020"/>
                </a:solidFill>
                <a:latin typeface="Open Sans 1"/>
                <a:ea typeface="Open Sans 1"/>
                <a:cs typeface="Open Sans 1"/>
              </a:rPr>
              <a:t>EXAMPLE: KT661134</a:t>
            </a:r>
          </a:p>
        </p:txBody>
      </p:sp>
      <p:sp>
        <p:nvSpPr>
          <p:cNvPr id="18" name="TextBox 12">
            <a:extLst>
              <a:ext uri="{FF2B5EF4-FFF2-40B4-BE49-F238E27FC236}">
                <a16:creationId xmlns:a16="http://schemas.microsoft.com/office/drawing/2014/main" id="{0E572D50-C79F-C008-8FBD-0512840CA991}"/>
              </a:ext>
            </a:extLst>
          </p:cNvPr>
          <p:cNvSpPr txBox="1"/>
          <p:nvPr/>
        </p:nvSpPr>
        <p:spPr>
          <a:xfrm>
            <a:off x="6330324" y="4173705"/>
            <a:ext cx="2973523" cy="179536"/>
          </a:xfrm>
          <a:prstGeom prst="rect">
            <a:avLst/>
          </a:prstGeom>
        </p:spPr>
        <p:txBody>
          <a:bodyPr wrap="square" lIns="0" tIns="0" rIns="0" bIns="0" rtlCol="0" anchor="t">
            <a:spAutoFit/>
          </a:bodyPr>
          <a:lstStyle/>
          <a:p>
            <a:pPr>
              <a:lnSpc>
                <a:spcPts val="1441"/>
              </a:lnSpc>
            </a:pPr>
            <a:r>
              <a:rPr lang="en-US" sz="1350" b="1">
                <a:solidFill>
                  <a:srgbClr val="202020"/>
                </a:solidFill>
                <a:latin typeface="Open Sans 1"/>
                <a:ea typeface="Open Sans 1"/>
                <a:cs typeface="Open Sans 1"/>
              </a:rPr>
              <a:t>EXAMPLE: USDA TEFAP Products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par>
                                <p:cTn id="42" presetID="53"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sp>
        <p:nvSpPr>
          <p:cNvPr id="2" name="Freeform 2"/>
          <p:cNvSpPr/>
          <p:nvPr/>
        </p:nvSpPr>
        <p:spPr>
          <a:xfrm>
            <a:off x="590349" y="2181726"/>
            <a:ext cx="4208191" cy="5402237"/>
          </a:xfrm>
          <a:custGeom>
            <a:avLst/>
            <a:gdLst/>
            <a:ahLst/>
            <a:cxnLst/>
            <a:rect l="l" t="t" r="r" b="b"/>
            <a:pathLst>
              <a:path w="4208191" h="5402237">
                <a:moveTo>
                  <a:pt x="0" y="0"/>
                </a:moveTo>
                <a:lnTo>
                  <a:pt x="4208191" y="0"/>
                </a:lnTo>
                <a:lnTo>
                  <a:pt x="4208191" y="5402237"/>
                </a:lnTo>
                <a:lnTo>
                  <a:pt x="0" y="5402237"/>
                </a:lnTo>
                <a:lnTo>
                  <a:pt x="0" y="0"/>
                </a:lnTo>
                <a:close/>
              </a:path>
            </a:pathLst>
          </a:custGeom>
          <a:blipFill>
            <a:blip r:embed="rId3">
              <a:extLst>
                <a:ext uri="{96DAC541-7B7A-43D3-8B79-37D633B846F1}">
                  <asvg:svgBlip xmlns:asvg="http://schemas.microsoft.com/office/drawing/2016/SVG/main" r:embed="rId4"/>
                </a:ext>
              </a:extLst>
            </a:blip>
            <a:stretch>
              <a:fillRect l="-14187" r="-14187"/>
            </a:stretch>
          </a:blipFill>
        </p:spPr>
      </p:sp>
      <p:sp>
        <p:nvSpPr>
          <p:cNvPr id="3" name="Freeform 3"/>
          <p:cNvSpPr/>
          <p:nvPr/>
        </p:nvSpPr>
        <p:spPr>
          <a:xfrm>
            <a:off x="5048661" y="4695841"/>
            <a:ext cx="4208191" cy="5402237"/>
          </a:xfrm>
          <a:custGeom>
            <a:avLst/>
            <a:gdLst/>
            <a:ahLst/>
            <a:cxnLst/>
            <a:rect l="l" t="t" r="r" b="b"/>
            <a:pathLst>
              <a:path w="4208191" h="5402237">
                <a:moveTo>
                  <a:pt x="0" y="0"/>
                </a:moveTo>
                <a:lnTo>
                  <a:pt x="4208191" y="0"/>
                </a:lnTo>
                <a:lnTo>
                  <a:pt x="4208191" y="5402237"/>
                </a:lnTo>
                <a:lnTo>
                  <a:pt x="0" y="5402237"/>
                </a:lnTo>
                <a:lnTo>
                  <a:pt x="0" y="0"/>
                </a:lnTo>
                <a:close/>
              </a:path>
            </a:pathLst>
          </a:custGeom>
          <a:blipFill>
            <a:blip r:embed="rId3">
              <a:extLst>
                <a:ext uri="{96DAC541-7B7A-43D3-8B79-37D633B846F1}">
                  <asvg:svgBlip xmlns:asvg="http://schemas.microsoft.com/office/drawing/2016/SVG/main" r:embed="rId4"/>
                </a:ext>
              </a:extLst>
            </a:blip>
            <a:stretch>
              <a:fillRect l="-14187" r="-14187"/>
            </a:stretch>
          </a:blipFill>
        </p:spPr>
      </p:sp>
      <p:sp>
        <p:nvSpPr>
          <p:cNvPr id="4" name="Freeform 4"/>
          <p:cNvSpPr/>
          <p:nvPr/>
        </p:nvSpPr>
        <p:spPr>
          <a:xfrm>
            <a:off x="5048661" y="-269990"/>
            <a:ext cx="4208191" cy="5365294"/>
          </a:xfrm>
          <a:custGeom>
            <a:avLst/>
            <a:gdLst/>
            <a:ahLst/>
            <a:cxnLst/>
            <a:rect l="l" t="t" r="r" b="b"/>
            <a:pathLst>
              <a:path w="4208191" h="5365294">
                <a:moveTo>
                  <a:pt x="0" y="0"/>
                </a:moveTo>
                <a:lnTo>
                  <a:pt x="4208191" y="0"/>
                </a:lnTo>
                <a:lnTo>
                  <a:pt x="4208191" y="5365295"/>
                </a:lnTo>
                <a:lnTo>
                  <a:pt x="0" y="5365295"/>
                </a:lnTo>
                <a:lnTo>
                  <a:pt x="0" y="0"/>
                </a:lnTo>
                <a:close/>
              </a:path>
            </a:pathLst>
          </a:custGeom>
          <a:blipFill>
            <a:blip r:embed="rId3">
              <a:extLst>
                <a:ext uri="{96DAC541-7B7A-43D3-8B79-37D633B846F1}">
                  <asvg:svgBlip xmlns:asvg="http://schemas.microsoft.com/office/drawing/2016/SVG/main" r:embed="rId4"/>
                </a:ext>
              </a:extLst>
            </a:blip>
            <a:stretch>
              <a:fillRect l="-13748" r="-13748"/>
            </a:stretch>
          </a:blipFill>
        </p:spPr>
      </p:sp>
      <p:sp>
        <p:nvSpPr>
          <p:cNvPr id="5" name="Freeform 5"/>
          <p:cNvSpPr/>
          <p:nvPr/>
        </p:nvSpPr>
        <p:spPr>
          <a:xfrm>
            <a:off x="1132608" y="2625670"/>
            <a:ext cx="3456425" cy="4514350"/>
          </a:xfrm>
          <a:custGeom>
            <a:avLst/>
            <a:gdLst/>
            <a:ahLst/>
            <a:cxnLst/>
            <a:rect l="l" t="t" r="r" b="b"/>
            <a:pathLst>
              <a:path w="3456425" h="4514350">
                <a:moveTo>
                  <a:pt x="0" y="0"/>
                </a:moveTo>
                <a:lnTo>
                  <a:pt x="3456425" y="0"/>
                </a:lnTo>
                <a:lnTo>
                  <a:pt x="3456425" y="4514349"/>
                </a:lnTo>
                <a:lnTo>
                  <a:pt x="0" y="45143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77212">
            <a:off x="1653462" y="3918488"/>
            <a:ext cx="881805" cy="508140"/>
          </a:xfrm>
          <a:custGeom>
            <a:avLst/>
            <a:gdLst/>
            <a:ahLst/>
            <a:cxnLst/>
            <a:rect l="l" t="t" r="r" b="b"/>
            <a:pathLst>
              <a:path w="881805" h="508140">
                <a:moveTo>
                  <a:pt x="0" y="0"/>
                </a:moveTo>
                <a:lnTo>
                  <a:pt x="881805" y="0"/>
                </a:lnTo>
                <a:lnTo>
                  <a:pt x="881805" y="508140"/>
                </a:lnTo>
                <a:lnTo>
                  <a:pt x="0" y="508140"/>
                </a:lnTo>
                <a:lnTo>
                  <a:pt x="0" y="0"/>
                </a:lnTo>
                <a:close/>
              </a:path>
            </a:pathLst>
          </a:custGeom>
          <a:blipFill>
            <a:blip r:embed="rId7"/>
            <a:stretch>
              <a:fillRect/>
            </a:stretch>
          </a:blipFill>
        </p:spPr>
      </p:sp>
      <p:sp>
        <p:nvSpPr>
          <p:cNvPr id="7" name="Freeform 7"/>
          <p:cNvSpPr/>
          <p:nvPr/>
        </p:nvSpPr>
        <p:spPr>
          <a:xfrm rot="-484010">
            <a:off x="1695834" y="5062369"/>
            <a:ext cx="609830" cy="365136"/>
          </a:xfrm>
          <a:custGeom>
            <a:avLst/>
            <a:gdLst/>
            <a:ahLst/>
            <a:cxnLst/>
            <a:rect l="l" t="t" r="r" b="b"/>
            <a:pathLst>
              <a:path w="609830" h="365136">
                <a:moveTo>
                  <a:pt x="0" y="0"/>
                </a:moveTo>
                <a:lnTo>
                  <a:pt x="609830" y="0"/>
                </a:lnTo>
                <a:lnTo>
                  <a:pt x="609830" y="365136"/>
                </a:lnTo>
                <a:lnTo>
                  <a:pt x="0" y="365136"/>
                </a:lnTo>
                <a:lnTo>
                  <a:pt x="0" y="0"/>
                </a:lnTo>
                <a:close/>
              </a:path>
            </a:pathLst>
          </a:custGeom>
          <a:blipFill>
            <a:blip r:embed="rId8"/>
            <a:stretch>
              <a:fillRect/>
            </a:stretch>
          </a:blipFill>
        </p:spPr>
      </p:sp>
      <p:sp>
        <p:nvSpPr>
          <p:cNvPr id="8" name="Freeform 8"/>
          <p:cNvSpPr/>
          <p:nvPr/>
        </p:nvSpPr>
        <p:spPr>
          <a:xfrm rot="-357906">
            <a:off x="2112081" y="5094428"/>
            <a:ext cx="635345" cy="374059"/>
          </a:xfrm>
          <a:custGeom>
            <a:avLst/>
            <a:gdLst/>
            <a:ahLst/>
            <a:cxnLst/>
            <a:rect l="l" t="t" r="r" b="b"/>
            <a:pathLst>
              <a:path w="635345" h="374059">
                <a:moveTo>
                  <a:pt x="0" y="0"/>
                </a:moveTo>
                <a:lnTo>
                  <a:pt x="635344" y="0"/>
                </a:lnTo>
                <a:lnTo>
                  <a:pt x="635344" y="374059"/>
                </a:lnTo>
                <a:lnTo>
                  <a:pt x="0" y="374059"/>
                </a:lnTo>
                <a:lnTo>
                  <a:pt x="0" y="0"/>
                </a:lnTo>
                <a:close/>
              </a:path>
            </a:pathLst>
          </a:custGeom>
          <a:blipFill>
            <a:blip r:embed="rId9"/>
            <a:stretch>
              <a:fillRect/>
            </a:stretch>
          </a:blipFill>
        </p:spPr>
      </p:sp>
      <p:sp>
        <p:nvSpPr>
          <p:cNvPr id="9" name="Freeform 9"/>
          <p:cNvSpPr/>
          <p:nvPr/>
        </p:nvSpPr>
        <p:spPr>
          <a:xfrm>
            <a:off x="1668416" y="5548131"/>
            <a:ext cx="600183" cy="406624"/>
          </a:xfrm>
          <a:custGeom>
            <a:avLst/>
            <a:gdLst/>
            <a:ahLst/>
            <a:cxnLst/>
            <a:rect l="l" t="t" r="r" b="b"/>
            <a:pathLst>
              <a:path w="600183" h="406624">
                <a:moveTo>
                  <a:pt x="0" y="0"/>
                </a:moveTo>
                <a:lnTo>
                  <a:pt x="600183" y="0"/>
                </a:lnTo>
                <a:lnTo>
                  <a:pt x="600183" y="406624"/>
                </a:lnTo>
                <a:lnTo>
                  <a:pt x="0" y="406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rot="-555139">
            <a:off x="1809451" y="5580614"/>
            <a:ext cx="490369" cy="393521"/>
          </a:xfrm>
          <a:custGeom>
            <a:avLst/>
            <a:gdLst/>
            <a:ahLst/>
            <a:cxnLst/>
            <a:rect l="l" t="t" r="r" b="b"/>
            <a:pathLst>
              <a:path w="490369" h="393521">
                <a:moveTo>
                  <a:pt x="0" y="0"/>
                </a:moveTo>
                <a:lnTo>
                  <a:pt x="490369" y="0"/>
                </a:lnTo>
                <a:lnTo>
                  <a:pt x="490369" y="393521"/>
                </a:lnTo>
                <a:lnTo>
                  <a:pt x="0" y="393521"/>
                </a:lnTo>
                <a:lnTo>
                  <a:pt x="0" y="0"/>
                </a:lnTo>
                <a:close/>
              </a:path>
            </a:pathLst>
          </a:custGeom>
          <a:blipFill>
            <a:blip r:embed="rId12"/>
            <a:stretch>
              <a:fillRect/>
            </a:stretch>
          </a:blipFill>
        </p:spPr>
      </p:sp>
      <p:sp>
        <p:nvSpPr>
          <p:cNvPr id="11" name="Freeform 11"/>
          <p:cNvSpPr/>
          <p:nvPr/>
        </p:nvSpPr>
        <p:spPr>
          <a:xfrm rot="-305985">
            <a:off x="2182733" y="5532936"/>
            <a:ext cx="636815" cy="437014"/>
          </a:xfrm>
          <a:custGeom>
            <a:avLst/>
            <a:gdLst/>
            <a:ahLst/>
            <a:cxnLst/>
            <a:rect l="l" t="t" r="r" b="b"/>
            <a:pathLst>
              <a:path w="636815" h="437014">
                <a:moveTo>
                  <a:pt x="0" y="0"/>
                </a:moveTo>
                <a:lnTo>
                  <a:pt x="636815" y="0"/>
                </a:lnTo>
                <a:lnTo>
                  <a:pt x="636815" y="437014"/>
                </a:lnTo>
                <a:lnTo>
                  <a:pt x="0" y="437014"/>
                </a:lnTo>
                <a:lnTo>
                  <a:pt x="0" y="0"/>
                </a:lnTo>
                <a:close/>
              </a:path>
            </a:pathLst>
          </a:custGeom>
          <a:blipFill>
            <a:blip r:embed="rId13"/>
            <a:stretch>
              <a:fillRect/>
            </a:stretch>
          </a:blipFill>
        </p:spPr>
      </p:sp>
      <p:sp>
        <p:nvSpPr>
          <p:cNvPr id="12" name="Freeform 12"/>
          <p:cNvSpPr/>
          <p:nvPr/>
        </p:nvSpPr>
        <p:spPr>
          <a:xfrm rot="-307560">
            <a:off x="1676475" y="4506529"/>
            <a:ext cx="648548" cy="444796"/>
          </a:xfrm>
          <a:custGeom>
            <a:avLst/>
            <a:gdLst/>
            <a:ahLst/>
            <a:cxnLst/>
            <a:rect l="l" t="t" r="r" b="b"/>
            <a:pathLst>
              <a:path w="648548" h="444796">
                <a:moveTo>
                  <a:pt x="0" y="0"/>
                </a:moveTo>
                <a:lnTo>
                  <a:pt x="648548" y="0"/>
                </a:lnTo>
                <a:lnTo>
                  <a:pt x="648548" y="444796"/>
                </a:lnTo>
                <a:lnTo>
                  <a:pt x="0" y="444796"/>
                </a:lnTo>
                <a:lnTo>
                  <a:pt x="0" y="0"/>
                </a:lnTo>
                <a:close/>
              </a:path>
            </a:pathLst>
          </a:custGeom>
          <a:blipFill>
            <a:blip r:embed="rId14"/>
            <a:stretch>
              <a:fillRect/>
            </a:stretch>
          </a:blipFill>
        </p:spPr>
      </p:sp>
      <p:sp>
        <p:nvSpPr>
          <p:cNvPr id="13" name="Freeform 13"/>
          <p:cNvSpPr/>
          <p:nvPr/>
        </p:nvSpPr>
        <p:spPr>
          <a:xfrm rot="-5894308">
            <a:off x="2336753" y="4478905"/>
            <a:ext cx="328775" cy="500044"/>
          </a:xfrm>
          <a:custGeom>
            <a:avLst/>
            <a:gdLst/>
            <a:ahLst/>
            <a:cxnLst/>
            <a:rect l="l" t="t" r="r" b="b"/>
            <a:pathLst>
              <a:path w="328775" h="500044">
                <a:moveTo>
                  <a:pt x="0" y="0"/>
                </a:moveTo>
                <a:lnTo>
                  <a:pt x="328776" y="0"/>
                </a:lnTo>
                <a:lnTo>
                  <a:pt x="328776" y="500044"/>
                </a:lnTo>
                <a:lnTo>
                  <a:pt x="0" y="50004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2268599" y="4017592"/>
            <a:ext cx="544525" cy="368915"/>
          </a:xfrm>
          <a:custGeom>
            <a:avLst/>
            <a:gdLst/>
            <a:ahLst/>
            <a:cxnLst/>
            <a:rect l="l" t="t" r="r" b="b"/>
            <a:pathLst>
              <a:path w="544525" h="368915">
                <a:moveTo>
                  <a:pt x="0" y="0"/>
                </a:moveTo>
                <a:lnTo>
                  <a:pt x="544525" y="0"/>
                </a:lnTo>
                <a:lnTo>
                  <a:pt x="544525" y="368915"/>
                </a:lnTo>
                <a:lnTo>
                  <a:pt x="0" y="368915"/>
                </a:lnTo>
                <a:lnTo>
                  <a:pt x="0" y="0"/>
                </a:lnTo>
                <a:close/>
              </a:path>
            </a:pathLst>
          </a:custGeom>
          <a:blipFill>
            <a:blip r:embed="rId17"/>
            <a:stretch>
              <a:fillRect/>
            </a:stretch>
          </a:blipFill>
        </p:spPr>
      </p:sp>
      <p:sp>
        <p:nvSpPr>
          <p:cNvPr id="15" name="Freeform 15"/>
          <p:cNvSpPr/>
          <p:nvPr/>
        </p:nvSpPr>
        <p:spPr>
          <a:xfrm>
            <a:off x="2860820" y="4495793"/>
            <a:ext cx="109342" cy="387052"/>
          </a:xfrm>
          <a:custGeom>
            <a:avLst/>
            <a:gdLst/>
            <a:ahLst/>
            <a:cxnLst/>
            <a:rect l="l" t="t" r="r" b="b"/>
            <a:pathLst>
              <a:path w="109342" h="387052">
                <a:moveTo>
                  <a:pt x="0" y="0"/>
                </a:moveTo>
                <a:lnTo>
                  <a:pt x="109342" y="0"/>
                </a:lnTo>
                <a:lnTo>
                  <a:pt x="109342" y="387052"/>
                </a:lnTo>
                <a:lnTo>
                  <a:pt x="0" y="387052"/>
                </a:lnTo>
                <a:lnTo>
                  <a:pt x="0" y="0"/>
                </a:lnTo>
                <a:close/>
              </a:path>
            </a:pathLst>
          </a:custGeom>
          <a:blipFill>
            <a:blip r:embed="rId18"/>
            <a:stretch>
              <a:fillRect/>
            </a:stretch>
          </a:blipFill>
        </p:spPr>
      </p:sp>
      <p:sp>
        <p:nvSpPr>
          <p:cNvPr id="16" name="Freeform 16"/>
          <p:cNvSpPr/>
          <p:nvPr/>
        </p:nvSpPr>
        <p:spPr>
          <a:xfrm>
            <a:off x="2145546" y="2988054"/>
            <a:ext cx="466928" cy="627534"/>
          </a:xfrm>
          <a:custGeom>
            <a:avLst/>
            <a:gdLst/>
            <a:ahLst/>
            <a:cxnLst/>
            <a:rect l="l" t="t" r="r" b="b"/>
            <a:pathLst>
              <a:path w="466928" h="627534">
                <a:moveTo>
                  <a:pt x="0" y="0"/>
                </a:moveTo>
                <a:lnTo>
                  <a:pt x="466927" y="0"/>
                </a:lnTo>
                <a:lnTo>
                  <a:pt x="466927" y="627534"/>
                </a:lnTo>
                <a:lnTo>
                  <a:pt x="0" y="627534"/>
                </a:lnTo>
                <a:lnTo>
                  <a:pt x="0" y="0"/>
                </a:lnTo>
                <a:close/>
              </a:path>
            </a:pathLst>
          </a:custGeom>
          <a:blipFill>
            <a:blip r:embed="rId19"/>
            <a:stretch>
              <a:fillRect/>
            </a:stretch>
          </a:blipFill>
        </p:spPr>
      </p:sp>
      <p:sp>
        <p:nvSpPr>
          <p:cNvPr id="17" name="Freeform 17"/>
          <p:cNvSpPr/>
          <p:nvPr/>
        </p:nvSpPr>
        <p:spPr>
          <a:xfrm>
            <a:off x="2054636" y="2865169"/>
            <a:ext cx="648748" cy="122886"/>
          </a:xfrm>
          <a:custGeom>
            <a:avLst/>
            <a:gdLst/>
            <a:ahLst/>
            <a:cxnLst/>
            <a:rect l="l" t="t" r="r" b="b"/>
            <a:pathLst>
              <a:path w="648748" h="122886">
                <a:moveTo>
                  <a:pt x="0" y="0"/>
                </a:moveTo>
                <a:lnTo>
                  <a:pt x="648747" y="0"/>
                </a:lnTo>
                <a:lnTo>
                  <a:pt x="648747" y="122885"/>
                </a:lnTo>
                <a:lnTo>
                  <a:pt x="0" y="122885"/>
                </a:lnTo>
                <a:lnTo>
                  <a:pt x="0" y="0"/>
                </a:lnTo>
                <a:close/>
              </a:path>
            </a:pathLst>
          </a:custGeom>
          <a:blipFill>
            <a:blip r:embed="rId20"/>
            <a:stretch>
              <a:fillRect/>
            </a:stretch>
          </a:blipFill>
        </p:spPr>
      </p:sp>
      <p:grpSp>
        <p:nvGrpSpPr>
          <p:cNvPr id="18" name="Group 18"/>
          <p:cNvGrpSpPr/>
          <p:nvPr/>
        </p:nvGrpSpPr>
        <p:grpSpPr>
          <a:xfrm>
            <a:off x="2276429" y="3021096"/>
            <a:ext cx="48974" cy="44547"/>
            <a:chOff x="0" y="0"/>
            <a:chExt cx="224790" cy="204470"/>
          </a:xfrm>
        </p:grpSpPr>
        <p:sp>
          <p:nvSpPr>
            <p:cNvPr id="19" name="Freeform 19"/>
            <p:cNvSpPr/>
            <p:nvPr/>
          </p:nvSpPr>
          <p:spPr>
            <a:xfrm>
              <a:off x="50800" y="53340"/>
              <a:ext cx="128270" cy="104140"/>
            </a:xfrm>
            <a:custGeom>
              <a:avLst/>
              <a:gdLst/>
              <a:ahLst/>
              <a:cxnLst/>
              <a:rect l="l" t="t" r="r" b="b"/>
              <a:pathLst>
                <a:path w="128270" h="104140">
                  <a:moveTo>
                    <a:pt x="45720" y="7620"/>
                  </a:moveTo>
                  <a:cubicBezTo>
                    <a:pt x="114300" y="0"/>
                    <a:pt x="120650" y="3810"/>
                    <a:pt x="123190" y="11430"/>
                  </a:cubicBezTo>
                  <a:cubicBezTo>
                    <a:pt x="128270" y="22860"/>
                    <a:pt x="124460" y="52070"/>
                    <a:pt x="118110" y="64770"/>
                  </a:cubicBezTo>
                  <a:cubicBezTo>
                    <a:pt x="113030" y="74930"/>
                    <a:pt x="104140" y="82550"/>
                    <a:pt x="92710" y="87630"/>
                  </a:cubicBezTo>
                  <a:cubicBezTo>
                    <a:pt x="74930" y="96520"/>
                    <a:pt x="29210" y="104140"/>
                    <a:pt x="13970" y="100330"/>
                  </a:cubicBezTo>
                  <a:cubicBezTo>
                    <a:pt x="6350" y="97790"/>
                    <a:pt x="0" y="92710"/>
                    <a:pt x="0" y="88900"/>
                  </a:cubicBezTo>
                  <a:cubicBezTo>
                    <a:pt x="0" y="85090"/>
                    <a:pt x="6350" y="76200"/>
                    <a:pt x="10160" y="76200"/>
                  </a:cubicBezTo>
                  <a:cubicBezTo>
                    <a:pt x="13970" y="76200"/>
                    <a:pt x="25400" y="88900"/>
                    <a:pt x="24130" y="92710"/>
                  </a:cubicBezTo>
                  <a:cubicBezTo>
                    <a:pt x="22860" y="96520"/>
                    <a:pt x="11430" y="101600"/>
                    <a:pt x="7620" y="100330"/>
                  </a:cubicBezTo>
                  <a:cubicBezTo>
                    <a:pt x="3810" y="99060"/>
                    <a:pt x="1270" y="82550"/>
                    <a:pt x="3810" y="80010"/>
                  </a:cubicBezTo>
                  <a:cubicBezTo>
                    <a:pt x="6350" y="77470"/>
                    <a:pt x="24130" y="83820"/>
                    <a:pt x="24130" y="87630"/>
                  </a:cubicBezTo>
                  <a:cubicBezTo>
                    <a:pt x="24130" y="91440"/>
                    <a:pt x="12700" y="101600"/>
                    <a:pt x="8890" y="100330"/>
                  </a:cubicBezTo>
                  <a:cubicBezTo>
                    <a:pt x="5080" y="99060"/>
                    <a:pt x="1270" y="85090"/>
                    <a:pt x="5080" y="78740"/>
                  </a:cubicBezTo>
                  <a:cubicBezTo>
                    <a:pt x="12700" y="64770"/>
                    <a:pt x="88900" y="63500"/>
                    <a:pt x="97790" y="49530"/>
                  </a:cubicBezTo>
                  <a:cubicBezTo>
                    <a:pt x="102870" y="41910"/>
                    <a:pt x="99060" y="26670"/>
                    <a:pt x="92710" y="21590"/>
                  </a:cubicBezTo>
                  <a:cubicBezTo>
                    <a:pt x="83820" y="15240"/>
                    <a:pt x="45720" y="35560"/>
                    <a:pt x="40640" y="29210"/>
                  </a:cubicBezTo>
                  <a:cubicBezTo>
                    <a:pt x="36830" y="25400"/>
                    <a:pt x="45720" y="7620"/>
                    <a:pt x="45720" y="7620"/>
                  </a:cubicBezTo>
                </a:path>
              </a:pathLst>
            </a:custGeom>
            <a:solidFill>
              <a:srgbClr val="000000"/>
            </a:solidFill>
            <a:ln>
              <a:noFill/>
            </a:ln>
          </p:spPr>
        </p:sp>
      </p:grpSp>
      <p:grpSp>
        <p:nvGrpSpPr>
          <p:cNvPr id="20" name="Group 20"/>
          <p:cNvGrpSpPr/>
          <p:nvPr/>
        </p:nvGrpSpPr>
        <p:grpSpPr>
          <a:xfrm>
            <a:off x="2300224" y="3020266"/>
            <a:ext cx="46207" cy="30159"/>
            <a:chOff x="0" y="0"/>
            <a:chExt cx="212090" cy="138430"/>
          </a:xfrm>
        </p:grpSpPr>
        <p:sp>
          <p:nvSpPr>
            <p:cNvPr id="21" name="Freeform 21"/>
            <p:cNvSpPr/>
            <p:nvPr/>
          </p:nvSpPr>
          <p:spPr>
            <a:xfrm>
              <a:off x="49530" y="54610"/>
              <a:ext cx="111760" cy="34290"/>
            </a:xfrm>
            <a:custGeom>
              <a:avLst/>
              <a:gdLst/>
              <a:ahLst/>
              <a:cxnLst/>
              <a:rect l="l" t="t" r="r" b="b"/>
              <a:pathLst>
                <a:path w="111760" h="34290">
                  <a:moveTo>
                    <a:pt x="8890" y="11430"/>
                  </a:moveTo>
                  <a:cubicBezTo>
                    <a:pt x="106680" y="0"/>
                    <a:pt x="106680" y="16510"/>
                    <a:pt x="104140" y="17780"/>
                  </a:cubicBezTo>
                  <a:cubicBezTo>
                    <a:pt x="101600" y="19050"/>
                    <a:pt x="87630" y="6350"/>
                    <a:pt x="88900" y="3810"/>
                  </a:cubicBezTo>
                  <a:cubicBezTo>
                    <a:pt x="90170" y="1270"/>
                    <a:pt x="111760" y="3810"/>
                    <a:pt x="111760" y="5080"/>
                  </a:cubicBezTo>
                  <a:cubicBezTo>
                    <a:pt x="111760" y="8890"/>
                    <a:pt x="33020" y="34290"/>
                    <a:pt x="15240" y="33020"/>
                  </a:cubicBezTo>
                  <a:cubicBezTo>
                    <a:pt x="8890" y="33020"/>
                    <a:pt x="2540" y="30480"/>
                    <a:pt x="1270" y="26670"/>
                  </a:cubicBezTo>
                  <a:cubicBezTo>
                    <a:pt x="0" y="22860"/>
                    <a:pt x="8890" y="11430"/>
                    <a:pt x="8890" y="11430"/>
                  </a:cubicBezTo>
                </a:path>
              </a:pathLst>
            </a:custGeom>
            <a:solidFill>
              <a:srgbClr val="000000"/>
            </a:solidFill>
            <a:ln>
              <a:noFill/>
            </a:ln>
          </p:spPr>
        </p:sp>
      </p:grpSp>
      <p:grpSp>
        <p:nvGrpSpPr>
          <p:cNvPr id="22" name="Group 22"/>
          <p:cNvGrpSpPr/>
          <p:nvPr/>
        </p:nvGrpSpPr>
        <p:grpSpPr>
          <a:xfrm>
            <a:off x="2322083" y="3019712"/>
            <a:ext cx="45931" cy="44547"/>
            <a:chOff x="0" y="0"/>
            <a:chExt cx="210820" cy="204470"/>
          </a:xfrm>
        </p:grpSpPr>
        <p:sp>
          <p:nvSpPr>
            <p:cNvPr id="23" name="Freeform 23"/>
            <p:cNvSpPr/>
            <p:nvPr/>
          </p:nvSpPr>
          <p:spPr>
            <a:xfrm>
              <a:off x="48260" y="50800"/>
              <a:ext cx="114300" cy="109220"/>
            </a:xfrm>
            <a:custGeom>
              <a:avLst/>
              <a:gdLst/>
              <a:ahLst/>
              <a:cxnLst/>
              <a:rect l="l" t="t" r="r" b="b"/>
              <a:pathLst>
                <a:path w="114300" h="109220">
                  <a:moveTo>
                    <a:pt x="71120" y="27940"/>
                  </a:moveTo>
                  <a:cubicBezTo>
                    <a:pt x="36830" y="38100"/>
                    <a:pt x="29210" y="71120"/>
                    <a:pt x="36830" y="77470"/>
                  </a:cubicBezTo>
                  <a:cubicBezTo>
                    <a:pt x="45720" y="86360"/>
                    <a:pt x="99060" y="55880"/>
                    <a:pt x="107950" y="62230"/>
                  </a:cubicBezTo>
                  <a:cubicBezTo>
                    <a:pt x="113030" y="64770"/>
                    <a:pt x="114300" y="76200"/>
                    <a:pt x="111760" y="78740"/>
                  </a:cubicBezTo>
                  <a:cubicBezTo>
                    <a:pt x="109220" y="82550"/>
                    <a:pt x="91440" y="83820"/>
                    <a:pt x="88900" y="80010"/>
                  </a:cubicBezTo>
                  <a:cubicBezTo>
                    <a:pt x="86360" y="76200"/>
                    <a:pt x="96520" y="58420"/>
                    <a:pt x="99060" y="58420"/>
                  </a:cubicBezTo>
                  <a:cubicBezTo>
                    <a:pt x="101600" y="58420"/>
                    <a:pt x="110490" y="77470"/>
                    <a:pt x="106680" y="83820"/>
                  </a:cubicBezTo>
                  <a:cubicBezTo>
                    <a:pt x="99060" y="96520"/>
                    <a:pt x="40640" y="109220"/>
                    <a:pt x="22860" y="102870"/>
                  </a:cubicBezTo>
                  <a:cubicBezTo>
                    <a:pt x="12700" y="99060"/>
                    <a:pt x="5080" y="87630"/>
                    <a:pt x="2540" y="77470"/>
                  </a:cubicBezTo>
                  <a:cubicBezTo>
                    <a:pt x="0" y="63500"/>
                    <a:pt x="8890" y="35560"/>
                    <a:pt x="19050" y="22860"/>
                  </a:cubicBezTo>
                  <a:cubicBezTo>
                    <a:pt x="27940" y="11430"/>
                    <a:pt x="46990" y="0"/>
                    <a:pt x="59690" y="0"/>
                  </a:cubicBezTo>
                  <a:cubicBezTo>
                    <a:pt x="68580" y="0"/>
                    <a:pt x="83820" y="6350"/>
                    <a:pt x="85090" y="11430"/>
                  </a:cubicBezTo>
                  <a:cubicBezTo>
                    <a:pt x="86360" y="16510"/>
                    <a:pt x="71120" y="27940"/>
                    <a:pt x="71120" y="27940"/>
                  </a:cubicBezTo>
                </a:path>
              </a:pathLst>
            </a:custGeom>
            <a:solidFill>
              <a:srgbClr val="000000"/>
            </a:solidFill>
            <a:ln>
              <a:noFill/>
            </a:ln>
          </p:spPr>
        </p:sp>
      </p:grpSp>
      <p:grpSp>
        <p:nvGrpSpPr>
          <p:cNvPr id="24" name="Group 24"/>
          <p:cNvGrpSpPr/>
          <p:nvPr/>
        </p:nvGrpSpPr>
        <p:grpSpPr>
          <a:xfrm>
            <a:off x="2378528" y="3058173"/>
            <a:ext cx="44547" cy="27116"/>
            <a:chOff x="0" y="0"/>
            <a:chExt cx="204470" cy="124460"/>
          </a:xfrm>
        </p:grpSpPr>
        <p:sp>
          <p:nvSpPr>
            <p:cNvPr id="25" name="Freeform 25"/>
            <p:cNvSpPr/>
            <p:nvPr/>
          </p:nvSpPr>
          <p:spPr>
            <a:xfrm>
              <a:off x="49530" y="50800"/>
              <a:ext cx="105410" cy="30480"/>
            </a:xfrm>
            <a:custGeom>
              <a:avLst/>
              <a:gdLst/>
              <a:ahLst/>
              <a:cxnLst/>
              <a:rect l="l" t="t" r="r" b="b"/>
              <a:pathLst>
                <a:path w="105410" h="30480">
                  <a:moveTo>
                    <a:pt x="13970" y="0"/>
                  </a:moveTo>
                  <a:cubicBezTo>
                    <a:pt x="102870" y="5080"/>
                    <a:pt x="105410" y="13970"/>
                    <a:pt x="104140" y="16510"/>
                  </a:cubicBezTo>
                  <a:cubicBezTo>
                    <a:pt x="101600" y="19050"/>
                    <a:pt x="85090" y="19050"/>
                    <a:pt x="83820" y="16510"/>
                  </a:cubicBezTo>
                  <a:cubicBezTo>
                    <a:pt x="82550" y="13970"/>
                    <a:pt x="88900" y="2540"/>
                    <a:pt x="92710" y="1270"/>
                  </a:cubicBezTo>
                  <a:cubicBezTo>
                    <a:pt x="96520" y="0"/>
                    <a:pt x="102870" y="3810"/>
                    <a:pt x="104140" y="7620"/>
                  </a:cubicBezTo>
                  <a:cubicBezTo>
                    <a:pt x="105410" y="11430"/>
                    <a:pt x="101600" y="19050"/>
                    <a:pt x="96520" y="22860"/>
                  </a:cubicBezTo>
                  <a:cubicBezTo>
                    <a:pt x="83820" y="30480"/>
                    <a:pt x="21590" y="30480"/>
                    <a:pt x="8890" y="22860"/>
                  </a:cubicBezTo>
                  <a:cubicBezTo>
                    <a:pt x="3810" y="19050"/>
                    <a:pt x="0" y="12700"/>
                    <a:pt x="1270" y="8890"/>
                  </a:cubicBezTo>
                  <a:cubicBezTo>
                    <a:pt x="2540" y="5080"/>
                    <a:pt x="13970" y="0"/>
                    <a:pt x="13970" y="0"/>
                  </a:cubicBezTo>
                </a:path>
              </a:pathLst>
            </a:custGeom>
            <a:solidFill>
              <a:srgbClr val="000000"/>
            </a:solidFill>
            <a:ln>
              <a:noFill/>
            </a:ln>
          </p:spPr>
        </p:sp>
      </p:grpSp>
      <p:grpSp>
        <p:nvGrpSpPr>
          <p:cNvPr id="26" name="Group 26"/>
          <p:cNvGrpSpPr/>
          <p:nvPr/>
        </p:nvGrpSpPr>
        <p:grpSpPr>
          <a:xfrm>
            <a:off x="2400940" y="3050148"/>
            <a:ext cx="39013" cy="43994"/>
            <a:chOff x="0" y="0"/>
            <a:chExt cx="179070" cy="201930"/>
          </a:xfrm>
        </p:grpSpPr>
        <p:sp>
          <p:nvSpPr>
            <p:cNvPr id="27" name="Freeform 27"/>
            <p:cNvSpPr/>
            <p:nvPr/>
          </p:nvSpPr>
          <p:spPr>
            <a:xfrm>
              <a:off x="45720" y="50800"/>
              <a:ext cx="83820" cy="101600"/>
            </a:xfrm>
            <a:custGeom>
              <a:avLst/>
              <a:gdLst/>
              <a:ahLst/>
              <a:cxnLst/>
              <a:rect l="l" t="t" r="r" b="b"/>
              <a:pathLst>
                <a:path w="83820" h="101600">
                  <a:moveTo>
                    <a:pt x="44450" y="15240"/>
                  </a:moveTo>
                  <a:cubicBezTo>
                    <a:pt x="21590" y="97790"/>
                    <a:pt x="13970" y="101600"/>
                    <a:pt x="10160" y="99060"/>
                  </a:cubicBezTo>
                  <a:cubicBezTo>
                    <a:pt x="2540" y="93980"/>
                    <a:pt x="0" y="45720"/>
                    <a:pt x="11430" y="29210"/>
                  </a:cubicBezTo>
                  <a:cubicBezTo>
                    <a:pt x="22860" y="13970"/>
                    <a:pt x="64770" y="0"/>
                    <a:pt x="74930" y="3810"/>
                  </a:cubicBezTo>
                  <a:cubicBezTo>
                    <a:pt x="80010" y="5080"/>
                    <a:pt x="83820" y="13970"/>
                    <a:pt x="82550" y="17780"/>
                  </a:cubicBezTo>
                  <a:cubicBezTo>
                    <a:pt x="81280" y="21590"/>
                    <a:pt x="66040" y="27940"/>
                    <a:pt x="62230" y="25400"/>
                  </a:cubicBezTo>
                  <a:cubicBezTo>
                    <a:pt x="58420" y="22860"/>
                    <a:pt x="57150" y="11430"/>
                    <a:pt x="59690" y="7620"/>
                  </a:cubicBezTo>
                  <a:cubicBezTo>
                    <a:pt x="62230" y="3810"/>
                    <a:pt x="69850" y="1270"/>
                    <a:pt x="73660" y="2540"/>
                  </a:cubicBezTo>
                  <a:cubicBezTo>
                    <a:pt x="77470" y="3810"/>
                    <a:pt x="83820" y="15240"/>
                    <a:pt x="81280" y="20320"/>
                  </a:cubicBezTo>
                  <a:cubicBezTo>
                    <a:pt x="77470" y="29210"/>
                    <a:pt x="43180" y="30480"/>
                    <a:pt x="31750" y="43180"/>
                  </a:cubicBezTo>
                  <a:cubicBezTo>
                    <a:pt x="20320" y="57150"/>
                    <a:pt x="21590" y="99060"/>
                    <a:pt x="15240" y="100330"/>
                  </a:cubicBezTo>
                  <a:cubicBezTo>
                    <a:pt x="11430" y="101600"/>
                    <a:pt x="6350" y="93980"/>
                    <a:pt x="5080" y="87630"/>
                  </a:cubicBezTo>
                  <a:cubicBezTo>
                    <a:pt x="1270" y="73660"/>
                    <a:pt x="12700" y="22860"/>
                    <a:pt x="20320" y="10160"/>
                  </a:cubicBezTo>
                  <a:cubicBezTo>
                    <a:pt x="24130" y="3810"/>
                    <a:pt x="29210" y="0"/>
                    <a:pt x="33020" y="0"/>
                  </a:cubicBezTo>
                  <a:cubicBezTo>
                    <a:pt x="36830" y="0"/>
                    <a:pt x="44450" y="15240"/>
                    <a:pt x="44450" y="15240"/>
                  </a:cubicBezTo>
                </a:path>
              </a:pathLst>
            </a:custGeom>
            <a:solidFill>
              <a:srgbClr val="000000"/>
            </a:solidFill>
            <a:ln>
              <a:noFill/>
            </a:ln>
          </p:spPr>
        </p:sp>
      </p:grpSp>
      <p:grpSp>
        <p:nvGrpSpPr>
          <p:cNvPr id="28" name="Group 28"/>
          <p:cNvGrpSpPr/>
          <p:nvPr/>
        </p:nvGrpSpPr>
        <p:grpSpPr>
          <a:xfrm>
            <a:off x="2428332" y="3044338"/>
            <a:ext cx="54231" cy="47868"/>
            <a:chOff x="0" y="0"/>
            <a:chExt cx="248920" cy="219710"/>
          </a:xfrm>
        </p:grpSpPr>
        <p:sp>
          <p:nvSpPr>
            <p:cNvPr id="29" name="Freeform 29"/>
            <p:cNvSpPr/>
            <p:nvPr/>
          </p:nvSpPr>
          <p:spPr>
            <a:xfrm>
              <a:off x="49530" y="48260"/>
              <a:ext cx="149860" cy="123190"/>
            </a:xfrm>
            <a:custGeom>
              <a:avLst/>
              <a:gdLst/>
              <a:ahLst/>
              <a:cxnLst/>
              <a:rect l="l" t="t" r="r" b="b"/>
              <a:pathLst>
                <a:path w="149860" h="123190">
                  <a:moveTo>
                    <a:pt x="12700" y="49530"/>
                  </a:moveTo>
                  <a:cubicBezTo>
                    <a:pt x="114300" y="40640"/>
                    <a:pt x="115570" y="33020"/>
                    <a:pt x="113030" y="30480"/>
                  </a:cubicBezTo>
                  <a:cubicBezTo>
                    <a:pt x="110490" y="26670"/>
                    <a:pt x="93980" y="24130"/>
                    <a:pt x="86360" y="29210"/>
                  </a:cubicBezTo>
                  <a:cubicBezTo>
                    <a:pt x="76200" y="35560"/>
                    <a:pt x="60960" y="66040"/>
                    <a:pt x="64770" y="77470"/>
                  </a:cubicBezTo>
                  <a:cubicBezTo>
                    <a:pt x="68580" y="86360"/>
                    <a:pt x="86360" y="93980"/>
                    <a:pt x="97790" y="93980"/>
                  </a:cubicBezTo>
                  <a:cubicBezTo>
                    <a:pt x="110490" y="93980"/>
                    <a:pt x="130810" y="71120"/>
                    <a:pt x="139700" y="73660"/>
                  </a:cubicBezTo>
                  <a:cubicBezTo>
                    <a:pt x="144780" y="74930"/>
                    <a:pt x="149860" y="87630"/>
                    <a:pt x="148590" y="91440"/>
                  </a:cubicBezTo>
                  <a:cubicBezTo>
                    <a:pt x="147320" y="95250"/>
                    <a:pt x="139700" y="100330"/>
                    <a:pt x="135890" y="99060"/>
                  </a:cubicBezTo>
                  <a:cubicBezTo>
                    <a:pt x="130810" y="97790"/>
                    <a:pt x="123190" y="80010"/>
                    <a:pt x="125730" y="77470"/>
                  </a:cubicBezTo>
                  <a:cubicBezTo>
                    <a:pt x="128270" y="74930"/>
                    <a:pt x="148590" y="80010"/>
                    <a:pt x="148590" y="83820"/>
                  </a:cubicBezTo>
                  <a:cubicBezTo>
                    <a:pt x="148590" y="87630"/>
                    <a:pt x="132080" y="99060"/>
                    <a:pt x="129540" y="97790"/>
                  </a:cubicBezTo>
                  <a:cubicBezTo>
                    <a:pt x="127000" y="96520"/>
                    <a:pt x="129540" y="74930"/>
                    <a:pt x="132080" y="73660"/>
                  </a:cubicBezTo>
                  <a:cubicBezTo>
                    <a:pt x="135890" y="72390"/>
                    <a:pt x="148590" y="85090"/>
                    <a:pt x="148590" y="91440"/>
                  </a:cubicBezTo>
                  <a:cubicBezTo>
                    <a:pt x="147320" y="100330"/>
                    <a:pt x="124460" y="119380"/>
                    <a:pt x="109220" y="120650"/>
                  </a:cubicBezTo>
                  <a:cubicBezTo>
                    <a:pt x="90170" y="123190"/>
                    <a:pt x="52070" y="106680"/>
                    <a:pt x="43180" y="91440"/>
                  </a:cubicBezTo>
                  <a:cubicBezTo>
                    <a:pt x="35560" y="77470"/>
                    <a:pt x="41910" y="53340"/>
                    <a:pt x="48260" y="38100"/>
                  </a:cubicBezTo>
                  <a:cubicBezTo>
                    <a:pt x="54610" y="24130"/>
                    <a:pt x="67310" y="10160"/>
                    <a:pt x="78740" y="5080"/>
                  </a:cubicBezTo>
                  <a:cubicBezTo>
                    <a:pt x="87630" y="1270"/>
                    <a:pt x="96520" y="0"/>
                    <a:pt x="105410" y="2540"/>
                  </a:cubicBezTo>
                  <a:cubicBezTo>
                    <a:pt x="115570" y="6350"/>
                    <a:pt x="134620" y="20320"/>
                    <a:pt x="135890" y="30480"/>
                  </a:cubicBezTo>
                  <a:cubicBezTo>
                    <a:pt x="137160" y="40640"/>
                    <a:pt x="125730" y="55880"/>
                    <a:pt x="113030" y="63500"/>
                  </a:cubicBezTo>
                  <a:cubicBezTo>
                    <a:pt x="92710" y="74930"/>
                    <a:pt x="25400" y="80010"/>
                    <a:pt x="10160" y="72390"/>
                  </a:cubicBezTo>
                  <a:cubicBezTo>
                    <a:pt x="3810" y="68580"/>
                    <a:pt x="0" y="60960"/>
                    <a:pt x="1270" y="57150"/>
                  </a:cubicBezTo>
                  <a:cubicBezTo>
                    <a:pt x="2540" y="53340"/>
                    <a:pt x="12700" y="49530"/>
                    <a:pt x="12700" y="49530"/>
                  </a:cubicBezTo>
                </a:path>
              </a:pathLst>
            </a:custGeom>
            <a:solidFill>
              <a:srgbClr val="000000"/>
            </a:solidFill>
            <a:ln>
              <a:noFill/>
            </a:ln>
          </p:spPr>
        </p:sp>
      </p:grpSp>
      <p:grpSp>
        <p:nvGrpSpPr>
          <p:cNvPr id="30" name="Group 30"/>
          <p:cNvGrpSpPr/>
          <p:nvPr/>
        </p:nvGrpSpPr>
        <p:grpSpPr>
          <a:xfrm>
            <a:off x="2477030" y="3045445"/>
            <a:ext cx="50081" cy="46207"/>
            <a:chOff x="0" y="0"/>
            <a:chExt cx="229870" cy="212090"/>
          </a:xfrm>
        </p:grpSpPr>
        <p:sp>
          <p:nvSpPr>
            <p:cNvPr id="31" name="Freeform 31"/>
            <p:cNvSpPr/>
            <p:nvPr/>
          </p:nvSpPr>
          <p:spPr>
            <a:xfrm>
              <a:off x="50800" y="48260"/>
              <a:ext cx="129540" cy="115570"/>
            </a:xfrm>
            <a:custGeom>
              <a:avLst/>
              <a:gdLst/>
              <a:ahLst/>
              <a:cxnLst/>
              <a:rect l="l" t="t" r="r" b="b"/>
              <a:pathLst>
                <a:path w="129540" h="115570">
                  <a:moveTo>
                    <a:pt x="12700" y="43180"/>
                  </a:moveTo>
                  <a:cubicBezTo>
                    <a:pt x="72390" y="40640"/>
                    <a:pt x="72390" y="31750"/>
                    <a:pt x="71120" y="30480"/>
                  </a:cubicBezTo>
                  <a:cubicBezTo>
                    <a:pt x="68580" y="29210"/>
                    <a:pt x="57150" y="36830"/>
                    <a:pt x="53340" y="43180"/>
                  </a:cubicBezTo>
                  <a:cubicBezTo>
                    <a:pt x="48260" y="50800"/>
                    <a:pt x="41910" y="68580"/>
                    <a:pt x="46990" y="76200"/>
                  </a:cubicBezTo>
                  <a:cubicBezTo>
                    <a:pt x="52070" y="83820"/>
                    <a:pt x="72390" y="88900"/>
                    <a:pt x="83820" y="86360"/>
                  </a:cubicBezTo>
                  <a:cubicBezTo>
                    <a:pt x="96520" y="83820"/>
                    <a:pt x="110490" y="60960"/>
                    <a:pt x="118110" y="62230"/>
                  </a:cubicBezTo>
                  <a:cubicBezTo>
                    <a:pt x="123190" y="63500"/>
                    <a:pt x="129540" y="74930"/>
                    <a:pt x="128270" y="80010"/>
                  </a:cubicBezTo>
                  <a:cubicBezTo>
                    <a:pt x="127000" y="83820"/>
                    <a:pt x="114300" y="90170"/>
                    <a:pt x="110490" y="88900"/>
                  </a:cubicBezTo>
                  <a:cubicBezTo>
                    <a:pt x="106680" y="87630"/>
                    <a:pt x="101600" y="71120"/>
                    <a:pt x="104140" y="67310"/>
                  </a:cubicBezTo>
                  <a:cubicBezTo>
                    <a:pt x="106680" y="63500"/>
                    <a:pt x="116840" y="62230"/>
                    <a:pt x="120650" y="63500"/>
                  </a:cubicBezTo>
                  <a:cubicBezTo>
                    <a:pt x="124460" y="64770"/>
                    <a:pt x="129540" y="72390"/>
                    <a:pt x="128270" y="77470"/>
                  </a:cubicBezTo>
                  <a:cubicBezTo>
                    <a:pt x="125730" y="87630"/>
                    <a:pt x="99060" y="110490"/>
                    <a:pt x="82550" y="113030"/>
                  </a:cubicBezTo>
                  <a:cubicBezTo>
                    <a:pt x="64770" y="115570"/>
                    <a:pt x="34290" y="106680"/>
                    <a:pt x="25400" y="92710"/>
                  </a:cubicBezTo>
                  <a:cubicBezTo>
                    <a:pt x="16510" y="78740"/>
                    <a:pt x="20320" y="44450"/>
                    <a:pt x="29210" y="29210"/>
                  </a:cubicBezTo>
                  <a:cubicBezTo>
                    <a:pt x="38100" y="15240"/>
                    <a:pt x="63500" y="0"/>
                    <a:pt x="74930" y="2540"/>
                  </a:cubicBezTo>
                  <a:cubicBezTo>
                    <a:pt x="85090" y="5080"/>
                    <a:pt x="96520" y="22860"/>
                    <a:pt x="97790" y="34290"/>
                  </a:cubicBezTo>
                  <a:cubicBezTo>
                    <a:pt x="99060" y="44450"/>
                    <a:pt x="93980" y="58420"/>
                    <a:pt x="85090" y="64770"/>
                  </a:cubicBezTo>
                  <a:cubicBezTo>
                    <a:pt x="71120" y="74930"/>
                    <a:pt x="22860" y="74930"/>
                    <a:pt x="10160" y="68580"/>
                  </a:cubicBezTo>
                  <a:cubicBezTo>
                    <a:pt x="3810" y="66040"/>
                    <a:pt x="0" y="58420"/>
                    <a:pt x="0" y="54610"/>
                  </a:cubicBezTo>
                  <a:cubicBezTo>
                    <a:pt x="0" y="50800"/>
                    <a:pt x="12700" y="43180"/>
                    <a:pt x="12700" y="43180"/>
                  </a:cubicBezTo>
                </a:path>
              </a:pathLst>
            </a:custGeom>
            <a:solidFill>
              <a:srgbClr val="000000"/>
            </a:solidFill>
            <a:ln>
              <a:noFill/>
            </a:ln>
          </p:spPr>
        </p:sp>
      </p:grpSp>
      <p:grpSp>
        <p:nvGrpSpPr>
          <p:cNvPr id="32" name="Group 32"/>
          <p:cNvGrpSpPr/>
          <p:nvPr/>
        </p:nvGrpSpPr>
        <p:grpSpPr>
          <a:xfrm>
            <a:off x="2504146" y="3048212"/>
            <a:ext cx="48974" cy="42057"/>
            <a:chOff x="0" y="0"/>
            <a:chExt cx="224790" cy="193040"/>
          </a:xfrm>
        </p:grpSpPr>
        <p:sp>
          <p:nvSpPr>
            <p:cNvPr id="33" name="Freeform 33"/>
            <p:cNvSpPr/>
            <p:nvPr/>
          </p:nvSpPr>
          <p:spPr>
            <a:xfrm>
              <a:off x="48260" y="45720"/>
              <a:ext cx="127000" cy="97790"/>
            </a:xfrm>
            <a:custGeom>
              <a:avLst/>
              <a:gdLst/>
              <a:ahLst/>
              <a:cxnLst/>
              <a:rect l="l" t="t" r="r" b="b"/>
              <a:pathLst>
                <a:path w="127000" h="97790">
                  <a:moveTo>
                    <a:pt x="27940" y="15240"/>
                  </a:moveTo>
                  <a:cubicBezTo>
                    <a:pt x="40640" y="90170"/>
                    <a:pt x="31750" y="97790"/>
                    <a:pt x="27940" y="96520"/>
                  </a:cubicBezTo>
                  <a:cubicBezTo>
                    <a:pt x="21590" y="95250"/>
                    <a:pt x="13970" y="69850"/>
                    <a:pt x="13970" y="55880"/>
                  </a:cubicBezTo>
                  <a:cubicBezTo>
                    <a:pt x="13970" y="41910"/>
                    <a:pt x="16510" y="22860"/>
                    <a:pt x="27940" y="13970"/>
                  </a:cubicBezTo>
                  <a:cubicBezTo>
                    <a:pt x="43180" y="1270"/>
                    <a:pt x="99060" y="0"/>
                    <a:pt x="113030" y="7620"/>
                  </a:cubicBezTo>
                  <a:cubicBezTo>
                    <a:pt x="120650" y="11430"/>
                    <a:pt x="125730" y="25400"/>
                    <a:pt x="123190" y="29210"/>
                  </a:cubicBezTo>
                  <a:cubicBezTo>
                    <a:pt x="120650" y="33020"/>
                    <a:pt x="106680" y="33020"/>
                    <a:pt x="104140" y="30480"/>
                  </a:cubicBezTo>
                  <a:cubicBezTo>
                    <a:pt x="101600" y="26670"/>
                    <a:pt x="104140" y="10160"/>
                    <a:pt x="107950" y="8890"/>
                  </a:cubicBezTo>
                  <a:cubicBezTo>
                    <a:pt x="111760" y="7620"/>
                    <a:pt x="127000" y="19050"/>
                    <a:pt x="125730" y="24130"/>
                  </a:cubicBezTo>
                  <a:cubicBezTo>
                    <a:pt x="123190" y="33020"/>
                    <a:pt x="49530" y="27940"/>
                    <a:pt x="39370" y="43180"/>
                  </a:cubicBezTo>
                  <a:cubicBezTo>
                    <a:pt x="31750" y="53340"/>
                    <a:pt x="46990" y="77470"/>
                    <a:pt x="43180" y="86360"/>
                  </a:cubicBezTo>
                  <a:cubicBezTo>
                    <a:pt x="40640" y="92710"/>
                    <a:pt x="33020" y="97790"/>
                    <a:pt x="27940" y="96520"/>
                  </a:cubicBezTo>
                  <a:cubicBezTo>
                    <a:pt x="17780" y="92710"/>
                    <a:pt x="0" y="36830"/>
                    <a:pt x="2540" y="21590"/>
                  </a:cubicBezTo>
                  <a:cubicBezTo>
                    <a:pt x="3810" y="13970"/>
                    <a:pt x="10160" y="6350"/>
                    <a:pt x="13970" y="5080"/>
                  </a:cubicBezTo>
                  <a:cubicBezTo>
                    <a:pt x="17780" y="3810"/>
                    <a:pt x="27940" y="15240"/>
                    <a:pt x="27940" y="15240"/>
                  </a:cubicBezTo>
                </a:path>
              </a:pathLst>
            </a:custGeom>
            <a:solidFill>
              <a:srgbClr val="000000"/>
            </a:solidFill>
            <a:ln>
              <a:noFill/>
            </a:ln>
          </p:spPr>
        </p:sp>
      </p:grpSp>
      <p:grpSp>
        <p:nvGrpSpPr>
          <p:cNvPr id="34" name="Group 34"/>
          <p:cNvGrpSpPr/>
          <p:nvPr/>
        </p:nvGrpSpPr>
        <p:grpSpPr>
          <a:xfrm>
            <a:off x="2526004" y="3060663"/>
            <a:ext cx="52848" cy="26839"/>
            <a:chOff x="0" y="0"/>
            <a:chExt cx="242570" cy="123190"/>
          </a:xfrm>
        </p:grpSpPr>
        <p:sp>
          <p:nvSpPr>
            <p:cNvPr id="35" name="Freeform 35"/>
            <p:cNvSpPr/>
            <p:nvPr/>
          </p:nvSpPr>
          <p:spPr>
            <a:xfrm>
              <a:off x="45720" y="50800"/>
              <a:ext cx="147320" cy="34290"/>
            </a:xfrm>
            <a:custGeom>
              <a:avLst/>
              <a:gdLst/>
              <a:ahLst/>
              <a:cxnLst/>
              <a:rect l="l" t="t" r="r" b="b"/>
              <a:pathLst>
                <a:path w="147320" h="34290">
                  <a:moveTo>
                    <a:pt x="7620" y="0"/>
                  </a:moveTo>
                  <a:cubicBezTo>
                    <a:pt x="144780" y="5080"/>
                    <a:pt x="147320" y="11430"/>
                    <a:pt x="146050" y="13970"/>
                  </a:cubicBezTo>
                  <a:cubicBezTo>
                    <a:pt x="144780" y="16510"/>
                    <a:pt x="133350" y="20320"/>
                    <a:pt x="130810" y="17780"/>
                  </a:cubicBezTo>
                  <a:cubicBezTo>
                    <a:pt x="128270" y="15240"/>
                    <a:pt x="130810" y="3810"/>
                    <a:pt x="133350" y="2540"/>
                  </a:cubicBezTo>
                  <a:cubicBezTo>
                    <a:pt x="135890" y="1270"/>
                    <a:pt x="144780" y="5080"/>
                    <a:pt x="146050" y="7620"/>
                  </a:cubicBezTo>
                  <a:cubicBezTo>
                    <a:pt x="147320" y="10160"/>
                    <a:pt x="143510" y="16510"/>
                    <a:pt x="137160" y="20320"/>
                  </a:cubicBezTo>
                  <a:cubicBezTo>
                    <a:pt x="119380" y="29210"/>
                    <a:pt x="16510" y="34290"/>
                    <a:pt x="5080" y="21590"/>
                  </a:cubicBezTo>
                  <a:cubicBezTo>
                    <a:pt x="0" y="16510"/>
                    <a:pt x="7620" y="0"/>
                    <a:pt x="7620" y="0"/>
                  </a:cubicBezTo>
                </a:path>
              </a:pathLst>
            </a:custGeom>
            <a:solidFill>
              <a:srgbClr val="000000"/>
            </a:solidFill>
            <a:ln>
              <a:noFill/>
            </a:ln>
          </p:spPr>
        </p:sp>
      </p:grpSp>
      <p:grpSp>
        <p:nvGrpSpPr>
          <p:cNvPr id="36" name="Group 36"/>
          <p:cNvGrpSpPr/>
          <p:nvPr/>
        </p:nvGrpSpPr>
        <p:grpSpPr>
          <a:xfrm>
            <a:off x="2560591" y="3047935"/>
            <a:ext cx="27669" cy="48144"/>
            <a:chOff x="0" y="0"/>
            <a:chExt cx="127000" cy="220980"/>
          </a:xfrm>
        </p:grpSpPr>
        <p:sp>
          <p:nvSpPr>
            <p:cNvPr id="37" name="Freeform 37"/>
            <p:cNvSpPr/>
            <p:nvPr/>
          </p:nvSpPr>
          <p:spPr>
            <a:xfrm>
              <a:off x="41910" y="49530"/>
              <a:ext cx="34290" cy="121920"/>
            </a:xfrm>
            <a:custGeom>
              <a:avLst/>
              <a:gdLst/>
              <a:ahLst/>
              <a:cxnLst/>
              <a:rect l="l" t="t" r="r" b="b"/>
              <a:pathLst>
                <a:path w="34290" h="121920">
                  <a:moveTo>
                    <a:pt x="33020" y="12700"/>
                  </a:moveTo>
                  <a:cubicBezTo>
                    <a:pt x="30480" y="118110"/>
                    <a:pt x="19050" y="120650"/>
                    <a:pt x="16510" y="118110"/>
                  </a:cubicBezTo>
                  <a:cubicBezTo>
                    <a:pt x="13970" y="115570"/>
                    <a:pt x="16510" y="101600"/>
                    <a:pt x="19050" y="100330"/>
                  </a:cubicBezTo>
                  <a:cubicBezTo>
                    <a:pt x="21590" y="99060"/>
                    <a:pt x="34290" y="105410"/>
                    <a:pt x="34290" y="109220"/>
                  </a:cubicBezTo>
                  <a:cubicBezTo>
                    <a:pt x="34290" y="113030"/>
                    <a:pt x="24130" y="121920"/>
                    <a:pt x="20320" y="120650"/>
                  </a:cubicBezTo>
                  <a:cubicBezTo>
                    <a:pt x="11430" y="116840"/>
                    <a:pt x="0" y="25400"/>
                    <a:pt x="8890" y="10160"/>
                  </a:cubicBezTo>
                  <a:cubicBezTo>
                    <a:pt x="12700" y="3810"/>
                    <a:pt x="21590" y="0"/>
                    <a:pt x="25400" y="1270"/>
                  </a:cubicBezTo>
                  <a:cubicBezTo>
                    <a:pt x="29210" y="2540"/>
                    <a:pt x="33020" y="12700"/>
                    <a:pt x="33020" y="12700"/>
                  </a:cubicBezTo>
                </a:path>
              </a:pathLst>
            </a:custGeom>
            <a:solidFill>
              <a:srgbClr val="000000"/>
            </a:solidFill>
            <a:ln>
              <a:noFill/>
            </a:ln>
          </p:spPr>
        </p:sp>
      </p:grpSp>
      <p:grpSp>
        <p:nvGrpSpPr>
          <p:cNvPr id="38" name="Group 38"/>
          <p:cNvGrpSpPr/>
          <p:nvPr/>
        </p:nvGrpSpPr>
        <p:grpSpPr>
          <a:xfrm>
            <a:off x="2164646" y="3208139"/>
            <a:ext cx="45101" cy="47868"/>
            <a:chOff x="0" y="0"/>
            <a:chExt cx="207010" cy="219710"/>
          </a:xfrm>
        </p:grpSpPr>
        <p:sp>
          <p:nvSpPr>
            <p:cNvPr id="39" name="Freeform 39"/>
            <p:cNvSpPr/>
            <p:nvPr/>
          </p:nvSpPr>
          <p:spPr>
            <a:xfrm>
              <a:off x="40640" y="46990"/>
              <a:ext cx="121920" cy="123190"/>
            </a:xfrm>
            <a:custGeom>
              <a:avLst/>
              <a:gdLst/>
              <a:ahLst/>
              <a:cxnLst/>
              <a:rect l="l" t="t" r="r" b="b"/>
              <a:pathLst>
                <a:path w="121920" h="123190">
                  <a:moveTo>
                    <a:pt x="57150" y="29210"/>
                  </a:moveTo>
                  <a:cubicBezTo>
                    <a:pt x="25400" y="33020"/>
                    <a:pt x="25400" y="55880"/>
                    <a:pt x="33020" y="62230"/>
                  </a:cubicBezTo>
                  <a:cubicBezTo>
                    <a:pt x="43180" y="71120"/>
                    <a:pt x="86360" y="55880"/>
                    <a:pt x="100330" y="60960"/>
                  </a:cubicBezTo>
                  <a:cubicBezTo>
                    <a:pt x="107950" y="63500"/>
                    <a:pt x="113030" y="66040"/>
                    <a:pt x="115570" y="72390"/>
                  </a:cubicBezTo>
                  <a:cubicBezTo>
                    <a:pt x="119380" y="80010"/>
                    <a:pt x="121920" y="102870"/>
                    <a:pt x="115570" y="109220"/>
                  </a:cubicBezTo>
                  <a:cubicBezTo>
                    <a:pt x="109220" y="115570"/>
                    <a:pt x="87630" y="104140"/>
                    <a:pt x="78740" y="107950"/>
                  </a:cubicBezTo>
                  <a:cubicBezTo>
                    <a:pt x="71120" y="110490"/>
                    <a:pt x="67310" y="121920"/>
                    <a:pt x="62230" y="121920"/>
                  </a:cubicBezTo>
                  <a:cubicBezTo>
                    <a:pt x="57150" y="121920"/>
                    <a:pt x="49530" y="107950"/>
                    <a:pt x="49530" y="107950"/>
                  </a:cubicBezTo>
                  <a:cubicBezTo>
                    <a:pt x="49530" y="107950"/>
                    <a:pt x="53340" y="118110"/>
                    <a:pt x="54610" y="118110"/>
                  </a:cubicBezTo>
                  <a:cubicBezTo>
                    <a:pt x="57150" y="118110"/>
                    <a:pt x="58420" y="95250"/>
                    <a:pt x="62230" y="93980"/>
                  </a:cubicBezTo>
                  <a:cubicBezTo>
                    <a:pt x="66040" y="92710"/>
                    <a:pt x="78740" y="105410"/>
                    <a:pt x="78740" y="110490"/>
                  </a:cubicBezTo>
                  <a:cubicBezTo>
                    <a:pt x="78740" y="115570"/>
                    <a:pt x="63500" y="123190"/>
                    <a:pt x="59690" y="121920"/>
                  </a:cubicBezTo>
                  <a:cubicBezTo>
                    <a:pt x="55880" y="119380"/>
                    <a:pt x="52070" y="97790"/>
                    <a:pt x="55880" y="95250"/>
                  </a:cubicBezTo>
                  <a:cubicBezTo>
                    <a:pt x="59690" y="92710"/>
                    <a:pt x="77470" y="102870"/>
                    <a:pt x="78740" y="107950"/>
                  </a:cubicBezTo>
                  <a:cubicBezTo>
                    <a:pt x="80010" y="111760"/>
                    <a:pt x="71120" y="121920"/>
                    <a:pt x="66040" y="121920"/>
                  </a:cubicBezTo>
                  <a:cubicBezTo>
                    <a:pt x="60960" y="121920"/>
                    <a:pt x="48260" y="113030"/>
                    <a:pt x="49530" y="107950"/>
                  </a:cubicBezTo>
                  <a:cubicBezTo>
                    <a:pt x="50800" y="100330"/>
                    <a:pt x="100330" y="91440"/>
                    <a:pt x="99060" y="87630"/>
                  </a:cubicBezTo>
                  <a:cubicBezTo>
                    <a:pt x="97790" y="82550"/>
                    <a:pt x="31750" y="100330"/>
                    <a:pt x="17780" y="87630"/>
                  </a:cubicBezTo>
                  <a:cubicBezTo>
                    <a:pt x="3810" y="74930"/>
                    <a:pt x="0" y="27940"/>
                    <a:pt x="10160" y="13970"/>
                  </a:cubicBezTo>
                  <a:cubicBezTo>
                    <a:pt x="17780" y="2540"/>
                    <a:pt x="50800" y="0"/>
                    <a:pt x="60960" y="3810"/>
                  </a:cubicBezTo>
                  <a:cubicBezTo>
                    <a:pt x="67310" y="6350"/>
                    <a:pt x="71120" y="13970"/>
                    <a:pt x="71120" y="17780"/>
                  </a:cubicBezTo>
                  <a:cubicBezTo>
                    <a:pt x="71120" y="21590"/>
                    <a:pt x="57150" y="29210"/>
                    <a:pt x="57150" y="29210"/>
                  </a:cubicBezTo>
                </a:path>
              </a:pathLst>
            </a:custGeom>
            <a:solidFill>
              <a:srgbClr val="000000"/>
            </a:solidFill>
            <a:ln>
              <a:noFill/>
            </a:ln>
          </p:spPr>
        </p:sp>
      </p:grpSp>
      <p:grpSp>
        <p:nvGrpSpPr>
          <p:cNvPr id="40" name="Group 40"/>
          <p:cNvGrpSpPr/>
          <p:nvPr/>
        </p:nvGrpSpPr>
        <p:grpSpPr>
          <a:xfrm>
            <a:off x="2198955" y="3205926"/>
            <a:ext cx="44271" cy="49804"/>
            <a:chOff x="0" y="0"/>
            <a:chExt cx="203200" cy="228600"/>
          </a:xfrm>
        </p:grpSpPr>
        <p:sp>
          <p:nvSpPr>
            <p:cNvPr id="41" name="Freeform 41"/>
            <p:cNvSpPr/>
            <p:nvPr/>
          </p:nvSpPr>
          <p:spPr>
            <a:xfrm>
              <a:off x="43180" y="49530"/>
              <a:ext cx="111760" cy="133350"/>
            </a:xfrm>
            <a:custGeom>
              <a:avLst/>
              <a:gdLst/>
              <a:ahLst/>
              <a:cxnLst/>
              <a:rect l="l" t="t" r="r" b="b"/>
              <a:pathLst>
                <a:path w="111760" h="133350">
                  <a:moveTo>
                    <a:pt x="33020" y="15240"/>
                  </a:moveTo>
                  <a:cubicBezTo>
                    <a:pt x="26670" y="80010"/>
                    <a:pt x="31750" y="97790"/>
                    <a:pt x="41910" y="102870"/>
                  </a:cubicBezTo>
                  <a:cubicBezTo>
                    <a:pt x="52070" y="107950"/>
                    <a:pt x="80010" y="104140"/>
                    <a:pt x="85090" y="96520"/>
                  </a:cubicBezTo>
                  <a:cubicBezTo>
                    <a:pt x="88900" y="90170"/>
                    <a:pt x="83820" y="68580"/>
                    <a:pt x="80010" y="68580"/>
                  </a:cubicBezTo>
                  <a:cubicBezTo>
                    <a:pt x="76200" y="68580"/>
                    <a:pt x="69850" y="99060"/>
                    <a:pt x="62230" y="101600"/>
                  </a:cubicBezTo>
                  <a:cubicBezTo>
                    <a:pt x="55880" y="104140"/>
                    <a:pt x="43180" y="97790"/>
                    <a:pt x="41910" y="93980"/>
                  </a:cubicBezTo>
                  <a:cubicBezTo>
                    <a:pt x="40640" y="90170"/>
                    <a:pt x="54610" y="77470"/>
                    <a:pt x="58420" y="78740"/>
                  </a:cubicBezTo>
                  <a:cubicBezTo>
                    <a:pt x="62230" y="80010"/>
                    <a:pt x="67310" y="96520"/>
                    <a:pt x="64770" y="100330"/>
                  </a:cubicBezTo>
                  <a:cubicBezTo>
                    <a:pt x="62230" y="102870"/>
                    <a:pt x="49530" y="102870"/>
                    <a:pt x="45720" y="100330"/>
                  </a:cubicBezTo>
                  <a:cubicBezTo>
                    <a:pt x="43180" y="97790"/>
                    <a:pt x="40640" y="87630"/>
                    <a:pt x="43180" y="85090"/>
                  </a:cubicBezTo>
                  <a:cubicBezTo>
                    <a:pt x="45720" y="81280"/>
                    <a:pt x="62230" y="80010"/>
                    <a:pt x="64770" y="82550"/>
                  </a:cubicBezTo>
                  <a:cubicBezTo>
                    <a:pt x="67310" y="85090"/>
                    <a:pt x="66040" y="99060"/>
                    <a:pt x="62230" y="101600"/>
                  </a:cubicBezTo>
                  <a:cubicBezTo>
                    <a:pt x="58420" y="104140"/>
                    <a:pt x="46990" y="102870"/>
                    <a:pt x="44450" y="100330"/>
                  </a:cubicBezTo>
                  <a:cubicBezTo>
                    <a:pt x="41910" y="97790"/>
                    <a:pt x="40640" y="90170"/>
                    <a:pt x="43180" y="85090"/>
                  </a:cubicBezTo>
                  <a:cubicBezTo>
                    <a:pt x="46990" y="74930"/>
                    <a:pt x="72390" y="49530"/>
                    <a:pt x="83820" y="48260"/>
                  </a:cubicBezTo>
                  <a:cubicBezTo>
                    <a:pt x="91440" y="46990"/>
                    <a:pt x="101600" y="54610"/>
                    <a:pt x="105410" y="62230"/>
                  </a:cubicBezTo>
                  <a:cubicBezTo>
                    <a:pt x="110490" y="69850"/>
                    <a:pt x="111760" y="85090"/>
                    <a:pt x="109220" y="95250"/>
                  </a:cubicBezTo>
                  <a:cubicBezTo>
                    <a:pt x="106680" y="105410"/>
                    <a:pt x="100330" y="116840"/>
                    <a:pt x="90170" y="123190"/>
                  </a:cubicBezTo>
                  <a:cubicBezTo>
                    <a:pt x="78740" y="130810"/>
                    <a:pt x="53340" y="133350"/>
                    <a:pt x="39370" y="128270"/>
                  </a:cubicBezTo>
                  <a:cubicBezTo>
                    <a:pt x="26670" y="123190"/>
                    <a:pt x="13970" y="110490"/>
                    <a:pt x="7620" y="95250"/>
                  </a:cubicBezTo>
                  <a:cubicBezTo>
                    <a:pt x="0" y="74930"/>
                    <a:pt x="1270" y="25400"/>
                    <a:pt x="8890" y="11430"/>
                  </a:cubicBezTo>
                  <a:cubicBezTo>
                    <a:pt x="12700" y="5080"/>
                    <a:pt x="20320" y="0"/>
                    <a:pt x="24130" y="1270"/>
                  </a:cubicBezTo>
                  <a:cubicBezTo>
                    <a:pt x="27940" y="2540"/>
                    <a:pt x="33020" y="15240"/>
                    <a:pt x="33020" y="15240"/>
                  </a:cubicBezTo>
                </a:path>
              </a:pathLst>
            </a:custGeom>
            <a:solidFill>
              <a:srgbClr val="000000"/>
            </a:solidFill>
            <a:ln>
              <a:noFill/>
            </a:ln>
          </p:spPr>
        </p:sp>
      </p:grpSp>
      <p:grpSp>
        <p:nvGrpSpPr>
          <p:cNvPr id="42" name="Group 42"/>
          <p:cNvGrpSpPr/>
          <p:nvPr/>
        </p:nvGrpSpPr>
        <p:grpSpPr>
          <a:xfrm>
            <a:off x="2193698" y="3166359"/>
            <a:ext cx="49528" cy="41780"/>
            <a:chOff x="0" y="0"/>
            <a:chExt cx="227330" cy="191770"/>
          </a:xfrm>
        </p:grpSpPr>
        <p:sp>
          <p:nvSpPr>
            <p:cNvPr id="43" name="Freeform 43"/>
            <p:cNvSpPr/>
            <p:nvPr/>
          </p:nvSpPr>
          <p:spPr>
            <a:xfrm>
              <a:off x="50800" y="45720"/>
              <a:ext cx="128270" cy="96520"/>
            </a:xfrm>
            <a:custGeom>
              <a:avLst/>
              <a:gdLst/>
              <a:ahLst/>
              <a:cxnLst/>
              <a:rect l="l" t="t" r="r" b="b"/>
              <a:pathLst>
                <a:path w="128270" h="96520">
                  <a:moveTo>
                    <a:pt x="0" y="27940"/>
                  </a:moveTo>
                  <a:cubicBezTo>
                    <a:pt x="29210" y="3810"/>
                    <a:pt x="44450" y="0"/>
                    <a:pt x="52070" y="5080"/>
                  </a:cubicBezTo>
                  <a:cubicBezTo>
                    <a:pt x="62230" y="12700"/>
                    <a:pt x="49530" y="57150"/>
                    <a:pt x="60960" y="64770"/>
                  </a:cubicBezTo>
                  <a:cubicBezTo>
                    <a:pt x="71120" y="72390"/>
                    <a:pt x="100330" y="49530"/>
                    <a:pt x="111760" y="54610"/>
                  </a:cubicBezTo>
                  <a:cubicBezTo>
                    <a:pt x="119380" y="58420"/>
                    <a:pt x="128270" y="73660"/>
                    <a:pt x="125730" y="77470"/>
                  </a:cubicBezTo>
                  <a:cubicBezTo>
                    <a:pt x="123190" y="81280"/>
                    <a:pt x="100330" y="77470"/>
                    <a:pt x="99060" y="73660"/>
                  </a:cubicBezTo>
                  <a:cubicBezTo>
                    <a:pt x="97790" y="69850"/>
                    <a:pt x="110490" y="53340"/>
                    <a:pt x="114300" y="54610"/>
                  </a:cubicBezTo>
                  <a:cubicBezTo>
                    <a:pt x="118110" y="55880"/>
                    <a:pt x="127000" y="73660"/>
                    <a:pt x="123190" y="80010"/>
                  </a:cubicBezTo>
                  <a:cubicBezTo>
                    <a:pt x="118110" y="90170"/>
                    <a:pt x="71120" y="96520"/>
                    <a:pt x="55880" y="95250"/>
                  </a:cubicBezTo>
                  <a:cubicBezTo>
                    <a:pt x="46990" y="93980"/>
                    <a:pt x="40640" y="91440"/>
                    <a:pt x="36830" y="86360"/>
                  </a:cubicBezTo>
                  <a:cubicBezTo>
                    <a:pt x="33020" y="81280"/>
                    <a:pt x="33020" y="72390"/>
                    <a:pt x="33020" y="64770"/>
                  </a:cubicBezTo>
                  <a:cubicBezTo>
                    <a:pt x="34290" y="54610"/>
                    <a:pt x="48260" y="30480"/>
                    <a:pt x="44450" y="27940"/>
                  </a:cubicBezTo>
                  <a:cubicBezTo>
                    <a:pt x="40640" y="25400"/>
                    <a:pt x="20320" y="50800"/>
                    <a:pt x="12700" y="49530"/>
                  </a:cubicBezTo>
                  <a:cubicBezTo>
                    <a:pt x="6350" y="48260"/>
                    <a:pt x="0" y="27940"/>
                    <a:pt x="0" y="27940"/>
                  </a:cubicBezTo>
                </a:path>
              </a:pathLst>
            </a:custGeom>
            <a:solidFill>
              <a:srgbClr val="000000"/>
            </a:solidFill>
            <a:ln>
              <a:noFill/>
            </a:ln>
          </p:spPr>
        </p:sp>
      </p:grpSp>
      <p:grpSp>
        <p:nvGrpSpPr>
          <p:cNvPr id="44" name="Group 44"/>
          <p:cNvGrpSpPr/>
          <p:nvPr/>
        </p:nvGrpSpPr>
        <p:grpSpPr>
          <a:xfrm>
            <a:off x="2222197" y="3164422"/>
            <a:ext cx="41227" cy="44271"/>
            <a:chOff x="0" y="0"/>
            <a:chExt cx="189230" cy="203200"/>
          </a:xfrm>
        </p:grpSpPr>
        <p:sp>
          <p:nvSpPr>
            <p:cNvPr id="45" name="Freeform 45"/>
            <p:cNvSpPr/>
            <p:nvPr/>
          </p:nvSpPr>
          <p:spPr>
            <a:xfrm>
              <a:off x="49530" y="48260"/>
              <a:ext cx="92710" cy="111760"/>
            </a:xfrm>
            <a:custGeom>
              <a:avLst/>
              <a:gdLst/>
              <a:ahLst/>
              <a:cxnLst/>
              <a:rect l="l" t="t" r="r" b="b"/>
              <a:pathLst>
                <a:path w="92710" h="111760">
                  <a:moveTo>
                    <a:pt x="38100" y="30480"/>
                  </a:moveTo>
                  <a:cubicBezTo>
                    <a:pt x="31750" y="71120"/>
                    <a:pt x="43180" y="80010"/>
                    <a:pt x="49530" y="81280"/>
                  </a:cubicBezTo>
                  <a:cubicBezTo>
                    <a:pt x="55880" y="81280"/>
                    <a:pt x="64770" y="76200"/>
                    <a:pt x="67310" y="71120"/>
                  </a:cubicBezTo>
                  <a:cubicBezTo>
                    <a:pt x="69850" y="63500"/>
                    <a:pt x="62230" y="46990"/>
                    <a:pt x="55880" y="39370"/>
                  </a:cubicBezTo>
                  <a:cubicBezTo>
                    <a:pt x="49530" y="33020"/>
                    <a:pt x="36830" y="26670"/>
                    <a:pt x="29210" y="29210"/>
                  </a:cubicBezTo>
                  <a:cubicBezTo>
                    <a:pt x="21590" y="31750"/>
                    <a:pt x="17780" y="50800"/>
                    <a:pt x="12700" y="52070"/>
                  </a:cubicBezTo>
                  <a:cubicBezTo>
                    <a:pt x="8890" y="52070"/>
                    <a:pt x="1270" y="46990"/>
                    <a:pt x="1270" y="43180"/>
                  </a:cubicBezTo>
                  <a:cubicBezTo>
                    <a:pt x="1270" y="38100"/>
                    <a:pt x="11430" y="25400"/>
                    <a:pt x="15240" y="26670"/>
                  </a:cubicBezTo>
                  <a:cubicBezTo>
                    <a:pt x="19050" y="27940"/>
                    <a:pt x="24130" y="48260"/>
                    <a:pt x="21590" y="50800"/>
                  </a:cubicBezTo>
                  <a:cubicBezTo>
                    <a:pt x="19050" y="53340"/>
                    <a:pt x="2540" y="45720"/>
                    <a:pt x="1270" y="41910"/>
                  </a:cubicBezTo>
                  <a:cubicBezTo>
                    <a:pt x="0" y="38100"/>
                    <a:pt x="12700" y="25400"/>
                    <a:pt x="16510" y="26670"/>
                  </a:cubicBezTo>
                  <a:cubicBezTo>
                    <a:pt x="20320" y="27940"/>
                    <a:pt x="27940" y="43180"/>
                    <a:pt x="25400" y="46990"/>
                  </a:cubicBezTo>
                  <a:cubicBezTo>
                    <a:pt x="22860" y="50800"/>
                    <a:pt x="10160" y="53340"/>
                    <a:pt x="6350" y="50800"/>
                  </a:cubicBezTo>
                  <a:cubicBezTo>
                    <a:pt x="2540" y="48260"/>
                    <a:pt x="0" y="41910"/>
                    <a:pt x="1270" y="36830"/>
                  </a:cubicBezTo>
                  <a:cubicBezTo>
                    <a:pt x="2540" y="27940"/>
                    <a:pt x="20320" y="5080"/>
                    <a:pt x="31750" y="2540"/>
                  </a:cubicBezTo>
                  <a:cubicBezTo>
                    <a:pt x="41910" y="0"/>
                    <a:pt x="55880" y="7620"/>
                    <a:pt x="66040" y="13970"/>
                  </a:cubicBezTo>
                  <a:cubicBezTo>
                    <a:pt x="74930" y="20320"/>
                    <a:pt x="85090" y="30480"/>
                    <a:pt x="88900" y="41910"/>
                  </a:cubicBezTo>
                  <a:cubicBezTo>
                    <a:pt x="92710" y="58420"/>
                    <a:pt x="90170" y="95250"/>
                    <a:pt x="78740" y="104140"/>
                  </a:cubicBezTo>
                  <a:cubicBezTo>
                    <a:pt x="68580" y="111760"/>
                    <a:pt x="45720" y="106680"/>
                    <a:pt x="33020" y="102870"/>
                  </a:cubicBezTo>
                  <a:cubicBezTo>
                    <a:pt x="22860" y="99060"/>
                    <a:pt x="11430" y="93980"/>
                    <a:pt x="7620" y="83820"/>
                  </a:cubicBezTo>
                  <a:cubicBezTo>
                    <a:pt x="1270" y="69850"/>
                    <a:pt x="7620" y="27940"/>
                    <a:pt x="15240" y="19050"/>
                  </a:cubicBezTo>
                  <a:cubicBezTo>
                    <a:pt x="19050" y="13970"/>
                    <a:pt x="27940" y="12700"/>
                    <a:pt x="31750" y="13970"/>
                  </a:cubicBezTo>
                  <a:cubicBezTo>
                    <a:pt x="35560" y="15240"/>
                    <a:pt x="38100" y="30480"/>
                    <a:pt x="38100" y="30480"/>
                  </a:cubicBezTo>
                </a:path>
              </a:pathLst>
            </a:custGeom>
            <a:solidFill>
              <a:srgbClr val="000000"/>
            </a:solidFill>
            <a:ln>
              <a:noFill/>
            </a:ln>
          </p:spPr>
        </p:sp>
      </p:grpSp>
      <p:grpSp>
        <p:nvGrpSpPr>
          <p:cNvPr id="46" name="Group 46"/>
          <p:cNvGrpSpPr/>
          <p:nvPr/>
        </p:nvGrpSpPr>
        <p:grpSpPr>
          <a:xfrm>
            <a:off x="2236309" y="3164975"/>
            <a:ext cx="55892" cy="43994"/>
            <a:chOff x="0" y="0"/>
            <a:chExt cx="256540" cy="201930"/>
          </a:xfrm>
        </p:grpSpPr>
        <p:sp>
          <p:nvSpPr>
            <p:cNvPr id="47" name="Freeform 47"/>
            <p:cNvSpPr/>
            <p:nvPr/>
          </p:nvSpPr>
          <p:spPr>
            <a:xfrm>
              <a:off x="50800" y="57150"/>
              <a:ext cx="156210" cy="93980"/>
            </a:xfrm>
            <a:custGeom>
              <a:avLst/>
              <a:gdLst/>
              <a:ahLst/>
              <a:cxnLst/>
              <a:rect l="l" t="t" r="r" b="b"/>
              <a:pathLst>
                <a:path w="156210" h="93980">
                  <a:moveTo>
                    <a:pt x="8890" y="0"/>
                  </a:moveTo>
                  <a:cubicBezTo>
                    <a:pt x="118110" y="2540"/>
                    <a:pt x="120650" y="27940"/>
                    <a:pt x="118110" y="41910"/>
                  </a:cubicBezTo>
                  <a:cubicBezTo>
                    <a:pt x="115570" y="54610"/>
                    <a:pt x="102870" y="71120"/>
                    <a:pt x="95250" y="73660"/>
                  </a:cubicBezTo>
                  <a:cubicBezTo>
                    <a:pt x="90170" y="74930"/>
                    <a:pt x="80010" y="71120"/>
                    <a:pt x="80010" y="68580"/>
                  </a:cubicBezTo>
                  <a:cubicBezTo>
                    <a:pt x="80010" y="64770"/>
                    <a:pt x="124460" y="49530"/>
                    <a:pt x="137160" y="52070"/>
                  </a:cubicBezTo>
                  <a:cubicBezTo>
                    <a:pt x="144780" y="53340"/>
                    <a:pt x="154940" y="62230"/>
                    <a:pt x="154940" y="66040"/>
                  </a:cubicBezTo>
                  <a:cubicBezTo>
                    <a:pt x="154940" y="69850"/>
                    <a:pt x="134620" y="77470"/>
                    <a:pt x="132080" y="74930"/>
                  </a:cubicBezTo>
                  <a:cubicBezTo>
                    <a:pt x="129540" y="72390"/>
                    <a:pt x="135890" y="53340"/>
                    <a:pt x="139700" y="52070"/>
                  </a:cubicBezTo>
                  <a:cubicBezTo>
                    <a:pt x="143510" y="50800"/>
                    <a:pt x="156210" y="63500"/>
                    <a:pt x="154940" y="68580"/>
                  </a:cubicBezTo>
                  <a:cubicBezTo>
                    <a:pt x="152400" y="77470"/>
                    <a:pt x="104140" y="92710"/>
                    <a:pt x="87630" y="93980"/>
                  </a:cubicBezTo>
                  <a:cubicBezTo>
                    <a:pt x="78740" y="93980"/>
                    <a:pt x="69850" y="93980"/>
                    <a:pt x="67310" y="88900"/>
                  </a:cubicBezTo>
                  <a:cubicBezTo>
                    <a:pt x="60960" y="78740"/>
                    <a:pt x="101600" y="24130"/>
                    <a:pt x="92710" y="12700"/>
                  </a:cubicBezTo>
                  <a:cubicBezTo>
                    <a:pt x="83820" y="1270"/>
                    <a:pt x="24130" y="29210"/>
                    <a:pt x="10160" y="24130"/>
                  </a:cubicBezTo>
                  <a:cubicBezTo>
                    <a:pt x="3810" y="21590"/>
                    <a:pt x="0" y="17780"/>
                    <a:pt x="0" y="13970"/>
                  </a:cubicBezTo>
                  <a:cubicBezTo>
                    <a:pt x="0" y="10160"/>
                    <a:pt x="8890" y="0"/>
                    <a:pt x="8890" y="0"/>
                  </a:cubicBezTo>
                </a:path>
              </a:pathLst>
            </a:custGeom>
            <a:solidFill>
              <a:srgbClr val="000000"/>
            </a:solidFill>
            <a:ln>
              <a:noFill/>
            </a:ln>
          </p:spPr>
        </p:sp>
      </p:grpSp>
      <p:grpSp>
        <p:nvGrpSpPr>
          <p:cNvPr id="48" name="Group 48"/>
          <p:cNvGrpSpPr/>
          <p:nvPr/>
        </p:nvGrpSpPr>
        <p:grpSpPr>
          <a:xfrm>
            <a:off x="2269235" y="3162208"/>
            <a:ext cx="45931" cy="48698"/>
            <a:chOff x="0" y="0"/>
            <a:chExt cx="210820" cy="223520"/>
          </a:xfrm>
        </p:grpSpPr>
        <p:sp>
          <p:nvSpPr>
            <p:cNvPr id="49" name="Freeform 49"/>
            <p:cNvSpPr/>
            <p:nvPr/>
          </p:nvSpPr>
          <p:spPr>
            <a:xfrm>
              <a:off x="48260" y="49530"/>
              <a:ext cx="116840" cy="123190"/>
            </a:xfrm>
            <a:custGeom>
              <a:avLst/>
              <a:gdLst/>
              <a:ahLst/>
              <a:cxnLst/>
              <a:rect l="l" t="t" r="r" b="b"/>
              <a:pathLst>
                <a:path w="116840" h="123190">
                  <a:moveTo>
                    <a:pt x="2540" y="31750"/>
                  </a:moveTo>
                  <a:cubicBezTo>
                    <a:pt x="60960" y="0"/>
                    <a:pt x="78740" y="3810"/>
                    <a:pt x="83820" y="11430"/>
                  </a:cubicBezTo>
                  <a:cubicBezTo>
                    <a:pt x="90170" y="20320"/>
                    <a:pt x="85090" y="41910"/>
                    <a:pt x="80010" y="53340"/>
                  </a:cubicBezTo>
                  <a:cubicBezTo>
                    <a:pt x="74930" y="64770"/>
                    <a:pt x="63500" y="78740"/>
                    <a:pt x="54610" y="81280"/>
                  </a:cubicBezTo>
                  <a:cubicBezTo>
                    <a:pt x="48260" y="83820"/>
                    <a:pt x="36830" y="80010"/>
                    <a:pt x="34290" y="76200"/>
                  </a:cubicBezTo>
                  <a:cubicBezTo>
                    <a:pt x="31750" y="72390"/>
                    <a:pt x="33020" y="62230"/>
                    <a:pt x="38100" y="57150"/>
                  </a:cubicBezTo>
                  <a:cubicBezTo>
                    <a:pt x="45720" y="49530"/>
                    <a:pt x="76200" y="44450"/>
                    <a:pt x="88900" y="46990"/>
                  </a:cubicBezTo>
                  <a:cubicBezTo>
                    <a:pt x="97790" y="48260"/>
                    <a:pt x="105410" y="52070"/>
                    <a:pt x="109220" y="58420"/>
                  </a:cubicBezTo>
                  <a:cubicBezTo>
                    <a:pt x="114300" y="66040"/>
                    <a:pt x="116840" y="83820"/>
                    <a:pt x="111760" y="93980"/>
                  </a:cubicBezTo>
                  <a:cubicBezTo>
                    <a:pt x="104140" y="106680"/>
                    <a:pt x="71120" y="123190"/>
                    <a:pt x="58420" y="123190"/>
                  </a:cubicBezTo>
                  <a:cubicBezTo>
                    <a:pt x="52070" y="123190"/>
                    <a:pt x="44450" y="118110"/>
                    <a:pt x="43180" y="113030"/>
                  </a:cubicBezTo>
                  <a:cubicBezTo>
                    <a:pt x="41910" y="109220"/>
                    <a:pt x="45720" y="97790"/>
                    <a:pt x="49530" y="96520"/>
                  </a:cubicBezTo>
                  <a:cubicBezTo>
                    <a:pt x="54610" y="95250"/>
                    <a:pt x="71120" y="102870"/>
                    <a:pt x="71120" y="106680"/>
                  </a:cubicBezTo>
                  <a:cubicBezTo>
                    <a:pt x="71120" y="110490"/>
                    <a:pt x="54610" y="123190"/>
                    <a:pt x="50800" y="121920"/>
                  </a:cubicBezTo>
                  <a:cubicBezTo>
                    <a:pt x="46990" y="120650"/>
                    <a:pt x="44450" y="105410"/>
                    <a:pt x="48260" y="97790"/>
                  </a:cubicBezTo>
                  <a:cubicBezTo>
                    <a:pt x="53340" y="87630"/>
                    <a:pt x="91440" y="77470"/>
                    <a:pt x="90170" y="73660"/>
                  </a:cubicBezTo>
                  <a:cubicBezTo>
                    <a:pt x="88900" y="69850"/>
                    <a:pt x="40640" y="86360"/>
                    <a:pt x="35560" y="78740"/>
                  </a:cubicBezTo>
                  <a:cubicBezTo>
                    <a:pt x="30480" y="71120"/>
                    <a:pt x="68580" y="30480"/>
                    <a:pt x="64770" y="26670"/>
                  </a:cubicBezTo>
                  <a:cubicBezTo>
                    <a:pt x="60960" y="22860"/>
                    <a:pt x="29210" y="52070"/>
                    <a:pt x="17780" y="53340"/>
                  </a:cubicBezTo>
                  <a:cubicBezTo>
                    <a:pt x="11430" y="54610"/>
                    <a:pt x="5080" y="53340"/>
                    <a:pt x="2540" y="49530"/>
                  </a:cubicBezTo>
                  <a:cubicBezTo>
                    <a:pt x="0" y="45720"/>
                    <a:pt x="2540" y="31750"/>
                    <a:pt x="2540" y="31750"/>
                  </a:cubicBezTo>
                </a:path>
              </a:pathLst>
            </a:custGeom>
            <a:solidFill>
              <a:srgbClr val="000000"/>
            </a:solidFill>
            <a:ln>
              <a:noFill/>
            </a:ln>
          </p:spPr>
        </p:sp>
      </p:grpSp>
      <p:grpSp>
        <p:nvGrpSpPr>
          <p:cNvPr id="50" name="Group 50"/>
          <p:cNvGrpSpPr/>
          <p:nvPr/>
        </p:nvGrpSpPr>
        <p:grpSpPr>
          <a:xfrm>
            <a:off x="2233265" y="3211183"/>
            <a:ext cx="38183" cy="27669"/>
            <a:chOff x="0" y="0"/>
            <a:chExt cx="175260" cy="127000"/>
          </a:xfrm>
        </p:grpSpPr>
        <p:sp>
          <p:nvSpPr>
            <p:cNvPr id="51" name="Freeform 51"/>
            <p:cNvSpPr/>
            <p:nvPr/>
          </p:nvSpPr>
          <p:spPr>
            <a:xfrm>
              <a:off x="50800" y="48260"/>
              <a:ext cx="74930" cy="34290"/>
            </a:xfrm>
            <a:custGeom>
              <a:avLst/>
              <a:gdLst/>
              <a:ahLst/>
              <a:cxnLst/>
              <a:rect l="l" t="t" r="r" b="b"/>
              <a:pathLst>
                <a:path w="74930" h="34290">
                  <a:moveTo>
                    <a:pt x="12700" y="2540"/>
                  </a:moveTo>
                  <a:cubicBezTo>
                    <a:pt x="71120" y="6350"/>
                    <a:pt x="74930" y="16510"/>
                    <a:pt x="73660" y="20320"/>
                  </a:cubicBezTo>
                  <a:cubicBezTo>
                    <a:pt x="71120" y="24130"/>
                    <a:pt x="54610" y="26670"/>
                    <a:pt x="52070" y="24130"/>
                  </a:cubicBezTo>
                  <a:cubicBezTo>
                    <a:pt x="49530" y="21590"/>
                    <a:pt x="52070" y="5080"/>
                    <a:pt x="55880" y="2540"/>
                  </a:cubicBezTo>
                  <a:cubicBezTo>
                    <a:pt x="59690" y="0"/>
                    <a:pt x="72390" y="6350"/>
                    <a:pt x="73660" y="10160"/>
                  </a:cubicBezTo>
                  <a:cubicBezTo>
                    <a:pt x="74930" y="13970"/>
                    <a:pt x="71120" y="24130"/>
                    <a:pt x="64770" y="27940"/>
                  </a:cubicBezTo>
                  <a:cubicBezTo>
                    <a:pt x="54610" y="34290"/>
                    <a:pt x="20320" y="33020"/>
                    <a:pt x="10160" y="27940"/>
                  </a:cubicBezTo>
                  <a:cubicBezTo>
                    <a:pt x="3810" y="25400"/>
                    <a:pt x="0" y="17780"/>
                    <a:pt x="0" y="13970"/>
                  </a:cubicBezTo>
                  <a:cubicBezTo>
                    <a:pt x="0" y="10160"/>
                    <a:pt x="12700" y="2540"/>
                    <a:pt x="12700" y="2540"/>
                  </a:cubicBezTo>
                </a:path>
              </a:pathLst>
            </a:custGeom>
            <a:solidFill>
              <a:srgbClr val="000000"/>
            </a:solidFill>
            <a:ln>
              <a:noFill/>
            </a:ln>
          </p:spPr>
        </p:sp>
      </p:grpSp>
      <p:grpSp>
        <p:nvGrpSpPr>
          <p:cNvPr id="52" name="Group 52"/>
          <p:cNvGrpSpPr/>
          <p:nvPr/>
        </p:nvGrpSpPr>
        <p:grpSpPr>
          <a:xfrm>
            <a:off x="2248206" y="3203989"/>
            <a:ext cx="40120" cy="50911"/>
            <a:chOff x="0" y="0"/>
            <a:chExt cx="184150" cy="233680"/>
          </a:xfrm>
        </p:grpSpPr>
        <p:sp>
          <p:nvSpPr>
            <p:cNvPr id="53" name="Freeform 53"/>
            <p:cNvSpPr/>
            <p:nvPr/>
          </p:nvSpPr>
          <p:spPr>
            <a:xfrm>
              <a:off x="48260" y="46990"/>
              <a:ext cx="88900" cy="142240"/>
            </a:xfrm>
            <a:custGeom>
              <a:avLst/>
              <a:gdLst/>
              <a:ahLst/>
              <a:cxnLst/>
              <a:rect l="l" t="t" r="r" b="b"/>
              <a:pathLst>
                <a:path w="88900" h="142240">
                  <a:moveTo>
                    <a:pt x="43180" y="25400"/>
                  </a:moveTo>
                  <a:cubicBezTo>
                    <a:pt x="52070" y="66040"/>
                    <a:pt x="76200" y="57150"/>
                    <a:pt x="82550" y="63500"/>
                  </a:cubicBezTo>
                  <a:cubicBezTo>
                    <a:pt x="88900" y="71120"/>
                    <a:pt x="88900" y="91440"/>
                    <a:pt x="85090" y="102870"/>
                  </a:cubicBezTo>
                  <a:cubicBezTo>
                    <a:pt x="80010" y="115570"/>
                    <a:pt x="66040" y="129540"/>
                    <a:pt x="53340" y="134620"/>
                  </a:cubicBezTo>
                  <a:cubicBezTo>
                    <a:pt x="40640" y="139700"/>
                    <a:pt x="19050" y="142240"/>
                    <a:pt x="10160" y="135890"/>
                  </a:cubicBezTo>
                  <a:cubicBezTo>
                    <a:pt x="2540" y="130810"/>
                    <a:pt x="0" y="114300"/>
                    <a:pt x="2540" y="102870"/>
                  </a:cubicBezTo>
                  <a:cubicBezTo>
                    <a:pt x="7620" y="85090"/>
                    <a:pt x="50800" y="62230"/>
                    <a:pt x="53340" y="45720"/>
                  </a:cubicBezTo>
                  <a:cubicBezTo>
                    <a:pt x="54610" y="34290"/>
                    <a:pt x="36830" y="21590"/>
                    <a:pt x="38100" y="13970"/>
                  </a:cubicBezTo>
                  <a:cubicBezTo>
                    <a:pt x="39370" y="8890"/>
                    <a:pt x="46990" y="3810"/>
                    <a:pt x="50800" y="3810"/>
                  </a:cubicBezTo>
                  <a:cubicBezTo>
                    <a:pt x="55880" y="3810"/>
                    <a:pt x="66040" y="15240"/>
                    <a:pt x="66040" y="19050"/>
                  </a:cubicBezTo>
                  <a:cubicBezTo>
                    <a:pt x="66040" y="24130"/>
                    <a:pt x="49530" y="33020"/>
                    <a:pt x="45720" y="30480"/>
                  </a:cubicBezTo>
                  <a:cubicBezTo>
                    <a:pt x="41910" y="27940"/>
                    <a:pt x="39370" y="10160"/>
                    <a:pt x="41910" y="7620"/>
                  </a:cubicBezTo>
                  <a:cubicBezTo>
                    <a:pt x="45720" y="5080"/>
                    <a:pt x="66040" y="13970"/>
                    <a:pt x="66040" y="17780"/>
                  </a:cubicBezTo>
                  <a:cubicBezTo>
                    <a:pt x="66040" y="21590"/>
                    <a:pt x="52070" y="33020"/>
                    <a:pt x="46990" y="31750"/>
                  </a:cubicBezTo>
                  <a:cubicBezTo>
                    <a:pt x="43180" y="30480"/>
                    <a:pt x="36830" y="15240"/>
                    <a:pt x="39370" y="11430"/>
                  </a:cubicBezTo>
                  <a:cubicBezTo>
                    <a:pt x="41910" y="7620"/>
                    <a:pt x="57150" y="6350"/>
                    <a:pt x="63500" y="10160"/>
                  </a:cubicBezTo>
                  <a:cubicBezTo>
                    <a:pt x="72390" y="16510"/>
                    <a:pt x="81280" y="38100"/>
                    <a:pt x="78740" y="53340"/>
                  </a:cubicBezTo>
                  <a:cubicBezTo>
                    <a:pt x="74930" y="73660"/>
                    <a:pt x="19050" y="113030"/>
                    <a:pt x="21590" y="115570"/>
                  </a:cubicBezTo>
                  <a:cubicBezTo>
                    <a:pt x="22860" y="116840"/>
                    <a:pt x="64770" y="92710"/>
                    <a:pt x="63500" y="87630"/>
                  </a:cubicBezTo>
                  <a:cubicBezTo>
                    <a:pt x="62230" y="82550"/>
                    <a:pt x="35560" y="87630"/>
                    <a:pt x="26670" y="81280"/>
                  </a:cubicBezTo>
                  <a:cubicBezTo>
                    <a:pt x="17780" y="76200"/>
                    <a:pt x="11430" y="64770"/>
                    <a:pt x="8890" y="54610"/>
                  </a:cubicBezTo>
                  <a:cubicBezTo>
                    <a:pt x="6350" y="44450"/>
                    <a:pt x="6350" y="29210"/>
                    <a:pt x="10160" y="20320"/>
                  </a:cubicBezTo>
                  <a:cubicBezTo>
                    <a:pt x="12700" y="13970"/>
                    <a:pt x="19050" y="7620"/>
                    <a:pt x="25400" y="5080"/>
                  </a:cubicBezTo>
                  <a:cubicBezTo>
                    <a:pt x="31750" y="2540"/>
                    <a:pt x="44450" y="0"/>
                    <a:pt x="46990" y="3810"/>
                  </a:cubicBezTo>
                  <a:cubicBezTo>
                    <a:pt x="49530" y="7620"/>
                    <a:pt x="43180" y="25400"/>
                    <a:pt x="43180" y="25400"/>
                  </a:cubicBezTo>
                </a:path>
              </a:pathLst>
            </a:custGeom>
            <a:solidFill>
              <a:srgbClr val="000000"/>
            </a:solidFill>
            <a:ln>
              <a:noFill/>
            </a:ln>
          </p:spPr>
        </p:sp>
      </p:grpSp>
      <p:grpSp>
        <p:nvGrpSpPr>
          <p:cNvPr id="54" name="Group 54"/>
          <p:cNvGrpSpPr/>
          <p:nvPr/>
        </p:nvGrpSpPr>
        <p:grpSpPr>
          <a:xfrm>
            <a:off x="2301331" y="3208139"/>
            <a:ext cx="43441" cy="41780"/>
            <a:chOff x="0" y="0"/>
            <a:chExt cx="199390" cy="191770"/>
          </a:xfrm>
        </p:grpSpPr>
        <p:sp>
          <p:nvSpPr>
            <p:cNvPr id="55" name="Freeform 55"/>
            <p:cNvSpPr/>
            <p:nvPr/>
          </p:nvSpPr>
          <p:spPr>
            <a:xfrm>
              <a:off x="41910" y="49530"/>
              <a:ext cx="109220" cy="95250"/>
            </a:xfrm>
            <a:custGeom>
              <a:avLst/>
              <a:gdLst/>
              <a:ahLst/>
              <a:cxnLst/>
              <a:rect l="l" t="t" r="r" b="b"/>
              <a:pathLst>
                <a:path w="109220" h="95250">
                  <a:moveTo>
                    <a:pt x="35560" y="16510"/>
                  </a:moveTo>
                  <a:cubicBezTo>
                    <a:pt x="25400" y="93980"/>
                    <a:pt x="12700" y="95250"/>
                    <a:pt x="8890" y="91440"/>
                  </a:cubicBezTo>
                  <a:cubicBezTo>
                    <a:pt x="1270" y="83820"/>
                    <a:pt x="3810" y="36830"/>
                    <a:pt x="11430" y="22860"/>
                  </a:cubicBezTo>
                  <a:cubicBezTo>
                    <a:pt x="16510" y="15240"/>
                    <a:pt x="25400" y="7620"/>
                    <a:pt x="33020" y="8890"/>
                  </a:cubicBezTo>
                  <a:cubicBezTo>
                    <a:pt x="44450" y="11430"/>
                    <a:pt x="69850" y="53340"/>
                    <a:pt x="69850" y="67310"/>
                  </a:cubicBezTo>
                  <a:cubicBezTo>
                    <a:pt x="69850" y="74930"/>
                    <a:pt x="64770" y="82550"/>
                    <a:pt x="59690" y="83820"/>
                  </a:cubicBezTo>
                  <a:cubicBezTo>
                    <a:pt x="55880" y="85090"/>
                    <a:pt x="45720" y="83820"/>
                    <a:pt x="43180" y="78740"/>
                  </a:cubicBezTo>
                  <a:cubicBezTo>
                    <a:pt x="39370" y="71120"/>
                    <a:pt x="49530" y="40640"/>
                    <a:pt x="57150" y="30480"/>
                  </a:cubicBezTo>
                  <a:cubicBezTo>
                    <a:pt x="62230" y="24130"/>
                    <a:pt x="72390" y="16510"/>
                    <a:pt x="78740" y="19050"/>
                  </a:cubicBezTo>
                  <a:cubicBezTo>
                    <a:pt x="88900" y="22860"/>
                    <a:pt x="109220" y="73660"/>
                    <a:pt x="104140" y="81280"/>
                  </a:cubicBezTo>
                  <a:cubicBezTo>
                    <a:pt x="100330" y="86360"/>
                    <a:pt x="81280" y="85090"/>
                    <a:pt x="78740" y="81280"/>
                  </a:cubicBezTo>
                  <a:cubicBezTo>
                    <a:pt x="76200" y="77470"/>
                    <a:pt x="83820" y="59690"/>
                    <a:pt x="88900" y="58420"/>
                  </a:cubicBezTo>
                  <a:cubicBezTo>
                    <a:pt x="93980" y="57150"/>
                    <a:pt x="107950" y="72390"/>
                    <a:pt x="106680" y="76200"/>
                  </a:cubicBezTo>
                  <a:cubicBezTo>
                    <a:pt x="105410" y="81280"/>
                    <a:pt x="86360" y="87630"/>
                    <a:pt x="82550" y="85090"/>
                  </a:cubicBezTo>
                  <a:cubicBezTo>
                    <a:pt x="78740" y="82550"/>
                    <a:pt x="78740" y="62230"/>
                    <a:pt x="82550" y="59690"/>
                  </a:cubicBezTo>
                  <a:cubicBezTo>
                    <a:pt x="86360" y="57150"/>
                    <a:pt x="106680" y="66040"/>
                    <a:pt x="106680" y="69850"/>
                  </a:cubicBezTo>
                  <a:cubicBezTo>
                    <a:pt x="106680" y="74930"/>
                    <a:pt x="90170" y="87630"/>
                    <a:pt x="83820" y="86360"/>
                  </a:cubicBezTo>
                  <a:cubicBezTo>
                    <a:pt x="76200" y="83820"/>
                    <a:pt x="64770" y="49530"/>
                    <a:pt x="68580" y="44450"/>
                  </a:cubicBezTo>
                  <a:cubicBezTo>
                    <a:pt x="71120" y="41910"/>
                    <a:pt x="82550" y="41910"/>
                    <a:pt x="83820" y="44450"/>
                  </a:cubicBezTo>
                  <a:cubicBezTo>
                    <a:pt x="86360" y="49530"/>
                    <a:pt x="73660" y="74930"/>
                    <a:pt x="66040" y="80010"/>
                  </a:cubicBezTo>
                  <a:cubicBezTo>
                    <a:pt x="59690" y="83820"/>
                    <a:pt x="52070" y="85090"/>
                    <a:pt x="45720" y="81280"/>
                  </a:cubicBezTo>
                  <a:cubicBezTo>
                    <a:pt x="35560" y="74930"/>
                    <a:pt x="17780" y="36830"/>
                    <a:pt x="21590" y="31750"/>
                  </a:cubicBezTo>
                  <a:cubicBezTo>
                    <a:pt x="22860" y="29210"/>
                    <a:pt x="33020" y="29210"/>
                    <a:pt x="35560" y="33020"/>
                  </a:cubicBezTo>
                  <a:cubicBezTo>
                    <a:pt x="40640" y="39370"/>
                    <a:pt x="39370" y="76200"/>
                    <a:pt x="31750" y="85090"/>
                  </a:cubicBezTo>
                  <a:cubicBezTo>
                    <a:pt x="26670" y="91440"/>
                    <a:pt x="13970" y="95250"/>
                    <a:pt x="8890" y="91440"/>
                  </a:cubicBezTo>
                  <a:cubicBezTo>
                    <a:pt x="0" y="85090"/>
                    <a:pt x="2540" y="25400"/>
                    <a:pt x="10160" y="11430"/>
                  </a:cubicBezTo>
                  <a:cubicBezTo>
                    <a:pt x="13970" y="5080"/>
                    <a:pt x="22860" y="0"/>
                    <a:pt x="26670" y="1270"/>
                  </a:cubicBezTo>
                  <a:cubicBezTo>
                    <a:pt x="30480" y="2540"/>
                    <a:pt x="35560" y="16510"/>
                    <a:pt x="35560" y="16510"/>
                  </a:cubicBezTo>
                </a:path>
              </a:pathLst>
            </a:custGeom>
            <a:solidFill>
              <a:srgbClr val="000000"/>
            </a:solidFill>
            <a:ln>
              <a:noFill/>
            </a:ln>
          </p:spPr>
        </p:sp>
      </p:grpSp>
      <p:grpSp>
        <p:nvGrpSpPr>
          <p:cNvPr id="56" name="Group 56"/>
          <p:cNvGrpSpPr/>
          <p:nvPr/>
        </p:nvGrpSpPr>
        <p:grpSpPr>
          <a:xfrm>
            <a:off x="2320146" y="3210353"/>
            <a:ext cx="53125" cy="45377"/>
            <a:chOff x="0" y="0"/>
            <a:chExt cx="243840" cy="208280"/>
          </a:xfrm>
        </p:grpSpPr>
        <p:sp>
          <p:nvSpPr>
            <p:cNvPr id="57" name="Freeform 57"/>
            <p:cNvSpPr/>
            <p:nvPr/>
          </p:nvSpPr>
          <p:spPr>
            <a:xfrm>
              <a:off x="45720" y="49530"/>
              <a:ext cx="149860" cy="109220"/>
            </a:xfrm>
            <a:custGeom>
              <a:avLst/>
              <a:gdLst/>
              <a:ahLst/>
              <a:cxnLst/>
              <a:rect l="l" t="t" r="r" b="b"/>
              <a:pathLst>
                <a:path w="149860" h="109220">
                  <a:moveTo>
                    <a:pt x="30480" y="21590"/>
                  </a:moveTo>
                  <a:cubicBezTo>
                    <a:pt x="34290" y="86360"/>
                    <a:pt x="24130" y="91440"/>
                    <a:pt x="20320" y="88900"/>
                  </a:cubicBezTo>
                  <a:cubicBezTo>
                    <a:pt x="13970" y="85090"/>
                    <a:pt x="12700" y="44450"/>
                    <a:pt x="19050" y="29210"/>
                  </a:cubicBezTo>
                  <a:cubicBezTo>
                    <a:pt x="24130" y="16510"/>
                    <a:pt x="40640" y="0"/>
                    <a:pt x="48260" y="1270"/>
                  </a:cubicBezTo>
                  <a:cubicBezTo>
                    <a:pt x="58420" y="3810"/>
                    <a:pt x="74930" y="49530"/>
                    <a:pt x="71120" y="55880"/>
                  </a:cubicBezTo>
                  <a:cubicBezTo>
                    <a:pt x="68580" y="59690"/>
                    <a:pt x="53340" y="58420"/>
                    <a:pt x="52070" y="55880"/>
                  </a:cubicBezTo>
                  <a:cubicBezTo>
                    <a:pt x="49530" y="52070"/>
                    <a:pt x="68580" y="27940"/>
                    <a:pt x="77470" y="25400"/>
                  </a:cubicBezTo>
                  <a:cubicBezTo>
                    <a:pt x="83820" y="22860"/>
                    <a:pt x="88900" y="25400"/>
                    <a:pt x="95250" y="29210"/>
                  </a:cubicBezTo>
                  <a:cubicBezTo>
                    <a:pt x="109220" y="38100"/>
                    <a:pt x="149860" y="91440"/>
                    <a:pt x="146050" y="101600"/>
                  </a:cubicBezTo>
                  <a:cubicBezTo>
                    <a:pt x="143510" y="106680"/>
                    <a:pt x="128270" y="109220"/>
                    <a:pt x="124460" y="106680"/>
                  </a:cubicBezTo>
                  <a:cubicBezTo>
                    <a:pt x="120650" y="104140"/>
                    <a:pt x="118110" y="87630"/>
                    <a:pt x="120650" y="85090"/>
                  </a:cubicBezTo>
                  <a:cubicBezTo>
                    <a:pt x="124460" y="81280"/>
                    <a:pt x="146050" y="86360"/>
                    <a:pt x="147320" y="90170"/>
                  </a:cubicBezTo>
                  <a:cubicBezTo>
                    <a:pt x="148590" y="93980"/>
                    <a:pt x="137160" y="107950"/>
                    <a:pt x="130810" y="107950"/>
                  </a:cubicBezTo>
                  <a:cubicBezTo>
                    <a:pt x="119380" y="106680"/>
                    <a:pt x="99060" y="49530"/>
                    <a:pt x="88900" y="49530"/>
                  </a:cubicBezTo>
                  <a:cubicBezTo>
                    <a:pt x="82550" y="49530"/>
                    <a:pt x="80010" y="68580"/>
                    <a:pt x="73660" y="71120"/>
                  </a:cubicBezTo>
                  <a:cubicBezTo>
                    <a:pt x="67310" y="73660"/>
                    <a:pt x="55880" y="73660"/>
                    <a:pt x="50800" y="68580"/>
                  </a:cubicBezTo>
                  <a:cubicBezTo>
                    <a:pt x="43180" y="62230"/>
                    <a:pt x="34290" y="27940"/>
                    <a:pt x="38100" y="22860"/>
                  </a:cubicBezTo>
                  <a:cubicBezTo>
                    <a:pt x="40640" y="20320"/>
                    <a:pt x="48260" y="20320"/>
                    <a:pt x="50800" y="22860"/>
                  </a:cubicBezTo>
                  <a:cubicBezTo>
                    <a:pt x="55880" y="29210"/>
                    <a:pt x="45720" y="71120"/>
                    <a:pt x="38100" y="81280"/>
                  </a:cubicBezTo>
                  <a:cubicBezTo>
                    <a:pt x="33020" y="86360"/>
                    <a:pt x="25400" y="91440"/>
                    <a:pt x="20320" y="88900"/>
                  </a:cubicBezTo>
                  <a:cubicBezTo>
                    <a:pt x="11430" y="83820"/>
                    <a:pt x="0" y="33020"/>
                    <a:pt x="5080" y="20320"/>
                  </a:cubicBezTo>
                  <a:cubicBezTo>
                    <a:pt x="7620" y="13970"/>
                    <a:pt x="17780" y="8890"/>
                    <a:pt x="21590" y="10160"/>
                  </a:cubicBezTo>
                  <a:cubicBezTo>
                    <a:pt x="25400" y="11430"/>
                    <a:pt x="30480" y="21590"/>
                    <a:pt x="30480" y="21590"/>
                  </a:cubicBezTo>
                </a:path>
              </a:pathLst>
            </a:custGeom>
            <a:solidFill>
              <a:srgbClr val="000000"/>
            </a:solidFill>
            <a:ln>
              <a:noFill/>
            </a:ln>
          </p:spPr>
        </p:sp>
      </p:grpSp>
      <p:sp>
        <p:nvSpPr>
          <p:cNvPr id="58" name="Freeform 58"/>
          <p:cNvSpPr/>
          <p:nvPr/>
        </p:nvSpPr>
        <p:spPr>
          <a:xfrm>
            <a:off x="1585139" y="3015250"/>
            <a:ext cx="569982" cy="565707"/>
          </a:xfrm>
          <a:custGeom>
            <a:avLst/>
            <a:gdLst/>
            <a:ahLst/>
            <a:cxnLst/>
            <a:rect l="l" t="t" r="r" b="b"/>
            <a:pathLst>
              <a:path w="569982" h="565707">
                <a:moveTo>
                  <a:pt x="0" y="0"/>
                </a:moveTo>
                <a:lnTo>
                  <a:pt x="569982" y="0"/>
                </a:lnTo>
                <a:lnTo>
                  <a:pt x="569982" y="565707"/>
                </a:lnTo>
                <a:lnTo>
                  <a:pt x="0" y="565707"/>
                </a:lnTo>
                <a:lnTo>
                  <a:pt x="0" y="0"/>
                </a:lnTo>
                <a:close/>
              </a:path>
            </a:pathLst>
          </a:custGeom>
          <a:blipFill>
            <a:blip r:embed="rId21"/>
            <a:stretch>
              <a:fillRect/>
            </a:stretch>
          </a:blipFill>
        </p:spPr>
      </p:sp>
      <p:grpSp>
        <p:nvGrpSpPr>
          <p:cNvPr id="59" name="Group 59"/>
          <p:cNvGrpSpPr/>
          <p:nvPr/>
        </p:nvGrpSpPr>
        <p:grpSpPr>
          <a:xfrm rot="-444048">
            <a:off x="2013099" y="5898477"/>
            <a:ext cx="478514" cy="112556"/>
            <a:chOff x="0" y="0"/>
            <a:chExt cx="638019" cy="150074"/>
          </a:xfrm>
        </p:grpSpPr>
        <p:sp>
          <p:nvSpPr>
            <p:cNvPr id="60" name="Freeform 60"/>
            <p:cNvSpPr/>
            <p:nvPr/>
          </p:nvSpPr>
          <p:spPr>
            <a:xfrm>
              <a:off x="0" y="1735"/>
              <a:ext cx="638019" cy="148339"/>
            </a:xfrm>
            <a:custGeom>
              <a:avLst/>
              <a:gdLst/>
              <a:ahLst/>
              <a:cxnLst/>
              <a:rect l="l" t="t" r="r" b="b"/>
              <a:pathLst>
                <a:path w="638019" h="148339">
                  <a:moveTo>
                    <a:pt x="0" y="0"/>
                  </a:moveTo>
                  <a:lnTo>
                    <a:pt x="638019" y="0"/>
                  </a:lnTo>
                  <a:lnTo>
                    <a:pt x="638019" y="148339"/>
                  </a:lnTo>
                  <a:lnTo>
                    <a:pt x="0" y="14833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61" name="TextBox 61"/>
            <p:cNvSpPr txBox="1"/>
            <p:nvPr/>
          </p:nvSpPr>
          <p:spPr>
            <a:xfrm>
              <a:off x="104937" y="-38100"/>
              <a:ext cx="428145" cy="188174"/>
            </a:xfrm>
            <a:prstGeom prst="rect">
              <a:avLst/>
            </a:prstGeom>
          </p:spPr>
          <p:txBody>
            <a:bodyPr lIns="0" tIns="0" rIns="0" bIns="0" rtlCol="0" anchor="t">
              <a:spAutoFit/>
            </a:bodyPr>
            <a:lstStyle/>
            <a:p>
              <a:pPr algn="ctr">
                <a:lnSpc>
                  <a:spcPts val="1034"/>
                </a:lnSpc>
                <a:spcBef>
                  <a:spcPct val="0"/>
                </a:spcBef>
              </a:pPr>
              <a:r>
                <a:rPr lang="en-US" sz="739">
                  <a:solidFill>
                    <a:srgbClr val="000000"/>
                  </a:solidFill>
                  <a:latin typeface="Calibri (MS) Bold"/>
                </a:rPr>
                <a:t>USDA</a:t>
              </a:r>
            </a:p>
          </p:txBody>
        </p:sp>
      </p:grpSp>
      <p:sp>
        <p:nvSpPr>
          <p:cNvPr id="62" name="Freeform 62"/>
          <p:cNvSpPr/>
          <p:nvPr/>
        </p:nvSpPr>
        <p:spPr>
          <a:xfrm rot="361407">
            <a:off x="3208679" y="4478446"/>
            <a:ext cx="266577" cy="539903"/>
          </a:xfrm>
          <a:custGeom>
            <a:avLst/>
            <a:gdLst/>
            <a:ahLst/>
            <a:cxnLst/>
            <a:rect l="l" t="t" r="r" b="b"/>
            <a:pathLst>
              <a:path w="266577" h="539903">
                <a:moveTo>
                  <a:pt x="0" y="0"/>
                </a:moveTo>
                <a:lnTo>
                  <a:pt x="266577" y="0"/>
                </a:lnTo>
                <a:lnTo>
                  <a:pt x="266577" y="539902"/>
                </a:lnTo>
                <a:lnTo>
                  <a:pt x="0" y="539902"/>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63" name="Freeform 63"/>
          <p:cNvSpPr/>
          <p:nvPr/>
        </p:nvSpPr>
        <p:spPr>
          <a:xfrm rot="361407">
            <a:off x="3940014" y="4542905"/>
            <a:ext cx="266577" cy="539903"/>
          </a:xfrm>
          <a:custGeom>
            <a:avLst/>
            <a:gdLst/>
            <a:ahLst/>
            <a:cxnLst/>
            <a:rect l="l" t="t" r="r" b="b"/>
            <a:pathLst>
              <a:path w="266577" h="539903">
                <a:moveTo>
                  <a:pt x="0" y="0"/>
                </a:moveTo>
                <a:lnTo>
                  <a:pt x="266577" y="0"/>
                </a:lnTo>
                <a:lnTo>
                  <a:pt x="266577" y="539903"/>
                </a:lnTo>
                <a:lnTo>
                  <a:pt x="0" y="53990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64" name="Group 64"/>
          <p:cNvGrpSpPr/>
          <p:nvPr/>
        </p:nvGrpSpPr>
        <p:grpSpPr>
          <a:xfrm rot="440280">
            <a:off x="3019104" y="5006149"/>
            <a:ext cx="478514" cy="112556"/>
            <a:chOff x="0" y="0"/>
            <a:chExt cx="638019" cy="150074"/>
          </a:xfrm>
        </p:grpSpPr>
        <p:sp>
          <p:nvSpPr>
            <p:cNvPr id="65" name="Freeform 65"/>
            <p:cNvSpPr/>
            <p:nvPr/>
          </p:nvSpPr>
          <p:spPr>
            <a:xfrm>
              <a:off x="0" y="1735"/>
              <a:ext cx="638019" cy="148339"/>
            </a:xfrm>
            <a:custGeom>
              <a:avLst/>
              <a:gdLst/>
              <a:ahLst/>
              <a:cxnLst/>
              <a:rect l="l" t="t" r="r" b="b"/>
              <a:pathLst>
                <a:path w="638019" h="148339">
                  <a:moveTo>
                    <a:pt x="0" y="0"/>
                  </a:moveTo>
                  <a:lnTo>
                    <a:pt x="638019" y="0"/>
                  </a:lnTo>
                  <a:lnTo>
                    <a:pt x="638019" y="148339"/>
                  </a:lnTo>
                  <a:lnTo>
                    <a:pt x="0" y="14833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66" name="TextBox 66"/>
            <p:cNvSpPr txBox="1"/>
            <p:nvPr/>
          </p:nvSpPr>
          <p:spPr>
            <a:xfrm>
              <a:off x="104937" y="-38100"/>
              <a:ext cx="428145" cy="188174"/>
            </a:xfrm>
            <a:prstGeom prst="rect">
              <a:avLst/>
            </a:prstGeom>
          </p:spPr>
          <p:txBody>
            <a:bodyPr lIns="0" tIns="0" rIns="0" bIns="0" rtlCol="0" anchor="t">
              <a:spAutoFit/>
            </a:bodyPr>
            <a:lstStyle/>
            <a:p>
              <a:pPr algn="ctr">
                <a:lnSpc>
                  <a:spcPts val="1034"/>
                </a:lnSpc>
                <a:spcBef>
                  <a:spcPct val="0"/>
                </a:spcBef>
              </a:pPr>
              <a:r>
                <a:rPr lang="en-US" sz="739">
                  <a:solidFill>
                    <a:srgbClr val="000000"/>
                  </a:solidFill>
                  <a:latin typeface="Calibri (MS) Bold"/>
                </a:rPr>
                <a:t>USDA</a:t>
              </a:r>
            </a:p>
          </p:txBody>
        </p:sp>
      </p:grpSp>
      <p:grpSp>
        <p:nvGrpSpPr>
          <p:cNvPr id="67" name="Group 67"/>
          <p:cNvGrpSpPr/>
          <p:nvPr/>
        </p:nvGrpSpPr>
        <p:grpSpPr>
          <a:xfrm rot="440280">
            <a:off x="3750440" y="5092524"/>
            <a:ext cx="478514" cy="112556"/>
            <a:chOff x="0" y="0"/>
            <a:chExt cx="638019" cy="150074"/>
          </a:xfrm>
        </p:grpSpPr>
        <p:sp>
          <p:nvSpPr>
            <p:cNvPr id="68" name="Freeform 68"/>
            <p:cNvSpPr/>
            <p:nvPr/>
          </p:nvSpPr>
          <p:spPr>
            <a:xfrm>
              <a:off x="0" y="1735"/>
              <a:ext cx="638019" cy="148339"/>
            </a:xfrm>
            <a:custGeom>
              <a:avLst/>
              <a:gdLst/>
              <a:ahLst/>
              <a:cxnLst/>
              <a:rect l="l" t="t" r="r" b="b"/>
              <a:pathLst>
                <a:path w="638019" h="148339">
                  <a:moveTo>
                    <a:pt x="0" y="0"/>
                  </a:moveTo>
                  <a:lnTo>
                    <a:pt x="638019" y="0"/>
                  </a:lnTo>
                  <a:lnTo>
                    <a:pt x="638019" y="148339"/>
                  </a:lnTo>
                  <a:lnTo>
                    <a:pt x="0" y="14833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69" name="TextBox 69"/>
            <p:cNvSpPr txBox="1"/>
            <p:nvPr/>
          </p:nvSpPr>
          <p:spPr>
            <a:xfrm>
              <a:off x="104937" y="-38100"/>
              <a:ext cx="428145" cy="188174"/>
            </a:xfrm>
            <a:prstGeom prst="rect">
              <a:avLst/>
            </a:prstGeom>
          </p:spPr>
          <p:txBody>
            <a:bodyPr lIns="0" tIns="0" rIns="0" bIns="0" rtlCol="0" anchor="t">
              <a:spAutoFit/>
            </a:bodyPr>
            <a:lstStyle/>
            <a:p>
              <a:pPr algn="ctr">
                <a:lnSpc>
                  <a:spcPts val="1034"/>
                </a:lnSpc>
                <a:spcBef>
                  <a:spcPct val="0"/>
                </a:spcBef>
              </a:pPr>
              <a:r>
                <a:rPr lang="en-US" sz="739">
                  <a:solidFill>
                    <a:srgbClr val="000000"/>
                  </a:solidFill>
                  <a:latin typeface="Calibri (MS) Bold"/>
                </a:rPr>
                <a:t>USDA</a:t>
              </a:r>
            </a:p>
          </p:txBody>
        </p:sp>
      </p:grpSp>
      <p:sp>
        <p:nvSpPr>
          <p:cNvPr id="70" name="Freeform 70"/>
          <p:cNvSpPr/>
          <p:nvPr/>
        </p:nvSpPr>
        <p:spPr>
          <a:xfrm>
            <a:off x="1837051" y="2982009"/>
            <a:ext cx="131457" cy="119954"/>
          </a:xfrm>
          <a:custGeom>
            <a:avLst/>
            <a:gdLst/>
            <a:ahLst/>
            <a:cxnLst/>
            <a:rect l="l" t="t" r="r" b="b"/>
            <a:pathLst>
              <a:path w="131457" h="119954">
                <a:moveTo>
                  <a:pt x="0" y="0"/>
                </a:moveTo>
                <a:lnTo>
                  <a:pt x="131457" y="0"/>
                </a:lnTo>
                <a:lnTo>
                  <a:pt x="131457" y="119954"/>
                </a:lnTo>
                <a:lnTo>
                  <a:pt x="0" y="119954"/>
                </a:lnTo>
                <a:lnTo>
                  <a:pt x="0" y="0"/>
                </a:lnTo>
                <a:close/>
              </a:path>
            </a:pathLst>
          </a:custGeom>
          <a:blipFill>
            <a:blip r:embed="rId26"/>
            <a:stretch>
              <a:fillRect/>
            </a:stretch>
          </a:blipFill>
        </p:spPr>
      </p:sp>
      <p:sp>
        <p:nvSpPr>
          <p:cNvPr id="71" name="Freeform 71"/>
          <p:cNvSpPr/>
          <p:nvPr/>
        </p:nvSpPr>
        <p:spPr>
          <a:xfrm>
            <a:off x="5370040" y="731520"/>
            <a:ext cx="1762247" cy="3830971"/>
          </a:xfrm>
          <a:custGeom>
            <a:avLst/>
            <a:gdLst/>
            <a:ahLst/>
            <a:cxnLst/>
            <a:rect l="l" t="t" r="r" b="b"/>
            <a:pathLst>
              <a:path w="1762247" h="3830971">
                <a:moveTo>
                  <a:pt x="0" y="0"/>
                </a:moveTo>
                <a:lnTo>
                  <a:pt x="1762247" y="0"/>
                </a:lnTo>
                <a:lnTo>
                  <a:pt x="1762247" y="3830971"/>
                </a:lnTo>
                <a:lnTo>
                  <a:pt x="0" y="3830971"/>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72" name="Freeform 72"/>
          <p:cNvSpPr/>
          <p:nvPr/>
        </p:nvSpPr>
        <p:spPr>
          <a:xfrm>
            <a:off x="5886103" y="1075422"/>
            <a:ext cx="730123" cy="981258"/>
          </a:xfrm>
          <a:custGeom>
            <a:avLst/>
            <a:gdLst/>
            <a:ahLst/>
            <a:cxnLst/>
            <a:rect l="l" t="t" r="r" b="b"/>
            <a:pathLst>
              <a:path w="730123" h="981258">
                <a:moveTo>
                  <a:pt x="0" y="0"/>
                </a:moveTo>
                <a:lnTo>
                  <a:pt x="730122" y="0"/>
                </a:lnTo>
                <a:lnTo>
                  <a:pt x="730122" y="981258"/>
                </a:lnTo>
                <a:lnTo>
                  <a:pt x="0" y="981258"/>
                </a:lnTo>
                <a:lnTo>
                  <a:pt x="0" y="0"/>
                </a:lnTo>
                <a:close/>
              </a:path>
            </a:pathLst>
          </a:custGeom>
          <a:blipFill>
            <a:blip r:embed="rId19"/>
            <a:stretch>
              <a:fillRect/>
            </a:stretch>
          </a:blipFill>
        </p:spPr>
      </p:sp>
      <p:sp>
        <p:nvSpPr>
          <p:cNvPr id="73" name="Freeform 73"/>
          <p:cNvSpPr/>
          <p:nvPr/>
        </p:nvSpPr>
        <p:spPr>
          <a:xfrm>
            <a:off x="5886103" y="2647006"/>
            <a:ext cx="730123" cy="981258"/>
          </a:xfrm>
          <a:custGeom>
            <a:avLst/>
            <a:gdLst/>
            <a:ahLst/>
            <a:cxnLst/>
            <a:rect l="l" t="t" r="r" b="b"/>
            <a:pathLst>
              <a:path w="730123" h="981258">
                <a:moveTo>
                  <a:pt x="0" y="0"/>
                </a:moveTo>
                <a:lnTo>
                  <a:pt x="730122" y="0"/>
                </a:lnTo>
                <a:lnTo>
                  <a:pt x="730122" y="981258"/>
                </a:lnTo>
                <a:lnTo>
                  <a:pt x="0" y="981258"/>
                </a:lnTo>
                <a:lnTo>
                  <a:pt x="0" y="0"/>
                </a:lnTo>
                <a:close/>
              </a:path>
            </a:pathLst>
          </a:custGeom>
          <a:blipFill>
            <a:blip r:embed="rId19"/>
            <a:stretch>
              <a:fillRect/>
            </a:stretch>
          </a:blipFill>
        </p:spPr>
      </p:sp>
      <p:sp>
        <p:nvSpPr>
          <p:cNvPr id="74" name="Freeform 74"/>
          <p:cNvSpPr/>
          <p:nvPr/>
        </p:nvSpPr>
        <p:spPr>
          <a:xfrm>
            <a:off x="5743949" y="2454853"/>
            <a:ext cx="1014430" cy="192153"/>
          </a:xfrm>
          <a:custGeom>
            <a:avLst/>
            <a:gdLst/>
            <a:ahLst/>
            <a:cxnLst/>
            <a:rect l="l" t="t" r="r" b="b"/>
            <a:pathLst>
              <a:path w="1014430" h="192153">
                <a:moveTo>
                  <a:pt x="0" y="0"/>
                </a:moveTo>
                <a:lnTo>
                  <a:pt x="1014430" y="0"/>
                </a:lnTo>
                <a:lnTo>
                  <a:pt x="1014430" y="192153"/>
                </a:lnTo>
                <a:lnTo>
                  <a:pt x="0" y="192153"/>
                </a:lnTo>
                <a:lnTo>
                  <a:pt x="0" y="0"/>
                </a:lnTo>
                <a:close/>
              </a:path>
            </a:pathLst>
          </a:custGeom>
          <a:blipFill>
            <a:blip r:embed="rId20"/>
            <a:stretch>
              <a:fillRect/>
            </a:stretch>
          </a:blipFill>
        </p:spPr>
      </p:sp>
      <p:sp>
        <p:nvSpPr>
          <p:cNvPr id="75" name="Freeform 75"/>
          <p:cNvSpPr/>
          <p:nvPr/>
        </p:nvSpPr>
        <p:spPr>
          <a:xfrm>
            <a:off x="5743949" y="883269"/>
            <a:ext cx="1014430" cy="192153"/>
          </a:xfrm>
          <a:custGeom>
            <a:avLst/>
            <a:gdLst/>
            <a:ahLst/>
            <a:cxnLst/>
            <a:rect l="l" t="t" r="r" b="b"/>
            <a:pathLst>
              <a:path w="1014430" h="192153">
                <a:moveTo>
                  <a:pt x="0" y="0"/>
                </a:moveTo>
                <a:lnTo>
                  <a:pt x="1014430" y="0"/>
                </a:lnTo>
                <a:lnTo>
                  <a:pt x="1014430" y="192153"/>
                </a:lnTo>
                <a:lnTo>
                  <a:pt x="0" y="192153"/>
                </a:lnTo>
                <a:lnTo>
                  <a:pt x="0" y="0"/>
                </a:lnTo>
                <a:close/>
              </a:path>
            </a:pathLst>
          </a:custGeom>
          <a:blipFill>
            <a:blip r:embed="rId20"/>
            <a:stretch>
              <a:fillRect/>
            </a:stretch>
          </a:blipFill>
        </p:spPr>
      </p:sp>
      <p:grpSp>
        <p:nvGrpSpPr>
          <p:cNvPr id="76" name="Group 76"/>
          <p:cNvGrpSpPr/>
          <p:nvPr/>
        </p:nvGrpSpPr>
        <p:grpSpPr>
          <a:xfrm>
            <a:off x="6078647" y="2697626"/>
            <a:ext cx="54082" cy="65764"/>
            <a:chOff x="0" y="0"/>
            <a:chExt cx="158750" cy="193040"/>
          </a:xfrm>
        </p:grpSpPr>
        <p:sp>
          <p:nvSpPr>
            <p:cNvPr id="77" name="Freeform 77"/>
            <p:cNvSpPr/>
            <p:nvPr/>
          </p:nvSpPr>
          <p:spPr>
            <a:xfrm>
              <a:off x="50800" y="48260"/>
              <a:ext cx="57150" cy="95250"/>
            </a:xfrm>
            <a:custGeom>
              <a:avLst/>
              <a:gdLst/>
              <a:ahLst/>
              <a:cxnLst/>
              <a:rect l="l" t="t" r="r" b="b"/>
              <a:pathLst>
                <a:path w="57150" h="95250">
                  <a:moveTo>
                    <a:pt x="57150" y="16510"/>
                  </a:moveTo>
                  <a:cubicBezTo>
                    <a:pt x="13970" y="95250"/>
                    <a:pt x="5080" y="93980"/>
                    <a:pt x="2540" y="91440"/>
                  </a:cubicBezTo>
                  <a:cubicBezTo>
                    <a:pt x="0" y="88900"/>
                    <a:pt x="2540" y="73660"/>
                    <a:pt x="6350" y="72390"/>
                  </a:cubicBezTo>
                  <a:cubicBezTo>
                    <a:pt x="10160" y="71120"/>
                    <a:pt x="22860" y="80010"/>
                    <a:pt x="22860" y="83820"/>
                  </a:cubicBezTo>
                  <a:cubicBezTo>
                    <a:pt x="22860" y="87630"/>
                    <a:pt x="10160" y="95250"/>
                    <a:pt x="6350" y="93980"/>
                  </a:cubicBezTo>
                  <a:cubicBezTo>
                    <a:pt x="2540" y="92710"/>
                    <a:pt x="0" y="85090"/>
                    <a:pt x="0" y="78740"/>
                  </a:cubicBezTo>
                  <a:cubicBezTo>
                    <a:pt x="0" y="63500"/>
                    <a:pt x="22860" y="12700"/>
                    <a:pt x="35560" y="3810"/>
                  </a:cubicBezTo>
                  <a:cubicBezTo>
                    <a:pt x="41910" y="0"/>
                    <a:pt x="50800" y="0"/>
                    <a:pt x="54610" y="2540"/>
                  </a:cubicBezTo>
                  <a:cubicBezTo>
                    <a:pt x="57150" y="5080"/>
                    <a:pt x="57150" y="16510"/>
                    <a:pt x="57150" y="16510"/>
                  </a:cubicBezTo>
                </a:path>
              </a:pathLst>
            </a:custGeom>
            <a:solidFill>
              <a:srgbClr val="000000"/>
            </a:solidFill>
            <a:ln>
              <a:noFill/>
            </a:ln>
          </p:spPr>
        </p:sp>
      </p:grpSp>
      <p:grpSp>
        <p:nvGrpSpPr>
          <p:cNvPr id="78" name="Group 78"/>
          <p:cNvGrpSpPr/>
          <p:nvPr/>
        </p:nvGrpSpPr>
        <p:grpSpPr>
          <a:xfrm>
            <a:off x="6083406" y="2695030"/>
            <a:ext cx="76147" cy="47159"/>
            <a:chOff x="0" y="0"/>
            <a:chExt cx="223520" cy="138430"/>
          </a:xfrm>
        </p:grpSpPr>
        <p:sp>
          <p:nvSpPr>
            <p:cNvPr id="79" name="Freeform 79"/>
            <p:cNvSpPr/>
            <p:nvPr/>
          </p:nvSpPr>
          <p:spPr>
            <a:xfrm>
              <a:off x="49530" y="55880"/>
              <a:ext cx="124460" cy="35560"/>
            </a:xfrm>
            <a:custGeom>
              <a:avLst/>
              <a:gdLst/>
              <a:ahLst/>
              <a:cxnLst/>
              <a:rect l="l" t="t" r="r" b="b"/>
              <a:pathLst>
                <a:path w="124460" h="35560">
                  <a:moveTo>
                    <a:pt x="12700" y="7620"/>
                  </a:moveTo>
                  <a:cubicBezTo>
                    <a:pt x="119380" y="0"/>
                    <a:pt x="119380" y="16510"/>
                    <a:pt x="116840" y="17780"/>
                  </a:cubicBezTo>
                  <a:cubicBezTo>
                    <a:pt x="114300" y="19050"/>
                    <a:pt x="99060" y="5080"/>
                    <a:pt x="100330" y="2540"/>
                  </a:cubicBezTo>
                  <a:cubicBezTo>
                    <a:pt x="101600" y="0"/>
                    <a:pt x="121920" y="1270"/>
                    <a:pt x="123190" y="3810"/>
                  </a:cubicBezTo>
                  <a:cubicBezTo>
                    <a:pt x="124460" y="6350"/>
                    <a:pt x="120650" y="13970"/>
                    <a:pt x="114300" y="17780"/>
                  </a:cubicBezTo>
                  <a:cubicBezTo>
                    <a:pt x="99060" y="26670"/>
                    <a:pt x="33020" y="35560"/>
                    <a:pt x="15240" y="31750"/>
                  </a:cubicBezTo>
                  <a:cubicBezTo>
                    <a:pt x="7620" y="30480"/>
                    <a:pt x="2540" y="26670"/>
                    <a:pt x="1270" y="22860"/>
                  </a:cubicBezTo>
                  <a:cubicBezTo>
                    <a:pt x="0" y="19050"/>
                    <a:pt x="12700" y="7620"/>
                    <a:pt x="12700" y="7620"/>
                  </a:cubicBezTo>
                </a:path>
              </a:pathLst>
            </a:custGeom>
            <a:solidFill>
              <a:srgbClr val="000000"/>
            </a:solidFill>
            <a:ln>
              <a:noFill/>
            </a:ln>
          </p:spPr>
        </p:sp>
      </p:grpSp>
      <p:grpSp>
        <p:nvGrpSpPr>
          <p:cNvPr id="80" name="Group 80"/>
          <p:cNvGrpSpPr/>
          <p:nvPr/>
        </p:nvGrpSpPr>
        <p:grpSpPr>
          <a:xfrm>
            <a:off x="6075185" y="2703683"/>
            <a:ext cx="76580" cy="61870"/>
            <a:chOff x="0" y="0"/>
            <a:chExt cx="224790" cy="181610"/>
          </a:xfrm>
        </p:grpSpPr>
        <p:sp>
          <p:nvSpPr>
            <p:cNvPr id="81" name="Freeform 81"/>
            <p:cNvSpPr/>
            <p:nvPr/>
          </p:nvSpPr>
          <p:spPr>
            <a:xfrm>
              <a:off x="49530" y="46990"/>
              <a:ext cx="124460" cy="87630"/>
            </a:xfrm>
            <a:custGeom>
              <a:avLst/>
              <a:gdLst/>
              <a:ahLst/>
              <a:cxnLst/>
              <a:rect l="l" t="t" r="r" b="b"/>
              <a:pathLst>
                <a:path w="124460" h="87630">
                  <a:moveTo>
                    <a:pt x="124460" y="10160"/>
                  </a:moveTo>
                  <a:cubicBezTo>
                    <a:pt x="113030" y="71120"/>
                    <a:pt x="102870" y="78740"/>
                    <a:pt x="92710" y="82550"/>
                  </a:cubicBezTo>
                  <a:cubicBezTo>
                    <a:pt x="81280" y="87630"/>
                    <a:pt x="64770" y="86360"/>
                    <a:pt x="50800" y="83820"/>
                  </a:cubicBezTo>
                  <a:cubicBezTo>
                    <a:pt x="34290" y="80010"/>
                    <a:pt x="2540" y="68580"/>
                    <a:pt x="1270" y="59690"/>
                  </a:cubicBezTo>
                  <a:cubicBezTo>
                    <a:pt x="0" y="54610"/>
                    <a:pt x="11430" y="43180"/>
                    <a:pt x="15240" y="43180"/>
                  </a:cubicBezTo>
                  <a:cubicBezTo>
                    <a:pt x="19050" y="43180"/>
                    <a:pt x="27940" y="54610"/>
                    <a:pt x="26670" y="58420"/>
                  </a:cubicBezTo>
                  <a:cubicBezTo>
                    <a:pt x="25400" y="62230"/>
                    <a:pt x="15240" y="69850"/>
                    <a:pt x="11430" y="68580"/>
                  </a:cubicBezTo>
                  <a:cubicBezTo>
                    <a:pt x="7620" y="67310"/>
                    <a:pt x="0" y="57150"/>
                    <a:pt x="1270" y="53340"/>
                  </a:cubicBezTo>
                  <a:cubicBezTo>
                    <a:pt x="1270" y="49530"/>
                    <a:pt x="7620" y="44450"/>
                    <a:pt x="13970" y="43180"/>
                  </a:cubicBezTo>
                  <a:cubicBezTo>
                    <a:pt x="26670" y="40640"/>
                    <a:pt x="66040" y="63500"/>
                    <a:pt x="80010" y="60960"/>
                  </a:cubicBezTo>
                  <a:cubicBezTo>
                    <a:pt x="87630" y="59690"/>
                    <a:pt x="91440" y="57150"/>
                    <a:pt x="95250" y="50800"/>
                  </a:cubicBezTo>
                  <a:cubicBezTo>
                    <a:pt x="101600" y="41910"/>
                    <a:pt x="93980" y="8890"/>
                    <a:pt x="101600" y="3810"/>
                  </a:cubicBezTo>
                  <a:cubicBezTo>
                    <a:pt x="106680" y="0"/>
                    <a:pt x="124460" y="10160"/>
                    <a:pt x="124460" y="10160"/>
                  </a:cubicBezTo>
                </a:path>
              </a:pathLst>
            </a:custGeom>
            <a:solidFill>
              <a:srgbClr val="000000"/>
            </a:solidFill>
            <a:ln>
              <a:noFill/>
            </a:ln>
          </p:spPr>
        </p:sp>
      </p:grpSp>
      <p:grpSp>
        <p:nvGrpSpPr>
          <p:cNvPr id="82" name="Group 82"/>
          <p:cNvGrpSpPr/>
          <p:nvPr/>
        </p:nvGrpSpPr>
        <p:grpSpPr>
          <a:xfrm>
            <a:off x="6124075" y="2700222"/>
            <a:ext cx="49755" cy="63600"/>
            <a:chOff x="0" y="0"/>
            <a:chExt cx="146050" cy="186690"/>
          </a:xfrm>
        </p:grpSpPr>
        <p:sp>
          <p:nvSpPr>
            <p:cNvPr id="83" name="Freeform 83"/>
            <p:cNvSpPr/>
            <p:nvPr/>
          </p:nvSpPr>
          <p:spPr>
            <a:xfrm>
              <a:off x="48260" y="48260"/>
              <a:ext cx="46990" cy="88900"/>
            </a:xfrm>
            <a:custGeom>
              <a:avLst/>
              <a:gdLst/>
              <a:ahLst/>
              <a:cxnLst/>
              <a:rect l="l" t="t" r="r" b="b"/>
              <a:pathLst>
                <a:path w="46990" h="88900">
                  <a:moveTo>
                    <a:pt x="46990" y="16510"/>
                  </a:moveTo>
                  <a:cubicBezTo>
                    <a:pt x="13970" y="88900"/>
                    <a:pt x="7620" y="88900"/>
                    <a:pt x="5080" y="86360"/>
                  </a:cubicBezTo>
                  <a:cubicBezTo>
                    <a:pt x="2540" y="83820"/>
                    <a:pt x="0" y="73660"/>
                    <a:pt x="2540" y="71120"/>
                  </a:cubicBezTo>
                  <a:cubicBezTo>
                    <a:pt x="5080" y="68580"/>
                    <a:pt x="21590" y="72390"/>
                    <a:pt x="22860" y="74930"/>
                  </a:cubicBezTo>
                  <a:cubicBezTo>
                    <a:pt x="24130" y="77470"/>
                    <a:pt x="8890" y="88900"/>
                    <a:pt x="6350" y="87630"/>
                  </a:cubicBezTo>
                  <a:cubicBezTo>
                    <a:pt x="1270" y="83820"/>
                    <a:pt x="13970" y="15240"/>
                    <a:pt x="25400" y="5080"/>
                  </a:cubicBezTo>
                  <a:cubicBezTo>
                    <a:pt x="30480" y="0"/>
                    <a:pt x="40640" y="0"/>
                    <a:pt x="44450" y="2540"/>
                  </a:cubicBezTo>
                  <a:cubicBezTo>
                    <a:pt x="46990" y="5080"/>
                    <a:pt x="46990" y="16510"/>
                    <a:pt x="46990" y="16510"/>
                  </a:cubicBezTo>
                </a:path>
              </a:pathLst>
            </a:custGeom>
            <a:solidFill>
              <a:srgbClr val="000000"/>
            </a:solidFill>
            <a:ln>
              <a:noFill/>
            </a:ln>
          </p:spPr>
        </p:sp>
      </p:grpSp>
      <p:grpSp>
        <p:nvGrpSpPr>
          <p:cNvPr id="84" name="Group 84"/>
          <p:cNvGrpSpPr/>
          <p:nvPr/>
        </p:nvGrpSpPr>
        <p:grpSpPr>
          <a:xfrm>
            <a:off x="6113259" y="2701953"/>
            <a:ext cx="90858" cy="43265"/>
            <a:chOff x="0" y="0"/>
            <a:chExt cx="266700" cy="127000"/>
          </a:xfrm>
        </p:grpSpPr>
        <p:sp>
          <p:nvSpPr>
            <p:cNvPr id="85" name="Freeform 85"/>
            <p:cNvSpPr/>
            <p:nvPr/>
          </p:nvSpPr>
          <p:spPr>
            <a:xfrm>
              <a:off x="49530" y="54610"/>
              <a:ext cx="166370" cy="26670"/>
            </a:xfrm>
            <a:custGeom>
              <a:avLst/>
              <a:gdLst/>
              <a:ahLst/>
              <a:cxnLst/>
              <a:rect l="l" t="t" r="r" b="b"/>
              <a:pathLst>
                <a:path w="166370" h="26670">
                  <a:moveTo>
                    <a:pt x="10160" y="1270"/>
                  </a:moveTo>
                  <a:cubicBezTo>
                    <a:pt x="166370" y="0"/>
                    <a:pt x="34290" y="26670"/>
                    <a:pt x="12700" y="21590"/>
                  </a:cubicBezTo>
                  <a:cubicBezTo>
                    <a:pt x="6350" y="20320"/>
                    <a:pt x="1270" y="17780"/>
                    <a:pt x="1270" y="13970"/>
                  </a:cubicBezTo>
                  <a:cubicBezTo>
                    <a:pt x="0" y="10160"/>
                    <a:pt x="10160" y="1270"/>
                    <a:pt x="10160" y="1270"/>
                  </a:cubicBezTo>
                </a:path>
              </a:pathLst>
            </a:custGeom>
            <a:solidFill>
              <a:srgbClr val="000000"/>
            </a:solidFill>
            <a:ln>
              <a:noFill/>
            </a:ln>
          </p:spPr>
        </p:sp>
      </p:grpSp>
      <p:grpSp>
        <p:nvGrpSpPr>
          <p:cNvPr id="86" name="Group 86"/>
          <p:cNvGrpSpPr/>
          <p:nvPr/>
        </p:nvGrpSpPr>
        <p:grpSpPr>
          <a:xfrm>
            <a:off x="6147871" y="2698492"/>
            <a:ext cx="73984" cy="61437"/>
            <a:chOff x="0" y="0"/>
            <a:chExt cx="217170" cy="180340"/>
          </a:xfrm>
        </p:grpSpPr>
        <p:sp>
          <p:nvSpPr>
            <p:cNvPr id="87" name="Freeform 87"/>
            <p:cNvSpPr/>
            <p:nvPr/>
          </p:nvSpPr>
          <p:spPr>
            <a:xfrm>
              <a:off x="48260" y="45720"/>
              <a:ext cx="120650" cy="91440"/>
            </a:xfrm>
            <a:custGeom>
              <a:avLst/>
              <a:gdLst/>
              <a:ahLst/>
              <a:cxnLst/>
              <a:rect l="l" t="t" r="r" b="b"/>
              <a:pathLst>
                <a:path w="120650" h="91440">
                  <a:moveTo>
                    <a:pt x="77470" y="29210"/>
                  </a:moveTo>
                  <a:cubicBezTo>
                    <a:pt x="24130" y="44450"/>
                    <a:pt x="44450" y="58420"/>
                    <a:pt x="57150" y="62230"/>
                  </a:cubicBezTo>
                  <a:cubicBezTo>
                    <a:pt x="73660" y="66040"/>
                    <a:pt x="110490" y="48260"/>
                    <a:pt x="116840" y="54610"/>
                  </a:cubicBezTo>
                  <a:cubicBezTo>
                    <a:pt x="120650" y="58420"/>
                    <a:pt x="118110" y="74930"/>
                    <a:pt x="114300" y="76200"/>
                  </a:cubicBezTo>
                  <a:cubicBezTo>
                    <a:pt x="110490" y="77470"/>
                    <a:pt x="96520" y="69850"/>
                    <a:pt x="95250" y="66040"/>
                  </a:cubicBezTo>
                  <a:cubicBezTo>
                    <a:pt x="93980" y="62230"/>
                    <a:pt x="104140" y="52070"/>
                    <a:pt x="107950" y="52070"/>
                  </a:cubicBezTo>
                  <a:cubicBezTo>
                    <a:pt x="111760" y="52070"/>
                    <a:pt x="120650" y="67310"/>
                    <a:pt x="118110" y="72390"/>
                  </a:cubicBezTo>
                  <a:cubicBezTo>
                    <a:pt x="113030" y="82550"/>
                    <a:pt x="53340" y="91440"/>
                    <a:pt x="33020" y="83820"/>
                  </a:cubicBezTo>
                  <a:cubicBezTo>
                    <a:pt x="17780" y="78740"/>
                    <a:pt x="6350" y="59690"/>
                    <a:pt x="2540" y="49530"/>
                  </a:cubicBezTo>
                  <a:cubicBezTo>
                    <a:pt x="0" y="43180"/>
                    <a:pt x="0" y="36830"/>
                    <a:pt x="3810" y="31750"/>
                  </a:cubicBezTo>
                  <a:cubicBezTo>
                    <a:pt x="8890" y="24130"/>
                    <a:pt x="22860" y="16510"/>
                    <a:pt x="35560" y="11430"/>
                  </a:cubicBezTo>
                  <a:cubicBezTo>
                    <a:pt x="49530" y="6350"/>
                    <a:pt x="76200" y="0"/>
                    <a:pt x="81280" y="5080"/>
                  </a:cubicBezTo>
                  <a:cubicBezTo>
                    <a:pt x="85090" y="8890"/>
                    <a:pt x="77470" y="29210"/>
                    <a:pt x="77470" y="29210"/>
                  </a:cubicBezTo>
                </a:path>
              </a:pathLst>
            </a:custGeom>
            <a:solidFill>
              <a:srgbClr val="000000"/>
            </a:solidFill>
            <a:ln>
              <a:noFill/>
            </a:ln>
          </p:spPr>
        </p:sp>
      </p:grpSp>
      <p:grpSp>
        <p:nvGrpSpPr>
          <p:cNvPr id="88" name="Group 88"/>
          <p:cNvGrpSpPr/>
          <p:nvPr/>
        </p:nvGrpSpPr>
        <p:grpSpPr>
          <a:xfrm>
            <a:off x="6249113" y="2738729"/>
            <a:ext cx="44996" cy="62735"/>
            <a:chOff x="0" y="0"/>
            <a:chExt cx="132080" cy="184150"/>
          </a:xfrm>
        </p:grpSpPr>
        <p:sp>
          <p:nvSpPr>
            <p:cNvPr id="89" name="Freeform 89"/>
            <p:cNvSpPr/>
            <p:nvPr/>
          </p:nvSpPr>
          <p:spPr>
            <a:xfrm>
              <a:off x="45720" y="49530"/>
              <a:ext cx="35560" cy="86360"/>
            </a:xfrm>
            <a:custGeom>
              <a:avLst/>
              <a:gdLst/>
              <a:ahLst/>
              <a:cxnLst/>
              <a:rect l="l" t="t" r="r" b="b"/>
              <a:pathLst>
                <a:path w="35560" h="86360">
                  <a:moveTo>
                    <a:pt x="35560" y="15240"/>
                  </a:moveTo>
                  <a:cubicBezTo>
                    <a:pt x="24130" y="83820"/>
                    <a:pt x="16510" y="86360"/>
                    <a:pt x="12700" y="83820"/>
                  </a:cubicBezTo>
                  <a:cubicBezTo>
                    <a:pt x="8890" y="81280"/>
                    <a:pt x="6350" y="66040"/>
                    <a:pt x="8890" y="63500"/>
                  </a:cubicBezTo>
                  <a:cubicBezTo>
                    <a:pt x="11430" y="60960"/>
                    <a:pt x="29210" y="67310"/>
                    <a:pt x="30480" y="71120"/>
                  </a:cubicBezTo>
                  <a:cubicBezTo>
                    <a:pt x="31750" y="74930"/>
                    <a:pt x="25400" y="83820"/>
                    <a:pt x="21590" y="83820"/>
                  </a:cubicBezTo>
                  <a:cubicBezTo>
                    <a:pt x="17780" y="85090"/>
                    <a:pt x="7620" y="78740"/>
                    <a:pt x="5080" y="71120"/>
                  </a:cubicBezTo>
                  <a:cubicBezTo>
                    <a:pt x="0" y="58420"/>
                    <a:pt x="3810" y="19050"/>
                    <a:pt x="11430" y="8890"/>
                  </a:cubicBezTo>
                  <a:cubicBezTo>
                    <a:pt x="15240" y="3810"/>
                    <a:pt x="22860" y="0"/>
                    <a:pt x="26670" y="1270"/>
                  </a:cubicBezTo>
                  <a:cubicBezTo>
                    <a:pt x="30480" y="2540"/>
                    <a:pt x="35560" y="15240"/>
                    <a:pt x="35560" y="15240"/>
                  </a:cubicBezTo>
                </a:path>
              </a:pathLst>
            </a:custGeom>
            <a:solidFill>
              <a:srgbClr val="000000"/>
            </a:solidFill>
            <a:ln>
              <a:noFill/>
            </a:ln>
          </p:spPr>
        </p:sp>
      </p:grpSp>
      <p:grpSp>
        <p:nvGrpSpPr>
          <p:cNvPr id="90" name="Group 90"/>
          <p:cNvGrpSpPr/>
          <p:nvPr/>
        </p:nvGrpSpPr>
        <p:grpSpPr>
          <a:xfrm>
            <a:off x="6254305" y="2732671"/>
            <a:ext cx="68359" cy="45861"/>
            <a:chOff x="0" y="0"/>
            <a:chExt cx="200660" cy="134620"/>
          </a:xfrm>
        </p:grpSpPr>
        <p:sp>
          <p:nvSpPr>
            <p:cNvPr id="91" name="Freeform 91"/>
            <p:cNvSpPr/>
            <p:nvPr/>
          </p:nvSpPr>
          <p:spPr>
            <a:xfrm>
              <a:off x="49530" y="48260"/>
              <a:ext cx="102870" cy="38100"/>
            </a:xfrm>
            <a:custGeom>
              <a:avLst/>
              <a:gdLst/>
              <a:ahLst/>
              <a:cxnLst/>
              <a:rect l="l" t="t" r="r" b="b"/>
              <a:pathLst>
                <a:path w="102870" h="38100">
                  <a:moveTo>
                    <a:pt x="10160" y="12700"/>
                  </a:moveTo>
                  <a:cubicBezTo>
                    <a:pt x="102870" y="6350"/>
                    <a:pt x="95250" y="19050"/>
                    <a:pt x="91440" y="19050"/>
                  </a:cubicBezTo>
                  <a:cubicBezTo>
                    <a:pt x="87630" y="19050"/>
                    <a:pt x="78740" y="7620"/>
                    <a:pt x="80010" y="5080"/>
                  </a:cubicBezTo>
                  <a:cubicBezTo>
                    <a:pt x="81280" y="2540"/>
                    <a:pt x="96520" y="0"/>
                    <a:pt x="99060" y="2540"/>
                  </a:cubicBezTo>
                  <a:cubicBezTo>
                    <a:pt x="100330" y="5080"/>
                    <a:pt x="97790" y="13970"/>
                    <a:pt x="92710" y="19050"/>
                  </a:cubicBezTo>
                  <a:cubicBezTo>
                    <a:pt x="81280" y="29210"/>
                    <a:pt x="30480" y="38100"/>
                    <a:pt x="15240" y="35560"/>
                  </a:cubicBezTo>
                  <a:cubicBezTo>
                    <a:pt x="8890" y="34290"/>
                    <a:pt x="2540" y="31750"/>
                    <a:pt x="1270" y="27940"/>
                  </a:cubicBezTo>
                  <a:cubicBezTo>
                    <a:pt x="0" y="24130"/>
                    <a:pt x="10160" y="12700"/>
                    <a:pt x="10160" y="12700"/>
                  </a:cubicBezTo>
                </a:path>
              </a:pathLst>
            </a:custGeom>
            <a:solidFill>
              <a:srgbClr val="000000"/>
            </a:solidFill>
            <a:ln>
              <a:noFill/>
            </a:ln>
          </p:spPr>
        </p:sp>
      </p:grpSp>
      <p:grpSp>
        <p:nvGrpSpPr>
          <p:cNvPr id="92" name="Group 92"/>
          <p:cNvGrpSpPr/>
          <p:nvPr/>
        </p:nvGrpSpPr>
        <p:grpSpPr>
          <a:xfrm>
            <a:off x="6249545" y="2749545"/>
            <a:ext cx="78743" cy="44131"/>
            <a:chOff x="0" y="0"/>
            <a:chExt cx="231140" cy="129540"/>
          </a:xfrm>
        </p:grpSpPr>
        <p:sp>
          <p:nvSpPr>
            <p:cNvPr id="93" name="Freeform 93"/>
            <p:cNvSpPr/>
            <p:nvPr/>
          </p:nvSpPr>
          <p:spPr>
            <a:xfrm>
              <a:off x="50800" y="50800"/>
              <a:ext cx="130810" cy="34290"/>
            </a:xfrm>
            <a:custGeom>
              <a:avLst/>
              <a:gdLst/>
              <a:ahLst/>
              <a:cxnLst/>
              <a:rect l="l" t="t" r="r" b="b"/>
              <a:pathLst>
                <a:path w="130810" h="34290">
                  <a:moveTo>
                    <a:pt x="10160" y="3810"/>
                  </a:moveTo>
                  <a:cubicBezTo>
                    <a:pt x="125730" y="2540"/>
                    <a:pt x="130810" y="8890"/>
                    <a:pt x="129540" y="11430"/>
                  </a:cubicBezTo>
                  <a:cubicBezTo>
                    <a:pt x="128270" y="13970"/>
                    <a:pt x="115570" y="19050"/>
                    <a:pt x="113030" y="17780"/>
                  </a:cubicBezTo>
                  <a:cubicBezTo>
                    <a:pt x="110490" y="16510"/>
                    <a:pt x="116840" y="0"/>
                    <a:pt x="118110" y="0"/>
                  </a:cubicBezTo>
                  <a:cubicBezTo>
                    <a:pt x="119380" y="0"/>
                    <a:pt x="125730" y="15240"/>
                    <a:pt x="121920" y="20320"/>
                  </a:cubicBezTo>
                  <a:cubicBezTo>
                    <a:pt x="113030" y="31750"/>
                    <a:pt x="29210" y="34290"/>
                    <a:pt x="11430" y="27940"/>
                  </a:cubicBezTo>
                  <a:cubicBezTo>
                    <a:pt x="5080" y="25400"/>
                    <a:pt x="0" y="21590"/>
                    <a:pt x="0" y="17780"/>
                  </a:cubicBezTo>
                  <a:cubicBezTo>
                    <a:pt x="0" y="13970"/>
                    <a:pt x="10160" y="3810"/>
                    <a:pt x="10160" y="3810"/>
                  </a:cubicBezTo>
                </a:path>
              </a:pathLst>
            </a:custGeom>
            <a:solidFill>
              <a:srgbClr val="000000"/>
            </a:solidFill>
            <a:ln>
              <a:noFill/>
            </a:ln>
          </p:spPr>
        </p:sp>
      </p:grpSp>
      <p:grpSp>
        <p:nvGrpSpPr>
          <p:cNvPr id="94" name="Group 94"/>
          <p:cNvGrpSpPr/>
          <p:nvPr/>
        </p:nvGrpSpPr>
        <p:grpSpPr>
          <a:xfrm>
            <a:off x="6289350" y="2742190"/>
            <a:ext cx="61004" cy="61437"/>
            <a:chOff x="0" y="0"/>
            <a:chExt cx="179070" cy="180340"/>
          </a:xfrm>
        </p:grpSpPr>
        <p:sp>
          <p:nvSpPr>
            <p:cNvPr id="95" name="Freeform 95"/>
            <p:cNvSpPr/>
            <p:nvPr/>
          </p:nvSpPr>
          <p:spPr>
            <a:xfrm>
              <a:off x="48260" y="48260"/>
              <a:ext cx="81280" cy="82550"/>
            </a:xfrm>
            <a:custGeom>
              <a:avLst/>
              <a:gdLst/>
              <a:ahLst/>
              <a:cxnLst/>
              <a:rect l="l" t="t" r="r" b="b"/>
              <a:pathLst>
                <a:path w="81280" h="82550">
                  <a:moveTo>
                    <a:pt x="27940" y="13970"/>
                  </a:moveTo>
                  <a:cubicBezTo>
                    <a:pt x="35560" y="78740"/>
                    <a:pt x="27940" y="82550"/>
                    <a:pt x="24130" y="81280"/>
                  </a:cubicBezTo>
                  <a:cubicBezTo>
                    <a:pt x="16510" y="77470"/>
                    <a:pt x="6350" y="25400"/>
                    <a:pt x="15240" y="12700"/>
                  </a:cubicBezTo>
                  <a:cubicBezTo>
                    <a:pt x="24130" y="1270"/>
                    <a:pt x="60960" y="0"/>
                    <a:pt x="71120" y="5080"/>
                  </a:cubicBezTo>
                  <a:cubicBezTo>
                    <a:pt x="76200" y="7620"/>
                    <a:pt x="80010" y="13970"/>
                    <a:pt x="80010" y="19050"/>
                  </a:cubicBezTo>
                  <a:cubicBezTo>
                    <a:pt x="80010" y="22860"/>
                    <a:pt x="73660" y="31750"/>
                    <a:pt x="69850" y="31750"/>
                  </a:cubicBezTo>
                  <a:cubicBezTo>
                    <a:pt x="64770" y="31750"/>
                    <a:pt x="53340" y="24130"/>
                    <a:pt x="53340" y="19050"/>
                  </a:cubicBezTo>
                  <a:cubicBezTo>
                    <a:pt x="53340" y="13970"/>
                    <a:pt x="62230" y="3810"/>
                    <a:pt x="66040" y="3810"/>
                  </a:cubicBezTo>
                  <a:cubicBezTo>
                    <a:pt x="71120" y="3810"/>
                    <a:pt x="81280" y="17780"/>
                    <a:pt x="80010" y="21590"/>
                  </a:cubicBezTo>
                  <a:cubicBezTo>
                    <a:pt x="77470" y="26670"/>
                    <a:pt x="46990" y="19050"/>
                    <a:pt x="39370" y="26670"/>
                  </a:cubicBezTo>
                  <a:cubicBezTo>
                    <a:pt x="31750" y="35560"/>
                    <a:pt x="43180" y="64770"/>
                    <a:pt x="38100" y="73660"/>
                  </a:cubicBezTo>
                  <a:cubicBezTo>
                    <a:pt x="35560" y="78740"/>
                    <a:pt x="27940" y="82550"/>
                    <a:pt x="24130" y="81280"/>
                  </a:cubicBezTo>
                  <a:cubicBezTo>
                    <a:pt x="15240" y="77470"/>
                    <a:pt x="0" y="26670"/>
                    <a:pt x="2540" y="13970"/>
                  </a:cubicBezTo>
                  <a:cubicBezTo>
                    <a:pt x="3810" y="7620"/>
                    <a:pt x="7620" y="2540"/>
                    <a:pt x="11430" y="2540"/>
                  </a:cubicBezTo>
                  <a:cubicBezTo>
                    <a:pt x="15240" y="1270"/>
                    <a:pt x="27940" y="13970"/>
                    <a:pt x="27940" y="13970"/>
                  </a:cubicBezTo>
                </a:path>
              </a:pathLst>
            </a:custGeom>
            <a:solidFill>
              <a:srgbClr val="000000"/>
            </a:solidFill>
            <a:ln>
              <a:noFill/>
            </a:ln>
          </p:spPr>
        </p:sp>
      </p:grpSp>
      <p:grpSp>
        <p:nvGrpSpPr>
          <p:cNvPr id="96" name="Group 96"/>
          <p:cNvGrpSpPr/>
          <p:nvPr/>
        </p:nvGrpSpPr>
        <p:grpSpPr>
          <a:xfrm>
            <a:off x="6319203" y="2743920"/>
            <a:ext cx="44996" cy="61004"/>
            <a:chOff x="0" y="0"/>
            <a:chExt cx="132080" cy="179070"/>
          </a:xfrm>
        </p:grpSpPr>
        <p:sp>
          <p:nvSpPr>
            <p:cNvPr id="97" name="Freeform 97"/>
            <p:cNvSpPr/>
            <p:nvPr/>
          </p:nvSpPr>
          <p:spPr>
            <a:xfrm>
              <a:off x="46990" y="50800"/>
              <a:ext cx="34290" cy="78740"/>
            </a:xfrm>
            <a:custGeom>
              <a:avLst/>
              <a:gdLst/>
              <a:ahLst/>
              <a:cxnLst/>
              <a:rect l="l" t="t" r="r" b="b"/>
              <a:pathLst>
                <a:path w="34290" h="78740">
                  <a:moveTo>
                    <a:pt x="29210" y="12700"/>
                  </a:moveTo>
                  <a:cubicBezTo>
                    <a:pt x="31750" y="73660"/>
                    <a:pt x="21590" y="78740"/>
                    <a:pt x="17780" y="77470"/>
                  </a:cubicBezTo>
                  <a:cubicBezTo>
                    <a:pt x="13970" y="76200"/>
                    <a:pt x="8890" y="58420"/>
                    <a:pt x="11430" y="55880"/>
                  </a:cubicBezTo>
                  <a:cubicBezTo>
                    <a:pt x="13970" y="53340"/>
                    <a:pt x="34290" y="59690"/>
                    <a:pt x="34290" y="62230"/>
                  </a:cubicBezTo>
                  <a:cubicBezTo>
                    <a:pt x="34290" y="64770"/>
                    <a:pt x="17780" y="76200"/>
                    <a:pt x="12700" y="73660"/>
                  </a:cubicBezTo>
                  <a:cubicBezTo>
                    <a:pt x="5080" y="69850"/>
                    <a:pt x="0" y="25400"/>
                    <a:pt x="3810" y="12700"/>
                  </a:cubicBezTo>
                  <a:cubicBezTo>
                    <a:pt x="6350" y="6350"/>
                    <a:pt x="11430" y="0"/>
                    <a:pt x="15240" y="0"/>
                  </a:cubicBezTo>
                  <a:cubicBezTo>
                    <a:pt x="19050" y="0"/>
                    <a:pt x="29210" y="12700"/>
                    <a:pt x="29210" y="12700"/>
                  </a:cubicBezTo>
                </a:path>
              </a:pathLst>
            </a:custGeom>
            <a:solidFill>
              <a:srgbClr val="000000"/>
            </a:solidFill>
            <a:ln>
              <a:noFill/>
            </a:ln>
          </p:spPr>
        </p:sp>
      </p:grpSp>
      <p:grpSp>
        <p:nvGrpSpPr>
          <p:cNvPr id="98" name="Group 98"/>
          <p:cNvGrpSpPr/>
          <p:nvPr/>
        </p:nvGrpSpPr>
        <p:grpSpPr>
          <a:xfrm>
            <a:off x="6308819" y="2734835"/>
            <a:ext cx="44131" cy="43265"/>
            <a:chOff x="0" y="0"/>
            <a:chExt cx="129540" cy="127000"/>
          </a:xfrm>
        </p:grpSpPr>
        <p:sp>
          <p:nvSpPr>
            <p:cNvPr id="99" name="Freeform 99"/>
            <p:cNvSpPr/>
            <p:nvPr/>
          </p:nvSpPr>
          <p:spPr>
            <a:xfrm>
              <a:off x="49530" y="50800"/>
              <a:ext cx="30480" cy="25400"/>
            </a:xfrm>
            <a:custGeom>
              <a:avLst/>
              <a:gdLst/>
              <a:ahLst/>
              <a:cxnLst/>
              <a:rect l="l" t="t" r="r" b="b"/>
              <a:pathLst>
                <a:path w="30480" h="25400">
                  <a:moveTo>
                    <a:pt x="16510" y="0"/>
                  </a:moveTo>
                  <a:cubicBezTo>
                    <a:pt x="30480" y="12700"/>
                    <a:pt x="22860" y="25400"/>
                    <a:pt x="19050" y="25400"/>
                  </a:cubicBezTo>
                  <a:cubicBezTo>
                    <a:pt x="15240" y="25400"/>
                    <a:pt x="3810" y="10160"/>
                    <a:pt x="5080" y="6350"/>
                  </a:cubicBezTo>
                  <a:cubicBezTo>
                    <a:pt x="6350" y="2540"/>
                    <a:pt x="24130" y="1270"/>
                    <a:pt x="26670" y="3810"/>
                  </a:cubicBezTo>
                  <a:cubicBezTo>
                    <a:pt x="29210" y="6350"/>
                    <a:pt x="27940" y="20320"/>
                    <a:pt x="24130" y="22860"/>
                  </a:cubicBezTo>
                  <a:cubicBezTo>
                    <a:pt x="20320" y="25400"/>
                    <a:pt x="2540" y="16510"/>
                    <a:pt x="1270" y="12700"/>
                  </a:cubicBezTo>
                  <a:cubicBezTo>
                    <a:pt x="0" y="8890"/>
                    <a:pt x="12700" y="0"/>
                    <a:pt x="12700" y="0"/>
                  </a:cubicBezTo>
                </a:path>
              </a:pathLst>
            </a:custGeom>
            <a:solidFill>
              <a:srgbClr val="000000"/>
            </a:solidFill>
            <a:ln>
              <a:noFill/>
            </a:ln>
          </p:spPr>
        </p:sp>
      </p:grpSp>
      <p:grpSp>
        <p:nvGrpSpPr>
          <p:cNvPr id="100" name="Group 100"/>
          <p:cNvGrpSpPr/>
          <p:nvPr/>
        </p:nvGrpSpPr>
        <p:grpSpPr>
          <a:xfrm>
            <a:off x="6330019" y="2741324"/>
            <a:ext cx="57543" cy="56678"/>
            <a:chOff x="0" y="0"/>
            <a:chExt cx="168910" cy="166370"/>
          </a:xfrm>
        </p:grpSpPr>
        <p:sp>
          <p:nvSpPr>
            <p:cNvPr id="101" name="Freeform 101"/>
            <p:cNvSpPr/>
            <p:nvPr/>
          </p:nvSpPr>
          <p:spPr>
            <a:xfrm>
              <a:off x="50800" y="46990"/>
              <a:ext cx="68580" cy="72390"/>
            </a:xfrm>
            <a:custGeom>
              <a:avLst/>
              <a:gdLst/>
              <a:ahLst/>
              <a:cxnLst/>
              <a:rect l="l" t="t" r="r" b="b"/>
              <a:pathLst>
                <a:path w="68580" h="72390">
                  <a:moveTo>
                    <a:pt x="41910" y="34290"/>
                  </a:moveTo>
                  <a:cubicBezTo>
                    <a:pt x="29210" y="40640"/>
                    <a:pt x="35560" y="48260"/>
                    <a:pt x="40640" y="48260"/>
                  </a:cubicBezTo>
                  <a:cubicBezTo>
                    <a:pt x="46990" y="48260"/>
                    <a:pt x="58420" y="33020"/>
                    <a:pt x="62230" y="34290"/>
                  </a:cubicBezTo>
                  <a:cubicBezTo>
                    <a:pt x="66040" y="35560"/>
                    <a:pt x="68580" y="49530"/>
                    <a:pt x="66040" y="53340"/>
                  </a:cubicBezTo>
                  <a:cubicBezTo>
                    <a:pt x="63500" y="58420"/>
                    <a:pt x="46990" y="60960"/>
                    <a:pt x="43180" y="58420"/>
                  </a:cubicBezTo>
                  <a:cubicBezTo>
                    <a:pt x="39370" y="54610"/>
                    <a:pt x="41910" y="34290"/>
                    <a:pt x="45720" y="33020"/>
                  </a:cubicBezTo>
                  <a:cubicBezTo>
                    <a:pt x="49530" y="31750"/>
                    <a:pt x="67310" y="45720"/>
                    <a:pt x="67310" y="49530"/>
                  </a:cubicBezTo>
                  <a:cubicBezTo>
                    <a:pt x="67310" y="53340"/>
                    <a:pt x="48260" y="60960"/>
                    <a:pt x="44450" y="58420"/>
                  </a:cubicBezTo>
                  <a:cubicBezTo>
                    <a:pt x="40640" y="55880"/>
                    <a:pt x="44450" y="34290"/>
                    <a:pt x="48260" y="31750"/>
                  </a:cubicBezTo>
                  <a:cubicBezTo>
                    <a:pt x="52070" y="29210"/>
                    <a:pt x="63500" y="34290"/>
                    <a:pt x="66040" y="38100"/>
                  </a:cubicBezTo>
                  <a:cubicBezTo>
                    <a:pt x="68580" y="41910"/>
                    <a:pt x="68580" y="49530"/>
                    <a:pt x="66040" y="53340"/>
                  </a:cubicBezTo>
                  <a:cubicBezTo>
                    <a:pt x="60960" y="60960"/>
                    <a:pt x="30480" y="72390"/>
                    <a:pt x="19050" y="68580"/>
                  </a:cubicBezTo>
                  <a:cubicBezTo>
                    <a:pt x="10160" y="66040"/>
                    <a:pt x="0" y="52070"/>
                    <a:pt x="0" y="41910"/>
                  </a:cubicBezTo>
                  <a:cubicBezTo>
                    <a:pt x="0" y="30480"/>
                    <a:pt x="12700" y="7620"/>
                    <a:pt x="24130" y="3810"/>
                  </a:cubicBezTo>
                  <a:cubicBezTo>
                    <a:pt x="34290" y="0"/>
                    <a:pt x="60960" y="12700"/>
                    <a:pt x="64770" y="20320"/>
                  </a:cubicBezTo>
                  <a:cubicBezTo>
                    <a:pt x="67310" y="25400"/>
                    <a:pt x="64770" y="35560"/>
                    <a:pt x="60960" y="38100"/>
                  </a:cubicBezTo>
                  <a:cubicBezTo>
                    <a:pt x="57150" y="40640"/>
                    <a:pt x="41910" y="34290"/>
                    <a:pt x="41910" y="34290"/>
                  </a:cubicBezTo>
                </a:path>
              </a:pathLst>
            </a:custGeom>
            <a:solidFill>
              <a:srgbClr val="000000"/>
            </a:solidFill>
            <a:ln>
              <a:noFill/>
            </a:ln>
          </p:spPr>
        </p:sp>
      </p:grpSp>
      <p:grpSp>
        <p:nvGrpSpPr>
          <p:cNvPr id="102" name="Group 102"/>
          <p:cNvGrpSpPr/>
          <p:nvPr/>
        </p:nvGrpSpPr>
        <p:grpSpPr>
          <a:xfrm>
            <a:off x="6345162" y="2727480"/>
            <a:ext cx="45429" cy="83070"/>
            <a:chOff x="0" y="0"/>
            <a:chExt cx="133350" cy="243840"/>
          </a:xfrm>
        </p:grpSpPr>
        <p:sp>
          <p:nvSpPr>
            <p:cNvPr id="103" name="Freeform 103"/>
            <p:cNvSpPr/>
            <p:nvPr/>
          </p:nvSpPr>
          <p:spPr>
            <a:xfrm>
              <a:off x="43180" y="50800"/>
              <a:ext cx="39370" cy="143510"/>
            </a:xfrm>
            <a:custGeom>
              <a:avLst/>
              <a:gdLst/>
              <a:ahLst/>
              <a:cxnLst/>
              <a:rect l="l" t="t" r="r" b="b"/>
              <a:pathLst>
                <a:path w="39370" h="143510">
                  <a:moveTo>
                    <a:pt x="30480" y="11430"/>
                  </a:moveTo>
                  <a:cubicBezTo>
                    <a:pt x="36830" y="139700"/>
                    <a:pt x="27940" y="143510"/>
                    <a:pt x="25400" y="142240"/>
                  </a:cubicBezTo>
                  <a:cubicBezTo>
                    <a:pt x="22860" y="140970"/>
                    <a:pt x="19050" y="127000"/>
                    <a:pt x="21590" y="125730"/>
                  </a:cubicBezTo>
                  <a:cubicBezTo>
                    <a:pt x="24130" y="123190"/>
                    <a:pt x="39370" y="130810"/>
                    <a:pt x="39370" y="132080"/>
                  </a:cubicBezTo>
                  <a:cubicBezTo>
                    <a:pt x="39370" y="133350"/>
                    <a:pt x="24130" y="139700"/>
                    <a:pt x="19050" y="135890"/>
                  </a:cubicBezTo>
                  <a:cubicBezTo>
                    <a:pt x="6350" y="125730"/>
                    <a:pt x="0" y="26670"/>
                    <a:pt x="7620" y="8890"/>
                  </a:cubicBezTo>
                  <a:cubicBezTo>
                    <a:pt x="10160" y="2540"/>
                    <a:pt x="16510" y="0"/>
                    <a:pt x="20320" y="0"/>
                  </a:cubicBezTo>
                  <a:cubicBezTo>
                    <a:pt x="24130" y="0"/>
                    <a:pt x="30480" y="11430"/>
                    <a:pt x="30480" y="11430"/>
                  </a:cubicBezTo>
                </a:path>
              </a:pathLst>
            </a:custGeom>
            <a:solidFill>
              <a:srgbClr val="000000"/>
            </a:solidFill>
            <a:ln>
              <a:noFill/>
            </a:ln>
          </p:spPr>
        </p:sp>
      </p:grpSp>
      <p:grpSp>
        <p:nvGrpSpPr>
          <p:cNvPr id="104" name="Group 104"/>
          <p:cNvGrpSpPr/>
          <p:nvPr/>
        </p:nvGrpSpPr>
        <p:grpSpPr>
          <a:xfrm>
            <a:off x="6344729" y="2738729"/>
            <a:ext cx="67062" cy="112058"/>
            <a:chOff x="0" y="0"/>
            <a:chExt cx="196850" cy="328930"/>
          </a:xfrm>
        </p:grpSpPr>
        <p:sp>
          <p:nvSpPr>
            <p:cNvPr id="105" name="Freeform 105"/>
            <p:cNvSpPr/>
            <p:nvPr/>
          </p:nvSpPr>
          <p:spPr>
            <a:xfrm>
              <a:off x="49530" y="49530"/>
              <a:ext cx="104140" cy="232410"/>
            </a:xfrm>
            <a:custGeom>
              <a:avLst/>
              <a:gdLst/>
              <a:ahLst/>
              <a:cxnLst/>
              <a:rect l="l" t="t" r="r" b="b"/>
              <a:pathLst>
                <a:path w="104140" h="232410">
                  <a:moveTo>
                    <a:pt x="66040" y="45720"/>
                  </a:moveTo>
                  <a:cubicBezTo>
                    <a:pt x="43180" y="27940"/>
                    <a:pt x="30480" y="49530"/>
                    <a:pt x="31750" y="58420"/>
                  </a:cubicBezTo>
                  <a:cubicBezTo>
                    <a:pt x="33020" y="67310"/>
                    <a:pt x="49530" y="82550"/>
                    <a:pt x="54610" y="81280"/>
                  </a:cubicBezTo>
                  <a:cubicBezTo>
                    <a:pt x="60960" y="78740"/>
                    <a:pt x="55880" y="40640"/>
                    <a:pt x="63500" y="35560"/>
                  </a:cubicBezTo>
                  <a:cubicBezTo>
                    <a:pt x="68580" y="31750"/>
                    <a:pt x="81280" y="35560"/>
                    <a:pt x="87630" y="43180"/>
                  </a:cubicBezTo>
                  <a:cubicBezTo>
                    <a:pt x="102870" y="62230"/>
                    <a:pt x="104140" y="163830"/>
                    <a:pt x="96520" y="195580"/>
                  </a:cubicBezTo>
                  <a:cubicBezTo>
                    <a:pt x="92710" y="210820"/>
                    <a:pt x="87630" y="224790"/>
                    <a:pt x="78740" y="228600"/>
                  </a:cubicBezTo>
                  <a:cubicBezTo>
                    <a:pt x="68580" y="232410"/>
                    <a:pt x="50800" y="223520"/>
                    <a:pt x="38100" y="215900"/>
                  </a:cubicBezTo>
                  <a:cubicBezTo>
                    <a:pt x="24130" y="208280"/>
                    <a:pt x="2540" y="191770"/>
                    <a:pt x="1270" y="182880"/>
                  </a:cubicBezTo>
                  <a:cubicBezTo>
                    <a:pt x="0" y="177800"/>
                    <a:pt x="7620" y="167640"/>
                    <a:pt x="10160" y="167640"/>
                  </a:cubicBezTo>
                  <a:cubicBezTo>
                    <a:pt x="12700" y="167640"/>
                    <a:pt x="19050" y="185420"/>
                    <a:pt x="17780" y="186690"/>
                  </a:cubicBezTo>
                  <a:cubicBezTo>
                    <a:pt x="16510" y="187960"/>
                    <a:pt x="1270" y="182880"/>
                    <a:pt x="1270" y="180340"/>
                  </a:cubicBezTo>
                  <a:cubicBezTo>
                    <a:pt x="1270" y="177800"/>
                    <a:pt x="10160" y="168910"/>
                    <a:pt x="16510" y="168910"/>
                  </a:cubicBezTo>
                  <a:cubicBezTo>
                    <a:pt x="30480" y="168910"/>
                    <a:pt x="66040" y="215900"/>
                    <a:pt x="77470" y="209550"/>
                  </a:cubicBezTo>
                  <a:cubicBezTo>
                    <a:pt x="93980" y="199390"/>
                    <a:pt x="48260" y="62230"/>
                    <a:pt x="60960" y="41910"/>
                  </a:cubicBezTo>
                  <a:cubicBezTo>
                    <a:pt x="66040" y="34290"/>
                    <a:pt x="80010" y="30480"/>
                    <a:pt x="83820" y="34290"/>
                  </a:cubicBezTo>
                  <a:cubicBezTo>
                    <a:pt x="90170" y="40640"/>
                    <a:pt x="82550" y="93980"/>
                    <a:pt x="71120" y="102870"/>
                  </a:cubicBezTo>
                  <a:cubicBezTo>
                    <a:pt x="63500" y="109220"/>
                    <a:pt x="45720" y="104140"/>
                    <a:pt x="35560" y="99060"/>
                  </a:cubicBezTo>
                  <a:cubicBezTo>
                    <a:pt x="24130" y="92710"/>
                    <a:pt x="8890" y="80010"/>
                    <a:pt x="5080" y="67310"/>
                  </a:cubicBezTo>
                  <a:cubicBezTo>
                    <a:pt x="1270" y="54610"/>
                    <a:pt x="10160" y="33020"/>
                    <a:pt x="17780" y="21590"/>
                  </a:cubicBezTo>
                  <a:cubicBezTo>
                    <a:pt x="24130" y="12700"/>
                    <a:pt x="31750" y="2540"/>
                    <a:pt x="40640" y="1270"/>
                  </a:cubicBezTo>
                  <a:cubicBezTo>
                    <a:pt x="53340" y="0"/>
                    <a:pt x="82550" y="20320"/>
                    <a:pt x="87630" y="30480"/>
                  </a:cubicBezTo>
                  <a:cubicBezTo>
                    <a:pt x="90170" y="36830"/>
                    <a:pt x="88900" y="45720"/>
                    <a:pt x="85090" y="48260"/>
                  </a:cubicBezTo>
                  <a:cubicBezTo>
                    <a:pt x="81280" y="50800"/>
                    <a:pt x="66040" y="45720"/>
                    <a:pt x="66040" y="45720"/>
                  </a:cubicBezTo>
                </a:path>
              </a:pathLst>
            </a:custGeom>
            <a:solidFill>
              <a:srgbClr val="000000"/>
            </a:solidFill>
            <a:ln>
              <a:noFill/>
            </a:ln>
          </p:spPr>
        </p:sp>
      </p:grpSp>
      <p:grpSp>
        <p:nvGrpSpPr>
          <p:cNvPr id="106" name="Group 106"/>
          <p:cNvGrpSpPr/>
          <p:nvPr/>
        </p:nvGrpSpPr>
        <p:grpSpPr>
          <a:xfrm>
            <a:off x="6375448" y="2743488"/>
            <a:ext cx="70523" cy="72253"/>
            <a:chOff x="0" y="0"/>
            <a:chExt cx="207010" cy="212090"/>
          </a:xfrm>
        </p:grpSpPr>
        <p:sp>
          <p:nvSpPr>
            <p:cNvPr id="107" name="Freeform 107"/>
            <p:cNvSpPr/>
            <p:nvPr/>
          </p:nvSpPr>
          <p:spPr>
            <a:xfrm>
              <a:off x="45720" y="45720"/>
              <a:ext cx="113030" cy="118110"/>
            </a:xfrm>
            <a:custGeom>
              <a:avLst/>
              <a:gdLst/>
              <a:ahLst/>
              <a:cxnLst/>
              <a:rect l="l" t="t" r="r" b="b"/>
              <a:pathLst>
                <a:path w="113030" h="118110">
                  <a:moveTo>
                    <a:pt x="13970" y="41910"/>
                  </a:moveTo>
                  <a:cubicBezTo>
                    <a:pt x="48260" y="31750"/>
                    <a:pt x="44450" y="21590"/>
                    <a:pt x="43180" y="21590"/>
                  </a:cubicBezTo>
                  <a:cubicBezTo>
                    <a:pt x="40640" y="21590"/>
                    <a:pt x="26670" y="57150"/>
                    <a:pt x="29210" y="69850"/>
                  </a:cubicBezTo>
                  <a:cubicBezTo>
                    <a:pt x="31750" y="78740"/>
                    <a:pt x="40640" y="87630"/>
                    <a:pt x="48260" y="90170"/>
                  </a:cubicBezTo>
                  <a:cubicBezTo>
                    <a:pt x="54610" y="92710"/>
                    <a:pt x="62230" y="91440"/>
                    <a:pt x="68580" y="86360"/>
                  </a:cubicBezTo>
                  <a:cubicBezTo>
                    <a:pt x="77470" y="80010"/>
                    <a:pt x="80010" y="46990"/>
                    <a:pt x="88900" y="44450"/>
                  </a:cubicBezTo>
                  <a:cubicBezTo>
                    <a:pt x="95250" y="41910"/>
                    <a:pt x="110490" y="50800"/>
                    <a:pt x="110490" y="54610"/>
                  </a:cubicBezTo>
                  <a:cubicBezTo>
                    <a:pt x="110490" y="58420"/>
                    <a:pt x="96520" y="67310"/>
                    <a:pt x="92710" y="66040"/>
                  </a:cubicBezTo>
                  <a:cubicBezTo>
                    <a:pt x="88900" y="64770"/>
                    <a:pt x="88900" y="44450"/>
                    <a:pt x="91440" y="43180"/>
                  </a:cubicBezTo>
                  <a:cubicBezTo>
                    <a:pt x="93980" y="41910"/>
                    <a:pt x="109220" y="49530"/>
                    <a:pt x="110490" y="57150"/>
                  </a:cubicBezTo>
                  <a:cubicBezTo>
                    <a:pt x="113030" y="68580"/>
                    <a:pt x="92710" y="100330"/>
                    <a:pt x="78740" y="109220"/>
                  </a:cubicBezTo>
                  <a:cubicBezTo>
                    <a:pt x="68580" y="116840"/>
                    <a:pt x="53340" y="118110"/>
                    <a:pt x="41910" y="115570"/>
                  </a:cubicBezTo>
                  <a:cubicBezTo>
                    <a:pt x="29210" y="111760"/>
                    <a:pt x="10160" y="97790"/>
                    <a:pt x="5080" y="85090"/>
                  </a:cubicBezTo>
                  <a:cubicBezTo>
                    <a:pt x="0" y="74930"/>
                    <a:pt x="2540" y="62230"/>
                    <a:pt x="6350" y="49530"/>
                  </a:cubicBezTo>
                  <a:cubicBezTo>
                    <a:pt x="10160" y="35560"/>
                    <a:pt x="20320" y="10160"/>
                    <a:pt x="31750" y="5080"/>
                  </a:cubicBezTo>
                  <a:cubicBezTo>
                    <a:pt x="41910" y="0"/>
                    <a:pt x="63500" y="3810"/>
                    <a:pt x="68580" y="11430"/>
                  </a:cubicBezTo>
                  <a:cubicBezTo>
                    <a:pt x="73660" y="19050"/>
                    <a:pt x="71120" y="39370"/>
                    <a:pt x="66040" y="48260"/>
                  </a:cubicBezTo>
                  <a:cubicBezTo>
                    <a:pt x="62230" y="54610"/>
                    <a:pt x="55880" y="59690"/>
                    <a:pt x="48260" y="62230"/>
                  </a:cubicBezTo>
                  <a:cubicBezTo>
                    <a:pt x="38100" y="66040"/>
                    <a:pt x="11430" y="71120"/>
                    <a:pt x="7620" y="66040"/>
                  </a:cubicBezTo>
                  <a:cubicBezTo>
                    <a:pt x="3810" y="62230"/>
                    <a:pt x="13970" y="41910"/>
                    <a:pt x="13970" y="41910"/>
                  </a:cubicBezTo>
                </a:path>
              </a:pathLst>
            </a:custGeom>
            <a:solidFill>
              <a:srgbClr val="000000"/>
            </a:solidFill>
            <a:ln>
              <a:noFill/>
            </a:ln>
          </p:spPr>
        </p:sp>
      </p:grpSp>
      <p:grpSp>
        <p:nvGrpSpPr>
          <p:cNvPr id="108" name="Group 108"/>
          <p:cNvGrpSpPr/>
          <p:nvPr/>
        </p:nvGrpSpPr>
        <p:grpSpPr>
          <a:xfrm>
            <a:off x="6424338" y="2737863"/>
            <a:ext cx="45429" cy="62735"/>
            <a:chOff x="0" y="0"/>
            <a:chExt cx="133350" cy="184150"/>
          </a:xfrm>
        </p:grpSpPr>
        <p:sp>
          <p:nvSpPr>
            <p:cNvPr id="109" name="Freeform 109"/>
            <p:cNvSpPr/>
            <p:nvPr/>
          </p:nvSpPr>
          <p:spPr>
            <a:xfrm>
              <a:off x="44450" y="49530"/>
              <a:ext cx="39370" cy="85090"/>
            </a:xfrm>
            <a:custGeom>
              <a:avLst/>
              <a:gdLst/>
              <a:ahLst/>
              <a:cxnLst/>
              <a:rect l="l" t="t" r="r" b="b"/>
              <a:pathLst>
                <a:path w="39370" h="85090">
                  <a:moveTo>
                    <a:pt x="31750" y="12700"/>
                  </a:moveTo>
                  <a:cubicBezTo>
                    <a:pt x="34290" y="81280"/>
                    <a:pt x="22860" y="85090"/>
                    <a:pt x="20320" y="82550"/>
                  </a:cubicBezTo>
                  <a:cubicBezTo>
                    <a:pt x="17780" y="80010"/>
                    <a:pt x="20320" y="62230"/>
                    <a:pt x="22860" y="60960"/>
                  </a:cubicBezTo>
                  <a:cubicBezTo>
                    <a:pt x="25400" y="59690"/>
                    <a:pt x="38100" y="69850"/>
                    <a:pt x="38100" y="73660"/>
                  </a:cubicBezTo>
                  <a:cubicBezTo>
                    <a:pt x="38100" y="77470"/>
                    <a:pt x="25400" y="85090"/>
                    <a:pt x="21590" y="83820"/>
                  </a:cubicBezTo>
                  <a:cubicBezTo>
                    <a:pt x="17780" y="82550"/>
                    <a:pt x="16510" y="66040"/>
                    <a:pt x="19050" y="63500"/>
                  </a:cubicBezTo>
                  <a:cubicBezTo>
                    <a:pt x="21590" y="60960"/>
                    <a:pt x="36830" y="64770"/>
                    <a:pt x="38100" y="68580"/>
                  </a:cubicBezTo>
                  <a:cubicBezTo>
                    <a:pt x="39370" y="72390"/>
                    <a:pt x="34290" y="82550"/>
                    <a:pt x="30480" y="83820"/>
                  </a:cubicBezTo>
                  <a:cubicBezTo>
                    <a:pt x="26670" y="85090"/>
                    <a:pt x="20320" y="83820"/>
                    <a:pt x="16510" y="78740"/>
                  </a:cubicBezTo>
                  <a:cubicBezTo>
                    <a:pt x="8890" y="68580"/>
                    <a:pt x="0" y="21590"/>
                    <a:pt x="6350" y="10160"/>
                  </a:cubicBezTo>
                  <a:cubicBezTo>
                    <a:pt x="8890" y="3810"/>
                    <a:pt x="19050" y="0"/>
                    <a:pt x="22860" y="1270"/>
                  </a:cubicBezTo>
                  <a:cubicBezTo>
                    <a:pt x="26670" y="2540"/>
                    <a:pt x="31750" y="12700"/>
                    <a:pt x="31750" y="12700"/>
                  </a:cubicBezTo>
                </a:path>
              </a:pathLst>
            </a:custGeom>
            <a:solidFill>
              <a:srgbClr val="000000"/>
            </a:solidFill>
            <a:ln>
              <a:noFill/>
            </a:ln>
          </p:spPr>
        </p:sp>
      </p:grpSp>
      <p:grpSp>
        <p:nvGrpSpPr>
          <p:cNvPr id="110" name="Group 110"/>
          <p:cNvGrpSpPr/>
          <p:nvPr/>
        </p:nvGrpSpPr>
        <p:grpSpPr>
          <a:xfrm>
            <a:off x="6431260" y="2740459"/>
            <a:ext cx="48025" cy="67062"/>
            <a:chOff x="0" y="0"/>
            <a:chExt cx="140970" cy="196850"/>
          </a:xfrm>
        </p:grpSpPr>
        <p:sp>
          <p:nvSpPr>
            <p:cNvPr id="111" name="Freeform 111"/>
            <p:cNvSpPr/>
            <p:nvPr/>
          </p:nvSpPr>
          <p:spPr>
            <a:xfrm>
              <a:off x="49530" y="49530"/>
              <a:ext cx="41910" cy="97790"/>
            </a:xfrm>
            <a:custGeom>
              <a:avLst/>
              <a:gdLst/>
              <a:ahLst/>
              <a:cxnLst/>
              <a:rect l="l" t="t" r="r" b="b"/>
              <a:pathLst>
                <a:path w="41910" h="97790">
                  <a:moveTo>
                    <a:pt x="24130" y="8890"/>
                  </a:moveTo>
                  <a:cubicBezTo>
                    <a:pt x="30480" y="97790"/>
                    <a:pt x="20320" y="81280"/>
                    <a:pt x="21590" y="78740"/>
                  </a:cubicBezTo>
                  <a:cubicBezTo>
                    <a:pt x="22860" y="76200"/>
                    <a:pt x="39370" y="81280"/>
                    <a:pt x="40640" y="83820"/>
                  </a:cubicBezTo>
                  <a:cubicBezTo>
                    <a:pt x="41910" y="86360"/>
                    <a:pt x="31750" y="97790"/>
                    <a:pt x="27940" y="96520"/>
                  </a:cubicBezTo>
                  <a:cubicBezTo>
                    <a:pt x="25400" y="95250"/>
                    <a:pt x="20320" y="82550"/>
                    <a:pt x="21590" y="80010"/>
                  </a:cubicBezTo>
                  <a:cubicBezTo>
                    <a:pt x="24130" y="77470"/>
                    <a:pt x="40640" y="80010"/>
                    <a:pt x="40640" y="82550"/>
                  </a:cubicBezTo>
                  <a:cubicBezTo>
                    <a:pt x="40640" y="85090"/>
                    <a:pt x="26670" y="95250"/>
                    <a:pt x="21590" y="92710"/>
                  </a:cubicBezTo>
                  <a:cubicBezTo>
                    <a:pt x="11430" y="88900"/>
                    <a:pt x="0" y="33020"/>
                    <a:pt x="1270" y="17780"/>
                  </a:cubicBezTo>
                  <a:cubicBezTo>
                    <a:pt x="2540" y="10160"/>
                    <a:pt x="6350" y="2540"/>
                    <a:pt x="10160" y="1270"/>
                  </a:cubicBezTo>
                  <a:cubicBezTo>
                    <a:pt x="13970" y="0"/>
                    <a:pt x="24130" y="8890"/>
                    <a:pt x="24130" y="8890"/>
                  </a:cubicBezTo>
                </a:path>
              </a:pathLst>
            </a:custGeom>
            <a:solidFill>
              <a:srgbClr val="000000"/>
            </a:solidFill>
            <a:ln>
              <a:noFill/>
            </a:ln>
          </p:spPr>
        </p:sp>
      </p:grpSp>
      <p:grpSp>
        <p:nvGrpSpPr>
          <p:cNvPr id="112" name="Group 112"/>
          <p:cNvGrpSpPr/>
          <p:nvPr/>
        </p:nvGrpSpPr>
        <p:grpSpPr>
          <a:xfrm>
            <a:off x="6413089" y="2751708"/>
            <a:ext cx="104270" cy="42400"/>
            <a:chOff x="0" y="0"/>
            <a:chExt cx="306070" cy="124460"/>
          </a:xfrm>
        </p:grpSpPr>
        <p:sp>
          <p:nvSpPr>
            <p:cNvPr id="113" name="Freeform 113"/>
            <p:cNvSpPr/>
            <p:nvPr/>
          </p:nvSpPr>
          <p:spPr>
            <a:xfrm>
              <a:off x="50800" y="53340"/>
              <a:ext cx="204470" cy="27940"/>
            </a:xfrm>
            <a:custGeom>
              <a:avLst/>
              <a:gdLst/>
              <a:ahLst/>
              <a:cxnLst/>
              <a:rect l="l" t="t" r="r" b="b"/>
              <a:pathLst>
                <a:path w="204470" h="27940">
                  <a:moveTo>
                    <a:pt x="8890" y="0"/>
                  </a:moveTo>
                  <a:cubicBezTo>
                    <a:pt x="204470" y="1270"/>
                    <a:pt x="34290" y="27940"/>
                    <a:pt x="10160" y="20320"/>
                  </a:cubicBezTo>
                  <a:cubicBezTo>
                    <a:pt x="3810" y="17780"/>
                    <a:pt x="0" y="15240"/>
                    <a:pt x="0" y="11430"/>
                  </a:cubicBezTo>
                  <a:cubicBezTo>
                    <a:pt x="0" y="7620"/>
                    <a:pt x="8890" y="0"/>
                    <a:pt x="8890" y="0"/>
                  </a:cubicBezTo>
                </a:path>
              </a:pathLst>
            </a:custGeom>
            <a:solidFill>
              <a:srgbClr val="000000"/>
            </a:solidFill>
            <a:ln>
              <a:noFill/>
            </a:ln>
          </p:spPr>
        </p:sp>
      </p:grpSp>
      <p:grpSp>
        <p:nvGrpSpPr>
          <p:cNvPr id="114" name="Group 114"/>
          <p:cNvGrpSpPr/>
          <p:nvPr/>
        </p:nvGrpSpPr>
        <p:grpSpPr>
          <a:xfrm>
            <a:off x="6418713" y="2759496"/>
            <a:ext cx="95184" cy="44996"/>
            <a:chOff x="0" y="0"/>
            <a:chExt cx="279400" cy="132080"/>
          </a:xfrm>
        </p:grpSpPr>
        <p:sp>
          <p:nvSpPr>
            <p:cNvPr id="115" name="Freeform 115"/>
            <p:cNvSpPr/>
            <p:nvPr/>
          </p:nvSpPr>
          <p:spPr>
            <a:xfrm>
              <a:off x="50800" y="53340"/>
              <a:ext cx="179070" cy="34290"/>
            </a:xfrm>
            <a:custGeom>
              <a:avLst/>
              <a:gdLst/>
              <a:ahLst/>
              <a:cxnLst/>
              <a:rect l="l" t="t" r="r" b="b"/>
              <a:pathLst>
                <a:path w="179070" h="34290">
                  <a:moveTo>
                    <a:pt x="10160" y="6350"/>
                  </a:moveTo>
                  <a:cubicBezTo>
                    <a:pt x="175260" y="1270"/>
                    <a:pt x="172720" y="15240"/>
                    <a:pt x="171450" y="15240"/>
                  </a:cubicBezTo>
                  <a:cubicBezTo>
                    <a:pt x="170180" y="15240"/>
                    <a:pt x="160020" y="5080"/>
                    <a:pt x="161290" y="2540"/>
                  </a:cubicBezTo>
                  <a:cubicBezTo>
                    <a:pt x="162560" y="0"/>
                    <a:pt x="176530" y="0"/>
                    <a:pt x="177800" y="2540"/>
                  </a:cubicBezTo>
                  <a:cubicBezTo>
                    <a:pt x="179070" y="5080"/>
                    <a:pt x="176530" y="11430"/>
                    <a:pt x="170180" y="15240"/>
                  </a:cubicBezTo>
                  <a:cubicBezTo>
                    <a:pt x="151130" y="26670"/>
                    <a:pt x="31750" y="34290"/>
                    <a:pt x="10160" y="27940"/>
                  </a:cubicBezTo>
                  <a:cubicBezTo>
                    <a:pt x="3810" y="26670"/>
                    <a:pt x="0" y="24130"/>
                    <a:pt x="0" y="20320"/>
                  </a:cubicBezTo>
                  <a:cubicBezTo>
                    <a:pt x="0" y="16510"/>
                    <a:pt x="10160" y="6350"/>
                    <a:pt x="10160" y="6350"/>
                  </a:cubicBezTo>
                </a:path>
              </a:pathLst>
            </a:custGeom>
            <a:solidFill>
              <a:srgbClr val="000000"/>
            </a:solidFill>
            <a:ln>
              <a:noFill/>
            </a:ln>
          </p:spPr>
        </p:sp>
      </p:grpSp>
      <p:grpSp>
        <p:nvGrpSpPr>
          <p:cNvPr id="116" name="Group 116"/>
          <p:cNvGrpSpPr/>
          <p:nvPr/>
        </p:nvGrpSpPr>
        <p:grpSpPr>
          <a:xfrm>
            <a:off x="6469767" y="2737863"/>
            <a:ext cx="45429" cy="75282"/>
            <a:chOff x="0" y="0"/>
            <a:chExt cx="133350" cy="220980"/>
          </a:xfrm>
        </p:grpSpPr>
        <p:sp>
          <p:nvSpPr>
            <p:cNvPr id="117" name="Freeform 117"/>
            <p:cNvSpPr/>
            <p:nvPr/>
          </p:nvSpPr>
          <p:spPr>
            <a:xfrm>
              <a:off x="45720" y="50800"/>
              <a:ext cx="38100" cy="120650"/>
            </a:xfrm>
            <a:custGeom>
              <a:avLst/>
              <a:gdLst/>
              <a:ahLst/>
              <a:cxnLst/>
              <a:rect l="l" t="t" r="r" b="b"/>
              <a:pathLst>
                <a:path w="38100" h="120650">
                  <a:moveTo>
                    <a:pt x="27940" y="10160"/>
                  </a:moveTo>
                  <a:cubicBezTo>
                    <a:pt x="29210" y="120650"/>
                    <a:pt x="20320" y="110490"/>
                    <a:pt x="21590" y="107950"/>
                  </a:cubicBezTo>
                  <a:cubicBezTo>
                    <a:pt x="22860" y="105410"/>
                    <a:pt x="34290" y="102870"/>
                    <a:pt x="35560" y="104140"/>
                  </a:cubicBezTo>
                  <a:cubicBezTo>
                    <a:pt x="36830" y="105410"/>
                    <a:pt x="34290" y="119380"/>
                    <a:pt x="31750" y="119380"/>
                  </a:cubicBezTo>
                  <a:cubicBezTo>
                    <a:pt x="29210" y="119380"/>
                    <a:pt x="20320" y="110490"/>
                    <a:pt x="21590" y="107950"/>
                  </a:cubicBezTo>
                  <a:cubicBezTo>
                    <a:pt x="22860" y="105410"/>
                    <a:pt x="35560" y="104140"/>
                    <a:pt x="36830" y="105410"/>
                  </a:cubicBezTo>
                  <a:cubicBezTo>
                    <a:pt x="38100" y="106680"/>
                    <a:pt x="29210" y="118110"/>
                    <a:pt x="25400" y="118110"/>
                  </a:cubicBezTo>
                  <a:cubicBezTo>
                    <a:pt x="21590" y="116840"/>
                    <a:pt x="17780" y="104140"/>
                    <a:pt x="15240" y="92710"/>
                  </a:cubicBezTo>
                  <a:cubicBezTo>
                    <a:pt x="10160" y="73660"/>
                    <a:pt x="0" y="27940"/>
                    <a:pt x="5080" y="12700"/>
                  </a:cubicBezTo>
                  <a:cubicBezTo>
                    <a:pt x="7620" y="6350"/>
                    <a:pt x="12700" y="0"/>
                    <a:pt x="16510" y="0"/>
                  </a:cubicBezTo>
                  <a:cubicBezTo>
                    <a:pt x="20320" y="0"/>
                    <a:pt x="27940" y="10160"/>
                    <a:pt x="27940" y="10160"/>
                  </a:cubicBezTo>
                </a:path>
              </a:pathLst>
            </a:custGeom>
            <a:solidFill>
              <a:srgbClr val="000000"/>
            </a:solidFill>
            <a:ln>
              <a:noFill/>
            </a:ln>
          </p:spPr>
        </p:sp>
      </p:grpSp>
      <p:grpSp>
        <p:nvGrpSpPr>
          <p:cNvPr id="118" name="Group 118"/>
          <p:cNvGrpSpPr/>
          <p:nvPr/>
        </p:nvGrpSpPr>
        <p:grpSpPr>
          <a:xfrm>
            <a:off x="5921593" y="2990966"/>
            <a:ext cx="68359" cy="68359"/>
            <a:chOff x="0" y="0"/>
            <a:chExt cx="200660" cy="200660"/>
          </a:xfrm>
        </p:grpSpPr>
        <p:sp>
          <p:nvSpPr>
            <p:cNvPr id="119" name="Freeform 119"/>
            <p:cNvSpPr/>
            <p:nvPr/>
          </p:nvSpPr>
          <p:spPr>
            <a:xfrm>
              <a:off x="41910" y="45720"/>
              <a:ext cx="113030" cy="107950"/>
            </a:xfrm>
            <a:custGeom>
              <a:avLst/>
              <a:gdLst/>
              <a:ahLst/>
              <a:cxnLst/>
              <a:rect l="l" t="t" r="r" b="b"/>
              <a:pathLst>
                <a:path w="113030" h="107950">
                  <a:moveTo>
                    <a:pt x="40640" y="26670"/>
                  </a:moveTo>
                  <a:cubicBezTo>
                    <a:pt x="35560" y="57150"/>
                    <a:pt x="83820" y="35560"/>
                    <a:pt x="96520" y="43180"/>
                  </a:cubicBezTo>
                  <a:cubicBezTo>
                    <a:pt x="106680" y="49530"/>
                    <a:pt x="113030" y="71120"/>
                    <a:pt x="107950" y="81280"/>
                  </a:cubicBezTo>
                  <a:cubicBezTo>
                    <a:pt x="102870" y="92710"/>
                    <a:pt x="59690" y="107950"/>
                    <a:pt x="54610" y="104140"/>
                  </a:cubicBezTo>
                  <a:cubicBezTo>
                    <a:pt x="52070" y="101600"/>
                    <a:pt x="58420" y="81280"/>
                    <a:pt x="62230" y="81280"/>
                  </a:cubicBezTo>
                  <a:cubicBezTo>
                    <a:pt x="66040" y="81280"/>
                    <a:pt x="77470" y="99060"/>
                    <a:pt x="76200" y="101600"/>
                  </a:cubicBezTo>
                  <a:cubicBezTo>
                    <a:pt x="74930" y="104140"/>
                    <a:pt x="52070" y="102870"/>
                    <a:pt x="50800" y="99060"/>
                  </a:cubicBezTo>
                  <a:cubicBezTo>
                    <a:pt x="49530" y="95250"/>
                    <a:pt x="66040" y="80010"/>
                    <a:pt x="69850" y="81280"/>
                  </a:cubicBezTo>
                  <a:cubicBezTo>
                    <a:pt x="73660" y="82550"/>
                    <a:pt x="77470" y="101600"/>
                    <a:pt x="74930" y="104140"/>
                  </a:cubicBezTo>
                  <a:cubicBezTo>
                    <a:pt x="72390" y="106680"/>
                    <a:pt x="50800" y="99060"/>
                    <a:pt x="50800" y="95250"/>
                  </a:cubicBezTo>
                  <a:cubicBezTo>
                    <a:pt x="50800" y="91440"/>
                    <a:pt x="78740" y="87630"/>
                    <a:pt x="81280" y="81280"/>
                  </a:cubicBezTo>
                  <a:cubicBezTo>
                    <a:pt x="83820" y="77470"/>
                    <a:pt x="81280" y="69850"/>
                    <a:pt x="77470" y="66040"/>
                  </a:cubicBezTo>
                  <a:cubicBezTo>
                    <a:pt x="68580" y="58420"/>
                    <a:pt x="19050" y="76200"/>
                    <a:pt x="8890" y="64770"/>
                  </a:cubicBezTo>
                  <a:cubicBezTo>
                    <a:pt x="0" y="54610"/>
                    <a:pt x="5080" y="16510"/>
                    <a:pt x="15240" y="7620"/>
                  </a:cubicBezTo>
                  <a:cubicBezTo>
                    <a:pt x="22860" y="0"/>
                    <a:pt x="50800" y="0"/>
                    <a:pt x="55880" y="5080"/>
                  </a:cubicBezTo>
                  <a:cubicBezTo>
                    <a:pt x="59690" y="7620"/>
                    <a:pt x="59690" y="16510"/>
                    <a:pt x="57150" y="20320"/>
                  </a:cubicBezTo>
                  <a:cubicBezTo>
                    <a:pt x="54610" y="24130"/>
                    <a:pt x="40640" y="26670"/>
                    <a:pt x="40640" y="26670"/>
                  </a:cubicBezTo>
                </a:path>
              </a:pathLst>
            </a:custGeom>
            <a:solidFill>
              <a:srgbClr val="000000"/>
            </a:solidFill>
            <a:ln>
              <a:noFill/>
            </a:ln>
          </p:spPr>
        </p:sp>
      </p:grpSp>
      <p:grpSp>
        <p:nvGrpSpPr>
          <p:cNvPr id="120" name="Group 120"/>
          <p:cNvGrpSpPr/>
          <p:nvPr/>
        </p:nvGrpSpPr>
        <p:grpSpPr>
          <a:xfrm>
            <a:off x="5973079" y="2988370"/>
            <a:ext cx="69225" cy="72253"/>
            <a:chOff x="0" y="0"/>
            <a:chExt cx="203200" cy="212090"/>
          </a:xfrm>
        </p:grpSpPr>
        <p:sp>
          <p:nvSpPr>
            <p:cNvPr id="121" name="Freeform 121"/>
            <p:cNvSpPr/>
            <p:nvPr/>
          </p:nvSpPr>
          <p:spPr>
            <a:xfrm>
              <a:off x="41910" y="48260"/>
              <a:ext cx="113030" cy="114300"/>
            </a:xfrm>
            <a:custGeom>
              <a:avLst/>
              <a:gdLst/>
              <a:ahLst/>
              <a:cxnLst/>
              <a:rect l="l" t="t" r="r" b="b"/>
              <a:pathLst>
                <a:path w="113030" h="114300">
                  <a:moveTo>
                    <a:pt x="40640" y="19050"/>
                  </a:moveTo>
                  <a:cubicBezTo>
                    <a:pt x="39370" y="86360"/>
                    <a:pt x="55880" y="85090"/>
                    <a:pt x="63500" y="82550"/>
                  </a:cubicBezTo>
                  <a:cubicBezTo>
                    <a:pt x="71120" y="80010"/>
                    <a:pt x="80010" y="71120"/>
                    <a:pt x="82550" y="64770"/>
                  </a:cubicBezTo>
                  <a:cubicBezTo>
                    <a:pt x="83820" y="59690"/>
                    <a:pt x="81280" y="49530"/>
                    <a:pt x="78740" y="48260"/>
                  </a:cubicBezTo>
                  <a:cubicBezTo>
                    <a:pt x="74930" y="46990"/>
                    <a:pt x="62230" y="59690"/>
                    <a:pt x="55880" y="68580"/>
                  </a:cubicBezTo>
                  <a:cubicBezTo>
                    <a:pt x="48260" y="78740"/>
                    <a:pt x="43180" y="105410"/>
                    <a:pt x="35560" y="106680"/>
                  </a:cubicBezTo>
                  <a:cubicBezTo>
                    <a:pt x="30480" y="107950"/>
                    <a:pt x="16510" y="95250"/>
                    <a:pt x="17780" y="90170"/>
                  </a:cubicBezTo>
                  <a:cubicBezTo>
                    <a:pt x="17780" y="86360"/>
                    <a:pt x="34290" y="77470"/>
                    <a:pt x="38100" y="80010"/>
                  </a:cubicBezTo>
                  <a:cubicBezTo>
                    <a:pt x="41910" y="82550"/>
                    <a:pt x="44450" y="101600"/>
                    <a:pt x="40640" y="104140"/>
                  </a:cubicBezTo>
                  <a:cubicBezTo>
                    <a:pt x="36830" y="106680"/>
                    <a:pt x="20320" y="102870"/>
                    <a:pt x="17780" y="96520"/>
                  </a:cubicBezTo>
                  <a:cubicBezTo>
                    <a:pt x="13970" y="87630"/>
                    <a:pt x="26670" y="58420"/>
                    <a:pt x="38100" y="46990"/>
                  </a:cubicBezTo>
                  <a:cubicBezTo>
                    <a:pt x="50800" y="34290"/>
                    <a:pt x="77470" y="19050"/>
                    <a:pt x="90170" y="24130"/>
                  </a:cubicBezTo>
                  <a:cubicBezTo>
                    <a:pt x="101600" y="29210"/>
                    <a:pt x="113030" y="57150"/>
                    <a:pt x="110490" y="71120"/>
                  </a:cubicBezTo>
                  <a:cubicBezTo>
                    <a:pt x="107950" y="85090"/>
                    <a:pt x="90170" y="100330"/>
                    <a:pt x="78740" y="106680"/>
                  </a:cubicBezTo>
                  <a:cubicBezTo>
                    <a:pt x="69850" y="111760"/>
                    <a:pt x="59690" y="114300"/>
                    <a:pt x="49530" y="113030"/>
                  </a:cubicBezTo>
                  <a:cubicBezTo>
                    <a:pt x="36830" y="110490"/>
                    <a:pt x="15240" y="101600"/>
                    <a:pt x="8890" y="87630"/>
                  </a:cubicBezTo>
                  <a:cubicBezTo>
                    <a:pt x="0" y="69850"/>
                    <a:pt x="7620" y="20320"/>
                    <a:pt x="16510" y="8890"/>
                  </a:cubicBezTo>
                  <a:cubicBezTo>
                    <a:pt x="21590" y="2540"/>
                    <a:pt x="31750" y="0"/>
                    <a:pt x="35560" y="2540"/>
                  </a:cubicBezTo>
                  <a:cubicBezTo>
                    <a:pt x="39370" y="5080"/>
                    <a:pt x="40640" y="19050"/>
                    <a:pt x="40640" y="19050"/>
                  </a:cubicBezTo>
                </a:path>
              </a:pathLst>
            </a:custGeom>
            <a:solidFill>
              <a:srgbClr val="000000"/>
            </a:solidFill>
            <a:ln>
              <a:noFill/>
            </a:ln>
          </p:spPr>
        </p:sp>
      </p:grpSp>
      <p:grpSp>
        <p:nvGrpSpPr>
          <p:cNvPr id="122" name="Group 122"/>
          <p:cNvGrpSpPr/>
          <p:nvPr/>
        </p:nvGrpSpPr>
        <p:grpSpPr>
          <a:xfrm>
            <a:off x="6039708" y="2995726"/>
            <a:ext cx="63168" cy="67494"/>
            <a:chOff x="0" y="0"/>
            <a:chExt cx="185420" cy="198120"/>
          </a:xfrm>
        </p:grpSpPr>
        <p:sp>
          <p:nvSpPr>
            <p:cNvPr id="123" name="Freeform 123"/>
            <p:cNvSpPr/>
            <p:nvPr/>
          </p:nvSpPr>
          <p:spPr>
            <a:xfrm>
              <a:off x="48260" y="50800"/>
              <a:ext cx="87630" cy="99060"/>
            </a:xfrm>
            <a:custGeom>
              <a:avLst/>
              <a:gdLst/>
              <a:ahLst/>
              <a:cxnLst/>
              <a:rect l="l" t="t" r="r" b="b"/>
              <a:pathLst>
                <a:path w="87630" h="99060">
                  <a:moveTo>
                    <a:pt x="7620" y="0"/>
                  </a:moveTo>
                  <a:cubicBezTo>
                    <a:pt x="39370" y="6350"/>
                    <a:pt x="39370" y="11430"/>
                    <a:pt x="39370" y="17780"/>
                  </a:cubicBezTo>
                  <a:cubicBezTo>
                    <a:pt x="39370" y="27940"/>
                    <a:pt x="36830" y="49530"/>
                    <a:pt x="30480" y="55880"/>
                  </a:cubicBezTo>
                  <a:cubicBezTo>
                    <a:pt x="25400" y="60960"/>
                    <a:pt x="12700" y="60960"/>
                    <a:pt x="7620" y="58420"/>
                  </a:cubicBezTo>
                  <a:cubicBezTo>
                    <a:pt x="3810" y="55880"/>
                    <a:pt x="1270" y="49530"/>
                    <a:pt x="2540" y="44450"/>
                  </a:cubicBezTo>
                  <a:cubicBezTo>
                    <a:pt x="5080" y="36830"/>
                    <a:pt x="17780" y="26670"/>
                    <a:pt x="29210" y="22860"/>
                  </a:cubicBezTo>
                  <a:cubicBezTo>
                    <a:pt x="41910" y="17780"/>
                    <a:pt x="63500" y="16510"/>
                    <a:pt x="73660" y="20320"/>
                  </a:cubicBezTo>
                  <a:cubicBezTo>
                    <a:pt x="80010" y="22860"/>
                    <a:pt x="85090" y="27940"/>
                    <a:pt x="86360" y="34290"/>
                  </a:cubicBezTo>
                  <a:cubicBezTo>
                    <a:pt x="87630" y="46990"/>
                    <a:pt x="62230" y="95250"/>
                    <a:pt x="50800" y="96520"/>
                  </a:cubicBezTo>
                  <a:cubicBezTo>
                    <a:pt x="43180" y="97790"/>
                    <a:pt x="27940" y="81280"/>
                    <a:pt x="29210" y="76200"/>
                  </a:cubicBezTo>
                  <a:cubicBezTo>
                    <a:pt x="30480" y="72390"/>
                    <a:pt x="50800" y="66040"/>
                    <a:pt x="54610" y="68580"/>
                  </a:cubicBezTo>
                  <a:cubicBezTo>
                    <a:pt x="58420" y="71120"/>
                    <a:pt x="55880" y="92710"/>
                    <a:pt x="52070" y="95250"/>
                  </a:cubicBezTo>
                  <a:cubicBezTo>
                    <a:pt x="48260" y="97790"/>
                    <a:pt x="27940" y="87630"/>
                    <a:pt x="27940" y="82550"/>
                  </a:cubicBezTo>
                  <a:cubicBezTo>
                    <a:pt x="27940" y="77470"/>
                    <a:pt x="49530" y="64770"/>
                    <a:pt x="53340" y="67310"/>
                  </a:cubicBezTo>
                  <a:cubicBezTo>
                    <a:pt x="57150" y="69850"/>
                    <a:pt x="54610" y="93980"/>
                    <a:pt x="50800" y="96520"/>
                  </a:cubicBezTo>
                  <a:cubicBezTo>
                    <a:pt x="46990" y="99060"/>
                    <a:pt x="27940" y="87630"/>
                    <a:pt x="27940" y="81280"/>
                  </a:cubicBezTo>
                  <a:cubicBezTo>
                    <a:pt x="27940" y="72390"/>
                    <a:pt x="66040" y="53340"/>
                    <a:pt x="63500" y="49530"/>
                  </a:cubicBezTo>
                  <a:cubicBezTo>
                    <a:pt x="60960" y="44450"/>
                    <a:pt x="15240" y="66040"/>
                    <a:pt x="7620" y="58420"/>
                  </a:cubicBezTo>
                  <a:cubicBezTo>
                    <a:pt x="1270" y="52070"/>
                    <a:pt x="7620" y="21590"/>
                    <a:pt x="12700" y="17780"/>
                  </a:cubicBezTo>
                  <a:cubicBezTo>
                    <a:pt x="15240" y="15240"/>
                    <a:pt x="25400" y="20320"/>
                    <a:pt x="25400" y="20320"/>
                  </a:cubicBezTo>
                  <a:cubicBezTo>
                    <a:pt x="25400" y="20320"/>
                    <a:pt x="5080" y="22860"/>
                    <a:pt x="2540" y="19050"/>
                  </a:cubicBezTo>
                  <a:cubicBezTo>
                    <a:pt x="0" y="15240"/>
                    <a:pt x="7620" y="0"/>
                    <a:pt x="7620" y="0"/>
                  </a:cubicBezTo>
                </a:path>
              </a:pathLst>
            </a:custGeom>
            <a:solidFill>
              <a:srgbClr val="000000"/>
            </a:solidFill>
            <a:ln>
              <a:noFill/>
            </a:ln>
          </p:spPr>
        </p:sp>
      </p:grpSp>
      <p:grpSp>
        <p:nvGrpSpPr>
          <p:cNvPr id="124" name="Group 124"/>
          <p:cNvGrpSpPr/>
          <p:nvPr/>
        </p:nvGrpSpPr>
        <p:grpSpPr>
          <a:xfrm>
            <a:off x="6069561" y="2991399"/>
            <a:ext cx="61870" cy="69657"/>
            <a:chOff x="0" y="0"/>
            <a:chExt cx="181610" cy="204470"/>
          </a:xfrm>
        </p:grpSpPr>
        <p:sp>
          <p:nvSpPr>
            <p:cNvPr id="125" name="Freeform 125"/>
            <p:cNvSpPr/>
            <p:nvPr/>
          </p:nvSpPr>
          <p:spPr>
            <a:xfrm>
              <a:off x="46990" y="50800"/>
              <a:ext cx="88900" cy="104140"/>
            </a:xfrm>
            <a:custGeom>
              <a:avLst/>
              <a:gdLst/>
              <a:ahLst/>
              <a:cxnLst/>
              <a:rect l="l" t="t" r="r" b="b"/>
              <a:pathLst>
                <a:path w="88900" h="104140">
                  <a:moveTo>
                    <a:pt x="8890" y="0"/>
                  </a:moveTo>
                  <a:cubicBezTo>
                    <a:pt x="57150" y="8890"/>
                    <a:pt x="58420" y="22860"/>
                    <a:pt x="55880" y="31750"/>
                  </a:cubicBezTo>
                  <a:cubicBezTo>
                    <a:pt x="53340" y="40640"/>
                    <a:pt x="41910" y="57150"/>
                    <a:pt x="38100" y="55880"/>
                  </a:cubicBezTo>
                  <a:cubicBezTo>
                    <a:pt x="35560" y="54610"/>
                    <a:pt x="31750" y="38100"/>
                    <a:pt x="35560" y="34290"/>
                  </a:cubicBezTo>
                  <a:cubicBezTo>
                    <a:pt x="40640" y="29210"/>
                    <a:pt x="63500" y="27940"/>
                    <a:pt x="71120" y="34290"/>
                  </a:cubicBezTo>
                  <a:cubicBezTo>
                    <a:pt x="80010" y="40640"/>
                    <a:pt x="88900" y="64770"/>
                    <a:pt x="83820" y="76200"/>
                  </a:cubicBezTo>
                  <a:cubicBezTo>
                    <a:pt x="78740" y="88900"/>
                    <a:pt x="43180" y="102870"/>
                    <a:pt x="30480" y="102870"/>
                  </a:cubicBezTo>
                  <a:cubicBezTo>
                    <a:pt x="22860" y="102870"/>
                    <a:pt x="13970" y="99060"/>
                    <a:pt x="12700" y="93980"/>
                  </a:cubicBezTo>
                  <a:cubicBezTo>
                    <a:pt x="11430" y="88900"/>
                    <a:pt x="21590" y="71120"/>
                    <a:pt x="26670" y="71120"/>
                  </a:cubicBezTo>
                  <a:cubicBezTo>
                    <a:pt x="31750" y="71120"/>
                    <a:pt x="43180" y="92710"/>
                    <a:pt x="40640" y="97790"/>
                  </a:cubicBezTo>
                  <a:cubicBezTo>
                    <a:pt x="39370" y="101600"/>
                    <a:pt x="26670" y="104140"/>
                    <a:pt x="21590" y="101600"/>
                  </a:cubicBezTo>
                  <a:cubicBezTo>
                    <a:pt x="16510" y="99060"/>
                    <a:pt x="10160" y="90170"/>
                    <a:pt x="11430" y="85090"/>
                  </a:cubicBezTo>
                  <a:cubicBezTo>
                    <a:pt x="13970" y="77470"/>
                    <a:pt x="54610" y="67310"/>
                    <a:pt x="53340" y="62230"/>
                  </a:cubicBezTo>
                  <a:cubicBezTo>
                    <a:pt x="52070" y="58420"/>
                    <a:pt x="22860" y="63500"/>
                    <a:pt x="19050" y="57150"/>
                  </a:cubicBezTo>
                  <a:cubicBezTo>
                    <a:pt x="15240" y="50800"/>
                    <a:pt x="31750" y="27940"/>
                    <a:pt x="27940" y="22860"/>
                  </a:cubicBezTo>
                  <a:cubicBezTo>
                    <a:pt x="24130" y="19050"/>
                    <a:pt x="7620" y="27940"/>
                    <a:pt x="3810" y="24130"/>
                  </a:cubicBezTo>
                  <a:cubicBezTo>
                    <a:pt x="0" y="20320"/>
                    <a:pt x="8890" y="0"/>
                    <a:pt x="8890" y="0"/>
                  </a:cubicBezTo>
                </a:path>
              </a:pathLst>
            </a:custGeom>
            <a:solidFill>
              <a:srgbClr val="000000"/>
            </a:solidFill>
            <a:ln>
              <a:noFill/>
            </a:ln>
          </p:spPr>
        </p:sp>
      </p:grpSp>
      <p:grpSp>
        <p:nvGrpSpPr>
          <p:cNvPr id="126" name="Group 126"/>
          <p:cNvGrpSpPr/>
          <p:nvPr/>
        </p:nvGrpSpPr>
        <p:grpSpPr>
          <a:xfrm>
            <a:off x="6121047" y="2990101"/>
            <a:ext cx="68792" cy="64466"/>
            <a:chOff x="0" y="0"/>
            <a:chExt cx="201930" cy="189230"/>
          </a:xfrm>
        </p:grpSpPr>
        <p:sp>
          <p:nvSpPr>
            <p:cNvPr id="127" name="Freeform 127"/>
            <p:cNvSpPr/>
            <p:nvPr/>
          </p:nvSpPr>
          <p:spPr>
            <a:xfrm>
              <a:off x="44450" y="49530"/>
              <a:ext cx="106680" cy="90170"/>
            </a:xfrm>
            <a:custGeom>
              <a:avLst/>
              <a:gdLst/>
              <a:ahLst/>
              <a:cxnLst/>
              <a:rect l="l" t="t" r="r" b="b"/>
              <a:pathLst>
                <a:path w="106680" h="90170">
                  <a:moveTo>
                    <a:pt x="35560" y="13970"/>
                  </a:moveTo>
                  <a:cubicBezTo>
                    <a:pt x="25400" y="87630"/>
                    <a:pt x="13970" y="90170"/>
                    <a:pt x="8890" y="86360"/>
                  </a:cubicBezTo>
                  <a:cubicBezTo>
                    <a:pt x="2540" y="81280"/>
                    <a:pt x="3810" y="50800"/>
                    <a:pt x="6350" y="35560"/>
                  </a:cubicBezTo>
                  <a:cubicBezTo>
                    <a:pt x="8890" y="22860"/>
                    <a:pt x="15240" y="3810"/>
                    <a:pt x="22860" y="2540"/>
                  </a:cubicBezTo>
                  <a:cubicBezTo>
                    <a:pt x="33020" y="1270"/>
                    <a:pt x="55880" y="35560"/>
                    <a:pt x="60960" y="49530"/>
                  </a:cubicBezTo>
                  <a:cubicBezTo>
                    <a:pt x="64770" y="58420"/>
                    <a:pt x="64770" y="71120"/>
                    <a:pt x="60960" y="74930"/>
                  </a:cubicBezTo>
                  <a:cubicBezTo>
                    <a:pt x="57150" y="78740"/>
                    <a:pt x="41910" y="80010"/>
                    <a:pt x="39370" y="76200"/>
                  </a:cubicBezTo>
                  <a:cubicBezTo>
                    <a:pt x="34290" y="69850"/>
                    <a:pt x="48260" y="31750"/>
                    <a:pt x="58420" y="22860"/>
                  </a:cubicBezTo>
                  <a:cubicBezTo>
                    <a:pt x="64770" y="16510"/>
                    <a:pt x="76200" y="12700"/>
                    <a:pt x="82550" y="16510"/>
                  </a:cubicBezTo>
                  <a:cubicBezTo>
                    <a:pt x="93980" y="22860"/>
                    <a:pt x="106680" y="80010"/>
                    <a:pt x="100330" y="86360"/>
                  </a:cubicBezTo>
                  <a:cubicBezTo>
                    <a:pt x="96520" y="90170"/>
                    <a:pt x="78740" y="82550"/>
                    <a:pt x="77470" y="78740"/>
                  </a:cubicBezTo>
                  <a:cubicBezTo>
                    <a:pt x="76200" y="73660"/>
                    <a:pt x="87630" y="59690"/>
                    <a:pt x="92710" y="59690"/>
                  </a:cubicBezTo>
                  <a:cubicBezTo>
                    <a:pt x="97790" y="59690"/>
                    <a:pt x="106680" y="72390"/>
                    <a:pt x="106680" y="77470"/>
                  </a:cubicBezTo>
                  <a:cubicBezTo>
                    <a:pt x="106680" y="81280"/>
                    <a:pt x="99060" y="88900"/>
                    <a:pt x="93980" y="88900"/>
                  </a:cubicBezTo>
                  <a:cubicBezTo>
                    <a:pt x="88900" y="88900"/>
                    <a:pt x="82550" y="85090"/>
                    <a:pt x="78740" y="80010"/>
                  </a:cubicBezTo>
                  <a:cubicBezTo>
                    <a:pt x="72390" y="72390"/>
                    <a:pt x="63500" y="44450"/>
                    <a:pt x="67310" y="39370"/>
                  </a:cubicBezTo>
                  <a:cubicBezTo>
                    <a:pt x="69850" y="36830"/>
                    <a:pt x="81280" y="36830"/>
                    <a:pt x="82550" y="39370"/>
                  </a:cubicBezTo>
                  <a:cubicBezTo>
                    <a:pt x="85090" y="44450"/>
                    <a:pt x="67310" y="72390"/>
                    <a:pt x="58420" y="77470"/>
                  </a:cubicBezTo>
                  <a:cubicBezTo>
                    <a:pt x="52070" y="80010"/>
                    <a:pt x="44450" y="80010"/>
                    <a:pt x="39370" y="76200"/>
                  </a:cubicBezTo>
                  <a:cubicBezTo>
                    <a:pt x="30480" y="68580"/>
                    <a:pt x="19050" y="29210"/>
                    <a:pt x="22860" y="22860"/>
                  </a:cubicBezTo>
                  <a:cubicBezTo>
                    <a:pt x="25400" y="19050"/>
                    <a:pt x="33020" y="17780"/>
                    <a:pt x="35560" y="20320"/>
                  </a:cubicBezTo>
                  <a:cubicBezTo>
                    <a:pt x="41910" y="25400"/>
                    <a:pt x="38100" y="72390"/>
                    <a:pt x="30480" y="81280"/>
                  </a:cubicBezTo>
                  <a:cubicBezTo>
                    <a:pt x="25400" y="86360"/>
                    <a:pt x="13970" y="90170"/>
                    <a:pt x="8890" y="86360"/>
                  </a:cubicBezTo>
                  <a:cubicBezTo>
                    <a:pt x="0" y="80010"/>
                    <a:pt x="3810" y="24130"/>
                    <a:pt x="11430" y="11430"/>
                  </a:cubicBezTo>
                  <a:cubicBezTo>
                    <a:pt x="15240" y="5080"/>
                    <a:pt x="22860" y="0"/>
                    <a:pt x="26670" y="1270"/>
                  </a:cubicBezTo>
                  <a:cubicBezTo>
                    <a:pt x="30480" y="2540"/>
                    <a:pt x="35560" y="13970"/>
                    <a:pt x="35560" y="13970"/>
                  </a:cubicBezTo>
                </a:path>
              </a:pathLst>
            </a:custGeom>
            <a:solidFill>
              <a:srgbClr val="000000"/>
            </a:solidFill>
            <a:ln>
              <a:noFill/>
            </a:ln>
          </p:spPr>
        </p:sp>
      </p:grpSp>
      <p:grpSp>
        <p:nvGrpSpPr>
          <p:cNvPr id="128" name="Group 128"/>
          <p:cNvGrpSpPr/>
          <p:nvPr/>
        </p:nvGrpSpPr>
        <p:grpSpPr>
          <a:xfrm>
            <a:off x="6154361" y="2993130"/>
            <a:ext cx="70955" cy="64033"/>
            <a:chOff x="0" y="0"/>
            <a:chExt cx="208280" cy="187960"/>
          </a:xfrm>
        </p:grpSpPr>
        <p:sp>
          <p:nvSpPr>
            <p:cNvPr id="129" name="Freeform 129"/>
            <p:cNvSpPr/>
            <p:nvPr/>
          </p:nvSpPr>
          <p:spPr>
            <a:xfrm>
              <a:off x="46990" y="50800"/>
              <a:ext cx="116840" cy="90170"/>
            </a:xfrm>
            <a:custGeom>
              <a:avLst/>
              <a:gdLst/>
              <a:ahLst/>
              <a:cxnLst/>
              <a:rect l="l" t="t" r="r" b="b"/>
              <a:pathLst>
                <a:path w="116840" h="90170">
                  <a:moveTo>
                    <a:pt x="29210" y="17780"/>
                  </a:moveTo>
                  <a:cubicBezTo>
                    <a:pt x="27940" y="86360"/>
                    <a:pt x="15240" y="90170"/>
                    <a:pt x="10160" y="86360"/>
                  </a:cubicBezTo>
                  <a:cubicBezTo>
                    <a:pt x="2540" y="81280"/>
                    <a:pt x="2540" y="39370"/>
                    <a:pt x="10160" y="24130"/>
                  </a:cubicBezTo>
                  <a:cubicBezTo>
                    <a:pt x="16510" y="11430"/>
                    <a:pt x="34290" y="0"/>
                    <a:pt x="44450" y="0"/>
                  </a:cubicBezTo>
                  <a:cubicBezTo>
                    <a:pt x="52070" y="0"/>
                    <a:pt x="59690" y="6350"/>
                    <a:pt x="63500" y="13970"/>
                  </a:cubicBezTo>
                  <a:cubicBezTo>
                    <a:pt x="68580" y="24130"/>
                    <a:pt x="72390" y="49530"/>
                    <a:pt x="67310" y="58420"/>
                  </a:cubicBezTo>
                  <a:cubicBezTo>
                    <a:pt x="63500" y="64770"/>
                    <a:pt x="45720" y="69850"/>
                    <a:pt x="41910" y="66040"/>
                  </a:cubicBezTo>
                  <a:cubicBezTo>
                    <a:pt x="38100" y="62230"/>
                    <a:pt x="46990" y="33020"/>
                    <a:pt x="55880" y="24130"/>
                  </a:cubicBezTo>
                  <a:cubicBezTo>
                    <a:pt x="63500" y="16510"/>
                    <a:pt x="82550" y="10160"/>
                    <a:pt x="91440" y="15240"/>
                  </a:cubicBezTo>
                  <a:cubicBezTo>
                    <a:pt x="104140" y="22860"/>
                    <a:pt x="116840" y="72390"/>
                    <a:pt x="110490" y="82550"/>
                  </a:cubicBezTo>
                  <a:cubicBezTo>
                    <a:pt x="106680" y="88900"/>
                    <a:pt x="87630" y="90170"/>
                    <a:pt x="85090" y="86360"/>
                  </a:cubicBezTo>
                  <a:cubicBezTo>
                    <a:pt x="82550" y="82550"/>
                    <a:pt x="91440" y="60960"/>
                    <a:pt x="95250" y="60960"/>
                  </a:cubicBezTo>
                  <a:cubicBezTo>
                    <a:pt x="99060" y="60960"/>
                    <a:pt x="111760" y="77470"/>
                    <a:pt x="110490" y="81280"/>
                  </a:cubicBezTo>
                  <a:cubicBezTo>
                    <a:pt x="109220" y="85090"/>
                    <a:pt x="87630" y="88900"/>
                    <a:pt x="82550" y="83820"/>
                  </a:cubicBezTo>
                  <a:cubicBezTo>
                    <a:pt x="76200" y="78740"/>
                    <a:pt x="86360" y="44450"/>
                    <a:pt x="80010" y="41910"/>
                  </a:cubicBezTo>
                  <a:cubicBezTo>
                    <a:pt x="73660" y="39370"/>
                    <a:pt x="52070" y="71120"/>
                    <a:pt x="44450" y="68580"/>
                  </a:cubicBezTo>
                  <a:cubicBezTo>
                    <a:pt x="38100" y="66040"/>
                    <a:pt x="39370" y="31750"/>
                    <a:pt x="36830" y="31750"/>
                  </a:cubicBezTo>
                  <a:cubicBezTo>
                    <a:pt x="34290" y="31750"/>
                    <a:pt x="38100" y="76200"/>
                    <a:pt x="30480" y="83820"/>
                  </a:cubicBezTo>
                  <a:cubicBezTo>
                    <a:pt x="25400" y="88900"/>
                    <a:pt x="15240" y="90170"/>
                    <a:pt x="10160" y="86360"/>
                  </a:cubicBezTo>
                  <a:cubicBezTo>
                    <a:pt x="1270" y="78740"/>
                    <a:pt x="0" y="30480"/>
                    <a:pt x="3810" y="17780"/>
                  </a:cubicBezTo>
                  <a:cubicBezTo>
                    <a:pt x="6350" y="11430"/>
                    <a:pt x="10160" y="6350"/>
                    <a:pt x="13970" y="6350"/>
                  </a:cubicBezTo>
                  <a:cubicBezTo>
                    <a:pt x="17780" y="6350"/>
                    <a:pt x="29210" y="17780"/>
                    <a:pt x="29210" y="17780"/>
                  </a:cubicBezTo>
                </a:path>
              </a:pathLst>
            </a:custGeom>
            <a:solidFill>
              <a:srgbClr val="000000"/>
            </a:solidFill>
            <a:ln>
              <a:noFill/>
            </a:ln>
          </p:spPr>
        </p:sp>
      </p:grpSp>
      <p:grpSp>
        <p:nvGrpSpPr>
          <p:cNvPr id="130" name="Group 130"/>
          <p:cNvGrpSpPr/>
          <p:nvPr/>
        </p:nvGrpSpPr>
        <p:grpSpPr>
          <a:xfrm>
            <a:off x="6098116" y="1127089"/>
            <a:ext cx="49323" cy="74849"/>
            <a:chOff x="0" y="0"/>
            <a:chExt cx="144780" cy="219710"/>
          </a:xfrm>
        </p:grpSpPr>
        <p:sp>
          <p:nvSpPr>
            <p:cNvPr id="131" name="Freeform 131"/>
            <p:cNvSpPr/>
            <p:nvPr/>
          </p:nvSpPr>
          <p:spPr>
            <a:xfrm>
              <a:off x="43180" y="49530"/>
              <a:ext cx="50800" cy="120650"/>
            </a:xfrm>
            <a:custGeom>
              <a:avLst/>
              <a:gdLst/>
              <a:ahLst/>
              <a:cxnLst/>
              <a:rect l="l" t="t" r="r" b="b"/>
              <a:pathLst>
                <a:path w="50800" h="120650">
                  <a:moveTo>
                    <a:pt x="50800" y="15240"/>
                  </a:moveTo>
                  <a:cubicBezTo>
                    <a:pt x="22860" y="119380"/>
                    <a:pt x="10160" y="118110"/>
                    <a:pt x="8890" y="115570"/>
                  </a:cubicBezTo>
                  <a:cubicBezTo>
                    <a:pt x="7620" y="113030"/>
                    <a:pt x="12700" y="100330"/>
                    <a:pt x="15240" y="100330"/>
                  </a:cubicBezTo>
                  <a:cubicBezTo>
                    <a:pt x="19050" y="100330"/>
                    <a:pt x="29210" y="110490"/>
                    <a:pt x="27940" y="114300"/>
                  </a:cubicBezTo>
                  <a:cubicBezTo>
                    <a:pt x="26670" y="116840"/>
                    <a:pt x="15240" y="120650"/>
                    <a:pt x="12700" y="119380"/>
                  </a:cubicBezTo>
                  <a:cubicBezTo>
                    <a:pt x="10160" y="116840"/>
                    <a:pt x="11430" y="101600"/>
                    <a:pt x="13970" y="100330"/>
                  </a:cubicBezTo>
                  <a:cubicBezTo>
                    <a:pt x="16510" y="99060"/>
                    <a:pt x="29210" y="113030"/>
                    <a:pt x="27940" y="114300"/>
                  </a:cubicBezTo>
                  <a:cubicBezTo>
                    <a:pt x="26670" y="115570"/>
                    <a:pt x="11430" y="114300"/>
                    <a:pt x="7620" y="107950"/>
                  </a:cubicBezTo>
                  <a:cubicBezTo>
                    <a:pt x="0" y="93980"/>
                    <a:pt x="17780" y="19050"/>
                    <a:pt x="29210" y="6350"/>
                  </a:cubicBezTo>
                  <a:cubicBezTo>
                    <a:pt x="33020" y="1270"/>
                    <a:pt x="40640" y="0"/>
                    <a:pt x="44450" y="1270"/>
                  </a:cubicBezTo>
                  <a:cubicBezTo>
                    <a:pt x="48260" y="2540"/>
                    <a:pt x="50800" y="15240"/>
                    <a:pt x="50800" y="15240"/>
                  </a:cubicBezTo>
                </a:path>
              </a:pathLst>
            </a:custGeom>
            <a:solidFill>
              <a:srgbClr val="000000"/>
            </a:solidFill>
            <a:ln>
              <a:noFill/>
            </a:ln>
          </p:spPr>
        </p:sp>
      </p:grpSp>
      <p:grpSp>
        <p:nvGrpSpPr>
          <p:cNvPr id="132" name="Group 132"/>
          <p:cNvGrpSpPr/>
          <p:nvPr/>
        </p:nvGrpSpPr>
        <p:grpSpPr>
          <a:xfrm>
            <a:off x="6090761" y="1127089"/>
            <a:ext cx="76580" cy="69657"/>
            <a:chOff x="0" y="0"/>
            <a:chExt cx="224790" cy="204470"/>
          </a:xfrm>
        </p:grpSpPr>
        <p:sp>
          <p:nvSpPr>
            <p:cNvPr id="133" name="Freeform 133"/>
            <p:cNvSpPr/>
            <p:nvPr/>
          </p:nvSpPr>
          <p:spPr>
            <a:xfrm>
              <a:off x="50800" y="53340"/>
              <a:ext cx="128270" cy="104140"/>
            </a:xfrm>
            <a:custGeom>
              <a:avLst/>
              <a:gdLst/>
              <a:ahLst/>
              <a:cxnLst/>
              <a:rect l="l" t="t" r="r" b="b"/>
              <a:pathLst>
                <a:path w="128270" h="104140">
                  <a:moveTo>
                    <a:pt x="45720" y="7620"/>
                  </a:moveTo>
                  <a:cubicBezTo>
                    <a:pt x="114300" y="0"/>
                    <a:pt x="120650" y="3810"/>
                    <a:pt x="123190" y="11430"/>
                  </a:cubicBezTo>
                  <a:cubicBezTo>
                    <a:pt x="128270" y="22860"/>
                    <a:pt x="124460" y="52070"/>
                    <a:pt x="118110" y="64770"/>
                  </a:cubicBezTo>
                  <a:cubicBezTo>
                    <a:pt x="113030" y="74930"/>
                    <a:pt x="104140" y="82550"/>
                    <a:pt x="92710" y="87630"/>
                  </a:cubicBezTo>
                  <a:cubicBezTo>
                    <a:pt x="74930" y="96520"/>
                    <a:pt x="29210" y="104140"/>
                    <a:pt x="13970" y="100330"/>
                  </a:cubicBezTo>
                  <a:cubicBezTo>
                    <a:pt x="6350" y="97790"/>
                    <a:pt x="0" y="92710"/>
                    <a:pt x="0" y="88900"/>
                  </a:cubicBezTo>
                  <a:cubicBezTo>
                    <a:pt x="0" y="85090"/>
                    <a:pt x="6350" y="76200"/>
                    <a:pt x="10160" y="76200"/>
                  </a:cubicBezTo>
                  <a:cubicBezTo>
                    <a:pt x="13970" y="76200"/>
                    <a:pt x="25400" y="88900"/>
                    <a:pt x="24130" y="92710"/>
                  </a:cubicBezTo>
                  <a:cubicBezTo>
                    <a:pt x="22860" y="96520"/>
                    <a:pt x="11430" y="101600"/>
                    <a:pt x="7620" y="100330"/>
                  </a:cubicBezTo>
                  <a:cubicBezTo>
                    <a:pt x="3810" y="99060"/>
                    <a:pt x="1270" y="82550"/>
                    <a:pt x="3810" y="80010"/>
                  </a:cubicBezTo>
                  <a:cubicBezTo>
                    <a:pt x="6350" y="77470"/>
                    <a:pt x="24130" y="83820"/>
                    <a:pt x="24130" y="87630"/>
                  </a:cubicBezTo>
                  <a:cubicBezTo>
                    <a:pt x="24130" y="91440"/>
                    <a:pt x="12700" y="101600"/>
                    <a:pt x="8890" y="100330"/>
                  </a:cubicBezTo>
                  <a:cubicBezTo>
                    <a:pt x="5080" y="99060"/>
                    <a:pt x="1270" y="85090"/>
                    <a:pt x="5080" y="78740"/>
                  </a:cubicBezTo>
                  <a:cubicBezTo>
                    <a:pt x="12700" y="64770"/>
                    <a:pt x="88900" y="63500"/>
                    <a:pt x="97790" y="49530"/>
                  </a:cubicBezTo>
                  <a:cubicBezTo>
                    <a:pt x="102870" y="41910"/>
                    <a:pt x="99060" y="26670"/>
                    <a:pt x="92710" y="21590"/>
                  </a:cubicBezTo>
                  <a:cubicBezTo>
                    <a:pt x="83820" y="15240"/>
                    <a:pt x="45720" y="35560"/>
                    <a:pt x="40640" y="29210"/>
                  </a:cubicBezTo>
                  <a:cubicBezTo>
                    <a:pt x="36830" y="25400"/>
                    <a:pt x="45720" y="7620"/>
                    <a:pt x="45720" y="7620"/>
                  </a:cubicBezTo>
                </a:path>
              </a:pathLst>
            </a:custGeom>
            <a:solidFill>
              <a:srgbClr val="000000"/>
            </a:solidFill>
            <a:ln>
              <a:noFill/>
            </a:ln>
          </p:spPr>
        </p:sp>
      </p:grpSp>
      <p:grpSp>
        <p:nvGrpSpPr>
          <p:cNvPr id="134" name="Group 134"/>
          <p:cNvGrpSpPr/>
          <p:nvPr/>
        </p:nvGrpSpPr>
        <p:grpSpPr>
          <a:xfrm>
            <a:off x="6136622" y="1132713"/>
            <a:ext cx="45861" cy="62302"/>
            <a:chOff x="0" y="0"/>
            <a:chExt cx="134620" cy="182880"/>
          </a:xfrm>
        </p:grpSpPr>
        <p:sp>
          <p:nvSpPr>
            <p:cNvPr id="135" name="Freeform 135"/>
            <p:cNvSpPr/>
            <p:nvPr/>
          </p:nvSpPr>
          <p:spPr>
            <a:xfrm>
              <a:off x="44450" y="46990"/>
              <a:ext cx="39370" cy="87630"/>
            </a:xfrm>
            <a:custGeom>
              <a:avLst/>
              <a:gdLst/>
              <a:ahLst/>
              <a:cxnLst/>
              <a:rect l="l" t="t" r="r" b="b"/>
              <a:pathLst>
                <a:path w="39370" h="87630">
                  <a:moveTo>
                    <a:pt x="39370" y="8890"/>
                  </a:moveTo>
                  <a:cubicBezTo>
                    <a:pt x="30480" y="85090"/>
                    <a:pt x="15240" y="87630"/>
                    <a:pt x="12700" y="85090"/>
                  </a:cubicBezTo>
                  <a:cubicBezTo>
                    <a:pt x="10160" y="82550"/>
                    <a:pt x="12700" y="67310"/>
                    <a:pt x="15240" y="66040"/>
                  </a:cubicBezTo>
                  <a:cubicBezTo>
                    <a:pt x="17780" y="64770"/>
                    <a:pt x="27940" y="77470"/>
                    <a:pt x="26670" y="78740"/>
                  </a:cubicBezTo>
                  <a:cubicBezTo>
                    <a:pt x="25400" y="81280"/>
                    <a:pt x="6350" y="78740"/>
                    <a:pt x="6350" y="76200"/>
                  </a:cubicBezTo>
                  <a:cubicBezTo>
                    <a:pt x="6350" y="73660"/>
                    <a:pt x="17780" y="64770"/>
                    <a:pt x="21590" y="66040"/>
                  </a:cubicBezTo>
                  <a:cubicBezTo>
                    <a:pt x="24130" y="67310"/>
                    <a:pt x="27940" y="76200"/>
                    <a:pt x="26670" y="78740"/>
                  </a:cubicBezTo>
                  <a:cubicBezTo>
                    <a:pt x="25400" y="81280"/>
                    <a:pt x="11430" y="83820"/>
                    <a:pt x="7620" y="80010"/>
                  </a:cubicBezTo>
                  <a:cubicBezTo>
                    <a:pt x="0" y="72390"/>
                    <a:pt x="6350" y="11430"/>
                    <a:pt x="16510" y="3810"/>
                  </a:cubicBezTo>
                  <a:cubicBezTo>
                    <a:pt x="21590" y="0"/>
                    <a:pt x="39370" y="8890"/>
                    <a:pt x="39370" y="8890"/>
                  </a:cubicBezTo>
                </a:path>
              </a:pathLst>
            </a:custGeom>
            <a:solidFill>
              <a:srgbClr val="000000"/>
            </a:solidFill>
            <a:ln>
              <a:noFill/>
            </a:ln>
          </p:spPr>
        </p:sp>
      </p:grpSp>
      <p:grpSp>
        <p:nvGrpSpPr>
          <p:cNvPr id="136" name="Group 136"/>
          <p:cNvGrpSpPr/>
          <p:nvPr/>
        </p:nvGrpSpPr>
        <p:grpSpPr>
          <a:xfrm>
            <a:off x="6127969" y="1125791"/>
            <a:ext cx="72253" cy="47159"/>
            <a:chOff x="0" y="0"/>
            <a:chExt cx="212090" cy="138430"/>
          </a:xfrm>
        </p:grpSpPr>
        <p:sp>
          <p:nvSpPr>
            <p:cNvPr id="137" name="Freeform 137"/>
            <p:cNvSpPr/>
            <p:nvPr/>
          </p:nvSpPr>
          <p:spPr>
            <a:xfrm>
              <a:off x="49530" y="54610"/>
              <a:ext cx="111760" cy="34290"/>
            </a:xfrm>
            <a:custGeom>
              <a:avLst/>
              <a:gdLst/>
              <a:ahLst/>
              <a:cxnLst/>
              <a:rect l="l" t="t" r="r" b="b"/>
              <a:pathLst>
                <a:path w="111760" h="34290">
                  <a:moveTo>
                    <a:pt x="8890" y="11430"/>
                  </a:moveTo>
                  <a:cubicBezTo>
                    <a:pt x="106680" y="0"/>
                    <a:pt x="106680" y="16510"/>
                    <a:pt x="104140" y="17780"/>
                  </a:cubicBezTo>
                  <a:cubicBezTo>
                    <a:pt x="101600" y="19050"/>
                    <a:pt x="87630" y="6350"/>
                    <a:pt x="88900" y="3810"/>
                  </a:cubicBezTo>
                  <a:cubicBezTo>
                    <a:pt x="90170" y="1270"/>
                    <a:pt x="111760" y="3810"/>
                    <a:pt x="111760" y="5080"/>
                  </a:cubicBezTo>
                  <a:cubicBezTo>
                    <a:pt x="111760" y="8890"/>
                    <a:pt x="33020" y="34290"/>
                    <a:pt x="15240" y="33020"/>
                  </a:cubicBezTo>
                  <a:cubicBezTo>
                    <a:pt x="8890" y="33020"/>
                    <a:pt x="2540" y="30480"/>
                    <a:pt x="1270" y="26670"/>
                  </a:cubicBezTo>
                  <a:cubicBezTo>
                    <a:pt x="0" y="22860"/>
                    <a:pt x="8890" y="11430"/>
                    <a:pt x="8890" y="11430"/>
                  </a:cubicBezTo>
                </a:path>
              </a:pathLst>
            </a:custGeom>
            <a:solidFill>
              <a:srgbClr val="000000"/>
            </a:solidFill>
            <a:ln>
              <a:noFill/>
            </a:ln>
          </p:spPr>
        </p:sp>
      </p:grpSp>
      <p:grpSp>
        <p:nvGrpSpPr>
          <p:cNvPr id="138" name="Group 138"/>
          <p:cNvGrpSpPr/>
          <p:nvPr/>
        </p:nvGrpSpPr>
        <p:grpSpPr>
          <a:xfrm>
            <a:off x="6162149" y="1124925"/>
            <a:ext cx="71821" cy="69657"/>
            <a:chOff x="0" y="0"/>
            <a:chExt cx="210820" cy="204470"/>
          </a:xfrm>
        </p:grpSpPr>
        <p:sp>
          <p:nvSpPr>
            <p:cNvPr id="139" name="Freeform 139"/>
            <p:cNvSpPr/>
            <p:nvPr/>
          </p:nvSpPr>
          <p:spPr>
            <a:xfrm>
              <a:off x="48260" y="50800"/>
              <a:ext cx="114300" cy="109220"/>
            </a:xfrm>
            <a:custGeom>
              <a:avLst/>
              <a:gdLst/>
              <a:ahLst/>
              <a:cxnLst/>
              <a:rect l="l" t="t" r="r" b="b"/>
              <a:pathLst>
                <a:path w="114300" h="109220">
                  <a:moveTo>
                    <a:pt x="71120" y="27940"/>
                  </a:moveTo>
                  <a:cubicBezTo>
                    <a:pt x="36830" y="38100"/>
                    <a:pt x="29210" y="71120"/>
                    <a:pt x="36830" y="77470"/>
                  </a:cubicBezTo>
                  <a:cubicBezTo>
                    <a:pt x="45720" y="86360"/>
                    <a:pt x="99060" y="55880"/>
                    <a:pt x="107950" y="62230"/>
                  </a:cubicBezTo>
                  <a:cubicBezTo>
                    <a:pt x="113030" y="64770"/>
                    <a:pt x="114300" y="76200"/>
                    <a:pt x="111760" y="78740"/>
                  </a:cubicBezTo>
                  <a:cubicBezTo>
                    <a:pt x="109220" y="82550"/>
                    <a:pt x="91440" y="83820"/>
                    <a:pt x="88900" y="80010"/>
                  </a:cubicBezTo>
                  <a:cubicBezTo>
                    <a:pt x="86360" y="76200"/>
                    <a:pt x="96520" y="58420"/>
                    <a:pt x="99060" y="58420"/>
                  </a:cubicBezTo>
                  <a:cubicBezTo>
                    <a:pt x="101600" y="58420"/>
                    <a:pt x="110490" y="77470"/>
                    <a:pt x="106680" y="83820"/>
                  </a:cubicBezTo>
                  <a:cubicBezTo>
                    <a:pt x="99060" y="96520"/>
                    <a:pt x="40640" y="109220"/>
                    <a:pt x="22860" y="102870"/>
                  </a:cubicBezTo>
                  <a:cubicBezTo>
                    <a:pt x="12700" y="99060"/>
                    <a:pt x="5080" y="87630"/>
                    <a:pt x="2540" y="77470"/>
                  </a:cubicBezTo>
                  <a:cubicBezTo>
                    <a:pt x="0" y="63500"/>
                    <a:pt x="8890" y="35560"/>
                    <a:pt x="19050" y="22860"/>
                  </a:cubicBezTo>
                  <a:cubicBezTo>
                    <a:pt x="27940" y="11430"/>
                    <a:pt x="46990" y="0"/>
                    <a:pt x="59690" y="0"/>
                  </a:cubicBezTo>
                  <a:cubicBezTo>
                    <a:pt x="68580" y="0"/>
                    <a:pt x="83820" y="6350"/>
                    <a:pt x="85090" y="11430"/>
                  </a:cubicBezTo>
                  <a:cubicBezTo>
                    <a:pt x="86360" y="16510"/>
                    <a:pt x="71120" y="27940"/>
                    <a:pt x="71120" y="27940"/>
                  </a:cubicBezTo>
                </a:path>
              </a:pathLst>
            </a:custGeom>
            <a:solidFill>
              <a:srgbClr val="000000"/>
            </a:solidFill>
            <a:ln>
              <a:noFill/>
            </a:ln>
          </p:spPr>
        </p:sp>
      </p:grpSp>
      <p:grpSp>
        <p:nvGrpSpPr>
          <p:cNvPr id="140" name="Group 140"/>
          <p:cNvGrpSpPr/>
          <p:nvPr/>
        </p:nvGrpSpPr>
        <p:grpSpPr>
          <a:xfrm>
            <a:off x="6250843" y="1168191"/>
            <a:ext cx="47592" cy="67494"/>
            <a:chOff x="0" y="0"/>
            <a:chExt cx="139700" cy="198120"/>
          </a:xfrm>
        </p:grpSpPr>
        <p:sp>
          <p:nvSpPr>
            <p:cNvPr id="141" name="Freeform 141"/>
            <p:cNvSpPr/>
            <p:nvPr/>
          </p:nvSpPr>
          <p:spPr>
            <a:xfrm>
              <a:off x="44450" y="50800"/>
              <a:ext cx="44450" cy="97790"/>
            </a:xfrm>
            <a:custGeom>
              <a:avLst/>
              <a:gdLst/>
              <a:ahLst/>
              <a:cxnLst/>
              <a:rect l="l" t="t" r="r" b="b"/>
              <a:pathLst>
                <a:path w="44450" h="97790">
                  <a:moveTo>
                    <a:pt x="44450" y="15240"/>
                  </a:moveTo>
                  <a:cubicBezTo>
                    <a:pt x="25400" y="93980"/>
                    <a:pt x="17780" y="97790"/>
                    <a:pt x="13970" y="96520"/>
                  </a:cubicBezTo>
                  <a:cubicBezTo>
                    <a:pt x="10160" y="95250"/>
                    <a:pt x="7620" y="78740"/>
                    <a:pt x="10160" y="77470"/>
                  </a:cubicBezTo>
                  <a:cubicBezTo>
                    <a:pt x="12700" y="76200"/>
                    <a:pt x="27940" y="87630"/>
                    <a:pt x="26670" y="90170"/>
                  </a:cubicBezTo>
                  <a:cubicBezTo>
                    <a:pt x="26670" y="92710"/>
                    <a:pt x="10160" y="95250"/>
                    <a:pt x="8890" y="92710"/>
                  </a:cubicBezTo>
                  <a:cubicBezTo>
                    <a:pt x="7620" y="90170"/>
                    <a:pt x="13970" y="74930"/>
                    <a:pt x="16510" y="74930"/>
                  </a:cubicBezTo>
                  <a:cubicBezTo>
                    <a:pt x="19050" y="74930"/>
                    <a:pt x="26670" y="90170"/>
                    <a:pt x="25400" y="92710"/>
                  </a:cubicBezTo>
                  <a:cubicBezTo>
                    <a:pt x="24130" y="95250"/>
                    <a:pt x="10160" y="93980"/>
                    <a:pt x="6350" y="88900"/>
                  </a:cubicBezTo>
                  <a:cubicBezTo>
                    <a:pt x="0" y="80010"/>
                    <a:pt x="10160" y="35560"/>
                    <a:pt x="16510" y="20320"/>
                  </a:cubicBezTo>
                  <a:cubicBezTo>
                    <a:pt x="20320" y="11430"/>
                    <a:pt x="25400" y="0"/>
                    <a:pt x="30480" y="0"/>
                  </a:cubicBezTo>
                  <a:cubicBezTo>
                    <a:pt x="35560" y="0"/>
                    <a:pt x="44450" y="15240"/>
                    <a:pt x="44450" y="15240"/>
                  </a:cubicBezTo>
                </a:path>
              </a:pathLst>
            </a:custGeom>
            <a:solidFill>
              <a:srgbClr val="000000"/>
            </a:solidFill>
            <a:ln>
              <a:noFill/>
            </a:ln>
          </p:spPr>
        </p:sp>
      </p:grpSp>
      <p:grpSp>
        <p:nvGrpSpPr>
          <p:cNvPr id="142" name="Group 142"/>
          <p:cNvGrpSpPr/>
          <p:nvPr/>
        </p:nvGrpSpPr>
        <p:grpSpPr>
          <a:xfrm>
            <a:off x="6253439" y="1168191"/>
            <a:ext cx="84368" cy="44996"/>
            <a:chOff x="0" y="0"/>
            <a:chExt cx="247650" cy="132080"/>
          </a:xfrm>
        </p:grpSpPr>
        <p:sp>
          <p:nvSpPr>
            <p:cNvPr id="143" name="Freeform 143"/>
            <p:cNvSpPr/>
            <p:nvPr/>
          </p:nvSpPr>
          <p:spPr>
            <a:xfrm>
              <a:off x="50800" y="50800"/>
              <a:ext cx="147320" cy="35560"/>
            </a:xfrm>
            <a:custGeom>
              <a:avLst/>
              <a:gdLst/>
              <a:ahLst/>
              <a:cxnLst/>
              <a:rect l="l" t="t" r="r" b="b"/>
              <a:pathLst>
                <a:path w="147320" h="35560">
                  <a:moveTo>
                    <a:pt x="8890" y="8890"/>
                  </a:moveTo>
                  <a:cubicBezTo>
                    <a:pt x="143510" y="3810"/>
                    <a:pt x="140970" y="16510"/>
                    <a:pt x="139700" y="16510"/>
                  </a:cubicBezTo>
                  <a:cubicBezTo>
                    <a:pt x="138430" y="16510"/>
                    <a:pt x="130810" y="2540"/>
                    <a:pt x="132080" y="1270"/>
                  </a:cubicBezTo>
                  <a:cubicBezTo>
                    <a:pt x="133350" y="0"/>
                    <a:pt x="144780" y="2540"/>
                    <a:pt x="146050" y="5080"/>
                  </a:cubicBezTo>
                  <a:cubicBezTo>
                    <a:pt x="147320" y="7620"/>
                    <a:pt x="140970" y="16510"/>
                    <a:pt x="139700" y="16510"/>
                  </a:cubicBezTo>
                  <a:cubicBezTo>
                    <a:pt x="138430" y="16510"/>
                    <a:pt x="135890" y="0"/>
                    <a:pt x="135890" y="0"/>
                  </a:cubicBezTo>
                  <a:cubicBezTo>
                    <a:pt x="135890" y="0"/>
                    <a:pt x="143510" y="11430"/>
                    <a:pt x="139700" y="16510"/>
                  </a:cubicBezTo>
                  <a:cubicBezTo>
                    <a:pt x="130810" y="29210"/>
                    <a:pt x="34290" y="35560"/>
                    <a:pt x="13970" y="30480"/>
                  </a:cubicBezTo>
                  <a:cubicBezTo>
                    <a:pt x="6350" y="27940"/>
                    <a:pt x="0" y="24130"/>
                    <a:pt x="0" y="20320"/>
                  </a:cubicBezTo>
                  <a:cubicBezTo>
                    <a:pt x="0" y="16510"/>
                    <a:pt x="8890" y="8890"/>
                    <a:pt x="8890" y="8890"/>
                  </a:cubicBezTo>
                </a:path>
              </a:pathLst>
            </a:custGeom>
            <a:solidFill>
              <a:srgbClr val="000000"/>
            </a:solidFill>
            <a:ln>
              <a:noFill/>
            </a:ln>
          </p:spPr>
        </p:sp>
      </p:grpSp>
      <p:grpSp>
        <p:nvGrpSpPr>
          <p:cNvPr id="144" name="Group 144"/>
          <p:cNvGrpSpPr/>
          <p:nvPr/>
        </p:nvGrpSpPr>
        <p:grpSpPr>
          <a:xfrm>
            <a:off x="6250411" y="1185065"/>
            <a:ext cx="69657" cy="42400"/>
            <a:chOff x="0" y="0"/>
            <a:chExt cx="204470" cy="124460"/>
          </a:xfrm>
        </p:grpSpPr>
        <p:sp>
          <p:nvSpPr>
            <p:cNvPr id="145" name="Freeform 145"/>
            <p:cNvSpPr/>
            <p:nvPr/>
          </p:nvSpPr>
          <p:spPr>
            <a:xfrm>
              <a:off x="49530" y="50800"/>
              <a:ext cx="105410" cy="30480"/>
            </a:xfrm>
            <a:custGeom>
              <a:avLst/>
              <a:gdLst/>
              <a:ahLst/>
              <a:cxnLst/>
              <a:rect l="l" t="t" r="r" b="b"/>
              <a:pathLst>
                <a:path w="105410" h="30480">
                  <a:moveTo>
                    <a:pt x="13970" y="0"/>
                  </a:moveTo>
                  <a:cubicBezTo>
                    <a:pt x="102870" y="5080"/>
                    <a:pt x="105410" y="13970"/>
                    <a:pt x="104140" y="16510"/>
                  </a:cubicBezTo>
                  <a:cubicBezTo>
                    <a:pt x="101600" y="19050"/>
                    <a:pt x="85090" y="19050"/>
                    <a:pt x="83820" y="16510"/>
                  </a:cubicBezTo>
                  <a:cubicBezTo>
                    <a:pt x="82550" y="13970"/>
                    <a:pt x="88900" y="2540"/>
                    <a:pt x="92710" y="1270"/>
                  </a:cubicBezTo>
                  <a:cubicBezTo>
                    <a:pt x="96520" y="0"/>
                    <a:pt x="102870" y="3810"/>
                    <a:pt x="104140" y="7620"/>
                  </a:cubicBezTo>
                  <a:cubicBezTo>
                    <a:pt x="105410" y="11430"/>
                    <a:pt x="101600" y="19050"/>
                    <a:pt x="96520" y="22860"/>
                  </a:cubicBezTo>
                  <a:cubicBezTo>
                    <a:pt x="83820" y="30480"/>
                    <a:pt x="21590" y="30480"/>
                    <a:pt x="8890" y="22860"/>
                  </a:cubicBezTo>
                  <a:cubicBezTo>
                    <a:pt x="3810" y="19050"/>
                    <a:pt x="0" y="12700"/>
                    <a:pt x="1270" y="8890"/>
                  </a:cubicBezTo>
                  <a:cubicBezTo>
                    <a:pt x="2540" y="5080"/>
                    <a:pt x="13970" y="0"/>
                    <a:pt x="13970" y="0"/>
                  </a:cubicBezTo>
                </a:path>
              </a:pathLst>
            </a:custGeom>
            <a:solidFill>
              <a:srgbClr val="000000"/>
            </a:solidFill>
            <a:ln>
              <a:noFill/>
            </a:ln>
          </p:spPr>
        </p:sp>
      </p:grpSp>
      <p:grpSp>
        <p:nvGrpSpPr>
          <p:cNvPr id="146" name="Group 146"/>
          <p:cNvGrpSpPr/>
          <p:nvPr/>
        </p:nvGrpSpPr>
        <p:grpSpPr>
          <a:xfrm>
            <a:off x="6285456" y="1172518"/>
            <a:ext cx="61004" cy="68792"/>
            <a:chOff x="0" y="0"/>
            <a:chExt cx="179070" cy="201930"/>
          </a:xfrm>
        </p:grpSpPr>
        <p:sp>
          <p:nvSpPr>
            <p:cNvPr id="147" name="Freeform 147"/>
            <p:cNvSpPr/>
            <p:nvPr/>
          </p:nvSpPr>
          <p:spPr>
            <a:xfrm>
              <a:off x="45720" y="50800"/>
              <a:ext cx="83820" cy="101600"/>
            </a:xfrm>
            <a:custGeom>
              <a:avLst/>
              <a:gdLst/>
              <a:ahLst/>
              <a:cxnLst/>
              <a:rect l="l" t="t" r="r" b="b"/>
              <a:pathLst>
                <a:path w="83820" h="101600">
                  <a:moveTo>
                    <a:pt x="44450" y="15240"/>
                  </a:moveTo>
                  <a:cubicBezTo>
                    <a:pt x="21590" y="97790"/>
                    <a:pt x="13970" y="101600"/>
                    <a:pt x="10160" y="99060"/>
                  </a:cubicBezTo>
                  <a:cubicBezTo>
                    <a:pt x="2540" y="93980"/>
                    <a:pt x="0" y="45720"/>
                    <a:pt x="11430" y="29210"/>
                  </a:cubicBezTo>
                  <a:cubicBezTo>
                    <a:pt x="22860" y="13970"/>
                    <a:pt x="64770" y="0"/>
                    <a:pt x="74930" y="3810"/>
                  </a:cubicBezTo>
                  <a:cubicBezTo>
                    <a:pt x="80010" y="5080"/>
                    <a:pt x="83820" y="13970"/>
                    <a:pt x="82550" y="17780"/>
                  </a:cubicBezTo>
                  <a:cubicBezTo>
                    <a:pt x="81280" y="21590"/>
                    <a:pt x="66040" y="27940"/>
                    <a:pt x="62230" y="25400"/>
                  </a:cubicBezTo>
                  <a:cubicBezTo>
                    <a:pt x="58420" y="22860"/>
                    <a:pt x="57150" y="11430"/>
                    <a:pt x="59690" y="7620"/>
                  </a:cubicBezTo>
                  <a:cubicBezTo>
                    <a:pt x="62230" y="3810"/>
                    <a:pt x="69850" y="1270"/>
                    <a:pt x="73660" y="2540"/>
                  </a:cubicBezTo>
                  <a:cubicBezTo>
                    <a:pt x="77470" y="3810"/>
                    <a:pt x="83820" y="15240"/>
                    <a:pt x="81280" y="20320"/>
                  </a:cubicBezTo>
                  <a:cubicBezTo>
                    <a:pt x="77470" y="29210"/>
                    <a:pt x="43180" y="30480"/>
                    <a:pt x="31750" y="43180"/>
                  </a:cubicBezTo>
                  <a:cubicBezTo>
                    <a:pt x="20320" y="57150"/>
                    <a:pt x="21590" y="99060"/>
                    <a:pt x="15240" y="100330"/>
                  </a:cubicBezTo>
                  <a:cubicBezTo>
                    <a:pt x="11430" y="101600"/>
                    <a:pt x="6350" y="93980"/>
                    <a:pt x="5080" y="87630"/>
                  </a:cubicBezTo>
                  <a:cubicBezTo>
                    <a:pt x="1270" y="73660"/>
                    <a:pt x="12700" y="22860"/>
                    <a:pt x="20320" y="10160"/>
                  </a:cubicBezTo>
                  <a:cubicBezTo>
                    <a:pt x="24130" y="3810"/>
                    <a:pt x="29210" y="0"/>
                    <a:pt x="33020" y="0"/>
                  </a:cubicBezTo>
                  <a:cubicBezTo>
                    <a:pt x="36830" y="0"/>
                    <a:pt x="44450" y="15240"/>
                    <a:pt x="44450" y="15240"/>
                  </a:cubicBezTo>
                </a:path>
              </a:pathLst>
            </a:custGeom>
            <a:solidFill>
              <a:srgbClr val="000000"/>
            </a:solidFill>
            <a:ln>
              <a:noFill/>
            </a:ln>
          </p:spPr>
        </p:sp>
      </p:grpSp>
      <p:grpSp>
        <p:nvGrpSpPr>
          <p:cNvPr id="148" name="Group 148"/>
          <p:cNvGrpSpPr/>
          <p:nvPr/>
        </p:nvGrpSpPr>
        <p:grpSpPr>
          <a:xfrm>
            <a:off x="6299301" y="1169056"/>
            <a:ext cx="71821" cy="65331"/>
            <a:chOff x="0" y="0"/>
            <a:chExt cx="210820" cy="191770"/>
          </a:xfrm>
        </p:grpSpPr>
        <p:sp>
          <p:nvSpPr>
            <p:cNvPr id="149" name="Freeform 149"/>
            <p:cNvSpPr/>
            <p:nvPr/>
          </p:nvSpPr>
          <p:spPr>
            <a:xfrm>
              <a:off x="50800" y="48260"/>
              <a:ext cx="111760" cy="99060"/>
            </a:xfrm>
            <a:custGeom>
              <a:avLst/>
              <a:gdLst/>
              <a:ahLst/>
              <a:cxnLst/>
              <a:rect l="l" t="t" r="r" b="b"/>
              <a:pathLst>
                <a:path w="111760" h="99060">
                  <a:moveTo>
                    <a:pt x="41910" y="39370"/>
                  </a:moveTo>
                  <a:cubicBezTo>
                    <a:pt x="71120" y="30480"/>
                    <a:pt x="69850" y="20320"/>
                    <a:pt x="71120" y="20320"/>
                  </a:cubicBezTo>
                  <a:cubicBezTo>
                    <a:pt x="72390" y="20320"/>
                    <a:pt x="78740" y="27940"/>
                    <a:pt x="77470" y="31750"/>
                  </a:cubicBezTo>
                  <a:cubicBezTo>
                    <a:pt x="74930" y="39370"/>
                    <a:pt x="29210" y="44450"/>
                    <a:pt x="27940" y="52070"/>
                  </a:cubicBezTo>
                  <a:cubicBezTo>
                    <a:pt x="27940" y="57150"/>
                    <a:pt x="40640" y="66040"/>
                    <a:pt x="50800" y="68580"/>
                  </a:cubicBezTo>
                  <a:cubicBezTo>
                    <a:pt x="64770" y="71120"/>
                    <a:pt x="95250" y="53340"/>
                    <a:pt x="102870" y="59690"/>
                  </a:cubicBezTo>
                  <a:cubicBezTo>
                    <a:pt x="107950" y="63500"/>
                    <a:pt x="109220" y="81280"/>
                    <a:pt x="105410" y="83820"/>
                  </a:cubicBezTo>
                  <a:cubicBezTo>
                    <a:pt x="101600" y="86360"/>
                    <a:pt x="82550" y="81280"/>
                    <a:pt x="81280" y="77470"/>
                  </a:cubicBezTo>
                  <a:cubicBezTo>
                    <a:pt x="80010" y="73660"/>
                    <a:pt x="92710" y="58420"/>
                    <a:pt x="97790" y="58420"/>
                  </a:cubicBezTo>
                  <a:cubicBezTo>
                    <a:pt x="102870" y="58420"/>
                    <a:pt x="111760" y="74930"/>
                    <a:pt x="109220" y="80010"/>
                  </a:cubicBezTo>
                  <a:cubicBezTo>
                    <a:pt x="104140" y="90170"/>
                    <a:pt x="54610" y="99060"/>
                    <a:pt x="35560" y="92710"/>
                  </a:cubicBezTo>
                  <a:cubicBezTo>
                    <a:pt x="19050" y="86360"/>
                    <a:pt x="0" y="64770"/>
                    <a:pt x="0" y="50800"/>
                  </a:cubicBezTo>
                  <a:cubicBezTo>
                    <a:pt x="0" y="36830"/>
                    <a:pt x="24130" y="19050"/>
                    <a:pt x="38100" y="11430"/>
                  </a:cubicBezTo>
                  <a:cubicBezTo>
                    <a:pt x="50800" y="3810"/>
                    <a:pt x="72390" y="0"/>
                    <a:pt x="82550" y="2540"/>
                  </a:cubicBezTo>
                  <a:cubicBezTo>
                    <a:pt x="88900" y="3810"/>
                    <a:pt x="95250" y="8890"/>
                    <a:pt x="97790" y="15240"/>
                  </a:cubicBezTo>
                  <a:cubicBezTo>
                    <a:pt x="100330" y="22860"/>
                    <a:pt x="99060" y="36830"/>
                    <a:pt x="92710" y="44450"/>
                  </a:cubicBezTo>
                  <a:cubicBezTo>
                    <a:pt x="83820" y="54610"/>
                    <a:pt x="53340" y="68580"/>
                    <a:pt x="43180" y="66040"/>
                  </a:cubicBezTo>
                  <a:cubicBezTo>
                    <a:pt x="36830" y="64770"/>
                    <a:pt x="30480" y="57150"/>
                    <a:pt x="30480" y="53340"/>
                  </a:cubicBezTo>
                  <a:cubicBezTo>
                    <a:pt x="30480" y="48260"/>
                    <a:pt x="41910" y="39370"/>
                    <a:pt x="41910" y="39370"/>
                  </a:cubicBezTo>
                </a:path>
              </a:pathLst>
            </a:custGeom>
            <a:solidFill>
              <a:srgbClr val="000000"/>
            </a:solidFill>
            <a:ln>
              <a:noFill/>
            </a:ln>
          </p:spPr>
        </p:sp>
      </p:grpSp>
      <p:grpSp>
        <p:nvGrpSpPr>
          <p:cNvPr id="150" name="Group 150"/>
          <p:cNvGrpSpPr/>
          <p:nvPr/>
        </p:nvGrpSpPr>
        <p:grpSpPr>
          <a:xfrm>
            <a:off x="6328289" y="1163432"/>
            <a:ext cx="84800" cy="74849"/>
            <a:chOff x="0" y="0"/>
            <a:chExt cx="248920" cy="219710"/>
          </a:xfrm>
        </p:grpSpPr>
        <p:sp>
          <p:nvSpPr>
            <p:cNvPr id="151" name="Freeform 151"/>
            <p:cNvSpPr/>
            <p:nvPr/>
          </p:nvSpPr>
          <p:spPr>
            <a:xfrm>
              <a:off x="49530" y="48260"/>
              <a:ext cx="149860" cy="123190"/>
            </a:xfrm>
            <a:custGeom>
              <a:avLst/>
              <a:gdLst/>
              <a:ahLst/>
              <a:cxnLst/>
              <a:rect l="l" t="t" r="r" b="b"/>
              <a:pathLst>
                <a:path w="149860" h="123190">
                  <a:moveTo>
                    <a:pt x="12700" y="49530"/>
                  </a:moveTo>
                  <a:cubicBezTo>
                    <a:pt x="114300" y="40640"/>
                    <a:pt x="115570" y="33020"/>
                    <a:pt x="113030" y="30480"/>
                  </a:cubicBezTo>
                  <a:cubicBezTo>
                    <a:pt x="110490" y="26670"/>
                    <a:pt x="93980" y="24130"/>
                    <a:pt x="86360" y="29210"/>
                  </a:cubicBezTo>
                  <a:cubicBezTo>
                    <a:pt x="76200" y="35560"/>
                    <a:pt x="60960" y="66040"/>
                    <a:pt x="64770" y="77470"/>
                  </a:cubicBezTo>
                  <a:cubicBezTo>
                    <a:pt x="68580" y="86360"/>
                    <a:pt x="86360" y="93980"/>
                    <a:pt x="97790" y="93980"/>
                  </a:cubicBezTo>
                  <a:cubicBezTo>
                    <a:pt x="110490" y="93980"/>
                    <a:pt x="130810" y="71120"/>
                    <a:pt x="139700" y="73660"/>
                  </a:cubicBezTo>
                  <a:cubicBezTo>
                    <a:pt x="144780" y="74930"/>
                    <a:pt x="149860" y="87630"/>
                    <a:pt x="148590" y="91440"/>
                  </a:cubicBezTo>
                  <a:cubicBezTo>
                    <a:pt x="147320" y="95250"/>
                    <a:pt x="139700" y="100330"/>
                    <a:pt x="135890" y="99060"/>
                  </a:cubicBezTo>
                  <a:cubicBezTo>
                    <a:pt x="130810" y="97790"/>
                    <a:pt x="123190" y="80010"/>
                    <a:pt x="125730" y="77470"/>
                  </a:cubicBezTo>
                  <a:cubicBezTo>
                    <a:pt x="128270" y="74930"/>
                    <a:pt x="148590" y="80010"/>
                    <a:pt x="148590" y="83820"/>
                  </a:cubicBezTo>
                  <a:cubicBezTo>
                    <a:pt x="148590" y="87630"/>
                    <a:pt x="132080" y="99060"/>
                    <a:pt x="129540" y="97790"/>
                  </a:cubicBezTo>
                  <a:cubicBezTo>
                    <a:pt x="127000" y="96520"/>
                    <a:pt x="129540" y="74930"/>
                    <a:pt x="132080" y="73660"/>
                  </a:cubicBezTo>
                  <a:cubicBezTo>
                    <a:pt x="135890" y="72390"/>
                    <a:pt x="148590" y="85090"/>
                    <a:pt x="148590" y="91440"/>
                  </a:cubicBezTo>
                  <a:cubicBezTo>
                    <a:pt x="147320" y="100330"/>
                    <a:pt x="124460" y="119380"/>
                    <a:pt x="109220" y="120650"/>
                  </a:cubicBezTo>
                  <a:cubicBezTo>
                    <a:pt x="90170" y="123190"/>
                    <a:pt x="52070" y="106680"/>
                    <a:pt x="43180" y="91440"/>
                  </a:cubicBezTo>
                  <a:cubicBezTo>
                    <a:pt x="35560" y="77470"/>
                    <a:pt x="41910" y="53340"/>
                    <a:pt x="48260" y="38100"/>
                  </a:cubicBezTo>
                  <a:cubicBezTo>
                    <a:pt x="54610" y="24130"/>
                    <a:pt x="67310" y="10160"/>
                    <a:pt x="78740" y="5080"/>
                  </a:cubicBezTo>
                  <a:cubicBezTo>
                    <a:pt x="87630" y="1270"/>
                    <a:pt x="96520" y="0"/>
                    <a:pt x="105410" y="2540"/>
                  </a:cubicBezTo>
                  <a:cubicBezTo>
                    <a:pt x="115570" y="6350"/>
                    <a:pt x="134620" y="20320"/>
                    <a:pt x="135890" y="30480"/>
                  </a:cubicBezTo>
                  <a:cubicBezTo>
                    <a:pt x="137160" y="40640"/>
                    <a:pt x="125730" y="55880"/>
                    <a:pt x="113030" y="63500"/>
                  </a:cubicBezTo>
                  <a:cubicBezTo>
                    <a:pt x="92710" y="74930"/>
                    <a:pt x="25400" y="80010"/>
                    <a:pt x="10160" y="72390"/>
                  </a:cubicBezTo>
                  <a:cubicBezTo>
                    <a:pt x="3810" y="68580"/>
                    <a:pt x="0" y="60960"/>
                    <a:pt x="1270" y="57150"/>
                  </a:cubicBezTo>
                  <a:cubicBezTo>
                    <a:pt x="2540" y="53340"/>
                    <a:pt x="12700" y="49530"/>
                    <a:pt x="12700" y="49530"/>
                  </a:cubicBezTo>
                </a:path>
              </a:pathLst>
            </a:custGeom>
            <a:solidFill>
              <a:srgbClr val="000000"/>
            </a:solidFill>
            <a:ln>
              <a:noFill/>
            </a:ln>
          </p:spPr>
        </p:sp>
      </p:grpSp>
      <p:grpSp>
        <p:nvGrpSpPr>
          <p:cNvPr id="152" name="Group 152"/>
          <p:cNvGrpSpPr/>
          <p:nvPr/>
        </p:nvGrpSpPr>
        <p:grpSpPr>
          <a:xfrm>
            <a:off x="6369391" y="1172085"/>
            <a:ext cx="77445" cy="58841"/>
            <a:chOff x="0" y="0"/>
            <a:chExt cx="227330" cy="172720"/>
          </a:xfrm>
        </p:grpSpPr>
        <p:sp>
          <p:nvSpPr>
            <p:cNvPr id="153" name="Freeform 153"/>
            <p:cNvSpPr/>
            <p:nvPr/>
          </p:nvSpPr>
          <p:spPr>
            <a:xfrm>
              <a:off x="50800" y="53340"/>
              <a:ext cx="128270" cy="77470"/>
            </a:xfrm>
            <a:custGeom>
              <a:avLst/>
              <a:gdLst/>
              <a:ahLst/>
              <a:cxnLst/>
              <a:rect l="l" t="t" r="r" b="b"/>
              <a:pathLst>
                <a:path w="128270" h="77470">
                  <a:moveTo>
                    <a:pt x="10160" y="0"/>
                  </a:moveTo>
                  <a:cubicBezTo>
                    <a:pt x="111760" y="6350"/>
                    <a:pt x="102870" y="30480"/>
                    <a:pt x="95250" y="41910"/>
                  </a:cubicBezTo>
                  <a:cubicBezTo>
                    <a:pt x="88900" y="50800"/>
                    <a:pt x="74930" y="62230"/>
                    <a:pt x="68580" y="60960"/>
                  </a:cubicBezTo>
                  <a:cubicBezTo>
                    <a:pt x="64770" y="60960"/>
                    <a:pt x="58420" y="53340"/>
                    <a:pt x="59690" y="50800"/>
                  </a:cubicBezTo>
                  <a:cubicBezTo>
                    <a:pt x="62230" y="45720"/>
                    <a:pt x="106680" y="35560"/>
                    <a:pt x="116840" y="41910"/>
                  </a:cubicBezTo>
                  <a:cubicBezTo>
                    <a:pt x="123190" y="45720"/>
                    <a:pt x="127000" y="60960"/>
                    <a:pt x="124460" y="63500"/>
                  </a:cubicBezTo>
                  <a:cubicBezTo>
                    <a:pt x="121920" y="66040"/>
                    <a:pt x="101600" y="63500"/>
                    <a:pt x="100330" y="59690"/>
                  </a:cubicBezTo>
                  <a:cubicBezTo>
                    <a:pt x="99060" y="55880"/>
                    <a:pt x="110490" y="41910"/>
                    <a:pt x="114300" y="41910"/>
                  </a:cubicBezTo>
                  <a:cubicBezTo>
                    <a:pt x="118110" y="41910"/>
                    <a:pt x="128270" y="57150"/>
                    <a:pt x="125730" y="62230"/>
                  </a:cubicBezTo>
                  <a:cubicBezTo>
                    <a:pt x="120650" y="71120"/>
                    <a:pt x="54610" y="77470"/>
                    <a:pt x="45720" y="68580"/>
                  </a:cubicBezTo>
                  <a:cubicBezTo>
                    <a:pt x="40640" y="63500"/>
                    <a:pt x="44450" y="52070"/>
                    <a:pt x="48260" y="44450"/>
                  </a:cubicBezTo>
                  <a:cubicBezTo>
                    <a:pt x="54610" y="33020"/>
                    <a:pt x="88900" y="19050"/>
                    <a:pt x="86360" y="13970"/>
                  </a:cubicBezTo>
                  <a:cubicBezTo>
                    <a:pt x="83820" y="7620"/>
                    <a:pt x="22860" y="26670"/>
                    <a:pt x="10160" y="22860"/>
                  </a:cubicBezTo>
                  <a:cubicBezTo>
                    <a:pt x="5080" y="21590"/>
                    <a:pt x="0" y="17780"/>
                    <a:pt x="0" y="13970"/>
                  </a:cubicBezTo>
                  <a:cubicBezTo>
                    <a:pt x="0" y="10160"/>
                    <a:pt x="10160" y="0"/>
                    <a:pt x="10160" y="0"/>
                  </a:cubicBezTo>
                </a:path>
              </a:pathLst>
            </a:custGeom>
            <a:solidFill>
              <a:srgbClr val="000000"/>
            </a:solidFill>
            <a:ln>
              <a:noFill/>
            </a:ln>
          </p:spPr>
        </p:sp>
      </p:grpSp>
      <p:grpSp>
        <p:nvGrpSpPr>
          <p:cNvPr id="154" name="Group 154"/>
          <p:cNvGrpSpPr/>
          <p:nvPr/>
        </p:nvGrpSpPr>
        <p:grpSpPr>
          <a:xfrm>
            <a:off x="6404436" y="1165162"/>
            <a:ext cx="78311" cy="72253"/>
            <a:chOff x="0" y="0"/>
            <a:chExt cx="229870" cy="212090"/>
          </a:xfrm>
        </p:grpSpPr>
        <p:sp>
          <p:nvSpPr>
            <p:cNvPr id="155" name="Freeform 155"/>
            <p:cNvSpPr/>
            <p:nvPr/>
          </p:nvSpPr>
          <p:spPr>
            <a:xfrm>
              <a:off x="50800" y="48260"/>
              <a:ext cx="129540" cy="115570"/>
            </a:xfrm>
            <a:custGeom>
              <a:avLst/>
              <a:gdLst/>
              <a:ahLst/>
              <a:cxnLst/>
              <a:rect l="l" t="t" r="r" b="b"/>
              <a:pathLst>
                <a:path w="129540" h="115570">
                  <a:moveTo>
                    <a:pt x="12700" y="43180"/>
                  </a:moveTo>
                  <a:cubicBezTo>
                    <a:pt x="72390" y="40640"/>
                    <a:pt x="72390" y="31750"/>
                    <a:pt x="71120" y="30480"/>
                  </a:cubicBezTo>
                  <a:cubicBezTo>
                    <a:pt x="68580" y="29210"/>
                    <a:pt x="57150" y="36830"/>
                    <a:pt x="53340" y="43180"/>
                  </a:cubicBezTo>
                  <a:cubicBezTo>
                    <a:pt x="48260" y="50800"/>
                    <a:pt x="41910" y="68580"/>
                    <a:pt x="46990" y="76200"/>
                  </a:cubicBezTo>
                  <a:cubicBezTo>
                    <a:pt x="52070" y="83820"/>
                    <a:pt x="72390" y="88900"/>
                    <a:pt x="83820" y="86360"/>
                  </a:cubicBezTo>
                  <a:cubicBezTo>
                    <a:pt x="96520" y="83820"/>
                    <a:pt x="110490" y="60960"/>
                    <a:pt x="118110" y="62230"/>
                  </a:cubicBezTo>
                  <a:cubicBezTo>
                    <a:pt x="123190" y="63500"/>
                    <a:pt x="129540" y="74930"/>
                    <a:pt x="128270" y="80010"/>
                  </a:cubicBezTo>
                  <a:cubicBezTo>
                    <a:pt x="127000" y="83820"/>
                    <a:pt x="114300" y="90170"/>
                    <a:pt x="110490" y="88900"/>
                  </a:cubicBezTo>
                  <a:cubicBezTo>
                    <a:pt x="106680" y="87630"/>
                    <a:pt x="101600" y="71120"/>
                    <a:pt x="104140" y="67310"/>
                  </a:cubicBezTo>
                  <a:cubicBezTo>
                    <a:pt x="106680" y="63500"/>
                    <a:pt x="116840" y="62230"/>
                    <a:pt x="120650" y="63500"/>
                  </a:cubicBezTo>
                  <a:cubicBezTo>
                    <a:pt x="124460" y="64770"/>
                    <a:pt x="129540" y="72390"/>
                    <a:pt x="128270" y="77470"/>
                  </a:cubicBezTo>
                  <a:cubicBezTo>
                    <a:pt x="125730" y="87630"/>
                    <a:pt x="99060" y="110490"/>
                    <a:pt x="82550" y="113030"/>
                  </a:cubicBezTo>
                  <a:cubicBezTo>
                    <a:pt x="64770" y="115570"/>
                    <a:pt x="34290" y="106680"/>
                    <a:pt x="25400" y="92710"/>
                  </a:cubicBezTo>
                  <a:cubicBezTo>
                    <a:pt x="16510" y="78740"/>
                    <a:pt x="20320" y="44450"/>
                    <a:pt x="29210" y="29210"/>
                  </a:cubicBezTo>
                  <a:cubicBezTo>
                    <a:pt x="38100" y="15240"/>
                    <a:pt x="63500" y="0"/>
                    <a:pt x="74930" y="2540"/>
                  </a:cubicBezTo>
                  <a:cubicBezTo>
                    <a:pt x="85090" y="5080"/>
                    <a:pt x="96520" y="22860"/>
                    <a:pt x="97790" y="34290"/>
                  </a:cubicBezTo>
                  <a:cubicBezTo>
                    <a:pt x="99060" y="44450"/>
                    <a:pt x="93980" y="58420"/>
                    <a:pt x="85090" y="64770"/>
                  </a:cubicBezTo>
                  <a:cubicBezTo>
                    <a:pt x="71120" y="74930"/>
                    <a:pt x="22860" y="74930"/>
                    <a:pt x="10160" y="68580"/>
                  </a:cubicBezTo>
                  <a:cubicBezTo>
                    <a:pt x="3810" y="66040"/>
                    <a:pt x="0" y="58420"/>
                    <a:pt x="0" y="54610"/>
                  </a:cubicBezTo>
                  <a:cubicBezTo>
                    <a:pt x="0" y="50800"/>
                    <a:pt x="12700" y="43180"/>
                    <a:pt x="12700" y="43180"/>
                  </a:cubicBezTo>
                </a:path>
              </a:pathLst>
            </a:custGeom>
            <a:solidFill>
              <a:srgbClr val="000000"/>
            </a:solidFill>
            <a:ln>
              <a:noFill/>
            </a:ln>
          </p:spPr>
        </p:sp>
      </p:grpSp>
      <p:grpSp>
        <p:nvGrpSpPr>
          <p:cNvPr id="156" name="Group 156"/>
          <p:cNvGrpSpPr/>
          <p:nvPr/>
        </p:nvGrpSpPr>
        <p:grpSpPr>
          <a:xfrm>
            <a:off x="6446836" y="1169489"/>
            <a:ext cx="76580" cy="65764"/>
            <a:chOff x="0" y="0"/>
            <a:chExt cx="224790" cy="193040"/>
          </a:xfrm>
        </p:grpSpPr>
        <p:sp>
          <p:nvSpPr>
            <p:cNvPr id="157" name="Freeform 157"/>
            <p:cNvSpPr/>
            <p:nvPr/>
          </p:nvSpPr>
          <p:spPr>
            <a:xfrm>
              <a:off x="48260" y="45720"/>
              <a:ext cx="127000" cy="97790"/>
            </a:xfrm>
            <a:custGeom>
              <a:avLst/>
              <a:gdLst/>
              <a:ahLst/>
              <a:cxnLst/>
              <a:rect l="l" t="t" r="r" b="b"/>
              <a:pathLst>
                <a:path w="127000" h="97790">
                  <a:moveTo>
                    <a:pt x="27940" y="15240"/>
                  </a:moveTo>
                  <a:cubicBezTo>
                    <a:pt x="40640" y="90170"/>
                    <a:pt x="31750" y="97790"/>
                    <a:pt x="27940" y="96520"/>
                  </a:cubicBezTo>
                  <a:cubicBezTo>
                    <a:pt x="21590" y="95250"/>
                    <a:pt x="13970" y="69850"/>
                    <a:pt x="13970" y="55880"/>
                  </a:cubicBezTo>
                  <a:cubicBezTo>
                    <a:pt x="13970" y="41910"/>
                    <a:pt x="16510" y="22860"/>
                    <a:pt x="27940" y="13970"/>
                  </a:cubicBezTo>
                  <a:cubicBezTo>
                    <a:pt x="43180" y="1270"/>
                    <a:pt x="99060" y="0"/>
                    <a:pt x="113030" y="7620"/>
                  </a:cubicBezTo>
                  <a:cubicBezTo>
                    <a:pt x="120650" y="11430"/>
                    <a:pt x="125730" y="25400"/>
                    <a:pt x="123190" y="29210"/>
                  </a:cubicBezTo>
                  <a:cubicBezTo>
                    <a:pt x="120650" y="33020"/>
                    <a:pt x="106680" y="33020"/>
                    <a:pt x="104140" y="30480"/>
                  </a:cubicBezTo>
                  <a:cubicBezTo>
                    <a:pt x="101600" y="26670"/>
                    <a:pt x="104140" y="10160"/>
                    <a:pt x="107950" y="8890"/>
                  </a:cubicBezTo>
                  <a:cubicBezTo>
                    <a:pt x="111760" y="7620"/>
                    <a:pt x="127000" y="19050"/>
                    <a:pt x="125730" y="24130"/>
                  </a:cubicBezTo>
                  <a:cubicBezTo>
                    <a:pt x="123190" y="33020"/>
                    <a:pt x="49530" y="27940"/>
                    <a:pt x="39370" y="43180"/>
                  </a:cubicBezTo>
                  <a:cubicBezTo>
                    <a:pt x="31750" y="53340"/>
                    <a:pt x="46990" y="77470"/>
                    <a:pt x="43180" y="86360"/>
                  </a:cubicBezTo>
                  <a:cubicBezTo>
                    <a:pt x="40640" y="92710"/>
                    <a:pt x="33020" y="97790"/>
                    <a:pt x="27940" y="96520"/>
                  </a:cubicBezTo>
                  <a:cubicBezTo>
                    <a:pt x="17780" y="92710"/>
                    <a:pt x="0" y="36830"/>
                    <a:pt x="2540" y="21590"/>
                  </a:cubicBezTo>
                  <a:cubicBezTo>
                    <a:pt x="3810" y="13970"/>
                    <a:pt x="10160" y="6350"/>
                    <a:pt x="13970" y="5080"/>
                  </a:cubicBezTo>
                  <a:cubicBezTo>
                    <a:pt x="17780" y="3810"/>
                    <a:pt x="27940" y="15240"/>
                    <a:pt x="27940" y="15240"/>
                  </a:cubicBezTo>
                </a:path>
              </a:pathLst>
            </a:custGeom>
            <a:solidFill>
              <a:srgbClr val="000000"/>
            </a:solidFill>
            <a:ln>
              <a:noFill/>
            </a:ln>
          </p:spPr>
        </p:sp>
      </p:grpSp>
      <p:grpSp>
        <p:nvGrpSpPr>
          <p:cNvPr id="158" name="Group 158"/>
          <p:cNvGrpSpPr/>
          <p:nvPr/>
        </p:nvGrpSpPr>
        <p:grpSpPr>
          <a:xfrm>
            <a:off x="6487938" y="1166893"/>
            <a:ext cx="47592" cy="65764"/>
            <a:chOff x="0" y="0"/>
            <a:chExt cx="139700" cy="193040"/>
          </a:xfrm>
        </p:grpSpPr>
        <p:sp>
          <p:nvSpPr>
            <p:cNvPr id="159" name="Freeform 159"/>
            <p:cNvSpPr/>
            <p:nvPr/>
          </p:nvSpPr>
          <p:spPr>
            <a:xfrm>
              <a:off x="46990" y="50800"/>
              <a:ext cx="43180" cy="93980"/>
            </a:xfrm>
            <a:custGeom>
              <a:avLst/>
              <a:gdLst/>
              <a:ahLst/>
              <a:cxnLst/>
              <a:rect l="l" t="t" r="r" b="b"/>
              <a:pathLst>
                <a:path w="43180" h="93980">
                  <a:moveTo>
                    <a:pt x="29210" y="8890"/>
                  </a:moveTo>
                  <a:cubicBezTo>
                    <a:pt x="30480" y="93980"/>
                    <a:pt x="19050" y="85090"/>
                    <a:pt x="19050" y="82550"/>
                  </a:cubicBezTo>
                  <a:cubicBezTo>
                    <a:pt x="19050" y="78740"/>
                    <a:pt x="35560" y="69850"/>
                    <a:pt x="38100" y="71120"/>
                  </a:cubicBezTo>
                  <a:cubicBezTo>
                    <a:pt x="40640" y="72390"/>
                    <a:pt x="34290" y="91440"/>
                    <a:pt x="31750" y="91440"/>
                  </a:cubicBezTo>
                  <a:cubicBezTo>
                    <a:pt x="29210" y="91440"/>
                    <a:pt x="19050" y="76200"/>
                    <a:pt x="20320" y="73660"/>
                  </a:cubicBezTo>
                  <a:cubicBezTo>
                    <a:pt x="21590" y="71120"/>
                    <a:pt x="40640" y="72390"/>
                    <a:pt x="41910" y="76200"/>
                  </a:cubicBezTo>
                  <a:cubicBezTo>
                    <a:pt x="43180" y="78740"/>
                    <a:pt x="38100" y="90170"/>
                    <a:pt x="34290" y="91440"/>
                  </a:cubicBezTo>
                  <a:cubicBezTo>
                    <a:pt x="30480" y="92710"/>
                    <a:pt x="24130" y="90170"/>
                    <a:pt x="20320" y="85090"/>
                  </a:cubicBezTo>
                  <a:cubicBezTo>
                    <a:pt x="11430" y="74930"/>
                    <a:pt x="0" y="26670"/>
                    <a:pt x="3810" y="12700"/>
                  </a:cubicBezTo>
                  <a:cubicBezTo>
                    <a:pt x="5080" y="6350"/>
                    <a:pt x="11430" y="0"/>
                    <a:pt x="15240" y="0"/>
                  </a:cubicBezTo>
                  <a:cubicBezTo>
                    <a:pt x="19050" y="0"/>
                    <a:pt x="29210" y="8890"/>
                    <a:pt x="29210" y="8890"/>
                  </a:cubicBezTo>
                </a:path>
              </a:pathLst>
            </a:custGeom>
            <a:solidFill>
              <a:srgbClr val="000000"/>
            </a:solidFill>
            <a:ln>
              <a:noFill/>
            </a:ln>
          </p:spPr>
        </p:sp>
      </p:grpSp>
      <p:grpSp>
        <p:nvGrpSpPr>
          <p:cNvPr id="160" name="Group 160"/>
          <p:cNvGrpSpPr/>
          <p:nvPr/>
        </p:nvGrpSpPr>
        <p:grpSpPr>
          <a:xfrm>
            <a:off x="6498322" y="1167758"/>
            <a:ext cx="45429" cy="68359"/>
            <a:chOff x="0" y="0"/>
            <a:chExt cx="133350" cy="200660"/>
          </a:xfrm>
        </p:grpSpPr>
        <p:sp>
          <p:nvSpPr>
            <p:cNvPr id="161" name="Freeform 161"/>
            <p:cNvSpPr/>
            <p:nvPr/>
          </p:nvSpPr>
          <p:spPr>
            <a:xfrm>
              <a:off x="45720" y="50800"/>
              <a:ext cx="38100" cy="100330"/>
            </a:xfrm>
            <a:custGeom>
              <a:avLst/>
              <a:gdLst/>
              <a:ahLst/>
              <a:cxnLst/>
              <a:rect l="l" t="t" r="r" b="b"/>
              <a:pathLst>
                <a:path w="38100" h="100330">
                  <a:moveTo>
                    <a:pt x="30480" y="10160"/>
                  </a:moveTo>
                  <a:cubicBezTo>
                    <a:pt x="33020" y="95250"/>
                    <a:pt x="24130" y="100330"/>
                    <a:pt x="20320" y="99060"/>
                  </a:cubicBezTo>
                  <a:cubicBezTo>
                    <a:pt x="16510" y="97790"/>
                    <a:pt x="13970" y="81280"/>
                    <a:pt x="16510" y="78740"/>
                  </a:cubicBezTo>
                  <a:cubicBezTo>
                    <a:pt x="19050" y="76200"/>
                    <a:pt x="36830" y="83820"/>
                    <a:pt x="36830" y="87630"/>
                  </a:cubicBezTo>
                  <a:cubicBezTo>
                    <a:pt x="36830" y="91440"/>
                    <a:pt x="24130" y="100330"/>
                    <a:pt x="20320" y="99060"/>
                  </a:cubicBezTo>
                  <a:cubicBezTo>
                    <a:pt x="16510" y="97790"/>
                    <a:pt x="12700" y="82550"/>
                    <a:pt x="15240" y="80010"/>
                  </a:cubicBezTo>
                  <a:cubicBezTo>
                    <a:pt x="17780" y="77470"/>
                    <a:pt x="35560" y="81280"/>
                    <a:pt x="36830" y="85090"/>
                  </a:cubicBezTo>
                  <a:cubicBezTo>
                    <a:pt x="38100" y="88900"/>
                    <a:pt x="31750" y="97790"/>
                    <a:pt x="27940" y="99060"/>
                  </a:cubicBezTo>
                  <a:cubicBezTo>
                    <a:pt x="24130" y="100330"/>
                    <a:pt x="16510" y="96520"/>
                    <a:pt x="12700" y="90170"/>
                  </a:cubicBezTo>
                  <a:cubicBezTo>
                    <a:pt x="5080" y="77470"/>
                    <a:pt x="0" y="25400"/>
                    <a:pt x="5080" y="11430"/>
                  </a:cubicBezTo>
                  <a:cubicBezTo>
                    <a:pt x="7620" y="5080"/>
                    <a:pt x="12700" y="0"/>
                    <a:pt x="16510" y="0"/>
                  </a:cubicBezTo>
                  <a:cubicBezTo>
                    <a:pt x="20320" y="0"/>
                    <a:pt x="30480" y="10160"/>
                    <a:pt x="30480" y="10160"/>
                  </a:cubicBezTo>
                </a:path>
              </a:pathLst>
            </a:custGeom>
            <a:solidFill>
              <a:srgbClr val="000000"/>
            </a:solidFill>
            <a:ln>
              <a:noFill/>
            </a:ln>
          </p:spPr>
        </p:sp>
      </p:grpSp>
      <p:grpSp>
        <p:nvGrpSpPr>
          <p:cNvPr id="162" name="Group 162"/>
          <p:cNvGrpSpPr/>
          <p:nvPr/>
        </p:nvGrpSpPr>
        <p:grpSpPr>
          <a:xfrm>
            <a:off x="6481881" y="1175113"/>
            <a:ext cx="74849" cy="48457"/>
            <a:chOff x="0" y="0"/>
            <a:chExt cx="219710" cy="142240"/>
          </a:xfrm>
        </p:grpSpPr>
        <p:sp>
          <p:nvSpPr>
            <p:cNvPr id="163" name="Freeform 163"/>
            <p:cNvSpPr/>
            <p:nvPr/>
          </p:nvSpPr>
          <p:spPr>
            <a:xfrm>
              <a:off x="49530" y="49530"/>
              <a:ext cx="120650" cy="44450"/>
            </a:xfrm>
            <a:custGeom>
              <a:avLst/>
              <a:gdLst/>
              <a:ahLst/>
              <a:cxnLst/>
              <a:rect l="l" t="t" r="r" b="b"/>
              <a:pathLst>
                <a:path w="120650" h="44450">
                  <a:moveTo>
                    <a:pt x="8890" y="20320"/>
                  </a:moveTo>
                  <a:cubicBezTo>
                    <a:pt x="120650" y="12700"/>
                    <a:pt x="105410" y="21590"/>
                    <a:pt x="102870" y="20320"/>
                  </a:cubicBezTo>
                  <a:cubicBezTo>
                    <a:pt x="100330" y="19050"/>
                    <a:pt x="102870" y="2540"/>
                    <a:pt x="105410" y="1270"/>
                  </a:cubicBezTo>
                  <a:cubicBezTo>
                    <a:pt x="107950" y="0"/>
                    <a:pt x="119380" y="8890"/>
                    <a:pt x="119380" y="12700"/>
                  </a:cubicBezTo>
                  <a:cubicBezTo>
                    <a:pt x="119380" y="15240"/>
                    <a:pt x="115570" y="19050"/>
                    <a:pt x="110490" y="21590"/>
                  </a:cubicBezTo>
                  <a:cubicBezTo>
                    <a:pt x="96520" y="29210"/>
                    <a:pt x="34290" y="44450"/>
                    <a:pt x="16510" y="41910"/>
                  </a:cubicBezTo>
                  <a:cubicBezTo>
                    <a:pt x="8890" y="40640"/>
                    <a:pt x="2540" y="36830"/>
                    <a:pt x="1270" y="33020"/>
                  </a:cubicBezTo>
                  <a:cubicBezTo>
                    <a:pt x="0" y="29210"/>
                    <a:pt x="8890" y="20320"/>
                    <a:pt x="8890" y="20320"/>
                  </a:cubicBezTo>
                </a:path>
              </a:pathLst>
            </a:custGeom>
            <a:solidFill>
              <a:srgbClr val="000000"/>
            </a:solidFill>
            <a:ln>
              <a:noFill/>
            </a:ln>
          </p:spPr>
        </p:sp>
      </p:grpSp>
      <p:grpSp>
        <p:nvGrpSpPr>
          <p:cNvPr id="164" name="Group 164"/>
          <p:cNvGrpSpPr/>
          <p:nvPr/>
        </p:nvGrpSpPr>
        <p:grpSpPr>
          <a:xfrm>
            <a:off x="6481016" y="1188958"/>
            <a:ext cx="82637" cy="41968"/>
            <a:chOff x="0" y="0"/>
            <a:chExt cx="242570" cy="123190"/>
          </a:xfrm>
        </p:grpSpPr>
        <p:sp>
          <p:nvSpPr>
            <p:cNvPr id="165" name="Freeform 165"/>
            <p:cNvSpPr/>
            <p:nvPr/>
          </p:nvSpPr>
          <p:spPr>
            <a:xfrm>
              <a:off x="45720" y="50800"/>
              <a:ext cx="147320" cy="34290"/>
            </a:xfrm>
            <a:custGeom>
              <a:avLst/>
              <a:gdLst/>
              <a:ahLst/>
              <a:cxnLst/>
              <a:rect l="l" t="t" r="r" b="b"/>
              <a:pathLst>
                <a:path w="147320" h="34290">
                  <a:moveTo>
                    <a:pt x="7620" y="0"/>
                  </a:moveTo>
                  <a:cubicBezTo>
                    <a:pt x="144780" y="5080"/>
                    <a:pt x="147320" y="11430"/>
                    <a:pt x="146050" y="13970"/>
                  </a:cubicBezTo>
                  <a:cubicBezTo>
                    <a:pt x="144780" y="16510"/>
                    <a:pt x="133350" y="20320"/>
                    <a:pt x="130810" y="17780"/>
                  </a:cubicBezTo>
                  <a:cubicBezTo>
                    <a:pt x="128270" y="15240"/>
                    <a:pt x="130810" y="3810"/>
                    <a:pt x="133350" y="2540"/>
                  </a:cubicBezTo>
                  <a:cubicBezTo>
                    <a:pt x="135890" y="1270"/>
                    <a:pt x="144780" y="5080"/>
                    <a:pt x="146050" y="7620"/>
                  </a:cubicBezTo>
                  <a:cubicBezTo>
                    <a:pt x="147320" y="10160"/>
                    <a:pt x="143510" y="16510"/>
                    <a:pt x="137160" y="20320"/>
                  </a:cubicBezTo>
                  <a:cubicBezTo>
                    <a:pt x="119380" y="29210"/>
                    <a:pt x="16510" y="34290"/>
                    <a:pt x="5080" y="21590"/>
                  </a:cubicBezTo>
                  <a:cubicBezTo>
                    <a:pt x="0" y="16510"/>
                    <a:pt x="7620" y="0"/>
                    <a:pt x="7620" y="0"/>
                  </a:cubicBezTo>
                </a:path>
              </a:pathLst>
            </a:custGeom>
            <a:solidFill>
              <a:srgbClr val="000000"/>
            </a:solidFill>
            <a:ln>
              <a:noFill/>
            </a:ln>
          </p:spPr>
        </p:sp>
      </p:grpSp>
      <p:grpSp>
        <p:nvGrpSpPr>
          <p:cNvPr id="166" name="Group 166"/>
          <p:cNvGrpSpPr/>
          <p:nvPr/>
        </p:nvGrpSpPr>
        <p:grpSpPr>
          <a:xfrm>
            <a:off x="6535098" y="1169056"/>
            <a:ext cx="43265" cy="75282"/>
            <a:chOff x="0" y="0"/>
            <a:chExt cx="127000" cy="220980"/>
          </a:xfrm>
        </p:grpSpPr>
        <p:sp>
          <p:nvSpPr>
            <p:cNvPr id="167" name="Freeform 167"/>
            <p:cNvSpPr/>
            <p:nvPr/>
          </p:nvSpPr>
          <p:spPr>
            <a:xfrm>
              <a:off x="41910" y="49530"/>
              <a:ext cx="34290" cy="121920"/>
            </a:xfrm>
            <a:custGeom>
              <a:avLst/>
              <a:gdLst/>
              <a:ahLst/>
              <a:cxnLst/>
              <a:rect l="l" t="t" r="r" b="b"/>
              <a:pathLst>
                <a:path w="34290" h="121920">
                  <a:moveTo>
                    <a:pt x="33020" y="12700"/>
                  </a:moveTo>
                  <a:cubicBezTo>
                    <a:pt x="30480" y="118110"/>
                    <a:pt x="19050" y="120650"/>
                    <a:pt x="16510" y="118110"/>
                  </a:cubicBezTo>
                  <a:cubicBezTo>
                    <a:pt x="13970" y="115570"/>
                    <a:pt x="16510" y="101600"/>
                    <a:pt x="19050" y="100330"/>
                  </a:cubicBezTo>
                  <a:cubicBezTo>
                    <a:pt x="21590" y="99060"/>
                    <a:pt x="34290" y="105410"/>
                    <a:pt x="34290" y="109220"/>
                  </a:cubicBezTo>
                  <a:cubicBezTo>
                    <a:pt x="34290" y="113030"/>
                    <a:pt x="24130" y="121920"/>
                    <a:pt x="20320" y="120650"/>
                  </a:cubicBezTo>
                  <a:cubicBezTo>
                    <a:pt x="11430" y="116840"/>
                    <a:pt x="0" y="25400"/>
                    <a:pt x="8890" y="10160"/>
                  </a:cubicBezTo>
                  <a:cubicBezTo>
                    <a:pt x="12700" y="3810"/>
                    <a:pt x="21590" y="0"/>
                    <a:pt x="25400" y="1270"/>
                  </a:cubicBezTo>
                  <a:cubicBezTo>
                    <a:pt x="29210" y="2540"/>
                    <a:pt x="33020" y="12700"/>
                    <a:pt x="33020" y="12700"/>
                  </a:cubicBezTo>
                </a:path>
              </a:pathLst>
            </a:custGeom>
            <a:solidFill>
              <a:srgbClr val="000000"/>
            </a:solidFill>
            <a:ln>
              <a:noFill/>
            </a:ln>
          </p:spPr>
        </p:sp>
      </p:grpSp>
      <p:grpSp>
        <p:nvGrpSpPr>
          <p:cNvPr id="168" name="Group 168"/>
          <p:cNvGrpSpPr/>
          <p:nvPr/>
        </p:nvGrpSpPr>
        <p:grpSpPr>
          <a:xfrm>
            <a:off x="5915968" y="1419564"/>
            <a:ext cx="70523" cy="74849"/>
            <a:chOff x="0" y="0"/>
            <a:chExt cx="207010" cy="219710"/>
          </a:xfrm>
        </p:grpSpPr>
        <p:sp>
          <p:nvSpPr>
            <p:cNvPr id="169" name="Freeform 169"/>
            <p:cNvSpPr/>
            <p:nvPr/>
          </p:nvSpPr>
          <p:spPr>
            <a:xfrm>
              <a:off x="40640" y="46990"/>
              <a:ext cx="121920" cy="123190"/>
            </a:xfrm>
            <a:custGeom>
              <a:avLst/>
              <a:gdLst/>
              <a:ahLst/>
              <a:cxnLst/>
              <a:rect l="l" t="t" r="r" b="b"/>
              <a:pathLst>
                <a:path w="121920" h="123190">
                  <a:moveTo>
                    <a:pt x="57150" y="29210"/>
                  </a:moveTo>
                  <a:cubicBezTo>
                    <a:pt x="25400" y="33020"/>
                    <a:pt x="25400" y="55880"/>
                    <a:pt x="33020" y="62230"/>
                  </a:cubicBezTo>
                  <a:cubicBezTo>
                    <a:pt x="43180" y="71120"/>
                    <a:pt x="86360" y="55880"/>
                    <a:pt x="100330" y="60960"/>
                  </a:cubicBezTo>
                  <a:cubicBezTo>
                    <a:pt x="107950" y="63500"/>
                    <a:pt x="113030" y="66040"/>
                    <a:pt x="115570" y="72390"/>
                  </a:cubicBezTo>
                  <a:cubicBezTo>
                    <a:pt x="119380" y="80010"/>
                    <a:pt x="121920" y="102870"/>
                    <a:pt x="115570" y="109220"/>
                  </a:cubicBezTo>
                  <a:cubicBezTo>
                    <a:pt x="109220" y="115570"/>
                    <a:pt x="87630" y="104140"/>
                    <a:pt x="78740" y="107950"/>
                  </a:cubicBezTo>
                  <a:cubicBezTo>
                    <a:pt x="71120" y="110490"/>
                    <a:pt x="67310" y="121920"/>
                    <a:pt x="62230" y="121920"/>
                  </a:cubicBezTo>
                  <a:cubicBezTo>
                    <a:pt x="57150" y="121920"/>
                    <a:pt x="49530" y="107950"/>
                    <a:pt x="49530" y="107950"/>
                  </a:cubicBezTo>
                  <a:cubicBezTo>
                    <a:pt x="49530" y="107950"/>
                    <a:pt x="53340" y="118110"/>
                    <a:pt x="54610" y="118110"/>
                  </a:cubicBezTo>
                  <a:cubicBezTo>
                    <a:pt x="57150" y="118110"/>
                    <a:pt x="58420" y="95250"/>
                    <a:pt x="62230" y="93980"/>
                  </a:cubicBezTo>
                  <a:cubicBezTo>
                    <a:pt x="66040" y="92710"/>
                    <a:pt x="78740" y="105410"/>
                    <a:pt x="78740" y="110490"/>
                  </a:cubicBezTo>
                  <a:cubicBezTo>
                    <a:pt x="78740" y="115570"/>
                    <a:pt x="63500" y="123190"/>
                    <a:pt x="59690" y="121920"/>
                  </a:cubicBezTo>
                  <a:cubicBezTo>
                    <a:pt x="55880" y="119380"/>
                    <a:pt x="52070" y="97790"/>
                    <a:pt x="55880" y="95250"/>
                  </a:cubicBezTo>
                  <a:cubicBezTo>
                    <a:pt x="59690" y="92710"/>
                    <a:pt x="77470" y="102870"/>
                    <a:pt x="78740" y="107950"/>
                  </a:cubicBezTo>
                  <a:cubicBezTo>
                    <a:pt x="80010" y="111760"/>
                    <a:pt x="71120" y="121920"/>
                    <a:pt x="66040" y="121920"/>
                  </a:cubicBezTo>
                  <a:cubicBezTo>
                    <a:pt x="60960" y="121920"/>
                    <a:pt x="48260" y="113030"/>
                    <a:pt x="49530" y="107950"/>
                  </a:cubicBezTo>
                  <a:cubicBezTo>
                    <a:pt x="50800" y="100330"/>
                    <a:pt x="100330" y="91440"/>
                    <a:pt x="99060" y="87630"/>
                  </a:cubicBezTo>
                  <a:cubicBezTo>
                    <a:pt x="97790" y="82550"/>
                    <a:pt x="31750" y="100330"/>
                    <a:pt x="17780" y="87630"/>
                  </a:cubicBezTo>
                  <a:cubicBezTo>
                    <a:pt x="3810" y="74930"/>
                    <a:pt x="0" y="27940"/>
                    <a:pt x="10160" y="13970"/>
                  </a:cubicBezTo>
                  <a:cubicBezTo>
                    <a:pt x="17780" y="2540"/>
                    <a:pt x="50800" y="0"/>
                    <a:pt x="60960" y="3810"/>
                  </a:cubicBezTo>
                  <a:cubicBezTo>
                    <a:pt x="67310" y="6350"/>
                    <a:pt x="71120" y="13970"/>
                    <a:pt x="71120" y="17780"/>
                  </a:cubicBezTo>
                  <a:cubicBezTo>
                    <a:pt x="71120" y="21590"/>
                    <a:pt x="57150" y="29210"/>
                    <a:pt x="57150" y="29210"/>
                  </a:cubicBezTo>
                </a:path>
              </a:pathLst>
            </a:custGeom>
            <a:solidFill>
              <a:srgbClr val="000000"/>
            </a:solidFill>
            <a:ln>
              <a:noFill/>
            </a:ln>
          </p:spPr>
        </p:sp>
      </p:grpSp>
      <p:grpSp>
        <p:nvGrpSpPr>
          <p:cNvPr id="170" name="Group 170"/>
          <p:cNvGrpSpPr/>
          <p:nvPr/>
        </p:nvGrpSpPr>
        <p:grpSpPr>
          <a:xfrm>
            <a:off x="5969618" y="1416102"/>
            <a:ext cx="69225" cy="77878"/>
            <a:chOff x="0" y="0"/>
            <a:chExt cx="203200" cy="228600"/>
          </a:xfrm>
        </p:grpSpPr>
        <p:sp>
          <p:nvSpPr>
            <p:cNvPr id="171" name="Freeform 171"/>
            <p:cNvSpPr/>
            <p:nvPr/>
          </p:nvSpPr>
          <p:spPr>
            <a:xfrm>
              <a:off x="43180" y="49530"/>
              <a:ext cx="111760" cy="133350"/>
            </a:xfrm>
            <a:custGeom>
              <a:avLst/>
              <a:gdLst/>
              <a:ahLst/>
              <a:cxnLst/>
              <a:rect l="l" t="t" r="r" b="b"/>
              <a:pathLst>
                <a:path w="111760" h="133350">
                  <a:moveTo>
                    <a:pt x="33020" y="15240"/>
                  </a:moveTo>
                  <a:cubicBezTo>
                    <a:pt x="26670" y="80010"/>
                    <a:pt x="31750" y="97790"/>
                    <a:pt x="41910" y="102870"/>
                  </a:cubicBezTo>
                  <a:cubicBezTo>
                    <a:pt x="52070" y="107950"/>
                    <a:pt x="80010" y="104140"/>
                    <a:pt x="85090" y="96520"/>
                  </a:cubicBezTo>
                  <a:cubicBezTo>
                    <a:pt x="88900" y="90170"/>
                    <a:pt x="83820" y="68580"/>
                    <a:pt x="80010" y="68580"/>
                  </a:cubicBezTo>
                  <a:cubicBezTo>
                    <a:pt x="76200" y="68580"/>
                    <a:pt x="69850" y="99060"/>
                    <a:pt x="62230" y="101600"/>
                  </a:cubicBezTo>
                  <a:cubicBezTo>
                    <a:pt x="55880" y="104140"/>
                    <a:pt x="43180" y="97790"/>
                    <a:pt x="41910" y="93980"/>
                  </a:cubicBezTo>
                  <a:cubicBezTo>
                    <a:pt x="40640" y="90170"/>
                    <a:pt x="54610" y="77470"/>
                    <a:pt x="58420" y="78740"/>
                  </a:cubicBezTo>
                  <a:cubicBezTo>
                    <a:pt x="62230" y="80010"/>
                    <a:pt x="67310" y="96520"/>
                    <a:pt x="64770" y="100330"/>
                  </a:cubicBezTo>
                  <a:cubicBezTo>
                    <a:pt x="62230" y="102870"/>
                    <a:pt x="49530" y="102870"/>
                    <a:pt x="45720" y="100330"/>
                  </a:cubicBezTo>
                  <a:cubicBezTo>
                    <a:pt x="43180" y="97790"/>
                    <a:pt x="40640" y="87630"/>
                    <a:pt x="43180" y="85090"/>
                  </a:cubicBezTo>
                  <a:cubicBezTo>
                    <a:pt x="45720" y="81280"/>
                    <a:pt x="62230" y="80010"/>
                    <a:pt x="64770" y="82550"/>
                  </a:cubicBezTo>
                  <a:cubicBezTo>
                    <a:pt x="67310" y="85090"/>
                    <a:pt x="66040" y="99060"/>
                    <a:pt x="62230" y="101600"/>
                  </a:cubicBezTo>
                  <a:cubicBezTo>
                    <a:pt x="58420" y="104140"/>
                    <a:pt x="46990" y="102870"/>
                    <a:pt x="44450" y="100330"/>
                  </a:cubicBezTo>
                  <a:cubicBezTo>
                    <a:pt x="41910" y="97790"/>
                    <a:pt x="40640" y="90170"/>
                    <a:pt x="43180" y="85090"/>
                  </a:cubicBezTo>
                  <a:cubicBezTo>
                    <a:pt x="46990" y="74930"/>
                    <a:pt x="72390" y="49530"/>
                    <a:pt x="83820" y="48260"/>
                  </a:cubicBezTo>
                  <a:cubicBezTo>
                    <a:pt x="91440" y="46990"/>
                    <a:pt x="101600" y="54610"/>
                    <a:pt x="105410" y="62230"/>
                  </a:cubicBezTo>
                  <a:cubicBezTo>
                    <a:pt x="110490" y="69850"/>
                    <a:pt x="111760" y="85090"/>
                    <a:pt x="109220" y="95250"/>
                  </a:cubicBezTo>
                  <a:cubicBezTo>
                    <a:pt x="106680" y="105410"/>
                    <a:pt x="100330" y="116840"/>
                    <a:pt x="90170" y="123190"/>
                  </a:cubicBezTo>
                  <a:cubicBezTo>
                    <a:pt x="78740" y="130810"/>
                    <a:pt x="53340" y="133350"/>
                    <a:pt x="39370" y="128270"/>
                  </a:cubicBezTo>
                  <a:cubicBezTo>
                    <a:pt x="26670" y="123190"/>
                    <a:pt x="13970" y="110490"/>
                    <a:pt x="7620" y="95250"/>
                  </a:cubicBezTo>
                  <a:cubicBezTo>
                    <a:pt x="0" y="74930"/>
                    <a:pt x="1270" y="25400"/>
                    <a:pt x="8890" y="11430"/>
                  </a:cubicBezTo>
                  <a:cubicBezTo>
                    <a:pt x="12700" y="5080"/>
                    <a:pt x="20320" y="0"/>
                    <a:pt x="24130" y="1270"/>
                  </a:cubicBezTo>
                  <a:cubicBezTo>
                    <a:pt x="27940" y="2540"/>
                    <a:pt x="33020" y="15240"/>
                    <a:pt x="33020" y="15240"/>
                  </a:cubicBezTo>
                </a:path>
              </a:pathLst>
            </a:custGeom>
            <a:solidFill>
              <a:srgbClr val="000000"/>
            </a:solidFill>
            <a:ln>
              <a:noFill/>
            </a:ln>
          </p:spPr>
        </p:sp>
      </p:grpSp>
      <p:grpSp>
        <p:nvGrpSpPr>
          <p:cNvPr id="172" name="Group 172"/>
          <p:cNvGrpSpPr/>
          <p:nvPr/>
        </p:nvGrpSpPr>
        <p:grpSpPr>
          <a:xfrm>
            <a:off x="5961397" y="1354233"/>
            <a:ext cx="77445" cy="65331"/>
            <a:chOff x="0" y="0"/>
            <a:chExt cx="227330" cy="191770"/>
          </a:xfrm>
        </p:grpSpPr>
        <p:sp>
          <p:nvSpPr>
            <p:cNvPr id="173" name="Freeform 173"/>
            <p:cNvSpPr/>
            <p:nvPr/>
          </p:nvSpPr>
          <p:spPr>
            <a:xfrm>
              <a:off x="50800" y="45720"/>
              <a:ext cx="128270" cy="96520"/>
            </a:xfrm>
            <a:custGeom>
              <a:avLst/>
              <a:gdLst/>
              <a:ahLst/>
              <a:cxnLst/>
              <a:rect l="l" t="t" r="r" b="b"/>
              <a:pathLst>
                <a:path w="128270" h="96520">
                  <a:moveTo>
                    <a:pt x="0" y="27940"/>
                  </a:moveTo>
                  <a:cubicBezTo>
                    <a:pt x="29210" y="3810"/>
                    <a:pt x="44450" y="0"/>
                    <a:pt x="52070" y="5080"/>
                  </a:cubicBezTo>
                  <a:cubicBezTo>
                    <a:pt x="62230" y="12700"/>
                    <a:pt x="49530" y="57150"/>
                    <a:pt x="60960" y="64770"/>
                  </a:cubicBezTo>
                  <a:cubicBezTo>
                    <a:pt x="71120" y="72390"/>
                    <a:pt x="100330" y="49530"/>
                    <a:pt x="111760" y="54610"/>
                  </a:cubicBezTo>
                  <a:cubicBezTo>
                    <a:pt x="119380" y="58420"/>
                    <a:pt x="128270" y="73660"/>
                    <a:pt x="125730" y="77470"/>
                  </a:cubicBezTo>
                  <a:cubicBezTo>
                    <a:pt x="123190" y="81280"/>
                    <a:pt x="100330" y="77470"/>
                    <a:pt x="99060" y="73660"/>
                  </a:cubicBezTo>
                  <a:cubicBezTo>
                    <a:pt x="97790" y="69850"/>
                    <a:pt x="110490" y="53340"/>
                    <a:pt x="114300" y="54610"/>
                  </a:cubicBezTo>
                  <a:cubicBezTo>
                    <a:pt x="118110" y="55880"/>
                    <a:pt x="127000" y="73660"/>
                    <a:pt x="123190" y="80010"/>
                  </a:cubicBezTo>
                  <a:cubicBezTo>
                    <a:pt x="118110" y="90170"/>
                    <a:pt x="71120" y="96520"/>
                    <a:pt x="55880" y="95250"/>
                  </a:cubicBezTo>
                  <a:cubicBezTo>
                    <a:pt x="46990" y="93980"/>
                    <a:pt x="40640" y="91440"/>
                    <a:pt x="36830" y="86360"/>
                  </a:cubicBezTo>
                  <a:cubicBezTo>
                    <a:pt x="33020" y="81280"/>
                    <a:pt x="33020" y="72390"/>
                    <a:pt x="33020" y="64770"/>
                  </a:cubicBezTo>
                  <a:cubicBezTo>
                    <a:pt x="34290" y="54610"/>
                    <a:pt x="48260" y="30480"/>
                    <a:pt x="44450" y="27940"/>
                  </a:cubicBezTo>
                  <a:cubicBezTo>
                    <a:pt x="40640" y="25400"/>
                    <a:pt x="20320" y="50800"/>
                    <a:pt x="12700" y="49530"/>
                  </a:cubicBezTo>
                  <a:cubicBezTo>
                    <a:pt x="6350" y="48260"/>
                    <a:pt x="0" y="27940"/>
                    <a:pt x="0" y="27940"/>
                  </a:cubicBezTo>
                </a:path>
              </a:pathLst>
            </a:custGeom>
            <a:solidFill>
              <a:srgbClr val="000000"/>
            </a:solidFill>
            <a:ln>
              <a:noFill/>
            </a:ln>
          </p:spPr>
        </p:sp>
      </p:grpSp>
      <p:grpSp>
        <p:nvGrpSpPr>
          <p:cNvPr id="174" name="Group 174"/>
          <p:cNvGrpSpPr/>
          <p:nvPr/>
        </p:nvGrpSpPr>
        <p:grpSpPr>
          <a:xfrm>
            <a:off x="6005961" y="1351204"/>
            <a:ext cx="64466" cy="69225"/>
            <a:chOff x="0" y="0"/>
            <a:chExt cx="189230" cy="203200"/>
          </a:xfrm>
        </p:grpSpPr>
        <p:sp>
          <p:nvSpPr>
            <p:cNvPr id="175" name="Freeform 175"/>
            <p:cNvSpPr/>
            <p:nvPr/>
          </p:nvSpPr>
          <p:spPr>
            <a:xfrm>
              <a:off x="49530" y="48260"/>
              <a:ext cx="92710" cy="111760"/>
            </a:xfrm>
            <a:custGeom>
              <a:avLst/>
              <a:gdLst/>
              <a:ahLst/>
              <a:cxnLst/>
              <a:rect l="l" t="t" r="r" b="b"/>
              <a:pathLst>
                <a:path w="92710" h="111760">
                  <a:moveTo>
                    <a:pt x="38100" y="30480"/>
                  </a:moveTo>
                  <a:cubicBezTo>
                    <a:pt x="31750" y="71120"/>
                    <a:pt x="43180" y="80010"/>
                    <a:pt x="49530" y="81280"/>
                  </a:cubicBezTo>
                  <a:cubicBezTo>
                    <a:pt x="55880" y="81280"/>
                    <a:pt x="64770" y="76200"/>
                    <a:pt x="67310" y="71120"/>
                  </a:cubicBezTo>
                  <a:cubicBezTo>
                    <a:pt x="69850" y="63500"/>
                    <a:pt x="62230" y="46990"/>
                    <a:pt x="55880" y="39370"/>
                  </a:cubicBezTo>
                  <a:cubicBezTo>
                    <a:pt x="49530" y="33020"/>
                    <a:pt x="36830" y="26670"/>
                    <a:pt x="29210" y="29210"/>
                  </a:cubicBezTo>
                  <a:cubicBezTo>
                    <a:pt x="21590" y="31750"/>
                    <a:pt x="17780" y="50800"/>
                    <a:pt x="12700" y="52070"/>
                  </a:cubicBezTo>
                  <a:cubicBezTo>
                    <a:pt x="8890" y="52070"/>
                    <a:pt x="1270" y="46990"/>
                    <a:pt x="1270" y="43180"/>
                  </a:cubicBezTo>
                  <a:cubicBezTo>
                    <a:pt x="1270" y="38100"/>
                    <a:pt x="11430" y="25400"/>
                    <a:pt x="15240" y="26670"/>
                  </a:cubicBezTo>
                  <a:cubicBezTo>
                    <a:pt x="19050" y="27940"/>
                    <a:pt x="24130" y="48260"/>
                    <a:pt x="21590" y="50800"/>
                  </a:cubicBezTo>
                  <a:cubicBezTo>
                    <a:pt x="19050" y="53340"/>
                    <a:pt x="2540" y="45720"/>
                    <a:pt x="1270" y="41910"/>
                  </a:cubicBezTo>
                  <a:cubicBezTo>
                    <a:pt x="0" y="38100"/>
                    <a:pt x="12700" y="25400"/>
                    <a:pt x="16510" y="26670"/>
                  </a:cubicBezTo>
                  <a:cubicBezTo>
                    <a:pt x="20320" y="27940"/>
                    <a:pt x="27940" y="43180"/>
                    <a:pt x="25400" y="46990"/>
                  </a:cubicBezTo>
                  <a:cubicBezTo>
                    <a:pt x="22860" y="50800"/>
                    <a:pt x="10160" y="53340"/>
                    <a:pt x="6350" y="50800"/>
                  </a:cubicBezTo>
                  <a:cubicBezTo>
                    <a:pt x="2540" y="48260"/>
                    <a:pt x="0" y="41910"/>
                    <a:pt x="1270" y="36830"/>
                  </a:cubicBezTo>
                  <a:cubicBezTo>
                    <a:pt x="2540" y="27940"/>
                    <a:pt x="20320" y="5080"/>
                    <a:pt x="31750" y="2540"/>
                  </a:cubicBezTo>
                  <a:cubicBezTo>
                    <a:pt x="41910" y="0"/>
                    <a:pt x="55880" y="7620"/>
                    <a:pt x="66040" y="13970"/>
                  </a:cubicBezTo>
                  <a:cubicBezTo>
                    <a:pt x="74930" y="20320"/>
                    <a:pt x="85090" y="30480"/>
                    <a:pt x="88900" y="41910"/>
                  </a:cubicBezTo>
                  <a:cubicBezTo>
                    <a:pt x="92710" y="58420"/>
                    <a:pt x="90170" y="95250"/>
                    <a:pt x="78740" y="104140"/>
                  </a:cubicBezTo>
                  <a:cubicBezTo>
                    <a:pt x="68580" y="111760"/>
                    <a:pt x="45720" y="106680"/>
                    <a:pt x="33020" y="102870"/>
                  </a:cubicBezTo>
                  <a:cubicBezTo>
                    <a:pt x="22860" y="99060"/>
                    <a:pt x="11430" y="93980"/>
                    <a:pt x="7620" y="83820"/>
                  </a:cubicBezTo>
                  <a:cubicBezTo>
                    <a:pt x="1270" y="69850"/>
                    <a:pt x="7620" y="27940"/>
                    <a:pt x="15240" y="19050"/>
                  </a:cubicBezTo>
                  <a:cubicBezTo>
                    <a:pt x="19050" y="13970"/>
                    <a:pt x="27940" y="12700"/>
                    <a:pt x="31750" y="13970"/>
                  </a:cubicBezTo>
                  <a:cubicBezTo>
                    <a:pt x="35560" y="15240"/>
                    <a:pt x="38100" y="30480"/>
                    <a:pt x="38100" y="30480"/>
                  </a:cubicBezTo>
                </a:path>
              </a:pathLst>
            </a:custGeom>
            <a:solidFill>
              <a:srgbClr val="000000"/>
            </a:solidFill>
            <a:ln>
              <a:noFill/>
            </a:ln>
          </p:spPr>
        </p:sp>
      </p:grpSp>
      <p:grpSp>
        <p:nvGrpSpPr>
          <p:cNvPr id="176" name="Group 176"/>
          <p:cNvGrpSpPr/>
          <p:nvPr/>
        </p:nvGrpSpPr>
        <p:grpSpPr>
          <a:xfrm>
            <a:off x="6028026" y="1352069"/>
            <a:ext cx="87396" cy="68792"/>
            <a:chOff x="0" y="0"/>
            <a:chExt cx="256540" cy="201930"/>
          </a:xfrm>
        </p:grpSpPr>
        <p:sp>
          <p:nvSpPr>
            <p:cNvPr id="177" name="Freeform 177"/>
            <p:cNvSpPr/>
            <p:nvPr/>
          </p:nvSpPr>
          <p:spPr>
            <a:xfrm>
              <a:off x="50800" y="57150"/>
              <a:ext cx="156210" cy="93980"/>
            </a:xfrm>
            <a:custGeom>
              <a:avLst/>
              <a:gdLst/>
              <a:ahLst/>
              <a:cxnLst/>
              <a:rect l="l" t="t" r="r" b="b"/>
              <a:pathLst>
                <a:path w="156210" h="93980">
                  <a:moveTo>
                    <a:pt x="8890" y="0"/>
                  </a:moveTo>
                  <a:cubicBezTo>
                    <a:pt x="118110" y="2540"/>
                    <a:pt x="120650" y="27940"/>
                    <a:pt x="118110" y="41910"/>
                  </a:cubicBezTo>
                  <a:cubicBezTo>
                    <a:pt x="115570" y="54610"/>
                    <a:pt x="102870" y="71120"/>
                    <a:pt x="95250" y="73660"/>
                  </a:cubicBezTo>
                  <a:cubicBezTo>
                    <a:pt x="90170" y="74930"/>
                    <a:pt x="80010" y="71120"/>
                    <a:pt x="80010" y="68580"/>
                  </a:cubicBezTo>
                  <a:cubicBezTo>
                    <a:pt x="80010" y="64770"/>
                    <a:pt x="124460" y="49530"/>
                    <a:pt x="137160" y="52070"/>
                  </a:cubicBezTo>
                  <a:cubicBezTo>
                    <a:pt x="144780" y="53340"/>
                    <a:pt x="154940" y="62230"/>
                    <a:pt x="154940" y="66040"/>
                  </a:cubicBezTo>
                  <a:cubicBezTo>
                    <a:pt x="154940" y="69850"/>
                    <a:pt x="134620" y="77470"/>
                    <a:pt x="132080" y="74930"/>
                  </a:cubicBezTo>
                  <a:cubicBezTo>
                    <a:pt x="129540" y="72390"/>
                    <a:pt x="135890" y="53340"/>
                    <a:pt x="139700" y="52070"/>
                  </a:cubicBezTo>
                  <a:cubicBezTo>
                    <a:pt x="143510" y="50800"/>
                    <a:pt x="156210" y="63500"/>
                    <a:pt x="154940" y="68580"/>
                  </a:cubicBezTo>
                  <a:cubicBezTo>
                    <a:pt x="152400" y="77470"/>
                    <a:pt x="104140" y="92710"/>
                    <a:pt x="87630" y="93980"/>
                  </a:cubicBezTo>
                  <a:cubicBezTo>
                    <a:pt x="78740" y="93980"/>
                    <a:pt x="69850" y="93980"/>
                    <a:pt x="67310" y="88900"/>
                  </a:cubicBezTo>
                  <a:cubicBezTo>
                    <a:pt x="60960" y="78740"/>
                    <a:pt x="101600" y="24130"/>
                    <a:pt x="92710" y="12700"/>
                  </a:cubicBezTo>
                  <a:cubicBezTo>
                    <a:pt x="83820" y="1270"/>
                    <a:pt x="24130" y="29210"/>
                    <a:pt x="10160" y="24130"/>
                  </a:cubicBezTo>
                  <a:cubicBezTo>
                    <a:pt x="3810" y="21590"/>
                    <a:pt x="0" y="17780"/>
                    <a:pt x="0" y="13970"/>
                  </a:cubicBezTo>
                  <a:cubicBezTo>
                    <a:pt x="0" y="10160"/>
                    <a:pt x="8890" y="0"/>
                    <a:pt x="8890" y="0"/>
                  </a:cubicBezTo>
                </a:path>
              </a:pathLst>
            </a:custGeom>
            <a:solidFill>
              <a:srgbClr val="000000"/>
            </a:solidFill>
            <a:ln>
              <a:noFill/>
            </a:ln>
          </p:spPr>
        </p:sp>
      </p:grpSp>
      <p:grpSp>
        <p:nvGrpSpPr>
          <p:cNvPr id="178" name="Group 178"/>
          <p:cNvGrpSpPr/>
          <p:nvPr/>
        </p:nvGrpSpPr>
        <p:grpSpPr>
          <a:xfrm>
            <a:off x="6079512" y="1347743"/>
            <a:ext cx="71821" cy="76147"/>
            <a:chOff x="0" y="0"/>
            <a:chExt cx="210820" cy="223520"/>
          </a:xfrm>
        </p:grpSpPr>
        <p:sp>
          <p:nvSpPr>
            <p:cNvPr id="179" name="Freeform 179"/>
            <p:cNvSpPr/>
            <p:nvPr/>
          </p:nvSpPr>
          <p:spPr>
            <a:xfrm>
              <a:off x="48260" y="49530"/>
              <a:ext cx="116840" cy="123190"/>
            </a:xfrm>
            <a:custGeom>
              <a:avLst/>
              <a:gdLst/>
              <a:ahLst/>
              <a:cxnLst/>
              <a:rect l="l" t="t" r="r" b="b"/>
              <a:pathLst>
                <a:path w="116840" h="123190">
                  <a:moveTo>
                    <a:pt x="2540" y="31750"/>
                  </a:moveTo>
                  <a:cubicBezTo>
                    <a:pt x="60960" y="0"/>
                    <a:pt x="78740" y="3810"/>
                    <a:pt x="83820" y="11430"/>
                  </a:cubicBezTo>
                  <a:cubicBezTo>
                    <a:pt x="90170" y="20320"/>
                    <a:pt x="85090" y="41910"/>
                    <a:pt x="80010" y="53340"/>
                  </a:cubicBezTo>
                  <a:cubicBezTo>
                    <a:pt x="74930" y="64770"/>
                    <a:pt x="63500" y="78740"/>
                    <a:pt x="54610" y="81280"/>
                  </a:cubicBezTo>
                  <a:cubicBezTo>
                    <a:pt x="48260" y="83820"/>
                    <a:pt x="36830" y="80010"/>
                    <a:pt x="34290" y="76200"/>
                  </a:cubicBezTo>
                  <a:cubicBezTo>
                    <a:pt x="31750" y="72390"/>
                    <a:pt x="33020" y="62230"/>
                    <a:pt x="38100" y="57150"/>
                  </a:cubicBezTo>
                  <a:cubicBezTo>
                    <a:pt x="45720" y="49530"/>
                    <a:pt x="76200" y="44450"/>
                    <a:pt x="88900" y="46990"/>
                  </a:cubicBezTo>
                  <a:cubicBezTo>
                    <a:pt x="97790" y="48260"/>
                    <a:pt x="105410" y="52070"/>
                    <a:pt x="109220" y="58420"/>
                  </a:cubicBezTo>
                  <a:cubicBezTo>
                    <a:pt x="114300" y="66040"/>
                    <a:pt x="116840" y="83820"/>
                    <a:pt x="111760" y="93980"/>
                  </a:cubicBezTo>
                  <a:cubicBezTo>
                    <a:pt x="104140" y="106680"/>
                    <a:pt x="71120" y="123190"/>
                    <a:pt x="58420" y="123190"/>
                  </a:cubicBezTo>
                  <a:cubicBezTo>
                    <a:pt x="52070" y="123190"/>
                    <a:pt x="44450" y="118110"/>
                    <a:pt x="43180" y="113030"/>
                  </a:cubicBezTo>
                  <a:cubicBezTo>
                    <a:pt x="41910" y="109220"/>
                    <a:pt x="45720" y="97790"/>
                    <a:pt x="49530" y="96520"/>
                  </a:cubicBezTo>
                  <a:cubicBezTo>
                    <a:pt x="54610" y="95250"/>
                    <a:pt x="71120" y="102870"/>
                    <a:pt x="71120" y="106680"/>
                  </a:cubicBezTo>
                  <a:cubicBezTo>
                    <a:pt x="71120" y="110490"/>
                    <a:pt x="54610" y="123190"/>
                    <a:pt x="50800" y="121920"/>
                  </a:cubicBezTo>
                  <a:cubicBezTo>
                    <a:pt x="46990" y="120650"/>
                    <a:pt x="44450" y="105410"/>
                    <a:pt x="48260" y="97790"/>
                  </a:cubicBezTo>
                  <a:cubicBezTo>
                    <a:pt x="53340" y="87630"/>
                    <a:pt x="91440" y="77470"/>
                    <a:pt x="90170" y="73660"/>
                  </a:cubicBezTo>
                  <a:cubicBezTo>
                    <a:pt x="88900" y="69850"/>
                    <a:pt x="40640" y="86360"/>
                    <a:pt x="35560" y="78740"/>
                  </a:cubicBezTo>
                  <a:cubicBezTo>
                    <a:pt x="30480" y="71120"/>
                    <a:pt x="68580" y="30480"/>
                    <a:pt x="64770" y="26670"/>
                  </a:cubicBezTo>
                  <a:cubicBezTo>
                    <a:pt x="60960" y="22860"/>
                    <a:pt x="29210" y="52070"/>
                    <a:pt x="17780" y="53340"/>
                  </a:cubicBezTo>
                  <a:cubicBezTo>
                    <a:pt x="11430" y="54610"/>
                    <a:pt x="5080" y="53340"/>
                    <a:pt x="2540" y="49530"/>
                  </a:cubicBezTo>
                  <a:cubicBezTo>
                    <a:pt x="0" y="45720"/>
                    <a:pt x="2540" y="31750"/>
                    <a:pt x="2540" y="31750"/>
                  </a:cubicBezTo>
                </a:path>
              </a:pathLst>
            </a:custGeom>
            <a:solidFill>
              <a:srgbClr val="000000"/>
            </a:solidFill>
            <a:ln>
              <a:noFill/>
            </a:ln>
          </p:spPr>
        </p:sp>
      </p:grpSp>
      <p:grpSp>
        <p:nvGrpSpPr>
          <p:cNvPr id="180" name="Group 180"/>
          <p:cNvGrpSpPr/>
          <p:nvPr/>
        </p:nvGrpSpPr>
        <p:grpSpPr>
          <a:xfrm>
            <a:off x="5949283" y="2917848"/>
            <a:ext cx="67062" cy="66196"/>
            <a:chOff x="0" y="0"/>
            <a:chExt cx="196850" cy="194310"/>
          </a:xfrm>
        </p:grpSpPr>
        <p:sp>
          <p:nvSpPr>
            <p:cNvPr id="181" name="Freeform 181"/>
            <p:cNvSpPr/>
            <p:nvPr/>
          </p:nvSpPr>
          <p:spPr>
            <a:xfrm>
              <a:off x="50800" y="48260"/>
              <a:ext cx="96520" cy="100330"/>
            </a:xfrm>
            <a:custGeom>
              <a:avLst/>
              <a:gdLst/>
              <a:ahLst/>
              <a:cxnLst/>
              <a:rect l="l" t="t" r="r" b="b"/>
              <a:pathLst>
                <a:path w="96520" h="100330">
                  <a:moveTo>
                    <a:pt x="0" y="21590"/>
                  </a:moveTo>
                  <a:cubicBezTo>
                    <a:pt x="38100" y="0"/>
                    <a:pt x="52070" y="0"/>
                    <a:pt x="58420" y="6350"/>
                  </a:cubicBezTo>
                  <a:cubicBezTo>
                    <a:pt x="68580" y="16510"/>
                    <a:pt x="55880" y="63500"/>
                    <a:pt x="66040" y="74930"/>
                  </a:cubicBezTo>
                  <a:cubicBezTo>
                    <a:pt x="72390" y="82550"/>
                    <a:pt x="92710" y="77470"/>
                    <a:pt x="95250" y="81280"/>
                  </a:cubicBezTo>
                  <a:cubicBezTo>
                    <a:pt x="96520" y="83820"/>
                    <a:pt x="93980" y="88900"/>
                    <a:pt x="91440" y="90170"/>
                  </a:cubicBezTo>
                  <a:cubicBezTo>
                    <a:pt x="87630" y="92710"/>
                    <a:pt x="68580" y="91440"/>
                    <a:pt x="67310" y="87630"/>
                  </a:cubicBezTo>
                  <a:cubicBezTo>
                    <a:pt x="66040" y="83820"/>
                    <a:pt x="78740" y="66040"/>
                    <a:pt x="82550" y="66040"/>
                  </a:cubicBezTo>
                  <a:cubicBezTo>
                    <a:pt x="86360" y="66040"/>
                    <a:pt x="92710" y="87630"/>
                    <a:pt x="90170" y="91440"/>
                  </a:cubicBezTo>
                  <a:cubicBezTo>
                    <a:pt x="87630" y="93980"/>
                    <a:pt x="68580" y="91440"/>
                    <a:pt x="66040" y="86360"/>
                  </a:cubicBezTo>
                  <a:cubicBezTo>
                    <a:pt x="63500" y="82550"/>
                    <a:pt x="67310" y="71120"/>
                    <a:pt x="71120" y="68580"/>
                  </a:cubicBezTo>
                  <a:cubicBezTo>
                    <a:pt x="74930" y="66040"/>
                    <a:pt x="86360" y="64770"/>
                    <a:pt x="88900" y="68580"/>
                  </a:cubicBezTo>
                  <a:cubicBezTo>
                    <a:pt x="92710" y="72390"/>
                    <a:pt x="90170" y="91440"/>
                    <a:pt x="85090" y="95250"/>
                  </a:cubicBezTo>
                  <a:cubicBezTo>
                    <a:pt x="77470" y="100330"/>
                    <a:pt x="44450" y="91440"/>
                    <a:pt x="36830" y="80010"/>
                  </a:cubicBezTo>
                  <a:cubicBezTo>
                    <a:pt x="29210" y="68580"/>
                    <a:pt x="48260" y="34290"/>
                    <a:pt x="41910" y="29210"/>
                  </a:cubicBezTo>
                  <a:cubicBezTo>
                    <a:pt x="36830" y="25400"/>
                    <a:pt x="13970" y="46990"/>
                    <a:pt x="7620" y="44450"/>
                  </a:cubicBezTo>
                  <a:cubicBezTo>
                    <a:pt x="2540" y="41910"/>
                    <a:pt x="0" y="21590"/>
                    <a:pt x="0" y="21590"/>
                  </a:cubicBezTo>
                </a:path>
              </a:pathLst>
            </a:custGeom>
            <a:solidFill>
              <a:srgbClr val="000000"/>
            </a:solidFill>
            <a:ln>
              <a:noFill/>
            </a:ln>
          </p:spPr>
        </p:sp>
      </p:grpSp>
      <p:grpSp>
        <p:nvGrpSpPr>
          <p:cNvPr id="182" name="Group 182"/>
          <p:cNvGrpSpPr/>
          <p:nvPr/>
        </p:nvGrpSpPr>
        <p:grpSpPr>
          <a:xfrm>
            <a:off x="5976540" y="2916550"/>
            <a:ext cx="65331" cy="76147"/>
            <a:chOff x="0" y="0"/>
            <a:chExt cx="191770" cy="223520"/>
          </a:xfrm>
        </p:grpSpPr>
        <p:sp>
          <p:nvSpPr>
            <p:cNvPr id="183" name="Freeform 183"/>
            <p:cNvSpPr/>
            <p:nvPr/>
          </p:nvSpPr>
          <p:spPr>
            <a:xfrm>
              <a:off x="48260" y="45720"/>
              <a:ext cx="96520" cy="129540"/>
            </a:xfrm>
            <a:custGeom>
              <a:avLst/>
              <a:gdLst/>
              <a:ahLst/>
              <a:cxnLst/>
              <a:rect l="l" t="t" r="r" b="b"/>
              <a:pathLst>
                <a:path w="96520" h="129540">
                  <a:moveTo>
                    <a:pt x="50800" y="38100"/>
                  </a:moveTo>
                  <a:cubicBezTo>
                    <a:pt x="29210" y="104140"/>
                    <a:pt x="36830" y="106680"/>
                    <a:pt x="41910" y="104140"/>
                  </a:cubicBezTo>
                  <a:cubicBezTo>
                    <a:pt x="50800" y="100330"/>
                    <a:pt x="71120" y="71120"/>
                    <a:pt x="69850" y="58420"/>
                  </a:cubicBezTo>
                  <a:cubicBezTo>
                    <a:pt x="68580" y="48260"/>
                    <a:pt x="52070" y="36830"/>
                    <a:pt x="43180" y="33020"/>
                  </a:cubicBezTo>
                  <a:cubicBezTo>
                    <a:pt x="38100" y="30480"/>
                    <a:pt x="30480" y="29210"/>
                    <a:pt x="26670" y="31750"/>
                  </a:cubicBezTo>
                  <a:cubicBezTo>
                    <a:pt x="22860" y="34290"/>
                    <a:pt x="22860" y="50800"/>
                    <a:pt x="20320" y="50800"/>
                  </a:cubicBezTo>
                  <a:cubicBezTo>
                    <a:pt x="17780" y="50800"/>
                    <a:pt x="12700" y="38100"/>
                    <a:pt x="13970" y="34290"/>
                  </a:cubicBezTo>
                  <a:cubicBezTo>
                    <a:pt x="15240" y="30480"/>
                    <a:pt x="24130" y="25400"/>
                    <a:pt x="27940" y="26670"/>
                  </a:cubicBezTo>
                  <a:cubicBezTo>
                    <a:pt x="33020" y="27940"/>
                    <a:pt x="39370" y="41910"/>
                    <a:pt x="38100" y="45720"/>
                  </a:cubicBezTo>
                  <a:cubicBezTo>
                    <a:pt x="36830" y="49530"/>
                    <a:pt x="19050" y="50800"/>
                    <a:pt x="16510" y="48260"/>
                  </a:cubicBezTo>
                  <a:cubicBezTo>
                    <a:pt x="13970" y="44450"/>
                    <a:pt x="22860" y="25400"/>
                    <a:pt x="26670" y="25400"/>
                  </a:cubicBezTo>
                  <a:cubicBezTo>
                    <a:pt x="30480" y="25400"/>
                    <a:pt x="40640" y="41910"/>
                    <a:pt x="39370" y="44450"/>
                  </a:cubicBezTo>
                  <a:cubicBezTo>
                    <a:pt x="38100" y="48260"/>
                    <a:pt x="16510" y="48260"/>
                    <a:pt x="13970" y="43180"/>
                  </a:cubicBezTo>
                  <a:cubicBezTo>
                    <a:pt x="10160" y="36830"/>
                    <a:pt x="19050" y="8890"/>
                    <a:pt x="29210" y="5080"/>
                  </a:cubicBezTo>
                  <a:cubicBezTo>
                    <a:pt x="41910" y="0"/>
                    <a:pt x="78740" y="21590"/>
                    <a:pt x="88900" y="35560"/>
                  </a:cubicBezTo>
                  <a:cubicBezTo>
                    <a:pt x="96520" y="46990"/>
                    <a:pt x="96520" y="63500"/>
                    <a:pt x="92710" y="77470"/>
                  </a:cubicBezTo>
                  <a:cubicBezTo>
                    <a:pt x="87630" y="93980"/>
                    <a:pt x="68580" y="115570"/>
                    <a:pt x="55880" y="123190"/>
                  </a:cubicBezTo>
                  <a:cubicBezTo>
                    <a:pt x="46990" y="128270"/>
                    <a:pt x="35560" y="129540"/>
                    <a:pt x="26670" y="127000"/>
                  </a:cubicBezTo>
                  <a:cubicBezTo>
                    <a:pt x="17780" y="124460"/>
                    <a:pt x="6350" y="111760"/>
                    <a:pt x="2540" y="102870"/>
                  </a:cubicBezTo>
                  <a:cubicBezTo>
                    <a:pt x="0" y="95250"/>
                    <a:pt x="2540" y="86360"/>
                    <a:pt x="5080" y="76200"/>
                  </a:cubicBezTo>
                  <a:cubicBezTo>
                    <a:pt x="8890" y="60960"/>
                    <a:pt x="20320" y="29210"/>
                    <a:pt x="30480" y="22860"/>
                  </a:cubicBezTo>
                  <a:cubicBezTo>
                    <a:pt x="35560" y="19050"/>
                    <a:pt x="43180" y="19050"/>
                    <a:pt x="46990" y="21590"/>
                  </a:cubicBezTo>
                  <a:cubicBezTo>
                    <a:pt x="50800" y="24130"/>
                    <a:pt x="50800" y="38100"/>
                    <a:pt x="50800" y="38100"/>
                  </a:cubicBezTo>
                </a:path>
              </a:pathLst>
            </a:custGeom>
            <a:solidFill>
              <a:srgbClr val="000000"/>
            </a:solidFill>
            <a:ln>
              <a:noFill/>
            </a:ln>
          </p:spPr>
        </p:sp>
      </p:grpSp>
      <p:grpSp>
        <p:nvGrpSpPr>
          <p:cNvPr id="184" name="Group 184"/>
          <p:cNvGrpSpPr/>
          <p:nvPr/>
        </p:nvGrpSpPr>
        <p:grpSpPr>
          <a:xfrm>
            <a:off x="6000769" y="2919146"/>
            <a:ext cx="68792" cy="65331"/>
            <a:chOff x="0" y="0"/>
            <a:chExt cx="201930" cy="191770"/>
          </a:xfrm>
        </p:grpSpPr>
        <p:sp>
          <p:nvSpPr>
            <p:cNvPr id="185" name="Freeform 185"/>
            <p:cNvSpPr/>
            <p:nvPr/>
          </p:nvSpPr>
          <p:spPr>
            <a:xfrm>
              <a:off x="46990" y="50800"/>
              <a:ext cx="106680" cy="97790"/>
            </a:xfrm>
            <a:custGeom>
              <a:avLst/>
              <a:gdLst/>
              <a:ahLst/>
              <a:cxnLst/>
              <a:rect l="l" t="t" r="r" b="b"/>
              <a:pathLst>
                <a:path w="106680" h="97790">
                  <a:moveTo>
                    <a:pt x="8890" y="0"/>
                  </a:moveTo>
                  <a:cubicBezTo>
                    <a:pt x="80010" y="29210"/>
                    <a:pt x="62230" y="72390"/>
                    <a:pt x="72390" y="83820"/>
                  </a:cubicBezTo>
                  <a:cubicBezTo>
                    <a:pt x="78740" y="91440"/>
                    <a:pt x="102870" y="90170"/>
                    <a:pt x="102870" y="90170"/>
                  </a:cubicBezTo>
                  <a:cubicBezTo>
                    <a:pt x="102870" y="90170"/>
                    <a:pt x="78740" y="87630"/>
                    <a:pt x="77470" y="83820"/>
                  </a:cubicBezTo>
                  <a:cubicBezTo>
                    <a:pt x="76200" y="80010"/>
                    <a:pt x="91440" y="64770"/>
                    <a:pt x="95250" y="66040"/>
                  </a:cubicBezTo>
                  <a:cubicBezTo>
                    <a:pt x="99060" y="67310"/>
                    <a:pt x="105410" y="86360"/>
                    <a:pt x="102870" y="90170"/>
                  </a:cubicBezTo>
                  <a:cubicBezTo>
                    <a:pt x="100330" y="93980"/>
                    <a:pt x="80010" y="91440"/>
                    <a:pt x="78740" y="87630"/>
                  </a:cubicBezTo>
                  <a:cubicBezTo>
                    <a:pt x="77470" y="83820"/>
                    <a:pt x="90170" y="66040"/>
                    <a:pt x="93980" y="66040"/>
                  </a:cubicBezTo>
                  <a:cubicBezTo>
                    <a:pt x="97790" y="66040"/>
                    <a:pt x="106680" y="83820"/>
                    <a:pt x="104140" y="88900"/>
                  </a:cubicBezTo>
                  <a:cubicBezTo>
                    <a:pt x="99060" y="96520"/>
                    <a:pt x="52070" y="97790"/>
                    <a:pt x="43180" y="87630"/>
                  </a:cubicBezTo>
                  <a:cubicBezTo>
                    <a:pt x="35560" y="78740"/>
                    <a:pt x="58420" y="45720"/>
                    <a:pt x="50800" y="35560"/>
                  </a:cubicBezTo>
                  <a:cubicBezTo>
                    <a:pt x="44450" y="25400"/>
                    <a:pt x="8890" y="33020"/>
                    <a:pt x="3810" y="25400"/>
                  </a:cubicBezTo>
                  <a:cubicBezTo>
                    <a:pt x="0" y="19050"/>
                    <a:pt x="8890" y="0"/>
                    <a:pt x="8890" y="0"/>
                  </a:cubicBezTo>
                </a:path>
              </a:pathLst>
            </a:custGeom>
            <a:solidFill>
              <a:srgbClr val="000000"/>
            </a:solidFill>
            <a:ln>
              <a:noFill/>
            </a:ln>
          </p:spPr>
        </p:sp>
      </p:grpSp>
      <p:grpSp>
        <p:nvGrpSpPr>
          <p:cNvPr id="186" name="Group 186"/>
          <p:cNvGrpSpPr/>
          <p:nvPr/>
        </p:nvGrpSpPr>
        <p:grpSpPr>
          <a:xfrm>
            <a:off x="6031055" y="2916982"/>
            <a:ext cx="63600" cy="75715"/>
            <a:chOff x="0" y="0"/>
            <a:chExt cx="186690" cy="222250"/>
          </a:xfrm>
        </p:grpSpPr>
        <p:sp>
          <p:nvSpPr>
            <p:cNvPr id="187" name="Freeform 187"/>
            <p:cNvSpPr/>
            <p:nvPr/>
          </p:nvSpPr>
          <p:spPr>
            <a:xfrm>
              <a:off x="46990" y="52070"/>
              <a:ext cx="95250" cy="120650"/>
            </a:xfrm>
            <a:custGeom>
              <a:avLst/>
              <a:gdLst/>
              <a:ahLst/>
              <a:cxnLst/>
              <a:rect l="l" t="t" r="r" b="b"/>
              <a:pathLst>
                <a:path w="95250" h="120650">
                  <a:moveTo>
                    <a:pt x="7620" y="0"/>
                  </a:moveTo>
                  <a:cubicBezTo>
                    <a:pt x="76200" y="6350"/>
                    <a:pt x="76200" y="31750"/>
                    <a:pt x="72390" y="43180"/>
                  </a:cubicBezTo>
                  <a:cubicBezTo>
                    <a:pt x="68580" y="53340"/>
                    <a:pt x="58420" y="66040"/>
                    <a:pt x="50800" y="67310"/>
                  </a:cubicBezTo>
                  <a:cubicBezTo>
                    <a:pt x="44450" y="68580"/>
                    <a:pt x="33020" y="62230"/>
                    <a:pt x="31750" y="57150"/>
                  </a:cubicBezTo>
                  <a:cubicBezTo>
                    <a:pt x="30480" y="52070"/>
                    <a:pt x="43180" y="40640"/>
                    <a:pt x="50800" y="36830"/>
                  </a:cubicBezTo>
                  <a:cubicBezTo>
                    <a:pt x="58420" y="33020"/>
                    <a:pt x="72390" y="33020"/>
                    <a:pt x="78740" y="38100"/>
                  </a:cubicBezTo>
                  <a:cubicBezTo>
                    <a:pt x="87630" y="45720"/>
                    <a:pt x="95250" y="81280"/>
                    <a:pt x="88900" y="95250"/>
                  </a:cubicBezTo>
                  <a:cubicBezTo>
                    <a:pt x="82550" y="107950"/>
                    <a:pt x="52070" y="119380"/>
                    <a:pt x="40640" y="119380"/>
                  </a:cubicBezTo>
                  <a:cubicBezTo>
                    <a:pt x="35560" y="119380"/>
                    <a:pt x="30480" y="116840"/>
                    <a:pt x="27940" y="113030"/>
                  </a:cubicBezTo>
                  <a:cubicBezTo>
                    <a:pt x="25400" y="107950"/>
                    <a:pt x="26670" y="95250"/>
                    <a:pt x="30480" y="91440"/>
                  </a:cubicBezTo>
                  <a:cubicBezTo>
                    <a:pt x="33020" y="88900"/>
                    <a:pt x="40640" y="86360"/>
                    <a:pt x="44450" y="88900"/>
                  </a:cubicBezTo>
                  <a:cubicBezTo>
                    <a:pt x="49530" y="91440"/>
                    <a:pt x="53340" y="109220"/>
                    <a:pt x="50800" y="114300"/>
                  </a:cubicBezTo>
                  <a:cubicBezTo>
                    <a:pt x="48260" y="118110"/>
                    <a:pt x="36830" y="120650"/>
                    <a:pt x="33020" y="118110"/>
                  </a:cubicBezTo>
                  <a:cubicBezTo>
                    <a:pt x="27940" y="115570"/>
                    <a:pt x="24130" y="102870"/>
                    <a:pt x="26670" y="96520"/>
                  </a:cubicBezTo>
                  <a:cubicBezTo>
                    <a:pt x="30480" y="87630"/>
                    <a:pt x="63500" y="82550"/>
                    <a:pt x="63500" y="76200"/>
                  </a:cubicBezTo>
                  <a:cubicBezTo>
                    <a:pt x="63500" y="69850"/>
                    <a:pt x="34290" y="66040"/>
                    <a:pt x="31750" y="57150"/>
                  </a:cubicBezTo>
                  <a:cubicBezTo>
                    <a:pt x="29210" y="48260"/>
                    <a:pt x="54610" y="26670"/>
                    <a:pt x="50800" y="21590"/>
                  </a:cubicBezTo>
                  <a:cubicBezTo>
                    <a:pt x="46990" y="15240"/>
                    <a:pt x="8890" y="31750"/>
                    <a:pt x="3810" y="25400"/>
                  </a:cubicBezTo>
                  <a:cubicBezTo>
                    <a:pt x="0" y="20320"/>
                    <a:pt x="7620" y="0"/>
                    <a:pt x="7620" y="0"/>
                  </a:cubicBezTo>
                </a:path>
              </a:pathLst>
            </a:custGeom>
            <a:solidFill>
              <a:srgbClr val="000000"/>
            </a:solidFill>
            <a:ln>
              <a:noFill/>
            </a:ln>
          </p:spPr>
        </p:sp>
      </p:grpSp>
      <p:grpSp>
        <p:nvGrpSpPr>
          <p:cNvPr id="188" name="Group 188"/>
          <p:cNvGrpSpPr/>
          <p:nvPr/>
        </p:nvGrpSpPr>
        <p:grpSpPr>
          <a:xfrm>
            <a:off x="6023267" y="1424323"/>
            <a:ext cx="59706" cy="43265"/>
            <a:chOff x="0" y="0"/>
            <a:chExt cx="175260" cy="127000"/>
          </a:xfrm>
        </p:grpSpPr>
        <p:sp>
          <p:nvSpPr>
            <p:cNvPr id="189" name="Freeform 189"/>
            <p:cNvSpPr/>
            <p:nvPr/>
          </p:nvSpPr>
          <p:spPr>
            <a:xfrm>
              <a:off x="50800" y="48260"/>
              <a:ext cx="74930" cy="34290"/>
            </a:xfrm>
            <a:custGeom>
              <a:avLst/>
              <a:gdLst/>
              <a:ahLst/>
              <a:cxnLst/>
              <a:rect l="l" t="t" r="r" b="b"/>
              <a:pathLst>
                <a:path w="74930" h="34290">
                  <a:moveTo>
                    <a:pt x="12700" y="2540"/>
                  </a:moveTo>
                  <a:cubicBezTo>
                    <a:pt x="71120" y="6350"/>
                    <a:pt x="74930" y="16510"/>
                    <a:pt x="73660" y="20320"/>
                  </a:cubicBezTo>
                  <a:cubicBezTo>
                    <a:pt x="71120" y="24130"/>
                    <a:pt x="54610" y="26670"/>
                    <a:pt x="52070" y="24130"/>
                  </a:cubicBezTo>
                  <a:cubicBezTo>
                    <a:pt x="49530" y="21590"/>
                    <a:pt x="52070" y="5080"/>
                    <a:pt x="55880" y="2540"/>
                  </a:cubicBezTo>
                  <a:cubicBezTo>
                    <a:pt x="59690" y="0"/>
                    <a:pt x="72390" y="6350"/>
                    <a:pt x="73660" y="10160"/>
                  </a:cubicBezTo>
                  <a:cubicBezTo>
                    <a:pt x="74930" y="13970"/>
                    <a:pt x="71120" y="24130"/>
                    <a:pt x="64770" y="27940"/>
                  </a:cubicBezTo>
                  <a:cubicBezTo>
                    <a:pt x="54610" y="34290"/>
                    <a:pt x="20320" y="33020"/>
                    <a:pt x="10160" y="27940"/>
                  </a:cubicBezTo>
                  <a:cubicBezTo>
                    <a:pt x="3810" y="25400"/>
                    <a:pt x="0" y="17780"/>
                    <a:pt x="0" y="13970"/>
                  </a:cubicBezTo>
                  <a:cubicBezTo>
                    <a:pt x="0" y="10160"/>
                    <a:pt x="12700" y="2540"/>
                    <a:pt x="12700" y="2540"/>
                  </a:cubicBezTo>
                </a:path>
              </a:pathLst>
            </a:custGeom>
            <a:solidFill>
              <a:srgbClr val="000000"/>
            </a:solidFill>
            <a:ln>
              <a:noFill/>
            </a:ln>
          </p:spPr>
        </p:sp>
      </p:grpSp>
      <p:grpSp>
        <p:nvGrpSpPr>
          <p:cNvPr id="190" name="Group 190"/>
          <p:cNvGrpSpPr/>
          <p:nvPr/>
        </p:nvGrpSpPr>
        <p:grpSpPr>
          <a:xfrm>
            <a:off x="6046630" y="1413074"/>
            <a:ext cx="62735" cy="79609"/>
            <a:chOff x="0" y="0"/>
            <a:chExt cx="184150" cy="233680"/>
          </a:xfrm>
        </p:grpSpPr>
        <p:sp>
          <p:nvSpPr>
            <p:cNvPr id="191" name="Freeform 191"/>
            <p:cNvSpPr/>
            <p:nvPr/>
          </p:nvSpPr>
          <p:spPr>
            <a:xfrm>
              <a:off x="48260" y="46990"/>
              <a:ext cx="88900" cy="142240"/>
            </a:xfrm>
            <a:custGeom>
              <a:avLst/>
              <a:gdLst/>
              <a:ahLst/>
              <a:cxnLst/>
              <a:rect l="l" t="t" r="r" b="b"/>
              <a:pathLst>
                <a:path w="88900" h="142240">
                  <a:moveTo>
                    <a:pt x="43180" y="25400"/>
                  </a:moveTo>
                  <a:cubicBezTo>
                    <a:pt x="52070" y="66040"/>
                    <a:pt x="76200" y="57150"/>
                    <a:pt x="82550" y="63500"/>
                  </a:cubicBezTo>
                  <a:cubicBezTo>
                    <a:pt x="88900" y="71120"/>
                    <a:pt x="88900" y="91440"/>
                    <a:pt x="85090" y="102870"/>
                  </a:cubicBezTo>
                  <a:cubicBezTo>
                    <a:pt x="80010" y="115570"/>
                    <a:pt x="66040" y="129540"/>
                    <a:pt x="53340" y="134620"/>
                  </a:cubicBezTo>
                  <a:cubicBezTo>
                    <a:pt x="40640" y="139700"/>
                    <a:pt x="19050" y="142240"/>
                    <a:pt x="10160" y="135890"/>
                  </a:cubicBezTo>
                  <a:cubicBezTo>
                    <a:pt x="2540" y="130810"/>
                    <a:pt x="0" y="114300"/>
                    <a:pt x="2540" y="102870"/>
                  </a:cubicBezTo>
                  <a:cubicBezTo>
                    <a:pt x="7620" y="85090"/>
                    <a:pt x="50800" y="62230"/>
                    <a:pt x="53340" y="45720"/>
                  </a:cubicBezTo>
                  <a:cubicBezTo>
                    <a:pt x="54610" y="34290"/>
                    <a:pt x="36830" y="21590"/>
                    <a:pt x="38100" y="13970"/>
                  </a:cubicBezTo>
                  <a:cubicBezTo>
                    <a:pt x="39370" y="8890"/>
                    <a:pt x="46990" y="3810"/>
                    <a:pt x="50800" y="3810"/>
                  </a:cubicBezTo>
                  <a:cubicBezTo>
                    <a:pt x="55880" y="3810"/>
                    <a:pt x="66040" y="15240"/>
                    <a:pt x="66040" y="19050"/>
                  </a:cubicBezTo>
                  <a:cubicBezTo>
                    <a:pt x="66040" y="24130"/>
                    <a:pt x="49530" y="33020"/>
                    <a:pt x="45720" y="30480"/>
                  </a:cubicBezTo>
                  <a:cubicBezTo>
                    <a:pt x="41910" y="27940"/>
                    <a:pt x="39370" y="10160"/>
                    <a:pt x="41910" y="7620"/>
                  </a:cubicBezTo>
                  <a:cubicBezTo>
                    <a:pt x="45720" y="5080"/>
                    <a:pt x="66040" y="13970"/>
                    <a:pt x="66040" y="17780"/>
                  </a:cubicBezTo>
                  <a:cubicBezTo>
                    <a:pt x="66040" y="21590"/>
                    <a:pt x="52070" y="33020"/>
                    <a:pt x="46990" y="31750"/>
                  </a:cubicBezTo>
                  <a:cubicBezTo>
                    <a:pt x="43180" y="30480"/>
                    <a:pt x="36830" y="15240"/>
                    <a:pt x="39370" y="11430"/>
                  </a:cubicBezTo>
                  <a:cubicBezTo>
                    <a:pt x="41910" y="7620"/>
                    <a:pt x="57150" y="6350"/>
                    <a:pt x="63500" y="10160"/>
                  </a:cubicBezTo>
                  <a:cubicBezTo>
                    <a:pt x="72390" y="16510"/>
                    <a:pt x="81280" y="38100"/>
                    <a:pt x="78740" y="53340"/>
                  </a:cubicBezTo>
                  <a:cubicBezTo>
                    <a:pt x="74930" y="73660"/>
                    <a:pt x="19050" y="113030"/>
                    <a:pt x="21590" y="115570"/>
                  </a:cubicBezTo>
                  <a:cubicBezTo>
                    <a:pt x="22860" y="116840"/>
                    <a:pt x="64770" y="92710"/>
                    <a:pt x="63500" y="87630"/>
                  </a:cubicBezTo>
                  <a:cubicBezTo>
                    <a:pt x="62230" y="82550"/>
                    <a:pt x="35560" y="87630"/>
                    <a:pt x="26670" y="81280"/>
                  </a:cubicBezTo>
                  <a:cubicBezTo>
                    <a:pt x="17780" y="76200"/>
                    <a:pt x="11430" y="64770"/>
                    <a:pt x="8890" y="54610"/>
                  </a:cubicBezTo>
                  <a:cubicBezTo>
                    <a:pt x="6350" y="44450"/>
                    <a:pt x="6350" y="29210"/>
                    <a:pt x="10160" y="20320"/>
                  </a:cubicBezTo>
                  <a:cubicBezTo>
                    <a:pt x="12700" y="13970"/>
                    <a:pt x="19050" y="7620"/>
                    <a:pt x="25400" y="5080"/>
                  </a:cubicBezTo>
                  <a:cubicBezTo>
                    <a:pt x="31750" y="2540"/>
                    <a:pt x="44450" y="0"/>
                    <a:pt x="46990" y="3810"/>
                  </a:cubicBezTo>
                  <a:cubicBezTo>
                    <a:pt x="49530" y="7620"/>
                    <a:pt x="43180" y="25400"/>
                    <a:pt x="43180" y="25400"/>
                  </a:cubicBezTo>
                </a:path>
              </a:pathLst>
            </a:custGeom>
            <a:solidFill>
              <a:srgbClr val="000000"/>
            </a:solidFill>
            <a:ln>
              <a:noFill/>
            </a:ln>
          </p:spPr>
        </p:sp>
      </p:grpSp>
      <p:grpSp>
        <p:nvGrpSpPr>
          <p:cNvPr id="192" name="Group 192"/>
          <p:cNvGrpSpPr/>
          <p:nvPr/>
        </p:nvGrpSpPr>
        <p:grpSpPr>
          <a:xfrm>
            <a:off x="6129700" y="1419564"/>
            <a:ext cx="67927" cy="65331"/>
            <a:chOff x="0" y="0"/>
            <a:chExt cx="199390" cy="191770"/>
          </a:xfrm>
        </p:grpSpPr>
        <p:sp>
          <p:nvSpPr>
            <p:cNvPr id="193" name="Freeform 193"/>
            <p:cNvSpPr/>
            <p:nvPr/>
          </p:nvSpPr>
          <p:spPr>
            <a:xfrm>
              <a:off x="41910" y="49530"/>
              <a:ext cx="109220" cy="95250"/>
            </a:xfrm>
            <a:custGeom>
              <a:avLst/>
              <a:gdLst/>
              <a:ahLst/>
              <a:cxnLst/>
              <a:rect l="l" t="t" r="r" b="b"/>
              <a:pathLst>
                <a:path w="109220" h="95250">
                  <a:moveTo>
                    <a:pt x="35560" y="16510"/>
                  </a:moveTo>
                  <a:cubicBezTo>
                    <a:pt x="25400" y="93980"/>
                    <a:pt x="12700" y="95250"/>
                    <a:pt x="8890" y="91440"/>
                  </a:cubicBezTo>
                  <a:cubicBezTo>
                    <a:pt x="1270" y="83820"/>
                    <a:pt x="3810" y="36830"/>
                    <a:pt x="11430" y="22860"/>
                  </a:cubicBezTo>
                  <a:cubicBezTo>
                    <a:pt x="16510" y="15240"/>
                    <a:pt x="25400" y="7620"/>
                    <a:pt x="33020" y="8890"/>
                  </a:cubicBezTo>
                  <a:cubicBezTo>
                    <a:pt x="44450" y="11430"/>
                    <a:pt x="69850" y="53340"/>
                    <a:pt x="69850" y="67310"/>
                  </a:cubicBezTo>
                  <a:cubicBezTo>
                    <a:pt x="69850" y="74930"/>
                    <a:pt x="64770" y="82550"/>
                    <a:pt x="59690" y="83820"/>
                  </a:cubicBezTo>
                  <a:cubicBezTo>
                    <a:pt x="55880" y="85090"/>
                    <a:pt x="45720" y="83820"/>
                    <a:pt x="43180" y="78740"/>
                  </a:cubicBezTo>
                  <a:cubicBezTo>
                    <a:pt x="39370" y="71120"/>
                    <a:pt x="49530" y="40640"/>
                    <a:pt x="57150" y="30480"/>
                  </a:cubicBezTo>
                  <a:cubicBezTo>
                    <a:pt x="62230" y="24130"/>
                    <a:pt x="72390" y="16510"/>
                    <a:pt x="78740" y="19050"/>
                  </a:cubicBezTo>
                  <a:cubicBezTo>
                    <a:pt x="88900" y="22860"/>
                    <a:pt x="109220" y="73660"/>
                    <a:pt x="104140" y="81280"/>
                  </a:cubicBezTo>
                  <a:cubicBezTo>
                    <a:pt x="100330" y="86360"/>
                    <a:pt x="81280" y="85090"/>
                    <a:pt x="78740" y="81280"/>
                  </a:cubicBezTo>
                  <a:cubicBezTo>
                    <a:pt x="76200" y="77470"/>
                    <a:pt x="83820" y="59690"/>
                    <a:pt x="88900" y="58420"/>
                  </a:cubicBezTo>
                  <a:cubicBezTo>
                    <a:pt x="93980" y="57150"/>
                    <a:pt x="107950" y="72390"/>
                    <a:pt x="106680" y="76200"/>
                  </a:cubicBezTo>
                  <a:cubicBezTo>
                    <a:pt x="105410" y="81280"/>
                    <a:pt x="86360" y="87630"/>
                    <a:pt x="82550" y="85090"/>
                  </a:cubicBezTo>
                  <a:cubicBezTo>
                    <a:pt x="78740" y="82550"/>
                    <a:pt x="78740" y="62230"/>
                    <a:pt x="82550" y="59690"/>
                  </a:cubicBezTo>
                  <a:cubicBezTo>
                    <a:pt x="86360" y="57150"/>
                    <a:pt x="106680" y="66040"/>
                    <a:pt x="106680" y="69850"/>
                  </a:cubicBezTo>
                  <a:cubicBezTo>
                    <a:pt x="106680" y="74930"/>
                    <a:pt x="90170" y="87630"/>
                    <a:pt x="83820" y="86360"/>
                  </a:cubicBezTo>
                  <a:cubicBezTo>
                    <a:pt x="76200" y="83820"/>
                    <a:pt x="64770" y="49530"/>
                    <a:pt x="68580" y="44450"/>
                  </a:cubicBezTo>
                  <a:cubicBezTo>
                    <a:pt x="71120" y="41910"/>
                    <a:pt x="82550" y="41910"/>
                    <a:pt x="83820" y="44450"/>
                  </a:cubicBezTo>
                  <a:cubicBezTo>
                    <a:pt x="86360" y="49530"/>
                    <a:pt x="73660" y="74930"/>
                    <a:pt x="66040" y="80010"/>
                  </a:cubicBezTo>
                  <a:cubicBezTo>
                    <a:pt x="59690" y="83820"/>
                    <a:pt x="52070" y="85090"/>
                    <a:pt x="45720" y="81280"/>
                  </a:cubicBezTo>
                  <a:cubicBezTo>
                    <a:pt x="35560" y="74930"/>
                    <a:pt x="17780" y="36830"/>
                    <a:pt x="21590" y="31750"/>
                  </a:cubicBezTo>
                  <a:cubicBezTo>
                    <a:pt x="22860" y="29210"/>
                    <a:pt x="33020" y="29210"/>
                    <a:pt x="35560" y="33020"/>
                  </a:cubicBezTo>
                  <a:cubicBezTo>
                    <a:pt x="40640" y="39370"/>
                    <a:pt x="39370" y="76200"/>
                    <a:pt x="31750" y="85090"/>
                  </a:cubicBezTo>
                  <a:cubicBezTo>
                    <a:pt x="26670" y="91440"/>
                    <a:pt x="13970" y="95250"/>
                    <a:pt x="8890" y="91440"/>
                  </a:cubicBezTo>
                  <a:cubicBezTo>
                    <a:pt x="0" y="85090"/>
                    <a:pt x="2540" y="25400"/>
                    <a:pt x="10160" y="11430"/>
                  </a:cubicBezTo>
                  <a:cubicBezTo>
                    <a:pt x="13970" y="5080"/>
                    <a:pt x="22860" y="0"/>
                    <a:pt x="26670" y="1270"/>
                  </a:cubicBezTo>
                  <a:cubicBezTo>
                    <a:pt x="30480" y="2540"/>
                    <a:pt x="35560" y="16510"/>
                    <a:pt x="35560" y="16510"/>
                  </a:cubicBezTo>
                </a:path>
              </a:pathLst>
            </a:custGeom>
            <a:solidFill>
              <a:srgbClr val="000000"/>
            </a:solidFill>
            <a:ln>
              <a:noFill/>
            </a:ln>
          </p:spPr>
        </p:sp>
      </p:grpSp>
      <p:grpSp>
        <p:nvGrpSpPr>
          <p:cNvPr id="194" name="Group 194"/>
          <p:cNvGrpSpPr/>
          <p:nvPr/>
        </p:nvGrpSpPr>
        <p:grpSpPr>
          <a:xfrm>
            <a:off x="6159120" y="1423025"/>
            <a:ext cx="83070" cy="70955"/>
            <a:chOff x="0" y="0"/>
            <a:chExt cx="243840" cy="208280"/>
          </a:xfrm>
        </p:grpSpPr>
        <p:sp>
          <p:nvSpPr>
            <p:cNvPr id="195" name="Freeform 195"/>
            <p:cNvSpPr/>
            <p:nvPr/>
          </p:nvSpPr>
          <p:spPr>
            <a:xfrm>
              <a:off x="45720" y="49530"/>
              <a:ext cx="149860" cy="109220"/>
            </a:xfrm>
            <a:custGeom>
              <a:avLst/>
              <a:gdLst/>
              <a:ahLst/>
              <a:cxnLst/>
              <a:rect l="l" t="t" r="r" b="b"/>
              <a:pathLst>
                <a:path w="149860" h="109220">
                  <a:moveTo>
                    <a:pt x="30480" y="21590"/>
                  </a:moveTo>
                  <a:cubicBezTo>
                    <a:pt x="34290" y="86360"/>
                    <a:pt x="24130" y="91440"/>
                    <a:pt x="20320" y="88900"/>
                  </a:cubicBezTo>
                  <a:cubicBezTo>
                    <a:pt x="13970" y="85090"/>
                    <a:pt x="12700" y="44450"/>
                    <a:pt x="19050" y="29210"/>
                  </a:cubicBezTo>
                  <a:cubicBezTo>
                    <a:pt x="24130" y="16510"/>
                    <a:pt x="40640" y="0"/>
                    <a:pt x="48260" y="1270"/>
                  </a:cubicBezTo>
                  <a:cubicBezTo>
                    <a:pt x="58420" y="3810"/>
                    <a:pt x="74930" y="49530"/>
                    <a:pt x="71120" y="55880"/>
                  </a:cubicBezTo>
                  <a:cubicBezTo>
                    <a:pt x="68580" y="59690"/>
                    <a:pt x="53340" y="58420"/>
                    <a:pt x="52070" y="55880"/>
                  </a:cubicBezTo>
                  <a:cubicBezTo>
                    <a:pt x="49530" y="52070"/>
                    <a:pt x="68580" y="27940"/>
                    <a:pt x="77470" y="25400"/>
                  </a:cubicBezTo>
                  <a:cubicBezTo>
                    <a:pt x="83820" y="22860"/>
                    <a:pt x="88900" y="25400"/>
                    <a:pt x="95250" y="29210"/>
                  </a:cubicBezTo>
                  <a:cubicBezTo>
                    <a:pt x="109220" y="38100"/>
                    <a:pt x="149860" y="91440"/>
                    <a:pt x="146050" y="101600"/>
                  </a:cubicBezTo>
                  <a:cubicBezTo>
                    <a:pt x="143510" y="106680"/>
                    <a:pt x="128270" y="109220"/>
                    <a:pt x="124460" y="106680"/>
                  </a:cubicBezTo>
                  <a:cubicBezTo>
                    <a:pt x="120650" y="104140"/>
                    <a:pt x="118110" y="87630"/>
                    <a:pt x="120650" y="85090"/>
                  </a:cubicBezTo>
                  <a:cubicBezTo>
                    <a:pt x="124460" y="81280"/>
                    <a:pt x="146050" y="86360"/>
                    <a:pt x="147320" y="90170"/>
                  </a:cubicBezTo>
                  <a:cubicBezTo>
                    <a:pt x="148590" y="93980"/>
                    <a:pt x="137160" y="107950"/>
                    <a:pt x="130810" y="107950"/>
                  </a:cubicBezTo>
                  <a:cubicBezTo>
                    <a:pt x="119380" y="106680"/>
                    <a:pt x="99060" y="49530"/>
                    <a:pt x="88900" y="49530"/>
                  </a:cubicBezTo>
                  <a:cubicBezTo>
                    <a:pt x="82550" y="49530"/>
                    <a:pt x="80010" y="68580"/>
                    <a:pt x="73660" y="71120"/>
                  </a:cubicBezTo>
                  <a:cubicBezTo>
                    <a:pt x="67310" y="73660"/>
                    <a:pt x="55880" y="73660"/>
                    <a:pt x="50800" y="68580"/>
                  </a:cubicBezTo>
                  <a:cubicBezTo>
                    <a:pt x="43180" y="62230"/>
                    <a:pt x="34290" y="27940"/>
                    <a:pt x="38100" y="22860"/>
                  </a:cubicBezTo>
                  <a:cubicBezTo>
                    <a:pt x="40640" y="20320"/>
                    <a:pt x="48260" y="20320"/>
                    <a:pt x="50800" y="22860"/>
                  </a:cubicBezTo>
                  <a:cubicBezTo>
                    <a:pt x="55880" y="29210"/>
                    <a:pt x="45720" y="71120"/>
                    <a:pt x="38100" y="81280"/>
                  </a:cubicBezTo>
                  <a:cubicBezTo>
                    <a:pt x="33020" y="86360"/>
                    <a:pt x="25400" y="91440"/>
                    <a:pt x="20320" y="88900"/>
                  </a:cubicBezTo>
                  <a:cubicBezTo>
                    <a:pt x="11430" y="83820"/>
                    <a:pt x="0" y="33020"/>
                    <a:pt x="5080" y="20320"/>
                  </a:cubicBezTo>
                  <a:cubicBezTo>
                    <a:pt x="7620" y="13970"/>
                    <a:pt x="17780" y="8890"/>
                    <a:pt x="21590" y="10160"/>
                  </a:cubicBezTo>
                  <a:cubicBezTo>
                    <a:pt x="25400" y="11430"/>
                    <a:pt x="30480" y="21590"/>
                    <a:pt x="30480" y="21590"/>
                  </a:cubicBezTo>
                </a:path>
              </a:pathLst>
            </a:custGeom>
            <a:solidFill>
              <a:srgbClr val="000000"/>
            </a:solidFill>
            <a:ln>
              <a:noFill/>
            </a:ln>
          </p:spPr>
        </p:sp>
      </p:grpSp>
      <p:grpSp>
        <p:nvGrpSpPr>
          <p:cNvPr id="196" name="Group 196"/>
          <p:cNvGrpSpPr/>
          <p:nvPr/>
        </p:nvGrpSpPr>
        <p:grpSpPr>
          <a:xfrm>
            <a:off x="7208487" y="710184"/>
            <a:ext cx="1762247" cy="3830971"/>
            <a:chOff x="0" y="0"/>
            <a:chExt cx="2349662" cy="5107962"/>
          </a:xfrm>
        </p:grpSpPr>
        <p:sp>
          <p:nvSpPr>
            <p:cNvPr id="197" name="Freeform 197"/>
            <p:cNvSpPr/>
            <p:nvPr/>
          </p:nvSpPr>
          <p:spPr>
            <a:xfrm>
              <a:off x="0" y="0"/>
              <a:ext cx="2349662" cy="5107962"/>
            </a:xfrm>
            <a:custGeom>
              <a:avLst/>
              <a:gdLst/>
              <a:ahLst/>
              <a:cxnLst/>
              <a:rect l="l" t="t" r="r" b="b"/>
              <a:pathLst>
                <a:path w="2349662" h="5107962">
                  <a:moveTo>
                    <a:pt x="0" y="0"/>
                  </a:moveTo>
                  <a:lnTo>
                    <a:pt x="2349662" y="0"/>
                  </a:lnTo>
                  <a:lnTo>
                    <a:pt x="2349662" y="5107962"/>
                  </a:lnTo>
                  <a:lnTo>
                    <a:pt x="0" y="5107962"/>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98" name="Freeform 198"/>
            <p:cNvSpPr/>
            <p:nvPr/>
          </p:nvSpPr>
          <p:spPr>
            <a:xfrm>
              <a:off x="688083" y="458536"/>
              <a:ext cx="973497" cy="1308344"/>
            </a:xfrm>
            <a:custGeom>
              <a:avLst/>
              <a:gdLst/>
              <a:ahLst/>
              <a:cxnLst/>
              <a:rect l="l" t="t" r="r" b="b"/>
              <a:pathLst>
                <a:path w="973497" h="1308344">
                  <a:moveTo>
                    <a:pt x="0" y="0"/>
                  </a:moveTo>
                  <a:lnTo>
                    <a:pt x="973497" y="0"/>
                  </a:lnTo>
                  <a:lnTo>
                    <a:pt x="973497" y="1308344"/>
                  </a:lnTo>
                  <a:lnTo>
                    <a:pt x="0" y="1308344"/>
                  </a:lnTo>
                  <a:lnTo>
                    <a:pt x="0" y="0"/>
                  </a:lnTo>
                  <a:close/>
                </a:path>
              </a:pathLst>
            </a:custGeom>
            <a:blipFill>
              <a:blip r:embed="rId19"/>
              <a:stretch>
                <a:fillRect/>
              </a:stretch>
            </a:blipFill>
          </p:spPr>
        </p:sp>
        <p:sp>
          <p:nvSpPr>
            <p:cNvPr id="199" name="Freeform 199"/>
            <p:cNvSpPr/>
            <p:nvPr/>
          </p:nvSpPr>
          <p:spPr>
            <a:xfrm>
              <a:off x="688083" y="2553981"/>
              <a:ext cx="973497" cy="1308344"/>
            </a:xfrm>
            <a:custGeom>
              <a:avLst/>
              <a:gdLst/>
              <a:ahLst/>
              <a:cxnLst/>
              <a:rect l="l" t="t" r="r" b="b"/>
              <a:pathLst>
                <a:path w="973497" h="1308344">
                  <a:moveTo>
                    <a:pt x="0" y="0"/>
                  </a:moveTo>
                  <a:lnTo>
                    <a:pt x="973497" y="0"/>
                  </a:lnTo>
                  <a:lnTo>
                    <a:pt x="973497" y="1308344"/>
                  </a:lnTo>
                  <a:lnTo>
                    <a:pt x="0" y="1308344"/>
                  </a:lnTo>
                  <a:lnTo>
                    <a:pt x="0" y="0"/>
                  </a:lnTo>
                  <a:close/>
                </a:path>
              </a:pathLst>
            </a:custGeom>
            <a:blipFill>
              <a:blip r:embed="rId19"/>
              <a:stretch>
                <a:fillRect/>
              </a:stretch>
            </a:blipFill>
          </p:spPr>
        </p:sp>
        <p:sp>
          <p:nvSpPr>
            <p:cNvPr id="200" name="Freeform 200"/>
            <p:cNvSpPr/>
            <p:nvPr/>
          </p:nvSpPr>
          <p:spPr>
            <a:xfrm>
              <a:off x="498545" y="2297777"/>
              <a:ext cx="1352573" cy="256204"/>
            </a:xfrm>
            <a:custGeom>
              <a:avLst/>
              <a:gdLst/>
              <a:ahLst/>
              <a:cxnLst/>
              <a:rect l="l" t="t" r="r" b="b"/>
              <a:pathLst>
                <a:path w="1352573" h="256204">
                  <a:moveTo>
                    <a:pt x="0" y="0"/>
                  </a:moveTo>
                  <a:lnTo>
                    <a:pt x="1352573" y="0"/>
                  </a:lnTo>
                  <a:lnTo>
                    <a:pt x="1352573" y="256204"/>
                  </a:lnTo>
                  <a:lnTo>
                    <a:pt x="0" y="256204"/>
                  </a:lnTo>
                  <a:lnTo>
                    <a:pt x="0" y="0"/>
                  </a:lnTo>
                  <a:close/>
                </a:path>
              </a:pathLst>
            </a:custGeom>
            <a:blipFill>
              <a:blip r:embed="rId20"/>
              <a:stretch>
                <a:fillRect/>
              </a:stretch>
            </a:blipFill>
          </p:spPr>
        </p:sp>
        <p:sp>
          <p:nvSpPr>
            <p:cNvPr id="201" name="Freeform 201"/>
            <p:cNvSpPr/>
            <p:nvPr/>
          </p:nvSpPr>
          <p:spPr>
            <a:xfrm>
              <a:off x="498545" y="202332"/>
              <a:ext cx="1352573" cy="256204"/>
            </a:xfrm>
            <a:custGeom>
              <a:avLst/>
              <a:gdLst/>
              <a:ahLst/>
              <a:cxnLst/>
              <a:rect l="l" t="t" r="r" b="b"/>
              <a:pathLst>
                <a:path w="1352573" h="256204">
                  <a:moveTo>
                    <a:pt x="0" y="0"/>
                  </a:moveTo>
                  <a:lnTo>
                    <a:pt x="1352573" y="0"/>
                  </a:lnTo>
                  <a:lnTo>
                    <a:pt x="1352573" y="256204"/>
                  </a:lnTo>
                  <a:lnTo>
                    <a:pt x="0" y="256204"/>
                  </a:lnTo>
                  <a:lnTo>
                    <a:pt x="0" y="0"/>
                  </a:lnTo>
                  <a:close/>
                </a:path>
              </a:pathLst>
            </a:custGeom>
            <a:blipFill>
              <a:blip r:embed="rId20"/>
              <a:stretch>
                <a:fillRect/>
              </a:stretch>
            </a:blipFill>
          </p:spPr>
        </p:sp>
        <p:grpSp>
          <p:nvGrpSpPr>
            <p:cNvPr id="202" name="Group 202"/>
            <p:cNvGrpSpPr/>
            <p:nvPr/>
          </p:nvGrpSpPr>
          <p:grpSpPr>
            <a:xfrm>
              <a:off x="944808" y="2621475"/>
              <a:ext cx="72109" cy="87685"/>
              <a:chOff x="0" y="0"/>
              <a:chExt cx="158750" cy="193040"/>
            </a:xfrm>
          </p:grpSpPr>
          <p:sp>
            <p:nvSpPr>
              <p:cNvPr id="203" name="Freeform 203"/>
              <p:cNvSpPr/>
              <p:nvPr/>
            </p:nvSpPr>
            <p:spPr>
              <a:xfrm>
                <a:off x="50800" y="48260"/>
                <a:ext cx="57150" cy="95250"/>
              </a:xfrm>
              <a:custGeom>
                <a:avLst/>
                <a:gdLst/>
                <a:ahLst/>
                <a:cxnLst/>
                <a:rect l="l" t="t" r="r" b="b"/>
                <a:pathLst>
                  <a:path w="57150" h="95250">
                    <a:moveTo>
                      <a:pt x="57150" y="16510"/>
                    </a:moveTo>
                    <a:cubicBezTo>
                      <a:pt x="13970" y="95250"/>
                      <a:pt x="5080" y="93980"/>
                      <a:pt x="2540" y="91440"/>
                    </a:cubicBezTo>
                    <a:cubicBezTo>
                      <a:pt x="0" y="88900"/>
                      <a:pt x="2540" y="73660"/>
                      <a:pt x="6350" y="72390"/>
                    </a:cubicBezTo>
                    <a:cubicBezTo>
                      <a:pt x="10160" y="71120"/>
                      <a:pt x="22860" y="80010"/>
                      <a:pt x="22860" y="83820"/>
                    </a:cubicBezTo>
                    <a:cubicBezTo>
                      <a:pt x="22860" y="87630"/>
                      <a:pt x="10160" y="95250"/>
                      <a:pt x="6350" y="93980"/>
                    </a:cubicBezTo>
                    <a:cubicBezTo>
                      <a:pt x="2540" y="92710"/>
                      <a:pt x="0" y="85090"/>
                      <a:pt x="0" y="78740"/>
                    </a:cubicBezTo>
                    <a:cubicBezTo>
                      <a:pt x="0" y="63500"/>
                      <a:pt x="22860" y="12700"/>
                      <a:pt x="35560" y="3810"/>
                    </a:cubicBezTo>
                    <a:cubicBezTo>
                      <a:pt x="41910" y="0"/>
                      <a:pt x="50800" y="0"/>
                      <a:pt x="54610" y="2540"/>
                    </a:cubicBezTo>
                    <a:cubicBezTo>
                      <a:pt x="57150" y="5080"/>
                      <a:pt x="57150" y="16510"/>
                      <a:pt x="57150" y="16510"/>
                    </a:cubicBezTo>
                  </a:path>
                </a:pathLst>
              </a:custGeom>
              <a:solidFill>
                <a:srgbClr val="000000"/>
              </a:solidFill>
              <a:ln>
                <a:noFill/>
              </a:ln>
            </p:spPr>
          </p:sp>
        </p:grpSp>
        <p:grpSp>
          <p:nvGrpSpPr>
            <p:cNvPr id="204" name="Group 204"/>
            <p:cNvGrpSpPr/>
            <p:nvPr/>
          </p:nvGrpSpPr>
          <p:grpSpPr>
            <a:xfrm>
              <a:off x="951154" y="2618014"/>
              <a:ext cx="101530" cy="62879"/>
              <a:chOff x="0" y="0"/>
              <a:chExt cx="223520" cy="138430"/>
            </a:xfrm>
          </p:grpSpPr>
          <p:sp>
            <p:nvSpPr>
              <p:cNvPr id="205" name="Freeform 205"/>
              <p:cNvSpPr/>
              <p:nvPr/>
            </p:nvSpPr>
            <p:spPr>
              <a:xfrm>
                <a:off x="49530" y="55880"/>
                <a:ext cx="124460" cy="35560"/>
              </a:xfrm>
              <a:custGeom>
                <a:avLst/>
                <a:gdLst/>
                <a:ahLst/>
                <a:cxnLst/>
                <a:rect l="l" t="t" r="r" b="b"/>
                <a:pathLst>
                  <a:path w="124460" h="35560">
                    <a:moveTo>
                      <a:pt x="12700" y="7620"/>
                    </a:moveTo>
                    <a:cubicBezTo>
                      <a:pt x="119380" y="0"/>
                      <a:pt x="119380" y="16510"/>
                      <a:pt x="116840" y="17780"/>
                    </a:cubicBezTo>
                    <a:cubicBezTo>
                      <a:pt x="114300" y="19050"/>
                      <a:pt x="99060" y="5080"/>
                      <a:pt x="100330" y="2540"/>
                    </a:cubicBezTo>
                    <a:cubicBezTo>
                      <a:pt x="101600" y="0"/>
                      <a:pt x="121920" y="1270"/>
                      <a:pt x="123190" y="3810"/>
                    </a:cubicBezTo>
                    <a:cubicBezTo>
                      <a:pt x="124460" y="6350"/>
                      <a:pt x="120650" y="13970"/>
                      <a:pt x="114300" y="17780"/>
                    </a:cubicBezTo>
                    <a:cubicBezTo>
                      <a:pt x="99060" y="26670"/>
                      <a:pt x="33020" y="35560"/>
                      <a:pt x="15240" y="31750"/>
                    </a:cubicBezTo>
                    <a:cubicBezTo>
                      <a:pt x="7620" y="30480"/>
                      <a:pt x="2540" y="26670"/>
                      <a:pt x="1270" y="22860"/>
                    </a:cubicBezTo>
                    <a:cubicBezTo>
                      <a:pt x="0" y="19050"/>
                      <a:pt x="12700" y="7620"/>
                      <a:pt x="12700" y="7620"/>
                    </a:cubicBezTo>
                  </a:path>
                </a:pathLst>
              </a:custGeom>
              <a:solidFill>
                <a:srgbClr val="000000"/>
              </a:solidFill>
              <a:ln>
                <a:noFill/>
              </a:ln>
            </p:spPr>
          </p:sp>
        </p:grpSp>
        <p:grpSp>
          <p:nvGrpSpPr>
            <p:cNvPr id="206" name="Group 206"/>
            <p:cNvGrpSpPr/>
            <p:nvPr/>
          </p:nvGrpSpPr>
          <p:grpSpPr>
            <a:xfrm>
              <a:off x="940193" y="2629551"/>
              <a:ext cx="102107" cy="82493"/>
              <a:chOff x="0" y="0"/>
              <a:chExt cx="224790" cy="181610"/>
            </a:xfrm>
          </p:grpSpPr>
          <p:sp>
            <p:nvSpPr>
              <p:cNvPr id="207" name="Freeform 207"/>
              <p:cNvSpPr/>
              <p:nvPr/>
            </p:nvSpPr>
            <p:spPr>
              <a:xfrm>
                <a:off x="49530" y="46990"/>
                <a:ext cx="124460" cy="87630"/>
              </a:xfrm>
              <a:custGeom>
                <a:avLst/>
                <a:gdLst/>
                <a:ahLst/>
                <a:cxnLst/>
                <a:rect l="l" t="t" r="r" b="b"/>
                <a:pathLst>
                  <a:path w="124460" h="87630">
                    <a:moveTo>
                      <a:pt x="124460" y="10160"/>
                    </a:moveTo>
                    <a:cubicBezTo>
                      <a:pt x="113030" y="71120"/>
                      <a:pt x="102870" y="78740"/>
                      <a:pt x="92710" y="82550"/>
                    </a:cubicBezTo>
                    <a:cubicBezTo>
                      <a:pt x="81280" y="87630"/>
                      <a:pt x="64770" y="86360"/>
                      <a:pt x="50800" y="83820"/>
                    </a:cubicBezTo>
                    <a:cubicBezTo>
                      <a:pt x="34290" y="80010"/>
                      <a:pt x="2540" y="68580"/>
                      <a:pt x="1270" y="59690"/>
                    </a:cubicBezTo>
                    <a:cubicBezTo>
                      <a:pt x="0" y="54610"/>
                      <a:pt x="11430" y="43180"/>
                      <a:pt x="15240" y="43180"/>
                    </a:cubicBezTo>
                    <a:cubicBezTo>
                      <a:pt x="19050" y="43180"/>
                      <a:pt x="27940" y="54610"/>
                      <a:pt x="26670" y="58420"/>
                    </a:cubicBezTo>
                    <a:cubicBezTo>
                      <a:pt x="25400" y="62230"/>
                      <a:pt x="15240" y="69850"/>
                      <a:pt x="11430" y="68580"/>
                    </a:cubicBezTo>
                    <a:cubicBezTo>
                      <a:pt x="7620" y="67310"/>
                      <a:pt x="0" y="57150"/>
                      <a:pt x="1270" y="53340"/>
                    </a:cubicBezTo>
                    <a:cubicBezTo>
                      <a:pt x="1270" y="49530"/>
                      <a:pt x="7620" y="44450"/>
                      <a:pt x="13970" y="43180"/>
                    </a:cubicBezTo>
                    <a:cubicBezTo>
                      <a:pt x="26670" y="40640"/>
                      <a:pt x="66040" y="63500"/>
                      <a:pt x="80010" y="60960"/>
                    </a:cubicBezTo>
                    <a:cubicBezTo>
                      <a:pt x="87630" y="59690"/>
                      <a:pt x="91440" y="57150"/>
                      <a:pt x="95250" y="50800"/>
                    </a:cubicBezTo>
                    <a:cubicBezTo>
                      <a:pt x="101600" y="41910"/>
                      <a:pt x="93980" y="8890"/>
                      <a:pt x="101600" y="3810"/>
                    </a:cubicBezTo>
                    <a:cubicBezTo>
                      <a:pt x="106680" y="0"/>
                      <a:pt x="124460" y="10160"/>
                      <a:pt x="124460" y="10160"/>
                    </a:cubicBezTo>
                  </a:path>
                </a:pathLst>
              </a:custGeom>
              <a:solidFill>
                <a:srgbClr val="000000"/>
              </a:solidFill>
              <a:ln>
                <a:noFill/>
              </a:ln>
            </p:spPr>
          </p:sp>
        </p:grpSp>
        <p:grpSp>
          <p:nvGrpSpPr>
            <p:cNvPr id="208" name="Group 208"/>
            <p:cNvGrpSpPr/>
            <p:nvPr/>
          </p:nvGrpSpPr>
          <p:grpSpPr>
            <a:xfrm>
              <a:off x="1005380" y="2624936"/>
              <a:ext cx="66340" cy="84800"/>
              <a:chOff x="0" y="0"/>
              <a:chExt cx="146050" cy="186690"/>
            </a:xfrm>
          </p:grpSpPr>
          <p:sp>
            <p:nvSpPr>
              <p:cNvPr id="209" name="Freeform 209"/>
              <p:cNvSpPr/>
              <p:nvPr/>
            </p:nvSpPr>
            <p:spPr>
              <a:xfrm>
                <a:off x="48260" y="48260"/>
                <a:ext cx="46990" cy="88900"/>
              </a:xfrm>
              <a:custGeom>
                <a:avLst/>
                <a:gdLst/>
                <a:ahLst/>
                <a:cxnLst/>
                <a:rect l="l" t="t" r="r" b="b"/>
                <a:pathLst>
                  <a:path w="46990" h="88900">
                    <a:moveTo>
                      <a:pt x="46990" y="16510"/>
                    </a:moveTo>
                    <a:cubicBezTo>
                      <a:pt x="13970" y="88900"/>
                      <a:pt x="7620" y="88900"/>
                      <a:pt x="5080" y="86360"/>
                    </a:cubicBezTo>
                    <a:cubicBezTo>
                      <a:pt x="2540" y="83820"/>
                      <a:pt x="0" y="73660"/>
                      <a:pt x="2540" y="71120"/>
                    </a:cubicBezTo>
                    <a:cubicBezTo>
                      <a:pt x="5080" y="68580"/>
                      <a:pt x="21590" y="72390"/>
                      <a:pt x="22860" y="74930"/>
                    </a:cubicBezTo>
                    <a:cubicBezTo>
                      <a:pt x="24130" y="77470"/>
                      <a:pt x="8890" y="88900"/>
                      <a:pt x="6350" y="87630"/>
                    </a:cubicBezTo>
                    <a:cubicBezTo>
                      <a:pt x="1270" y="83820"/>
                      <a:pt x="13970" y="15240"/>
                      <a:pt x="25400" y="5080"/>
                    </a:cubicBezTo>
                    <a:cubicBezTo>
                      <a:pt x="30480" y="0"/>
                      <a:pt x="40640" y="0"/>
                      <a:pt x="44450" y="2540"/>
                    </a:cubicBezTo>
                    <a:cubicBezTo>
                      <a:pt x="46990" y="5080"/>
                      <a:pt x="46990" y="16510"/>
                      <a:pt x="46990" y="16510"/>
                    </a:cubicBezTo>
                  </a:path>
                </a:pathLst>
              </a:custGeom>
              <a:solidFill>
                <a:srgbClr val="000000"/>
              </a:solidFill>
              <a:ln>
                <a:noFill/>
              </a:ln>
            </p:spPr>
          </p:sp>
        </p:grpSp>
        <p:grpSp>
          <p:nvGrpSpPr>
            <p:cNvPr id="210" name="Group 210"/>
            <p:cNvGrpSpPr/>
            <p:nvPr/>
          </p:nvGrpSpPr>
          <p:grpSpPr>
            <a:xfrm>
              <a:off x="990958" y="2627244"/>
              <a:ext cx="121143" cy="57687"/>
              <a:chOff x="0" y="0"/>
              <a:chExt cx="266700" cy="127000"/>
            </a:xfrm>
          </p:grpSpPr>
          <p:sp>
            <p:nvSpPr>
              <p:cNvPr id="211" name="Freeform 211"/>
              <p:cNvSpPr/>
              <p:nvPr/>
            </p:nvSpPr>
            <p:spPr>
              <a:xfrm>
                <a:off x="49530" y="54610"/>
                <a:ext cx="166370" cy="26670"/>
              </a:xfrm>
              <a:custGeom>
                <a:avLst/>
                <a:gdLst/>
                <a:ahLst/>
                <a:cxnLst/>
                <a:rect l="l" t="t" r="r" b="b"/>
                <a:pathLst>
                  <a:path w="166370" h="26670">
                    <a:moveTo>
                      <a:pt x="10160" y="1270"/>
                    </a:moveTo>
                    <a:cubicBezTo>
                      <a:pt x="166370" y="0"/>
                      <a:pt x="34290" y="26670"/>
                      <a:pt x="12700" y="21590"/>
                    </a:cubicBezTo>
                    <a:cubicBezTo>
                      <a:pt x="6350" y="20320"/>
                      <a:pt x="1270" y="17780"/>
                      <a:pt x="1270" y="13970"/>
                    </a:cubicBezTo>
                    <a:cubicBezTo>
                      <a:pt x="0" y="10160"/>
                      <a:pt x="10160" y="1270"/>
                      <a:pt x="10160" y="1270"/>
                    </a:cubicBezTo>
                  </a:path>
                </a:pathLst>
              </a:custGeom>
              <a:solidFill>
                <a:srgbClr val="000000"/>
              </a:solidFill>
              <a:ln>
                <a:noFill/>
              </a:ln>
            </p:spPr>
          </p:sp>
        </p:grpSp>
        <p:grpSp>
          <p:nvGrpSpPr>
            <p:cNvPr id="212" name="Group 212"/>
            <p:cNvGrpSpPr/>
            <p:nvPr/>
          </p:nvGrpSpPr>
          <p:grpSpPr>
            <a:xfrm>
              <a:off x="1037108" y="2622629"/>
              <a:ext cx="98645" cy="81916"/>
              <a:chOff x="0" y="0"/>
              <a:chExt cx="217170" cy="180340"/>
            </a:xfrm>
          </p:grpSpPr>
          <p:sp>
            <p:nvSpPr>
              <p:cNvPr id="213" name="Freeform 213"/>
              <p:cNvSpPr/>
              <p:nvPr/>
            </p:nvSpPr>
            <p:spPr>
              <a:xfrm>
                <a:off x="48260" y="45720"/>
                <a:ext cx="120650" cy="91440"/>
              </a:xfrm>
              <a:custGeom>
                <a:avLst/>
                <a:gdLst/>
                <a:ahLst/>
                <a:cxnLst/>
                <a:rect l="l" t="t" r="r" b="b"/>
                <a:pathLst>
                  <a:path w="120650" h="91440">
                    <a:moveTo>
                      <a:pt x="77470" y="29210"/>
                    </a:moveTo>
                    <a:cubicBezTo>
                      <a:pt x="24130" y="44450"/>
                      <a:pt x="44450" y="58420"/>
                      <a:pt x="57150" y="62230"/>
                    </a:cubicBezTo>
                    <a:cubicBezTo>
                      <a:pt x="73660" y="66040"/>
                      <a:pt x="110490" y="48260"/>
                      <a:pt x="116840" y="54610"/>
                    </a:cubicBezTo>
                    <a:cubicBezTo>
                      <a:pt x="120650" y="58420"/>
                      <a:pt x="118110" y="74930"/>
                      <a:pt x="114300" y="76200"/>
                    </a:cubicBezTo>
                    <a:cubicBezTo>
                      <a:pt x="110490" y="77470"/>
                      <a:pt x="96520" y="69850"/>
                      <a:pt x="95250" y="66040"/>
                    </a:cubicBezTo>
                    <a:cubicBezTo>
                      <a:pt x="93980" y="62230"/>
                      <a:pt x="104140" y="52070"/>
                      <a:pt x="107950" y="52070"/>
                    </a:cubicBezTo>
                    <a:cubicBezTo>
                      <a:pt x="111760" y="52070"/>
                      <a:pt x="120650" y="67310"/>
                      <a:pt x="118110" y="72390"/>
                    </a:cubicBezTo>
                    <a:cubicBezTo>
                      <a:pt x="113030" y="82550"/>
                      <a:pt x="53340" y="91440"/>
                      <a:pt x="33020" y="83820"/>
                    </a:cubicBezTo>
                    <a:cubicBezTo>
                      <a:pt x="17780" y="78740"/>
                      <a:pt x="6350" y="59690"/>
                      <a:pt x="2540" y="49530"/>
                    </a:cubicBezTo>
                    <a:cubicBezTo>
                      <a:pt x="0" y="43180"/>
                      <a:pt x="0" y="36830"/>
                      <a:pt x="3810" y="31750"/>
                    </a:cubicBezTo>
                    <a:cubicBezTo>
                      <a:pt x="8890" y="24130"/>
                      <a:pt x="22860" y="16510"/>
                      <a:pt x="35560" y="11430"/>
                    </a:cubicBezTo>
                    <a:cubicBezTo>
                      <a:pt x="49530" y="6350"/>
                      <a:pt x="76200" y="0"/>
                      <a:pt x="81280" y="5080"/>
                    </a:cubicBezTo>
                    <a:cubicBezTo>
                      <a:pt x="85090" y="8890"/>
                      <a:pt x="77470" y="29210"/>
                      <a:pt x="77470" y="29210"/>
                    </a:cubicBezTo>
                  </a:path>
                </a:pathLst>
              </a:custGeom>
              <a:solidFill>
                <a:srgbClr val="000000"/>
              </a:solidFill>
              <a:ln>
                <a:noFill/>
              </a:ln>
            </p:spPr>
          </p:sp>
        </p:grpSp>
        <p:grpSp>
          <p:nvGrpSpPr>
            <p:cNvPr id="214" name="Group 214"/>
            <p:cNvGrpSpPr/>
            <p:nvPr/>
          </p:nvGrpSpPr>
          <p:grpSpPr>
            <a:xfrm>
              <a:off x="1172096" y="2676278"/>
              <a:ext cx="59995" cy="83647"/>
              <a:chOff x="0" y="0"/>
              <a:chExt cx="132080" cy="184150"/>
            </a:xfrm>
          </p:grpSpPr>
          <p:sp>
            <p:nvSpPr>
              <p:cNvPr id="215" name="Freeform 215"/>
              <p:cNvSpPr/>
              <p:nvPr/>
            </p:nvSpPr>
            <p:spPr>
              <a:xfrm>
                <a:off x="45720" y="49530"/>
                <a:ext cx="35560" cy="86360"/>
              </a:xfrm>
              <a:custGeom>
                <a:avLst/>
                <a:gdLst/>
                <a:ahLst/>
                <a:cxnLst/>
                <a:rect l="l" t="t" r="r" b="b"/>
                <a:pathLst>
                  <a:path w="35560" h="86360">
                    <a:moveTo>
                      <a:pt x="35560" y="15240"/>
                    </a:moveTo>
                    <a:cubicBezTo>
                      <a:pt x="24130" y="83820"/>
                      <a:pt x="16510" y="86360"/>
                      <a:pt x="12700" y="83820"/>
                    </a:cubicBezTo>
                    <a:cubicBezTo>
                      <a:pt x="8890" y="81280"/>
                      <a:pt x="6350" y="66040"/>
                      <a:pt x="8890" y="63500"/>
                    </a:cubicBezTo>
                    <a:cubicBezTo>
                      <a:pt x="11430" y="60960"/>
                      <a:pt x="29210" y="67310"/>
                      <a:pt x="30480" y="71120"/>
                    </a:cubicBezTo>
                    <a:cubicBezTo>
                      <a:pt x="31750" y="74930"/>
                      <a:pt x="25400" y="83820"/>
                      <a:pt x="21590" y="83820"/>
                    </a:cubicBezTo>
                    <a:cubicBezTo>
                      <a:pt x="17780" y="85090"/>
                      <a:pt x="7620" y="78740"/>
                      <a:pt x="5080" y="71120"/>
                    </a:cubicBezTo>
                    <a:cubicBezTo>
                      <a:pt x="0" y="58420"/>
                      <a:pt x="3810" y="19050"/>
                      <a:pt x="11430" y="8890"/>
                    </a:cubicBezTo>
                    <a:cubicBezTo>
                      <a:pt x="15240" y="3810"/>
                      <a:pt x="22860" y="0"/>
                      <a:pt x="26670" y="1270"/>
                    </a:cubicBezTo>
                    <a:cubicBezTo>
                      <a:pt x="30480" y="2540"/>
                      <a:pt x="35560" y="15240"/>
                      <a:pt x="35560" y="15240"/>
                    </a:cubicBezTo>
                  </a:path>
                </a:pathLst>
              </a:custGeom>
              <a:solidFill>
                <a:srgbClr val="000000"/>
              </a:solidFill>
              <a:ln>
                <a:noFill/>
              </a:ln>
            </p:spPr>
          </p:sp>
        </p:grpSp>
        <p:grpSp>
          <p:nvGrpSpPr>
            <p:cNvPr id="216" name="Group 216"/>
            <p:cNvGrpSpPr/>
            <p:nvPr/>
          </p:nvGrpSpPr>
          <p:grpSpPr>
            <a:xfrm>
              <a:off x="1179019" y="2668202"/>
              <a:ext cx="91146" cy="61149"/>
              <a:chOff x="0" y="0"/>
              <a:chExt cx="200660" cy="134620"/>
            </a:xfrm>
          </p:grpSpPr>
          <p:sp>
            <p:nvSpPr>
              <p:cNvPr id="217" name="Freeform 217"/>
              <p:cNvSpPr/>
              <p:nvPr/>
            </p:nvSpPr>
            <p:spPr>
              <a:xfrm>
                <a:off x="49530" y="48260"/>
                <a:ext cx="102870" cy="38100"/>
              </a:xfrm>
              <a:custGeom>
                <a:avLst/>
                <a:gdLst/>
                <a:ahLst/>
                <a:cxnLst/>
                <a:rect l="l" t="t" r="r" b="b"/>
                <a:pathLst>
                  <a:path w="102870" h="38100">
                    <a:moveTo>
                      <a:pt x="10160" y="12700"/>
                    </a:moveTo>
                    <a:cubicBezTo>
                      <a:pt x="102870" y="6350"/>
                      <a:pt x="95250" y="19050"/>
                      <a:pt x="91440" y="19050"/>
                    </a:cubicBezTo>
                    <a:cubicBezTo>
                      <a:pt x="87630" y="19050"/>
                      <a:pt x="78740" y="7620"/>
                      <a:pt x="80010" y="5080"/>
                    </a:cubicBezTo>
                    <a:cubicBezTo>
                      <a:pt x="81280" y="2540"/>
                      <a:pt x="96520" y="0"/>
                      <a:pt x="99060" y="2540"/>
                    </a:cubicBezTo>
                    <a:cubicBezTo>
                      <a:pt x="100330" y="5080"/>
                      <a:pt x="97790" y="13970"/>
                      <a:pt x="92710" y="19050"/>
                    </a:cubicBezTo>
                    <a:cubicBezTo>
                      <a:pt x="81280" y="29210"/>
                      <a:pt x="30480" y="38100"/>
                      <a:pt x="15240" y="35560"/>
                    </a:cubicBezTo>
                    <a:cubicBezTo>
                      <a:pt x="8890" y="34290"/>
                      <a:pt x="2540" y="31750"/>
                      <a:pt x="1270" y="27940"/>
                    </a:cubicBezTo>
                    <a:cubicBezTo>
                      <a:pt x="0" y="24130"/>
                      <a:pt x="10160" y="12700"/>
                      <a:pt x="10160" y="12700"/>
                    </a:cubicBezTo>
                  </a:path>
                </a:pathLst>
              </a:custGeom>
              <a:solidFill>
                <a:srgbClr val="000000"/>
              </a:solidFill>
              <a:ln>
                <a:noFill/>
              </a:ln>
            </p:spPr>
          </p:sp>
        </p:grpSp>
        <p:grpSp>
          <p:nvGrpSpPr>
            <p:cNvPr id="218" name="Group 218"/>
            <p:cNvGrpSpPr/>
            <p:nvPr/>
          </p:nvGrpSpPr>
          <p:grpSpPr>
            <a:xfrm>
              <a:off x="1172673" y="2690700"/>
              <a:ext cx="104991" cy="58841"/>
              <a:chOff x="0" y="0"/>
              <a:chExt cx="231140" cy="129540"/>
            </a:xfrm>
          </p:grpSpPr>
          <p:sp>
            <p:nvSpPr>
              <p:cNvPr id="219" name="Freeform 219"/>
              <p:cNvSpPr/>
              <p:nvPr/>
            </p:nvSpPr>
            <p:spPr>
              <a:xfrm>
                <a:off x="50800" y="50800"/>
                <a:ext cx="130810" cy="34290"/>
              </a:xfrm>
              <a:custGeom>
                <a:avLst/>
                <a:gdLst/>
                <a:ahLst/>
                <a:cxnLst/>
                <a:rect l="l" t="t" r="r" b="b"/>
                <a:pathLst>
                  <a:path w="130810" h="34290">
                    <a:moveTo>
                      <a:pt x="10160" y="3810"/>
                    </a:moveTo>
                    <a:cubicBezTo>
                      <a:pt x="125730" y="2540"/>
                      <a:pt x="130810" y="8890"/>
                      <a:pt x="129540" y="11430"/>
                    </a:cubicBezTo>
                    <a:cubicBezTo>
                      <a:pt x="128270" y="13970"/>
                      <a:pt x="115570" y="19050"/>
                      <a:pt x="113030" y="17780"/>
                    </a:cubicBezTo>
                    <a:cubicBezTo>
                      <a:pt x="110490" y="16510"/>
                      <a:pt x="116840" y="0"/>
                      <a:pt x="118110" y="0"/>
                    </a:cubicBezTo>
                    <a:cubicBezTo>
                      <a:pt x="119380" y="0"/>
                      <a:pt x="125730" y="15240"/>
                      <a:pt x="121920" y="20320"/>
                    </a:cubicBezTo>
                    <a:cubicBezTo>
                      <a:pt x="113030" y="31750"/>
                      <a:pt x="29210" y="34290"/>
                      <a:pt x="11430" y="27940"/>
                    </a:cubicBezTo>
                    <a:cubicBezTo>
                      <a:pt x="5080" y="25400"/>
                      <a:pt x="0" y="21590"/>
                      <a:pt x="0" y="17780"/>
                    </a:cubicBezTo>
                    <a:cubicBezTo>
                      <a:pt x="0" y="13970"/>
                      <a:pt x="10160" y="3810"/>
                      <a:pt x="10160" y="3810"/>
                    </a:cubicBezTo>
                  </a:path>
                </a:pathLst>
              </a:custGeom>
              <a:solidFill>
                <a:srgbClr val="000000"/>
              </a:solidFill>
              <a:ln>
                <a:noFill/>
              </a:ln>
            </p:spPr>
          </p:sp>
        </p:grpSp>
        <p:grpSp>
          <p:nvGrpSpPr>
            <p:cNvPr id="220" name="Group 220"/>
            <p:cNvGrpSpPr/>
            <p:nvPr/>
          </p:nvGrpSpPr>
          <p:grpSpPr>
            <a:xfrm>
              <a:off x="1225746" y="2680893"/>
              <a:ext cx="81339" cy="81916"/>
              <a:chOff x="0" y="0"/>
              <a:chExt cx="179070" cy="180340"/>
            </a:xfrm>
          </p:grpSpPr>
          <p:sp>
            <p:nvSpPr>
              <p:cNvPr id="221" name="Freeform 221"/>
              <p:cNvSpPr/>
              <p:nvPr/>
            </p:nvSpPr>
            <p:spPr>
              <a:xfrm>
                <a:off x="48260" y="48260"/>
                <a:ext cx="81280" cy="82550"/>
              </a:xfrm>
              <a:custGeom>
                <a:avLst/>
                <a:gdLst/>
                <a:ahLst/>
                <a:cxnLst/>
                <a:rect l="l" t="t" r="r" b="b"/>
                <a:pathLst>
                  <a:path w="81280" h="82550">
                    <a:moveTo>
                      <a:pt x="27940" y="13970"/>
                    </a:moveTo>
                    <a:cubicBezTo>
                      <a:pt x="35560" y="78740"/>
                      <a:pt x="27940" y="82550"/>
                      <a:pt x="24130" y="81280"/>
                    </a:cubicBezTo>
                    <a:cubicBezTo>
                      <a:pt x="16510" y="77470"/>
                      <a:pt x="6350" y="25400"/>
                      <a:pt x="15240" y="12700"/>
                    </a:cubicBezTo>
                    <a:cubicBezTo>
                      <a:pt x="24130" y="1270"/>
                      <a:pt x="60960" y="0"/>
                      <a:pt x="71120" y="5080"/>
                    </a:cubicBezTo>
                    <a:cubicBezTo>
                      <a:pt x="76200" y="7620"/>
                      <a:pt x="80010" y="13970"/>
                      <a:pt x="80010" y="19050"/>
                    </a:cubicBezTo>
                    <a:cubicBezTo>
                      <a:pt x="80010" y="22860"/>
                      <a:pt x="73660" y="31750"/>
                      <a:pt x="69850" y="31750"/>
                    </a:cubicBezTo>
                    <a:cubicBezTo>
                      <a:pt x="64770" y="31750"/>
                      <a:pt x="53340" y="24130"/>
                      <a:pt x="53340" y="19050"/>
                    </a:cubicBezTo>
                    <a:cubicBezTo>
                      <a:pt x="53340" y="13970"/>
                      <a:pt x="62230" y="3810"/>
                      <a:pt x="66040" y="3810"/>
                    </a:cubicBezTo>
                    <a:cubicBezTo>
                      <a:pt x="71120" y="3810"/>
                      <a:pt x="81280" y="17780"/>
                      <a:pt x="80010" y="21590"/>
                    </a:cubicBezTo>
                    <a:cubicBezTo>
                      <a:pt x="77470" y="26670"/>
                      <a:pt x="46990" y="19050"/>
                      <a:pt x="39370" y="26670"/>
                    </a:cubicBezTo>
                    <a:cubicBezTo>
                      <a:pt x="31750" y="35560"/>
                      <a:pt x="43180" y="64770"/>
                      <a:pt x="38100" y="73660"/>
                    </a:cubicBezTo>
                    <a:cubicBezTo>
                      <a:pt x="35560" y="78740"/>
                      <a:pt x="27940" y="82550"/>
                      <a:pt x="24130" y="81280"/>
                    </a:cubicBezTo>
                    <a:cubicBezTo>
                      <a:pt x="15240" y="77470"/>
                      <a:pt x="0" y="26670"/>
                      <a:pt x="2540" y="13970"/>
                    </a:cubicBezTo>
                    <a:cubicBezTo>
                      <a:pt x="3810" y="7620"/>
                      <a:pt x="7620" y="2540"/>
                      <a:pt x="11430" y="2540"/>
                    </a:cubicBezTo>
                    <a:cubicBezTo>
                      <a:pt x="15240" y="1270"/>
                      <a:pt x="27940" y="13970"/>
                      <a:pt x="27940" y="13970"/>
                    </a:cubicBezTo>
                  </a:path>
                </a:pathLst>
              </a:custGeom>
              <a:solidFill>
                <a:srgbClr val="000000"/>
              </a:solidFill>
              <a:ln>
                <a:noFill/>
              </a:ln>
            </p:spPr>
          </p:sp>
        </p:grpSp>
        <p:grpSp>
          <p:nvGrpSpPr>
            <p:cNvPr id="222" name="Group 222"/>
            <p:cNvGrpSpPr/>
            <p:nvPr/>
          </p:nvGrpSpPr>
          <p:grpSpPr>
            <a:xfrm>
              <a:off x="1265550" y="2683201"/>
              <a:ext cx="59995" cy="81339"/>
              <a:chOff x="0" y="0"/>
              <a:chExt cx="132080" cy="179070"/>
            </a:xfrm>
          </p:grpSpPr>
          <p:sp>
            <p:nvSpPr>
              <p:cNvPr id="223" name="Freeform 223"/>
              <p:cNvSpPr/>
              <p:nvPr/>
            </p:nvSpPr>
            <p:spPr>
              <a:xfrm>
                <a:off x="46990" y="50800"/>
                <a:ext cx="34290" cy="78740"/>
              </a:xfrm>
              <a:custGeom>
                <a:avLst/>
                <a:gdLst/>
                <a:ahLst/>
                <a:cxnLst/>
                <a:rect l="l" t="t" r="r" b="b"/>
                <a:pathLst>
                  <a:path w="34290" h="78740">
                    <a:moveTo>
                      <a:pt x="29210" y="12700"/>
                    </a:moveTo>
                    <a:cubicBezTo>
                      <a:pt x="31750" y="73660"/>
                      <a:pt x="21590" y="78740"/>
                      <a:pt x="17780" y="77470"/>
                    </a:cubicBezTo>
                    <a:cubicBezTo>
                      <a:pt x="13970" y="76200"/>
                      <a:pt x="8890" y="58420"/>
                      <a:pt x="11430" y="55880"/>
                    </a:cubicBezTo>
                    <a:cubicBezTo>
                      <a:pt x="13970" y="53340"/>
                      <a:pt x="34290" y="59690"/>
                      <a:pt x="34290" y="62230"/>
                    </a:cubicBezTo>
                    <a:cubicBezTo>
                      <a:pt x="34290" y="64770"/>
                      <a:pt x="17780" y="76200"/>
                      <a:pt x="12700" y="73660"/>
                    </a:cubicBezTo>
                    <a:cubicBezTo>
                      <a:pt x="5080" y="69850"/>
                      <a:pt x="0" y="25400"/>
                      <a:pt x="3810" y="12700"/>
                    </a:cubicBezTo>
                    <a:cubicBezTo>
                      <a:pt x="6350" y="6350"/>
                      <a:pt x="11430" y="0"/>
                      <a:pt x="15240" y="0"/>
                    </a:cubicBezTo>
                    <a:cubicBezTo>
                      <a:pt x="19050" y="0"/>
                      <a:pt x="29210" y="12700"/>
                      <a:pt x="29210" y="12700"/>
                    </a:cubicBezTo>
                  </a:path>
                </a:pathLst>
              </a:custGeom>
              <a:solidFill>
                <a:srgbClr val="000000"/>
              </a:solidFill>
              <a:ln>
                <a:noFill/>
              </a:ln>
            </p:spPr>
          </p:sp>
        </p:grpSp>
        <p:grpSp>
          <p:nvGrpSpPr>
            <p:cNvPr id="224" name="Group 224"/>
            <p:cNvGrpSpPr/>
            <p:nvPr/>
          </p:nvGrpSpPr>
          <p:grpSpPr>
            <a:xfrm>
              <a:off x="1251705" y="2671086"/>
              <a:ext cx="58841" cy="57687"/>
              <a:chOff x="0" y="0"/>
              <a:chExt cx="129540" cy="127000"/>
            </a:xfrm>
          </p:grpSpPr>
          <p:sp>
            <p:nvSpPr>
              <p:cNvPr id="225" name="Freeform 225"/>
              <p:cNvSpPr/>
              <p:nvPr/>
            </p:nvSpPr>
            <p:spPr>
              <a:xfrm>
                <a:off x="49530" y="50800"/>
                <a:ext cx="30480" cy="25400"/>
              </a:xfrm>
              <a:custGeom>
                <a:avLst/>
                <a:gdLst/>
                <a:ahLst/>
                <a:cxnLst/>
                <a:rect l="l" t="t" r="r" b="b"/>
                <a:pathLst>
                  <a:path w="30480" h="25400">
                    <a:moveTo>
                      <a:pt x="16510" y="0"/>
                    </a:moveTo>
                    <a:cubicBezTo>
                      <a:pt x="30480" y="12700"/>
                      <a:pt x="22860" y="25400"/>
                      <a:pt x="19050" y="25400"/>
                    </a:cubicBezTo>
                    <a:cubicBezTo>
                      <a:pt x="15240" y="25400"/>
                      <a:pt x="3810" y="10160"/>
                      <a:pt x="5080" y="6350"/>
                    </a:cubicBezTo>
                    <a:cubicBezTo>
                      <a:pt x="6350" y="2540"/>
                      <a:pt x="24130" y="1270"/>
                      <a:pt x="26670" y="3810"/>
                    </a:cubicBezTo>
                    <a:cubicBezTo>
                      <a:pt x="29210" y="6350"/>
                      <a:pt x="27940" y="20320"/>
                      <a:pt x="24130" y="22860"/>
                    </a:cubicBezTo>
                    <a:cubicBezTo>
                      <a:pt x="20320" y="25400"/>
                      <a:pt x="2540" y="16510"/>
                      <a:pt x="1270" y="12700"/>
                    </a:cubicBezTo>
                    <a:cubicBezTo>
                      <a:pt x="0" y="8890"/>
                      <a:pt x="12700" y="0"/>
                      <a:pt x="12700" y="0"/>
                    </a:cubicBezTo>
                  </a:path>
                </a:pathLst>
              </a:custGeom>
              <a:solidFill>
                <a:srgbClr val="000000"/>
              </a:solidFill>
              <a:ln>
                <a:noFill/>
              </a:ln>
            </p:spPr>
          </p:sp>
        </p:grpSp>
        <p:grpSp>
          <p:nvGrpSpPr>
            <p:cNvPr id="226" name="Group 226"/>
            <p:cNvGrpSpPr/>
            <p:nvPr/>
          </p:nvGrpSpPr>
          <p:grpSpPr>
            <a:xfrm>
              <a:off x="1279972" y="2679739"/>
              <a:ext cx="76724" cy="75570"/>
              <a:chOff x="0" y="0"/>
              <a:chExt cx="168910" cy="166370"/>
            </a:xfrm>
          </p:grpSpPr>
          <p:sp>
            <p:nvSpPr>
              <p:cNvPr id="227" name="Freeform 227"/>
              <p:cNvSpPr/>
              <p:nvPr/>
            </p:nvSpPr>
            <p:spPr>
              <a:xfrm>
                <a:off x="50800" y="46990"/>
                <a:ext cx="68580" cy="72390"/>
              </a:xfrm>
              <a:custGeom>
                <a:avLst/>
                <a:gdLst/>
                <a:ahLst/>
                <a:cxnLst/>
                <a:rect l="l" t="t" r="r" b="b"/>
                <a:pathLst>
                  <a:path w="68580" h="72390">
                    <a:moveTo>
                      <a:pt x="41910" y="34290"/>
                    </a:moveTo>
                    <a:cubicBezTo>
                      <a:pt x="29210" y="40640"/>
                      <a:pt x="35560" y="48260"/>
                      <a:pt x="40640" y="48260"/>
                    </a:cubicBezTo>
                    <a:cubicBezTo>
                      <a:pt x="46990" y="48260"/>
                      <a:pt x="58420" y="33020"/>
                      <a:pt x="62230" y="34290"/>
                    </a:cubicBezTo>
                    <a:cubicBezTo>
                      <a:pt x="66040" y="35560"/>
                      <a:pt x="68580" y="49530"/>
                      <a:pt x="66040" y="53340"/>
                    </a:cubicBezTo>
                    <a:cubicBezTo>
                      <a:pt x="63500" y="58420"/>
                      <a:pt x="46990" y="60960"/>
                      <a:pt x="43180" y="58420"/>
                    </a:cubicBezTo>
                    <a:cubicBezTo>
                      <a:pt x="39370" y="54610"/>
                      <a:pt x="41910" y="34290"/>
                      <a:pt x="45720" y="33020"/>
                    </a:cubicBezTo>
                    <a:cubicBezTo>
                      <a:pt x="49530" y="31750"/>
                      <a:pt x="67310" y="45720"/>
                      <a:pt x="67310" y="49530"/>
                    </a:cubicBezTo>
                    <a:cubicBezTo>
                      <a:pt x="67310" y="53340"/>
                      <a:pt x="48260" y="60960"/>
                      <a:pt x="44450" y="58420"/>
                    </a:cubicBezTo>
                    <a:cubicBezTo>
                      <a:pt x="40640" y="55880"/>
                      <a:pt x="44450" y="34290"/>
                      <a:pt x="48260" y="31750"/>
                    </a:cubicBezTo>
                    <a:cubicBezTo>
                      <a:pt x="52070" y="29210"/>
                      <a:pt x="63500" y="34290"/>
                      <a:pt x="66040" y="38100"/>
                    </a:cubicBezTo>
                    <a:cubicBezTo>
                      <a:pt x="68580" y="41910"/>
                      <a:pt x="68580" y="49530"/>
                      <a:pt x="66040" y="53340"/>
                    </a:cubicBezTo>
                    <a:cubicBezTo>
                      <a:pt x="60960" y="60960"/>
                      <a:pt x="30480" y="72390"/>
                      <a:pt x="19050" y="68580"/>
                    </a:cubicBezTo>
                    <a:cubicBezTo>
                      <a:pt x="10160" y="66040"/>
                      <a:pt x="0" y="52070"/>
                      <a:pt x="0" y="41910"/>
                    </a:cubicBezTo>
                    <a:cubicBezTo>
                      <a:pt x="0" y="30480"/>
                      <a:pt x="12700" y="7620"/>
                      <a:pt x="24130" y="3810"/>
                    </a:cubicBezTo>
                    <a:cubicBezTo>
                      <a:pt x="34290" y="0"/>
                      <a:pt x="60960" y="12700"/>
                      <a:pt x="64770" y="20320"/>
                    </a:cubicBezTo>
                    <a:cubicBezTo>
                      <a:pt x="67310" y="25400"/>
                      <a:pt x="64770" y="35560"/>
                      <a:pt x="60960" y="38100"/>
                    </a:cubicBezTo>
                    <a:cubicBezTo>
                      <a:pt x="57150" y="40640"/>
                      <a:pt x="41910" y="34290"/>
                      <a:pt x="41910" y="34290"/>
                    </a:cubicBezTo>
                  </a:path>
                </a:pathLst>
              </a:custGeom>
              <a:solidFill>
                <a:srgbClr val="000000"/>
              </a:solidFill>
              <a:ln>
                <a:noFill/>
              </a:ln>
            </p:spPr>
          </p:sp>
        </p:grpSp>
        <p:grpSp>
          <p:nvGrpSpPr>
            <p:cNvPr id="228" name="Group 228"/>
            <p:cNvGrpSpPr/>
            <p:nvPr/>
          </p:nvGrpSpPr>
          <p:grpSpPr>
            <a:xfrm>
              <a:off x="1300162" y="2661279"/>
              <a:ext cx="60572" cy="110760"/>
              <a:chOff x="0" y="0"/>
              <a:chExt cx="133350" cy="243840"/>
            </a:xfrm>
          </p:grpSpPr>
          <p:sp>
            <p:nvSpPr>
              <p:cNvPr id="229" name="Freeform 229"/>
              <p:cNvSpPr/>
              <p:nvPr/>
            </p:nvSpPr>
            <p:spPr>
              <a:xfrm>
                <a:off x="43180" y="50800"/>
                <a:ext cx="39370" cy="143510"/>
              </a:xfrm>
              <a:custGeom>
                <a:avLst/>
                <a:gdLst/>
                <a:ahLst/>
                <a:cxnLst/>
                <a:rect l="l" t="t" r="r" b="b"/>
                <a:pathLst>
                  <a:path w="39370" h="143510">
                    <a:moveTo>
                      <a:pt x="30480" y="11430"/>
                    </a:moveTo>
                    <a:cubicBezTo>
                      <a:pt x="36830" y="139700"/>
                      <a:pt x="27940" y="143510"/>
                      <a:pt x="25400" y="142240"/>
                    </a:cubicBezTo>
                    <a:cubicBezTo>
                      <a:pt x="22860" y="140970"/>
                      <a:pt x="19050" y="127000"/>
                      <a:pt x="21590" y="125730"/>
                    </a:cubicBezTo>
                    <a:cubicBezTo>
                      <a:pt x="24130" y="123190"/>
                      <a:pt x="39370" y="130810"/>
                      <a:pt x="39370" y="132080"/>
                    </a:cubicBezTo>
                    <a:cubicBezTo>
                      <a:pt x="39370" y="133350"/>
                      <a:pt x="24130" y="139700"/>
                      <a:pt x="19050" y="135890"/>
                    </a:cubicBezTo>
                    <a:cubicBezTo>
                      <a:pt x="6350" y="125730"/>
                      <a:pt x="0" y="26670"/>
                      <a:pt x="7620" y="8890"/>
                    </a:cubicBezTo>
                    <a:cubicBezTo>
                      <a:pt x="10160" y="2540"/>
                      <a:pt x="16510" y="0"/>
                      <a:pt x="20320" y="0"/>
                    </a:cubicBezTo>
                    <a:cubicBezTo>
                      <a:pt x="24130" y="0"/>
                      <a:pt x="30480" y="11430"/>
                      <a:pt x="30480" y="11430"/>
                    </a:cubicBezTo>
                  </a:path>
                </a:pathLst>
              </a:custGeom>
              <a:solidFill>
                <a:srgbClr val="000000"/>
              </a:solidFill>
              <a:ln>
                <a:noFill/>
              </a:ln>
            </p:spPr>
          </p:sp>
        </p:grpSp>
        <p:grpSp>
          <p:nvGrpSpPr>
            <p:cNvPr id="230" name="Group 230"/>
            <p:cNvGrpSpPr/>
            <p:nvPr/>
          </p:nvGrpSpPr>
          <p:grpSpPr>
            <a:xfrm>
              <a:off x="1299585" y="2676278"/>
              <a:ext cx="89415" cy="149410"/>
              <a:chOff x="0" y="0"/>
              <a:chExt cx="196850" cy="328930"/>
            </a:xfrm>
          </p:grpSpPr>
          <p:sp>
            <p:nvSpPr>
              <p:cNvPr id="231" name="Freeform 231"/>
              <p:cNvSpPr/>
              <p:nvPr/>
            </p:nvSpPr>
            <p:spPr>
              <a:xfrm>
                <a:off x="49530" y="49530"/>
                <a:ext cx="104140" cy="232410"/>
              </a:xfrm>
              <a:custGeom>
                <a:avLst/>
                <a:gdLst/>
                <a:ahLst/>
                <a:cxnLst/>
                <a:rect l="l" t="t" r="r" b="b"/>
                <a:pathLst>
                  <a:path w="104140" h="232410">
                    <a:moveTo>
                      <a:pt x="66040" y="45720"/>
                    </a:moveTo>
                    <a:cubicBezTo>
                      <a:pt x="43180" y="27940"/>
                      <a:pt x="30480" y="49530"/>
                      <a:pt x="31750" y="58420"/>
                    </a:cubicBezTo>
                    <a:cubicBezTo>
                      <a:pt x="33020" y="67310"/>
                      <a:pt x="49530" y="82550"/>
                      <a:pt x="54610" y="81280"/>
                    </a:cubicBezTo>
                    <a:cubicBezTo>
                      <a:pt x="60960" y="78740"/>
                      <a:pt x="55880" y="40640"/>
                      <a:pt x="63500" y="35560"/>
                    </a:cubicBezTo>
                    <a:cubicBezTo>
                      <a:pt x="68580" y="31750"/>
                      <a:pt x="81280" y="35560"/>
                      <a:pt x="87630" y="43180"/>
                    </a:cubicBezTo>
                    <a:cubicBezTo>
                      <a:pt x="102870" y="62230"/>
                      <a:pt x="104140" y="163830"/>
                      <a:pt x="96520" y="195580"/>
                    </a:cubicBezTo>
                    <a:cubicBezTo>
                      <a:pt x="92710" y="210820"/>
                      <a:pt x="87630" y="224790"/>
                      <a:pt x="78740" y="228600"/>
                    </a:cubicBezTo>
                    <a:cubicBezTo>
                      <a:pt x="68580" y="232410"/>
                      <a:pt x="50800" y="223520"/>
                      <a:pt x="38100" y="215900"/>
                    </a:cubicBezTo>
                    <a:cubicBezTo>
                      <a:pt x="24130" y="208280"/>
                      <a:pt x="2540" y="191770"/>
                      <a:pt x="1270" y="182880"/>
                    </a:cubicBezTo>
                    <a:cubicBezTo>
                      <a:pt x="0" y="177800"/>
                      <a:pt x="7620" y="167640"/>
                      <a:pt x="10160" y="167640"/>
                    </a:cubicBezTo>
                    <a:cubicBezTo>
                      <a:pt x="12700" y="167640"/>
                      <a:pt x="19050" y="185420"/>
                      <a:pt x="17780" y="186690"/>
                    </a:cubicBezTo>
                    <a:cubicBezTo>
                      <a:pt x="16510" y="187960"/>
                      <a:pt x="1270" y="182880"/>
                      <a:pt x="1270" y="180340"/>
                    </a:cubicBezTo>
                    <a:cubicBezTo>
                      <a:pt x="1270" y="177800"/>
                      <a:pt x="10160" y="168910"/>
                      <a:pt x="16510" y="168910"/>
                    </a:cubicBezTo>
                    <a:cubicBezTo>
                      <a:pt x="30480" y="168910"/>
                      <a:pt x="66040" y="215900"/>
                      <a:pt x="77470" y="209550"/>
                    </a:cubicBezTo>
                    <a:cubicBezTo>
                      <a:pt x="93980" y="199390"/>
                      <a:pt x="48260" y="62230"/>
                      <a:pt x="60960" y="41910"/>
                    </a:cubicBezTo>
                    <a:cubicBezTo>
                      <a:pt x="66040" y="34290"/>
                      <a:pt x="80010" y="30480"/>
                      <a:pt x="83820" y="34290"/>
                    </a:cubicBezTo>
                    <a:cubicBezTo>
                      <a:pt x="90170" y="40640"/>
                      <a:pt x="82550" y="93980"/>
                      <a:pt x="71120" y="102870"/>
                    </a:cubicBezTo>
                    <a:cubicBezTo>
                      <a:pt x="63500" y="109220"/>
                      <a:pt x="45720" y="104140"/>
                      <a:pt x="35560" y="99060"/>
                    </a:cubicBezTo>
                    <a:cubicBezTo>
                      <a:pt x="24130" y="92710"/>
                      <a:pt x="8890" y="80010"/>
                      <a:pt x="5080" y="67310"/>
                    </a:cubicBezTo>
                    <a:cubicBezTo>
                      <a:pt x="1270" y="54610"/>
                      <a:pt x="10160" y="33020"/>
                      <a:pt x="17780" y="21590"/>
                    </a:cubicBezTo>
                    <a:cubicBezTo>
                      <a:pt x="24130" y="12700"/>
                      <a:pt x="31750" y="2540"/>
                      <a:pt x="40640" y="1270"/>
                    </a:cubicBezTo>
                    <a:cubicBezTo>
                      <a:pt x="53340" y="0"/>
                      <a:pt x="82550" y="20320"/>
                      <a:pt x="87630" y="30480"/>
                    </a:cubicBezTo>
                    <a:cubicBezTo>
                      <a:pt x="90170" y="36830"/>
                      <a:pt x="88900" y="45720"/>
                      <a:pt x="85090" y="48260"/>
                    </a:cubicBezTo>
                    <a:cubicBezTo>
                      <a:pt x="81280" y="50800"/>
                      <a:pt x="66040" y="45720"/>
                      <a:pt x="66040" y="45720"/>
                    </a:cubicBezTo>
                  </a:path>
                </a:pathLst>
              </a:custGeom>
              <a:solidFill>
                <a:srgbClr val="000000"/>
              </a:solidFill>
              <a:ln>
                <a:noFill/>
              </a:ln>
            </p:spPr>
          </p:sp>
        </p:grpSp>
        <p:grpSp>
          <p:nvGrpSpPr>
            <p:cNvPr id="232" name="Group 232"/>
            <p:cNvGrpSpPr/>
            <p:nvPr/>
          </p:nvGrpSpPr>
          <p:grpSpPr>
            <a:xfrm>
              <a:off x="1340543" y="2682624"/>
              <a:ext cx="94030" cy="96338"/>
              <a:chOff x="0" y="0"/>
              <a:chExt cx="207010" cy="212090"/>
            </a:xfrm>
          </p:grpSpPr>
          <p:sp>
            <p:nvSpPr>
              <p:cNvPr id="233" name="Freeform 233"/>
              <p:cNvSpPr/>
              <p:nvPr/>
            </p:nvSpPr>
            <p:spPr>
              <a:xfrm>
                <a:off x="45720" y="45720"/>
                <a:ext cx="113030" cy="118110"/>
              </a:xfrm>
              <a:custGeom>
                <a:avLst/>
                <a:gdLst/>
                <a:ahLst/>
                <a:cxnLst/>
                <a:rect l="l" t="t" r="r" b="b"/>
                <a:pathLst>
                  <a:path w="113030" h="118110">
                    <a:moveTo>
                      <a:pt x="13970" y="41910"/>
                    </a:moveTo>
                    <a:cubicBezTo>
                      <a:pt x="48260" y="31750"/>
                      <a:pt x="44450" y="21590"/>
                      <a:pt x="43180" y="21590"/>
                    </a:cubicBezTo>
                    <a:cubicBezTo>
                      <a:pt x="40640" y="21590"/>
                      <a:pt x="26670" y="57150"/>
                      <a:pt x="29210" y="69850"/>
                    </a:cubicBezTo>
                    <a:cubicBezTo>
                      <a:pt x="31750" y="78740"/>
                      <a:pt x="40640" y="87630"/>
                      <a:pt x="48260" y="90170"/>
                    </a:cubicBezTo>
                    <a:cubicBezTo>
                      <a:pt x="54610" y="92710"/>
                      <a:pt x="62230" y="91440"/>
                      <a:pt x="68580" y="86360"/>
                    </a:cubicBezTo>
                    <a:cubicBezTo>
                      <a:pt x="77470" y="80010"/>
                      <a:pt x="80010" y="46990"/>
                      <a:pt x="88900" y="44450"/>
                    </a:cubicBezTo>
                    <a:cubicBezTo>
                      <a:pt x="95250" y="41910"/>
                      <a:pt x="110490" y="50800"/>
                      <a:pt x="110490" y="54610"/>
                    </a:cubicBezTo>
                    <a:cubicBezTo>
                      <a:pt x="110490" y="58420"/>
                      <a:pt x="96520" y="67310"/>
                      <a:pt x="92710" y="66040"/>
                    </a:cubicBezTo>
                    <a:cubicBezTo>
                      <a:pt x="88900" y="64770"/>
                      <a:pt x="88900" y="44450"/>
                      <a:pt x="91440" y="43180"/>
                    </a:cubicBezTo>
                    <a:cubicBezTo>
                      <a:pt x="93980" y="41910"/>
                      <a:pt x="109220" y="49530"/>
                      <a:pt x="110490" y="57150"/>
                    </a:cubicBezTo>
                    <a:cubicBezTo>
                      <a:pt x="113030" y="68580"/>
                      <a:pt x="92710" y="100330"/>
                      <a:pt x="78740" y="109220"/>
                    </a:cubicBezTo>
                    <a:cubicBezTo>
                      <a:pt x="68580" y="116840"/>
                      <a:pt x="53340" y="118110"/>
                      <a:pt x="41910" y="115570"/>
                    </a:cubicBezTo>
                    <a:cubicBezTo>
                      <a:pt x="29210" y="111760"/>
                      <a:pt x="10160" y="97790"/>
                      <a:pt x="5080" y="85090"/>
                    </a:cubicBezTo>
                    <a:cubicBezTo>
                      <a:pt x="0" y="74930"/>
                      <a:pt x="2540" y="62230"/>
                      <a:pt x="6350" y="49530"/>
                    </a:cubicBezTo>
                    <a:cubicBezTo>
                      <a:pt x="10160" y="35560"/>
                      <a:pt x="20320" y="10160"/>
                      <a:pt x="31750" y="5080"/>
                    </a:cubicBezTo>
                    <a:cubicBezTo>
                      <a:pt x="41910" y="0"/>
                      <a:pt x="63500" y="3810"/>
                      <a:pt x="68580" y="11430"/>
                    </a:cubicBezTo>
                    <a:cubicBezTo>
                      <a:pt x="73660" y="19050"/>
                      <a:pt x="71120" y="39370"/>
                      <a:pt x="66040" y="48260"/>
                    </a:cubicBezTo>
                    <a:cubicBezTo>
                      <a:pt x="62230" y="54610"/>
                      <a:pt x="55880" y="59690"/>
                      <a:pt x="48260" y="62230"/>
                    </a:cubicBezTo>
                    <a:cubicBezTo>
                      <a:pt x="38100" y="66040"/>
                      <a:pt x="11430" y="71120"/>
                      <a:pt x="7620" y="66040"/>
                    </a:cubicBezTo>
                    <a:cubicBezTo>
                      <a:pt x="3810" y="62230"/>
                      <a:pt x="13970" y="41910"/>
                      <a:pt x="13970" y="41910"/>
                    </a:cubicBezTo>
                  </a:path>
                </a:pathLst>
              </a:custGeom>
              <a:solidFill>
                <a:srgbClr val="000000"/>
              </a:solidFill>
              <a:ln>
                <a:noFill/>
              </a:ln>
            </p:spPr>
          </p:sp>
        </p:grpSp>
        <p:grpSp>
          <p:nvGrpSpPr>
            <p:cNvPr id="234" name="Group 234"/>
            <p:cNvGrpSpPr/>
            <p:nvPr/>
          </p:nvGrpSpPr>
          <p:grpSpPr>
            <a:xfrm>
              <a:off x="1405730" y="2675124"/>
              <a:ext cx="60572" cy="83647"/>
              <a:chOff x="0" y="0"/>
              <a:chExt cx="133350" cy="184150"/>
            </a:xfrm>
          </p:grpSpPr>
          <p:sp>
            <p:nvSpPr>
              <p:cNvPr id="235" name="Freeform 235"/>
              <p:cNvSpPr/>
              <p:nvPr/>
            </p:nvSpPr>
            <p:spPr>
              <a:xfrm>
                <a:off x="44450" y="49530"/>
                <a:ext cx="39370" cy="85090"/>
              </a:xfrm>
              <a:custGeom>
                <a:avLst/>
                <a:gdLst/>
                <a:ahLst/>
                <a:cxnLst/>
                <a:rect l="l" t="t" r="r" b="b"/>
                <a:pathLst>
                  <a:path w="39370" h="85090">
                    <a:moveTo>
                      <a:pt x="31750" y="12700"/>
                    </a:moveTo>
                    <a:cubicBezTo>
                      <a:pt x="34290" y="81280"/>
                      <a:pt x="22860" y="85090"/>
                      <a:pt x="20320" y="82550"/>
                    </a:cubicBezTo>
                    <a:cubicBezTo>
                      <a:pt x="17780" y="80010"/>
                      <a:pt x="20320" y="62230"/>
                      <a:pt x="22860" y="60960"/>
                    </a:cubicBezTo>
                    <a:cubicBezTo>
                      <a:pt x="25400" y="59690"/>
                      <a:pt x="38100" y="69850"/>
                      <a:pt x="38100" y="73660"/>
                    </a:cubicBezTo>
                    <a:cubicBezTo>
                      <a:pt x="38100" y="77470"/>
                      <a:pt x="25400" y="85090"/>
                      <a:pt x="21590" y="83820"/>
                    </a:cubicBezTo>
                    <a:cubicBezTo>
                      <a:pt x="17780" y="82550"/>
                      <a:pt x="16510" y="66040"/>
                      <a:pt x="19050" y="63500"/>
                    </a:cubicBezTo>
                    <a:cubicBezTo>
                      <a:pt x="21590" y="60960"/>
                      <a:pt x="36830" y="64770"/>
                      <a:pt x="38100" y="68580"/>
                    </a:cubicBezTo>
                    <a:cubicBezTo>
                      <a:pt x="39370" y="72390"/>
                      <a:pt x="34290" y="82550"/>
                      <a:pt x="30480" y="83820"/>
                    </a:cubicBezTo>
                    <a:cubicBezTo>
                      <a:pt x="26670" y="85090"/>
                      <a:pt x="20320" y="83820"/>
                      <a:pt x="16510" y="78740"/>
                    </a:cubicBezTo>
                    <a:cubicBezTo>
                      <a:pt x="8890" y="68580"/>
                      <a:pt x="0" y="21590"/>
                      <a:pt x="6350" y="10160"/>
                    </a:cubicBezTo>
                    <a:cubicBezTo>
                      <a:pt x="8890" y="3810"/>
                      <a:pt x="19050" y="0"/>
                      <a:pt x="22860" y="1270"/>
                    </a:cubicBezTo>
                    <a:cubicBezTo>
                      <a:pt x="26670" y="2540"/>
                      <a:pt x="31750" y="12700"/>
                      <a:pt x="31750" y="12700"/>
                    </a:cubicBezTo>
                  </a:path>
                </a:pathLst>
              </a:custGeom>
              <a:solidFill>
                <a:srgbClr val="000000"/>
              </a:solidFill>
              <a:ln>
                <a:noFill/>
              </a:ln>
            </p:spPr>
          </p:sp>
        </p:grpSp>
        <p:grpSp>
          <p:nvGrpSpPr>
            <p:cNvPr id="236" name="Group 236"/>
            <p:cNvGrpSpPr/>
            <p:nvPr/>
          </p:nvGrpSpPr>
          <p:grpSpPr>
            <a:xfrm>
              <a:off x="1414960" y="2678586"/>
              <a:ext cx="64033" cy="89415"/>
              <a:chOff x="0" y="0"/>
              <a:chExt cx="140970" cy="196850"/>
            </a:xfrm>
          </p:grpSpPr>
          <p:sp>
            <p:nvSpPr>
              <p:cNvPr id="237" name="Freeform 237"/>
              <p:cNvSpPr/>
              <p:nvPr/>
            </p:nvSpPr>
            <p:spPr>
              <a:xfrm>
                <a:off x="49530" y="49530"/>
                <a:ext cx="41910" cy="97790"/>
              </a:xfrm>
              <a:custGeom>
                <a:avLst/>
                <a:gdLst/>
                <a:ahLst/>
                <a:cxnLst/>
                <a:rect l="l" t="t" r="r" b="b"/>
                <a:pathLst>
                  <a:path w="41910" h="97790">
                    <a:moveTo>
                      <a:pt x="24130" y="8890"/>
                    </a:moveTo>
                    <a:cubicBezTo>
                      <a:pt x="30480" y="97790"/>
                      <a:pt x="20320" y="81280"/>
                      <a:pt x="21590" y="78740"/>
                    </a:cubicBezTo>
                    <a:cubicBezTo>
                      <a:pt x="22860" y="76200"/>
                      <a:pt x="39370" y="81280"/>
                      <a:pt x="40640" y="83820"/>
                    </a:cubicBezTo>
                    <a:cubicBezTo>
                      <a:pt x="41910" y="86360"/>
                      <a:pt x="31750" y="97790"/>
                      <a:pt x="27940" y="96520"/>
                    </a:cubicBezTo>
                    <a:cubicBezTo>
                      <a:pt x="25400" y="95250"/>
                      <a:pt x="20320" y="82550"/>
                      <a:pt x="21590" y="80010"/>
                    </a:cubicBezTo>
                    <a:cubicBezTo>
                      <a:pt x="24130" y="77470"/>
                      <a:pt x="40640" y="80010"/>
                      <a:pt x="40640" y="82550"/>
                    </a:cubicBezTo>
                    <a:cubicBezTo>
                      <a:pt x="40640" y="85090"/>
                      <a:pt x="26670" y="95250"/>
                      <a:pt x="21590" y="92710"/>
                    </a:cubicBezTo>
                    <a:cubicBezTo>
                      <a:pt x="11430" y="88900"/>
                      <a:pt x="0" y="33020"/>
                      <a:pt x="1270" y="17780"/>
                    </a:cubicBezTo>
                    <a:cubicBezTo>
                      <a:pt x="2540" y="10160"/>
                      <a:pt x="6350" y="2540"/>
                      <a:pt x="10160" y="1270"/>
                    </a:cubicBezTo>
                    <a:cubicBezTo>
                      <a:pt x="13970" y="0"/>
                      <a:pt x="24130" y="8890"/>
                      <a:pt x="24130" y="8890"/>
                    </a:cubicBezTo>
                  </a:path>
                </a:pathLst>
              </a:custGeom>
              <a:solidFill>
                <a:srgbClr val="000000"/>
              </a:solidFill>
              <a:ln>
                <a:noFill/>
              </a:ln>
            </p:spPr>
          </p:sp>
        </p:grpSp>
        <p:grpSp>
          <p:nvGrpSpPr>
            <p:cNvPr id="238" name="Group 238"/>
            <p:cNvGrpSpPr/>
            <p:nvPr/>
          </p:nvGrpSpPr>
          <p:grpSpPr>
            <a:xfrm>
              <a:off x="1390731" y="2693584"/>
              <a:ext cx="139026" cy="56534"/>
              <a:chOff x="0" y="0"/>
              <a:chExt cx="306070" cy="124460"/>
            </a:xfrm>
          </p:grpSpPr>
          <p:sp>
            <p:nvSpPr>
              <p:cNvPr id="239" name="Freeform 239"/>
              <p:cNvSpPr/>
              <p:nvPr/>
            </p:nvSpPr>
            <p:spPr>
              <a:xfrm>
                <a:off x="50800" y="53340"/>
                <a:ext cx="204470" cy="27940"/>
              </a:xfrm>
              <a:custGeom>
                <a:avLst/>
                <a:gdLst/>
                <a:ahLst/>
                <a:cxnLst/>
                <a:rect l="l" t="t" r="r" b="b"/>
                <a:pathLst>
                  <a:path w="204470" h="27940">
                    <a:moveTo>
                      <a:pt x="8890" y="0"/>
                    </a:moveTo>
                    <a:cubicBezTo>
                      <a:pt x="204470" y="1270"/>
                      <a:pt x="34290" y="27940"/>
                      <a:pt x="10160" y="20320"/>
                    </a:cubicBezTo>
                    <a:cubicBezTo>
                      <a:pt x="3810" y="17780"/>
                      <a:pt x="0" y="15240"/>
                      <a:pt x="0" y="11430"/>
                    </a:cubicBezTo>
                    <a:cubicBezTo>
                      <a:pt x="0" y="7620"/>
                      <a:pt x="8890" y="0"/>
                      <a:pt x="8890" y="0"/>
                    </a:cubicBezTo>
                  </a:path>
                </a:pathLst>
              </a:custGeom>
              <a:solidFill>
                <a:srgbClr val="000000"/>
              </a:solidFill>
              <a:ln>
                <a:noFill/>
              </a:ln>
            </p:spPr>
          </p:sp>
        </p:grpSp>
        <p:grpSp>
          <p:nvGrpSpPr>
            <p:cNvPr id="240" name="Group 240"/>
            <p:cNvGrpSpPr/>
            <p:nvPr/>
          </p:nvGrpSpPr>
          <p:grpSpPr>
            <a:xfrm>
              <a:off x="1398231" y="2703968"/>
              <a:ext cx="126912" cy="59995"/>
              <a:chOff x="0" y="0"/>
              <a:chExt cx="279400" cy="132080"/>
            </a:xfrm>
          </p:grpSpPr>
          <p:sp>
            <p:nvSpPr>
              <p:cNvPr id="241" name="Freeform 241"/>
              <p:cNvSpPr/>
              <p:nvPr/>
            </p:nvSpPr>
            <p:spPr>
              <a:xfrm>
                <a:off x="50800" y="53340"/>
                <a:ext cx="179070" cy="34290"/>
              </a:xfrm>
              <a:custGeom>
                <a:avLst/>
                <a:gdLst/>
                <a:ahLst/>
                <a:cxnLst/>
                <a:rect l="l" t="t" r="r" b="b"/>
                <a:pathLst>
                  <a:path w="179070" h="34290">
                    <a:moveTo>
                      <a:pt x="10160" y="6350"/>
                    </a:moveTo>
                    <a:cubicBezTo>
                      <a:pt x="175260" y="1270"/>
                      <a:pt x="172720" y="15240"/>
                      <a:pt x="171450" y="15240"/>
                    </a:cubicBezTo>
                    <a:cubicBezTo>
                      <a:pt x="170180" y="15240"/>
                      <a:pt x="160020" y="5080"/>
                      <a:pt x="161290" y="2540"/>
                    </a:cubicBezTo>
                    <a:cubicBezTo>
                      <a:pt x="162560" y="0"/>
                      <a:pt x="176530" y="0"/>
                      <a:pt x="177800" y="2540"/>
                    </a:cubicBezTo>
                    <a:cubicBezTo>
                      <a:pt x="179070" y="5080"/>
                      <a:pt x="176530" y="11430"/>
                      <a:pt x="170180" y="15240"/>
                    </a:cubicBezTo>
                    <a:cubicBezTo>
                      <a:pt x="151130" y="26670"/>
                      <a:pt x="31750" y="34290"/>
                      <a:pt x="10160" y="27940"/>
                    </a:cubicBezTo>
                    <a:cubicBezTo>
                      <a:pt x="3810" y="26670"/>
                      <a:pt x="0" y="24130"/>
                      <a:pt x="0" y="20320"/>
                    </a:cubicBezTo>
                    <a:cubicBezTo>
                      <a:pt x="0" y="16510"/>
                      <a:pt x="10160" y="6350"/>
                      <a:pt x="10160" y="6350"/>
                    </a:cubicBezTo>
                  </a:path>
                </a:pathLst>
              </a:custGeom>
              <a:solidFill>
                <a:srgbClr val="000000"/>
              </a:solidFill>
              <a:ln>
                <a:noFill/>
              </a:ln>
            </p:spPr>
          </p:sp>
        </p:grpSp>
        <p:grpSp>
          <p:nvGrpSpPr>
            <p:cNvPr id="242" name="Group 242"/>
            <p:cNvGrpSpPr/>
            <p:nvPr/>
          </p:nvGrpSpPr>
          <p:grpSpPr>
            <a:xfrm>
              <a:off x="1466302" y="2675124"/>
              <a:ext cx="60572" cy="100376"/>
              <a:chOff x="0" y="0"/>
              <a:chExt cx="133350" cy="220980"/>
            </a:xfrm>
          </p:grpSpPr>
          <p:sp>
            <p:nvSpPr>
              <p:cNvPr id="243" name="Freeform 243"/>
              <p:cNvSpPr/>
              <p:nvPr/>
            </p:nvSpPr>
            <p:spPr>
              <a:xfrm>
                <a:off x="45720" y="50800"/>
                <a:ext cx="38100" cy="120650"/>
              </a:xfrm>
              <a:custGeom>
                <a:avLst/>
                <a:gdLst/>
                <a:ahLst/>
                <a:cxnLst/>
                <a:rect l="l" t="t" r="r" b="b"/>
                <a:pathLst>
                  <a:path w="38100" h="120650">
                    <a:moveTo>
                      <a:pt x="27940" y="10160"/>
                    </a:moveTo>
                    <a:cubicBezTo>
                      <a:pt x="29210" y="120650"/>
                      <a:pt x="20320" y="110490"/>
                      <a:pt x="21590" y="107950"/>
                    </a:cubicBezTo>
                    <a:cubicBezTo>
                      <a:pt x="22860" y="105410"/>
                      <a:pt x="34290" y="102870"/>
                      <a:pt x="35560" y="104140"/>
                    </a:cubicBezTo>
                    <a:cubicBezTo>
                      <a:pt x="36830" y="105410"/>
                      <a:pt x="34290" y="119380"/>
                      <a:pt x="31750" y="119380"/>
                    </a:cubicBezTo>
                    <a:cubicBezTo>
                      <a:pt x="29210" y="119380"/>
                      <a:pt x="20320" y="110490"/>
                      <a:pt x="21590" y="107950"/>
                    </a:cubicBezTo>
                    <a:cubicBezTo>
                      <a:pt x="22860" y="105410"/>
                      <a:pt x="35560" y="104140"/>
                      <a:pt x="36830" y="105410"/>
                    </a:cubicBezTo>
                    <a:cubicBezTo>
                      <a:pt x="38100" y="106680"/>
                      <a:pt x="29210" y="118110"/>
                      <a:pt x="25400" y="118110"/>
                    </a:cubicBezTo>
                    <a:cubicBezTo>
                      <a:pt x="21590" y="116840"/>
                      <a:pt x="17780" y="104140"/>
                      <a:pt x="15240" y="92710"/>
                    </a:cubicBezTo>
                    <a:cubicBezTo>
                      <a:pt x="10160" y="73660"/>
                      <a:pt x="0" y="27940"/>
                      <a:pt x="5080" y="12700"/>
                    </a:cubicBezTo>
                    <a:cubicBezTo>
                      <a:pt x="7620" y="6350"/>
                      <a:pt x="12700" y="0"/>
                      <a:pt x="16510" y="0"/>
                    </a:cubicBezTo>
                    <a:cubicBezTo>
                      <a:pt x="20320" y="0"/>
                      <a:pt x="27940" y="10160"/>
                      <a:pt x="27940" y="10160"/>
                    </a:cubicBezTo>
                  </a:path>
                </a:pathLst>
              </a:custGeom>
              <a:solidFill>
                <a:srgbClr val="000000"/>
              </a:solidFill>
              <a:ln>
                <a:noFill/>
              </a:ln>
            </p:spPr>
          </p:sp>
        </p:grpSp>
        <p:grpSp>
          <p:nvGrpSpPr>
            <p:cNvPr id="244" name="Group 244"/>
            <p:cNvGrpSpPr/>
            <p:nvPr/>
          </p:nvGrpSpPr>
          <p:grpSpPr>
            <a:xfrm>
              <a:off x="735403" y="3012595"/>
              <a:ext cx="91146" cy="91146"/>
              <a:chOff x="0" y="0"/>
              <a:chExt cx="200660" cy="200660"/>
            </a:xfrm>
          </p:grpSpPr>
          <p:sp>
            <p:nvSpPr>
              <p:cNvPr id="245" name="Freeform 245"/>
              <p:cNvSpPr/>
              <p:nvPr/>
            </p:nvSpPr>
            <p:spPr>
              <a:xfrm>
                <a:off x="41910" y="45720"/>
                <a:ext cx="113030" cy="107950"/>
              </a:xfrm>
              <a:custGeom>
                <a:avLst/>
                <a:gdLst/>
                <a:ahLst/>
                <a:cxnLst/>
                <a:rect l="l" t="t" r="r" b="b"/>
                <a:pathLst>
                  <a:path w="113030" h="107950">
                    <a:moveTo>
                      <a:pt x="40640" y="26670"/>
                    </a:moveTo>
                    <a:cubicBezTo>
                      <a:pt x="35560" y="57150"/>
                      <a:pt x="83820" y="35560"/>
                      <a:pt x="96520" y="43180"/>
                    </a:cubicBezTo>
                    <a:cubicBezTo>
                      <a:pt x="106680" y="49530"/>
                      <a:pt x="113030" y="71120"/>
                      <a:pt x="107950" y="81280"/>
                    </a:cubicBezTo>
                    <a:cubicBezTo>
                      <a:pt x="102870" y="92710"/>
                      <a:pt x="59690" y="107950"/>
                      <a:pt x="54610" y="104140"/>
                    </a:cubicBezTo>
                    <a:cubicBezTo>
                      <a:pt x="52070" y="101600"/>
                      <a:pt x="58420" y="81280"/>
                      <a:pt x="62230" y="81280"/>
                    </a:cubicBezTo>
                    <a:cubicBezTo>
                      <a:pt x="66040" y="81280"/>
                      <a:pt x="77470" y="99060"/>
                      <a:pt x="76200" y="101600"/>
                    </a:cubicBezTo>
                    <a:cubicBezTo>
                      <a:pt x="74930" y="104140"/>
                      <a:pt x="52070" y="102870"/>
                      <a:pt x="50800" y="99060"/>
                    </a:cubicBezTo>
                    <a:cubicBezTo>
                      <a:pt x="49530" y="95250"/>
                      <a:pt x="66040" y="80010"/>
                      <a:pt x="69850" y="81280"/>
                    </a:cubicBezTo>
                    <a:cubicBezTo>
                      <a:pt x="73660" y="82550"/>
                      <a:pt x="77470" y="101600"/>
                      <a:pt x="74930" y="104140"/>
                    </a:cubicBezTo>
                    <a:cubicBezTo>
                      <a:pt x="72390" y="106680"/>
                      <a:pt x="50800" y="99060"/>
                      <a:pt x="50800" y="95250"/>
                    </a:cubicBezTo>
                    <a:cubicBezTo>
                      <a:pt x="50800" y="91440"/>
                      <a:pt x="78740" y="87630"/>
                      <a:pt x="81280" y="81280"/>
                    </a:cubicBezTo>
                    <a:cubicBezTo>
                      <a:pt x="83820" y="77470"/>
                      <a:pt x="81280" y="69850"/>
                      <a:pt x="77470" y="66040"/>
                    </a:cubicBezTo>
                    <a:cubicBezTo>
                      <a:pt x="68580" y="58420"/>
                      <a:pt x="19050" y="76200"/>
                      <a:pt x="8890" y="64770"/>
                    </a:cubicBezTo>
                    <a:cubicBezTo>
                      <a:pt x="0" y="54610"/>
                      <a:pt x="5080" y="16510"/>
                      <a:pt x="15240" y="7620"/>
                    </a:cubicBezTo>
                    <a:cubicBezTo>
                      <a:pt x="22860" y="0"/>
                      <a:pt x="50800" y="0"/>
                      <a:pt x="55880" y="5080"/>
                    </a:cubicBezTo>
                    <a:cubicBezTo>
                      <a:pt x="59690" y="7620"/>
                      <a:pt x="59690" y="16510"/>
                      <a:pt x="57150" y="20320"/>
                    </a:cubicBezTo>
                    <a:cubicBezTo>
                      <a:pt x="54610" y="24130"/>
                      <a:pt x="40640" y="26670"/>
                      <a:pt x="40640" y="26670"/>
                    </a:cubicBezTo>
                  </a:path>
                </a:pathLst>
              </a:custGeom>
              <a:solidFill>
                <a:srgbClr val="000000"/>
              </a:solidFill>
              <a:ln>
                <a:noFill/>
              </a:ln>
            </p:spPr>
          </p:sp>
        </p:grpSp>
        <p:grpSp>
          <p:nvGrpSpPr>
            <p:cNvPr id="246" name="Group 246"/>
            <p:cNvGrpSpPr/>
            <p:nvPr/>
          </p:nvGrpSpPr>
          <p:grpSpPr>
            <a:xfrm>
              <a:off x="804051" y="3009134"/>
              <a:ext cx="92300" cy="96338"/>
              <a:chOff x="0" y="0"/>
              <a:chExt cx="203200" cy="212090"/>
            </a:xfrm>
          </p:grpSpPr>
          <p:sp>
            <p:nvSpPr>
              <p:cNvPr id="247" name="Freeform 247"/>
              <p:cNvSpPr/>
              <p:nvPr/>
            </p:nvSpPr>
            <p:spPr>
              <a:xfrm>
                <a:off x="41910" y="48260"/>
                <a:ext cx="113030" cy="114300"/>
              </a:xfrm>
              <a:custGeom>
                <a:avLst/>
                <a:gdLst/>
                <a:ahLst/>
                <a:cxnLst/>
                <a:rect l="l" t="t" r="r" b="b"/>
                <a:pathLst>
                  <a:path w="113030" h="114300">
                    <a:moveTo>
                      <a:pt x="40640" y="19050"/>
                    </a:moveTo>
                    <a:cubicBezTo>
                      <a:pt x="39370" y="86360"/>
                      <a:pt x="55880" y="85090"/>
                      <a:pt x="63500" y="82550"/>
                    </a:cubicBezTo>
                    <a:cubicBezTo>
                      <a:pt x="71120" y="80010"/>
                      <a:pt x="80010" y="71120"/>
                      <a:pt x="82550" y="64770"/>
                    </a:cubicBezTo>
                    <a:cubicBezTo>
                      <a:pt x="83820" y="59690"/>
                      <a:pt x="81280" y="49530"/>
                      <a:pt x="78740" y="48260"/>
                    </a:cubicBezTo>
                    <a:cubicBezTo>
                      <a:pt x="74930" y="46990"/>
                      <a:pt x="62230" y="59690"/>
                      <a:pt x="55880" y="68580"/>
                    </a:cubicBezTo>
                    <a:cubicBezTo>
                      <a:pt x="48260" y="78740"/>
                      <a:pt x="43180" y="105410"/>
                      <a:pt x="35560" y="106680"/>
                    </a:cubicBezTo>
                    <a:cubicBezTo>
                      <a:pt x="30480" y="107950"/>
                      <a:pt x="16510" y="95250"/>
                      <a:pt x="17780" y="90170"/>
                    </a:cubicBezTo>
                    <a:cubicBezTo>
                      <a:pt x="17780" y="86360"/>
                      <a:pt x="34290" y="77470"/>
                      <a:pt x="38100" y="80010"/>
                    </a:cubicBezTo>
                    <a:cubicBezTo>
                      <a:pt x="41910" y="82550"/>
                      <a:pt x="44450" y="101600"/>
                      <a:pt x="40640" y="104140"/>
                    </a:cubicBezTo>
                    <a:cubicBezTo>
                      <a:pt x="36830" y="106680"/>
                      <a:pt x="20320" y="102870"/>
                      <a:pt x="17780" y="96520"/>
                    </a:cubicBezTo>
                    <a:cubicBezTo>
                      <a:pt x="13970" y="87630"/>
                      <a:pt x="26670" y="58420"/>
                      <a:pt x="38100" y="46990"/>
                    </a:cubicBezTo>
                    <a:cubicBezTo>
                      <a:pt x="50800" y="34290"/>
                      <a:pt x="77470" y="19050"/>
                      <a:pt x="90170" y="24130"/>
                    </a:cubicBezTo>
                    <a:cubicBezTo>
                      <a:pt x="101600" y="29210"/>
                      <a:pt x="113030" y="57150"/>
                      <a:pt x="110490" y="71120"/>
                    </a:cubicBezTo>
                    <a:cubicBezTo>
                      <a:pt x="107950" y="85090"/>
                      <a:pt x="90170" y="100330"/>
                      <a:pt x="78740" y="106680"/>
                    </a:cubicBezTo>
                    <a:cubicBezTo>
                      <a:pt x="69850" y="111760"/>
                      <a:pt x="59690" y="114300"/>
                      <a:pt x="49530" y="113030"/>
                    </a:cubicBezTo>
                    <a:cubicBezTo>
                      <a:pt x="36830" y="110490"/>
                      <a:pt x="15240" y="101600"/>
                      <a:pt x="8890" y="87630"/>
                    </a:cubicBezTo>
                    <a:cubicBezTo>
                      <a:pt x="0" y="69850"/>
                      <a:pt x="7620" y="20320"/>
                      <a:pt x="16510" y="8890"/>
                    </a:cubicBezTo>
                    <a:cubicBezTo>
                      <a:pt x="21590" y="2540"/>
                      <a:pt x="31750" y="0"/>
                      <a:pt x="35560" y="2540"/>
                    </a:cubicBezTo>
                    <a:cubicBezTo>
                      <a:pt x="39370" y="5080"/>
                      <a:pt x="40640" y="19050"/>
                      <a:pt x="40640" y="19050"/>
                    </a:cubicBezTo>
                  </a:path>
                </a:pathLst>
              </a:custGeom>
              <a:solidFill>
                <a:srgbClr val="000000"/>
              </a:solidFill>
              <a:ln>
                <a:noFill/>
              </a:ln>
            </p:spPr>
          </p:sp>
        </p:grpSp>
        <p:grpSp>
          <p:nvGrpSpPr>
            <p:cNvPr id="248" name="Group 248"/>
            <p:cNvGrpSpPr/>
            <p:nvPr/>
          </p:nvGrpSpPr>
          <p:grpSpPr>
            <a:xfrm>
              <a:off x="892890" y="3018941"/>
              <a:ext cx="84224" cy="89992"/>
              <a:chOff x="0" y="0"/>
              <a:chExt cx="185420" cy="198120"/>
            </a:xfrm>
          </p:grpSpPr>
          <p:sp>
            <p:nvSpPr>
              <p:cNvPr id="249" name="Freeform 249"/>
              <p:cNvSpPr/>
              <p:nvPr/>
            </p:nvSpPr>
            <p:spPr>
              <a:xfrm>
                <a:off x="48260" y="50800"/>
                <a:ext cx="87630" cy="99060"/>
              </a:xfrm>
              <a:custGeom>
                <a:avLst/>
                <a:gdLst/>
                <a:ahLst/>
                <a:cxnLst/>
                <a:rect l="l" t="t" r="r" b="b"/>
                <a:pathLst>
                  <a:path w="87630" h="99060">
                    <a:moveTo>
                      <a:pt x="7620" y="0"/>
                    </a:moveTo>
                    <a:cubicBezTo>
                      <a:pt x="39370" y="6350"/>
                      <a:pt x="39370" y="11430"/>
                      <a:pt x="39370" y="17780"/>
                    </a:cubicBezTo>
                    <a:cubicBezTo>
                      <a:pt x="39370" y="27940"/>
                      <a:pt x="36830" y="49530"/>
                      <a:pt x="30480" y="55880"/>
                    </a:cubicBezTo>
                    <a:cubicBezTo>
                      <a:pt x="25400" y="60960"/>
                      <a:pt x="12700" y="60960"/>
                      <a:pt x="7620" y="58420"/>
                    </a:cubicBezTo>
                    <a:cubicBezTo>
                      <a:pt x="3810" y="55880"/>
                      <a:pt x="1270" y="49530"/>
                      <a:pt x="2540" y="44450"/>
                    </a:cubicBezTo>
                    <a:cubicBezTo>
                      <a:pt x="5080" y="36830"/>
                      <a:pt x="17780" y="26670"/>
                      <a:pt x="29210" y="22860"/>
                    </a:cubicBezTo>
                    <a:cubicBezTo>
                      <a:pt x="41910" y="17780"/>
                      <a:pt x="63500" y="16510"/>
                      <a:pt x="73660" y="20320"/>
                    </a:cubicBezTo>
                    <a:cubicBezTo>
                      <a:pt x="80010" y="22860"/>
                      <a:pt x="85090" y="27940"/>
                      <a:pt x="86360" y="34290"/>
                    </a:cubicBezTo>
                    <a:cubicBezTo>
                      <a:pt x="87630" y="46990"/>
                      <a:pt x="62230" y="95250"/>
                      <a:pt x="50800" y="96520"/>
                    </a:cubicBezTo>
                    <a:cubicBezTo>
                      <a:pt x="43180" y="97790"/>
                      <a:pt x="27940" y="81280"/>
                      <a:pt x="29210" y="76200"/>
                    </a:cubicBezTo>
                    <a:cubicBezTo>
                      <a:pt x="30480" y="72390"/>
                      <a:pt x="50800" y="66040"/>
                      <a:pt x="54610" y="68580"/>
                    </a:cubicBezTo>
                    <a:cubicBezTo>
                      <a:pt x="58420" y="71120"/>
                      <a:pt x="55880" y="92710"/>
                      <a:pt x="52070" y="95250"/>
                    </a:cubicBezTo>
                    <a:cubicBezTo>
                      <a:pt x="48260" y="97790"/>
                      <a:pt x="27940" y="87630"/>
                      <a:pt x="27940" y="82550"/>
                    </a:cubicBezTo>
                    <a:cubicBezTo>
                      <a:pt x="27940" y="77470"/>
                      <a:pt x="49530" y="64770"/>
                      <a:pt x="53340" y="67310"/>
                    </a:cubicBezTo>
                    <a:cubicBezTo>
                      <a:pt x="57150" y="69850"/>
                      <a:pt x="54610" y="93980"/>
                      <a:pt x="50800" y="96520"/>
                    </a:cubicBezTo>
                    <a:cubicBezTo>
                      <a:pt x="46990" y="99060"/>
                      <a:pt x="27940" y="87630"/>
                      <a:pt x="27940" y="81280"/>
                    </a:cubicBezTo>
                    <a:cubicBezTo>
                      <a:pt x="27940" y="72390"/>
                      <a:pt x="66040" y="53340"/>
                      <a:pt x="63500" y="49530"/>
                    </a:cubicBezTo>
                    <a:cubicBezTo>
                      <a:pt x="60960" y="44450"/>
                      <a:pt x="15240" y="66040"/>
                      <a:pt x="7620" y="58420"/>
                    </a:cubicBezTo>
                    <a:cubicBezTo>
                      <a:pt x="1270" y="52070"/>
                      <a:pt x="7620" y="21590"/>
                      <a:pt x="12700" y="17780"/>
                    </a:cubicBezTo>
                    <a:cubicBezTo>
                      <a:pt x="15240" y="15240"/>
                      <a:pt x="25400" y="20320"/>
                      <a:pt x="25400" y="20320"/>
                    </a:cubicBezTo>
                    <a:cubicBezTo>
                      <a:pt x="25400" y="20320"/>
                      <a:pt x="5080" y="22860"/>
                      <a:pt x="2540" y="19050"/>
                    </a:cubicBezTo>
                    <a:cubicBezTo>
                      <a:pt x="0" y="15240"/>
                      <a:pt x="7620" y="0"/>
                      <a:pt x="7620" y="0"/>
                    </a:cubicBezTo>
                  </a:path>
                </a:pathLst>
              </a:custGeom>
              <a:solidFill>
                <a:srgbClr val="000000"/>
              </a:solidFill>
              <a:ln>
                <a:noFill/>
              </a:ln>
            </p:spPr>
          </p:sp>
        </p:grpSp>
        <p:grpSp>
          <p:nvGrpSpPr>
            <p:cNvPr id="250" name="Group 250"/>
            <p:cNvGrpSpPr/>
            <p:nvPr/>
          </p:nvGrpSpPr>
          <p:grpSpPr>
            <a:xfrm>
              <a:off x="932694" y="3013172"/>
              <a:ext cx="82493" cy="92877"/>
              <a:chOff x="0" y="0"/>
              <a:chExt cx="181610" cy="204470"/>
            </a:xfrm>
          </p:grpSpPr>
          <p:sp>
            <p:nvSpPr>
              <p:cNvPr id="251" name="Freeform 251"/>
              <p:cNvSpPr/>
              <p:nvPr/>
            </p:nvSpPr>
            <p:spPr>
              <a:xfrm>
                <a:off x="46990" y="50800"/>
                <a:ext cx="88900" cy="104140"/>
              </a:xfrm>
              <a:custGeom>
                <a:avLst/>
                <a:gdLst/>
                <a:ahLst/>
                <a:cxnLst/>
                <a:rect l="l" t="t" r="r" b="b"/>
                <a:pathLst>
                  <a:path w="88900" h="104140">
                    <a:moveTo>
                      <a:pt x="8890" y="0"/>
                    </a:moveTo>
                    <a:cubicBezTo>
                      <a:pt x="57150" y="8890"/>
                      <a:pt x="58420" y="22860"/>
                      <a:pt x="55880" y="31750"/>
                    </a:cubicBezTo>
                    <a:cubicBezTo>
                      <a:pt x="53340" y="40640"/>
                      <a:pt x="41910" y="57150"/>
                      <a:pt x="38100" y="55880"/>
                    </a:cubicBezTo>
                    <a:cubicBezTo>
                      <a:pt x="35560" y="54610"/>
                      <a:pt x="31750" y="38100"/>
                      <a:pt x="35560" y="34290"/>
                    </a:cubicBezTo>
                    <a:cubicBezTo>
                      <a:pt x="40640" y="29210"/>
                      <a:pt x="63500" y="27940"/>
                      <a:pt x="71120" y="34290"/>
                    </a:cubicBezTo>
                    <a:cubicBezTo>
                      <a:pt x="80010" y="40640"/>
                      <a:pt x="88900" y="64770"/>
                      <a:pt x="83820" y="76200"/>
                    </a:cubicBezTo>
                    <a:cubicBezTo>
                      <a:pt x="78740" y="88900"/>
                      <a:pt x="43180" y="102870"/>
                      <a:pt x="30480" y="102870"/>
                    </a:cubicBezTo>
                    <a:cubicBezTo>
                      <a:pt x="22860" y="102870"/>
                      <a:pt x="13970" y="99060"/>
                      <a:pt x="12700" y="93980"/>
                    </a:cubicBezTo>
                    <a:cubicBezTo>
                      <a:pt x="11430" y="88900"/>
                      <a:pt x="21590" y="71120"/>
                      <a:pt x="26670" y="71120"/>
                    </a:cubicBezTo>
                    <a:cubicBezTo>
                      <a:pt x="31750" y="71120"/>
                      <a:pt x="43180" y="92710"/>
                      <a:pt x="40640" y="97790"/>
                    </a:cubicBezTo>
                    <a:cubicBezTo>
                      <a:pt x="39370" y="101600"/>
                      <a:pt x="26670" y="104140"/>
                      <a:pt x="21590" y="101600"/>
                    </a:cubicBezTo>
                    <a:cubicBezTo>
                      <a:pt x="16510" y="99060"/>
                      <a:pt x="10160" y="90170"/>
                      <a:pt x="11430" y="85090"/>
                    </a:cubicBezTo>
                    <a:cubicBezTo>
                      <a:pt x="13970" y="77470"/>
                      <a:pt x="54610" y="67310"/>
                      <a:pt x="53340" y="62230"/>
                    </a:cubicBezTo>
                    <a:cubicBezTo>
                      <a:pt x="52070" y="58420"/>
                      <a:pt x="22860" y="63500"/>
                      <a:pt x="19050" y="57150"/>
                    </a:cubicBezTo>
                    <a:cubicBezTo>
                      <a:pt x="15240" y="50800"/>
                      <a:pt x="31750" y="27940"/>
                      <a:pt x="27940" y="22860"/>
                    </a:cubicBezTo>
                    <a:cubicBezTo>
                      <a:pt x="24130" y="19050"/>
                      <a:pt x="7620" y="27940"/>
                      <a:pt x="3810" y="24130"/>
                    </a:cubicBezTo>
                    <a:cubicBezTo>
                      <a:pt x="0" y="20320"/>
                      <a:pt x="8890" y="0"/>
                      <a:pt x="8890" y="0"/>
                    </a:cubicBezTo>
                  </a:path>
                </a:pathLst>
              </a:custGeom>
              <a:solidFill>
                <a:srgbClr val="000000"/>
              </a:solidFill>
              <a:ln>
                <a:noFill/>
              </a:ln>
            </p:spPr>
          </p:sp>
        </p:grpSp>
        <p:grpSp>
          <p:nvGrpSpPr>
            <p:cNvPr id="252" name="Group 252"/>
            <p:cNvGrpSpPr/>
            <p:nvPr/>
          </p:nvGrpSpPr>
          <p:grpSpPr>
            <a:xfrm>
              <a:off x="1001342" y="3011441"/>
              <a:ext cx="91723" cy="85954"/>
              <a:chOff x="0" y="0"/>
              <a:chExt cx="201930" cy="189230"/>
            </a:xfrm>
          </p:grpSpPr>
          <p:sp>
            <p:nvSpPr>
              <p:cNvPr id="253" name="Freeform 253"/>
              <p:cNvSpPr/>
              <p:nvPr/>
            </p:nvSpPr>
            <p:spPr>
              <a:xfrm>
                <a:off x="44450" y="49530"/>
                <a:ext cx="106680" cy="90170"/>
              </a:xfrm>
              <a:custGeom>
                <a:avLst/>
                <a:gdLst/>
                <a:ahLst/>
                <a:cxnLst/>
                <a:rect l="l" t="t" r="r" b="b"/>
                <a:pathLst>
                  <a:path w="106680" h="90170">
                    <a:moveTo>
                      <a:pt x="35560" y="13970"/>
                    </a:moveTo>
                    <a:cubicBezTo>
                      <a:pt x="25400" y="87630"/>
                      <a:pt x="13970" y="90170"/>
                      <a:pt x="8890" y="86360"/>
                    </a:cubicBezTo>
                    <a:cubicBezTo>
                      <a:pt x="2540" y="81280"/>
                      <a:pt x="3810" y="50800"/>
                      <a:pt x="6350" y="35560"/>
                    </a:cubicBezTo>
                    <a:cubicBezTo>
                      <a:pt x="8890" y="22860"/>
                      <a:pt x="15240" y="3810"/>
                      <a:pt x="22860" y="2540"/>
                    </a:cubicBezTo>
                    <a:cubicBezTo>
                      <a:pt x="33020" y="1270"/>
                      <a:pt x="55880" y="35560"/>
                      <a:pt x="60960" y="49530"/>
                    </a:cubicBezTo>
                    <a:cubicBezTo>
                      <a:pt x="64770" y="58420"/>
                      <a:pt x="64770" y="71120"/>
                      <a:pt x="60960" y="74930"/>
                    </a:cubicBezTo>
                    <a:cubicBezTo>
                      <a:pt x="57150" y="78740"/>
                      <a:pt x="41910" y="80010"/>
                      <a:pt x="39370" y="76200"/>
                    </a:cubicBezTo>
                    <a:cubicBezTo>
                      <a:pt x="34290" y="69850"/>
                      <a:pt x="48260" y="31750"/>
                      <a:pt x="58420" y="22860"/>
                    </a:cubicBezTo>
                    <a:cubicBezTo>
                      <a:pt x="64770" y="16510"/>
                      <a:pt x="76200" y="12700"/>
                      <a:pt x="82550" y="16510"/>
                    </a:cubicBezTo>
                    <a:cubicBezTo>
                      <a:pt x="93980" y="22860"/>
                      <a:pt x="106680" y="80010"/>
                      <a:pt x="100330" y="86360"/>
                    </a:cubicBezTo>
                    <a:cubicBezTo>
                      <a:pt x="96520" y="90170"/>
                      <a:pt x="78740" y="82550"/>
                      <a:pt x="77470" y="78740"/>
                    </a:cubicBezTo>
                    <a:cubicBezTo>
                      <a:pt x="76200" y="73660"/>
                      <a:pt x="87630" y="59690"/>
                      <a:pt x="92710" y="59690"/>
                    </a:cubicBezTo>
                    <a:cubicBezTo>
                      <a:pt x="97790" y="59690"/>
                      <a:pt x="106680" y="72390"/>
                      <a:pt x="106680" y="77470"/>
                    </a:cubicBezTo>
                    <a:cubicBezTo>
                      <a:pt x="106680" y="81280"/>
                      <a:pt x="99060" y="88900"/>
                      <a:pt x="93980" y="88900"/>
                    </a:cubicBezTo>
                    <a:cubicBezTo>
                      <a:pt x="88900" y="88900"/>
                      <a:pt x="82550" y="85090"/>
                      <a:pt x="78740" y="80010"/>
                    </a:cubicBezTo>
                    <a:cubicBezTo>
                      <a:pt x="72390" y="72390"/>
                      <a:pt x="63500" y="44450"/>
                      <a:pt x="67310" y="39370"/>
                    </a:cubicBezTo>
                    <a:cubicBezTo>
                      <a:pt x="69850" y="36830"/>
                      <a:pt x="81280" y="36830"/>
                      <a:pt x="82550" y="39370"/>
                    </a:cubicBezTo>
                    <a:cubicBezTo>
                      <a:pt x="85090" y="44450"/>
                      <a:pt x="67310" y="72390"/>
                      <a:pt x="58420" y="77470"/>
                    </a:cubicBezTo>
                    <a:cubicBezTo>
                      <a:pt x="52070" y="80010"/>
                      <a:pt x="44450" y="80010"/>
                      <a:pt x="39370" y="76200"/>
                    </a:cubicBezTo>
                    <a:cubicBezTo>
                      <a:pt x="30480" y="68580"/>
                      <a:pt x="19050" y="29210"/>
                      <a:pt x="22860" y="22860"/>
                    </a:cubicBezTo>
                    <a:cubicBezTo>
                      <a:pt x="25400" y="19050"/>
                      <a:pt x="33020" y="17780"/>
                      <a:pt x="35560" y="20320"/>
                    </a:cubicBezTo>
                    <a:cubicBezTo>
                      <a:pt x="41910" y="25400"/>
                      <a:pt x="38100" y="72390"/>
                      <a:pt x="30480" y="81280"/>
                    </a:cubicBezTo>
                    <a:cubicBezTo>
                      <a:pt x="25400" y="86360"/>
                      <a:pt x="13970" y="90170"/>
                      <a:pt x="8890" y="86360"/>
                    </a:cubicBezTo>
                    <a:cubicBezTo>
                      <a:pt x="0" y="80010"/>
                      <a:pt x="3810" y="24130"/>
                      <a:pt x="11430" y="11430"/>
                    </a:cubicBezTo>
                    <a:cubicBezTo>
                      <a:pt x="15240" y="5080"/>
                      <a:pt x="22860" y="0"/>
                      <a:pt x="26670" y="1270"/>
                    </a:cubicBezTo>
                    <a:cubicBezTo>
                      <a:pt x="30480" y="2540"/>
                      <a:pt x="35560" y="13970"/>
                      <a:pt x="35560" y="13970"/>
                    </a:cubicBezTo>
                  </a:path>
                </a:pathLst>
              </a:custGeom>
              <a:solidFill>
                <a:srgbClr val="000000"/>
              </a:solidFill>
              <a:ln>
                <a:noFill/>
              </a:ln>
            </p:spPr>
          </p:sp>
        </p:grpSp>
        <p:grpSp>
          <p:nvGrpSpPr>
            <p:cNvPr id="254" name="Group 254"/>
            <p:cNvGrpSpPr/>
            <p:nvPr/>
          </p:nvGrpSpPr>
          <p:grpSpPr>
            <a:xfrm>
              <a:off x="1045761" y="3015480"/>
              <a:ext cx="94607" cy="85377"/>
              <a:chOff x="0" y="0"/>
              <a:chExt cx="208280" cy="187960"/>
            </a:xfrm>
          </p:grpSpPr>
          <p:sp>
            <p:nvSpPr>
              <p:cNvPr id="255" name="Freeform 255"/>
              <p:cNvSpPr/>
              <p:nvPr/>
            </p:nvSpPr>
            <p:spPr>
              <a:xfrm>
                <a:off x="46990" y="50800"/>
                <a:ext cx="116840" cy="90170"/>
              </a:xfrm>
              <a:custGeom>
                <a:avLst/>
                <a:gdLst/>
                <a:ahLst/>
                <a:cxnLst/>
                <a:rect l="l" t="t" r="r" b="b"/>
                <a:pathLst>
                  <a:path w="116840" h="90170">
                    <a:moveTo>
                      <a:pt x="29210" y="17780"/>
                    </a:moveTo>
                    <a:cubicBezTo>
                      <a:pt x="27940" y="86360"/>
                      <a:pt x="15240" y="90170"/>
                      <a:pt x="10160" y="86360"/>
                    </a:cubicBezTo>
                    <a:cubicBezTo>
                      <a:pt x="2540" y="81280"/>
                      <a:pt x="2540" y="39370"/>
                      <a:pt x="10160" y="24130"/>
                    </a:cubicBezTo>
                    <a:cubicBezTo>
                      <a:pt x="16510" y="11430"/>
                      <a:pt x="34290" y="0"/>
                      <a:pt x="44450" y="0"/>
                    </a:cubicBezTo>
                    <a:cubicBezTo>
                      <a:pt x="52070" y="0"/>
                      <a:pt x="59690" y="6350"/>
                      <a:pt x="63500" y="13970"/>
                    </a:cubicBezTo>
                    <a:cubicBezTo>
                      <a:pt x="68580" y="24130"/>
                      <a:pt x="72390" y="49530"/>
                      <a:pt x="67310" y="58420"/>
                    </a:cubicBezTo>
                    <a:cubicBezTo>
                      <a:pt x="63500" y="64770"/>
                      <a:pt x="45720" y="69850"/>
                      <a:pt x="41910" y="66040"/>
                    </a:cubicBezTo>
                    <a:cubicBezTo>
                      <a:pt x="38100" y="62230"/>
                      <a:pt x="46990" y="33020"/>
                      <a:pt x="55880" y="24130"/>
                    </a:cubicBezTo>
                    <a:cubicBezTo>
                      <a:pt x="63500" y="16510"/>
                      <a:pt x="82550" y="10160"/>
                      <a:pt x="91440" y="15240"/>
                    </a:cubicBezTo>
                    <a:cubicBezTo>
                      <a:pt x="104140" y="22860"/>
                      <a:pt x="116840" y="72390"/>
                      <a:pt x="110490" y="82550"/>
                    </a:cubicBezTo>
                    <a:cubicBezTo>
                      <a:pt x="106680" y="88900"/>
                      <a:pt x="87630" y="90170"/>
                      <a:pt x="85090" y="86360"/>
                    </a:cubicBezTo>
                    <a:cubicBezTo>
                      <a:pt x="82550" y="82550"/>
                      <a:pt x="91440" y="60960"/>
                      <a:pt x="95250" y="60960"/>
                    </a:cubicBezTo>
                    <a:cubicBezTo>
                      <a:pt x="99060" y="60960"/>
                      <a:pt x="111760" y="77470"/>
                      <a:pt x="110490" y="81280"/>
                    </a:cubicBezTo>
                    <a:cubicBezTo>
                      <a:pt x="109220" y="85090"/>
                      <a:pt x="87630" y="88900"/>
                      <a:pt x="82550" y="83820"/>
                    </a:cubicBezTo>
                    <a:cubicBezTo>
                      <a:pt x="76200" y="78740"/>
                      <a:pt x="86360" y="44450"/>
                      <a:pt x="80010" y="41910"/>
                    </a:cubicBezTo>
                    <a:cubicBezTo>
                      <a:pt x="73660" y="39370"/>
                      <a:pt x="52070" y="71120"/>
                      <a:pt x="44450" y="68580"/>
                    </a:cubicBezTo>
                    <a:cubicBezTo>
                      <a:pt x="38100" y="66040"/>
                      <a:pt x="39370" y="31750"/>
                      <a:pt x="36830" y="31750"/>
                    </a:cubicBezTo>
                    <a:cubicBezTo>
                      <a:pt x="34290" y="31750"/>
                      <a:pt x="38100" y="76200"/>
                      <a:pt x="30480" y="83820"/>
                    </a:cubicBezTo>
                    <a:cubicBezTo>
                      <a:pt x="25400" y="88900"/>
                      <a:pt x="15240" y="90170"/>
                      <a:pt x="10160" y="86360"/>
                    </a:cubicBezTo>
                    <a:cubicBezTo>
                      <a:pt x="1270" y="78740"/>
                      <a:pt x="0" y="30480"/>
                      <a:pt x="3810" y="17780"/>
                    </a:cubicBezTo>
                    <a:cubicBezTo>
                      <a:pt x="6350" y="11430"/>
                      <a:pt x="10160" y="6350"/>
                      <a:pt x="13970" y="6350"/>
                    </a:cubicBezTo>
                    <a:cubicBezTo>
                      <a:pt x="17780" y="6350"/>
                      <a:pt x="29210" y="17780"/>
                      <a:pt x="29210" y="17780"/>
                    </a:cubicBezTo>
                  </a:path>
                </a:pathLst>
              </a:custGeom>
              <a:solidFill>
                <a:srgbClr val="000000"/>
              </a:solidFill>
              <a:ln>
                <a:noFill/>
              </a:ln>
            </p:spPr>
          </p:sp>
        </p:grpSp>
        <p:grpSp>
          <p:nvGrpSpPr>
            <p:cNvPr id="256" name="Group 256"/>
            <p:cNvGrpSpPr/>
            <p:nvPr/>
          </p:nvGrpSpPr>
          <p:grpSpPr>
            <a:xfrm>
              <a:off x="970768" y="527425"/>
              <a:ext cx="65764" cy="99799"/>
              <a:chOff x="0" y="0"/>
              <a:chExt cx="144780" cy="219710"/>
            </a:xfrm>
          </p:grpSpPr>
          <p:sp>
            <p:nvSpPr>
              <p:cNvPr id="257" name="Freeform 257"/>
              <p:cNvSpPr/>
              <p:nvPr/>
            </p:nvSpPr>
            <p:spPr>
              <a:xfrm>
                <a:off x="43180" y="49530"/>
                <a:ext cx="50800" cy="120650"/>
              </a:xfrm>
              <a:custGeom>
                <a:avLst/>
                <a:gdLst/>
                <a:ahLst/>
                <a:cxnLst/>
                <a:rect l="l" t="t" r="r" b="b"/>
                <a:pathLst>
                  <a:path w="50800" h="120650">
                    <a:moveTo>
                      <a:pt x="50800" y="15240"/>
                    </a:moveTo>
                    <a:cubicBezTo>
                      <a:pt x="22860" y="119380"/>
                      <a:pt x="10160" y="118110"/>
                      <a:pt x="8890" y="115570"/>
                    </a:cubicBezTo>
                    <a:cubicBezTo>
                      <a:pt x="7620" y="113030"/>
                      <a:pt x="12700" y="100330"/>
                      <a:pt x="15240" y="100330"/>
                    </a:cubicBezTo>
                    <a:cubicBezTo>
                      <a:pt x="19050" y="100330"/>
                      <a:pt x="29210" y="110490"/>
                      <a:pt x="27940" y="114300"/>
                    </a:cubicBezTo>
                    <a:cubicBezTo>
                      <a:pt x="26670" y="116840"/>
                      <a:pt x="15240" y="120650"/>
                      <a:pt x="12700" y="119380"/>
                    </a:cubicBezTo>
                    <a:cubicBezTo>
                      <a:pt x="10160" y="116840"/>
                      <a:pt x="11430" y="101600"/>
                      <a:pt x="13970" y="100330"/>
                    </a:cubicBezTo>
                    <a:cubicBezTo>
                      <a:pt x="16510" y="99060"/>
                      <a:pt x="29210" y="113030"/>
                      <a:pt x="27940" y="114300"/>
                    </a:cubicBezTo>
                    <a:cubicBezTo>
                      <a:pt x="26670" y="115570"/>
                      <a:pt x="11430" y="114300"/>
                      <a:pt x="7620" y="107950"/>
                    </a:cubicBezTo>
                    <a:cubicBezTo>
                      <a:pt x="0" y="93980"/>
                      <a:pt x="17780" y="19050"/>
                      <a:pt x="29210" y="6350"/>
                    </a:cubicBezTo>
                    <a:cubicBezTo>
                      <a:pt x="33020" y="1270"/>
                      <a:pt x="40640" y="0"/>
                      <a:pt x="44450" y="1270"/>
                    </a:cubicBezTo>
                    <a:cubicBezTo>
                      <a:pt x="48260" y="2540"/>
                      <a:pt x="50800" y="15240"/>
                      <a:pt x="50800" y="15240"/>
                    </a:cubicBezTo>
                  </a:path>
                </a:pathLst>
              </a:custGeom>
              <a:solidFill>
                <a:srgbClr val="000000"/>
              </a:solidFill>
              <a:ln>
                <a:noFill/>
              </a:ln>
            </p:spPr>
          </p:sp>
        </p:grpSp>
        <p:grpSp>
          <p:nvGrpSpPr>
            <p:cNvPr id="258" name="Group 258"/>
            <p:cNvGrpSpPr/>
            <p:nvPr/>
          </p:nvGrpSpPr>
          <p:grpSpPr>
            <a:xfrm>
              <a:off x="960961" y="527425"/>
              <a:ext cx="102107" cy="92877"/>
              <a:chOff x="0" y="0"/>
              <a:chExt cx="224790" cy="204470"/>
            </a:xfrm>
          </p:grpSpPr>
          <p:sp>
            <p:nvSpPr>
              <p:cNvPr id="259" name="Freeform 259"/>
              <p:cNvSpPr/>
              <p:nvPr/>
            </p:nvSpPr>
            <p:spPr>
              <a:xfrm>
                <a:off x="50800" y="53340"/>
                <a:ext cx="128270" cy="104140"/>
              </a:xfrm>
              <a:custGeom>
                <a:avLst/>
                <a:gdLst/>
                <a:ahLst/>
                <a:cxnLst/>
                <a:rect l="l" t="t" r="r" b="b"/>
                <a:pathLst>
                  <a:path w="128270" h="104140">
                    <a:moveTo>
                      <a:pt x="45720" y="7620"/>
                    </a:moveTo>
                    <a:cubicBezTo>
                      <a:pt x="114300" y="0"/>
                      <a:pt x="120650" y="3810"/>
                      <a:pt x="123190" y="11430"/>
                    </a:cubicBezTo>
                    <a:cubicBezTo>
                      <a:pt x="128270" y="22860"/>
                      <a:pt x="124460" y="52070"/>
                      <a:pt x="118110" y="64770"/>
                    </a:cubicBezTo>
                    <a:cubicBezTo>
                      <a:pt x="113030" y="74930"/>
                      <a:pt x="104140" y="82550"/>
                      <a:pt x="92710" y="87630"/>
                    </a:cubicBezTo>
                    <a:cubicBezTo>
                      <a:pt x="74930" y="96520"/>
                      <a:pt x="29210" y="104140"/>
                      <a:pt x="13970" y="100330"/>
                    </a:cubicBezTo>
                    <a:cubicBezTo>
                      <a:pt x="6350" y="97790"/>
                      <a:pt x="0" y="92710"/>
                      <a:pt x="0" y="88900"/>
                    </a:cubicBezTo>
                    <a:cubicBezTo>
                      <a:pt x="0" y="85090"/>
                      <a:pt x="6350" y="76200"/>
                      <a:pt x="10160" y="76200"/>
                    </a:cubicBezTo>
                    <a:cubicBezTo>
                      <a:pt x="13970" y="76200"/>
                      <a:pt x="25400" y="88900"/>
                      <a:pt x="24130" y="92710"/>
                    </a:cubicBezTo>
                    <a:cubicBezTo>
                      <a:pt x="22860" y="96520"/>
                      <a:pt x="11430" y="101600"/>
                      <a:pt x="7620" y="100330"/>
                    </a:cubicBezTo>
                    <a:cubicBezTo>
                      <a:pt x="3810" y="99060"/>
                      <a:pt x="1270" y="82550"/>
                      <a:pt x="3810" y="80010"/>
                    </a:cubicBezTo>
                    <a:cubicBezTo>
                      <a:pt x="6350" y="77470"/>
                      <a:pt x="24130" y="83820"/>
                      <a:pt x="24130" y="87630"/>
                    </a:cubicBezTo>
                    <a:cubicBezTo>
                      <a:pt x="24130" y="91440"/>
                      <a:pt x="12700" y="101600"/>
                      <a:pt x="8890" y="100330"/>
                    </a:cubicBezTo>
                    <a:cubicBezTo>
                      <a:pt x="5080" y="99060"/>
                      <a:pt x="1270" y="85090"/>
                      <a:pt x="5080" y="78740"/>
                    </a:cubicBezTo>
                    <a:cubicBezTo>
                      <a:pt x="12700" y="64770"/>
                      <a:pt x="88900" y="63500"/>
                      <a:pt x="97790" y="49530"/>
                    </a:cubicBezTo>
                    <a:cubicBezTo>
                      <a:pt x="102870" y="41910"/>
                      <a:pt x="99060" y="26670"/>
                      <a:pt x="92710" y="21590"/>
                    </a:cubicBezTo>
                    <a:cubicBezTo>
                      <a:pt x="83820" y="15240"/>
                      <a:pt x="45720" y="35560"/>
                      <a:pt x="40640" y="29210"/>
                    </a:cubicBezTo>
                    <a:cubicBezTo>
                      <a:pt x="36830" y="25400"/>
                      <a:pt x="45720" y="7620"/>
                      <a:pt x="45720" y="7620"/>
                    </a:cubicBezTo>
                  </a:path>
                </a:pathLst>
              </a:custGeom>
              <a:solidFill>
                <a:srgbClr val="000000"/>
              </a:solidFill>
              <a:ln>
                <a:noFill/>
              </a:ln>
            </p:spPr>
          </p:sp>
        </p:grpSp>
        <p:grpSp>
          <p:nvGrpSpPr>
            <p:cNvPr id="260" name="Group 260"/>
            <p:cNvGrpSpPr/>
            <p:nvPr/>
          </p:nvGrpSpPr>
          <p:grpSpPr>
            <a:xfrm>
              <a:off x="1022109" y="534924"/>
              <a:ext cx="61149" cy="83070"/>
              <a:chOff x="0" y="0"/>
              <a:chExt cx="134620" cy="182880"/>
            </a:xfrm>
          </p:grpSpPr>
          <p:sp>
            <p:nvSpPr>
              <p:cNvPr id="261" name="Freeform 261"/>
              <p:cNvSpPr/>
              <p:nvPr/>
            </p:nvSpPr>
            <p:spPr>
              <a:xfrm>
                <a:off x="44450" y="46990"/>
                <a:ext cx="39370" cy="87630"/>
              </a:xfrm>
              <a:custGeom>
                <a:avLst/>
                <a:gdLst/>
                <a:ahLst/>
                <a:cxnLst/>
                <a:rect l="l" t="t" r="r" b="b"/>
                <a:pathLst>
                  <a:path w="39370" h="87630">
                    <a:moveTo>
                      <a:pt x="39370" y="8890"/>
                    </a:moveTo>
                    <a:cubicBezTo>
                      <a:pt x="30480" y="85090"/>
                      <a:pt x="15240" y="87630"/>
                      <a:pt x="12700" y="85090"/>
                    </a:cubicBezTo>
                    <a:cubicBezTo>
                      <a:pt x="10160" y="82550"/>
                      <a:pt x="12700" y="67310"/>
                      <a:pt x="15240" y="66040"/>
                    </a:cubicBezTo>
                    <a:cubicBezTo>
                      <a:pt x="17780" y="64770"/>
                      <a:pt x="27940" y="77470"/>
                      <a:pt x="26670" y="78740"/>
                    </a:cubicBezTo>
                    <a:cubicBezTo>
                      <a:pt x="25400" y="81280"/>
                      <a:pt x="6350" y="78740"/>
                      <a:pt x="6350" y="76200"/>
                    </a:cubicBezTo>
                    <a:cubicBezTo>
                      <a:pt x="6350" y="73660"/>
                      <a:pt x="17780" y="64770"/>
                      <a:pt x="21590" y="66040"/>
                    </a:cubicBezTo>
                    <a:cubicBezTo>
                      <a:pt x="24130" y="67310"/>
                      <a:pt x="27940" y="76200"/>
                      <a:pt x="26670" y="78740"/>
                    </a:cubicBezTo>
                    <a:cubicBezTo>
                      <a:pt x="25400" y="81280"/>
                      <a:pt x="11430" y="83820"/>
                      <a:pt x="7620" y="80010"/>
                    </a:cubicBezTo>
                    <a:cubicBezTo>
                      <a:pt x="0" y="72390"/>
                      <a:pt x="6350" y="11430"/>
                      <a:pt x="16510" y="3810"/>
                    </a:cubicBezTo>
                    <a:cubicBezTo>
                      <a:pt x="21590" y="0"/>
                      <a:pt x="39370" y="8890"/>
                      <a:pt x="39370" y="8890"/>
                    </a:cubicBezTo>
                  </a:path>
                </a:pathLst>
              </a:custGeom>
              <a:solidFill>
                <a:srgbClr val="000000"/>
              </a:solidFill>
              <a:ln>
                <a:noFill/>
              </a:ln>
            </p:spPr>
          </p:sp>
        </p:grpSp>
        <p:grpSp>
          <p:nvGrpSpPr>
            <p:cNvPr id="262" name="Group 262"/>
            <p:cNvGrpSpPr/>
            <p:nvPr/>
          </p:nvGrpSpPr>
          <p:grpSpPr>
            <a:xfrm>
              <a:off x="1010572" y="525694"/>
              <a:ext cx="96338" cy="62879"/>
              <a:chOff x="0" y="0"/>
              <a:chExt cx="212090" cy="138430"/>
            </a:xfrm>
          </p:grpSpPr>
          <p:sp>
            <p:nvSpPr>
              <p:cNvPr id="263" name="Freeform 263"/>
              <p:cNvSpPr/>
              <p:nvPr/>
            </p:nvSpPr>
            <p:spPr>
              <a:xfrm>
                <a:off x="49530" y="54610"/>
                <a:ext cx="111760" cy="34290"/>
              </a:xfrm>
              <a:custGeom>
                <a:avLst/>
                <a:gdLst/>
                <a:ahLst/>
                <a:cxnLst/>
                <a:rect l="l" t="t" r="r" b="b"/>
                <a:pathLst>
                  <a:path w="111760" h="34290">
                    <a:moveTo>
                      <a:pt x="8890" y="11430"/>
                    </a:moveTo>
                    <a:cubicBezTo>
                      <a:pt x="106680" y="0"/>
                      <a:pt x="106680" y="16510"/>
                      <a:pt x="104140" y="17780"/>
                    </a:cubicBezTo>
                    <a:cubicBezTo>
                      <a:pt x="101600" y="19050"/>
                      <a:pt x="87630" y="6350"/>
                      <a:pt x="88900" y="3810"/>
                    </a:cubicBezTo>
                    <a:cubicBezTo>
                      <a:pt x="90170" y="1270"/>
                      <a:pt x="111760" y="3810"/>
                      <a:pt x="111760" y="5080"/>
                    </a:cubicBezTo>
                    <a:cubicBezTo>
                      <a:pt x="111760" y="8890"/>
                      <a:pt x="33020" y="34290"/>
                      <a:pt x="15240" y="33020"/>
                    </a:cubicBezTo>
                    <a:cubicBezTo>
                      <a:pt x="8890" y="33020"/>
                      <a:pt x="2540" y="30480"/>
                      <a:pt x="1270" y="26670"/>
                    </a:cubicBezTo>
                    <a:cubicBezTo>
                      <a:pt x="0" y="22860"/>
                      <a:pt x="8890" y="11430"/>
                      <a:pt x="8890" y="11430"/>
                    </a:cubicBezTo>
                  </a:path>
                </a:pathLst>
              </a:custGeom>
              <a:solidFill>
                <a:srgbClr val="000000"/>
              </a:solidFill>
              <a:ln>
                <a:noFill/>
              </a:ln>
            </p:spPr>
          </p:sp>
        </p:grpSp>
        <p:grpSp>
          <p:nvGrpSpPr>
            <p:cNvPr id="264" name="Group 264"/>
            <p:cNvGrpSpPr/>
            <p:nvPr/>
          </p:nvGrpSpPr>
          <p:grpSpPr>
            <a:xfrm>
              <a:off x="1056145" y="524541"/>
              <a:ext cx="95761" cy="92877"/>
              <a:chOff x="0" y="0"/>
              <a:chExt cx="210820" cy="204470"/>
            </a:xfrm>
          </p:grpSpPr>
          <p:sp>
            <p:nvSpPr>
              <p:cNvPr id="265" name="Freeform 265"/>
              <p:cNvSpPr/>
              <p:nvPr/>
            </p:nvSpPr>
            <p:spPr>
              <a:xfrm>
                <a:off x="48260" y="50800"/>
                <a:ext cx="114300" cy="109220"/>
              </a:xfrm>
              <a:custGeom>
                <a:avLst/>
                <a:gdLst/>
                <a:ahLst/>
                <a:cxnLst/>
                <a:rect l="l" t="t" r="r" b="b"/>
                <a:pathLst>
                  <a:path w="114300" h="109220">
                    <a:moveTo>
                      <a:pt x="71120" y="27940"/>
                    </a:moveTo>
                    <a:cubicBezTo>
                      <a:pt x="36830" y="38100"/>
                      <a:pt x="29210" y="71120"/>
                      <a:pt x="36830" y="77470"/>
                    </a:cubicBezTo>
                    <a:cubicBezTo>
                      <a:pt x="45720" y="86360"/>
                      <a:pt x="99060" y="55880"/>
                      <a:pt x="107950" y="62230"/>
                    </a:cubicBezTo>
                    <a:cubicBezTo>
                      <a:pt x="113030" y="64770"/>
                      <a:pt x="114300" y="76200"/>
                      <a:pt x="111760" y="78740"/>
                    </a:cubicBezTo>
                    <a:cubicBezTo>
                      <a:pt x="109220" y="82550"/>
                      <a:pt x="91440" y="83820"/>
                      <a:pt x="88900" y="80010"/>
                    </a:cubicBezTo>
                    <a:cubicBezTo>
                      <a:pt x="86360" y="76200"/>
                      <a:pt x="96520" y="58420"/>
                      <a:pt x="99060" y="58420"/>
                    </a:cubicBezTo>
                    <a:cubicBezTo>
                      <a:pt x="101600" y="58420"/>
                      <a:pt x="110490" y="77470"/>
                      <a:pt x="106680" y="83820"/>
                    </a:cubicBezTo>
                    <a:cubicBezTo>
                      <a:pt x="99060" y="96520"/>
                      <a:pt x="40640" y="109220"/>
                      <a:pt x="22860" y="102870"/>
                    </a:cubicBezTo>
                    <a:cubicBezTo>
                      <a:pt x="12700" y="99060"/>
                      <a:pt x="5080" y="87630"/>
                      <a:pt x="2540" y="77470"/>
                    </a:cubicBezTo>
                    <a:cubicBezTo>
                      <a:pt x="0" y="63500"/>
                      <a:pt x="8890" y="35560"/>
                      <a:pt x="19050" y="22860"/>
                    </a:cubicBezTo>
                    <a:cubicBezTo>
                      <a:pt x="27940" y="11430"/>
                      <a:pt x="46990" y="0"/>
                      <a:pt x="59690" y="0"/>
                    </a:cubicBezTo>
                    <a:cubicBezTo>
                      <a:pt x="68580" y="0"/>
                      <a:pt x="83820" y="6350"/>
                      <a:pt x="85090" y="11430"/>
                    </a:cubicBezTo>
                    <a:cubicBezTo>
                      <a:pt x="86360" y="16510"/>
                      <a:pt x="71120" y="27940"/>
                      <a:pt x="71120" y="27940"/>
                    </a:cubicBezTo>
                  </a:path>
                </a:pathLst>
              </a:custGeom>
              <a:solidFill>
                <a:srgbClr val="000000"/>
              </a:solidFill>
              <a:ln>
                <a:noFill/>
              </a:ln>
            </p:spPr>
          </p:sp>
        </p:grpSp>
        <p:grpSp>
          <p:nvGrpSpPr>
            <p:cNvPr id="266" name="Group 266"/>
            <p:cNvGrpSpPr/>
            <p:nvPr/>
          </p:nvGrpSpPr>
          <p:grpSpPr>
            <a:xfrm>
              <a:off x="1174404" y="582228"/>
              <a:ext cx="63456" cy="89992"/>
              <a:chOff x="0" y="0"/>
              <a:chExt cx="139700" cy="198120"/>
            </a:xfrm>
          </p:grpSpPr>
          <p:sp>
            <p:nvSpPr>
              <p:cNvPr id="267" name="Freeform 267"/>
              <p:cNvSpPr/>
              <p:nvPr/>
            </p:nvSpPr>
            <p:spPr>
              <a:xfrm>
                <a:off x="44450" y="50800"/>
                <a:ext cx="44450" cy="97790"/>
              </a:xfrm>
              <a:custGeom>
                <a:avLst/>
                <a:gdLst/>
                <a:ahLst/>
                <a:cxnLst/>
                <a:rect l="l" t="t" r="r" b="b"/>
                <a:pathLst>
                  <a:path w="44450" h="97790">
                    <a:moveTo>
                      <a:pt x="44450" y="15240"/>
                    </a:moveTo>
                    <a:cubicBezTo>
                      <a:pt x="25400" y="93980"/>
                      <a:pt x="17780" y="97790"/>
                      <a:pt x="13970" y="96520"/>
                    </a:cubicBezTo>
                    <a:cubicBezTo>
                      <a:pt x="10160" y="95250"/>
                      <a:pt x="7620" y="78740"/>
                      <a:pt x="10160" y="77470"/>
                    </a:cubicBezTo>
                    <a:cubicBezTo>
                      <a:pt x="12700" y="76200"/>
                      <a:pt x="27940" y="87630"/>
                      <a:pt x="26670" y="90170"/>
                    </a:cubicBezTo>
                    <a:cubicBezTo>
                      <a:pt x="26670" y="92710"/>
                      <a:pt x="10160" y="95250"/>
                      <a:pt x="8890" y="92710"/>
                    </a:cubicBezTo>
                    <a:cubicBezTo>
                      <a:pt x="7620" y="90170"/>
                      <a:pt x="13970" y="74930"/>
                      <a:pt x="16510" y="74930"/>
                    </a:cubicBezTo>
                    <a:cubicBezTo>
                      <a:pt x="19050" y="74930"/>
                      <a:pt x="26670" y="90170"/>
                      <a:pt x="25400" y="92710"/>
                    </a:cubicBezTo>
                    <a:cubicBezTo>
                      <a:pt x="24130" y="95250"/>
                      <a:pt x="10160" y="93980"/>
                      <a:pt x="6350" y="88900"/>
                    </a:cubicBezTo>
                    <a:cubicBezTo>
                      <a:pt x="0" y="80010"/>
                      <a:pt x="10160" y="35560"/>
                      <a:pt x="16510" y="20320"/>
                    </a:cubicBezTo>
                    <a:cubicBezTo>
                      <a:pt x="20320" y="11430"/>
                      <a:pt x="25400" y="0"/>
                      <a:pt x="30480" y="0"/>
                    </a:cubicBezTo>
                    <a:cubicBezTo>
                      <a:pt x="35560" y="0"/>
                      <a:pt x="44450" y="15240"/>
                      <a:pt x="44450" y="15240"/>
                    </a:cubicBezTo>
                  </a:path>
                </a:pathLst>
              </a:custGeom>
              <a:solidFill>
                <a:srgbClr val="000000"/>
              </a:solidFill>
              <a:ln>
                <a:noFill/>
              </a:ln>
            </p:spPr>
          </p:sp>
        </p:grpSp>
        <p:grpSp>
          <p:nvGrpSpPr>
            <p:cNvPr id="268" name="Group 268"/>
            <p:cNvGrpSpPr/>
            <p:nvPr/>
          </p:nvGrpSpPr>
          <p:grpSpPr>
            <a:xfrm>
              <a:off x="1177865" y="582228"/>
              <a:ext cx="112490" cy="59995"/>
              <a:chOff x="0" y="0"/>
              <a:chExt cx="247650" cy="132080"/>
            </a:xfrm>
          </p:grpSpPr>
          <p:sp>
            <p:nvSpPr>
              <p:cNvPr id="269" name="Freeform 269"/>
              <p:cNvSpPr/>
              <p:nvPr/>
            </p:nvSpPr>
            <p:spPr>
              <a:xfrm>
                <a:off x="50800" y="50800"/>
                <a:ext cx="147320" cy="35560"/>
              </a:xfrm>
              <a:custGeom>
                <a:avLst/>
                <a:gdLst/>
                <a:ahLst/>
                <a:cxnLst/>
                <a:rect l="l" t="t" r="r" b="b"/>
                <a:pathLst>
                  <a:path w="147320" h="35560">
                    <a:moveTo>
                      <a:pt x="8890" y="8890"/>
                    </a:moveTo>
                    <a:cubicBezTo>
                      <a:pt x="143510" y="3810"/>
                      <a:pt x="140970" y="16510"/>
                      <a:pt x="139700" y="16510"/>
                    </a:cubicBezTo>
                    <a:cubicBezTo>
                      <a:pt x="138430" y="16510"/>
                      <a:pt x="130810" y="2540"/>
                      <a:pt x="132080" y="1270"/>
                    </a:cubicBezTo>
                    <a:cubicBezTo>
                      <a:pt x="133350" y="0"/>
                      <a:pt x="144780" y="2540"/>
                      <a:pt x="146050" y="5080"/>
                    </a:cubicBezTo>
                    <a:cubicBezTo>
                      <a:pt x="147320" y="7620"/>
                      <a:pt x="140970" y="16510"/>
                      <a:pt x="139700" y="16510"/>
                    </a:cubicBezTo>
                    <a:cubicBezTo>
                      <a:pt x="138430" y="16510"/>
                      <a:pt x="135890" y="0"/>
                      <a:pt x="135890" y="0"/>
                    </a:cubicBezTo>
                    <a:cubicBezTo>
                      <a:pt x="135890" y="0"/>
                      <a:pt x="143510" y="11430"/>
                      <a:pt x="139700" y="16510"/>
                    </a:cubicBezTo>
                    <a:cubicBezTo>
                      <a:pt x="130810" y="29210"/>
                      <a:pt x="34290" y="35560"/>
                      <a:pt x="13970" y="30480"/>
                    </a:cubicBezTo>
                    <a:cubicBezTo>
                      <a:pt x="6350" y="27940"/>
                      <a:pt x="0" y="24130"/>
                      <a:pt x="0" y="20320"/>
                    </a:cubicBezTo>
                    <a:cubicBezTo>
                      <a:pt x="0" y="16510"/>
                      <a:pt x="8890" y="8890"/>
                      <a:pt x="8890" y="8890"/>
                    </a:cubicBezTo>
                  </a:path>
                </a:pathLst>
              </a:custGeom>
              <a:solidFill>
                <a:srgbClr val="000000"/>
              </a:solidFill>
              <a:ln>
                <a:noFill/>
              </a:ln>
            </p:spPr>
          </p:sp>
        </p:grpSp>
        <p:grpSp>
          <p:nvGrpSpPr>
            <p:cNvPr id="270" name="Group 270"/>
            <p:cNvGrpSpPr/>
            <p:nvPr/>
          </p:nvGrpSpPr>
          <p:grpSpPr>
            <a:xfrm>
              <a:off x="1173827" y="604726"/>
              <a:ext cx="92877" cy="56534"/>
              <a:chOff x="0" y="0"/>
              <a:chExt cx="204470" cy="124460"/>
            </a:xfrm>
          </p:grpSpPr>
          <p:sp>
            <p:nvSpPr>
              <p:cNvPr id="271" name="Freeform 271"/>
              <p:cNvSpPr/>
              <p:nvPr/>
            </p:nvSpPr>
            <p:spPr>
              <a:xfrm>
                <a:off x="49530" y="50800"/>
                <a:ext cx="105410" cy="30480"/>
              </a:xfrm>
              <a:custGeom>
                <a:avLst/>
                <a:gdLst/>
                <a:ahLst/>
                <a:cxnLst/>
                <a:rect l="l" t="t" r="r" b="b"/>
                <a:pathLst>
                  <a:path w="105410" h="30480">
                    <a:moveTo>
                      <a:pt x="13970" y="0"/>
                    </a:moveTo>
                    <a:cubicBezTo>
                      <a:pt x="102870" y="5080"/>
                      <a:pt x="105410" y="13970"/>
                      <a:pt x="104140" y="16510"/>
                    </a:cubicBezTo>
                    <a:cubicBezTo>
                      <a:pt x="101600" y="19050"/>
                      <a:pt x="85090" y="19050"/>
                      <a:pt x="83820" y="16510"/>
                    </a:cubicBezTo>
                    <a:cubicBezTo>
                      <a:pt x="82550" y="13970"/>
                      <a:pt x="88900" y="2540"/>
                      <a:pt x="92710" y="1270"/>
                    </a:cubicBezTo>
                    <a:cubicBezTo>
                      <a:pt x="96520" y="0"/>
                      <a:pt x="102870" y="3810"/>
                      <a:pt x="104140" y="7620"/>
                    </a:cubicBezTo>
                    <a:cubicBezTo>
                      <a:pt x="105410" y="11430"/>
                      <a:pt x="101600" y="19050"/>
                      <a:pt x="96520" y="22860"/>
                    </a:cubicBezTo>
                    <a:cubicBezTo>
                      <a:pt x="83820" y="30480"/>
                      <a:pt x="21590" y="30480"/>
                      <a:pt x="8890" y="22860"/>
                    </a:cubicBezTo>
                    <a:cubicBezTo>
                      <a:pt x="3810" y="19050"/>
                      <a:pt x="0" y="12700"/>
                      <a:pt x="1270" y="8890"/>
                    </a:cubicBezTo>
                    <a:cubicBezTo>
                      <a:pt x="2540" y="5080"/>
                      <a:pt x="13970" y="0"/>
                      <a:pt x="13970" y="0"/>
                    </a:cubicBezTo>
                  </a:path>
                </a:pathLst>
              </a:custGeom>
              <a:solidFill>
                <a:srgbClr val="000000"/>
              </a:solidFill>
              <a:ln>
                <a:noFill/>
              </a:ln>
            </p:spPr>
          </p:sp>
        </p:grpSp>
        <p:grpSp>
          <p:nvGrpSpPr>
            <p:cNvPr id="272" name="Group 272"/>
            <p:cNvGrpSpPr/>
            <p:nvPr/>
          </p:nvGrpSpPr>
          <p:grpSpPr>
            <a:xfrm>
              <a:off x="1220554" y="587997"/>
              <a:ext cx="81339" cy="91723"/>
              <a:chOff x="0" y="0"/>
              <a:chExt cx="179070" cy="201930"/>
            </a:xfrm>
          </p:grpSpPr>
          <p:sp>
            <p:nvSpPr>
              <p:cNvPr id="273" name="Freeform 273"/>
              <p:cNvSpPr/>
              <p:nvPr/>
            </p:nvSpPr>
            <p:spPr>
              <a:xfrm>
                <a:off x="45720" y="50800"/>
                <a:ext cx="83820" cy="101600"/>
              </a:xfrm>
              <a:custGeom>
                <a:avLst/>
                <a:gdLst/>
                <a:ahLst/>
                <a:cxnLst/>
                <a:rect l="l" t="t" r="r" b="b"/>
                <a:pathLst>
                  <a:path w="83820" h="101600">
                    <a:moveTo>
                      <a:pt x="44450" y="15240"/>
                    </a:moveTo>
                    <a:cubicBezTo>
                      <a:pt x="21590" y="97790"/>
                      <a:pt x="13970" y="101600"/>
                      <a:pt x="10160" y="99060"/>
                    </a:cubicBezTo>
                    <a:cubicBezTo>
                      <a:pt x="2540" y="93980"/>
                      <a:pt x="0" y="45720"/>
                      <a:pt x="11430" y="29210"/>
                    </a:cubicBezTo>
                    <a:cubicBezTo>
                      <a:pt x="22860" y="13970"/>
                      <a:pt x="64770" y="0"/>
                      <a:pt x="74930" y="3810"/>
                    </a:cubicBezTo>
                    <a:cubicBezTo>
                      <a:pt x="80010" y="5080"/>
                      <a:pt x="83820" y="13970"/>
                      <a:pt x="82550" y="17780"/>
                    </a:cubicBezTo>
                    <a:cubicBezTo>
                      <a:pt x="81280" y="21590"/>
                      <a:pt x="66040" y="27940"/>
                      <a:pt x="62230" y="25400"/>
                    </a:cubicBezTo>
                    <a:cubicBezTo>
                      <a:pt x="58420" y="22860"/>
                      <a:pt x="57150" y="11430"/>
                      <a:pt x="59690" y="7620"/>
                    </a:cubicBezTo>
                    <a:cubicBezTo>
                      <a:pt x="62230" y="3810"/>
                      <a:pt x="69850" y="1270"/>
                      <a:pt x="73660" y="2540"/>
                    </a:cubicBezTo>
                    <a:cubicBezTo>
                      <a:pt x="77470" y="3810"/>
                      <a:pt x="83820" y="15240"/>
                      <a:pt x="81280" y="20320"/>
                    </a:cubicBezTo>
                    <a:cubicBezTo>
                      <a:pt x="77470" y="29210"/>
                      <a:pt x="43180" y="30480"/>
                      <a:pt x="31750" y="43180"/>
                    </a:cubicBezTo>
                    <a:cubicBezTo>
                      <a:pt x="20320" y="57150"/>
                      <a:pt x="21590" y="99060"/>
                      <a:pt x="15240" y="100330"/>
                    </a:cubicBezTo>
                    <a:cubicBezTo>
                      <a:pt x="11430" y="101600"/>
                      <a:pt x="6350" y="93980"/>
                      <a:pt x="5080" y="87630"/>
                    </a:cubicBezTo>
                    <a:cubicBezTo>
                      <a:pt x="1270" y="73660"/>
                      <a:pt x="12700" y="22860"/>
                      <a:pt x="20320" y="10160"/>
                    </a:cubicBezTo>
                    <a:cubicBezTo>
                      <a:pt x="24130" y="3810"/>
                      <a:pt x="29210" y="0"/>
                      <a:pt x="33020" y="0"/>
                    </a:cubicBezTo>
                    <a:cubicBezTo>
                      <a:pt x="36830" y="0"/>
                      <a:pt x="44450" y="15240"/>
                      <a:pt x="44450" y="15240"/>
                    </a:cubicBezTo>
                  </a:path>
                </a:pathLst>
              </a:custGeom>
              <a:solidFill>
                <a:srgbClr val="000000"/>
              </a:solidFill>
              <a:ln>
                <a:noFill/>
              </a:ln>
            </p:spPr>
          </p:sp>
        </p:grpSp>
        <p:grpSp>
          <p:nvGrpSpPr>
            <p:cNvPr id="274" name="Group 274"/>
            <p:cNvGrpSpPr/>
            <p:nvPr/>
          </p:nvGrpSpPr>
          <p:grpSpPr>
            <a:xfrm>
              <a:off x="1239014" y="583382"/>
              <a:ext cx="95761" cy="87108"/>
              <a:chOff x="0" y="0"/>
              <a:chExt cx="210820" cy="191770"/>
            </a:xfrm>
          </p:grpSpPr>
          <p:sp>
            <p:nvSpPr>
              <p:cNvPr id="275" name="Freeform 275"/>
              <p:cNvSpPr/>
              <p:nvPr/>
            </p:nvSpPr>
            <p:spPr>
              <a:xfrm>
                <a:off x="50800" y="48260"/>
                <a:ext cx="111760" cy="99060"/>
              </a:xfrm>
              <a:custGeom>
                <a:avLst/>
                <a:gdLst/>
                <a:ahLst/>
                <a:cxnLst/>
                <a:rect l="l" t="t" r="r" b="b"/>
                <a:pathLst>
                  <a:path w="111760" h="99060">
                    <a:moveTo>
                      <a:pt x="41910" y="39370"/>
                    </a:moveTo>
                    <a:cubicBezTo>
                      <a:pt x="71120" y="30480"/>
                      <a:pt x="69850" y="20320"/>
                      <a:pt x="71120" y="20320"/>
                    </a:cubicBezTo>
                    <a:cubicBezTo>
                      <a:pt x="72390" y="20320"/>
                      <a:pt x="78740" y="27940"/>
                      <a:pt x="77470" y="31750"/>
                    </a:cubicBezTo>
                    <a:cubicBezTo>
                      <a:pt x="74930" y="39370"/>
                      <a:pt x="29210" y="44450"/>
                      <a:pt x="27940" y="52070"/>
                    </a:cubicBezTo>
                    <a:cubicBezTo>
                      <a:pt x="27940" y="57150"/>
                      <a:pt x="40640" y="66040"/>
                      <a:pt x="50800" y="68580"/>
                    </a:cubicBezTo>
                    <a:cubicBezTo>
                      <a:pt x="64770" y="71120"/>
                      <a:pt x="95250" y="53340"/>
                      <a:pt x="102870" y="59690"/>
                    </a:cubicBezTo>
                    <a:cubicBezTo>
                      <a:pt x="107950" y="63500"/>
                      <a:pt x="109220" y="81280"/>
                      <a:pt x="105410" y="83820"/>
                    </a:cubicBezTo>
                    <a:cubicBezTo>
                      <a:pt x="101600" y="86360"/>
                      <a:pt x="82550" y="81280"/>
                      <a:pt x="81280" y="77470"/>
                    </a:cubicBezTo>
                    <a:cubicBezTo>
                      <a:pt x="80010" y="73660"/>
                      <a:pt x="92710" y="58420"/>
                      <a:pt x="97790" y="58420"/>
                    </a:cubicBezTo>
                    <a:cubicBezTo>
                      <a:pt x="102870" y="58420"/>
                      <a:pt x="111760" y="74930"/>
                      <a:pt x="109220" y="80010"/>
                    </a:cubicBezTo>
                    <a:cubicBezTo>
                      <a:pt x="104140" y="90170"/>
                      <a:pt x="54610" y="99060"/>
                      <a:pt x="35560" y="92710"/>
                    </a:cubicBezTo>
                    <a:cubicBezTo>
                      <a:pt x="19050" y="86360"/>
                      <a:pt x="0" y="64770"/>
                      <a:pt x="0" y="50800"/>
                    </a:cubicBezTo>
                    <a:cubicBezTo>
                      <a:pt x="0" y="36830"/>
                      <a:pt x="24130" y="19050"/>
                      <a:pt x="38100" y="11430"/>
                    </a:cubicBezTo>
                    <a:cubicBezTo>
                      <a:pt x="50800" y="3810"/>
                      <a:pt x="72390" y="0"/>
                      <a:pt x="82550" y="2540"/>
                    </a:cubicBezTo>
                    <a:cubicBezTo>
                      <a:pt x="88900" y="3810"/>
                      <a:pt x="95250" y="8890"/>
                      <a:pt x="97790" y="15240"/>
                    </a:cubicBezTo>
                    <a:cubicBezTo>
                      <a:pt x="100330" y="22860"/>
                      <a:pt x="99060" y="36830"/>
                      <a:pt x="92710" y="44450"/>
                    </a:cubicBezTo>
                    <a:cubicBezTo>
                      <a:pt x="83820" y="54610"/>
                      <a:pt x="53340" y="68580"/>
                      <a:pt x="43180" y="66040"/>
                    </a:cubicBezTo>
                    <a:cubicBezTo>
                      <a:pt x="36830" y="64770"/>
                      <a:pt x="30480" y="57150"/>
                      <a:pt x="30480" y="53340"/>
                    </a:cubicBezTo>
                    <a:cubicBezTo>
                      <a:pt x="30480" y="48260"/>
                      <a:pt x="41910" y="39370"/>
                      <a:pt x="41910" y="39370"/>
                    </a:cubicBezTo>
                  </a:path>
                </a:pathLst>
              </a:custGeom>
              <a:solidFill>
                <a:srgbClr val="000000"/>
              </a:solidFill>
              <a:ln>
                <a:noFill/>
              </a:ln>
            </p:spPr>
          </p:sp>
        </p:grpSp>
        <p:grpSp>
          <p:nvGrpSpPr>
            <p:cNvPr id="276" name="Group 276"/>
            <p:cNvGrpSpPr/>
            <p:nvPr/>
          </p:nvGrpSpPr>
          <p:grpSpPr>
            <a:xfrm>
              <a:off x="1277664" y="575882"/>
              <a:ext cx="113067" cy="99799"/>
              <a:chOff x="0" y="0"/>
              <a:chExt cx="248920" cy="219710"/>
            </a:xfrm>
          </p:grpSpPr>
          <p:sp>
            <p:nvSpPr>
              <p:cNvPr id="277" name="Freeform 277"/>
              <p:cNvSpPr/>
              <p:nvPr/>
            </p:nvSpPr>
            <p:spPr>
              <a:xfrm>
                <a:off x="49530" y="48260"/>
                <a:ext cx="149860" cy="123190"/>
              </a:xfrm>
              <a:custGeom>
                <a:avLst/>
                <a:gdLst/>
                <a:ahLst/>
                <a:cxnLst/>
                <a:rect l="l" t="t" r="r" b="b"/>
                <a:pathLst>
                  <a:path w="149860" h="123190">
                    <a:moveTo>
                      <a:pt x="12700" y="49530"/>
                    </a:moveTo>
                    <a:cubicBezTo>
                      <a:pt x="114300" y="40640"/>
                      <a:pt x="115570" y="33020"/>
                      <a:pt x="113030" y="30480"/>
                    </a:cubicBezTo>
                    <a:cubicBezTo>
                      <a:pt x="110490" y="26670"/>
                      <a:pt x="93980" y="24130"/>
                      <a:pt x="86360" y="29210"/>
                    </a:cubicBezTo>
                    <a:cubicBezTo>
                      <a:pt x="76200" y="35560"/>
                      <a:pt x="60960" y="66040"/>
                      <a:pt x="64770" y="77470"/>
                    </a:cubicBezTo>
                    <a:cubicBezTo>
                      <a:pt x="68580" y="86360"/>
                      <a:pt x="86360" y="93980"/>
                      <a:pt x="97790" y="93980"/>
                    </a:cubicBezTo>
                    <a:cubicBezTo>
                      <a:pt x="110490" y="93980"/>
                      <a:pt x="130810" y="71120"/>
                      <a:pt x="139700" y="73660"/>
                    </a:cubicBezTo>
                    <a:cubicBezTo>
                      <a:pt x="144780" y="74930"/>
                      <a:pt x="149860" y="87630"/>
                      <a:pt x="148590" y="91440"/>
                    </a:cubicBezTo>
                    <a:cubicBezTo>
                      <a:pt x="147320" y="95250"/>
                      <a:pt x="139700" y="100330"/>
                      <a:pt x="135890" y="99060"/>
                    </a:cubicBezTo>
                    <a:cubicBezTo>
                      <a:pt x="130810" y="97790"/>
                      <a:pt x="123190" y="80010"/>
                      <a:pt x="125730" y="77470"/>
                    </a:cubicBezTo>
                    <a:cubicBezTo>
                      <a:pt x="128270" y="74930"/>
                      <a:pt x="148590" y="80010"/>
                      <a:pt x="148590" y="83820"/>
                    </a:cubicBezTo>
                    <a:cubicBezTo>
                      <a:pt x="148590" y="87630"/>
                      <a:pt x="132080" y="99060"/>
                      <a:pt x="129540" y="97790"/>
                    </a:cubicBezTo>
                    <a:cubicBezTo>
                      <a:pt x="127000" y="96520"/>
                      <a:pt x="129540" y="74930"/>
                      <a:pt x="132080" y="73660"/>
                    </a:cubicBezTo>
                    <a:cubicBezTo>
                      <a:pt x="135890" y="72390"/>
                      <a:pt x="148590" y="85090"/>
                      <a:pt x="148590" y="91440"/>
                    </a:cubicBezTo>
                    <a:cubicBezTo>
                      <a:pt x="147320" y="100330"/>
                      <a:pt x="124460" y="119380"/>
                      <a:pt x="109220" y="120650"/>
                    </a:cubicBezTo>
                    <a:cubicBezTo>
                      <a:pt x="90170" y="123190"/>
                      <a:pt x="52070" y="106680"/>
                      <a:pt x="43180" y="91440"/>
                    </a:cubicBezTo>
                    <a:cubicBezTo>
                      <a:pt x="35560" y="77470"/>
                      <a:pt x="41910" y="53340"/>
                      <a:pt x="48260" y="38100"/>
                    </a:cubicBezTo>
                    <a:cubicBezTo>
                      <a:pt x="54610" y="24130"/>
                      <a:pt x="67310" y="10160"/>
                      <a:pt x="78740" y="5080"/>
                    </a:cubicBezTo>
                    <a:cubicBezTo>
                      <a:pt x="87630" y="1270"/>
                      <a:pt x="96520" y="0"/>
                      <a:pt x="105410" y="2540"/>
                    </a:cubicBezTo>
                    <a:cubicBezTo>
                      <a:pt x="115570" y="6350"/>
                      <a:pt x="134620" y="20320"/>
                      <a:pt x="135890" y="30480"/>
                    </a:cubicBezTo>
                    <a:cubicBezTo>
                      <a:pt x="137160" y="40640"/>
                      <a:pt x="125730" y="55880"/>
                      <a:pt x="113030" y="63500"/>
                    </a:cubicBezTo>
                    <a:cubicBezTo>
                      <a:pt x="92710" y="74930"/>
                      <a:pt x="25400" y="80010"/>
                      <a:pt x="10160" y="72390"/>
                    </a:cubicBezTo>
                    <a:cubicBezTo>
                      <a:pt x="3810" y="68580"/>
                      <a:pt x="0" y="60960"/>
                      <a:pt x="1270" y="57150"/>
                    </a:cubicBezTo>
                    <a:cubicBezTo>
                      <a:pt x="2540" y="53340"/>
                      <a:pt x="12700" y="49530"/>
                      <a:pt x="12700" y="49530"/>
                    </a:cubicBezTo>
                  </a:path>
                </a:pathLst>
              </a:custGeom>
              <a:solidFill>
                <a:srgbClr val="000000"/>
              </a:solidFill>
              <a:ln>
                <a:noFill/>
              </a:ln>
            </p:spPr>
          </p:sp>
        </p:grpSp>
        <p:grpSp>
          <p:nvGrpSpPr>
            <p:cNvPr id="278" name="Group 278"/>
            <p:cNvGrpSpPr/>
            <p:nvPr/>
          </p:nvGrpSpPr>
          <p:grpSpPr>
            <a:xfrm>
              <a:off x="1332467" y="587420"/>
              <a:ext cx="103260" cy="78455"/>
              <a:chOff x="0" y="0"/>
              <a:chExt cx="227330" cy="172720"/>
            </a:xfrm>
          </p:grpSpPr>
          <p:sp>
            <p:nvSpPr>
              <p:cNvPr id="279" name="Freeform 279"/>
              <p:cNvSpPr/>
              <p:nvPr/>
            </p:nvSpPr>
            <p:spPr>
              <a:xfrm>
                <a:off x="50800" y="53340"/>
                <a:ext cx="128270" cy="77470"/>
              </a:xfrm>
              <a:custGeom>
                <a:avLst/>
                <a:gdLst/>
                <a:ahLst/>
                <a:cxnLst/>
                <a:rect l="l" t="t" r="r" b="b"/>
                <a:pathLst>
                  <a:path w="128270" h="77470">
                    <a:moveTo>
                      <a:pt x="10160" y="0"/>
                    </a:moveTo>
                    <a:cubicBezTo>
                      <a:pt x="111760" y="6350"/>
                      <a:pt x="102870" y="30480"/>
                      <a:pt x="95250" y="41910"/>
                    </a:cubicBezTo>
                    <a:cubicBezTo>
                      <a:pt x="88900" y="50800"/>
                      <a:pt x="74930" y="62230"/>
                      <a:pt x="68580" y="60960"/>
                    </a:cubicBezTo>
                    <a:cubicBezTo>
                      <a:pt x="64770" y="60960"/>
                      <a:pt x="58420" y="53340"/>
                      <a:pt x="59690" y="50800"/>
                    </a:cubicBezTo>
                    <a:cubicBezTo>
                      <a:pt x="62230" y="45720"/>
                      <a:pt x="106680" y="35560"/>
                      <a:pt x="116840" y="41910"/>
                    </a:cubicBezTo>
                    <a:cubicBezTo>
                      <a:pt x="123190" y="45720"/>
                      <a:pt x="127000" y="60960"/>
                      <a:pt x="124460" y="63500"/>
                    </a:cubicBezTo>
                    <a:cubicBezTo>
                      <a:pt x="121920" y="66040"/>
                      <a:pt x="101600" y="63500"/>
                      <a:pt x="100330" y="59690"/>
                    </a:cubicBezTo>
                    <a:cubicBezTo>
                      <a:pt x="99060" y="55880"/>
                      <a:pt x="110490" y="41910"/>
                      <a:pt x="114300" y="41910"/>
                    </a:cubicBezTo>
                    <a:cubicBezTo>
                      <a:pt x="118110" y="41910"/>
                      <a:pt x="128270" y="57150"/>
                      <a:pt x="125730" y="62230"/>
                    </a:cubicBezTo>
                    <a:cubicBezTo>
                      <a:pt x="120650" y="71120"/>
                      <a:pt x="54610" y="77470"/>
                      <a:pt x="45720" y="68580"/>
                    </a:cubicBezTo>
                    <a:cubicBezTo>
                      <a:pt x="40640" y="63500"/>
                      <a:pt x="44450" y="52070"/>
                      <a:pt x="48260" y="44450"/>
                    </a:cubicBezTo>
                    <a:cubicBezTo>
                      <a:pt x="54610" y="33020"/>
                      <a:pt x="88900" y="19050"/>
                      <a:pt x="86360" y="13970"/>
                    </a:cubicBezTo>
                    <a:cubicBezTo>
                      <a:pt x="83820" y="7620"/>
                      <a:pt x="22860" y="26670"/>
                      <a:pt x="10160" y="22860"/>
                    </a:cubicBezTo>
                    <a:cubicBezTo>
                      <a:pt x="5080" y="21590"/>
                      <a:pt x="0" y="17780"/>
                      <a:pt x="0" y="13970"/>
                    </a:cubicBezTo>
                    <a:cubicBezTo>
                      <a:pt x="0" y="10160"/>
                      <a:pt x="10160" y="0"/>
                      <a:pt x="10160" y="0"/>
                    </a:cubicBezTo>
                  </a:path>
                </a:pathLst>
              </a:custGeom>
              <a:solidFill>
                <a:srgbClr val="000000"/>
              </a:solidFill>
              <a:ln>
                <a:noFill/>
              </a:ln>
            </p:spPr>
          </p:sp>
        </p:grpSp>
        <p:grpSp>
          <p:nvGrpSpPr>
            <p:cNvPr id="280" name="Group 280"/>
            <p:cNvGrpSpPr/>
            <p:nvPr/>
          </p:nvGrpSpPr>
          <p:grpSpPr>
            <a:xfrm>
              <a:off x="1379194" y="578190"/>
              <a:ext cx="104414" cy="96338"/>
              <a:chOff x="0" y="0"/>
              <a:chExt cx="229870" cy="212090"/>
            </a:xfrm>
          </p:grpSpPr>
          <p:sp>
            <p:nvSpPr>
              <p:cNvPr id="281" name="Freeform 281"/>
              <p:cNvSpPr/>
              <p:nvPr/>
            </p:nvSpPr>
            <p:spPr>
              <a:xfrm>
                <a:off x="50800" y="48260"/>
                <a:ext cx="129540" cy="115570"/>
              </a:xfrm>
              <a:custGeom>
                <a:avLst/>
                <a:gdLst/>
                <a:ahLst/>
                <a:cxnLst/>
                <a:rect l="l" t="t" r="r" b="b"/>
                <a:pathLst>
                  <a:path w="129540" h="115570">
                    <a:moveTo>
                      <a:pt x="12700" y="43180"/>
                    </a:moveTo>
                    <a:cubicBezTo>
                      <a:pt x="72390" y="40640"/>
                      <a:pt x="72390" y="31750"/>
                      <a:pt x="71120" y="30480"/>
                    </a:cubicBezTo>
                    <a:cubicBezTo>
                      <a:pt x="68580" y="29210"/>
                      <a:pt x="57150" y="36830"/>
                      <a:pt x="53340" y="43180"/>
                    </a:cubicBezTo>
                    <a:cubicBezTo>
                      <a:pt x="48260" y="50800"/>
                      <a:pt x="41910" y="68580"/>
                      <a:pt x="46990" y="76200"/>
                    </a:cubicBezTo>
                    <a:cubicBezTo>
                      <a:pt x="52070" y="83820"/>
                      <a:pt x="72390" y="88900"/>
                      <a:pt x="83820" y="86360"/>
                    </a:cubicBezTo>
                    <a:cubicBezTo>
                      <a:pt x="96520" y="83820"/>
                      <a:pt x="110490" y="60960"/>
                      <a:pt x="118110" y="62230"/>
                    </a:cubicBezTo>
                    <a:cubicBezTo>
                      <a:pt x="123190" y="63500"/>
                      <a:pt x="129540" y="74930"/>
                      <a:pt x="128270" y="80010"/>
                    </a:cubicBezTo>
                    <a:cubicBezTo>
                      <a:pt x="127000" y="83820"/>
                      <a:pt x="114300" y="90170"/>
                      <a:pt x="110490" y="88900"/>
                    </a:cubicBezTo>
                    <a:cubicBezTo>
                      <a:pt x="106680" y="87630"/>
                      <a:pt x="101600" y="71120"/>
                      <a:pt x="104140" y="67310"/>
                    </a:cubicBezTo>
                    <a:cubicBezTo>
                      <a:pt x="106680" y="63500"/>
                      <a:pt x="116840" y="62230"/>
                      <a:pt x="120650" y="63500"/>
                    </a:cubicBezTo>
                    <a:cubicBezTo>
                      <a:pt x="124460" y="64770"/>
                      <a:pt x="129540" y="72390"/>
                      <a:pt x="128270" y="77470"/>
                    </a:cubicBezTo>
                    <a:cubicBezTo>
                      <a:pt x="125730" y="87630"/>
                      <a:pt x="99060" y="110490"/>
                      <a:pt x="82550" y="113030"/>
                    </a:cubicBezTo>
                    <a:cubicBezTo>
                      <a:pt x="64770" y="115570"/>
                      <a:pt x="34290" y="106680"/>
                      <a:pt x="25400" y="92710"/>
                    </a:cubicBezTo>
                    <a:cubicBezTo>
                      <a:pt x="16510" y="78740"/>
                      <a:pt x="20320" y="44450"/>
                      <a:pt x="29210" y="29210"/>
                    </a:cubicBezTo>
                    <a:cubicBezTo>
                      <a:pt x="38100" y="15240"/>
                      <a:pt x="63500" y="0"/>
                      <a:pt x="74930" y="2540"/>
                    </a:cubicBezTo>
                    <a:cubicBezTo>
                      <a:pt x="85090" y="5080"/>
                      <a:pt x="96520" y="22860"/>
                      <a:pt x="97790" y="34290"/>
                    </a:cubicBezTo>
                    <a:cubicBezTo>
                      <a:pt x="99060" y="44450"/>
                      <a:pt x="93980" y="58420"/>
                      <a:pt x="85090" y="64770"/>
                    </a:cubicBezTo>
                    <a:cubicBezTo>
                      <a:pt x="71120" y="74930"/>
                      <a:pt x="22860" y="74930"/>
                      <a:pt x="10160" y="68580"/>
                    </a:cubicBezTo>
                    <a:cubicBezTo>
                      <a:pt x="3810" y="66040"/>
                      <a:pt x="0" y="58420"/>
                      <a:pt x="0" y="54610"/>
                    </a:cubicBezTo>
                    <a:cubicBezTo>
                      <a:pt x="0" y="50800"/>
                      <a:pt x="12700" y="43180"/>
                      <a:pt x="12700" y="43180"/>
                    </a:cubicBezTo>
                  </a:path>
                </a:pathLst>
              </a:custGeom>
              <a:solidFill>
                <a:srgbClr val="000000"/>
              </a:solidFill>
              <a:ln>
                <a:noFill/>
              </a:ln>
            </p:spPr>
          </p:sp>
        </p:grpSp>
        <p:grpSp>
          <p:nvGrpSpPr>
            <p:cNvPr id="282" name="Group 282"/>
            <p:cNvGrpSpPr/>
            <p:nvPr/>
          </p:nvGrpSpPr>
          <p:grpSpPr>
            <a:xfrm>
              <a:off x="1435728" y="583959"/>
              <a:ext cx="102107" cy="87685"/>
              <a:chOff x="0" y="0"/>
              <a:chExt cx="224790" cy="193040"/>
            </a:xfrm>
          </p:grpSpPr>
          <p:sp>
            <p:nvSpPr>
              <p:cNvPr id="283" name="Freeform 283"/>
              <p:cNvSpPr/>
              <p:nvPr/>
            </p:nvSpPr>
            <p:spPr>
              <a:xfrm>
                <a:off x="48260" y="45720"/>
                <a:ext cx="127000" cy="97790"/>
              </a:xfrm>
              <a:custGeom>
                <a:avLst/>
                <a:gdLst/>
                <a:ahLst/>
                <a:cxnLst/>
                <a:rect l="l" t="t" r="r" b="b"/>
                <a:pathLst>
                  <a:path w="127000" h="97790">
                    <a:moveTo>
                      <a:pt x="27940" y="15240"/>
                    </a:moveTo>
                    <a:cubicBezTo>
                      <a:pt x="40640" y="90170"/>
                      <a:pt x="31750" y="97790"/>
                      <a:pt x="27940" y="96520"/>
                    </a:cubicBezTo>
                    <a:cubicBezTo>
                      <a:pt x="21590" y="95250"/>
                      <a:pt x="13970" y="69850"/>
                      <a:pt x="13970" y="55880"/>
                    </a:cubicBezTo>
                    <a:cubicBezTo>
                      <a:pt x="13970" y="41910"/>
                      <a:pt x="16510" y="22860"/>
                      <a:pt x="27940" y="13970"/>
                    </a:cubicBezTo>
                    <a:cubicBezTo>
                      <a:pt x="43180" y="1270"/>
                      <a:pt x="99060" y="0"/>
                      <a:pt x="113030" y="7620"/>
                    </a:cubicBezTo>
                    <a:cubicBezTo>
                      <a:pt x="120650" y="11430"/>
                      <a:pt x="125730" y="25400"/>
                      <a:pt x="123190" y="29210"/>
                    </a:cubicBezTo>
                    <a:cubicBezTo>
                      <a:pt x="120650" y="33020"/>
                      <a:pt x="106680" y="33020"/>
                      <a:pt x="104140" y="30480"/>
                    </a:cubicBezTo>
                    <a:cubicBezTo>
                      <a:pt x="101600" y="26670"/>
                      <a:pt x="104140" y="10160"/>
                      <a:pt x="107950" y="8890"/>
                    </a:cubicBezTo>
                    <a:cubicBezTo>
                      <a:pt x="111760" y="7620"/>
                      <a:pt x="127000" y="19050"/>
                      <a:pt x="125730" y="24130"/>
                    </a:cubicBezTo>
                    <a:cubicBezTo>
                      <a:pt x="123190" y="33020"/>
                      <a:pt x="49530" y="27940"/>
                      <a:pt x="39370" y="43180"/>
                    </a:cubicBezTo>
                    <a:cubicBezTo>
                      <a:pt x="31750" y="53340"/>
                      <a:pt x="46990" y="77470"/>
                      <a:pt x="43180" y="86360"/>
                    </a:cubicBezTo>
                    <a:cubicBezTo>
                      <a:pt x="40640" y="92710"/>
                      <a:pt x="33020" y="97790"/>
                      <a:pt x="27940" y="96520"/>
                    </a:cubicBezTo>
                    <a:cubicBezTo>
                      <a:pt x="17780" y="92710"/>
                      <a:pt x="0" y="36830"/>
                      <a:pt x="2540" y="21590"/>
                    </a:cubicBezTo>
                    <a:cubicBezTo>
                      <a:pt x="3810" y="13970"/>
                      <a:pt x="10160" y="6350"/>
                      <a:pt x="13970" y="5080"/>
                    </a:cubicBezTo>
                    <a:cubicBezTo>
                      <a:pt x="17780" y="3810"/>
                      <a:pt x="27940" y="15240"/>
                      <a:pt x="27940" y="15240"/>
                    </a:cubicBezTo>
                  </a:path>
                </a:pathLst>
              </a:custGeom>
              <a:solidFill>
                <a:srgbClr val="000000"/>
              </a:solidFill>
              <a:ln>
                <a:noFill/>
              </a:ln>
            </p:spPr>
          </p:sp>
        </p:grpSp>
        <p:grpSp>
          <p:nvGrpSpPr>
            <p:cNvPr id="284" name="Group 284"/>
            <p:cNvGrpSpPr/>
            <p:nvPr/>
          </p:nvGrpSpPr>
          <p:grpSpPr>
            <a:xfrm>
              <a:off x="1490531" y="580497"/>
              <a:ext cx="63456" cy="87685"/>
              <a:chOff x="0" y="0"/>
              <a:chExt cx="139700" cy="193040"/>
            </a:xfrm>
          </p:grpSpPr>
          <p:sp>
            <p:nvSpPr>
              <p:cNvPr id="285" name="Freeform 285"/>
              <p:cNvSpPr/>
              <p:nvPr/>
            </p:nvSpPr>
            <p:spPr>
              <a:xfrm>
                <a:off x="46990" y="50800"/>
                <a:ext cx="43180" cy="93980"/>
              </a:xfrm>
              <a:custGeom>
                <a:avLst/>
                <a:gdLst/>
                <a:ahLst/>
                <a:cxnLst/>
                <a:rect l="l" t="t" r="r" b="b"/>
                <a:pathLst>
                  <a:path w="43180" h="93980">
                    <a:moveTo>
                      <a:pt x="29210" y="8890"/>
                    </a:moveTo>
                    <a:cubicBezTo>
                      <a:pt x="30480" y="93980"/>
                      <a:pt x="19050" y="85090"/>
                      <a:pt x="19050" y="82550"/>
                    </a:cubicBezTo>
                    <a:cubicBezTo>
                      <a:pt x="19050" y="78740"/>
                      <a:pt x="35560" y="69850"/>
                      <a:pt x="38100" y="71120"/>
                    </a:cubicBezTo>
                    <a:cubicBezTo>
                      <a:pt x="40640" y="72390"/>
                      <a:pt x="34290" y="91440"/>
                      <a:pt x="31750" y="91440"/>
                    </a:cubicBezTo>
                    <a:cubicBezTo>
                      <a:pt x="29210" y="91440"/>
                      <a:pt x="19050" y="76200"/>
                      <a:pt x="20320" y="73660"/>
                    </a:cubicBezTo>
                    <a:cubicBezTo>
                      <a:pt x="21590" y="71120"/>
                      <a:pt x="40640" y="72390"/>
                      <a:pt x="41910" y="76200"/>
                    </a:cubicBezTo>
                    <a:cubicBezTo>
                      <a:pt x="43180" y="78740"/>
                      <a:pt x="38100" y="90170"/>
                      <a:pt x="34290" y="91440"/>
                    </a:cubicBezTo>
                    <a:cubicBezTo>
                      <a:pt x="30480" y="92710"/>
                      <a:pt x="24130" y="90170"/>
                      <a:pt x="20320" y="85090"/>
                    </a:cubicBezTo>
                    <a:cubicBezTo>
                      <a:pt x="11430" y="74930"/>
                      <a:pt x="0" y="26670"/>
                      <a:pt x="3810" y="12700"/>
                    </a:cubicBezTo>
                    <a:cubicBezTo>
                      <a:pt x="5080" y="6350"/>
                      <a:pt x="11430" y="0"/>
                      <a:pt x="15240" y="0"/>
                    </a:cubicBezTo>
                    <a:cubicBezTo>
                      <a:pt x="19050" y="0"/>
                      <a:pt x="29210" y="8890"/>
                      <a:pt x="29210" y="8890"/>
                    </a:cubicBezTo>
                  </a:path>
                </a:pathLst>
              </a:custGeom>
              <a:solidFill>
                <a:srgbClr val="000000"/>
              </a:solidFill>
              <a:ln>
                <a:noFill/>
              </a:ln>
            </p:spPr>
          </p:sp>
        </p:grpSp>
        <p:grpSp>
          <p:nvGrpSpPr>
            <p:cNvPr id="286" name="Group 286"/>
            <p:cNvGrpSpPr/>
            <p:nvPr/>
          </p:nvGrpSpPr>
          <p:grpSpPr>
            <a:xfrm>
              <a:off x="1504376" y="581651"/>
              <a:ext cx="60572" cy="91146"/>
              <a:chOff x="0" y="0"/>
              <a:chExt cx="133350" cy="200660"/>
            </a:xfrm>
          </p:grpSpPr>
          <p:sp>
            <p:nvSpPr>
              <p:cNvPr id="287" name="Freeform 287"/>
              <p:cNvSpPr/>
              <p:nvPr/>
            </p:nvSpPr>
            <p:spPr>
              <a:xfrm>
                <a:off x="45720" y="50800"/>
                <a:ext cx="38100" cy="100330"/>
              </a:xfrm>
              <a:custGeom>
                <a:avLst/>
                <a:gdLst/>
                <a:ahLst/>
                <a:cxnLst/>
                <a:rect l="l" t="t" r="r" b="b"/>
                <a:pathLst>
                  <a:path w="38100" h="100330">
                    <a:moveTo>
                      <a:pt x="30480" y="10160"/>
                    </a:moveTo>
                    <a:cubicBezTo>
                      <a:pt x="33020" y="95250"/>
                      <a:pt x="24130" y="100330"/>
                      <a:pt x="20320" y="99060"/>
                    </a:cubicBezTo>
                    <a:cubicBezTo>
                      <a:pt x="16510" y="97790"/>
                      <a:pt x="13970" y="81280"/>
                      <a:pt x="16510" y="78740"/>
                    </a:cubicBezTo>
                    <a:cubicBezTo>
                      <a:pt x="19050" y="76200"/>
                      <a:pt x="36830" y="83820"/>
                      <a:pt x="36830" y="87630"/>
                    </a:cubicBezTo>
                    <a:cubicBezTo>
                      <a:pt x="36830" y="91440"/>
                      <a:pt x="24130" y="100330"/>
                      <a:pt x="20320" y="99060"/>
                    </a:cubicBezTo>
                    <a:cubicBezTo>
                      <a:pt x="16510" y="97790"/>
                      <a:pt x="12700" y="82550"/>
                      <a:pt x="15240" y="80010"/>
                    </a:cubicBezTo>
                    <a:cubicBezTo>
                      <a:pt x="17780" y="77470"/>
                      <a:pt x="35560" y="81280"/>
                      <a:pt x="36830" y="85090"/>
                    </a:cubicBezTo>
                    <a:cubicBezTo>
                      <a:pt x="38100" y="88900"/>
                      <a:pt x="31750" y="97790"/>
                      <a:pt x="27940" y="99060"/>
                    </a:cubicBezTo>
                    <a:cubicBezTo>
                      <a:pt x="24130" y="100330"/>
                      <a:pt x="16510" y="96520"/>
                      <a:pt x="12700" y="90170"/>
                    </a:cubicBezTo>
                    <a:cubicBezTo>
                      <a:pt x="5080" y="77470"/>
                      <a:pt x="0" y="25400"/>
                      <a:pt x="5080" y="11430"/>
                    </a:cubicBezTo>
                    <a:cubicBezTo>
                      <a:pt x="7620" y="5080"/>
                      <a:pt x="12700" y="0"/>
                      <a:pt x="16510" y="0"/>
                    </a:cubicBezTo>
                    <a:cubicBezTo>
                      <a:pt x="20320" y="0"/>
                      <a:pt x="30480" y="10160"/>
                      <a:pt x="30480" y="10160"/>
                    </a:cubicBezTo>
                  </a:path>
                </a:pathLst>
              </a:custGeom>
              <a:solidFill>
                <a:srgbClr val="000000"/>
              </a:solidFill>
              <a:ln>
                <a:noFill/>
              </a:ln>
            </p:spPr>
          </p:sp>
        </p:grpSp>
        <p:grpSp>
          <p:nvGrpSpPr>
            <p:cNvPr id="288" name="Group 288"/>
            <p:cNvGrpSpPr/>
            <p:nvPr/>
          </p:nvGrpSpPr>
          <p:grpSpPr>
            <a:xfrm>
              <a:off x="1482454" y="591458"/>
              <a:ext cx="99799" cy="64610"/>
              <a:chOff x="0" y="0"/>
              <a:chExt cx="219710" cy="142240"/>
            </a:xfrm>
          </p:grpSpPr>
          <p:sp>
            <p:nvSpPr>
              <p:cNvPr id="289" name="Freeform 289"/>
              <p:cNvSpPr/>
              <p:nvPr/>
            </p:nvSpPr>
            <p:spPr>
              <a:xfrm>
                <a:off x="49530" y="49530"/>
                <a:ext cx="120650" cy="44450"/>
              </a:xfrm>
              <a:custGeom>
                <a:avLst/>
                <a:gdLst/>
                <a:ahLst/>
                <a:cxnLst/>
                <a:rect l="l" t="t" r="r" b="b"/>
                <a:pathLst>
                  <a:path w="120650" h="44450">
                    <a:moveTo>
                      <a:pt x="8890" y="20320"/>
                    </a:moveTo>
                    <a:cubicBezTo>
                      <a:pt x="120650" y="12700"/>
                      <a:pt x="105410" y="21590"/>
                      <a:pt x="102870" y="20320"/>
                    </a:cubicBezTo>
                    <a:cubicBezTo>
                      <a:pt x="100330" y="19050"/>
                      <a:pt x="102870" y="2540"/>
                      <a:pt x="105410" y="1270"/>
                    </a:cubicBezTo>
                    <a:cubicBezTo>
                      <a:pt x="107950" y="0"/>
                      <a:pt x="119380" y="8890"/>
                      <a:pt x="119380" y="12700"/>
                    </a:cubicBezTo>
                    <a:cubicBezTo>
                      <a:pt x="119380" y="15240"/>
                      <a:pt x="115570" y="19050"/>
                      <a:pt x="110490" y="21590"/>
                    </a:cubicBezTo>
                    <a:cubicBezTo>
                      <a:pt x="96520" y="29210"/>
                      <a:pt x="34290" y="44450"/>
                      <a:pt x="16510" y="41910"/>
                    </a:cubicBezTo>
                    <a:cubicBezTo>
                      <a:pt x="8890" y="40640"/>
                      <a:pt x="2540" y="36830"/>
                      <a:pt x="1270" y="33020"/>
                    </a:cubicBezTo>
                    <a:cubicBezTo>
                      <a:pt x="0" y="29210"/>
                      <a:pt x="8890" y="20320"/>
                      <a:pt x="8890" y="20320"/>
                    </a:cubicBezTo>
                  </a:path>
                </a:pathLst>
              </a:custGeom>
              <a:solidFill>
                <a:srgbClr val="000000"/>
              </a:solidFill>
              <a:ln>
                <a:noFill/>
              </a:ln>
            </p:spPr>
          </p:sp>
        </p:grpSp>
        <p:grpSp>
          <p:nvGrpSpPr>
            <p:cNvPr id="290" name="Group 290"/>
            <p:cNvGrpSpPr/>
            <p:nvPr/>
          </p:nvGrpSpPr>
          <p:grpSpPr>
            <a:xfrm>
              <a:off x="1481301" y="609918"/>
              <a:ext cx="110183" cy="55957"/>
              <a:chOff x="0" y="0"/>
              <a:chExt cx="242570" cy="123190"/>
            </a:xfrm>
          </p:grpSpPr>
          <p:sp>
            <p:nvSpPr>
              <p:cNvPr id="291" name="Freeform 291"/>
              <p:cNvSpPr/>
              <p:nvPr/>
            </p:nvSpPr>
            <p:spPr>
              <a:xfrm>
                <a:off x="45720" y="50800"/>
                <a:ext cx="147320" cy="34290"/>
              </a:xfrm>
              <a:custGeom>
                <a:avLst/>
                <a:gdLst/>
                <a:ahLst/>
                <a:cxnLst/>
                <a:rect l="l" t="t" r="r" b="b"/>
                <a:pathLst>
                  <a:path w="147320" h="34290">
                    <a:moveTo>
                      <a:pt x="7620" y="0"/>
                    </a:moveTo>
                    <a:cubicBezTo>
                      <a:pt x="144780" y="5080"/>
                      <a:pt x="147320" y="11430"/>
                      <a:pt x="146050" y="13970"/>
                    </a:cubicBezTo>
                    <a:cubicBezTo>
                      <a:pt x="144780" y="16510"/>
                      <a:pt x="133350" y="20320"/>
                      <a:pt x="130810" y="17780"/>
                    </a:cubicBezTo>
                    <a:cubicBezTo>
                      <a:pt x="128270" y="15240"/>
                      <a:pt x="130810" y="3810"/>
                      <a:pt x="133350" y="2540"/>
                    </a:cubicBezTo>
                    <a:cubicBezTo>
                      <a:pt x="135890" y="1270"/>
                      <a:pt x="144780" y="5080"/>
                      <a:pt x="146050" y="7620"/>
                    </a:cubicBezTo>
                    <a:cubicBezTo>
                      <a:pt x="147320" y="10160"/>
                      <a:pt x="143510" y="16510"/>
                      <a:pt x="137160" y="20320"/>
                    </a:cubicBezTo>
                    <a:cubicBezTo>
                      <a:pt x="119380" y="29210"/>
                      <a:pt x="16510" y="34290"/>
                      <a:pt x="5080" y="21590"/>
                    </a:cubicBezTo>
                    <a:cubicBezTo>
                      <a:pt x="0" y="16510"/>
                      <a:pt x="7620" y="0"/>
                      <a:pt x="7620" y="0"/>
                    </a:cubicBezTo>
                  </a:path>
                </a:pathLst>
              </a:custGeom>
              <a:solidFill>
                <a:srgbClr val="000000"/>
              </a:solidFill>
              <a:ln>
                <a:noFill/>
              </a:ln>
            </p:spPr>
          </p:sp>
        </p:grpSp>
        <p:grpSp>
          <p:nvGrpSpPr>
            <p:cNvPr id="292" name="Group 292"/>
            <p:cNvGrpSpPr/>
            <p:nvPr/>
          </p:nvGrpSpPr>
          <p:grpSpPr>
            <a:xfrm>
              <a:off x="1553410" y="583382"/>
              <a:ext cx="57687" cy="100376"/>
              <a:chOff x="0" y="0"/>
              <a:chExt cx="127000" cy="220980"/>
            </a:xfrm>
          </p:grpSpPr>
          <p:sp>
            <p:nvSpPr>
              <p:cNvPr id="293" name="Freeform 293"/>
              <p:cNvSpPr/>
              <p:nvPr/>
            </p:nvSpPr>
            <p:spPr>
              <a:xfrm>
                <a:off x="41910" y="49530"/>
                <a:ext cx="34290" cy="121920"/>
              </a:xfrm>
              <a:custGeom>
                <a:avLst/>
                <a:gdLst/>
                <a:ahLst/>
                <a:cxnLst/>
                <a:rect l="l" t="t" r="r" b="b"/>
                <a:pathLst>
                  <a:path w="34290" h="121920">
                    <a:moveTo>
                      <a:pt x="33020" y="12700"/>
                    </a:moveTo>
                    <a:cubicBezTo>
                      <a:pt x="30480" y="118110"/>
                      <a:pt x="19050" y="120650"/>
                      <a:pt x="16510" y="118110"/>
                    </a:cubicBezTo>
                    <a:cubicBezTo>
                      <a:pt x="13970" y="115570"/>
                      <a:pt x="16510" y="101600"/>
                      <a:pt x="19050" y="100330"/>
                    </a:cubicBezTo>
                    <a:cubicBezTo>
                      <a:pt x="21590" y="99060"/>
                      <a:pt x="34290" y="105410"/>
                      <a:pt x="34290" y="109220"/>
                    </a:cubicBezTo>
                    <a:cubicBezTo>
                      <a:pt x="34290" y="113030"/>
                      <a:pt x="24130" y="121920"/>
                      <a:pt x="20320" y="120650"/>
                    </a:cubicBezTo>
                    <a:cubicBezTo>
                      <a:pt x="11430" y="116840"/>
                      <a:pt x="0" y="25400"/>
                      <a:pt x="8890" y="10160"/>
                    </a:cubicBezTo>
                    <a:cubicBezTo>
                      <a:pt x="12700" y="3810"/>
                      <a:pt x="21590" y="0"/>
                      <a:pt x="25400" y="1270"/>
                    </a:cubicBezTo>
                    <a:cubicBezTo>
                      <a:pt x="29210" y="2540"/>
                      <a:pt x="33020" y="12700"/>
                      <a:pt x="33020" y="12700"/>
                    </a:cubicBezTo>
                  </a:path>
                </a:pathLst>
              </a:custGeom>
              <a:solidFill>
                <a:srgbClr val="000000"/>
              </a:solidFill>
              <a:ln>
                <a:noFill/>
              </a:ln>
            </p:spPr>
          </p:sp>
        </p:grpSp>
        <p:grpSp>
          <p:nvGrpSpPr>
            <p:cNvPr id="294" name="Group 294"/>
            <p:cNvGrpSpPr/>
            <p:nvPr/>
          </p:nvGrpSpPr>
          <p:grpSpPr>
            <a:xfrm>
              <a:off x="727904" y="917391"/>
              <a:ext cx="94030" cy="99799"/>
              <a:chOff x="0" y="0"/>
              <a:chExt cx="207010" cy="219710"/>
            </a:xfrm>
          </p:grpSpPr>
          <p:sp>
            <p:nvSpPr>
              <p:cNvPr id="295" name="Freeform 295"/>
              <p:cNvSpPr/>
              <p:nvPr/>
            </p:nvSpPr>
            <p:spPr>
              <a:xfrm>
                <a:off x="40640" y="46990"/>
                <a:ext cx="121920" cy="123190"/>
              </a:xfrm>
              <a:custGeom>
                <a:avLst/>
                <a:gdLst/>
                <a:ahLst/>
                <a:cxnLst/>
                <a:rect l="l" t="t" r="r" b="b"/>
                <a:pathLst>
                  <a:path w="121920" h="123190">
                    <a:moveTo>
                      <a:pt x="57150" y="29210"/>
                    </a:moveTo>
                    <a:cubicBezTo>
                      <a:pt x="25400" y="33020"/>
                      <a:pt x="25400" y="55880"/>
                      <a:pt x="33020" y="62230"/>
                    </a:cubicBezTo>
                    <a:cubicBezTo>
                      <a:pt x="43180" y="71120"/>
                      <a:pt x="86360" y="55880"/>
                      <a:pt x="100330" y="60960"/>
                    </a:cubicBezTo>
                    <a:cubicBezTo>
                      <a:pt x="107950" y="63500"/>
                      <a:pt x="113030" y="66040"/>
                      <a:pt x="115570" y="72390"/>
                    </a:cubicBezTo>
                    <a:cubicBezTo>
                      <a:pt x="119380" y="80010"/>
                      <a:pt x="121920" y="102870"/>
                      <a:pt x="115570" y="109220"/>
                    </a:cubicBezTo>
                    <a:cubicBezTo>
                      <a:pt x="109220" y="115570"/>
                      <a:pt x="87630" y="104140"/>
                      <a:pt x="78740" y="107950"/>
                    </a:cubicBezTo>
                    <a:cubicBezTo>
                      <a:pt x="71120" y="110490"/>
                      <a:pt x="67310" y="121920"/>
                      <a:pt x="62230" y="121920"/>
                    </a:cubicBezTo>
                    <a:cubicBezTo>
                      <a:pt x="57150" y="121920"/>
                      <a:pt x="49530" y="107950"/>
                      <a:pt x="49530" y="107950"/>
                    </a:cubicBezTo>
                    <a:cubicBezTo>
                      <a:pt x="49530" y="107950"/>
                      <a:pt x="53340" y="118110"/>
                      <a:pt x="54610" y="118110"/>
                    </a:cubicBezTo>
                    <a:cubicBezTo>
                      <a:pt x="57150" y="118110"/>
                      <a:pt x="58420" y="95250"/>
                      <a:pt x="62230" y="93980"/>
                    </a:cubicBezTo>
                    <a:cubicBezTo>
                      <a:pt x="66040" y="92710"/>
                      <a:pt x="78740" y="105410"/>
                      <a:pt x="78740" y="110490"/>
                    </a:cubicBezTo>
                    <a:cubicBezTo>
                      <a:pt x="78740" y="115570"/>
                      <a:pt x="63500" y="123190"/>
                      <a:pt x="59690" y="121920"/>
                    </a:cubicBezTo>
                    <a:cubicBezTo>
                      <a:pt x="55880" y="119380"/>
                      <a:pt x="52070" y="97790"/>
                      <a:pt x="55880" y="95250"/>
                    </a:cubicBezTo>
                    <a:cubicBezTo>
                      <a:pt x="59690" y="92710"/>
                      <a:pt x="77470" y="102870"/>
                      <a:pt x="78740" y="107950"/>
                    </a:cubicBezTo>
                    <a:cubicBezTo>
                      <a:pt x="80010" y="111760"/>
                      <a:pt x="71120" y="121920"/>
                      <a:pt x="66040" y="121920"/>
                    </a:cubicBezTo>
                    <a:cubicBezTo>
                      <a:pt x="60960" y="121920"/>
                      <a:pt x="48260" y="113030"/>
                      <a:pt x="49530" y="107950"/>
                    </a:cubicBezTo>
                    <a:cubicBezTo>
                      <a:pt x="50800" y="100330"/>
                      <a:pt x="100330" y="91440"/>
                      <a:pt x="99060" y="87630"/>
                    </a:cubicBezTo>
                    <a:cubicBezTo>
                      <a:pt x="97790" y="82550"/>
                      <a:pt x="31750" y="100330"/>
                      <a:pt x="17780" y="87630"/>
                    </a:cubicBezTo>
                    <a:cubicBezTo>
                      <a:pt x="3810" y="74930"/>
                      <a:pt x="0" y="27940"/>
                      <a:pt x="10160" y="13970"/>
                    </a:cubicBezTo>
                    <a:cubicBezTo>
                      <a:pt x="17780" y="2540"/>
                      <a:pt x="50800" y="0"/>
                      <a:pt x="60960" y="3810"/>
                    </a:cubicBezTo>
                    <a:cubicBezTo>
                      <a:pt x="67310" y="6350"/>
                      <a:pt x="71120" y="13970"/>
                      <a:pt x="71120" y="17780"/>
                    </a:cubicBezTo>
                    <a:cubicBezTo>
                      <a:pt x="71120" y="21590"/>
                      <a:pt x="57150" y="29210"/>
                      <a:pt x="57150" y="29210"/>
                    </a:cubicBezTo>
                  </a:path>
                </a:pathLst>
              </a:custGeom>
              <a:solidFill>
                <a:srgbClr val="000000"/>
              </a:solidFill>
              <a:ln>
                <a:noFill/>
              </a:ln>
            </p:spPr>
          </p:sp>
        </p:grpSp>
        <p:grpSp>
          <p:nvGrpSpPr>
            <p:cNvPr id="296" name="Group 296"/>
            <p:cNvGrpSpPr/>
            <p:nvPr/>
          </p:nvGrpSpPr>
          <p:grpSpPr>
            <a:xfrm>
              <a:off x="799436" y="912776"/>
              <a:ext cx="92300" cy="103837"/>
              <a:chOff x="0" y="0"/>
              <a:chExt cx="203200" cy="228600"/>
            </a:xfrm>
          </p:grpSpPr>
          <p:sp>
            <p:nvSpPr>
              <p:cNvPr id="297" name="Freeform 297"/>
              <p:cNvSpPr/>
              <p:nvPr/>
            </p:nvSpPr>
            <p:spPr>
              <a:xfrm>
                <a:off x="43180" y="49530"/>
                <a:ext cx="111760" cy="133350"/>
              </a:xfrm>
              <a:custGeom>
                <a:avLst/>
                <a:gdLst/>
                <a:ahLst/>
                <a:cxnLst/>
                <a:rect l="l" t="t" r="r" b="b"/>
                <a:pathLst>
                  <a:path w="111760" h="133350">
                    <a:moveTo>
                      <a:pt x="33020" y="15240"/>
                    </a:moveTo>
                    <a:cubicBezTo>
                      <a:pt x="26670" y="80010"/>
                      <a:pt x="31750" y="97790"/>
                      <a:pt x="41910" y="102870"/>
                    </a:cubicBezTo>
                    <a:cubicBezTo>
                      <a:pt x="52070" y="107950"/>
                      <a:pt x="80010" y="104140"/>
                      <a:pt x="85090" y="96520"/>
                    </a:cubicBezTo>
                    <a:cubicBezTo>
                      <a:pt x="88900" y="90170"/>
                      <a:pt x="83820" y="68580"/>
                      <a:pt x="80010" y="68580"/>
                    </a:cubicBezTo>
                    <a:cubicBezTo>
                      <a:pt x="76200" y="68580"/>
                      <a:pt x="69850" y="99060"/>
                      <a:pt x="62230" y="101600"/>
                    </a:cubicBezTo>
                    <a:cubicBezTo>
                      <a:pt x="55880" y="104140"/>
                      <a:pt x="43180" y="97790"/>
                      <a:pt x="41910" y="93980"/>
                    </a:cubicBezTo>
                    <a:cubicBezTo>
                      <a:pt x="40640" y="90170"/>
                      <a:pt x="54610" y="77470"/>
                      <a:pt x="58420" y="78740"/>
                    </a:cubicBezTo>
                    <a:cubicBezTo>
                      <a:pt x="62230" y="80010"/>
                      <a:pt x="67310" y="96520"/>
                      <a:pt x="64770" y="100330"/>
                    </a:cubicBezTo>
                    <a:cubicBezTo>
                      <a:pt x="62230" y="102870"/>
                      <a:pt x="49530" y="102870"/>
                      <a:pt x="45720" y="100330"/>
                    </a:cubicBezTo>
                    <a:cubicBezTo>
                      <a:pt x="43180" y="97790"/>
                      <a:pt x="40640" y="87630"/>
                      <a:pt x="43180" y="85090"/>
                    </a:cubicBezTo>
                    <a:cubicBezTo>
                      <a:pt x="45720" y="81280"/>
                      <a:pt x="62230" y="80010"/>
                      <a:pt x="64770" y="82550"/>
                    </a:cubicBezTo>
                    <a:cubicBezTo>
                      <a:pt x="67310" y="85090"/>
                      <a:pt x="66040" y="99060"/>
                      <a:pt x="62230" y="101600"/>
                    </a:cubicBezTo>
                    <a:cubicBezTo>
                      <a:pt x="58420" y="104140"/>
                      <a:pt x="46990" y="102870"/>
                      <a:pt x="44450" y="100330"/>
                    </a:cubicBezTo>
                    <a:cubicBezTo>
                      <a:pt x="41910" y="97790"/>
                      <a:pt x="40640" y="90170"/>
                      <a:pt x="43180" y="85090"/>
                    </a:cubicBezTo>
                    <a:cubicBezTo>
                      <a:pt x="46990" y="74930"/>
                      <a:pt x="72390" y="49530"/>
                      <a:pt x="83820" y="48260"/>
                    </a:cubicBezTo>
                    <a:cubicBezTo>
                      <a:pt x="91440" y="46990"/>
                      <a:pt x="101600" y="54610"/>
                      <a:pt x="105410" y="62230"/>
                    </a:cubicBezTo>
                    <a:cubicBezTo>
                      <a:pt x="110490" y="69850"/>
                      <a:pt x="111760" y="85090"/>
                      <a:pt x="109220" y="95250"/>
                    </a:cubicBezTo>
                    <a:cubicBezTo>
                      <a:pt x="106680" y="105410"/>
                      <a:pt x="100330" y="116840"/>
                      <a:pt x="90170" y="123190"/>
                    </a:cubicBezTo>
                    <a:cubicBezTo>
                      <a:pt x="78740" y="130810"/>
                      <a:pt x="53340" y="133350"/>
                      <a:pt x="39370" y="128270"/>
                    </a:cubicBezTo>
                    <a:cubicBezTo>
                      <a:pt x="26670" y="123190"/>
                      <a:pt x="13970" y="110490"/>
                      <a:pt x="7620" y="95250"/>
                    </a:cubicBezTo>
                    <a:cubicBezTo>
                      <a:pt x="0" y="74930"/>
                      <a:pt x="1270" y="25400"/>
                      <a:pt x="8890" y="11430"/>
                    </a:cubicBezTo>
                    <a:cubicBezTo>
                      <a:pt x="12700" y="5080"/>
                      <a:pt x="20320" y="0"/>
                      <a:pt x="24130" y="1270"/>
                    </a:cubicBezTo>
                    <a:cubicBezTo>
                      <a:pt x="27940" y="2540"/>
                      <a:pt x="33020" y="15240"/>
                      <a:pt x="33020" y="15240"/>
                    </a:cubicBezTo>
                  </a:path>
                </a:pathLst>
              </a:custGeom>
              <a:solidFill>
                <a:srgbClr val="000000"/>
              </a:solidFill>
              <a:ln>
                <a:noFill/>
              </a:ln>
            </p:spPr>
          </p:sp>
        </p:grpSp>
        <p:grpSp>
          <p:nvGrpSpPr>
            <p:cNvPr id="298" name="Group 298"/>
            <p:cNvGrpSpPr/>
            <p:nvPr/>
          </p:nvGrpSpPr>
          <p:grpSpPr>
            <a:xfrm>
              <a:off x="788476" y="830283"/>
              <a:ext cx="103260" cy="87108"/>
              <a:chOff x="0" y="0"/>
              <a:chExt cx="227330" cy="191770"/>
            </a:xfrm>
          </p:grpSpPr>
          <p:sp>
            <p:nvSpPr>
              <p:cNvPr id="299" name="Freeform 299"/>
              <p:cNvSpPr/>
              <p:nvPr/>
            </p:nvSpPr>
            <p:spPr>
              <a:xfrm>
                <a:off x="50800" y="45720"/>
                <a:ext cx="128270" cy="96520"/>
              </a:xfrm>
              <a:custGeom>
                <a:avLst/>
                <a:gdLst/>
                <a:ahLst/>
                <a:cxnLst/>
                <a:rect l="l" t="t" r="r" b="b"/>
                <a:pathLst>
                  <a:path w="128270" h="96520">
                    <a:moveTo>
                      <a:pt x="0" y="27940"/>
                    </a:moveTo>
                    <a:cubicBezTo>
                      <a:pt x="29210" y="3810"/>
                      <a:pt x="44450" y="0"/>
                      <a:pt x="52070" y="5080"/>
                    </a:cubicBezTo>
                    <a:cubicBezTo>
                      <a:pt x="62230" y="12700"/>
                      <a:pt x="49530" y="57150"/>
                      <a:pt x="60960" y="64770"/>
                    </a:cubicBezTo>
                    <a:cubicBezTo>
                      <a:pt x="71120" y="72390"/>
                      <a:pt x="100330" y="49530"/>
                      <a:pt x="111760" y="54610"/>
                    </a:cubicBezTo>
                    <a:cubicBezTo>
                      <a:pt x="119380" y="58420"/>
                      <a:pt x="128270" y="73660"/>
                      <a:pt x="125730" y="77470"/>
                    </a:cubicBezTo>
                    <a:cubicBezTo>
                      <a:pt x="123190" y="81280"/>
                      <a:pt x="100330" y="77470"/>
                      <a:pt x="99060" y="73660"/>
                    </a:cubicBezTo>
                    <a:cubicBezTo>
                      <a:pt x="97790" y="69850"/>
                      <a:pt x="110490" y="53340"/>
                      <a:pt x="114300" y="54610"/>
                    </a:cubicBezTo>
                    <a:cubicBezTo>
                      <a:pt x="118110" y="55880"/>
                      <a:pt x="127000" y="73660"/>
                      <a:pt x="123190" y="80010"/>
                    </a:cubicBezTo>
                    <a:cubicBezTo>
                      <a:pt x="118110" y="90170"/>
                      <a:pt x="71120" y="96520"/>
                      <a:pt x="55880" y="95250"/>
                    </a:cubicBezTo>
                    <a:cubicBezTo>
                      <a:pt x="46990" y="93980"/>
                      <a:pt x="40640" y="91440"/>
                      <a:pt x="36830" y="86360"/>
                    </a:cubicBezTo>
                    <a:cubicBezTo>
                      <a:pt x="33020" y="81280"/>
                      <a:pt x="33020" y="72390"/>
                      <a:pt x="33020" y="64770"/>
                    </a:cubicBezTo>
                    <a:cubicBezTo>
                      <a:pt x="34290" y="54610"/>
                      <a:pt x="48260" y="30480"/>
                      <a:pt x="44450" y="27940"/>
                    </a:cubicBezTo>
                    <a:cubicBezTo>
                      <a:pt x="40640" y="25400"/>
                      <a:pt x="20320" y="50800"/>
                      <a:pt x="12700" y="49530"/>
                    </a:cubicBezTo>
                    <a:cubicBezTo>
                      <a:pt x="6350" y="48260"/>
                      <a:pt x="0" y="27940"/>
                      <a:pt x="0" y="27940"/>
                    </a:cubicBezTo>
                  </a:path>
                </a:pathLst>
              </a:custGeom>
              <a:solidFill>
                <a:srgbClr val="000000"/>
              </a:solidFill>
              <a:ln>
                <a:noFill/>
              </a:ln>
            </p:spPr>
          </p:sp>
        </p:grpSp>
        <p:grpSp>
          <p:nvGrpSpPr>
            <p:cNvPr id="300" name="Group 300"/>
            <p:cNvGrpSpPr/>
            <p:nvPr/>
          </p:nvGrpSpPr>
          <p:grpSpPr>
            <a:xfrm>
              <a:off x="847894" y="826245"/>
              <a:ext cx="85954" cy="92300"/>
              <a:chOff x="0" y="0"/>
              <a:chExt cx="189230" cy="203200"/>
            </a:xfrm>
          </p:grpSpPr>
          <p:sp>
            <p:nvSpPr>
              <p:cNvPr id="301" name="Freeform 301"/>
              <p:cNvSpPr/>
              <p:nvPr/>
            </p:nvSpPr>
            <p:spPr>
              <a:xfrm>
                <a:off x="49530" y="48260"/>
                <a:ext cx="92710" cy="111760"/>
              </a:xfrm>
              <a:custGeom>
                <a:avLst/>
                <a:gdLst/>
                <a:ahLst/>
                <a:cxnLst/>
                <a:rect l="l" t="t" r="r" b="b"/>
                <a:pathLst>
                  <a:path w="92710" h="111760">
                    <a:moveTo>
                      <a:pt x="38100" y="30480"/>
                    </a:moveTo>
                    <a:cubicBezTo>
                      <a:pt x="31750" y="71120"/>
                      <a:pt x="43180" y="80010"/>
                      <a:pt x="49530" y="81280"/>
                    </a:cubicBezTo>
                    <a:cubicBezTo>
                      <a:pt x="55880" y="81280"/>
                      <a:pt x="64770" y="76200"/>
                      <a:pt x="67310" y="71120"/>
                    </a:cubicBezTo>
                    <a:cubicBezTo>
                      <a:pt x="69850" y="63500"/>
                      <a:pt x="62230" y="46990"/>
                      <a:pt x="55880" y="39370"/>
                    </a:cubicBezTo>
                    <a:cubicBezTo>
                      <a:pt x="49530" y="33020"/>
                      <a:pt x="36830" y="26670"/>
                      <a:pt x="29210" y="29210"/>
                    </a:cubicBezTo>
                    <a:cubicBezTo>
                      <a:pt x="21590" y="31750"/>
                      <a:pt x="17780" y="50800"/>
                      <a:pt x="12700" y="52070"/>
                    </a:cubicBezTo>
                    <a:cubicBezTo>
                      <a:pt x="8890" y="52070"/>
                      <a:pt x="1270" y="46990"/>
                      <a:pt x="1270" y="43180"/>
                    </a:cubicBezTo>
                    <a:cubicBezTo>
                      <a:pt x="1270" y="38100"/>
                      <a:pt x="11430" y="25400"/>
                      <a:pt x="15240" y="26670"/>
                    </a:cubicBezTo>
                    <a:cubicBezTo>
                      <a:pt x="19050" y="27940"/>
                      <a:pt x="24130" y="48260"/>
                      <a:pt x="21590" y="50800"/>
                    </a:cubicBezTo>
                    <a:cubicBezTo>
                      <a:pt x="19050" y="53340"/>
                      <a:pt x="2540" y="45720"/>
                      <a:pt x="1270" y="41910"/>
                    </a:cubicBezTo>
                    <a:cubicBezTo>
                      <a:pt x="0" y="38100"/>
                      <a:pt x="12700" y="25400"/>
                      <a:pt x="16510" y="26670"/>
                    </a:cubicBezTo>
                    <a:cubicBezTo>
                      <a:pt x="20320" y="27940"/>
                      <a:pt x="27940" y="43180"/>
                      <a:pt x="25400" y="46990"/>
                    </a:cubicBezTo>
                    <a:cubicBezTo>
                      <a:pt x="22860" y="50800"/>
                      <a:pt x="10160" y="53340"/>
                      <a:pt x="6350" y="50800"/>
                    </a:cubicBezTo>
                    <a:cubicBezTo>
                      <a:pt x="2540" y="48260"/>
                      <a:pt x="0" y="41910"/>
                      <a:pt x="1270" y="36830"/>
                    </a:cubicBezTo>
                    <a:cubicBezTo>
                      <a:pt x="2540" y="27940"/>
                      <a:pt x="20320" y="5080"/>
                      <a:pt x="31750" y="2540"/>
                    </a:cubicBezTo>
                    <a:cubicBezTo>
                      <a:pt x="41910" y="0"/>
                      <a:pt x="55880" y="7620"/>
                      <a:pt x="66040" y="13970"/>
                    </a:cubicBezTo>
                    <a:cubicBezTo>
                      <a:pt x="74930" y="20320"/>
                      <a:pt x="85090" y="30480"/>
                      <a:pt x="88900" y="41910"/>
                    </a:cubicBezTo>
                    <a:cubicBezTo>
                      <a:pt x="92710" y="58420"/>
                      <a:pt x="90170" y="95250"/>
                      <a:pt x="78740" y="104140"/>
                    </a:cubicBezTo>
                    <a:cubicBezTo>
                      <a:pt x="68580" y="111760"/>
                      <a:pt x="45720" y="106680"/>
                      <a:pt x="33020" y="102870"/>
                    </a:cubicBezTo>
                    <a:cubicBezTo>
                      <a:pt x="22860" y="99060"/>
                      <a:pt x="11430" y="93980"/>
                      <a:pt x="7620" y="83820"/>
                    </a:cubicBezTo>
                    <a:cubicBezTo>
                      <a:pt x="1270" y="69850"/>
                      <a:pt x="7620" y="27940"/>
                      <a:pt x="15240" y="19050"/>
                    </a:cubicBezTo>
                    <a:cubicBezTo>
                      <a:pt x="19050" y="13970"/>
                      <a:pt x="27940" y="12700"/>
                      <a:pt x="31750" y="13970"/>
                    </a:cubicBezTo>
                    <a:cubicBezTo>
                      <a:pt x="35560" y="15240"/>
                      <a:pt x="38100" y="30480"/>
                      <a:pt x="38100" y="30480"/>
                    </a:cubicBezTo>
                  </a:path>
                </a:pathLst>
              </a:custGeom>
              <a:solidFill>
                <a:srgbClr val="000000"/>
              </a:solidFill>
              <a:ln>
                <a:noFill/>
              </a:ln>
            </p:spPr>
          </p:sp>
        </p:grpSp>
        <p:grpSp>
          <p:nvGrpSpPr>
            <p:cNvPr id="302" name="Group 302"/>
            <p:cNvGrpSpPr/>
            <p:nvPr/>
          </p:nvGrpSpPr>
          <p:grpSpPr>
            <a:xfrm>
              <a:off x="877314" y="827399"/>
              <a:ext cx="116528" cy="91723"/>
              <a:chOff x="0" y="0"/>
              <a:chExt cx="256540" cy="201930"/>
            </a:xfrm>
          </p:grpSpPr>
          <p:sp>
            <p:nvSpPr>
              <p:cNvPr id="303" name="Freeform 303"/>
              <p:cNvSpPr/>
              <p:nvPr/>
            </p:nvSpPr>
            <p:spPr>
              <a:xfrm>
                <a:off x="50800" y="57150"/>
                <a:ext cx="156210" cy="93980"/>
              </a:xfrm>
              <a:custGeom>
                <a:avLst/>
                <a:gdLst/>
                <a:ahLst/>
                <a:cxnLst/>
                <a:rect l="l" t="t" r="r" b="b"/>
                <a:pathLst>
                  <a:path w="156210" h="93980">
                    <a:moveTo>
                      <a:pt x="8890" y="0"/>
                    </a:moveTo>
                    <a:cubicBezTo>
                      <a:pt x="118110" y="2540"/>
                      <a:pt x="120650" y="27940"/>
                      <a:pt x="118110" y="41910"/>
                    </a:cubicBezTo>
                    <a:cubicBezTo>
                      <a:pt x="115570" y="54610"/>
                      <a:pt x="102870" y="71120"/>
                      <a:pt x="95250" y="73660"/>
                    </a:cubicBezTo>
                    <a:cubicBezTo>
                      <a:pt x="90170" y="74930"/>
                      <a:pt x="80010" y="71120"/>
                      <a:pt x="80010" y="68580"/>
                    </a:cubicBezTo>
                    <a:cubicBezTo>
                      <a:pt x="80010" y="64770"/>
                      <a:pt x="124460" y="49530"/>
                      <a:pt x="137160" y="52070"/>
                    </a:cubicBezTo>
                    <a:cubicBezTo>
                      <a:pt x="144780" y="53340"/>
                      <a:pt x="154940" y="62230"/>
                      <a:pt x="154940" y="66040"/>
                    </a:cubicBezTo>
                    <a:cubicBezTo>
                      <a:pt x="154940" y="69850"/>
                      <a:pt x="134620" y="77470"/>
                      <a:pt x="132080" y="74930"/>
                    </a:cubicBezTo>
                    <a:cubicBezTo>
                      <a:pt x="129540" y="72390"/>
                      <a:pt x="135890" y="53340"/>
                      <a:pt x="139700" y="52070"/>
                    </a:cubicBezTo>
                    <a:cubicBezTo>
                      <a:pt x="143510" y="50800"/>
                      <a:pt x="156210" y="63500"/>
                      <a:pt x="154940" y="68580"/>
                    </a:cubicBezTo>
                    <a:cubicBezTo>
                      <a:pt x="152400" y="77470"/>
                      <a:pt x="104140" y="92710"/>
                      <a:pt x="87630" y="93980"/>
                    </a:cubicBezTo>
                    <a:cubicBezTo>
                      <a:pt x="78740" y="93980"/>
                      <a:pt x="69850" y="93980"/>
                      <a:pt x="67310" y="88900"/>
                    </a:cubicBezTo>
                    <a:cubicBezTo>
                      <a:pt x="60960" y="78740"/>
                      <a:pt x="101600" y="24130"/>
                      <a:pt x="92710" y="12700"/>
                    </a:cubicBezTo>
                    <a:cubicBezTo>
                      <a:pt x="83820" y="1270"/>
                      <a:pt x="24130" y="29210"/>
                      <a:pt x="10160" y="24130"/>
                    </a:cubicBezTo>
                    <a:cubicBezTo>
                      <a:pt x="3810" y="21590"/>
                      <a:pt x="0" y="17780"/>
                      <a:pt x="0" y="13970"/>
                    </a:cubicBezTo>
                    <a:cubicBezTo>
                      <a:pt x="0" y="10160"/>
                      <a:pt x="8890" y="0"/>
                      <a:pt x="8890" y="0"/>
                    </a:cubicBezTo>
                  </a:path>
                </a:pathLst>
              </a:custGeom>
              <a:solidFill>
                <a:srgbClr val="000000"/>
              </a:solidFill>
              <a:ln>
                <a:noFill/>
              </a:ln>
            </p:spPr>
          </p:sp>
        </p:grpSp>
        <p:grpSp>
          <p:nvGrpSpPr>
            <p:cNvPr id="304" name="Group 304"/>
            <p:cNvGrpSpPr/>
            <p:nvPr/>
          </p:nvGrpSpPr>
          <p:grpSpPr>
            <a:xfrm>
              <a:off x="945962" y="821630"/>
              <a:ext cx="95761" cy="101530"/>
              <a:chOff x="0" y="0"/>
              <a:chExt cx="210820" cy="223520"/>
            </a:xfrm>
          </p:grpSpPr>
          <p:sp>
            <p:nvSpPr>
              <p:cNvPr id="305" name="Freeform 305"/>
              <p:cNvSpPr/>
              <p:nvPr/>
            </p:nvSpPr>
            <p:spPr>
              <a:xfrm>
                <a:off x="48260" y="49530"/>
                <a:ext cx="116840" cy="123190"/>
              </a:xfrm>
              <a:custGeom>
                <a:avLst/>
                <a:gdLst/>
                <a:ahLst/>
                <a:cxnLst/>
                <a:rect l="l" t="t" r="r" b="b"/>
                <a:pathLst>
                  <a:path w="116840" h="123190">
                    <a:moveTo>
                      <a:pt x="2540" y="31750"/>
                    </a:moveTo>
                    <a:cubicBezTo>
                      <a:pt x="60960" y="0"/>
                      <a:pt x="78740" y="3810"/>
                      <a:pt x="83820" y="11430"/>
                    </a:cubicBezTo>
                    <a:cubicBezTo>
                      <a:pt x="90170" y="20320"/>
                      <a:pt x="85090" y="41910"/>
                      <a:pt x="80010" y="53340"/>
                    </a:cubicBezTo>
                    <a:cubicBezTo>
                      <a:pt x="74930" y="64770"/>
                      <a:pt x="63500" y="78740"/>
                      <a:pt x="54610" y="81280"/>
                    </a:cubicBezTo>
                    <a:cubicBezTo>
                      <a:pt x="48260" y="83820"/>
                      <a:pt x="36830" y="80010"/>
                      <a:pt x="34290" y="76200"/>
                    </a:cubicBezTo>
                    <a:cubicBezTo>
                      <a:pt x="31750" y="72390"/>
                      <a:pt x="33020" y="62230"/>
                      <a:pt x="38100" y="57150"/>
                    </a:cubicBezTo>
                    <a:cubicBezTo>
                      <a:pt x="45720" y="49530"/>
                      <a:pt x="76200" y="44450"/>
                      <a:pt x="88900" y="46990"/>
                    </a:cubicBezTo>
                    <a:cubicBezTo>
                      <a:pt x="97790" y="48260"/>
                      <a:pt x="105410" y="52070"/>
                      <a:pt x="109220" y="58420"/>
                    </a:cubicBezTo>
                    <a:cubicBezTo>
                      <a:pt x="114300" y="66040"/>
                      <a:pt x="116840" y="83820"/>
                      <a:pt x="111760" y="93980"/>
                    </a:cubicBezTo>
                    <a:cubicBezTo>
                      <a:pt x="104140" y="106680"/>
                      <a:pt x="71120" y="123190"/>
                      <a:pt x="58420" y="123190"/>
                    </a:cubicBezTo>
                    <a:cubicBezTo>
                      <a:pt x="52070" y="123190"/>
                      <a:pt x="44450" y="118110"/>
                      <a:pt x="43180" y="113030"/>
                    </a:cubicBezTo>
                    <a:cubicBezTo>
                      <a:pt x="41910" y="109220"/>
                      <a:pt x="45720" y="97790"/>
                      <a:pt x="49530" y="96520"/>
                    </a:cubicBezTo>
                    <a:cubicBezTo>
                      <a:pt x="54610" y="95250"/>
                      <a:pt x="71120" y="102870"/>
                      <a:pt x="71120" y="106680"/>
                    </a:cubicBezTo>
                    <a:cubicBezTo>
                      <a:pt x="71120" y="110490"/>
                      <a:pt x="54610" y="123190"/>
                      <a:pt x="50800" y="121920"/>
                    </a:cubicBezTo>
                    <a:cubicBezTo>
                      <a:pt x="46990" y="120650"/>
                      <a:pt x="44450" y="105410"/>
                      <a:pt x="48260" y="97790"/>
                    </a:cubicBezTo>
                    <a:cubicBezTo>
                      <a:pt x="53340" y="87630"/>
                      <a:pt x="91440" y="77470"/>
                      <a:pt x="90170" y="73660"/>
                    </a:cubicBezTo>
                    <a:cubicBezTo>
                      <a:pt x="88900" y="69850"/>
                      <a:pt x="40640" y="86360"/>
                      <a:pt x="35560" y="78740"/>
                    </a:cubicBezTo>
                    <a:cubicBezTo>
                      <a:pt x="30480" y="71120"/>
                      <a:pt x="68580" y="30480"/>
                      <a:pt x="64770" y="26670"/>
                    </a:cubicBezTo>
                    <a:cubicBezTo>
                      <a:pt x="60960" y="22860"/>
                      <a:pt x="29210" y="52070"/>
                      <a:pt x="17780" y="53340"/>
                    </a:cubicBezTo>
                    <a:cubicBezTo>
                      <a:pt x="11430" y="54610"/>
                      <a:pt x="5080" y="53340"/>
                      <a:pt x="2540" y="49530"/>
                    </a:cubicBezTo>
                    <a:cubicBezTo>
                      <a:pt x="0" y="45720"/>
                      <a:pt x="2540" y="31750"/>
                      <a:pt x="2540" y="31750"/>
                    </a:cubicBezTo>
                  </a:path>
                </a:pathLst>
              </a:custGeom>
              <a:solidFill>
                <a:srgbClr val="000000"/>
              </a:solidFill>
              <a:ln>
                <a:noFill/>
              </a:ln>
            </p:spPr>
          </p:sp>
        </p:grpSp>
        <p:grpSp>
          <p:nvGrpSpPr>
            <p:cNvPr id="306" name="Group 306"/>
            <p:cNvGrpSpPr/>
            <p:nvPr/>
          </p:nvGrpSpPr>
          <p:grpSpPr>
            <a:xfrm>
              <a:off x="772323" y="2915104"/>
              <a:ext cx="89415" cy="88262"/>
              <a:chOff x="0" y="0"/>
              <a:chExt cx="196850" cy="194310"/>
            </a:xfrm>
          </p:grpSpPr>
          <p:sp>
            <p:nvSpPr>
              <p:cNvPr id="307" name="Freeform 307"/>
              <p:cNvSpPr/>
              <p:nvPr/>
            </p:nvSpPr>
            <p:spPr>
              <a:xfrm>
                <a:off x="50800" y="48260"/>
                <a:ext cx="96520" cy="100330"/>
              </a:xfrm>
              <a:custGeom>
                <a:avLst/>
                <a:gdLst/>
                <a:ahLst/>
                <a:cxnLst/>
                <a:rect l="l" t="t" r="r" b="b"/>
                <a:pathLst>
                  <a:path w="96520" h="100330">
                    <a:moveTo>
                      <a:pt x="0" y="21590"/>
                    </a:moveTo>
                    <a:cubicBezTo>
                      <a:pt x="38100" y="0"/>
                      <a:pt x="52070" y="0"/>
                      <a:pt x="58420" y="6350"/>
                    </a:cubicBezTo>
                    <a:cubicBezTo>
                      <a:pt x="68580" y="16510"/>
                      <a:pt x="55880" y="63500"/>
                      <a:pt x="66040" y="74930"/>
                    </a:cubicBezTo>
                    <a:cubicBezTo>
                      <a:pt x="72390" y="82550"/>
                      <a:pt x="92710" y="77470"/>
                      <a:pt x="95250" y="81280"/>
                    </a:cubicBezTo>
                    <a:cubicBezTo>
                      <a:pt x="96520" y="83820"/>
                      <a:pt x="93980" y="88900"/>
                      <a:pt x="91440" y="90170"/>
                    </a:cubicBezTo>
                    <a:cubicBezTo>
                      <a:pt x="87630" y="92710"/>
                      <a:pt x="68580" y="91440"/>
                      <a:pt x="67310" y="87630"/>
                    </a:cubicBezTo>
                    <a:cubicBezTo>
                      <a:pt x="66040" y="83820"/>
                      <a:pt x="78740" y="66040"/>
                      <a:pt x="82550" y="66040"/>
                    </a:cubicBezTo>
                    <a:cubicBezTo>
                      <a:pt x="86360" y="66040"/>
                      <a:pt x="92710" y="87630"/>
                      <a:pt x="90170" y="91440"/>
                    </a:cubicBezTo>
                    <a:cubicBezTo>
                      <a:pt x="87630" y="93980"/>
                      <a:pt x="68580" y="91440"/>
                      <a:pt x="66040" y="86360"/>
                    </a:cubicBezTo>
                    <a:cubicBezTo>
                      <a:pt x="63500" y="82550"/>
                      <a:pt x="67310" y="71120"/>
                      <a:pt x="71120" y="68580"/>
                    </a:cubicBezTo>
                    <a:cubicBezTo>
                      <a:pt x="74930" y="66040"/>
                      <a:pt x="86360" y="64770"/>
                      <a:pt x="88900" y="68580"/>
                    </a:cubicBezTo>
                    <a:cubicBezTo>
                      <a:pt x="92710" y="72390"/>
                      <a:pt x="90170" y="91440"/>
                      <a:pt x="85090" y="95250"/>
                    </a:cubicBezTo>
                    <a:cubicBezTo>
                      <a:pt x="77470" y="100330"/>
                      <a:pt x="44450" y="91440"/>
                      <a:pt x="36830" y="80010"/>
                    </a:cubicBezTo>
                    <a:cubicBezTo>
                      <a:pt x="29210" y="68580"/>
                      <a:pt x="48260" y="34290"/>
                      <a:pt x="41910" y="29210"/>
                    </a:cubicBezTo>
                    <a:cubicBezTo>
                      <a:pt x="36830" y="25400"/>
                      <a:pt x="13970" y="46990"/>
                      <a:pt x="7620" y="44450"/>
                    </a:cubicBezTo>
                    <a:cubicBezTo>
                      <a:pt x="2540" y="41910"/>
                      <a:pt x="0" y="21590"/>
                      <a:pt x="0" y="21590"/>
                    </a:cubicBezTo>
                  </a:path>
                </a:pathLst>
              </a:custGeom>
              <a:solidFill>
                <a:srgbClr val="000000"/>
              </a:solidFill>
              <a:ln>
                <a:noFill/>
              </a:ln>
            </p:spPr>
          </p:sp>
        </p:grpSp>
        <p:grpSp>
          <p:nvGrpSpPr>
            <p:cNvPr id="308" name="Group 308"/>
            <p:cNvGrpSpPr/>
            <p:nvPr/>
          </p:nvGrpSpPr>
          <p:grpSpPr>
            <a:xfrm>
              <a:off x="808666" y="2913373"/>
              <a:ext cx="87108" cy="101530"/>
              <a:chOff x="0" y="0"/>
              <a:chExt cx="191770" cy="223520"/>
            </a:xfrm>
          </p:grpSpPr>
          <p:sp>
            <p:nvSpPr>
              <p:cNvPr id="309" name="Freeform 309"/>
              <p:cNvSpPr/>
              <p:nvPr/>
            </p:nvSpPr>
            <p:spPr>
              <a:xfrm>
                <a:off x="48260" y="45720"/>
                <a:ext cx="96520" cy="129540"/>
              </a:xfrm>
              <a:custGeom>
                <a:avLst/>
                <a:gdLst/>
                <a:ahLst/>
                <a:cxnLst/>
                <a:rect l="l" t="t" r="r" b="b"/>
                <a:pathLst>
                  <a:path w="96520" h="129540">
                    <a:moveTo>
                      <a:pt x="50800" y="38100"/>
                    </a:moveTo>
                    <a:cubicBezTo>
                      <a:pt x="29210" y="104140"/>
                      <a:pt x="36830" y="106680"/>
                      <a:pt x="41910" y="104140"/>
                    </a:cubicBezTo>
                    <a:cubicBezTo>
                      <a:pt x="50800" y="100330"/>
                      <a:pt x="71120" y="71120"/>
                      <a:pt x="69850" y="58420"/>
                    </a:cubicBezTo>
                    <a:cubicBezTo>
                      <a:pt x="68580" y="48260"/>
                      <a:pt x="52070" y="36830"/>
                      <a:pt x="43180" y="33020"/>
                    </a:cubicBezTo>
                    <a:cubicBezTo>
                      <a:pt x="38100" y="30480"/>
                      <a:pt x="30480" y="29210"/>
                      <a:pt x="26670" y="31750"/>
                    </a:cubicBezTo>
                    <a:cubicBezTo>
                      <a:pt x="22860" y="34290"/>
                      <a:pt x="22860" y="50800"/>
                      <a:pt x="20320" y="50800"/>
                    </a:cubicBezTo>
                    <a:cubicBezTo>
                      <a:pt x="17780" y="50800"/>
                      <a:pt x="12700" y="38100"/>
                      <a:pt x="13970" y="34290"/>
                    </a:cubicBezTo>
                    <a:cubicBezTo>
                      <a:pt x="15240" y="30480"/>
                      <a:pt x="24130" y="25400"/>
                      <a:pt x="27940" y="26670"/>
                    </a:cubicBezTo>
                    <a:cubicBezTo>
                      <a:pt x="33020" y="27940"/>
                      <a:pt x="39370" y="41910"/>
                      <a:pt x="38100" y="45720"/>
                    </a:cubicBezTo>
                    <a:cubicBezTo>
                      <a:pt x="36830" y="49530"/>
                      <a:pt x="19050" y="50800"/>
                      <a:pt x="16510" y="48260"/>
                    </a:cubicBezTo>
                    <a:cubicBezTo>
                      <a:pt x="13970" y="44450"/>
                      <a:pt x="22860" y="25400"/>
                      <a:pt x="26670" y="25400"/>
                    </a:cubicBezTo>
                    <a:cubicBezTo>
                      <a:pt x="30480" y="25400"/>
                      <a:pt x="40640" y="41910"/>
                      <a:pt x="39370" y="44450"/>
                    </a:cubicBezTo>
                    <a:cubicBezTo>
                      <a:pt x="38100" y="48260"/>
                      <a:pt x="16510" y="48260"/>
                      <a:pt x="13970" y="43180"/>
                    </a:cubicBezTo>
                    <a:cubicBezTo>
                      <a:pt x="10160" y="36830"/>
                      <a:pt x="19050" y="8890"/>
                      <a:pt x="29210" y="5080"/>
                    </a:cubicBezTo>
                    <a:cubicBezTo>
                      <a:pt x="41910" y="0"/>
                      <a:pt x="78740" y="21590"/>
                      <a:pt x="88900" y="35560"/>
                    </a:cubicBezTo>
                    <a:cubicBezTo>
                      <a:pt x="96520" y="46990"/>
                      <a:pt x="96520" y="63500"/>
                      <a:pt x="92710" y="77470"/>
                    </a:cubicBezTo>
                    <a:cubicBezTo>
                      <a:pt x="87630" y="93980"/>
                      <a:pt x="68580" y="115570"/>
                      <a:pt x="55880" y="123190"/>
                    </a:cubicBezTo>
                    <a:cubicBezTo>
                      <a:pt x="46990" y="128270"/>
                      <a:pt x="35560" y="129540"/>
                      <a:pt x="26670" y="127000"/>
                    </a:cubicBezTo>
                    <a:cubicBezTo>
                      <a:pt x="17780" y="124460"/>
                      <a:pt x="6350" y="111760"/>
                      <a:pt x="2540" y="102870"/>
                    </a:cubicBezTo>
                    <a:cubicBezTo>
                      <a:pt x="0" y="95250"/>
                      <a:pt x="2540" y="86360"/>
                      <a:pt x="5080" y="76200"/>
                    </a:cubicBezTo>
                    <a:cubicBezTo>
                      <a:pt x="8890" y="60960"/>
                      <a:pt x="20320" y="29210"/>
                      <a:pt x="30480" y="22860"/>
                    </a:cubicBezTo>
                    <a:cubicBezTo>
                      <a:pt x="35560" y="19050"/>
                      <a:pt x="43180" y="19050"/>
                      <a:pt x="46990" y="21590"/>
                    </a:cubicBezTo>
                    <a:cubicBezTo>
                      <a:pt x="50800" y="24130"/>
                      <a:pt x="50800" y="38100"/>
                      <a:pt x="50800" y="38100"/>
                    </a:cubicBezTo>
                  </a:path>
                </a:pathLst>
              </a:custGeom>
              <a:solidFill>
                <a:srgbClr val="000000"/>
              </a:solidFill>
              <a:ln>
                <a:noFill/>
              </a:ln>
            </p:spPr>
          </p:sp>
        </p:grpSp>
        <p:grpSp>
          <p:nvGrpSpPr>
            <p:cNvPr id="310" name="Group 310"/>
            <p:cNvGrpSpPr/>
            <p:nvPr/>
          </p:nvGrpSpPr>
          <p:grpSpPr>
            <a:xfrm>
              <a:off x="840971" y="2916834"/>
              <a:ext cx="91723" cy="87108"/>
              <a:chOff x="0" y="0"/>
              <a:chExt cx="201930" cy="191770"/>
            </a:xfrm>
          </p:grpSpPr>
          <p:sp>
            <p:nvSpPr>
              <p:cNvPr id="311" name="Freeform 311"/>
              <p:cNvSpPr/>
              <p:nvPr/>
            </p:nvSpPr>
            <p:spPr>
              <a:xfrm>
                <a:off x="46990" y="50800"/>
                <a:ext cx="106680" cy="97790"/>
              </a:xfrm>
              <a:custGeom>
                <a:avLst/>
                <a:gdLst/>
                <a:ahLst/>
                <a:cxnLst/>
                <a:rect l="l" t="t" r="r" b="b"/>
                <a:pathLst>
                  <a:path w="106680" h="97790">
                    <a:moveTo>
                      <a:pt x="8890" y="0"/>
                    </a:moveTo>
                    <a:cubicBezTo>
                      <a:pt x="80010" y="29210"/>
                      <a:pt x="62230" y="72390"/>
                      <a:pt x="72390" y="83820"/>
                    </a:cubicBezTo>
                    <a:cubicBezTo>
                      <a:pt x="78740" y="91440"/>
                      <a:pt x="102870" y="90170"/>
                      <a:pt x="102870" y="90170"/>
                    </a:cubicBezTo>
                    <a:cubicBezTo>
                      <a:pt x="102870" y="90170"/>
                      <a:pt x="78740" y="87630"/>
                      <a:pt x="77470" y="83820"/>
                    </a:cubicBezTo>
                    <a:cubicBezTo>
                      <a:pt x="76200" y="80010"/>
                      <a:pt x="91440" y="64770"/>
                      <a:pt x="95250" y="66040"/>
                    </a:cubicBezTo>
                    <a:cubicBezTo>
                      <a:pt x="99060" y="67310"/>
                      <a:pt x="105410" y="86360"/>
                      <a:pt x="102870" y="90170"/>
                    </a:cubicBezTo>
                    <a:cubicBezTo>
                      <a:pt x="100330" y="93980"/>
                      <a:pt x="80010" y="91440"/>
                      <a:pt x="78740" y="87630"/>
                    </a:cubicBezTo>
                    <a:cubicBezTo>
                      <a:pt x="77470" y="83820"/>
                      <a:pt x="90170" y="66040"/>
                      <a:pt x="93980" y="66040"/>
                    </a:cubicBezTo>
                    <a:cubicBezTo>
                      <a:pt x="97790" y="66040"/>
                      <a:pt x="106680" y="83820"/>
                      <a:pt x="104140" y="88900"/>
                    </a:cubicBezTo>
                    <a:cubicBezTo>
                      <a:pt x="99060" y="96520"/>
                      <a:pt x="52070" y="97790"/>
                      <a:pt x="43180" y="87630"/>
                    </a:cubicBezTo>
                    <a:cubicBezTo>
                      <a:pt x="35560" y="78740"/>
                      <a:pt x="58420" y="45720"/>
                      <a:pt x="50800" y="35560"/>
                    </a:cubicBezTo>
                    <a:cubicBezTo>
                      <a:pt x="44450" y="25400"/>
                      <a:pt x="8890" y="33020"/>
                      <a:pt x="3810" y="25400"/>
                    </a:cubicBezTo>
                    <a:cubicBezTo>
                      <a:pt x="0" y="19050"/>
                      <a:pt x="8890" y="0"/>
                      <a:pt x="8890" y="0"/>
                    </a:cubicBezTo>
                  </a:path>
                </a:pathLst>
              </a:custGeom>
              <a:solidFill>
                <a:srgbClr val="000000"/>
              </a:solidFill>
              <a:ln>
                <a:noFill/>
              </a:ln>
            </p:spPr>
          </p:sp>
        </p:grpSp>
        <p:grpSp>
          <p:nvGrpSpPr>
            <p:cNvPr id="312" name="Group 312"/>
            <p:cNvGrpSpPr/>
            <p:nvPr/>
          </p:nvGrpSpPr>
          <p:grpSpPr>
            <a:xfrm>
              <a:off x="881352" y="2913950"/>
              <a:ext cx="84800" cy="100953"/>
              <a:chOff x="0" y="0"/>
              <a:chExt cx="186690" cy="222250"/>
            </a:xfrm>
          </p:grpSpPr>
          <p:sp>
            <p:nvSpPr>
              <p:cNvPr id="313" name="Freeform 313"/>
              <p:cNvSpPr/>
              <p:nvPr/>
            </p:nvSpPr>
            <p:spPr>
              <a:xfrm>
                <a:off x="46990" y="52070"/>
                <a:ext cx="95250" cy="120650"/>
              </a:xfrm>
              <a:custGeom>
                <a:avLst/>
                <a:gdLst/>
                <a:ahLst/>
                <a:cxnLst/>
                <a:rect l="l" t="t" r="r" b="b"/>
                <a:pathLst>
                  <a:path w="95250" h="120650">
                    <a:moveTo>
                      <a:pt x="7620" y="0"/>
                    </a:moveTo>
                    <a:cubicBezTo>
                      <a:pt x="76200" y="6350"/>
                      <a:pt x="76200" y="31750"/>
                      <a:pt x="72390" y="43180"/>
                    </a:cubicBezTo>
                    <a:cubicBezTo>
                      <a:pt x="68580" y="53340"/>
                      <a:pt x="58420" y="66040"/>
                      <a:pt x="50800" y="67310"/>
                    </a:cubicBezTo>
                    <a:cubicBezTo>
                      <a:pt x="44450" y="68580"/>
                      <a:pt x="33020" y="62230"/>
                      <a:pt x="31750" y="57150"/>
                    </a:cubicBezTo>
                    <a:cubicBezTo>
                      <a:pt x="30480" y="52070"/>
                      <a:pt x="43180" y="40640"/>
                      <a:pt x="50800" y="36830"/>
                    </a:cubicBezTo>
                    <a:cubicBezTo>
                      <a:pt x="58420" y="33020"/>
                      <a:pt x="72390" y="33020"/>
                      <a:pt x="78740" y="38100"/>
                    </a:cubicBezTo>
                    <a:cubicBezTo>
                      <a:pt x="87630" y="45720"/>
                      <a:pt x="95250" y="81280"/>
                      <a:pt x="88900" y="95250"/>
                    </a:cubicBezTo>
                    <a:cubicBezTo>
                      <a:pt x="82550" y="107950"/>
                      <a:pt x="52070" y="119380"/>
                      <a:pt x="40640" y="119380"/>
                    </a:cubicBezTo>
                    <a:cubicBezTo>
                      <a:pt x="35560" y="119380"/>
                      <a:pt x="30480" y="116840"/>
                      <a:pt x="27940" y="113030"/>
                    </a:cubicBezTo>
                    <a:cubicBezTo>
                      <a:pt x="25400" y="107950"/>
                      <a:pt x="26670" y="95250"/>
                      <a:pt x="30480" y="91440"/>
                    </a:cubicBezTo>
                    <a:cubicBezTo>
                      <a:pt x="33020" y="88900"/>
                      <a:pt x="40640" y="86360"/>
                      <a:pt x="44450" y="88900"/>
                    </a:cubicBezTo>
                    <a:cubicBezTo>
                      <a:pt x="49530" y="91440"/>
                      <a:pt x="53340" y="109220"/>
                      <a:pt x="50800" y="114300"/>
                    </a:cubicBezTo>
                    <a:cubicBezTo>
                      <a:pt x="48260" y="118110"/>
                      <a:pt x="36830" y="120650"/>
                      <a:pt x="33020" y="118110"/>
                    </a:cubicBezTo>
                    <a:cubicBezTo>
                      <a:pt x="27940" y="115570"/>
                      <a:pt x="24130" y="102870"/>
                      <a:pt x="26670" y="96520"/>
                    </a:cubicBezTo>
                    <a:cubicBezTo>
                      <a:pt x="30480" y="87630"/>
                      <a:pt x="63500" y="82550"/>
                      <a:pt x="63500" y="76200"/>
                    </a:cubicBezTo>
                    <a:cubicBezTo>
                      <a:pt x="63500" y="69850"/>
                      <a:pt x="34290" y="66040"/>
                      <a:pt x="31750" y="57150"/>
                    </a:cubicBezTo>
                    <a:cubicBezTo>
                      <a:pt x="29210" y="48260"/>
                      <a:pt x="54610" y="26670"/>
                      <a:pt x="50800" y="21590"/>
                    </a:cubicBezTo>
                    <a:cubicBezTo>
                      <a:pt x="46990" y="15240"/>
                      <a:pt x="8890" y="31750"/>
                      <a:pt x="3810" y="25400"/>
                    </a:cubicBezTo>
                    <a:cubicBezTo>
                      <a:pt x="0" y="20320"/>
                      <a:pt x="7620" y="0"/>
                      <a:pt x="7620" y="0"/>
                    </a:cubicBezTo>
                  </a:path>
                </a:pathLst>
              </a:custGeom>
              <a:solidFill>
                <a:srgbClr val="000000"/>
              </a:solidFill>
              <a:ln>
                <a:noFill/>
              </a:ln>
            </p:spPr>
          </p:sp>
        </p:grpSp>
        <p:grpSp>
          <p:nvGrpSpPr>
            <p:cNvPr id="314" name="Group 314"/>
            <p:cNvGrpSpPr/>
            <p:nvPr/>
          </p:nvGrpSpPr>
          <p:grpSpPr>
            <a:xfrm>
              <a:off x="870969" y="923737"/>
              <a:ext cx="79609" cy="57687"/>
              <a:chOff x="0" y="0"/>
              <a:chExt cx="175260" cy="127000"/>
            </a:xfrm>
          </p:grpSpPr>
          <p:sp>
            <p:nvSpPr>
              <p:cNvPr id="315" name="Freeform 315"/>
              <p:cNvSpPr/>
              <p:nvPr/>
            </p:nvSpPr>
            <p:spPr>
              <a:xfrm>
                <a:off x="50800" y="48260"/>
                <a:ext cx="74930" cy="34290"/>
              </a:xfrm>
              <a:custGeom>
                <a:avLst/>
                <a:gdLst/>
                <a:ahLst/>
                <a:cxnLst/>
                <a:rect l="l" t="t" r="r" b="b"/>
                <a:pathLst>
                  <a:path w="74930" h="34290">
                    <a:moveTo>
                      <a:pt x="12700" y="2540"/>
                    </a:moveTo>
                    <a:cubicBezTo>
                      <a:pt x="71120" y="6350"/>
                      <a:pt x="74930" y="16510"/>
                      <a:pt x="73660" y="20320"/>
                    </a:cubicBezTo>
                    <a:cubicBezTo>
                      <a:pt x="71120" y="24130"/>
                      <a:pt x="54610" y="26670"/>
                      <a:pt x="52070" y="24130"/>
                    </a:cubicBezTo>
                    <a:cubicBezTo>
                      <a:pt x="49530" y="21590"/>
                      <a:pt x="52070" y="5080"/>
                      <a:pt x="55880" y="2540"/>
                    </a:cubicBezTo>
                    <a:cubicBezTo>
                      <a:pt x="59690" y="0"/>
                      <a:pt x="72390" y="6350"/>
                      <a:pt x="73660" y="10160"/>
                    </a:cubicBezTo>
                    <a:cubicBezTo>
                      <a:pt x="74930" y="13970"/>
                      <a:pt x="71120" y="24130"/>
                      <a:pt x="64770" y="27940"/>
                    </a:cubicBezTo>
                    <a:cubicBezTo>
                      <a:pt x="54610" y="34290"/>
                      <a:pt x="20320" y="33020"/>
                      <a:pt x="10160" y="27940"/>
                    </a:cubicBezTo>
                    <a:cubicBezTo>
                      <a:pt x="3810" y="25400"/>
                      <a:pt x="0" y="17780"/>
                      <a:pt x="0" y="13970"/>
                    </a:cubicBezTo>
                    <a:cubicBezTo>
                      <a:pt x="0" y="10160"/>
                      <a:pt x="12700" y="2540"/>
                      <a:pt x="12700" y="2540"/>
                    </a:cubicBezTo>
                  </a:path>
                </a:pathLst>
              </a:custGeom>
              <a:solidFill>
                <a:srgbClr val="000000"/>
              </a:solidFill>
              <a:ln>
                <a:noFill/>
              </a:ln>
            </p:spPr>
          </p:sp>
        </p:grpSp>
        <p:grpSp>
          <p:nvGrpSpPr>
            <p:cNvPr id="316" name="Group 316"/>
            <p:cNvGrpSpPr/>
            <p:nvPr/>
          </p:nvGrpSpPr>
          <p:grpSpPr>
            <a:xfrm>
              <a:off x="902120" y="908738"/>
              <a:ext cx="83647" cy="106145"/>
              <a:chOff x="0" y="0"/>
              <a:chExt cx="184150" cy="233680"/>
            </a:xfrm>
          </p:grpSpPr>
          <p:sp>
            <p:nvSpPr>
              <p:cNvPr id="317" name="Freeform 317"/>
              <p:cNvSpPr/>
              <p:nvPr/>
            </p:nvSpPr>
            <p:spPr>
              <a:xfrm>
                <a:off x="48260" y="46990"/>
                <a:ext cx="88900" cy="142240"/>
              </a:xfrm>
              <a:custGeom>
                <a:avLst/>
                <a:gdLst/>
                <a:ahLst/>
                <a:cxnLst/>
                <a:rect l="l" t="t" r="r" b="b"/>
                <a:pathLst>
                  <a:path w="88900" h="142240">
                    <a:moveTo>
                      <a:pt x="43180" y="25400"/>
                    </a:moveTo>
                    <a:cubicBezTo>
                      <a:pt x="52070" y="66040"/>
                      <a:pt x="76200" y="57150"/>
                      <a:pt x="82550" y="63500"/>
                    </a:cubicBezTo>
                    <a:cubicBezTo>
                      <a:pt x="88900" y="71120"/>
                      <a:pt x="88900" y="91440"/>
                      <a:pt x="85090" y="102870"/>
                    </a:cubicBezTo>
                    <a:cubicBezTo>
                      <a:pt x="80010" y="115570"/>
                      <a:pt x="66040" y="129540"/>
                      <a:pt x="53340" y="134620"/>
                    </a:cubicBezTo>
                    <a:cubicBezTo>
                      <a:pt x="40640" y="139700"/>
                      <a:pt x="19050" y="142240"/>
                      <a:pt x="10160" y="135890"/>
                    </a:cubicBezTo>
                    <a:cubicBezTo>
                      <a:pt x="2540" y="130810"/>
                      <a:pt x="0" y="114300"/>
                      <a:pt x="2540" y="102870"/>
                    </a:cubicBezTo>
                    <a:cubicBezTo>
                      <a:pt x="7620" y="85090"/>
                      <a:pt x="50800" y="62230"/>
                      <a:pt x="53340" y="45720"/>
                    </a:cubicBezTo>
                    <a:cubicBezTo>
                      <a:pt x="54610" y="34290"/>
                      <a:pt x="36830" y="21590"/>
                      <a:pt x="38100" y="13970"/>
                    </a:cubicBezTo>
                    <a:cubicBezTo>
                      <a:pt x="39370" y="8890"/>
                      <a:pt x="46990" y="3810"/>
                      <a:pt x="50800" y="3810"/>
                    </a:cubicBezTo>
                    <a:cubicBezTo>
                      <a:pt x="55880" y="3810"/>
                      <a:pt x="66040" y="15240"/>
                      <a:pt x="66040" y="19050"/>
                    </a:cubicBezTo>
                    <a:cubicBezTo>
                      <a:pt x="66040" y="24130"/>
                      <a:pt x="49530" y="33020"/>
                      <a:pt x="45720" y="30480"/>
                    </a:cubicBezTo>
                    <a:cubicBezTo>
                      <a:pt x="41910" y="27940"/>
                      <a:pt x="39370" y="10160"/>
                      <a:pt x="41910" y="7620"/>
                    </a:cubicBezTo>
                    <a:cubicBezTo>
                      <a:pt x="45720" y="5080"/>
                      <a:pt x="66040" y="13970"/>
                      <a:pt x="66040" y="17780"/>
                    </a:cubicBezTo>
                    <a:cubicBezTo>
                      <a:pt x="66040" y="21590"/>
                      <a:pt x="52070" y="33020"/>
                      <a:pt x="46990" y="31750"/>
                    </a:cubicBezTo>
                    <a:cubicBezTo>
                      <a:pt x="43180" y="30480"/>
                      <a:pt x="36830" y="15240"/>
                      <a:pt x="39370" y="11430"/>
                    </a:cubicBezTo>
                    <a:cubicBezTo>
                      <a:pt x="41910" y="7620"/>
                      <a:pt x="57150" y="6350"/>
                      <a:pt x="63500" y="10160"/>
                    </a:cubicBezTo>
                    <a:cubicBezTo>
                      <a:pt x="72390" y="16510"/>
                      <a:pt x="81280" y="38100"/>
                      <a:pt x="78740" y="53340"/>
                    </a:cubicBezTo>
                    <a:cubicBezTo>
                      <a:pt x="74930" y="73660"/>
                      <a:pt x="19050" y="113030"/>
                      <a:pt x="21590" y="115570"/>
                    </a:cubicBezTo>
                    <a:cubicBezTo>
                      <a:pt x="22860" y="116840"/>
                      <a:pt x="64770" y="92710"/>
                      <a:pt x="63500" y="87630"/>
                    </a:cubicBezTo>
                    <a:cubicBezTo>
                      <a:pt x="62230" y="82550"/>
                      <a:pt x="35560" y="87630"/>
                      <a:pt x="26670" y="81280"/>
                    </a:cubicBezTo>
                    <a:cubicBezTo>
                      <a:pt x="17780" y="76200"/>
                      <a:pt x="11430" y="64770"/>
                      <a:pt x="8890" y="54610"/>
                    </a:cubicBezTo>
                    <a:cubicBezTo>
                      <a:pt x="6350" y="44450"/>
                      <a:pt x="6350" y="29210"/>
                      <a:pt x="10160" y="20320"/>
                    </a:cubicBezTo>
                    <a:cubicBezTo>
                      <a:pt x="12700" y="13970"/>
                      <a:pt x="19050" y="7620"/>
                      <a:pt x="25400" y="5080"/>
                    </a:cubicBezTo>
                    <a:cubicBezTo>
                      <a:pt x="31750" y="2540"/>
                      <a:pt x="44450" y="0"/>
                      <a:pt x="46990" y="3810"/>
                    </a:cubicBezTo>
                    <a:cubicBezTo>
                      <a:pt x="49530" y="7620"/>
                      <a:pt x="43180" y="25400"/>
                      <a:pt x="43180" y="25400"/>
                    </a:cubicBezTo>
                  </a:path>
                </a:pathLst>
              </a:custGeom>
              <a:solidFill>
                <a:srgbClr val="000000"/>
              </a:solidFill>
              <a:ln>
                <a:noFill/>
              </a:ln>
            </p:spPr>
          </p:sp>
        </p:grpSp>
        <p:grpSp>
          <p:nvGrpSpPr>
            <p:cNvPr id="318" name="Group 318"/>
            <p:cNvGrpSpPr/>
            <p:nvPr/>
          </p:nvGrpSpPr>
          <p:grpSpPr>
            <a:xfrm>
              <a:off x="1012879" y="917391"/>
              <a:ext cx="90569" cy="87108"/>
              <a:chOff x="0" y="0"/>
              <a:chExt cx="199390" cy="191770"/>
            </a:xfrm>
          </p:grpSpPr>
          <p:sp>
            <p:nvSpPr>
              <p:cNvPr id="319" name="Freeform 319"/>
              <p:cNvSpPr/>
              <p:nvPr/>
            </p:nvSpPr>
            <p:spPr>
              <a:xfrm>
                <a:off x="41910" y="49530"/>
                <a:ext cx="109220" cy="95250"/>
              </a:xfrm>
              <a:custGeom>
                <a:avLst/>
                <a:gdLst/>
                <a:ahLst/>
                <a:cxnLst/>
                <a:rect l="l" t="t" r="r" b="b"/>
                <a:pathLst>
                  <a:path w="109220" h="95250">
                    <a:moveTo>
                      <a:pt x="35560" y="16510"/>
                    </a:moveTo>
                    <a:cubicBezTo>
                      <a:pt x="25400" y="93980"/>
                      <a:pt x="12700" y="95250"/>
                      <a:pt x="8890" y="91440"/>
                    </a:cubicBezTo>
                    <a:cubicBezTo>
                      <a:pt x="1270" y="83820"/>
                      <a:pt x="3810" y="36830"/>
                      <a:pt x="11430" y="22860"/>
                    </a:cubicBezTo>
                    <a:cubicBezTo>
                      <a:pt x="16510" y="15240"/>
                      <a:pt x="25400" y="7620"/>
                      <a:pt x="33020" y="8890"/>
                    </a:cubicBezTo>
                    <a:cubicBezTo>
                      <a:pt x="44450" y="11430"/>
                      <a:pt x="69850" y="53340"/>
                      <a:pt x="69850" y="67310"/>
                    </a:cubicBezTo>
                    <a:cubicBezTo>
                      <a:pt x="69850" y="74930"/>
                      <a:pt x="64770" y="82550"/>
                      <a:pt x="59690" y="83820"/>
                    </a:cubicBezTo>
                    <a:cubicBezTo>
                      <a:pt x="55880" y="85090"/>
                      <a:pt x="45720" y="83820"/>
                      <a:pt x="43180" y="78740"/>
                    </a:cubicBezTo>
                    <a:cubicBezTo>
                      <a:pt x="39370" y="71120"/>
                      <a:pt x="49530" y="40640"/>
                      <a:pt x="57150" y="30480"/>
                    </a:cubicBezTo>
                    <a:cubicBezTo>
                      <a:pt x="62230" y="24130"/>
                      <a:pt x="72390" y="16510"/>
                      <a:pt x="78740" y="19050"/>
                    </a:cubicBezTo>
                    <a:cubicBezTo>
                      <a:pt x="88900" y="22860"/>
                      <a:pt x="109220" y="73660"/>
                      <a:pt x="104140" y="81280"/>
                    </a:cubicBezTo>
                    <a:cubicBezTo>
                      <a:pt x="100330" y="86360"/>
                      <a:pt x="81280" y="85090"/>
                      <a:pt x="78740" y="81280"/>
                    </a:cubicBezTo>
                    <a:cubicBezTo>
                      <a:pt x="76200" y="77470"/>
                      <a:pt x="83820" y="59690"/>
                      <a:pt x="88900" y="58420"/>
                    </a:cubicBezTo>
                    <a:cubicBezTo>
                      <a:pt x="93980" y="57150"/>
                      <a:pt x="107950" y="72390"/>
                      <a:pt x="106680" y="76200"/>
                    </a:cubicBezTo>
                    <a:cubicBezTo>
                      <a:pt x="105410" y="81280"/>
                      <a:pt x="86360" y="87630"/>
                      <a:pt x="82550" y="85090"/>
                    </a:cubicBezTo>
                    <a:cubicBezTo>
                      <a:pt x="78740" y="82550"/>
                      <a:pt x="78740" y="62230"/>
                      <a:pt x="82550" y="59690"/>
                    </a:cubicBezTo>
                    <a:cubicBezTo>
                      <a:pt x="86360" y="57150"/>
                      <a:pt x="106680" y="66040"/>
                      <a:pt x="106680" y="69850"/>
                    </a:cubicBezTo>
                    <a:cubicBezTo>
                      <a:pt x="106680" y="74930"/>
                      <a:pt x="90170" y="87630"/>
                      <a:pt x="83820" y="86360"/>
                    </a:cubicBezTo>
                    <a:cubicBezTo>
                      <a:pt x="76200" y="83820"/>
                      <a:pt x="64770" y="49530"/>
                      <a:pt x="68580" y="44450"/>
                    </a:cubicBezTo>
                    <a:cubicBezTo>
                      <a:pt x="71120" y="41910"/>
                      <a:pt x="82550" y="41910"/>
                      <a:pt x="83820" y="44450"/>
                    </a:cubicBezTo>
                    <a:cubicBezTo>
                      <a:pt x="86360" y="49530"/>
                      <a:pt x="73660" y="74930"/>
                      <a:pt x="66040" y="80010"/>
                    </a:cubicBezTo>
                    <a:cubicBezTo>
                      <a:pt x="59690" y="83820"/>
                      <a:pt x="52070" y="85090"/>
                      <a:pt x="45720" y="81280"/>
                    </a:cubicBezTo>
                    <a:cubicBezTo>
                      <a:pt x="35560" y="74930"/>
                      <a:pt x="17780" y="36830"/>
                      <a:pt x="21590" y="31750"/>
                    </a:cubicBezTo>
                    <a:cubicBezTo>
                      <a:pt x="22860" y="29210"/>
                      <a:pt x="33020" y="29210"/>
                      <a:pt x="35560" y="33020"/>
                    </a:cubicBezTo>
                    <a:cubicBezTo>
                      <a:pt x="40640" y="39370"/>
                      <a:pt x="39370" y="76200"/>
                      <a:pt x="31750" y="85090"/>
                    </a:cubicBezTo>
                    <a:cubicBezTo>
                      <a:pt x="26670" y="91440"/>
                      <a:pt x="13970" y="95250"/>
                      <a:pt x="8890" y="91440"/>
                    </a:cubicBezTo>
                    <a:cubicBezTo>
                      <a:pt x="0" y="85090"/>
                      <a:pt x="2540" y="25400"/>
                      <a:pt x="10160" y="11430"/>
                    </a:cubicBezTo>
                    <a:cubicBezTo>
                      <a:pt x="13970" y="5080"/>
                      <a:pt x="22860" y="0"/>
                      <a:pt x="26670" y="1270"/>
                    </a:cubicBezTo>
                    <a:cubicBezTo>
                      <a:pt x="30480" y="2540"/>
                      <a:pt x="35560" y="16510"/>
                      <a:pt x="35560" y="16510"/>
                    </a:cubicBezTo>
                  </a:path>
                </a:pathLst>
              </a:custGeom>
              <a:solidFill>
                <a:srgbClr val="000000"/>
              </a:solidFill>
              <a:ln>
                <a:noFill/>
              </a:ln>
            </p:spPr>
          </p:sp>
        </p:grpSp>
        <p:grpSp>
          <p:nvGrpSpPr>
            <p:cNvPr id="320" name="Group 320"/>
            <p:cNvGrpSpPr/>
            <p:nvPr/>
          </p:nvGrpSpPr>
          <p:grpSpPr>
            <a:xfrm>
              <a:off x="1052107" y="922006"/>
              <a:ext cx="110760" cy="94607"/>
              <a:chOff x="0" y="0"/>
              <a:chExt cx="243840" cy="208280"/>
            </a:xfrm>
          </p:grpSpPr>
          <p:sp>
            <p:nvSpPr>
              <p:cNvPr id="321" name="Freeform 321"/>
              <p:cNvSpPr/>
              <p:nvPr/>
            </p:nvSpPr>
            <p:spPr>
              <a:xfrm>
                <a:off x="45720" y="49530"/>
                <a:ext cx="149860" cy="109220"/>
              </a:xfrm>
              <a:custGeom>
                <a:avLst/>
                <a:gdLst/>
                <a:ahLst/>
                <a:cxnLst/>
                <a:rect l="l" t="t" r="r" b="b"/>
                <a:pathLst>
                  <a:path w="149860" h="109220">
                    <a:moveTo>
                      <a:pt x="30480" y="21590"/>
                    </a:moveTo>
                    <a:cubicBezTo>
                      <a:pt x="34290" y="86360"/>
                      <a:pt x="24130" y="91440"/>
                      <a:pt x="20320" y="88900"/>
                    </a:cubicBezTo>
                    <a:cubicBezTo>
                      <a:pt x="13970" y="85090"/>
                      <a:pt x="12700" y="44450"/>
                      <a:pt x="19050" y="29210"/>
                    </a:cubicBezTo>
                    <a:cubicBezTo>
                      <a:pt x="24130" y="16510"/>
                      <a:pt x="40640" y="0"/>
                      <a:pt x="48260" y="1270"/>
                    </a:cubicBezTo>
                    <a:cubicBezTo>
                      <a:pt x="58420" y="3810"/>
                      <a:pt x="74930" y="49530"/>
                      <a:pt x="71120" y="55880"/>
                    </a:cubicBezTo>
                    <a:cubicBezTo>
                      <a:pt x="68580" y="59690"/>
                      <a:pt x="53340" y="58420"/>
                      <a:pt x="52070" y="55880"/>
                    </a:cubicBezTo>
                    <a:cubicBezTo>
                      <a:pt x="49530" y="52070"/>
                      <a:pt x="68580" y="27940"/>
                      <a:pt x="77470" y="25400"/>
                    </a:cubicBezTo>
                    <a:cubicBezTo>
                      <a:pt x="83820" y="22860"/>
                      <a:pt x="88900" y="25400"/>
                      <a:pt x="95250" y="29210"/>
                    </a:cubicBezTo>
                    <a:cubicBezTo>
                      <a:pt x="109220" y="38100"/>
                      <a:pt x="149860" y="91440"/>
                      <a:pt x="146050" y="101600"/>
                    </a:cubicBezTo>
                    <a:cubicBezTo>
                      <a:pt x="143510" y="106680"/>
                      <a:pt x="128270" y="109220"/>
                      <a:pt x="124460" y="106680"/>
                    </a:cubicBezTo>
                    <a:cubicBezTo>
                      <a:pt x="120650" y="104140"/>
                      <a:pt x="118110" y="87630"/>
                      <a:pt x="120650" y="85090"/>
                    </a:cubicBezTo>
                    <a:cubicBezTo>
                      <a:pt x="124460" y="81280"/>
                      <a:pt x="146050" y="86360"/>
                      <a:pt x="147320" y="90170"/>
                    </a:cubicBezTo>
                    <a:cubicBezTo>
                      <a:pt x="148590" y="93980"/>
                      <a:pt x="137160" y="107950"/>
                      <a:pt x="130810" y="107950"/>
                    </a:cubicBezTo>
                    <a:cubicBezTo>
                      <a:pt x="119380" y="106680"/>
                      <a:pt x="99060" y="49530"/>
                      <a:pt x="88900" y="49530"/>
                    </a:cubicBezTo>
                    <a:cubicBezTo>
                      <a:pt x="82550" y="49530"/>
                      <a:pt x="80010" y="68580"/>
                      <a:pt x="73660" y="71120"/>
                    </a:cubicBezTo>
                    <a:cubicBezTo>
                      <a:pt x="67310" y="73660"/>
                      <a:pt x="55880" y="73660"/>
                      <a:pt x="50800" y="68580"/>
                    </a:cubicBezTo>
                    <a:cubicBezTo>
                      <a:pt x="43180" y="62230"/>
                      <a:pt x="34290" y="27940"/>
                      <a:pt x="38100" y="22860"/>
                    </a:cubicBezTo>
                    <a:cubicBezTo>
                      <a:pt x="40640" y="20320"/>
                      <a:pt x="48260" y="20320"/>
                      <a:pt x="50800" y="22860"/>
                    </a:cubicBezTo>
                    <a:cubicBezTo>
                      <a:pt x="55880" y="29210"/>
                      <a:pt x="45720" y="71120"/>
                      <a:pt x="38100" y="81280"/>
                    </a:cubicBezTo>
                    <a:cubicBezTo>
                      <a:pt x="33020" y="86360"/>
                      <a:pt x="25400" y="91440"/>
                      <a:pt x="20320" y="88900"/>
                    </a:cubicBezTo>
                    <a:cubicBezTo>
                      <a:pt x="11430" y="83820"/>
                      <a:pt x="0" y="33020"/>
                      <a:pt x="5080" y="20320"/>
                    </a:cubicBezTo>
                    <a:cubicBezTo>
                      <a:pt x="7620" y="13970"/>
                      <a:pt x="17780" y="8890"/>
                      <a:pt x="21590" y="10160"/>
                    </a:cubicBezTo>
                    <a:cubicBezTo>
                      <a:pt x="25400" y="11430"/>
                      <a:pt x="30480" y="21590"/>
                      <a:pt x="30480" y="21590"/>
                    </a:cubicBezTo>
                  </a:path>
                </a:pathLst>
              </a:custGeom>
              <a:solidFill>
                <a:srgbClr val="000000"/>
              </a:solidFill>
              <a:ln>
                <a:noFill/>
              </a:ln>
            </p:spPr>
          </p:sp>
        </p:grpSp>
        <p:sp>
          <p:nvSpPr>
            <p:cNvPr id="322" name="TextBox 322"/>
            <p:cNvSpPr txBox="1"/>
            <p:nvPr/>
          </p:nvSpPr>
          <p:spPr>
            <a:xfrm>
              <a:off x="531280" y="214389"/>
              <a:ext cx="1319838" cy="213041"/>
            </a:xfrm>
            <a:prstGeom prst="rect">
              <a:avLst/>
            </a:prstGeom>
          </p:spPr>
          <p:txBody>
            <a:bodyPr lIns="0" tIns="0" rIns="0" bIns="0" rtlCol="0" anchor="t">
              <a:spAutoFit/>
            </a:bodyPr>
            <a:lstStyle/>
            <a:p>
              <a:pPr algn="ctr">
                <a:lnSpc>
                  <a:spcPts val="1357"/>
                </a:lnSpc>
              </a:pPr>
              <a:r>
                <a:rPr lang="en-US" sz="969">
                  <a:solidFill>
                    <a:srgbClr val="000000"/>
                  </a:solidFill>
                  <a:latin typeface="Permanent Marker"/>
                </a:rPr>
                <a:t>Freezer #3</a:t>
              </a:r>
            </a:p>
          </p:txBody>
        </p:sp>
        <p:sp>
          <p:nvSpPr>
            <p:cNvPr id="323" name="TextBox 323"/>
            <p:cNvSpPr txBox="1"/>
            <p:nvPr/>
          </p:nvSpPr>
          <p:spPr>
            <a:xfrm>
              <a:off x="498545" y="2309834"/>
              <a:ext cx="1319838" cy="213041"/>
            </a:xfrm>
            <a:prstGeom prst="rect">
              <a:avLst/>
            </a:prstGeom>
          </p:spPr>
          <p:txBody>
            <a:bodyPr lIns="0" tIns="0" rIns="0" bIns="0" rtlCol="0" anchor="t">
              <a:spAutoFit/>
            </a:bodyPr>
            <a:lstStyle/>
            <a:p>
              <a:pPr algn="ctr">
                <a:lnSpc>
                  <a:spcPts val="1357"/>
                </a:lnSpc>
              </a:pPr>
              <a:r>
                <a:rPr lang="en-US" sz="969">
                  <a:solidFill>
                    <a:srgbClr val="000000"/>
                  </a:solidFill>
                  <a:latin typeface="Permanent Marker"/>
                </a:rPr>
                <a:t>Fridge #3</a:t>
              </a:r>
            </a:p>
          </p:txBody>
        </p:sp>
      </p:grpSp>
      <p:grpSp>
        <p:nvGrpSpPr>
          <p:cNvPr id="324" name="Group 324"/>
          <p:cNvGrpSpPr/>
          <p:nvPr/>
        </p:nvGrpSpPr>
        <p:grpSpPr>
          <a:xfrm>
            <a:off x="8484837" y="2866922"/>
            <a:ext cx="432462" cy="454440"/>
            <a:chOff x="0" y="0"/>
            <a:chExt cx="576616" cy="605920"/>
          </a:xfrm>
        </p:grpSpPr>
        <p:sp>
          <p:nvSpPr>
            <p:cNvPr id="325" name="Freeform 325"/>
            <p:cNvSpPr/>
            <p:nvPr/>
          </p:nvSpPr>
          <p:spPr>
            <a:xfrm>
              <a:off x="0" y="33628"/>
              <a:ext cx="576616" cy="572292"/>
            </a:xfrm>
            <a:custGeom>
              <a:avLst/>
              <a:gdLst/>
              <a:ahLst/>
              <a:cxnLst/>
              <a:rect l="l" t="t" r="r" b="b"/>
              <a:pathLst>
                <a:path w="576616" h="572292">
                  <a:moveTo>
                    <a:pt x="0" y="0"/>
                  </a:moveTo>
                  <a:lnTo>
                    <a:pt x="576616" y="0"/>
                  </a:lnTo>
                  <a:lnTo>
                    <a:pt x="576616" y="572292"/>
                  </a:lnTo>
                  <a:lnTo>
                    <a:pt x="0" y="572292"/>
                  </a:lnTo>
                  <a:lnTo>
                    <a:pt x="0" y="0"/>
                  </a:lnTo>
                  <a:close/>
                </a:path>
              </a:pathLst>
            </a:custGeom>
            <a:blipFill>
              <a:blip r:embed="rId21"/>
              <a:stretch>
                <a:fillRect/>
              </a:stretch>
            </a:blipFill>
          </p:spPr>
        </p:sp>
        <p:sp>
          <p:nvSpPr>
            <p:cNvPr id="326" name="Freeform 326"/>
            <p:cNvSpPr/>
            <p:nvPr/>
          </p:nvSpPr>
          <p:spPr>
            <a:xfrm>
              <a:off x="254844" y="0"/>
              <a:ext cx="132987" cy="121350"/>
            </a:xfrm>
            <a:custGeom>
              <a:avLst/>
              <a:gdLst/>
              <a:ahLst/>
              <a:cxnLst/>
              <a:rect l="l" t="t" r="r" b="b"/>
              <a:pathLst>
                <a:path w="132987" h="121350">
                  <a:moveTo>
                    <a:pt x="0" y="0"/>
                  </a:moveTo>
                  <a:lnTo>
                    <a:pt x="132987" y="0"/>
                  </a:lnTo>
                  <a:lnTo>
                    <a:pt x="132987" y="121350"/>
                  </a:lnTo>
                  <a:lnTo>
                    <a:pt x="0" y="121350"/>
                  </a:lnTo>
                  <a:lnTo>
                    <a:pt x="0" y="0"/>
                  </a:lnTo>
                  <a:close/>
                </a:path>
              </a:pathLst>
            </a:custGeom>
            <a:blipFill>
              <a:blip r:embed="rId26"/>
              <a:stretch>
                <a:fillRect/>
              </a:stretch>
            </a:blipFill>
          </p:spPr>
        </p:sp>
        <p:sp>
          <p:nvSpPr>
            <p:cNvPr id="327" name="TextBox 327"/>
            <p:cNvSpPr txBox="1"/>
            <p:nvPr/>
          </p:nvSpPr>
          <p:spPr>
            <a:xfrm>
              <a:off x="71854" y="209498"/>
              <a:ext cx="466169" cy="191978"/>
            </a:xfrm>
            <a:prstGeom prst="rect">
              <a:avLst/>
            </a:prstGeom>
          </p:spPr>
          <p:txBody>
            <a:bodyPr lIns="0" tIns="0" rIns="0" bIns="0" rtlCol="0" anchor="t">
              <a:spAutoFit/>
            </a:bodyPr>
            <a:lstStyle/>
            <a:p>
              <a:pPr algn="ctr">
                <a:lnSpc>
                  <a:spcPts val="1126"/>
                </a:lnSpc>
                <a:spcBef>
                  <a:spcPct val="0"/>
                </a:spcBef>
              </a:pPr>
              <a:r>
                <a:rPr lang="en-US" sz="804">
                  <a:solidFill>
                    <a:srgbClr val="000000"/>
                  </a:solidFill>
                  <a:latin typeface="Calibri (MS) Bold"/>
                </a:rPr>
                <a:t>USDA</a:t>
              </a:r>
            </a:p>
          </p:txBody>
        </p:sp>
      </p:grpSp>
      <p:grpSp>
        <p:nvGrpSpPr>
          <p:cNvPr id="328" name="Group 328"/>
          <p:cNvGrpSpPr/>
          <p:nvPr/>
        </p:nvGrpSpPr>
        <p:grpSpPr>
          <a:xfrm>
            <a:off x="8494362" y="1267193"/>
            <a:ext cx="432462" cy="454440"/>
            <a:chOff x="0" y="0"/>
            <a:chExt cx="576616" cy="605920"/>
          </a:xfrm>
        </p:grpSpPr>
        <p:sp>
          <p:nvSpPr>
            <p:cNvPr id="329" name="Freeform 329"/>
            <p:cNvSpPr/>
            <p:nvPr/>
          </p:nvSpPr>
          <p:spPr>
            <a:xfrm>
              <a:off x="0" y="33628"/>
              <a:ext cx="576616" cy="572292"/>
            </a:xfrm>
            <a:custGeom>
              <a:avLst/>
              <a:gdLst/>
              <a:ahLst/>
              <a:cxnLst/>
              <a:rect l="l" t="t" r="r" b="b"/>
              <a:pathLst>
                <a:path w="576616" h="572292">
                  <a:moveTo>
                    <a:pt x="0" y="0"/>
                  </a:moveTo>
                  <a:lnTo>
                    <a:pt x="576616" y="0"/>
                  </a:lnTo>
                  <a:lnTo>
                    <a:pt x="576616" y="572292"/>
                  </a:lnTo>
                  <a:lnTo>
                    <a:pt x="0" y="572292"/>
                  </a:lnTo>
                  <a:lnTo>
                    <a:pt x="0" y="0"/>
                  </a:lnTo>
                  <a:close/>
                </a:path>
              </a:pathLst>
            </a:custGeom>
            <a:blipFill>
              <a:blip r:embed="rId21"/>
              <a:stretch>
                <a:fillRect/>
              </a:stretch>
            </a:blipFill>
          </p:spPr>
        </p:sp>
        <p:sp>
          <p:nvSpPr>
            <p:cNvPr id="330" name="Freeform 330"/>
            <p:cNvSpPr/>
            <p:nvPr/>
          </p:nvSpPr>
          <p:spPr>
            <a:xfrm>
              <a:off x="254844" y="0"/>
              <a:ext cx="132987" cy="121350"/>
            </a:xfrm>
            <a:custGeom>
              <a:avLst/>
              <a:gdLst/>
              <a:ahLst/>
              <a:cxnLst/>
              <a:rect l="l" t="t" r="r" b="b"/>
              <a:pathLst>
                <a:path w="132987" h="121350">
                  <a:moveTo>
                    <a:pt x="0" y="0"/>
                  </a:moveTo>
                  <a:lnTo>
                    <a:pt x="132987" y="0"/>
                  </a:lnTo>
                  <a:lnTo>
                    <a:pt x="132987" y="121350"/>
                  </a:lnTo>
                  <a:lnTo>
                    <a:pt x="0" y="121350"/>
                  </a:lnTo>
                  <a:lnTo>
                    <a:pt x="0" y="0"/>
                  </a:lnTo>
                  <a:close/>
                </a:path>
              </a:pathLst>
            </a:custGeom>
            <a:blipFill>
              <a:blip r:embed="rId26"/>
              <a:stretch>
                <a:fillRect/>
              </a:stretch>
            </a:blipFill>
          </p:spPr>
        </p:sp>
        <p:sp>
          <p:nvSpPr>
            <p:cNvPr id="331" name="TextBox 331"/>
            <p:cNvSpPr txBox="1"/>
            <p:nvPr/>
          </p:nvSpPr>
          <p:spPr>
            <a:xfrm>
              <a:off x="71854" y="209498"/>
              <a:ext cx="466169" cy="191978"/>
            </a:xfrm>
            <a:prstGeom prst="rect">
              <a:avLst/>
            </a:prstGeom>
          </p:spPr>
          <p:txBody>
            <a:bodyPr lIns="0" tIns="0" rIns="0" bIns="0" rtlCol="0" anchor="t">
              <a:spAutoFit/>
            </a:bodyPr>
            <a:lstStyle/>
            <a:p>
              <a:pPr algn="ctr">
                <a:lnSpc>
                  <a:spcPts val="1126"/>
                </a:lnSpc>
                <a:spcBef>
                  <a:spcPct val="0"/>
                </a:spcBef>
              </a:pPr>
              <a:r>
                <a:rPr lang="en-US" sz="804">
                  <a:solidFill>
                    <a:srgbClr val="000000"/>
                  </a:solidFill>
                  <a:latin typeface="Calibri (MS) Bold"/>
                </a:rPr>
                <a:t>USDA</a:t>
              </a:r>
            </a:p>
          </p:txBody>
        </p:sp>
      </p:grpSp>
      <p:sp>
        <p:nvSpPr>
          <p:cNvPr id="332" name="Freeform 332"/>
          <p:cNvSpPr/>
          <p:nvPr/>
        </p:nvSpPr>
        <p:spPr>
          <a:xfrm>
            <a:off x="5370040" y="4927445"/>
            <a:ext cx="3515299" cy="2254185"/>
          </a:xfrm>
          <a:custGeom>
            <a:avLst/>
            <a:gdLst/>
            <a:ahLst/>
            <a:cxnLst/>
            <a:rect l="l" t="t" r="r" b="b"/>
            <a:pathLst>
              <a:path w="3515299" h="2254185">
                <a:moveTo>
                  <a:pt x="0" y="0"/>
                </a:moveTo>
                <a:lnTo>
                  <a:pt x="3515299" y="0"/>
                </a:lnTo>
                <a:lnTo>
                  <a:pt x="3515299" y="2254185"/>
                </a:lnTo>
                <a:lnTo>
                  <a:pt x="0" y="2254185"/>
                </a:lnTo>
                <a:lnTo>
                  <a:pt x="0" y="0"/>
                </a:lnTo>
                <a:close/>
              </a:path>
            </a:pathLst>
          </a:custGeom>
          <a:blipFill>
            <a:blip r:embed="rId29"/>
            <a:stretch>
              <a:fillRect/>
            </a:stretch>
          </a:blipFill>
        </p:spPr>
      </p:sp>
      <p:sp>
        <p:nvSpPr>
          <p:cNvPr id="333" name="TextBox 333"/>
          <p:cNvSpPr txBox="1"/>
          <p:nvPr/>
        </p:nvSpPr>
        <p:spPr>
          <a:xfrm>
            <a:off x="1656166" y="3169717"/>
            <a:ext cx="460805" cy="209147"/>
          </a:xfrm>
          <a:prstGeom prst="rect">
            <a:avLst/>
          </a:prstGeom>
        </p:spPr>
        <p:txBody>
          <a:bodyPr lIns="0" tIns="0" rIns="0" bIns="0" rtlCol="0" anchor="t">
            <a:spAutoFit/>
          </a:bodyPr>
          <a:lstStyle/>
          <a:p>
            <a:pPr algn="ctr">
              <a:lnSpc>
                <a:spcPts val="1485"/>
              </a:lnSpc>
              <a:spcBef>
                <a:spcPct val="0"/>
              </a:spcBef>
            </a:pPr>
            <a:r>
              <a:rPr lang="en-US" sz="1060">
                <a:solidFill>
                  <a:srgbClr val="000000"/>
                </a:solidFill>
                <a:latin typeface="Calibri (MS) Bold"/>
              </a:rPr>
              <a:t>USDA</a:t>
            </a:r>
          </a:p>
        </p:txBody>
      </p:sp>
      <p:sp>
        <p:nvSpPr>
          <p:cNvPr id="334" name="TextBox 334"/>
          <p:cNvSpPr txBox="1"/>
          <p:nvPr/>
        </p:nvSpPr>
        <p:spPr>
          <a:xfrm>
            <a:off x="2951033" y="2926075"/>
            <a:ext cx="1903978" cy="432496"/>
          </a:xfrm>
          <a:prstGeom prst="rect">
            <a:avLst/>
          </a:prstGeom>
        </p:spPr>
        <p:txBody>
          <a:bodyPr lIns="0" tIns="0" rIns="0" bIns="0" rtlCol="0" anchor="t">
            <a:spAutoFit/>
          </a:bodyPr>
          <a:lstStyle/>
          <a:p>
            <a:pPr algn="ctr">
              <a:lnSpc>
                <a:spcPts val="1798"/>
              </a:lnSpc>
            </a:pPr>
            <a:r>
              <a:rPr lang="en-US" sz="1523" spc="137">
                <a:solidFill>
                  <a:srgbClr val="FFFFFF"/>
                </a:solidFill>
                <a:latin typeface="League Spartan Bold"/>
              </a:rPr>
              <a:t>SEPARATE SHELVING</a:t>
            </a:r>
          </a:p>
        </p:txBody>
      </p:sp>
      <p:sp>
        <p:nvSpPr>
          <p:cNvPr id="335" name="TextBox 335"/>
          <p:cNvSpPr txBox="1"/>
          <p:nvPr/>
        </p:nvSpPr>
        <p:spPr>
          <a:xfrm>
            <a:off x="574649" y="290828"/>
            <a:ext cx="4223892" cy="1370363"/>
          </a:xfrm>
          <a:prstGeom prst="rect">
            <a:avLst/>
          </a:prstGeom>
        </p:spPr>
        <p:txBody>
          <a:bodyPr lIns="0" tIns="0" rIns="0" bIns="0" rtlCol="0" anchor="t">
            <a:spAutoFit/>
          </a:bodyPr>
          <a:lstStyle/>
          <a:p>
            <a:pPr algn="ctr">
              <a:lnSpc>
                <a:spcPts val="5565"/>
              </a:lnSpc>
            </a:pPr>
            <a:r>
              <a:rPr lang="en-US" sz="3975">
                <a:solidFill>
                  <a:srgbClr val="000000"/>
                </a:solidFill>
                <a:latin typeface="League Spartan"/>
              </a:rPr>
              <a:t>COLD STORAGE EXAMPLES</a:t>
            </a:r>
          </a:p>
        </p:txBody>
      </p:sp>
      <p:sp>
        <p:nvSpPr>
          <p:cNvPr id="336" name="TextBox 336"/>
          <p:cNvSpPr txBox="1"/>
          <p:nvPr/>
        </p:nvSpPr>
        <p:spPr>
          <a:xfrm>
            <a:off x="2070337" y="2861039"/>
            <a:ext cx="633046" cy="112096"/>
          </a:xfrm>
          <a:prstGeom prst="rect">
            <a:avLst/>
          </a:prstGeom>
        </p:spPr>
        <p:txBody>
          <a:bodyPr lIns="0" tIns="0" rIns="0" bIns="0" rtlCol="0" anchor="t">
            <a:spAutoFit/>
          </a:bodyPr>
          <a:lstStyle/>
          <a:p>
            <a:pPr algn="ctr">
              <a:lnSpc>
                <a:spcPts val="868"/>
              </a:lnSpc>
            </a:pPr>
            <a:r>
              <a:rPr lang="en-US" sz="620">
                <a:solidFill>
                  <a:srgbClr val="000000"/>
                </a:solidFill>
                <a:latin typeface="Permanent Marker"/>
              </a:rPr>
              <a:t>Freezer #1</a:t>
            </a:r>
          </a:p>
        </p:txBody>
      </p:sp>
      <p:sp>
        <p:nvSpPr>
          <p:cNvPr id="337" name="TextBox 337"/>
          <p:cNvSpPr txBox="1"/>
          <p:nvPr/>
        </p:nvSpPr>
        <p:spPr>
          <a:xfrm>
            <a:off x="5294137" y="265081"/>
            <a:ext cx="2568452" cy="213421"/>
          </a:xfrm>
          <a:prstGeom prst="rect">
            <a:avLst/>
          </a:prstGeom>
        </p:spPr>
        <p:txBody>
          <a:bodyPr lIns="0" tIns="0" rIns="0" bIns="0" rtlCol="0" anchor="t">
            <a:spAutoFit/>
          </a:bodyPr>
          <a:lstStyle/>
          <a:p>
            <a:pPr algn="ctr">
              <a:lnSpc>
                <a:spcPts val="1798"/>
              </a:lnSpc>
            </a:pPr>
            <a:r>
              <a:rPr lang="en-US" sz="1523" spc="137">
                <a:solidFill>
                  <a:srgbClr val="FFFFFF"/>
                </a:solidFill>
                <a:latin typeface="League Spartan Bold"/>
              </a:rPr>
              <a:t>SEPARATE UNITS</a:t>
            </a:r>
          </a:p>
        </p:txBody>
      </p:sp>
      <p:sp>
        <p:nvSpPr>
          <p:cNvPr id="338" name="TextBox 338"/>
          <p:cNvSpPr txBox="1"/>
          <p:nvPr/>
        </p:nvSpPr>
        <p:spPr>
          <a:xfrm>
            <a:off x="5768500" y="887549"/>
            <a:ext cx="989878" cy="164543"/>
          </a:xfrm>
          <a:prstGeom prst="rect">
            <a:avLst/>
          </a:prstGeom>
        </p:spPr>
        <p:txBody>
          <a:bodyPr lIns="0" tIns="0" rIns="0" bIns="0" rtlCol="0" anchor="t">
            <a:spAutoFit/>
          </a:bodyPr>
          <a:lstStyle/>
          <a:p>
            <a:pPr algn="ctr">
              <a:lnSpc>
                <a:spcPts val="1357"/>
              </a:lnSpc>
            </a:pPr>
            <a:r>
              <a:rPr lang="en-US" sz="969">
                <a:solidFill>
                  <a:srgbClr val="000000"/>
                </a:solidFill>
                <a:latin typeface="Permanent Marker"/>
              </a:rPr>
              <a:t>Freezer #2</a:t>
            </a:r>
          </a:p>
        </p:txBody>
      </p:sp>
      <p:sp>
        <p:nvSpPr>
          <p:cNvPr id="339" name="TextBox 339"/>
          <p:cNvSpPr txBox="1"/>
          <p:nvPr/>
        </p:nvSpPr>
        <p:spPr>
          <a:xfrm>
            <a:off x="5743949" y="2459133"/>
            <a:ext cx="989878" cy="164543"/>
          </a:xfrm>
          <a:prstGeom prst="rect">
            <a:avLst/>
          </a:prstGeom>
        </p:spPr>
        <p:txBody>
          <a:bodyPr lIns="0" tIns="0" rIns="0" bIns="0" rtlCol="0" anchor="t">
            <a:spAutoFit/>
          </a:bodyPr>
          <a:lstStyle/>
          <a:p>
            <a:pPr algn="ctr">
              <a:lnSpc>
                <a:spcPts val="1357"/>
              </a:lnSpc>
            </a:pPr>
            <a:r>
              <a:rPr lang="en-US" sz="969">
                <a:solidFill>
                  <a:srgbClr val="000000"/>
                </a:solidFill>
                <a:latin typeface="Permanent Marker"/>
              </a:rPr>
              <a:t>Fridge #2</a:t>
            </a:r>
          </a:p>
        </p:txBody>
      </p:sp>
      <p:sp>
        <p:nvSpPr>
          <p:cNvPr id="340" name="Freeform 340"/>
          <p:cNvSpPr/>
          <p:nvPr/>
        </p:nvSpPr>
        <p:spPr>
          <a:xfrm>
            <a:off x="5069294" y="4812857"/>
            <a:ext cx="4187558" cy="20938"/>
          </a:xfrm>
          <a:custGeom>
            <a:avLst/>
            <a:gdLst/>
            <a:ahLst/>
            <a:cxnLst/>
            <a:rect l="l" t="t" r="r" b="b"/>
            <a:pathLst>
              <a:path w="4187558" h="20938">
                <a:moveTo>
                  <a:pt x="0" y="0"/>
                </a:moveTo>
                <a:lnTo>
                  <a:pt x="4187558" y="0"/>
                </a:lnTo>
                <a:lnTo>
                  <a:pt x="4187558" y="20938"/>
                </a:lnTo>
                <a:lnTo>
                  <a:pt x="0" y="20938"/>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341" name="Freeform 341"/>
          <p:cNvSpPr/>
          <p:nvPr/>
        </p:nvSpPr>
        <p:spPr>
          <a:xfrm>
            <a:off x="5713810" y="5438908"/>
            <a:ext cx="798899" cy="1073691"/>
          </a:xfrm>
          <a:custGeom>
            <a:avLst/>
            <a:gdLst/>
            <a:ahLst/>
            <a:cxnLst/>
            <a:rect l="l" t="t" r="r" b="b"/>
            <a:pathLst>
              <a:path w="798899" h="1073691">
                <a:moveTo>
                  <a:pt x="0" y="0"/>
                </a:moveTo>
                <a:lnTo>
                  <a:pt x="798899" y="0"/>
                </a:lnTo>
                <a:lnTo>
                  <a:pt x="798899" y="1073691"/>
                </a:lnTo>
                <a:lnTo>
                  <a:pt x="0" y="1073691"/>
                </a:lnTo>
                <a:lnTo>
                  <a:pt x="0" y="0"/>
                </a:lnTo>
                <a:close/>
              </a:path>
            </a:pathLst>
          </a:custGeom>
          <a:blipFill>
            <a:blip r:embed="rId19"/>
            <a:stretch>
              <a:fillRect/>
            </a:stretch>
          </a:blipFill>
        </p:spPr>
      </p:sp>
      <p:sp>
        <p:nvSpPr>
          <p:cNvPr id="342" name="Freeform 342"/>
          <p:cNvSpPr/>
          <p:nvPr/>
        </p:nvSpPr>
        <p:spPr>
          <a:xfrm>
            <a:off x="5558265" y="5228655"/>
            <a:ext cx="1109988" cy="210254"/>
          </a:xfrm>
          <a:custGeom>
            <a:avLst/>
            <a:gdLst/>
            <a:ahLst/>
            <a:cxnLst/>
            <a:rect l="l" t="t" r="r" b="b"/>
            <a:pathLst>
              <a:path w="1109988" h="210254">
                <a:moveTo>
                  <a:pt x="0" y="0"/>
                </a:moveTo>
                <a:lnTo>
                  <a:pt x="1109988" y="0"/>
                </a:lnTo>
                <a:lnTo>
                  <a:pt x="1109988" y="210253"/>
                </a:lnTo>
                <a:lnTo>
                  <a:pt x="0" y="210253"/>
                </a:lnTo>
                <a:lnTo>
                  <a:pt x="0" y="0"/>
                </a:lnTo>
                <a:close/>
              </a:path>
            </a:pathLst>
          </a:custGeom>
          <a:blipFill>
            <a:blip r:embed="rId20"/>
            <a:stretch>
              <a:fillRect/>
            </a:stretch>
          </a:blipFill>
        </p:spPr>
      </p:sp>
      <p:grpSp>
        <p:nvGrpSpPr>
          <p:cNvPr id="343" name="Group 343"/>
          <p:cNvGrpSpPr/>
          <p:nvPr/>
        </p:nvGrpSpPr>
        <p:grpSpPr>
          <a:xfrm>
            <a:off x="5939223" y="5500452"/>
            <a:ext cx="50182" cy="61070"/>
            <a:chOff x="0" y="0"/>
            <a:chExt cx="134620" cy="163830"/>
          </a:xfrm>
        </p:grpSpPr>
        <p:sp>
          <p:nvSpPr>
            <p:cNvPr id="344" name="Freeform 344"/>
            <p:cNvSpPr/>
            <p:nvPr/>
          </p:nvSpPr>
          <p:spPr>
            <a:xfrm>
              <a:off x="48260" y="49530"/>
              <a:ext cx="35560" cy="67310"/>
            </a:xfrm>
            <a:custGeom>
              <a:avLst/>
              <a:gdLst/>
              <a:ahLst/>
              <a:cxnLst/>
              <a:rect l="l" t="t" r="r" b="b"/>
              <a:pathLst>
                <a:path w="35560" h="67310">
                  <a:moveTo>
                    <a:pt x="35560" y="16510"/>
                  </a:moveTo>
                  <a:cubicBezTo>
                    <a:pt x="19050" y="64770"/>
                    <a:pt x="2540" y="54610"/>
                    <a:pt x="2540" y="50800"/>
                  </a:cubicBezTo>
                  <a:cubicBezTo>
                    <a:pt x="2540" y="46990"/>
                    <a:pt x="15240" y="39370"/>
                    <a:pt x="19050" y="40640"/>
                  </a:cubicBezTo>
                  <a:cubicBezTo>
                    <a:pt x="22860" y="41910"/>
                    <a:pt x="29210" y="53340"/>
                    <a:pt x="27940" y="57150"/>
                  </a:cubicBezTo>
                  <a:cubicBezTo>
                    <a:pt x="26670" y="60960"/>
                    <a:pt x="10160" y="67310"/>
                    <a:pt x="6350" y="63500"/>
                  </a:cubicBezTo>
                  <a:cubicBezTo>
                    <a:pt x="0" y="58420"/>
                    <a:pt x="6350" y="15240"/>
                    <a:pt x="12700" y="6350"/>
                  </a:cubicBezTo>
                  <a:cubicBezTo>
                    <a:pt x="16510" y="2540"/>
                    <a:pt x="22860" y="0"/>
                    <a:pt x="26670" y="1270"/>
                  </a:cubicBezTo>
                  <a:cubicBezTo>
                    <a:pt x="30480" y="2540"/>
                    <a:pt x="35560" y="16510"/>
                    <a:pt x="35560" y="16510"/>
                  </a:cubicBezTo>
                </a:path>
              </a:pathLst>
            </a:custGeom>
            <a:solidFill>
              <a:srgbClr val="000000"/>
            </a:solidFill>
            <a:ln>
              <a:noFill/>
            </a:ln>
          </p:spPr>
        </p:sp>
      </p:grpSp>
      <p:grpSp>
        <p:nvGrpSpPr>
          <p:cNvPr id="345" name="Group 345"/>
          <p:cNvGrpSpPr/>
          <p:nvPr/>
        </p:nvGrpSpPr>
        <p:grpSpPr>
          <a:xfrm>
            <a:off x="5942064" y="5497611"/>
            <a:ext cx="70538" cy="67224"/>
            <a:chOff x="0" y="0"/>
            <a:chExt cx="189230" cy="180340"/>
          </a:xfrm>
        </p:grpSpPr>
        <p:sp>
          <p:nvSpPr>
            <p:cNvPr id="346" name="Freeform 346"/>
            <p:cNvSpPr/>
            <p:nvPr/>
          </p:nvSpPr>
          <p:spPr>
            <a:xfrm>
              <a:off x="49530" y="50800"/>
              <a:ext cx="95250" cy="83820"/>
            </a:xfrm>
            <a:custGeom>
              <a:avLst/>
              <a:gdLst/>
              <a:ahLst/>
              <a:cxnLst/>
              <a:rect l="l" t="t" r="r" b="b"/>
              <a:pathLst>
                <a:path w="95250" h="83820">
                  <a:moveTo>
                    <a:pt x="13970" y="0"/>
                  </a:moveTo>
                  <a:cubicBezTo>
                    <a:pt x="95250" y="13970"/>
                    <a:pt x="95250" y="34290"/>
                    <a:pt x="88900" y="45720"/>
                  </a:cubicBezTo>
                  <a:cubicBezTo>
                    <a:pt x="80010" y="60960"/>
                    <a:pt x="31750" y="83820"/>
                    <a:pt x="21590" y="78740"/>
                  </a:cubicBezTo>
                  <a:cubicBezTo>
                    <a:pt x="15240" y="76200"/>
                    <a:pt x="13970" y="54610"/>
                    <a:pt x="16510" y="53340"/>
                  </a:cubicBezTo>
                  <a:cubicBezTo>
                    <a:pt x="19050" y="52070"/>
                    <a:pt x="35560" y="63500"/>
                    <a:pt x="35560" y="67310"/>
                  </a:cubicBezTo>
                  <a:cubicBezTo>
                    <a:pt x="35560" y="71120"/>
                    <a:pt x="19050" y="78740"/>
                    <a:pt x="15240" y="76200"/>
                  </a:cubicBezTo>
                  <a:cubicBezTo>
                    <a:pt x="11430" y="73660"/>
                    <a:pt x="8890" y="63500"/>
                    <a:pt x="11430" y="57150"/>
                  </a:cubicBezTo>
                  <a:cubicBezTo>
                    <a:pt x="16510" y="45720"/>
                    <a:pt x="68580" y="29210"/>
                    <a:pt x="67310" y="24130"/>
                  </a:cubicBezTo>
                  <a:cubicBezTo>
                    <a:pt x="66040" y="19050"/>
                    <a:pt x="20320" y="31750"/>
                    <a:pt x="10160" y="25400"/>
                  </a:cubicBezTo>
                  <a:cubicBezTo>
                    <a:pt x="3810" y="21590"/>
                    <a:pt x="0" y="11430"/>
                    <a:pt x="1270" y="7620"/>
                  </a:cubicBezTo>
                  <a:cubicBezTo>
                    <a:pt x="2540" y="3810"/>
                    <a:pt x="13970" y="0"/>
                    <a:pt x="13970" y="0"/>
                  </a:cubicBezTo>
                </a:path>
              </a:pathLst>
            </a:custGeom>
            <a:solidFill>
              <a:srgbClr val="000000"/>
            </a:solidFill>
            <a:ln>
              <a:noFill/>
            </a:ln>
          </p:spPr>
        </p:sp>
      </p:grpSp>
      <p:grpSp>
        <p:nvGrpSpPr>
          <p:cNvPr id="347" name="Group 347"/>
          <p:cNvGrpSpPr/>
          <p:nvPr/>
        </p:nvGrpSpPr>
        <p:grpSpPr>
          <a:xfrm>
            <a:off x="5980884" y="5495244"/>
            <a:ext cx="48761" cy="84267"/>
            <a:chOff x="0" y="0"/>
            <a:chExt cx="130810" cy="226060"/>
          </a:xfrm>
        </p:grpSpPr>
        <p:sp>
          <p:nvSpPr>
            <p:cNvPr id="348" name="Freeform 348"/>
            <p:cNvSpPr/>
            <p:nvPr/>
          </p:nvSpPr>
          <p:spPr>
            <a:xfrm>
              <a:off x="44450" y="49530"/>
              <a:ext cx="35560" cy="125730"/>
            </a:xfrm>
            <a:custGeom>
              <a:avLst/>
              <a:gdLst/>
              <a:ahLst/>
              <a:cxnLst/>
              <a:rect l="l" t="t" r="r" b="b"/>
              <a:pathLst>
                <a:path w="35560" h="125730">
                  <a:moveTo>
                    <a:pt x="35560" y="13970"/>
                  </a:moveTo>
                  <a:cubicBezTo>
                    <a:pt x="12700" y="125730"/>
                    <a:pt x="6350" y="114300"/>
                    <a:pt x="7620" y="111760"/>
                  </a:cubicBezTo>
                  <a:cubicBezTo>
                    <a:pt x="8890" y="109220"/>
                    <a:pt x="24130" y="109220"/>
                    <a:pt x="25400" y="111760"/>
                  </a:cubicBezTo>
                  <a:cubicBezTo>
                    <a:pt x="26670" y="114300"/>
                    <a:pt x="20320" y="125730"/>
                    <a:pt x="16510" y="125730"/>
                  </a:cubicBezTo>
                  <a:cubicBezTo>
                    <a:pt x="13970" y="125730"/>
                    <a:pt x="8890" y="121920"/>
                    <a:pt x="6350" y="115570"/>
                  </a:cubicBezTo>
                  <a:cubicBezTo>
                    <a:pt x="0" y="99060"/>
                    <a:pt x="3810" y="27940"/>
                    <a:pt x="12700" y="11430"/>
                  </a:cubicBezTo>
                  <a:cubicBezTo>
                    <a:pt x="16510" y="5080"/>
                    <a:pt x="22860" y="0"/>
                    <a:pt x="26670" y="1270"/>
                  </a:cubicBezTo>
                  <a:cubicBezTo>
                    <a:pt x="30480" y="1270"/>
                    <a:pt x="35560" y="13970"/>
                    <a:pt x="35560" y="13970"/>
                  </a:cubicBezTo>
                </a:path>
              </a:pathLst>
            </a:custGeom>
            <a:solidFill>
              <a:srgbClr val="000000"/>
            </a:solidFill>
            <a:ln>
              <a:noFill/>
            </a:ln>
          </p:spPr>
        </p:sp>
      </p:grpSp>
      <p:grpSp>
        <p:nvGrpSpPr>
          <p:cNvPr id="349" name="Group 349"/>
          <p:cNvGrpSpPr/>
          <p:nvPr/>
        </p:nvGrpSpPr>
        <p:grpSpPr>
          <a:xfrm>
            <a:off x="5968575" y="5486723"/>
            <a:ext cx="113145" cy="56336"/>
            <a:chOff x="0" y="0"/>
            <a:chExt cx="303530" cy="151130"/>
          </a:xfrm>
        </p:grpSpPr>
        <p:sp>
          <p:nvSpPr>
            <p:cNvPr id="350" name="Freeform 350"/>
            <p:cNvSpPr/>
            <p:nvPr/>
          </p:nvSpPr>
          <p:spPr>
            <a:xfrm>
              <a:off x="49530" y="54610"/>
              <a:ext cx="204470" cy="48260"/>
            </a:xfrm>
            <a:custGeom>
              <a:avLst/>
              <a:gdLst/>
              <a:ahLst/>
              <a:cxnLst/>
              <a:rect l="l" t="t" r="r" b="b"/>
              <a:pathLst>
                <a:path w="204470" h="48260">
                  <a:moveTo>
                    <a:pt x="8890" y="25400"/>
                  </a:moveTo>
                  <a:cubicBezTo>
                    <a:pt x="204470" y="0"/>
                    <a:pt x="39370" y="48260"/>
                    <a:pt x="13970" y="45720"/>
                  </a:cubicBezTo>
                  <a:cubicBezTo>
                    <a:pt x="7620" y="44450"/>
                    <a:pt x="2540" y="43180"/>
                    <a:pt x="1270" y="39370"/>
                  </a:cubicBezTo>
                  <a:cubicBezTo>
                    <a:pt x="0" y="35560"/>
                    <a:pt x="8890" y="25400"/>
                    <a:pt x="8890" y="25400"/>
                  </a:cubicBezTo>
                </a:path>
              </a:pathLst>
            </a:custGeom>
            <a:solidFill>
              <a:srgbClr val="000000"/>
            </a:solidFill>
            <a:ln>
              <a:noFill/>
            </a:ln>
          </p:spPr>
        </p:sp>
      </p:grpSp>
      <p:grpSp>
        <p:nvGrpSpPr>
          <p:cNvPr id="351" name="Group 351"/>
          <p:cNvGrpSpPr/>
          <p:nvPr/>
        </p:nvGrpSpPr>
        <p:grpSpPr>
          <a:xfrm>
            <a:off x="6012602" y="5490510"/>
            <a:ext cx="70065" cy="78586"/>
            <a:chOff x="0" y="0"/>
            <a:chExt cx="187960" cy="210820"/>
          </a:xfrm>
        </p:grpSpPr>
        <p:sp>
          <p:nvSpPr>
            <p:cNvPr id="352" name="Freeform 352"/>
            <p:cNvSpPr/>
            <p:nvPr/>
          </p:nvSpPr>
          <p:spPr>
            <a:xfrm>
              <a:off x="41910" y="48260"/>
              <a:ext cx="96520" cy="113030"/>
            </a:xfrm>
            <a:custGeom>
              <a:avLst/>
              <a:gdLst/>
              <a:ahLst/>
              <a:cxnLst/>
              <a:rect l="l" t="t" r="r" b="b"/>
              <a:pathLst>
                <a:path w="96520" h="113030">
                  <a:moveTo>
                    <a:pt x="72390" y="26670"/>
                  </a:moveTo>
                  <a:cubicBezTo>
                    <a:pt x="30480" y="49530"/>
                    <a:pt x="20320" y="72390"/>
                    <a:pt x="25400" y="78740"/>
                  </a:cubicBezTo>
                  <a:cubicBezTo>
                    <a:pt x="31750" y="87630"/>
                    <a:pt x="80010" y="67310"/>
                    <a:pt x="88900" y="74930"/>
                  </a:cubicBezTo>
                  <a:cubicBezTo>
                    <a:pt x="93980" y="78740"/>
                    <a:pt x="93980" y="93980"/>
                    <a:pt x="91440" y="96520"/>
                  </a:cubicBezTo>
                  <a:cubicBezTo>
                    <a:pt x="88900" y="99060"/>
                    <a:pt x="71120" y="95250"/>
                    <a:pt x="69850" y="91440"/>
                  </a:cubicBezTo>
                  <a:cubicBezTo>
                    <a:pt x="68580" y="87630"/>
                    <a:pt x="78740" y="73660"/>
                    <a:pt x="82550" y="73660"/>
                  </a:cubicBezTo>
                  <a:cubicBezTo>
                    <a:pt x="86360" y="73660"/>
                    <a:pt x="96520" y="87630"/>
                    <a:pt x="95250" y="92710"/>
                  </a:cubicBezTo>
                  <a:cubicBezTo>
                    <a:pt x="92710" y="101600"/>
                    <a:pt x="62230" y="110490"/>
                    <a:pt x="46990" y="111760"/>
                  </a:cubicBezTo>
                  <a:cubicBezTo>
                    <a:pt x="34290" y="113030"/>
                    <a:pt x="15240" y="111760"/>
                    <a:pt x="8890" y="102870"/>
                  </a:cubicBezTo>
                  <a:cubicBezTo>
                    <a:pt x="0" y="90170"/>
                    <a:pt x="3810" y="49530"/>
                    <a:pt x="12700" y="33020"/>
                  </a:cubicBezTo>
                  <a:cubicBezTo>
                    <a:pt x="20320" y="17780"/>
                    <a:pt x="41910" y="5080"/>
                    <a:pt x="54610" y="2540"/>
                  </a:cubicBezTo>
                  <a:cubicBezTo>
                    <a:pt x="64770" y="0"/>
                    <a:pt x="80010" y="3810"/>
                    <a:pt x="82550" y="8890"/>
                  </a:cubicBezTo>
                  <a:cubicBezTo>
                    <a:pt x="83820" y="12700"/>
                    <a:pt x="72390" y="26670"/>
                    <a:pt x="72390" y="26670"/>
                  </a:cubicBezTo>
                </a:path>
              </a:pathLst>
            </a:custGeom>
            <a:solidFill>
              <a:srgbClr val="000000"/>
            </a:solidFill>
            <a:ln>
              <a:noFill/>
            </a:ln>
          </p:spPr>
        </p:sp>
      </p:grpSp>
      <p:grpSp>
        <p:nvGrpSpPr>
          <p:cNvPr id="353" name="Group 353"/>
          <p:cNvGrpSpPr/>
          <p:nvPr/>
        </p:nvGrpSpPr>
        <p:grpSpPr>
          <a:xfrm>
            <a:off x="6094976" y="5541638"/>
            <a:ext cx="46394" cy="83320"/>
            <a:chOff x="0" y="0"/>
            <a:chExt cx="124460" cy="223520"/>
          </a:xfrm>
        </p:grpSpPr>
        <p:sp>
          <p:nvSpPr>
            <p:cNvPr id="354" name="Freeform 354"/>
            <p:cNvSpPr/>
            <p:nvPr/>
          </p:nvSpPr>
          <p:spPr>
            <a:xfrm>
              <a:off x="40640" y="50800"/>
              <a:ext cx="33020" cy="123190"/>
            </a:xfrm>
            <a:custGeom>
              <a:avLst/>
              <a:gdLst/>
              <a:ahLst/>
              <a:cxnLst/>
              <a:rect l="l" t="t" r="r" b="b"/>
              <a:pathLst>
                <a:path w="33020" h="123190">
                  <a:moveTo>
                    <a:pt x="33020" y="11430"/>
                  </a:moveTo>
                  <a:cubicBezTo>
                    <a:pt x="24130" y="120650"/>
                    <a:pt x="17780" y="123190"/>
                    <a:pt x="15240" y="121920"/>
                  </a:cubicBezTo>
                  <a:cubicBezTo>
                    <a:pt x="12700" y="120650"/>
                    <a:pt x="11430" y="106680"/>
                    <a:pt x="13970" y="105410"/>
                  </a:cubicBezTo>
                  <a:cubicBezTo>
                    <a:pt x="16510" y="104140"/>
                    <a:pt x="27940" y="110490"/>
                    <a:pt x="27940" y="111760"/>
                  </a:cubicBezTo>
                  <a:cubicBezTo>
                    <a:pt x="27940" y="114300"/>
                    <a:pt x="11430" y="118110"/>
                    <a:pt x="10160" y="116840"/>
                  </a:cubicBezTo>
                  <a:cubicBezTo>
                    <a:pt x="8890" y="115570"/>
                    <a:pt x="13970" y="105410"/>
                    <a:pt x="16510" y="104140"/>
                  </a:cubicBezTo>
                  <a:cubicBezTo>
                    <a:pt x="19050" y="102870"/>
                    <a:pt x="27940" y="109220"/>
                    <a:pt x="27940" y="111760"/>
                  </a:cubicBezTo>
                  <a:cubicBezTo>
                    <a:pt x="27940" y="114300"/>
                    <a:pt x="13970" y="119380"/>
                    <a:pt x="10160" y="116840"/>
                  </a:cubicBezTo>
                  <a:cubicBezTo>
                    <a:pt x="0" y="109220"/>
                    <a:pt x="1270" y="22860"/>
                    <a:pt x="10160" y="7620"/>
                  </a:cubicBezTo>
                  <a:cubicBezTo>
                    <a:pt x="12700" y="2540"/>
                    <a:pt x="19050" y="0"/>
                    <a:pt x="22860" y="0"/>
                  </a:cubicBezTo>
                  <a:cubicBezTo>
                    <a:pt x="26670" y="0"/>
                    <a:pt x="33020" y="11430"/>
                    <a:pt x="33020" y="11430"/>
                  </a:cubicBezTo>
                </a:path>
              </a:pathLst>
            </a:custGeom>
            <a:solidFill>
              <a:srgbClr val="000000"/>
            </a:solidFill>
            <a:ln>
              <a:noFill/>
            </a:ln>
          </p:spPr>
        </p:sp>
      </p:grpSp>
      <p:grpSp>
        <p:nvGrpSpPr>
          <p:cNvPr id="355" name="Group 355"/>
          <p:cNvGrpSpPr/>
          <p:nvPr/>
        </p:nvGrpSpPr>
        <p:grpSpPr>
          <a:xfrm>
            <a:off x="6091188" y="5537851"/>
            <a:ext cx="70538" cy="84740"/>
            <a:chOff x="0" y="0"/>
            <a:chExt cx="189230" cy="227330"/>
          </a:xfrm>
        </p:grpSpPr>
        <p:sp>
          <p:nvSpPr>
            <p:cNvPr id="356" name="Freeform 356"/>
            <p:cNvSpPr/>
            <p:nvPr/>
          </p:nvSpPr>
          <p:spPr>
            <a:xfrm>
              <a:off x="49530" y="50800"/>
              <a:ext cx="96520" cy="129540"/>
            </a:xfrm>
            <a:custGeom>
              <a:avLst/>
              <a:gdLst/>
              <a:ahLst/>
              <a:cxnLst/>
              <a:rect l="l" t="t" r="r" b="b"/>
              <a:pathLst>
                <a:path w="96520" h="129540">
                  <a:moveTo>
                    <a:pt x="25400" y="0"/>
                  </a:moveTo>
                  <a:cubicBezTo>
                    <a:pt x="96520" y="57150"/>
                    <a:pt x="93980" y="83820"/>
                    <a:pt x="88900" y="99060"/>
                  </a:cubicBezTo>
                  <a:cubicBezTo>
                    <a:pt x="85090" y="110490"/>
                    <a:pt x="76200" y="123190"/>
                    <a:pt x="64770" y="125730"/>
                  </a:cubicBezTo>
                  <a:cubicBezTo>
                    <a:pt x="49530" y="129540"/>
                    <a:pt x="5080" y="115570"/>
                    <a:pt x="2540" y="106680"/>
                  </a:cubicBezTo>
                  <a:cubicBezTo>
                    <a:pt x="1270" y="101600"/>
                    <a:pt x="17780" y="87630"/>
                    <a:pt x="20320" y="88900"/>
                  </a:cubicBezTo>
                  <a:cubicBezTo>
                    <a:pt x="22860" y="90170"/>
                    <a:pt x="24130" y="106680"/>
                    <a:pt x="21590" y="109220"/>
                  </a:cubicBezTo>
                  <a:cubicBezTo>
                    <a:pt x="19050" y="111760"/>
                    <a:pt x="2540" y="107950"/>
                    <a:pt x="1270" y="104140"/>
                  </a:cubicBezTo>
                  <a:cubicBezTo>
                    <a:pt x="0" y="100330"/>
                    <a:pt x="5080" y="90170"/>
                    <a:pt x="10160" y="87630"/>
                  </a:cubicBezTo>
                  <a:cubicBezTo>
                    <a:pt x="19050" y="85090"/>
                    <a:pt x="43180" y="105410"/>
                    <a:pt x="53340" y="104140"/>
                  </a:cubicBezTo>
                  <a:cubicBezTo>
                    <a:pt x="59690" y="102870"/>
                    <a:pt x="64770" y="99060"/>
                    <a:pt x="67310" y="92710"/>
                  </a:cubicBezTo>
                  <a:cubicBezTo>
                    <a:pt x="71120" y="83820"/>
                    <a:pt x="73660" y="62230"/>
                    <a:pt x="67310" y="50800"/>
                  </a:cubicBezTo>
                  <a:cubicBezTo>
                    <a:pt x="58420" y="35560"/>
                    <a:pt x="12700" y="26670"/>
                    <a:pt x="11430" y="16510"/>
                  </a:cubicBezTo>
                  <a:cubicBezTo>
                    <a:pt x="10160" y="10160"/>
                    <a:pt x="25400" y="0"/>
                    <a:pt x="25400" y="0"/>
                  </a:cubicBezTo>
                </a:path>
              </a:pathLst>
            </a:custGeom>
            <a:solidFill>
              <a:srgbClr val="000000"/>
            </a:solidFill>
            <a:ln>
              <a:noFill/>
            </a:ln>
          </p:spPr>
        </p:sp>
      </p:grpSp>
      <p:grpSp>
        <p:nvGrpSpPr>
          <p:cNvPr id="357" name="Group 357"/>
          <p:cNvGrpSpPr/>
          <p:nvPr/>
        </p:nvGrpSpPr>
        <p:grpSpPr>
          <a:xfrm>
            <a:off x="6115806" y="5526963"/>
            <a:ext cx="109358" cy="127347"/>
            <a:chOff x="0" y="0"/>
            <a:chExt cx="293370" cy="341630"/>
          </a:xfrm>
        </p:grpSpPr>
        <p:sp>
          <p:nvSpPr>
            <p:cNvPr id="358" name="Freeform 358"/>
            <p:cNvSpPr/>
            <p:nvPr/>
          </p:nvSpPr>
          <p:spPr>
            <a:xfrm>
              <a:off x="48260" y="46990"/>
              <a:ext cx="200660" cy="245110"/>
            </a:xfrm>
            <a:custGeom>
              <a:avLst/>
              <a:gdLst/>
              <a:ahLst/>
              <a:cxnLst/>
              <a:rect l="l" t="t" r="r" b="b"/>
              <a:pathLst>
                <a:path w="200660" h="245110">
                  <a:moveTo>
                    <a:pt x="11430" y="72390"/>
                  </a:moveTo>
                  <a:cubicBezTo>
                    <a:pt x="59690" y="71120"/>
                    <a:pt x="45720" y="76200"/>
                    <a:pt x="43180" y="82550"/>
                  </a:cubicBezTo>
                  <a:cubicBezTo>
                    <a:pt x="40640" y="90170"/>
                    <a:pt x="40640" y="113030"/>
                    <a:pt x="45720" y="114300"/>
                  </a:cubicBezTo>
                  <a:cubicBezTo>
                    <a:pt x="53340" y="116840"/>
                    <a:pt x="77470" y="68580"/>
                    <a:pt x="93980" y="54610"/>
                  </a:cubicBezTo>
                  <a:cubicBezTo>
                    <a:pt x="107950" y="43180"/>
                    <a:pt x="135890" y="29210"/>
                    <a:pt x="137160" y="30480"/>
                  </a:cubicBezTo>
                  <a:cubicBezTo>
                    <a:pt x="137160" y="31750"/>
                    <a:pt x="121920" y="39370"/>
                    <a:pt x="116840" y="46990"/>
                  </a:cubicBezTo>
                  <a:cubicBezTo>
                    <a:pt x="110490" y="58420"/>
                    <a:pt x="105410" y="80010"/>
                    <a:pt x="107950" y="93980"/>
                  </a:cubicBezTo>
                  <a:cubicBezTo>
                    <a:pt x="109220" y="105410"/>
                    <a:pt x="120650" y="124460"/>
                    <a:pt x="124460" y="123190"/>
                  </a:cubicBezTo>
                  <a:cubicBezTo>
                    <a:pt x="129540" y="121920"/>
                    <a:pt x="118110" y="59690"/>
                    <a:pt x="127000" y="49530"/>
                  </a:cubicBezTo>
                  <a:cubicBezTo>
                    <a:pt x="132080" y="43180"/>
                    <a:pt x="143510" y="40640"/>
                    <a:pt x="149860" y="44450"/>
                  </a:cubicBezTo>
                  <a:cubicBezTo>
                    <a:pt x="170180" y="57150"/>
                    <a:pt x="200660" y="229870"/>
                    <a:pt x="189230" y="241300"/>
                  </a:cubicBezTo>
                  <a:cubicBezTo>
                    <a:pt x="185420" y="245110"/>
                    <a:pt x="177800" y="243840"/>
                    <a:pt x="173990" y="238760"/>
                  </a:cubicBezTo>
                  <a:cubicBezTo>
                    <a:pt x="160020" y="223520"/>
                    <a:pt x="165100" y="92710"/>
                    <a:pt x="166370" y="63500"/>
                  </a:cubicBezTo>
                  <a:cubicBezTo>
                    <a:pt x="166370" y="53340"/>
                    <a:pt x="166370" y="49530"/>
                    <a:pt x="168910" y="44450"/>
                  </a:cubicBezTo>
                  <a:cubicBezTo>
                    <a:pt x="171450" y="39370"/>
                    <a:pt x="180340" y="34290"/>
                    <a:pt x="184150" y="35560"/>
                  </a:cubicBezTo>
                  <a:cubicBezTo>
                    <a:pt x="187960" y="36830"/>
                    <a:pt x="193040" y="40640"/>
                    <a:pt x="194310" y="46990"/>
                  </a:cubicBezTo>
                  <a:cubicBezTo>
                    <a:pt x="196850" y="58420"/>
                    <a:pt x="184150" y="101600"/>
                    <a:pt x="175260" y="104140"/>
                  </a:cubicBezTo>
                  <a:cubicBezTo>
                    <a:pt x="170180" y="105410"/>
                    <a:pt x="158750" y="96520"/>
                    <a:pt x="158750" y="92710"/>
                  </a:cubicBezTo>
                  <a:cubicBezTo>
                    <a:pt x="158750" y="88900"/>
                    <a:pt x="168910" y="82550"/>
                    <a:pt x="172720" y="83820"/>
                  </a:cubicBezTo>
                  <a:cubicBezTo>
                    <a:pt x="176530" y="85090"/>
                    <a:pt x="181610" y="93980"/>
                    <a:pt x="180340" y="97790"/>
                  </a:cubicBezTo>
                  <a:cubicBezTo>
                    <a:pt x="179070" y="101600"/>
                    <a:pt x="170180" y="106680"/>
                    <a:pt x="166370" y="105410"/>
                  </a:cubicBezTo>
                  <a:cubicBezTo>
                    <a:pt x="162560" y="104140"/>
                    <a:pt x="158750" y="99060"/>
                    <a:pt x="158750" y="93980"/>
                  </a:cubicBezTo>
                  <a:cubicBezTo>
                    <a:pt x="158750" y="83820"/>
                    <a:pt x="179070" y="48260"/>
                    <a:pt x="185420" y="49530"/>
                  </a:cubicBezTo>
                  <a:cubicBezTo>
                    <a:pt x="196850" y="52070"/>
                    <a:pt x="195580" y="242570"/>
                    <a:pt x="185420" y="243840"/>
                  </a:cubicBezTo>
                  <a:cubicBezTo>
                    <a:pt x="175260" y="245110"/>
                    <a:pt x="128270" y="93980"/>
                    <a:pt x="127000" y="63500"/>
                  </a:cubicBezTo>
                  <a:cubicBezTo>
                    <a:pt x="127000" y="53340"/>
                    <a:pt x="128270" y="45720"/>
                    <a:pt x="132080" y="43180"/>
                  </a:cubicBezTo>
                  <a:cubicBezTo>
                    <a:pt x="135890" y="40640"/>
                    <a:pt x="146050" y="40640"/>
                    <a:pt x="149860" y="44450"/>
                  </a:cubicBezTo>
                  <a:cubicBezTo>
                    <a:pt x="157480" y="54610"/>
                    <a:pt x="142240" y="134620"/>
                    <a:pt x="129540" y="144780"/>
                  </a:cubicBezTo>
                  <a:cubicBezTo>
                    <a:pt x="124460" y="149860"/>
                    <a:pt x="115570" y="148590"/>
                    <a:pt x="109220" y="144780"/>
                  </a:cubicBezTo>
                  <a:cubicBezTo>
                    <a:pt x="99060" y="138430"/>
                    <a:pt x="83820" y="113030"/>
                    <a:pt x="82550" y="93980"/>
                  </a:cubicBezTo>
                  <a:cubicBezTo>
                    <a:pt x="80010" y="69850"/>
                    <a:pt x="93980" y="25400"/>
                    <a:pt x="109220" y="11430"/>
                  </a:cubicBezTo>
                  <a:cubicBezTo>
                    <a:pt x="119380" y="2540"/>
                    <a:pt x="140970" y="0"/>
                    <a:pt x="151130" y="3810"/>
                  </a:cubicBezTo>
                  <a:cubicBezTo>
                    <a:pt x="158750" y="6350"/>
                    <a:pt x="165100" y="13970"/>
                    <a:pt x="166370" y="20320"/>
                  </a:cubicBezTo>
                  <a:cubicBezTo>
                    <a:pt x="167640" y="26670"/>
                    <a:pt x="167640" y="35560"/>
                    <a:pt x="162560" y="41910"/>
                  </a:cubicBezTo>
                  <a:cubicBezTo>
                    <a:pt x="154940" y="52070"/>
                    <a:pt x="133350" y="54610"/>
                    <a:pt x="118110" y="67310"/>
                  </a:cubicBezTo>
                  <a:cubicBezTo>
                    <a:pt x="97790" y="83820"/>
                    <a:pt x="77470" y="130810"/>
                    <a:pt x="58420" y="138430"/>
                  </a:cubicBezTo>
                  <a:cubicBezTo>
                    <a:pt x="46990" y="142240"/>
                    <a:pt x="31750" y="140970"/>
                    <a:pt x="24130" y="133350"/>
                  </a:cubicBezTo>
                  <a:cubicBezTo>
                    <a:pt x="13970" y="123190"/>
                    <a:pt x="10160" y="91440"/>
                    <a:pt x="15240" y="74930"/>
                  </a:cubicBezTo>
                  <a:cubicBezTo>
                    <a:pt x="19050" y="60960"/>
                    <a:pt x="35560" y="43180"/>
                    <a:pt x="46990" y="40640"/>
                  </a:cubicBezTo>
                  <a:cubicBezTo>
                    <a:pt x="57150" y="38100"/>
                    <a:pt x="73660" y="48260"/>
                    <a:pt x="80010" y="55880"/>
                  </a:cubicBezTo>
                  <a:cubicBezTo>
                    <a:pt x="85090" y="62230"/>
                    <a:pt x="86360" y="71120"/>
                    <a:pt x="83820" y="77470"/>
                  </a:cubicBezTo>
                  <a:cubicBezTo>
                    <a:pt x="80010" y="85090"/>
                    <a:pt x="66040" y="92710"/>
                    <a:pt x="54610" y="96520"/>
                  </a:cubicBezTo>
                  <a:cubicBezTo>
                    <a:pt x="40640" y="100330"/>
                    <a:pt x="7620" y="101600"/>
                    <a:pt x="2540" y="95250"/>
                  </a:cubicBezTo>
                  <a:cubicBezTo>
                    <a:pt x="0" y="90170"/>
                    <a:pt x="11430" y="72390"/>
                    <a:pt x="11430" y="72390"/>
                  </a:cubicBezTo>
                </a:path>
              </a:pathLst>
            </a:custGeom>
            <a:solidFill>
              <a:srgbClr val="000000"/>
            </a:solidFill>
            <a:ln>
              <a:noFill/>
            </a:ln>
          </p:spPr>
        </p:sp>
      </p:grpSp>
      <p:grpSp>
        <p:nvGrpSpPr>
          <p:cNvPr id="359" name="Group 359"/>
          <p:cNvGrpSpPr/>
          <p:nvPr/>
        </p:nvGrpSpPr>
        <p:grpSpPr>
          <a:xfrm>
            <a:off x="6199599" y="5543532"/>
            <a:ext cx="47814" cy="83794"/>
            <a:chOff x="0" y="0"/>
            <a:chExt cx="128270" cy="224790"/>
          </a:xfrm>
        </p:grpSpPr>
        <p:sp>
          <p:nvSpPr>
            <p:cNvPr id="360" name="Freeform 360"/>
            <p:cNvSpPr/>
            <p:nvPr/>
          </p:nvSpPr>
          <p:spPr>
            <a:xfrm>
              <a:off x="43180" y="49530"/>
              <a:ext cx="34290" cy="125730"/>
            </a:xfrm>
            <a:custGeom>
              <a:avLst/>
              <a:gdLst/>
              <a:ahLst/>
              <a:cxnLst/>
              <a:rect l="l" t="t" r="r" b="b"/>
              <a:pathLst>
                <a:path w="34290" h="125730">
                  <a:moveTo>
                    <a:pt x="34290" y="15240"/>
                  </a:moveTo>
                  <a:cubicBezTo>
                    <a:pt x="22860" y="123190"/>
                    <a:pt x="16510" y="125730"/>
                    <a:pt x="13970" y="124460"/>
                  </a:cubicBezTo>
                  <a:cubicBezTo>
                    <a:pt x="11430" y="123190"/>
                    <a:pt x="10160" y="107950"/>
                    <a:pt x="12700" y="106680"/>
                  </a:cubicBezTo>
                  <a:cubicBezTo>
                    <a:pt x="15240" y="105410"/>
                    <a:pt x="26670" y="111760"/>
                    <a:pt x="26670" y="114300"/>
                  </a:cubicBezTo>
                  <a:cubicBezTo>
                    <a:pt x="26670" y="116840"/>
                    <a:pt x="17780" y="125730"/>
                    <a:pt x="15240" y="124460"/>
                  </a:cubicBezTo>
                  <a:cubicBezTo>
                    <a:pt x="12700" y="123190"/>
                    <a:pt x="8890" y="109220"/>
                    <a:pt x="11430" y="107950"/>
                  </a:cubicBezTo>
                  <a:cubicBezTo>
                    <a:pt x="13970" y="106680"/>
                    <a:pt x="25400" y="110490"/>
                    <a:pt x="26670" y="113030"/>
                  </a:cubicBezTo>
                  <a:cubicBezTo>
                    <a:pt x="27940" y="115570"/>
                    <a:pt x="22860" y="123190"/>
                    <a:pt x="20320" y="124460"/>
                  </a:cubicBezTo>
                  <a:cubicBezTo>
                    <a:pt x="16510" y="125730"/>
                    <a:pt x="10160" y="121920"/>
                    <a:pt x="7620" y="116840"/>
                  </a:cubicBezTo>
                  <a:cubicBezTo>
                    <a:pt x="0" y="101600"/>
                    <a:pt x="2540" y="25400"/>
                    <a:pt x="11430" y="10160"/>
                  </a:cubicBezTo>
                  <a:cubicBezTo>
                    <a:pt x="15240" y="3810"/>
                    <a:pt x="22860" y="0"/>
                    <a:pt x="26670" y="1270"/>
                  </a:cubicBezTo>
                  <a:cubicBezTo>
                    <a:pt x="30480" y="2540"/>
                    <a:pt x="34290" y="15240"/>
                    <a:pt x="34290" y="15240"/>
                  </a:cubicBezTo>
                </a:path>
              </a:pathLst>
            </a:custGeom>
            <a:solidFill>
              <a:srgbClr val="000000"/>
            </a:solidFill>
            <a:ln>
              <a:noFill/>
            </a:ln>
          </p:spPr>
        </p:sp>
      </p:grpSp>
      <p:grpSp>
        <p:nvGrpSpPr>
          <p:cNvPr id="361" name="Group 361"/>
          <p:cNvGrpSpPr/>
          <p:nvPr/>
        </p:nvGrpSpPr>
        <p:grpSpPr>
          <a:xfrm>
            <a:off x="6193918" y="5532644"/>
            <a:ext cx="72432" cy="59650"/>
            <a:chOff x="0" y="0"/>
            <a:chExt cx="194310" cy="160020"/>
          </a:xfrm>
        </p:grpSpPr>
        <p:sp>
          <p:nvSpPr>
            <p:cNvPr id="362" name="Freeform 362"/>
            <p:cNvSpPr/>
            <p:nvPr/>
          </p:nvSpPr>
          <p:spPr>
            <a:xfrm>
              <a:off x="49530" y="48260"/>
              <a:ext cx="95250" cy="60960"/>
            </a:xfrm>
            <a:custGeom>
              <a:avLst/>
              <a:gdLst/>
              <a:ahLst/>
              <a:cxnLst/>
              <a:rect l="l" t="t" r="r" b="b"/>
              <a:pathLst>
                <a:path w="95250" h="60960">
                  <a:moveTo>
                    <a:pt x="6350" y="38100"/>
                  </a:moveTo>
                  <a:cubicBezTo>
                    <a:pt x="46990" y="11430"/>
                    <a:pt x="85090" y="0"/>
                    <a:pt x="91440" y="6350"/>
                  </a:cubicBezTo>
                  <a:cubicBezTo>
                    <a:pt x="95250" y="8890"/>
                    <a:pt x="92710" y="21590"/>
                    <a:pt x="88900" y="24130"/>
                  </a:cubicBezTo>
                  <a:cubicBezTo>
                    <a:pt x="85090" y="26670"/>
                    <a:pt x="73660" y="25400"/>
                    <a:pt x="71120" y="21590"/>
                  </a:cubicBezTo>
                  <a:cubicBezTo>
                    <a:pt x="68580" y="17780"/>
                    <a:pt x="74930" y="3810"/>
                    <a:pt x="78740" y="2540"/>
                  </a:cubicBezTo>
                  <a:cubicBezTo>
                    <a:pt x="82550" y="1270"/>
                    <a:pt x="93980" y="7620"/>
                    <a:pt x="93980" y="12700"/>
                  </a:cubicBezTo>
                  <a:cubicBezTo>
                    <a:pt x="93980" y="22860"/>
                    <a:pt x="33020" y="60960"/>
                    <a:pt x="16510" y="60960"/>
                  </a:cubicBezTo>
                  <a:cubicBezTo>
                    <a:pt x="8890" y="60960"/>
                    <a:pt x="2540" y="55880"/>
                    <a:pt x="1270" y="52070"/>
                  </a:cubicBezTo>
                  <a:cubicBezTo>
                    <a:pt x="0" y="48260"/>
                    <a:pt x="6350" y="38100"/>
                    <a:pt x="6350" y="38100"/>
                  </a:cubicBezTo>
                </a:path>
              </a:pathLst>
            </a:custGeom>
            <a:solidFill>
              <a:srgbClr val="000000"/>
            </a:solidFill>
            <a:ln>
              <a:noFill/>
            </a:ln>
          </p:spPr>
        </p:sp>
      </p:grpSp>
      <p:grpSp>
        <p:nvGrpSpPr>
          <p:cNvPr id="363" name="Group 363"/>
          <p:cNvGrpSpPr/>
          <p:nvPr/>
        </p:nvGrpSpPr>
        <p:grpSpPr>
          <a:xfrm>
            <a:off x="6196285" y="5548266"/>
            <a:ext cx="69118" cy="62964"/>
            <a:chOff x="0" y="0"/>
            <a:chExt cx="185420" cy="168910"/>
          </a:xfrm>
        </p:grpSpPr>
        <p:sp>
          <p:nvSpPr>
            <p:cNvPr id="364" name="Freeform 364"/>
            <p:cNvSpPr/>
            <p:nvPr/>
          </p:nvSpPr>
          <p:spPr>
            <a:xfrm>
              <a:off x="48260" y="49530"/>
              <a:ext cx="87630" cy="71120"/>
            </a:xfrm>
            <a:custGeom>
              <a:avLst/>
              <a:gdLst/>
              <a:ahLst/>
              <a:cxnLst/>
              <a:rect l="l" t="t" r="r" b="b"/>
              <a:pathLst>
                <a:path w="87630" h="71120">
                  <a:moveTo>
                    <a:pt x="5080" y="48260"/>
                  </a:moveTo>
                  <a:cubicBezTo>
                    <a:pt x="74930" y="0"/>
                    <a:pt x="82550" y="2540"/>
                    <a:pt x="83820" y="6350"/>
                  </a:cubicBezTo>
                  <a:cubicBezTo>
                    <a:pt x="85090" y="10160"/>
                    <a:pt x="76200" y="26670"/>
                    <a:pt x="72390" y="26670"/>
                  </a:cubicBezTo>
                  <a:cubicBezTo>
                    <a:pt x="68580" y="26670"/>
                    <a:pt x="60960" y="8890"/>
                    <a:pt x="63500" y="5080"/>
                  </a:cubicBezTo>
                  <a:cubicBezTo>
                    <a:pt x="64770" y="1270"/>
                    <a:pt x="76200" y="0"/>
                    <a:pt x="80010" y="2540"/>
                  </a:cubicBezTo>
                  <a:cubicBezTo>
                    <a:pt x="83820" y="5080"/>
                    <a:pt x="87630" y="11430"/>
                    <a:pt x="86360" y="16510"/>
                  </a:cubicBezTo>
                  <a:cubicBezTo>
                    <a:pt x="83820" y="29210"/>
                    <a:pt x="38100" y="63500"/>
                    <a:pt x="21590" y="68580"/>
                  </a:cubicBezTo>
                  <a:cubicBezTo>
                    <a:pt x="13970" y="71120"/>
                    <a:pt x="5080" y="69850"/>
                    <a:pt x="2540" y="66040"/>
                  </a:cubicBezTo>
                  <a:cubicBezTo>
                    <a:pt x="0" y="62230"/>
                    <a:pt x="5080" y="48260"/>
                    <a:pt x="5080" y="48260"/>
                  </a:cubicBezTo>
                </a:path>
              </a:pathLst>
            </a:custGeom>
            <a:solidFill>
              <a:srgbClr val="000000"/>
            </a:solidFill>
            <a:ln>
              <a:noFill/>
            </a:ln>
          </p:spPr>
        </p:sp>
      </p:grpSp>
      <p:grpSp>
        <p:nvGrpSpPr>
          <p:cNvPr id="365" name="Group 365"/>
          <p:cNvGrpSpPr/>
          <p:nvPr/>
        </p:nvGrpSpPr>
        <p:grpSpPr>
          <a:xfrm>
            <a:off x="6219956" y="5535957"/>
            <a:ext cx="66277" cy="77639"/>
            <a:chOff x="0" y="0"/>
            <a:chExt cx="177800" cy="208280"/>
          </a:xfrm>
        </p:grpSpPr>
        <p:sp>
          <p:nvSpPr>
            <p:cNvPr id="366" name="Freeform 366"/>
            <p:cNvSpPr/>
            <p:nvPr/>
          </p:nvSpPr>
          <p:spPr>
            <a:xfrm>
              <a:off x="49530" y="49530"/>
              <a:ext cx="78740" cy="109220"/>
            </a:xfrm>
            <a:custGeom>
              <a:avLst/>
              <a:gdLst/>
              <a:ahLst/>
              <a:cxnLst/>
              <a:rect l="l" t="t" r="r" b="b"/>
              <a:pathLst>
                <a:path w="78740" h="109220">
                  <a:moveTo>
                    <a:pt x="22860" y="36830"/>
                  </a:moveTo>
                  <a:cubicBezTo>
                    <a:pt x="24130" y="86360"/>
                    <a:pt x="15240" y="34290"/>
                    <a:pt x="24130" y="20320"/>
                  </a:cubicBezTo>
                  <a:cubicBezTo>
                    <a:pt x="31750" y="8890"/>
                    <a:pt x="57150" y="0"/>
                    <a:pt x="66040" y="1270"/>
                  </a:cubicBezTo>
                  <a:cubicBezTo>
                    <a:pt x="71120" y="1270"/>
                    <a:pt x="77470" y="6350"/>
                    <a:pt x="77470" y="8890"/>
                  </a:cubicBezTo>
                  <a:cubicBezTo>
                    <a:pt x="77470" y="12700"/>
                    <a:pt x="64770" y="22860"/>
                    <a:pt x="62230" y="21590"/>
                  </a:cubicBezTo>
                  <a:cubicBezTo>
                    <a:pt x="59690" y="20320"/>
                    <a:pt x="59690" y="3810"/>
                    <a:pt x="62230" y="2540"/>
                  </a:cubicBezTo>
                  <a:cubicBezTo>
                    <a:pt x="64770" y="1270"/>
                    <a:pt x="77470" y="13970"/>
                    <a:pt x="76200" y="17780"/>
                  </a:cubicBezTo>
                  <a:cubicBezTo>
                    <a:pt x="74930" y="20320"/>
                    <a:pt x="66040" y="24130"/>
                    <a:pt x="63500" y="22860"/>
                  </a:cubicBezTo>
                  <a:cubicBezTo>
                    <a:pt x="60960" y="20320"/>
                    <a:pt x="63500" y="2540"/>
                    <a:pt x="66040" y="1270"/>
                  </a:cubicBezTo>
                  <a:cubicBezTo>
                    <a:pt x="68580" y="0"/>
                    <a:pt x="78740" y="11430"/>
                    <a:pt x="77470" y="15240"/>
                  </a:cubicBezTo>
                  <a:cubicBezTo>
                    <a:pt x="76200" y="20320"/>
                    <a:pt x="52070" y="17780"/>
                    <a:pt x="44450" y="26670"/>
                  </a:cubicBezTo>
                  <a:cubicBezTo>
                    <a:pt x="31750" y="40640"/>
                    <a:pt x="35560" y="106680"/>
                    <a:pt x="27940" y="107950"/>
                  </a:cubicBezTo>
                  <a:cubicBezTo>
                    <a:pt x="20320" y="109220"/>
                    <a:pt x="0" y="58420"/>
                    <a:pt x="1270" y="44450"/>
                  </a:cubicBezTo>
                  <a:cubicBezTo>
                    <a:pt x="1270" y="38100"/>
                    <a:pt x="6350" y="30480"/>
                    <a:pt x="10160" y="29210"/>
                  </a:cubicBezTo>
                  <a:cubicBezTo>
                    <a:pt x="13970" y="27940"/>
                    <a:pt x="22860" y="36830"/>
                    <a:pt x="22860" y="36830"/>
                  </a:cubicBezTo>
                </a:path>
              </a:pathLst>
            </a:custGeom>
            <a:solidFill>
              <a:srgbClr val="000000"/>
            </a:solidFill>
            <a:ln>
              <a:noFill/>
            </a:ln>
          </p:spPr>
        </p:sp>
      </p:grpSp>
      <p:grpSp>
        <p:nvGrpSpPr>
          <p:cNvPr id="367" name="Group 367"/>
          <p:cNvGrpSpPr/>
          <p:nvPr/>
        </p:nvGrpSpPr>
        <p:grpSpPr>
          <a:xfrm>
            <a:off x="6243153" y="5540691"/>
            <a:ext cx="88528" cy="70538"/>
            <a:chOff x="0" y="0"/>
            <a:chExt cx="237490" cy="189230"/>
          </a:xfrm>
        </p:grpSpPr>
        <p:sp>
          <p:nvSpPr>
            <p:cNvPr id="368" name="Freeform 368"/>
            <p:cNvSpPr/>
            <p:nvPr/>
          </p:nvSpPr>
          <p:spPr>
            <a:xfrm>
              <a:off x="46990" y="49530"/>
              <a:ext cx="142240" cy="91440"/>
            </a:xfrm>
            <a:custGeom>
              <a:avLst/>
              <a:gdLst/>
              <a:ahLst/>
              <a:cxnLst/>
              <a:rect l="l" t="t" r="r" b="b"/>
              <a:pathLst>
                <a:path w="142240" h="91440">
                  <a:moveTo>
                    <a:pt x="8890" y="30480"/>
                  </a:moveTo>
                  <a:cubicBezTo>
                    <a:pt x="53340" y="26670"/>
                    <a:pt x="34290" y="46990"/>
                    <a:pt x="36830" y="53340"/>
                  </a:cubicBezTo>
                  <a:cubicBezTo>
                    <a:pt x="38100" y="57150"/>
                    <a:pt x="44450" y="60960"/>
                    <a:pt x="48260" y="59690"/>
                  </a:cubicBezTo>
                  <a:cubicBezTo>
                    <a:pt x="57150" y="57150"/>
                    <a:pt x="72390" y="13970"/>
                    <a:pt x="82550" y="13970"/>
                  </a:cubicBezTo>
                  <a:cubicBezTo>
                    <a:pt x="90170" y="13970"/>
                    <a:pt x="93980" y="38100"/>
                    <a:pt x="102870" y="43180"/>
                  </a:cubicBezTo>
                  <a:cubicBezTo>
                    <a:pt x="111760" y="48260"/>
                    <a:pt x="133350" y="40640"/>
                    <a:pt x="138430" y="44450"/>
                  </a:cubicBezTo>
                  <a:cubicBezTo>
                    <a:pt x="140970" y="46990"/>
                    <a:pt x="142240" y="53340"/>
                    <a:pt x="139700" y="55880"/>
                  </a:cubicBezTo>
                  <a:cubicBezTo>
                    <a:pt x="137160" y="59690"/>
                    <a:pt x="115570" y="66040"/>
                    <a:pt x="113030" y="62230"/>
                  </a:cubicBezTo>
                  <a:cubicBezTo>
                    <a:pt x="110490" y="58420"/>
                    <a:pt x="120650" y="35560"/>
                    <a:pt x="124460" y="35560"/>
                  </a:cubicBezTo>
                  <a:cubicBezTo>
                    <a:pt x="128270" y="35560"/>
                    <a:pt x="140970" y="54610"/>
                    <a:pt x="138430" y="58420"/>
                  </a:cubicBezTo>
                  <a:cubicBezTo>
                    <a:pt x="135890" y="62230"/>
                    <a:pt x="115570" y="66040"/>
                    <a:pt x="113030" y="62230"/>
                  </a:cubicBezTo>
                  <a:cubicBezTo>
                    <a:pt x="110490" y="58420"/>
                    <a:pt x="118110" y="38100"/>
                    <a:pt x="123190" y="35560"/>
                  </a:cubicBezTo>
                  <a:cubicBezTo>
                    <a:pt x="127000" y="34290"/>
                    <a:pt x="134620" y="38100"/>
                    <a:pt x="137160" y="41910"/>
                  </a:cubicBezTo>
                  <a:cubicBezTo>
                    <a:pt x="139700" y="46990"/>
                    <a:pt x="133350" y="64770"/>
                    <a:pt x="133350" y="64770"/>
                  </a:cubicBezTo>
                  <a:cubicBezTo>
                    <a:pt x="133350" y="64770"/>
                    <a:pt x="139700" y="44450"/>
                    <a:pt x="138430" y="44450"/>
                  </a:cubicBezTo>
                  <a:cubicBezTo>
                    <a:pt x="137160" y="44450"/>
                    <a:pt x="133350" y="63500"/>
                    <a:pt x="125730" y="67310"/>
                  </a:cubicBezTo>
                  <a:cubicBezTo>
                    <a:pt x="115570" y="72390"/>
                    <a:pt x="82550" y="67310"/>
                    <a:pt x="74930" y="58420"/>
                  </a:cubicBezTo>
                  <a:cubicBezTo>
                    <a:pt x="68580" y="50800"/>
                    <a:pt x="68580" y="35560"/>
                    <a:pt x="72390" y="25400"/>
                  </a:cubicBezTo>
                  <a:cubicBezTo>
                    <a:pt x="76200" y="16510"/>
                    <a:pt x="86360" y="2540"/>
                    <a:pt x="93980" y="1270"/>
                  </a:cubicBezTo>
                  <a:cubicBezTo>
                    <a:pt x="99060" y="1270"/>
                    <a:pt x="109220" y="7620"/>
                    <a:pt x="110490" y="13970"/>
                  </a:cubicBezTo>
                  <a:cubicBezTo>
                    <a:pt x="113030" y="24130"/>
                    <a:pt x="100330" y="48260"/>
                    <a:pt x="91440" y="60960"/>
                  </a:cubicBezTo>
                  <a:cubicBezTo>
                    <a:pt x="83820" y="72390"/>
                    <a:pt x="73660" y="85090"/>
                    <a:pt x="64770" y="88900"/>
                  </a:cubicBezTo>
                  <a:cubicBezTo>
                    <a:pt x="58420" y="91440"/>
                    <a:pt x="50800" y="90170"/>
                    <a:pt x="43180" y="86360"/>
                  </a:cubicBezTo>
                  <a:cubicBezTo>
                    <a:pt x="31750" y="81280"/>
                    <a:pt x="10160" y="63500"/>
                    <a:pt x="8890" y="50800"/>
                  </a:cubicBezTo>
                  <a:cubicBezTo>
                    <a:pt x="7620" y="36830"/>
                    <a:pt x="21590" y="13970"/>
                    <a:pt x="33020" y="6350"/>
                  </a:cubicBezTo>
                  <a:cubicBezTo>
                    <a:pt x="41910" y="1270"/>
                    <a:pt x="59690" y="0"/>
                    <a:pt x="64770" y="3810"/>
                  </a:cubicBezTo>
                  <a:cubicBezTo>
                    <a:pt x="68580" y="6350"/>
                    <a:pt x="69850" y="15240"/>
                    <a:pt x="68580" y="20320"/>
                  </a:cubicBezTo>
                  <a:cubicBezTo>
                    <a:pt x="66040" y="27940"/>
                    <a:pt x="55880" y="39370"/>
                    <a:pt x="45720" y="45720"/>
                  </a:cubicBezTo>
                  <a:cubicBezTo>
                    <a:pt x="34290" y="52070"/>
                    <a:pt x="8890" y="59690"/>
                    <a:pt x="3810" y="54610"/>
                  </a:cubicBezTo>
                  <a:cubicBezTo>
                    <a:pt x="0" y="50800"/>
                    <a:pt x="8890" y="30480"/>
                    <a:pt x="8890" y="30480"/>
                  </a:cubicBezTo>
                </a:path>
              </a:pathLst>
            </a:custGeom>
            <a:solidFill>
              <a:srgbClr val="000000"/>
            </a:solidFill>
            <a:ln>
              <a:noFill/>
            </a:ln>
          </p:spPr>
        </p:sp>
      </p:grpSp>
      <p:grpSp>
        <p:nvGrpSpPr>
          <p:cNvPr id="369" name="Group 369"/>
          <p:cNvGrpSpPr/>
          <p:nvPr/>
        </p:nvGrpSpPr>
        <p:grpSpPr>
          <a:xfrm>
            <a:off x="6288600" y="5537851"/>
            <a:ext cx="118353" cy="76692"/>
            <a:chOff x="0" y="0"/>
            <a:chExt cx="317500" cy="205740"/>
          </a:xfrm>
        </p:grpSpPr>
        <p:sp>
          <p:nvSpPr>
            <p:cNvPr id="370" name="Freeform 370"/>
            <p:cNvSpPr/>
            <p:nvPr/>
          </p:nvSpPr>
          <p:spPr>
            <a:xfrm>
              <a:off x="48260" y="49530"/>
              <a:ext cx="218440" cy="109220"/>
            </a:xfrm>
            <a:custGeom>
              <a:avLst/>
              <a:gdLst/>
              <a:ahLst/>
              <a:cxnLst/>
              <a:rect l="l" t="t" r="r" b="b"/>
              <a:pathLst>
                <a:path w="218440" h="109220">
                  <a:moveTo>
                    <a:pt x="8890" y="6350"/>
                  </a:moveTo>
                  <a:cubicBezTo>
                    <a:pt x="80010" y="22860"/>
                    <a:pt x="55880" y="87630"/>
                    <a:pt x="64770" y="91440"/>
                  </a:cubicBezTo>
                  <a:cubicBezTo>
                    <a:pt x="72390" y="95250"/>
                    <a:pt x="101600" y="66040"/>
                    <a:pt x="110490" y="50800"/>
                  </a:cubicBezTo>
                  <a:cubicBezTo>
                    <a:pt x="118110" y="36830"/>
                    <a:pt x="110490" y="10160"/>
                    <a:pt x="118110" y="6350"/>
                  </a:cubicBezTo>
                  <a:cubicBezTo>
                    <a:pt x="123190" y="3810"/>
                    <a:pt x="139700" y="10160"/>
                    <a:pt x="140970" y="15240"/>
                  </a:cubicBezTo>
                  <a:cubicBezTo>
                    <a:pt x="143510" y="22860"/>
                    <a:pt x="115570" y="40640"/>
                    <a:pt x="115570" y="50800"/>
                  </a:cubicBezTo>
                  <a:cubicBezTo>
                    <a:pt x="115570" y="57150"/>
                    <a:pt x="123190" y="66040"/>
                    <a:pt x="128270" y="68580"/>
                  </a:cubicBezTo>
                  <a:cubicBezTo>
                    <a:pt x="133350" y="71120"/>
                    <a:pt x="140970" y="72390"/>
                    <a:pt x="144780" y="68580"/>
                  </a:cubicBezTo>
                  <a:cubicBezTo>
                    <a:pt x="152400" y="60960"/>
                    <a:pt x="143510" y="10160"/>
                    <a:pt x="152400" y="3810"/>
                  </a:cubicBezTo>
                  <a:cubicBezTo>
                    <a:pt x="157480" y="0"/>
                    <a:pt x="168910" y="2540"/>
                    <a:pt x="175260" y="8890"/>
                  </a:cubicBezTo>
                  <a:cubicBezTo>
                    <a:pt x="184150" y="17780"/>
                    <a:pt x="194310" y="58420"/>
                    <a:pt x="189230" y="69850"/>
                  </a:cubicBezTo>
                  <a:cubicBezTo>
                    <a:pt x="186690" y="77470"/>
                    <a:pt x="175260" y="83820"/>
                    <a:pt x="171450" y="82550"/>
                  </a:cubicBezTo>
                  <a:cubicBezTo>
                    <a:pt x="166370" y="80010"/>
                    <a:pt x="162560" y="50800"/>
                    <a:pt x="166370" y="38100"/>
                  </a:cubicBezTo>
                  <a:cubicBezTo>
                    <a:pt x="170180" y="24130"/>
                    <a:pt x="187960" y="2540"/>
                    <a:pt x="198120" y="1270"/>
                  </a:cubicBezTo>
                  <a:cubicBezTo>
                    <a:pt x="205740" y="0"/>
                    <a:pt x="218440" y="8890"/>
                    <a:pt x="218440" y="12700"/>
                  </a:cubicBezTo>
                  <a:cubicBezTo>
                    <a:pt x="218440" y="16510"/>
                    <a:pt x="204470" y="27940"/>
                    <a:pt x="200660" y="26670"/>
                  </a:cubicBezTo>
                  <a:cubicBezTo>
                    <a:pt x="196850" y="25400"/>
                    <a:pt x="190500" y="8890"/>
                    <a:pt x="193040" y="5080"/>
                  </a:cubicBezTo>
                  <a:cubicBezTo>
                    <a:pt x="195580" y="1270"/>
                    <a:pt x="205740" y="0"/>
                    <a:pt x="209550" y="1270"/>
                  </a:cubicBezTo>
                  <a:cubicBezTo>
                    <a:pt x="213360" y="2540"/>
                    <a:pt x="217170" y="8890"/>
                    <a:pt x="217170" y="15240"/>
                  </a:cubicBezTo>
                  <a:cubicBezTo>
                    <a:pt x="215900" y="29210"/>
                    <a:pt x="182880" y="85090"/>
                    <a:pt x="171450" y="82550"/>
                  </a:cubicBezTo>
                  <a:cubicBezTo>
                    <a:pt x="161290" y="80010"/>
                    <a:pt x="146050" y="8890"/>
                    <a:pt x="152400" y="3810"/>
                  </a:cubicBezTo>
                  <a:cubicBezTo>
                    <a:pt x="156210" y="1270"/>
                    <a:pt x="171450" y="7620"/>
                    <a:pt x="175260" y="15240"/>
                  </a:cubicBezTo>
                  <a:cubicBezTo>
                    <a:pt x="181610" y="26670"/>
                    <a:pt x="172720" y="66040"/>
                    <a:pt x="165100" y="80010"/>
                  </a:cubicBezTo>
                  <a:cubicBezTo>
                    <a:pt x="160020" y="88900"/>
                    <a:pt x="152400" y="96520"/>
                    <a:pt x="143510" y="99060"/>
                  </a:cubicBezTo>
                  <a:cubicBezTo>
                    <a:pt x="132080" y="102870"/>
                    <a:pt x="105410" y="97790"/>
                    <a:pt x="96520" y="91440"/>
                  </a:cubicBezTo>
                  <a:cubicBezTo>
                    <a:pt x="90170" y="87630"/>
                    <a:pt x="87630" y="82550"/>
                    <a:pt x="86360" y="76200"/>
                  </a:cubicBezTo>
                  <a:cubicBezTo>
                    <a:pt x="83820" y="67310"/>
                    <a:pt x="83820" y="52070"/>
                    <a:pt x="88900" y="40640"/>
                  </a:cubicBezTo>
                  <a:cubicBezTo>
                    <a:pt x="93980" y="27940"/>
                    <a:pt x="116840" y="6350"/>
                    <a:pt x="118110" y="6350"/>
                  </a:cubicBezTo>
                  <a:cubicBezTo>
                    <a:pt x="118110" y="6350"/>
                    <a:pt x="111760" y="17780"/>
                    <a:pt x="111760" y="17780"/>
                  </a:cubicBezTo>
                  <a:cubicBezTo>
                    <a:pt x="113030" y="17780"/>
                    <a:pt x="120650" y="3810"/>
                    <a:pt x="125730" y="3810"/>
                  </a:cubicBezTo>
                  <a:cubicBezTo>
                    <a:pt x="130810" y="3810"/>
                    <a:pt x="138430" y="8890"/>
                    <a:pt x="140970" y="15240"/>
                  </a:cubicBezTo>
                  <a:cubicBezTo>
                    <a:pt x="144780" y="25400"/>
                    <a:pt x="144780" y="46990"/>
                    <a:pt x="135890" y="60960"/>
                  </a:cubicBezTo>
                  <a:cubicBezTo>
                    <a:pt x="124460" y="78740"/>
                    <a:pt x="82550" y="101600"/>
                    <a:pt x="66040" y="105410"/>
                  </a:cubicBezTo>
                  <a:cubicBezTo>
                    <a:pt x="58420" y="107950"/>
                    <a:pt x="50800" y="109220"/>
                    <a:pt x="46990" y="104140"/>
                  </a:cubicBezTo>
                  <a:cubicBezTo>
                    <a:pt x="38100" y="95250"/>
                    <a:pt x="57150" y="36830"/>
                    <a:pt x="45720" y="26670"/>
                  </a:cubicBezTo>
                  <a:cubicBezTo>
                    <a:pt x="36830" y="19050"/>
                    <a:pt x="6350" y="33020"/>
                    <a:pt x="2540" y="27940"/>
                  </a:cubicBezTo>
                  <a:cubicBezTo>
                    <a:pt x="0" y="24130"/>
                    <a:pt x="8890" y="6350"/>
                    <a:pt x="8890" y="6350"/>
                  </a:cubicBezTo>
                </a:path>
              </a:pathLst>
            </a:custGeom>
            <a:solidFill>
              <a:srgbClr val="000000"/>
            </a:solidFill>
            <a:ln>
              <a:noFill/>
            </a:ln>
          </p:spPr>
        </p:sp>
      </p:grpSp>
      <p:grpSp>
        <p:nvGrpSpPr>
          <p:cNvPr id="371" name="Group 371"/>
          <p:cNvGrpSpPr/>
          <p:nvPr/>
        </p:nvGrpSpPr>
        <p:grpSpPr>
          <a:xfrm>
            <a:off x="6382336" y="5540691"/>
            <a:ext cx="51128" cy="74799"/>
            <a:chOff x="0" y="0"/>
            <a:chExt cx="137160" cy="200660"/>
          </a:xfrm>
        </p:grpSpPr>
        <p:sp>
          <p:nvSpPr>
            <p:cNvPr id="372" name="Freeform 372"/>
            <p:cNvSpPr/>
            <p:nvPr/>
          </p:nvSpPr>
          <p:spPr>
            <a:xfrm>
              <a:off x="48260" y="49530"/>
              <a:ext cx="39370" cy="102870"/>
            </a:xfrm>
            <a:custGeom>
              <a:avLst/>
              <a:gdLst/>
              <a:ahLst/>
              <a:cxnLst/>
              <a:rect l="l" t="t" r="r" b="b"/>
              <a:pathLst>
                <a:path w="39370" h="102870">
                  <a:moveTo>
                    <a:pt x="26670" y="11430"/>
                  </a:moveTo>
                  <a:cubicBezTo>
                    <a:pt x="29210" y="102870"/>
                    <a:pt x="16510" y="93980"/>
                    <a:pt x="16510" y="91440"/>
                  </a:cubicBezTo>
                  <a:cubicBezTo>
                    <a:pt x="16510" y="88900"/>
                    <a:pt x="33020" y="81280"/>
                    <a:pt x="35560" y="82550"/>
                  </a:cubicBezTo>
                  <a:cubicBezTo>
                    <a:pt x="38100" y="83820"/>
                    <a:pt x="34290" y="100330"/>
                    <a:pt x="31750" y="100330"/>
                  </a:cubicBezTo>
                  <a:cubicBezTo>
                    <a:pt x="29210" y="100330"/>
                    <a:pt x="17780" y="86360"/>
                    <a:pt x="19050" y="83820"/>
                  </a:cubicBezTo>
                  <a:cubicBezTo>
                    <a:pt x="20320" y="81280"/>
                    <a:pt x="36830" y="85090"/>
                    <a:pt x="38100" y="87630"/>
                  </a:cubicBezTo>
                  <a:cubicBezTo>
                    <a:pt x="39370" y="90170"/>
                    <a:pt x="26670" y="101600"/>
                    <a:pt x="22860" y="100330"/>
                  </a:cubicBezTo>
                  <a:cubicBezTo>
                    <a:pt x="17780" y="99060"/>
                    <a:pt x="13970" y="85090"/>
                    <a:pt x="10160" y="74930"/>
                  </a:cubicBezTo>
                  <a:cubicBezTo>
                    <a:pt x="5080" y="59690"/>
                    <a:pt x="0" y="26670"/>
                    <a:pt x="2540" y="13970"/>
                  </a:cubicBezTo>
                  <a:cubicBezTo>
                    <a:pt x="3810" y="7620"/>
                    <a:pt x="6350" y="2540"/>
                    <a:pt x="10160" y="1270"/>
                  </a:cubicBezTo>
                  <a:cubicBezTo>
                    <a:pt x="13970" y="0"/>
                    <a:pt x="26670" y="11430"/>
                    <a:pt x="26670" y="11430"/>
                  </a:cubicBezTo>
                </a:path>
              </a:pathLst>
            </a:custGeom>
            <a:solidFill>
              <a:srgbClr val="000000"/>
            </a:solidFill>
            <a:ln>
              <a:noFill/>
            </a:ln>
          </p:spPr>
        </p:sp>
      </p:grpSp>
      <p:grpSp>
        <p:nvGrpSpPr>
          <p:cNvPr id="373" name="Group 373"/>
          <p:cNvGrpSpPr/>
          <p:nvPr/>
        </p:nvGrpSpPr>
        <p:grpSpPr>
          <a:xfrm>
            <a:off x="6396065" y="5533117"/>
            <a:ext cx="49708" cy="79060"/>
            <a:chOff x="0" y="0"/>
            <a:chExt cx="133350" cy="212090"/>
          </a:xfrm>
        </p:grpSpPr>
        <p:sp>
          <p:nvSpPr>
            <p:cNvPr id="374" name="Freeform 374"/>
            <p:cNvSpPr/>
            <p:nvPr/>
          </p:nvSpPr>
          <p:spPr>
            <a:xfrm>
              <a:off x="45720" y="50800"/>
              <a:ext cx="34290" cy="111760"/>
            </a:xfrm>
            <a:custGeom>
              <a:avLst/>
              <a:gdLst/>
              <a:ahLst/>
              <a:cxnLst/>
              <a:rect l="l" t="t" r="r" b="b"/>
              <a:pathLst>
                <a:path w="34290" h="111760">
                  <a:moveTo>
                    <a:pt x="27940" y="10160"/>
                  </a:moveTo>
                  <a:cubicBezTo>
                    <a:pt x="34290" y="105410"/>
                    <a:pt x="24130" y="111760"/>
                    <a:pt x="21590" y="110490"/>
                  </a:cubicBezTo>
                  <a:cubicBezTo>
                    <a:pt x="19050" y="109220"/>
                    <a:pt x="17780" y="95250"/>
                    <a:pt x="20320" y="93980"/>
                  </a:cubicBezTo>
                  <a:cubicBezTo>
                    <a:pt x="22860" y="92710"/>
                    <a:pt x="34290" y="96520"/>
                    <a:pt x="34290" y="99060"/>
                  </a:cubicBezTo>
                  <a:cubicBezTo>
                    <a:pt x="34290" y="101600"/>
                    <a:pt x="24130" y="111760"/>
                    <a:pt x="21590" y="110490"/>
                  </a:cubicBezTo>
                  <a:cubicBezTo>
                    <a:pt x="19050" y="110490"/>
                    <a:pt x="15240" y="100330"/>
                    <a:pt x="16510" y="97790"/>
                  </a:cubicBezTo>
                  <a:cubicBezTo>
                    <a:pt x="17780" y="95250"/>
                    <a:pt x="34290" y="96520"/>
                    <a:pt x="34290" y="97790"/>
                  </a:cubicBezTo>
                  <a:cubicBezTo>
                    <a:pt x="34290" y="99060"/>
                    <a:pt x="21590" y="107950"/>
                    <a:pt x="16510" y="105410"/>
                  </a:cubicBezTo>
                  <a:cubicBezTo>
                    <a:pt x="6350" y="99060"/>
                    <a:pt x="0" y="25400"/>
                    <a:pt x="5080" y="10160"/>
                  </a:cubicBezTo>
                  <a:cubicBezTo>
                    <a:pt x="6350" y="5080"/>
                    <a:pt x="10160" y="0"/>
                    <a:pt x="13970" y="0"/>
                  </a:cubicBezTo>
                  <a:cubicBezTo>
                    <a:pt x="17780" y="0"/>
                    <a:pt x="27940" y="10160"/>
                    <a:pt x="27940" y="10160"/>
                  </a:cubicBezTo>
                </a:path>
              </a:pathLst>
            </a:custGeom>
            <a:solidFill>
              <a:srgbClr val="000000"/>
            </a:solidFill>
            <a:ln>
              <a:noFill/>
            </a:ln>
          </p:spPr>
        </p:sp>
      </p:grpSp>
      <p:grpSp>
        <p:nvGrpSpPr>
          <p:cNvPr id="375" name="Group 375"/>
          <p:cNvGrpSpPr/>
          <p:nvPr/>
        </p:nvGrpSpPr>
        <p:grpSpPr>
          <a:xfrm>
            <a:off x="6370974" y="5544952"/>
            <a:ext cx="79060" cy="58229"/>
            <a:chOff x="0" y="0"/>
            <a:chExt cx="212090" cy="156210"/>
          </a:xfrm>
        </p:grpSpPr>
        <p:sp>
          <p:nvSpPr>
            <p:cNvPr id="376" name="Freeform 376"/>
            <p:cNvSpPr/>
            <p:nvPr/>
          </p:nvSpPr>
          <p:spPr>
            <a:xfrm>
              <a:off x="49530" y="53340"/>
              <a:ext cx="111760" cy="54610"/>
            </a:xfrm>
            <a:custGeom>
              <a:avLst/>
              <a:gdLst/>
              <a:ahLst/>
              <a:cxnLst/>
              <a:rect l="l" t="t" r="r" b="b"/>
              <a:pathLst>
                <a:path w="111760" h="54610">
                  <a:moveTo>
                    <a:pt x="10160" y="24130"/>
                  </a:moveTo>
                  <a:cubicBezTo>
                    <a:pt x="102870" y="0"/>
                    <a:pt x="111760" y="8890"/>
                    <a:pt x="111760" y="16510"/>
                  </a:cubicBezTo>
                  <a:cubicBezTo>
                    <a:pt x="110490" y="26670"/>
                    <a:pt x="76200" y="54610"/>
                    <a:pt x="68580" y="52070"/>
                  </a:cubicBezTo>
                  <a:cubicBezTo>
                    <a:pt x="63500" y="50800"/>
                    <a:pt x="59690" y="30480"/>
                    <a:pt x="62230" y="27940"/>
                  </a:cubicBezTo>
                  <a:cubicBezTo>
                    <a:pt x="64770" y="25400"/>
                    <a:pt x="80010" y="33020"/>
                    <a:pt x="81280" y="36830"/>
                  </a:cubicBezTo>
                  <a:cubicBezTo>
                    <a:pt x="82550" y="40640"/>
                    <a:pt x="73660" y="52070"/>
                    <a:pt x="69850" y="52070"/>
                  </a:cubicBezTo>
                  <a:cubicBezTo>
                    <a:pt x="66040" y="52070"/>
                    <a:pt x="57150" y="36830"/>
                    <a:pt x="58420" y="31750"/>
                  </a:cubicBezTo>
                  <a:cubicBezTo>
                    <a:pt x="60960" y="26670"/>
                    <a:pt x="85090" y="21590"/>
                    <a:pt x="85090" y="21590"/>
                  </a:cubicBezTo>
                  <a:cubicBezTo>
                    <a:pt x="85090" y="21590"/>
                    <a:pt x="29210" y="49530"/>
                    <a:pt x="15240" y="48260"/>
                  </a:cubicBezTo>
                  <a:cubicBezTo>
                    <a:pt x="8890" y="46990"/>
                    <a:pt x="2540" y="41910"/>
                    <a:pt x="1270" y="38100"/>
                  </a:cubicBezTo>
                  <a:cubicBezTo>
                    <a:pt x="0" y="34290"/>
                    <a:pt x="10160" y="24130"/>
                    <a:pt x="10160" y="24130"/>
                  </a:cubicBezTo>
                </a:path>
              </a:pathLst>
            </a:custGeom>
            <a:solidFill>
              <a:srgbClr val="000000"/>
            </a:solidFill>
            <a:ln>
              <a:noFill/>
            </a:ln>
          </p:spPr>
        </p:sp>
      </p:grpSp>
      <p:grpSp>
        <p:nvGrpSpPr>
          <p:cNvPr id="377" name="Group 377"/>
          <p:cNvGrpSpPr/>
          <p:nvPr/>
        </p:nvGrpSpPr>
        <p:grpSpPr>
          <a:xfrm>
            <a:off x="6365293" y="5555841"/>
            <a:ext cx="102730" cy="53495"/>
            <a:chOff x="0" y="0"/>
            <a:chExt cx="275590" cy="143510"/>
          </a:xfrm>
        </p:grpSpPr>
        <p:sp>
          <p:nvSpPr>
            <p:cNvPr id="378" name="Freeform 378"/>
            <p:cNvSpPr/>
            <p:nvPr/>
          </p:nvSpPr>
          <p:spPr>
            <a:xfrm>
              <a:off x="46990" y="54610"/>
              <a:ext cx="179070" cy="45720"/>
            </a:xfrm>
            <a:custGeom>
              <a:avLst/>
              <a:gdLst/>
              <a:ahLst/>
              <a:cxnLst/>
              <a:rect l="l" t="t" r="r" b="b"/>
              <a:pathLst>
                <a:path w="179070" h="45720">
                  <a:moveTo>
                    <a:pt x="6350" y="17780"/>
                  </a:moveTo>
                  <a:cubicBezTo>
                    <a:pt x="179070" y="0"/>
                    <a:pt x="106680" y="26670"/>
                    <a:pt x="74930" y="33020"/>
                  </a:cubicBezTo>
                  <a:cubicBezTo>
                    <a:pt x="49530" y="38100"/>
                    <a:pt x="11430" y="45720"/>
                    <a:pt x="3810" y="38100"/>
                  </a:cubicBezTo>
                  <a:cubicBezTo>
                    <a:pt x="0" y="34290"/>
                    <a:pt x="6350" y="17780"/>
                    <a:pt x="6350" y="17780"/>
                  </a:cubicBezTo>
                </a:path>
              </a:pathLst>
            </a:custGeom>
            <a:solidFill>
              <a:srgbClr val="000000"/>
            </a:solidFill>
            <a:ln>
              <a:noFill/>
            </a:ln>
          </p:spPr>
        </p:sp>
      </p:grpSp>
      <p:grpSp>
        <p:nvGrpSpPr>
          <p:cNvPr id="379" name="Group 379"/>
          <p:cNvGrpSpPr/>
          <p:nvPr/>
        </p:nvGrpSpPr>
        <p:grpSpPr>
          <a:xfrm>
            <a:off x="6440565" y="5526016"/>
            <a:ext cx="47814" cy="83794"/>
            <a:chOff x="0" y="0"/>
            <a:chExt cx="128270" cy="224790"/>
          </a:xfrm>
        </p:grpSpPr>
        <p:sp>
          <p:nvSpPr>
            <p:cNvPr id="380" name="Freeform 380"/>
            <p:cNvSpPr/>
            <p:nvPr/>
          </p:nvSpPr>
          <p:spPr>
            <a:xfrm>
              <a:off x="44450" y="50800"/>
              <a:ext cx="33020" cy="124460"/>
            </a:xfrm>
            <a:custGeom>
              <a:avLst/>
              <a:gdLst/>
              <a:ahLst/>
              <a:cxnLst/>
              <a:rect l="l" t="t" r="r" b="b"/>
              <a:pathLst>
                <a:path w="33020" h="124460">
                  <a:moveTo>
                    <a:pt x="33020" y="12700"/>
                  </a:moveTo>
                  <a:cubicBezTo>
                    <a:pt x="26670" y="120650"/>
                    <a:pt x="22860" y="123190"/>
                    <a:pt x="19050" y="123190"/>
                  </a:cubicBezTo>
                  <a:cubicBezTo>
                    <a:pt x="15240" y="123190"/>
                    <a:pt x="5080" y="111760"/>
                    <a:pt x="6350" y="107950"/>
                  </a:cubicBezTo>
                  <a:cubicBezTo>
                    <a:pt x="7620" y="104140"/>
                    <a:pt x="26670" y="101600"/>
                    <a:pt x="27940" y="104140"/>
                  </a:cubicBezTo>
                  <a:cubicBezTo>
                    <a:pt x="29210" y="106680"/>
                    <a:pt x="19050" y="124460"/>
                    <a:pt x="16510" y="123190"/>
                  </a:cubicBezTo>
                  <a:cubicBezTo>
                    <a:pt x="10160" y="121920"/>
                    <a:pt x="0" y="26670"/>
                    <a:pt x="7620" y="10160"/>
                  </a:cubicBezTo>
                  <a:cubicBezTo>
                    <a:pt x="10160" y="3810"/>
                    <a:pt x="17780" y="0"/>
                    <a:pt x="21590" y="0"/>
                  </a:cubicBezTo>
                  <a:cubicBezTo>
                    <a:pt x="25400" y="0"/>
                    <a:pt x="33020" y="12700"/>
                    <a:pt x="33020" y="12700"/>
                  </a:cubicBezTo>
                </a:path>
              </a:pathLst>
            </a:custGeom>
            <a:solidFill>
              <a:srgbClr val="000000"/>
            </a:solidFill>
            <a:ln>
              <a:noFill/>
            </a:ln>
          </p:spPr>
        </p:sp>
      </p:grpSp>
      <p:grpSp>
        <p:nvGrpSpPr>
          <p:cNvPr id="381" name="Group 381"/>
          <p:cNvGrpSpPr/>
          <p:nvPr/>
        </p:nvGrpSpPr>
        <p:grpSpPr>
          <a:xfrm>
            <a:off x="5784418" y="5739997"/>
            <a:ext cx="80006" cy="82373"/>
            <a:chOff x="0" y="0"/>
            <a:chExt cx="214630" cy="220980"/>
          </a:xfrm>
        </p:grpSpPr>
        <p:sp>
          <p:nvSpPr>
            <p:cNvPr id="382" name="Freeform 382"/>
            <p:cNvSpPr/>
            <p:nvPr/>
          </p:nvSpPr>
          <p:spPr>
            <a:xfrm>
              <a:off x="50800" y="49530"/>
              <a:ext cx="114300" cy="130810"/>
            </a:xfrm>
            <a:custGeom>
              <a:avLst/>
              <a:gdLst/>
              <a:ahLst/>
              <a:cxnLst/>
              <a:rect l="l" t="t" r="r" b="b"/>
              <a:pathLst>
                <a:path w="114300" h="130810">
                  <a:moveTo>
                    <a:pt x="0" y="29210"/>
                  </a:moveTo>
                  <a:cubicBezTo>
                    <a:pt x="44450" y="0"/>
                    <a:pt x="53340" y="3810"/>
                    <a:pt x="59690" y="10160"/>
                  </a:cubicBezTo>
                  <a:cubicBezTo>
                    <a:pt x="67310" y="17780"/>
                    <a:pt x="72390" y="33020"/>
                    <a:pt x="71120" y="45720"/>
                  </a:cubicBezTo>
                  <a:cubicBezTo>
                    <a:pt x="69850" y="62230"/>
                    <a:pt x="34290" y="95250"/>
                    <a:pt x="39370" y="101600"/>
                  </a:cubicBezTo>
                  <a:cubicBezTo>
                    <a:pt x="44450" y="107950"/>
                    <a:pt x="86360" y="82550"/>
                    <a:pt x="99060" y="87630"/>
                  </a:cubicBezTo>
                  <a:cubicBezTo>
                    <a:pt x="106680" y="90170"/>
                    <a:pt x="114300" y="102870"/>
                    <a:pt x="113030" y="106680"/>
                  </a:cubicBezTo>
                  <a:cubicBezTo>
                    <a:pt x="111760" y="110490"/>
                    <a:pt x="88900" y="111760"/>
                    <a:pt x="87630" y="109220"/>
                  </a:cubicBezTo>
                  <a:cubicBezTo>
                    <a:pt x="86360" y="106680"/>
                    <a:pt x="97790" y="88900"/>
                    <a:pt x="101600" y="88900"/>
                  </a:cubicBezTo>
                  <a:cubicBezTo>
                    <a:pt x="105410" y="88900"/>
                    <a:pt x="113030" y="106680"/>
                    <a:pt x="109220" y="113030"/>
                  </a:cubicBezTo>
                  <a:cubicBezTo>
                    <a:pt x="101600" y="124460"/>
                    <a:pt x="26670" y="130810"/>
                    <a:pt x="15240" y="120650"/>
                  </a:cubicBezTo>
                  <a:cubicBezTo>
                    <a:pt x="8890" y="114300"/>
                    <a:pt x="12700" y="101600"/>
                    <a:pt x="15240" y="90170"/>
                  </a:cubicBezTo>
                  <a:cubicBezTo>
                    <a:pt x="19050" y="74930"/>
                    <a:pt x="43180" y="50800"/>
                    <a:pt x="45720" y="39370"/>
                  </a:cubicBezTo>
                  <a:cubicBezTo>
                    <a:pt x="46990" y="34290"/>
                    <a:pt x="45720" y="27940"/>
                    <a:pt x="43180" y="26670"/>
                  </a:cubicBezTo>
                  <a:cubicBezTo>
                    <a:pt x="38100" y="24130"/>
                    <a:pt x="16510" y="52070"/>
                    <a:pt x="8890" y="49530"/>
                  </a:cubicBezTo>
                  <a:cubicBezTo>
                    <a:pt x="3810" y="48260"/>
                    <a:pt x="0" y="29210"/>
                    <a:pt x="0" y="29210"/>
                  </a:cubicBezTo>
                </a:path>
              </a:pathLst>
            </a:custGeom>
            <a:solidFill>
              <a:srgbClr val="000000"/>
            </a:solidFill>
            <a:ln>
              <a:noFill/>
            </a:ln>
          </p:spPr>
        </p:sp>
      </p:grpSp>
      <p:grpSp>
        <p:nvGrpSpPr>
          <p:cNvPr id="383" name="Group 383"/>
          <p:cNvGrpSpPr/>
          <p:nvPr/>
        </p:nvGrpSpPr>
        <p:grpSpPr>
          <a:xfrm>
            <a:off x="5824185" y="5749939"/>
            <a:ext cx="75746" cy="75272"/>
            <a:chOff x="0" y="0"/>
            <a:chExt cx="203200" cy="201930"/>
          </a:xfrm>
        </p:grpSpPr>
        <p:sp>
          <p:nvSpPr>
            <p:cNvPr id="384" name="Freeform 384"/>
            <p:cNvSpPr/>
            <p:nvPr/>
          </p:nvSpPr>
          <p:spPr>
            <a:xfrm>
              <a:off x="46990" y="48260"/>
              <a:ext cx="107950" cy="105410"/>
            </a:xfrm>
            <a:custGeom>
              <a:avLst/>
              <a:gdLst/>
              <a:ahLst/>
              <a:cxnLst/>
              <a:rect l="l" t="t" r="r" b="b"/>
              <a:pathLst>
                <a:path w="107950" h="105410">
                  <a:moveTo>
                    <a:pt x="39370" y="19050"/>
                  </a:moveTo>
                  <a:cubicBezTo>
                    <a:pt x="26670" y="72390"/>
                    <a:pt x="31750" y="73660"/>
                    <a:pt x="36830" y="74930"/>
                  </a:cubicBezTo>
                  <a:cubicBezTo>
                    <a:pt x="44450" y="76200"/>
                    <a:pt x="60960" y="73660"/>
                    <a:pt x="68580" y="67310"/>
                  </a:cubicBezTo>
                  <a:cubicBezTo>
                    <a:pt x="74930" y="62230"/>
                    <a:pt x="80010" y="49530"/>
                    <a:pt x="78740" y="43180"/>
                  </a:cubicBezTo>
                  <a:cubicBezTo>
                    <a:pt x="77470" y="38100"/>
                    <a:pt x="72390" y="34290"/>
                    <a:pt x="66040" y="33020"/>
                  </a:cubicBezTo>
                  <a:cubicBezTo>
                    <a:pt x="57150" y="31750"/>
                    <a:pt x="33020" y="46990"/>
                    <a:pt x="27940" y="43180"/>
                  </a:cubicBezTo>
                  <a:cubicBezTo>
                    <a:pt x="24130" y="39370"/>
                    <a:pt x="24130" y="21590"/>
                    <a:pt x="27940" y="19050"/>
                  </a:cubicBezTo>
                  <a:cubicBezTo>
                    <a:pt x="31750" y="16510"/>
                    <a:pt x="48260" y="24130"/>
                    <a:pt x="49530" y="27940"/>
                  </a:cubicBezTo>
                  <a:cubicBezTo>
                    <a:pt x="50800" y="31750"/>
                    <a:pt x="38100" y="45720"/>
                    <a:pt x="34290" y="44450"/>
                  </a:cubicBezTo>
                  <a:cubicBezTo>
                    <a:pt x="30480" y="43180"/>
                    <a:pt x="22860" y="26670"/>
                    <a:pt x="26670" y="20320"/>
                  </a:cubicBezTo>
                  <a:cubicBezTo>
                    <a:pt x="31750" y="11430"/>
                    <a:pt x="68580" y="5080"/>
                    <a:pt x="82550" y="10160"/>
                  </a:cubicBezTo>
                  <a:cubicBezTo>
                    <a:pt x="93980" y="13970"/>
                    <a:pt x="102870" y="27940"/>
                    <a:pt x="105410" y="38100"/>
                  </a:cubicBezTo>
                  <a:cubicBezTo>
                    <a:pt x="107950" y="49530"/>
                    <a:pt x="105410" y="64770"/>
                    <a:pt x="99060" y="74930"/>
                  </a:cubicBezTo>
                  <a:cubicBezTo>
                    <a:pt x="91440" y="87630"/>
                    <a:pt x="69850" y="100330"/>
                    <a:pt x="54610" y="102870"/>
                  </a:cubicBezTo>
                  <a:cubicBezTo>
                    <a:pt x="41910" y="105410"/>
                    <a:pt x="25400" y="100330"/>
                    <a:pt x="16510" y="95250"/>
                  </a:cubicBezTo>
                  <a:cubicBezTo>
                    <a:pt x="10160" y="91440"/>
                    <a:pt x="5080" y="86360"/>
                    <a:pt x="3810" y="77470"/>
                  </a:cubicBezTo>
                  <a:cubicBezTo>
                    <a:pt x="0" y="62230"/>
                    <a:pt x="8890" y="13970"/>
                    <a:pt x="17780" y="5080"/>
                  </a:cubicBezTo>
                  <a:cubicBezTo>
                    <a:pt x="21590" y="1270"/>
                    <a:pt x="30480" y="0"/>
                    <a:pt x="34290" y="2540"/>
                  </a:cubicBezTo>
                  <a:cubicBezTo>
                    <a:pt x="38100" y="5080"/>
                    <a:pt x="39370" y="19050"/>
                    <a:pt x="39370" y="19050"/>
                  </a:cubicBezTo>
                </a:path>
              </a:pathLst>
            </a:custGeom>
            <a:solidFill>
              <a:srgbClr val="000000"/>
            </a:solidFill>
            <a:ln>
              <a:noFill/>
            </a:ln>
          </p:spPr>
        </p:sp>
      </p:grpSp>
      <p:grpSp>
        <p:nvGrpSpPr>
          <p:cNvPr id="385" name="Group 385"/>
          <p:cNvGrpSpPr/>
          <p:nvPr/>
        </p:nvGrpSpPr>
        <p:grpSpPr>
          <a:xfrm>
            <a:off x="5854010" y="5739050"/>
            <a:ext cx="90421" cy="80006"/>
            <a:chOff x="0" y="0"/>
            <a:chExt cx="242570" cy="214630"/>
          </a:xfrm>
        </p:grpSpPr>
        <p:sp>
          <p:nvSpPr>
            <p:cNvPr id="386" name="Freeform 386"/>
            <p:cNvSpPr/>
            <p:nvPr/>
          </p:nvSpPr>
          <p:spPr>
            <a:xfrm>
              <a:off x="48260" y="45720"/>
              <a:ext cx="144780" cy="123190"/>
            </a:xfrm>
            <a:custGeom>
              <a:avLst/>
              <a:gdLst/>
              <a:ahLst/>
              <a:cxnLst/>
              <a:rect l="l" t="t" r="r" b="b"/>
              <a:pathLst>
                <a:path w="144780" h="123190">
                  <a:moveTo>
                    <a:pt x="5080" y="29210"/>
                  </a:moveTo>
                  <a:cubicBezTo>
                    <a:pt x="67310" y="2540"/>
                    <a:pt x="81280" y="0"/>
                    <a:pt x="88900" y="7620"/>
                  </a:cubicBezTo>
                  <a:cubicBezTo>
                    <a:pt x="99060" y="17780"/>
                    <a:pt x="92710" y="62230"/>
                    <a:pt x="92710" y="78740"/>
                  </a:cubicBezTo>
                  <a:cubicBezTo>
                    <a:pt x="92710" y="87630"/>
                    <a:pt x="92710" y="99060"/>
                    <a:pt x="90170" y="100330"/>
                  </a:cubicBezTo>
                  <a:cubicBezTo>
                    <a:pt x="87630" y="101600"/>
                    <a:pt x="80010" y="95250"/>
                    <a:pt x="80010" y="92710"/>
                  </a:cubicBezTo>
                  <a:cubicBezTo>
                    <a:pt x="81280" y="87630"/>
                    <a:pt x="120650" y="73660"/>
                    <a:pt x="130810" y="77470"/>
                  </a:cubicBezTo>
                  <a:cubicBezTo>
                    <a:pt x="137160" y="80010"/>
                    <a:pt x="144780" y="92710"/>
                    <a:pt x="143510" y="96520"/>
                  </a:cubicBezTo>
                  <a:cubicBezTo>
                    <a:pt x="142240" y="100330"/>
                    <a:pt x="123190" y="104140"/>
                    <a:pt x="120650" y="101600"/>
                  </a:cubicBezTo>
                  <a:cubicBezTo>
                    <a:pt x="118110" y="99060"/>
                    <a:pt x="124460" y="80010"/>
                    <a:pt x="129540" y="77470"/>
                  </a:cubicBezTo>
                  <a:cubicBezTo>
                    <a:pt x="133350" y="76200"/>
                    <a:pt x="140970" y="78740"/>
                    <a:pt x="142240" y="82550"/>
                  </a:cubicBezTo>
                  <a:cubicBezTo>
                    <a:pt x="144780" y="86360"/>
                    <a:pt x="143510" y="97790"/>
                    <a:pt x="138430" y="102870"/>
                  </a:cubicBezTo>
                  <a:cubicBezTo>
                    <a:pt x="129540" y="111760"/>
                    <a:pt x="88900" y="123190"/>
                    <a:pt x="76200" y="118110"/>
                  </a:cubicBezTo>
                  <a:cubicBezTo>
                    <a:pt x="68580" y="115570"/>
                    <a:pt x="66040" y="109220"/>
                    <a:pt x="63500" y="100330"/>
                  </a:cubicBezTo>
                  <a:cubicBezTo>
                    <a:pt x="59690" y="83820"/>
                    <a:pt x="86360" y="31750"/>
                    <a:pt x="77470" y="24130"/>
                  </a:cubicBezTo>
                  <a:cubicBezTo>
                    <a:pt x="68580" y="17780"/>
                    <a:pt x="29210" y="50800"/>
                    <a:pt x="16510" y="52070"/>
                  </a:cubicBezTo>
                  <a:cubicBezTo>
                    <a:pt x="10160" y="52070"/>
                    <a:pt x="5080" y="52070"/>
                    <a:pt x="2540" y="48260"/>
                  </a:cubicBezTo>
                  <a:cubicBezTo>
                    <a:pt x="0" y="44450"/>
                    <a:pt x="5080" y="29210"/>
                    <a:pt x="5080" y="29210"/>
                  </a:cubicBezTo>
                </a:path>
              </a:pathLst>
            </a:custGeom>
            <a:solidFill>
              <a:srgbClr val="000000"/>
            </a:solidFill>
            <a:ln>
              <a:noFill/>
            </a:ln>
          </p:spPr>
        </p:sp>
      </p:grpSp>
      <p:grpSp>
        <p:nvGrpSpPr>
          <p:cNvPr id="387" name="Group 387"/>
          <p:cNvGrpSpPr/>
          <p:nvPr/>
        </p:nvGrpSpPr>
        <p:grpSpPr>
          <a:xfrm>
            <a:off x="5902771" y="5739050"/>
            <a:ext cx="76219" cy="89475"/>
            <a:chOff x="0" y="0"/>
            <a:chExt cx="204470" cy="240030"/>
          </a:xfrm>
        </p:grpSpPr>
        <p:sp>
          <p:nvSpPr>
            <p:cNvPr id="388" name="Freeform 388"/>
            <p:cNvSpPr/>
            <p:nvPr/>
          </p:nvSpPr>
          <p:spPr>
            <a:xfrm>
              <a:off x="48260" y="52070"/>
              <a:ext cx="107950" cy="139700"/>
            </a:xfrm>
            <a:custGeom>
              <a:avLst/>
              <a:gdLst/>
              <a:ahLst/>
              <a:cxnLst/>
              <a:rect l="l" t="t" r="r" b="b"/>
              <a:pathLst>
                <a:path w="107950" h="139700">
                  <a:moveTo>
                    <a:pt x="8890" y="15240"/>
                  </a:moveTo>
                  <a:cubicBezTo>
                    <a:pt x="64770" y="0"/>
                    <a:pt x="68580" y="5080"/>
                    <a:pt x="72390" y="12700"/>
                  </a:cubicBezTo>
                  <a:cubicBezTo>
                    <a:pt x="77470" y="24130"/>
                    <a:pt x="81280" y="55880"/>
                    <a:pt x="74930" y="66040"/>
                  </a:cubicBezTo>
                  <a:cubicBezTo>
                    <a:pt x="71120" y="72390"/>
                    <a:pt x="59690" y="78740"/>
                    <a:pt x="54610" y="77470"/>
                  </a:cubicBezTo>
                  <a:cubicBezTo>
                    <a:pt x="49530" y="76200"/>
                    <a:pt x="41910" y="68580"/>
                    <a:pt x="43180" y="64770"/>
                  </a:cubicBezTo>
                  <a:cubicBezTo>
                    <a:pt x="44450" y="58420"/>
                    <a:pt x="68580" y="45720"/>
                    <a:pt x="78740" y="46990"/>
                  </a:cubicBezTo>
                  <a:cubicBezTo>
                    <a:pt x="86360" y="48260"/>
                    <a:pt x="93980" y="54610"/>
                    <a:pt x="97790" y="62230"/>
                  </a:cubicBezTo>
                  <a:cubicBezTo>
                    <a:pt x="102870" y="71120"/>
                    <a:pt x="107950" y="87630"/>
                    <a:pt x="105410" y="97790"/>
                  </a:cubicBezTo>
                  <a:cubicBezTo>
                    <a:pt x="102870" y="109220"/>
                    <a:pt x="93980" y="120650"/>
                    <a:pt x="81280" y="127000"/>
                  </a:cubicBezTo>
                  <a:cubicBezTo>
                    <a:pt x="63500" y="135890"/>
                    <a:pt x="10160" y="138430"/>
                    <a:pt x="3810" y="130810"/>
                  </a:cubicBezTo>
                  <a:cubicBezTo>
                    <a:pt x="0" y="127000"/>
                    <a:pt x="3810" y="116840"/>
                    <a:pt x="6350" y="114300"/>
                  </a:cubicBezTo>
                  <a:cubicBezTo>
                    <a:pt x="8890" y="110490"/>
                    <a:pt x="20320" y="109220"/>
                    <a:pt x="22860" y="111760"/>
                  </a:cubicBezTo>
                  <a:cubicBezTo>
                    <a:pt x="26670" y="115570"/>
                    <a:pt x="25400" y="134620"/>
                    <a:pt x="21590" y="137160"/>
                  </a:cubicBezTo>
                  <a:cubicBezTo>
                    <a:pt x="17780" y="139700"/>
                    <a:pt x="3810" y="133350"/>
                    <a:pt x="2540" y="128270"/>
                  </a:cubicBezTo>
                  <a:cubicBezTo>
                    <a:pt x="1270" y="124460"/>
                    <a:pt x="3810" y="115570"/>
                    <a:pt x="8890" y="111760"/>
                  </a:cubicBezTo>
                  <a:cubicBezTo>
                    <a:pt x="16510" y="106680"/>
                    <a:pt x="41910" y="115570"/>
                    <a:pt x="53340" y="110490"/>
                  </a:cubicBezTo>
                  <a:cubicBezTo>
                    <a:pt x="63500" y="106680"/>
                    <a:pt x="74930" y="96520"/>
                    <a:pt x="76200" y="88900"/>
                  </a:cubicBezTo>
                  <a:cubicBezTo>
                    <a:pt x="77470" y="83820"/>
                    <a:pt x="73660" y="76200"/>
                    <a:pt x="69850" y="72390"/>
                  </a:cubicBezTo>
                  <a:cubicBezTo>
                    <a:pt x="64770" y="68580"/>
                    <a:pt x="48260" y="73660"/>
                    <a:pt x="44450" y="68580"/>
                  </a:cubicBezTo>
                  <a:cubicBezTo>
                    <a:pt x="39370" y="60960"/>
                    <a:pt x="57150" y="26670"/>
                    <a:pt x="52070" y="22860"/>
                  </a:cubicBezTo>
                  <a:cubicBezTo>
                    <a:pt x="46990" y="19050"/>
                    <a:pt x="20320" y="43180"/>
                    <a:pt x="13970" y="39370"/>
                  </a:cubicBezTo>
                  <a:cubicBezTo>
                    <a:pt x="8890" y="36830"/>
                    <a:pt x="8890" y="15240"/>
                    <a:pt x="8890" y="15240"/>
                  </a:cubicBezTo>
                </a:path>
              </a:pathLst>
            </a:custGeom>
            <a:solidFill>
              <a:srgbClr val="000000"/>
            </a:solidFill>
            <a:ln>
              <a:noFill/>
            </a:ln>
          </p:spPr>
        </p:sp>
      </p:grpSp>
      <p:grpSp>
        <p:nvGrpSpPr>
          <p:cNvPr id="389" name="Group 389"/>
          <p:cNvGrpSpPr/>
          <p:nvPr/>
        </p:nvGrpSpPr>
        <p:grpSpPr>
          <a:xfrm>
            <a:off x="5751753" y="5814323"/>
            <a:ext cx="71012" cy="75746"/>
            <a:chOff x="0" y="0"/>
            <a:chExt cx="190500" cy="203200"/>
          </a:xfrm>
        </p:grpSpPr>
        <p:sp>
          <p:nvSpPr>
            <p:cNvPr id="390" name="Freeform 390"/>
            <p:cNvSpPr/>
            <p:nvPr/>
          </p:nvSpPr>
          <p:spPr>
            <a:xfrm>
              <a:off x="44450" y="46990"/>
              <a:ext cx="95250" cy="115570"/>
            </a:xfrm>
            <a:custGeom>
              <a:avLst/>
              <a:gdLst/>
              <a:ahLst/>
              <a:cxnLst/>
              <a:rect l="l" t="t" r="r" b="b"/>
              <a:pathLst>
                <a:path w="95250" h="115570">
                  <a:moveTo>
                    <a:pt x="83820" y="30480"/>
                  </a:moveTo>
                  <a:cubicBezTo>
                    <a:pt x="22860" y="34290"/>
                    <a:pt x="62230" y="26670"/>
                    <a:pt x="72390" y="33020"/>
                  </a:cubicBezTo>
                  <a:cubicBezTo>
                    <a:pt x="80010" y="36830"/>
                    <a:pt x="83820" y="45720"/>
                    <a:pt x="85090" y="54610"/>
                  </a:cubicBezTo>
                  <a:cubicBezTo>
                    <a:pt x="87630" y="67310"/>
                    <a:pt x="88900" y="96520"/>
                    <a:pt x="78740" y="105410"/>
                  </a:cubicBezTo>
                  <a:cubicBezTo>
                    <a:pt x="67310" y="115570"/>
                    <a:pt x="22860" y="113030"/>
                    <a:pt x="15240" y="105410"/>
                  </a:cubicBezTo>
                  <a:cubicBezTo>
                    <a:pt x="10160" y="100330"/>
                    <a:pt x="13970" y="81280"/>
                    <a:pt x="17780" y="80010"/>
                  </a:cubicBezTo>
                  <a:cubicBezTo>
                    <a:pt x="21590" y="78740"/>
                    <a:pt x="40640" y="92710"/>
                    <a:pt x="39370" y="96520"/>
                  </a:cubicBezTo>
                  <a:cubicBezTo>
                    <a:pt x="38100" y="100330"/>
                    <a:pt x="15240" y="106680"/>
                    <a:pt x="12700" y="102870"/>
                  </a:cubicBezTo>
                  <a:cubicBezTo>
                    <a:pt x="10160" y="100330"/>
                    <a:pt x="13970" y="81280"/>
                    <a:pt x="20320" y="78740"/>
                  </a:cubicBezTo>
                  <a:cubicBezTo>
                    <a:pt x="26670" y="74930"/>
                    <a:pt x="48260" y="93980"/>
                    <a:pt x="54610" y="90170"/>
                  </a:cubicBezTo>
                  <a:cubicBezTo>
                    <a:pt x="60960" y="86360"/>
                    <a:pt x="66040" y="66040"/>
                    <a:pt x="62230" y="59690"/>
                  </a:cubicBezTo>
                  <a:cubicBezTo>
                    <a:pt x="57150" y="50800"/>
                    <a:pt x="19050" y="59690"/>
                    <a:pt x="10160" y="50800"/>
                  </a:cubicBezTo>
                  <a:cubicBezTo>
                    <a:pt x="3810" y="43180"/>
                    <a:pt x="0" y="24130"/>
                    <a:pt x="6350" y="16510"/>
                  </a:cubicBezTo>
                  <a:cubicBezTo>
                    <a:pt x="15240" y="5080"/>
                    <a:pt x="69850" y="0"/>
                    <a:pt x="83820" y="3810"/>
                  </a:cubicBezTo>
                  <a:cubicBezTo>
                    <a:pt x="90170" y="5080"/>
                    <a:pt x="95250" y="10160"/>
                    <a:pt x="95250" y="13970"/>
                  </a:cubicBezTo>
                  <a:cubicBezTo>
                    <a:pt x="95250" y="19050"/>
                    <a:pt x="83820" y="30480"/>
                    <a:pt x="83820" y="30480"/>
                  </a:cubicBezTo>
                </a:path>
              </a:pathLst>
            </a:custGeom>
            <a:solidFill>
              <a:srgbClr val="000000"/>
            </a:solidFill>
            <a:ln>
              <a:noFill/>
            </a:ln>
          </p:spPr>
        </p:sp>
      </p:grpSp>
      <p:grpSp>
        <p:nvGrpSpPr>
          <p:cNvPr id="391" name="Group 391"/>
          <p:cNvGrpSpPr/>
          <p:nvPr/>
        </p:nvGrpSpPr>
        <p:grpSpPr>
          <a:xfrm>
            <a:off x="5803355" y="5817163"/>
            <a:ext cx="64384" cy="74799"/>
            <a:chOff x="0" y="0"/>
            <a:chExt cx="172720" cy="200660"/>
          </a:xfrm>
        </p:grpSpPr>
        <p:sp>
          <p:nvSpPr>
            <p:cNvPr id="392" name="Freeform 392"/>
            <p:cNvSpPr/>
            <p:nvPr/>
          </p:nvSpPr>
          <p:spPr>
            <a:xfrm>
              <a:off x="43180" y="46990"/>
              <a:ext cx="78740" cy="104140"/>
            </a:xfrm>
            <a:custGeom>
              <a:avLst/>
              <a:gdLst/>
              <a:ahLst/>
              <a:cxnLst/>
              <a:rect l="l" t="t" r="r" b="b"/>
              <a:pathLst>
                <a:path w="78740" h="104140">
                  <a:moveTo>
                    <a:pt x="30480" y="10160"/>
                  </a:moveTo>
                  <a:cubicBezTo>
                    <a:pt x="36830" y="74930"/>
                    <a:pt x="40640" y="82550"/>
                    <a:pt x="43180" y="82550"/>
                  </a:cubicBezTo>
                  <a:cubicBezTo>
                    <a:pt x="46990" y="82550"/>
                    <a:pt x="54610" y="57150"/>
                    <a:pt x="53340" y="55880"/>
                  </a:cubicBezTo>
                  <a:cubicBezTo>
                    <a:pt x="52070" y="54610"/>
                    <a:pt x="34290" y="90170"/>
                    <a:pt x="25400" y="92710"/>
                  </a:cubicBezTo>
                  <a:cubicBezTo>
                    <a:pt x="20320" y="93980"/>
                    <a:pt x="12700" y="92710"/>
                    <a:pt x="10160" y="88900"/>
                  </a:cubicBezTo>
                  <a:cubicBezTo>
                    <a:pt x="7620" y="85090"/>
                    <a:pt x="12700" y="68580"/>
                    <a:pt x="16510" y="67310"/>
                  </a:cubicBezTo>
                  <a:cubicBezTo>
                    <a:pt x="20320" y="66040"/>
                    <a:pt x="34290" y="77470"/>
                    <a:pt x="34290" y="82550"/>
                  </a:cubicBezTo>
                  <a:cubicBezTo>
                    <a:pt x="34290" y="86360"/>
                    <a:pt x="26670" y="93980"/>
                    <a:pt x="21590" y="93980"/>
                  </a:cubicBezTo>
                  <a:cubicBezTo>
                    <a:pt x="17780" y="93980"/>
                    <a:pt x="7620" y="88900"/>
                    <a:pt x="7620" y="85090"/>
                  </a:cubicBezTo>
                  <a:cubicBezTo>
                    <a:pt x="7620" y="80010"/>
                    <a:pt x="21590" y="66040"/>
                    <a:pt x="25400" y="67310"/>
                  </a:cubicBezTo>
                  <a:cubicBezTo>
                    <a:pt x="29210" y="68580"/>
                    <a:pt x="33020" y="85090"/>
                    <a:pt x="30480" y="88900"/>
                  </a:cubicBezTo>
                  <a:cubicBezTo>
                    <a:pt x="27940" y="92710"/>
                    <a:pt x="13970" y="92710"/>
                    <a:pt x="13970" y="92710"/>
                  </a:cubicBezTo>
                  <a:cubicBezTo>
                    <a:pt x="13970" y="92710"/>
                    <a:pt x="25400" y="92710"/>
                    <a:pt x="25400" y="92710"/>
                  </a:cubicBezTo>
                  <a:cubicBezTo>
                    <a:pt x="25400" y="92710"/>
                    <a:pt x="12700" y="92710"/>
                    <a:pt x="10160" y="88900"/>
                  </a:cubicBezTo>
                  <a:cubicBezTo>
                    <a:pt x="7620" y="85090"/>
                    <a:pt x="7620" y="77470"/>
                    <a:pt x="10160" y="71120"/>
                  </a:cubicBezTo>
                  <a:cubicBezTo>
                    <a:pt x="15240" y="60960"/>
                    <a:pt x="43180" y="36830"/>
                    <a:pt x="55880" y="38100"/>
                  </a:cubicBezTo>
                  <a:cubicBezTo>
                    <a:pt x="64770" y="39370"/>
                    <a:pt x="78740" y="53340"/>
                    <a:pt x="78740" y="62230"/>
                  </a:cubicBezTo>
                  <a:cubicBezTo>
                    <a:pt x="78740" y="73660"/>
                    <a:pt x="58420" y="101600"/>
                    <a:pt x="46990" y="102870"/>
                  </a:cubicBezTo>
                  <a:cubicBezTo>
                    <a:pt x="36830" y="104140"/>
                    <a:pt x="20320" y="86360"/>
                    <a:pt x="13970" y="72390"/>
                  </a:cubicBezTo>
                  <a:cubicBezTo>
                    <a:pt x="5080" y="54610"/>
                    <a:pt x="0" y="10160"/>
                    <a:pt x="7620" y="3810"/>
                  </a:cubicBezTo>
                  <a:cubicBezTo>
                    <a:pt x="11430" y="0"/>
                    <a:pt x="30480" y="10160"/>
                    <a:pt x="30480" y="10160"/>
                  </a:cubicBezTo>
                </a:path>
              </a:pathLst>
            </a:custGeom>
            <a:solidFill>
              <a:srgbClr val="000000"/>
            </a:solidFill>
            <a:ln>
              <a:noFill/>
            </a:ln>
          </p:spPr>
        </p:sp>
      </p:grpSp>
      <p:grpSp>
        <p:nvGrpSpPr>
          <p:cNvPr id="393" name="Group 393"/>
          <p:cNvGrpSpPr/>
          <p:nvPr/>
        </p:nvGrpSpPr>
        <p:grpSpPr>
          <a:xfrm>
            <a:off x="5863004" y="5824738"/>
            <a:ext cx="66751" cy="53495"/>
            <a:chOff x="0" y="0"/>
            <a:chExt cx="179070" cy="143510"/>
          </a:xfrm>
        </p:grpSpPr>
        <p:sp>
          <p:nvSpPr>
            <p:cNvPr id="394" name="Freeform 394"/>
            <p:cNvSpPr/>
            <p:nvPr/>
          </p:nvSpPr>
          <p:spPr>
            <a:xfrm>
              <a:off x="49530" y="53340"/>
              <a:ext cx="80010" cy="40640"/>
            </a:xfrm>
            <a:custGeom>
              <a:avLst/>
              <a:gdLst/>
              <a:ahLst/>
              <a:cxnLst/>
              <a:rect l="l" t="t" r="r" b="b"/>
              <a:pathLst>
                <a:path w="80010" h="40640">
                  <a:moveTo>
                    <a:pt x="10160" y="12700"/>
                  </a:moveTo>
                  <a:cubicBezTo>
                    <a:pt x="73660" y="0"/>
                    <a:pt x="78740" y="8890"/>
                    <a:pt x="78740" y="13970"/>
                  </a:cubicBezTo>
                  <a:cubicBezTo>
                    <a:pt x="78740" y="17780"/>
                    <a:pt x="69850" y="25400"/>
                    <a:pt x="66040" y="25400"/>
                  </a:cubicBezTo>
                  <a:cubicBezTo>
                    <a:pt x="60960" y="24130"/>
                    <a:pt x="50800" y="6350"/>
                    <a:pt x="53340" y="3810"/>
                  </a:cubicBezTo>
                  <a:cubicBezTo>
                    <a:pt x="55880" y="1270"/>
                    <a:pt x="76200" y="3810"/>
                    <a:pt x="78740" y="7620"/>
                  </a:cubicBezTo>
                  <a:cubicBezTo>
                    <a:pt x="80010" y="11430"/>
                    <a:pt x="76200" y="19050"/>
                    <a:pt x="71120" y="22860"/>
                  </a:cubicBezTo>
                  <a:cubicBezTo>
                    <a:pt x="62230" y="30480"/>
                    <a:pt x="31750" y="40640"/>
                    <a:pt x="19050" y="39370"/>
                  </a:cubicBezTo>
                  <a:cubicBezTo>
                    <a:pt x="11430" y="38100"/>
                    <a:pt x="2540" y="34290"/>
                    <a:pt x="1270" y="29210"/>
                  </a:cubicBezTo>
                  <a:cubicBezTo>
                    <a:pt x="0" y="25400"/>
                    <a:pt x="10160" y="12700"/>
                    <a:pt x="10160" y="12700"/>
                  </a:cubicBezTo>
                </a:path>
              </a:pathLst>
            </a:custGeom>
            <a:solidFill>
              <a:srgbClr val="000000"/>
            </a:solidFill>
            <a:ln>
              <a:noFill/>
            </a:ln>
          </p:spPr>
        </p:sp>
      </p:grpSp>
      <p:grpSp>
        <p:nvGrpSpPr>
          <p:cNvPr id="395" name="Group 395"/>
          <p:cNvGrpSpPr/>
          <p:nvPr/>
        </p:nvGrpSpPr>
        <p:grpSpPr>
          <a:xfrm>
            <a:off x="5895670" y="5814796"/>
            <a:ext cx="65331" cy="75746"/>
            <a:chOff x="0" y="0"/>
            <a:chExt cx="175260" cy="203200"/>
          </a:xfrm>
        </p:grpSpPr>
        <p:sp>
          <p:nvSpPr>
            <p:cNvPr id="396" name="Freeform 396"/>
            <p:cNvSpPr/>
            <p:nvPr/>
          </p:nvSpPr>
          <p:spPr>
            <a:xfrm>
              <a:off x="50800" y="46990"/>
              <a:ext cx="77470" cy="106680"/>
            </a:xfrm>
            <a:custGeom>
              <a:avLst/>
              <a:gdLst/>
              <a:ahLst/>
              <a:cxnLst/>
              <a:rect l="l" t="t" r="r" b="b"/>
              <a:pathLst>
                <a:path w="77470" h="106680">
                  <a:moveTo>
                    <a:pt x="53340" y="31750"/>
                  </a:moveTo>
                  <a:cubicBezTo>
                    <a:pt x="26670" y="30480"/>
                    <a:pt x="48260" y="12700"/>
                    <a:pt x="52070" y="15240"/>
                  </a:cubicBezTo>
                  <a:cubicBezTo>
                    <a:pt x="55880" y="17780"/>
                    <a:pt x="53340" y="43180"/>
                    <a:pt x="54610" y="43180"/>
                  </a:cubicBezTo>
                  <a:cubicBezTo>
                    <a:pt x="55880" y="43180"/>
                    <a:pt x="58420" y="25400"/>
                    <a:pt x="60960" y="25400"/>
                  </a:cubicBezTo>
                  <a:cubicBezTo>
                    <a:pt x="64770" y="25400"/>
                    <a:pt x="77470" y="76200"/>
                    <a:pt x="73660" y="90170"/>
                  </a:cubicBezTo>
                  <a:cubicBezTo>
                    <a:pt x="71120" y="97790"/>
                    <a:pt x="64770" y="105410"/>
                    <a:pt x="59690" y="105410"/>
                  </a:cubicBezTo>
                  <a:cubicBezTo>
                    <a:pt x="54610" y="105410"/>
                    <a:pt x="43180" y="96520"/>
                    <a:pt x="41910" y="91440"/>
                  </a:cubicBezTo>
                  <a:cubicBezTo>
                    <a:pt x="40640" y="86360"/>
                    <a:pt x="45720" y="78740"/>
                    <a:pt x="50800" y="76200"/>
                  </a:cubicBezTo>
                  <a:cubicBezTo>
                    <a:pt x="55880" y="73660"/>
                    <a:pt x="67310" y="76200"/>
                    <a:pt x="69850" y="80010"/>
                  </a:cubicBezTo>
                  <a:cubicBezTo>
                    <a:pt x="72390" y="85090"/>
                    <a:pt x="66040" y="104140"/>
                    <a:pt x="62230" y="105410"/>
                  </a:cubicBezTo>
                  <a:cubicBezTo>
                    <a:pt x="57150" y="106680"/>
                    <a:pt x="43180" y="90170"/>
                    <a:pt x="43180" y="85090"/>
                  </a:cubicBezTo>
                  <a:cubicBezTo>
                    <a:pt x="43180" y="81280"/>
                    <a:pt x="50800" y="74930"/>
                    <a:pt x="54610" y="74930"/>
                  </a:cubicBezTo>
                  <a:cubicBezTo>
                    <a:pt x="59690" y="74930"/>
                    <a:pt x="68580" y="78740"/>
                    <a:pt x="71120" y="83820"/>
                  </a:cubicBezTo>
                  <a:cubicBezTo>
                    <a:pt x="73660" y="88900"/>
                    <a:pt x="71120" y="100330"/>
                    <a:pt x="67310" y="102870"/>
                  </a:cubicBezTo>
                  <a:cubicBezTo>
                    <a:pt x="63500" y="105410"/>
                    <a:pt x="52070" y="106680"/>
                    <a:pt x="46990" y="101600"/>
                  </a:cubicBezTo>
                  <a:cubicBezTo>
                    <a:pt x="38100" y="93980"/>
                    <a:pt x="31750" y="53340"/>
                    <a:pt x="33020" y="38100"/>
                  </a:cubicBezTo>
                  <a:cubicBezTo>
                    <a:pt x="33020" y="27940"/>
                    <a:pt x="35560" y="17780"/>
                    <a:pt x="40640" y="15240"/>
                  </a:cubicBezTo>
                  <a:cubicBezTo>
                    <a:pt x="44450" y="12700"/>
                    <a:pt x="55880" y="16510"/>
                    <a:pt x="58420" y="20320"/>
                  </a:cubicBezTo>
                  <a:cubicBezTo>
                    <a:pt x="60960" y="26670"/>
                    <a:pt x="53340" y="49530"/>
                    <a:pt x="44450" y="55880"/>
                  </a:cubicBezTo>
                  <a:cubicBezTo>
                    <a:pt x="36830" y="62230"/>
                    <a:pt x="19050" y="62230"/>
                    <a:pt x="11430" y="58420"/>
                  </a:cubicBezTo>
                  <a:cubicBezTo>
                    <a:pt x="5080" y="55880"/>
                    <a:pt x="0" y="48260"/>
                    <a:pt x="0" y="41910"/>
                  </a:cubicBezTo>
                  <a:cubicBezTo>
                    <a:pt x="0" y="31750"/>
                    <a:pt x="16510" y="8890"/>
                    <a:pt x="27940" y="3810"/>
                  </a:cubicBezTo>
                  <a:cubicBezTo>
                    <a:pt x="38100" y="0"/>
                    <a:pt x="63500" y="3810"/>
                    <a:pt x="66040" y="10160"/>
                  </a:cubicBezTo>
                  <a:cubicBezTo>
                    <a:pt x="68580" y="15240"/>
                    <a:pt x="53340" y="31750"/>
                    <a:pt x="53340" y="31750"/>
                  </a:cubicBezTo>
                </a:path>
              </a:pathLst>
            </a:custGeom>
            <a:solidFill>
              <a:srgbClr val="000000"/>
            </a:solidFill>
            <a:ln>
              <a:noFill/>
            </a:ln>
          </p:spPr>
        </p:sp>
      </p:grpSp>
      <p:grpSp>
        <p:nvGrpSpPr>
          <p:cNvPr id="397" name="Group 397"/>
          <p:cNvGrpSpPr/>
          <p:nvPr/>
        </p:nvGrpSpPr>
        <p:grpSpPr>
          <a:xfrm>
            <a:off x="5962421" y="5814323"/>
            <a:ext cx="81427" cy="66277"/>
            <a:chOff x="0" y="0"/>
            <a:chExt cx="218440" cy="177800"/>
          </a:xfrm>
        </p:grpSpPr>
        <p:sp>
          <p:nvSpPr>
            <p:cNvPr id="398" name="Freeform 398"/>
            <p:cNvSpPr/>
            <p:nvPr/>
          </p:nvSpPr>
          <p:spPr>
            <a:xfrm>
              <a:off x="48260" y="50800"/>
              <a:ext cx="119380" cy="78740"/>
            </a:xfrm>
            <a:custGeom>
              <a:avLst/>
              <a:gdLst/>
              <a:ahLst/>
              <a:cxnLst/>
              <a:rect l="l" t="t" r="r" b="b"/>
              <a:pathLst>
                <a:path w="119380" h="78740">
                  <a:moveTo>
                    <a:pt x="27940" y="7620"/>
                  </a:moveTo>
                  <a:cubicBezTo>
                    <a:pt x="43180" y="66040"/>
                    <a:pt x="26670" y="71120"/>
                    <a:pt x="22860" y="68580"/>
                  </a:cubicBezTo>
                  <a:cubicBezTo>
                    <a:pt x="16510" y="63500"/>
                    <a:pt x="20320" y="21590"/>
                    <a:pt x="27940" y="12700"/>
                  </a:cubicBezTo>
                  <a:cubicBezTo>
                    <a:pt x="33020" y="6350"/>
                    <a:pt x="45720" y="5080"/>
                    <a:pt x="52070" y="7620"/>
                  </a:cubicBezTo>
                  <a:cubicBezTo>
                    <a:pt x="57150" y="8890"/>
                    <a:pt x="59690" y="13970"/>
                    <a:pt x="63500" y="20320"/>
                  </a:cubicBezTo>
                  <a:cubicBezTo>
                    <a:pt x="68580" y="29210"/>
                    <a:pt x="76200" y="48260"/>
                    <a:pt x="73660" y="57150"/>
                  </a:cubicBezTo>
                  <a:cubicBezTo>
                    <a:pt x="72390" y="62230"/>
                    <a:pt x="66040" y="68580"/>
                    <a:pt x="60960" y="68580"/>
                  </a:cubicBezTo>
                  <a:cubicBezTo>
                    <a:pt x="55880" y="68580"/>
                    <a:pt x="46990" y="62230"/>
                    <a:pt x="44450" y="57150"/>
                  </a:cubicBezTo>
                  <a:cubicBezTo>
                    <a:pt x="41910" y="50800"/>
                    <a:pt x="45720" y="40640"/>
                    <a:pt x="50800" y="33020"/>
                  </a:cubicBezTo>
                  <a:cubicBezTo>
                    <a:pt x="57150" y="22860"/>
                    <a:pt x="74930" y="2540"/>
                    <a:pt x="85090" y="3810"/>
                  </a:cubicBezTo>
                  <a:cubicBezTo>
                    <a:pt x="97790" y="6350"/>
                    <a:pt x="118110" y="46990"/>
                    <a:pt x="119380" y="59690"/>
                  </a:cubicBezTo>
                  <a:cubicBezTo>
                    <a:pt x="119380" y="67310"/>
                    <a:pt x="115570" y="73660"/>
                    <a:pt x="111760" y="76200"/>
                  </a:cubicBezTo>
                  <a:cubicBezTo>
                    <a:pt x="106680" y="78740"/>
                    <a:pt x="92710" y="73660"/>
                    <a:pt x="91440" y="69850"/>
                  </a:cubicBezTo>
                  <a:cubicBezTo>
                    <a:pt x="90170" y="64770"/>
                    <a:pt x="104140" y="48260"/>
                    <a:pt x="107950" y="48260"/>
                  </a:cubicBezTo>
                  <a:cubicBezTo>
                    <a:pt x="111760" y="48260"/>
                    <a:pt x="119380" y="67310"/>
                    <a:pt x="116840" y="71120"/>
                  </a:cubicBezTo>
                  <a:cubicBezTo>
                    <a:pt x="114300" y="74930"/>
                    <a:pt x="100330" y="78740"/>
                    <a:pt x="95250" y="74930"/>
                  </a:cubicBezTo>
                  <a:cubicBezTo>
                    <a:pt x="87630" y="69850"/>
                    <a:pt x="87630" y="35560"/>
                    <a:pt x="82550" y="35560"/>
                  </a:cubicBezTo>
                  <a:cubicBezTo>
                    <a:pt x="77470" y="35560"/>
                    <a:pt x="74930" y="62230"/>
                    <a:pt x="67310" y="66040"/>
                  </a:cubicBezTo>
                  <a:cubicBezTo>
                    <a:pt x="60960" y="68580"/>
                    <a:pt x="49530" y="66040"/>
                    <a:pt x="45720" y="60960"/>
                  </a:cubicBezTo>
                  <a:cubicBezTo>
                    <a:pt x="41910" y="55880"/>
                    <a:pt x="46990" y="36830"/>
                    <a:pt x="46990" y="36830"/>
                  </a:cubicBezTo>
                  <a:cubicBezTo>
                    <a:pt x="46990" y="36830"/>
                    <a:pt x="49530" y="58420"/>
                    <a:pt x="44450" y="63500"/>
                  </a:cubicBezTo>
                  <a:cubicBezTo>
                    <a:pt x="40640" y="68580"/>
                    <a:pt x="29210" y="72390"/>
                    <a:pt x="22860" y="68580"/>
                  </a:cubicBezTo>
                  <a:cubicBezTo>
                    <a:pt x="12700" y="63500"/>
                    <a:pt x="0" y="24130"/>
                    <a:pt x="2540" y="12700"/>
                  </a:cubicBezTo>
                  <a:cubicBezTo>
                    <a:pt x="3810" y="6350"/>
                    <a:pt x="10160" y="0"/>
                    <a:pt x="15240" y="0"/>
                  </a:cubicBezTo>
                  <a:cubicBezTo>
                    <a:pt x="19050" y="0"/>
                    <a:pt x="27940" y="7620"/>
                    <a:pt x="27940" y="7620"/>
                  </a:cubicBezTo>
                </a:path>
              </a:pathLst>
            </a:custGeom>
            <a:solidFill>
              <a:srgbClr val="000000"/>
            </a:solidFill>
            <a:ln>
              <a:noFill/>
            </a:ln>
          </p:spPr>
        </p:sp>
      </p:grpSp>
      <p:grpSp>
        <p:nvGrpSpPr>
          <p:cNvPr id="399" name="Group 399"/>
          <p:cNvGrpSpPr/>
          <p:nvPr/>
        </p:nvGrpSpPr>
        <p:grpSpPr>
          <a:xfrm>
            <a:off x="6015443" y="5809115"/>
            <a:ext cx="85687" cy="73379"/>
            <a:chOff x="0" y="0"/>
            <a:chExt cx="229870" cy="196850"/>
          </a:xfrm>
        </p:grpSpPr>
        <p:sp>
          <p:nvSpPr>
            <p:cNvPr id="400" name="Freeform 400"/>
            <p:cNvSpPr/>
            <p:nvPr/>
          </p:nvSpPr>
          <p:spPr>
            <a:xfrm>
              <a:off x="44450" y="46990"/>
              <a:ext cx="137160" cy="101600"/>
            </a:xfrm>
            <a:custGeom>
              <a:avLst/>
              <a:gdLst/>
              <a:ahLst/>
              <a:cxnLst/>
              <a:rect l="l" t="t" r="r" b="b"/>
              <a:pathLst>
                <a:path w="137160" h="101600">
                  <a:moveTo>
                    <a:pt x="29210" y="41910"/>
                  </a:moveTo>
                  <a:cubicBezTo>
                    <a:pt x="26670" y="93980"/>
                    <a:pt x="16510" y="101600"/>
                    <a:pt x="12700" y="99060"/>
                  </a:cubicBezTo>
                  <a:cubicBezTo>
                    <a:pt x="7620" y="95250"/>
                    <a:pt x="12700" y="58420"/>
                    <a:pt x="17780" y="43180"/>
                  </a:cubicBezTo>
                  <a:cubicBezTo>
                    <a:pt x="21590" y="30480"/>
                    <a:pt x="29210" y="17780"/>
                    <a:pt x="38100" y="11430"/>
                  </a:cubicBezTo>
                  <a:cubicBezTo>
                    <a:pt x="44450" y="6350"/>
                    <a:pt x="54610" y="0"/>
                    <a:pt x="62230" y="3810"/>
                  </a:cubicBezTo>
                  <a:cubicBezTo>
                    <a:pt x="76200" y="10160"/>
                    <a:pt x="99060" y="64770"/>
                    <a:pt x="97790" y="80010"/>
                  </a:cubicBezTo>
                  <a:cubicBezTo>
                    <a:pt x="97790" y="87630"/>
                    <a:pt x="92710" y="93980"/>
                    <a:pt x="88900" y="95250"/>
                  </a:cubicBezTo>
                  <a:cubicBezTo>
                    <a:pt x="85090" y="96520"/>
                    <a:pt x="77470" y="93980"/>
                    <a:pt x="74930" y="90170"/>
                  </a:cubicBezTo>
                  <a:cubicBezTo>
                    <a:pt x="71120" y="83820"/>
                    <a:pt x="71120" y="62230"/>
                    <a:pt x="76200" y="52070"/>
                  </a:cubicBezTo>
                  <a:cubicBezTo>
                    <a:pt x="81280" y="43180"/>
                    <a:pt x="96520" y="30480"/>
                    <a:pt x="105410" y="33020"/>
                  </a:cubicBezTo>
                  <a:cubicBezTo>
                    <a:pt x="116840" y="35560"/>
                    <a:pt x="137160" y="80010"/>
                    <a:pt x="133350" y="87630"/>
                  </a:cubicBezTo>
                  <a:cubicBezTo>
                    <a:pt x="130810" y="92710"/>
                    <a:pt x="113030" y="92710"/>
                    <a:pt x="110490" y="88900"/>
                  </a:cubicBezTo>
                  <a:cubicBezTo>
                    <a:pt x="107950" y="85090"/>
                    <a:pt x="113030" y="68580"/>
                    <a:pt x="116840" y="67310"/>
                  </a:cubicBezTo>
                  <a:cubicBezTo>
                    <a:pt x="120650" y="66040"/>
                    <a:pt x="133350" y="72390"/>
                    <a:pt x="134620" y="77470"/>
                  </a:cubicBezTo>
                  <a:cubicBezTo>
                    <a:pt x="135890" y="81280"/>
                    <a:pt x="132080" y="90170"/>
                    <a:pt x="128270" y="92710"/>
                  </a:cubicBezTo>
                  <a:cubicBezTo>
                    <a:pt x="124460" y="95250"/>
                    <a:pt x="115570" y="93980"/>
                    <a:pt x="111760" y="90170"/>
                  </a:cubicBezTo>
                  <a:cubicBezTo>
                    <a:pt x="105410" y="85090"/>
                    <a:pt x="106680" y="53340"/>
                    <a:pt x="104140" y="53340"/>
                  </a:cubicBezTo>
                  <a:cubicBezTo>
                    <a:pt x="101600" y="53340"/>
                    <a:pt x="102870" y="83820"/>
                    <a:pt x="96520" y="90170"/>
                  </a:cubicBezTo>
                  <a:cubicBezTo>
                    <a:pt x="91440" y="93980"/>
                    <a:pt x="82550" y="96520"/>
                    <a:pt x="77470" y="92710"/>
                  </a:cubicBezTo>
                  <a:cubicBezTo>
                    <a:pt x="67310" y="86360"/>
                    <a:pt x="67310" y="24130"/>
                    <a:pt x="59690" y="22860"/>
                  </a:cubicBezTo>
                  <a:cubicBezTo>
                    <a:pt x="50800" y="21590"/>
                    <a:pt x="38100" y="86360"/>
                    <a:pt x="26670" y="95250"/>
                  </a:cubicBezTo>
                  <a:cubicBezTo>
                    <a:pt x="21590" y="99060"/>
                    <a:pt x="16510" y="101600"/>
                    <a:pt x="12700" y="99060"/>
                  </a:cubicBezTo>
                  <a:cubicBezTo>
                    <a:pt x="5080" y="93980"/>
                    <a:pt x="0" y="41910"/>
                    <a:pt x="6350" y="35560"/>
                  </a:cubicBezTo>
                  <a:cubicBezTo>
                    <a:pt x="10160" y="31750"/>
                    <a:pt x="29210" y="41910"/>
                    <a:pt x="29210" y="41910"/>
                  </a:cubicBezTo>
                </a:path>
              </a:pathLst>
            </a:custGeom>
            <a:solidFill>
              <a:srgbClr val="000000"/>
            </a:solidFill>
            <a:ln>
              <a:noFill/>
            </a:ln>
          </p:spPr>
        </p:sp>
      </p:grpSp>
      <p:sp>
        <p:nvSpPr>
          <p:cNvPr id="401" name="TextBox 401"/>
          <p:cNvSpPr txBox="1"/>
          <p:nvPr/>
        </p:nvSpPr>
        <p:spPr>
          <a:xfrm>
            <a:off x="5588485" y="5257230"/>
            <a:ext cx="989878" cy="164543"/>
          </a:xfrm>
          <a:prstGeom prst="rect">
            <a:avLst/>
          </a:prstGeom>
        </p:spPr>
        <p:txBody>
          <a:bodyPr lIns="0" tIns="0" rIns="0" bIns="0" rtlCol="0" anchor="t">
            <a:spAutoFit/>
          </a:bodyPr>
          <a:lstStyle/>
          <a:p>
            <a:pPr algn="ctr">
              <a:lnSpc>
                <a:spcPts val="1357"/>
              </a:lnSpc>
            </a:pPr>
            <a:r>
              <a:rPr lang="en-US" sz="969">
                <a:solidFill>
                  <a:srgbClr val="000000"/>
                </a:solidFill>
                <a:latin typeface="Permanent Marker"/>
              </a:rPr>
              <a:t>deep freezer #1</a:t>
            </a:r>
          </a:p>
        </p:txBody>
      </p:sp>
      <p:grpSp>
        <p:nvGrpSpPr>
          <p:cNvPr id="402" name="Group 402"/>
          <p:cNvGrpSpPr/>
          <p:nvPr/>
        </p:nvGrpSpPr>
        <p:grpSpPr>
          <a:xfrm>
            <a:off x="7649670" y="5310708"/>
            <a:ext cx="1060924" cy="1114839"/>
            <a:chOff x="0" y="0"/>
            <a:chExt cx="1414565" cy="1486452"/>
          </a:xfrm>
        </p:grpSpPr>
        <p:sp>
          <p:nvSpPr>
            <p:cNvPr id="403" name="Freeform 403"/>
            <p:cNvSpPr/>
            <p:nvPr/>
          </p:nvSpPr>
          <p:spPr>
            <a:xfrm>
              <a:off x="0" y="82497"/>
              <a:ext cx="1414565" cy="1403955"/>
            </a:xfrm>
            <a:custGeom>
              <a:avLst/>
              <a:gdLst/>
              <a:ahLst/>
              <a:cxnLst/>
              <a:rect l="l" t="t" r="r" b="b"/>
              <a:pathLst>
                <a:path w="1414565" h="1403955">
                  <a:moveTo>
                    <a:pt x="0" y="0"/>
                  </a:moveTo>
                  <a:lnTo>
                    <a:pt x="1414565" y="0"/>
                  </a:lnTo>
                  <a:lnTo>
                    <a:pt x="1414565" y="1403955"/>
                  </a:lnTo>
                  <a:lnTo>
                    <a:pt x="0" y="1403955"/>
                  </a:lnTo>
                  <a:lnTo>
                    <a:pt x="0" y="0"/>
                  </a:lnTo>
                  <a:close/>
                </a:path>
              </a:pathLst>
            </a:custGeom>
            <a:blipFill>
              <a:blip r:embed="rId21"/>
              <a:stretch>
                <a:fillRect/>
              </a:stretch>
            </a:blipFill>
          </p:spPr>
        </p:sp>
        <p:sp>
          <p:nvSpPr>
            <p:cNvPr id="404" name="Freeform 404"/>
            <p:cNvSpPr/>
            <p:nvPr/>
          </p:nvSpPr>
          <p:spPr>
            <a:xfrm>
              <a:off x="625189" y="0"/>
              <a:ext cx="326245" cy="297699"/>
            </a:xfrm>
            <a:custGeom>
              <a:avLst/>
              <a:gdLst/>
              <a:ahLst/>
              <a:cxnLst/>
              <a:rect l="l" t="t" r="r" b="b"/>
              <a:pathLst>
                <a:path w="326245" h="297699">
                  <a:moveTo>
                    <a:pt x="0" y="0"/>
                  </a:moveTo>
                  <a:lnTo>
                    <a:pt x="326245" y="0"/>
                  </a:lnTo>
                  <a:lnTo>
                    <a:pt x="326245" y="297699"/>
                  </a:lnTo>
                  <a:lnTo>
                    <a:pt x="0" y="297699"/>
                  </a:lnTo>
                  <a:lnTo>
                    <a:pt x="0" y="0"/>
                  </a:lnTo>
                  <a:close/>
                </a:path>
              </a:pathLst>
            </a:custGeom>
            <a:blipFill>
              <a:blip r:embed="rId26"/>
              <a:stretch>
                <a:fillRect/>
              </a:stretch>
            </a:blipFill>
          </p:spPr>
        </p:sp>
        <p:sp>
          <p:nvSpPr>
            <p:cNvPr id="405" name="TextBox 405"/>
            <p:cNvSpPr txBox="1"/>
            <p:nvPr/>
          </p:nvSpPr>
          <p:spPr>
            <a:xfrm>
              <a:off x="176273" y="498319"/>
              <a:ext cx="1143613" cy="486587"/>
            </a:xfrm>
            <a:prstGeom prst="rect">
              <a:avLst/>
            </a:prstGeom>
          </p:spPr>
          <p:txBody>
            <a:bodyPr lIns="0" tIns="0" rIns="0" bIns="0" rtlCol="0" anchor="t">
              <a:spAutoFit/>
            </a:bodyPr>
            <a:lstStyle/>
            <a:p>
              <a:pPr algn="ctr">
                <a:lnSpc>
                  <a:spcPts val="2764"/>
                </a:lnSpc>
                <a:spcBef>
                  <a:spcPct val="0"/>
                </a:spcBef>
              </a:pPr>
              <a:r>
                <a:rPr lang="en-US" sz="1974">
                  <a:solidFill>
                    <a:srgbClr val="000000"/>
                  </a:solidFill>
                  <a:latin typeface="Calibri (MS) Bold"/>
                </a:rPr>
                <a:t>USDA</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down)">
                                      <p:cBhvr>
                                        <p:cTn id="7" dur="5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3"/>
                                        </p:tgtEl>
                                        <p:attrNameLst>
                                          <p:attrName>style.visibility</p:attrName>
                                        </p:attrNameLst>
                                      </p:cBhvr>
                                      <p:to>
                                        <p:strVal val="visible"/>
                                      </p:to>
                                    </p:set>
                                    <p:animEffect transition="in" filter="wipe(down)">
                                      <p:cBhvr>
                                        <p:cTn id="10" dur="500"/>
                                        <p:tgtEl>
                                          <p:spTgt spid="333"/>
                                        </p:tgtEl>
                                      </p:cBhvr>
                                    </p:animEffect>
                                  </p:childTnLst>
                                </p:cTn>
                              </p:par>
                              <p:par>
                                <p:cTn id="11" presetID="22" presetClass="entr" presetSubtype="4"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wipe(down)">
                                      <p:cBhvr>
                                        <p:cTn id="13" dur="500"/>
                                        <p:tgtEl>
                                          <p:spTgt spid="5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down)">
                                      <p:cBhvr>
                                        <p:cTn id="18" dur="500"/>
                                        <p:tgtEl>
                                          <p:spTgt spid="6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down)">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down)">
                                      <p:cBhvr>
                                        <p:cTn id="28" dur="500"/>
                                        <p:tgtEl>
                                          <p:spTgt spid="5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28"/>
                                        </p:tgtEl>
                                        <p:attrNameLst>
                                          <p:attrName>style.visibility</p:attrName>
                                        </p:attrNameLst>
                                      </p:cBhvr>
                                      <p:to>
                                        <p:strVal val="visible"/>
                                      </p:to>
                                    </p:set>
                                    <p:animEffect transition="in" filter="wipe(down)">
                                      <p:cBhvr>
                                        <p:cTn id="33" dur="500"/>
                                        <p:tgtEl>
                                          <p:spTgt spid="3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24"/>
                                        </p:tgtEl>
                                        <p:attrNameLst>
                                          <p:attrName>style.visibility</p:attrName>
                                        </p:attrNameLst>
                                      </p:cBhvr>
                                      <p:to>
                                        <p:strVal val="visible"/>
                                      </p:to>
                                    </p:set>
                                    <p:animEffect transition="in" filter="wipe(down)">
                                      <p:cBhvr>
                                        <p:cTn id="38" dur="500"/>
                                        <p:tgtEl>
                                          <p:spTgt spid="3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02"/>
                                        </p:tgtEl>
                                        <p:attrNameLst>
                                          <p:attrName>style.visibility</p:attrName>
                                        </p:attrNameLst>
                                      </p:cBhvr>
                                      <p:to>
                                        <p:strVal val="visible"/>
                                      </p:to>
                                    </p:set>
                                    <p:animEffect transition="in" filter="wipe(down)">
                                      <p:cBhvr>
                                        <p:cTn id="43"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sp>
        <p:nvSpPr>
          <p:cNvPr id="2" name="Freeform 2"/>
          <p:cNvSpPr/>
          <p:nvPr/>
        </p:nvSpPr>
        <p:spPr>
          <a:xfrm>
            <a:off x="590349" y="2181726"/>
            <a:ext cx="4208191" cy="5402237"/>
          </a:xfrm>
          <a:custGeom>
            <a:avLst/>
            <a:gdLst/>
            <a:ahLst/>
            <a:cxnLst/>
            <a:rect l="l" t="t" r="r" b="b"/>
            <a:pathLst>
              <a:path w="4208191" h="5402237">
                <a:moveTo>
                  <a:pt x="0" y="0"/>
                </a:moveTo>
                <a:lnTo>
                  <a:pt x="4208191" y="0"/>
                </a:lnTo>
                <a:lnTo>
                  <a:pt x="4208191" y="5402237"/>
                </a:lnTo>
                <a:lnTo>
                  <a:pt x="0" y="5402237"/>
                </a:lnTo>
                <a:lnTo>
                  <a:pt x="0" y="0"/>
                </a:lnTo>
                <a:close/>
              </a:path>
            </a:pathLst>
          </a:custGeom>
          <a:blipFill>
            <a:blip r:embed="rId3">
              <a:extLst>
                <a:ext uri="{96DAC541-7B7A-43D3-8B79-37D633B846F1}">
                  <asvg:svgBlip xmlns:asvg="http://schemas.microsoft.com/office/drawing/2016/SVG/main" r:embed="rId4"/>
                </a:ext>
              </a:extLst>
            </a:blip>
            <a:stretch>
              <a:fillRect l="-14187" r="-14187"/>
            </a:stretch>
          </a:blipFill>
        </p:spPr>
      </p:sp>
      <p:sp>
        <p:nvSpPr>
          <p:cNvPr id="3" name="Freeform 3"/>
          <p:cNvSpPr/>
          <p:nvPr/>
        </p:nvSpPr>
        <p:spPr>
          <a:xfrm>
            <a:off x="813583" y="3254320"/>
            <a:ext cx="3761724" cy="3761724"/>
          </a:xfrm>
          <a:custGeom>
            <a:avLst/>
            <a:gdLst/>
            <a:ahLst/>
            <a:cxnLst/>
            <a:rect l="l" t="t" r="r" b="b"/>
            <a:pathLst>
              <a:path w="3761724" h="3761724">
                <a:moveTo>
                  <a:pt x="0" y="0"/>
                </a:moveTo>
                <a:lnTo>
                  <a:pt x="3761724" y="0"/>
                </a:lnTo>
                <a:lnTo>
                  <a:pt x="3761724" y="3761724"/>
                </a:lnTo>
                <a:lnTo>
                  <a:pt x="0" y="3761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2375811" y="3415029"/>
            <a:ext cx="716925" cy="963521"/>
          </a:xfrm>
          <a:custGeom>
            <a:avLst/>
            <a:gdLst/>
            <a:ahLst/>
            <a:cxnLst/>
            <a:rect l="l" t="t" r="r" b="b"/>
            <a:pathLst>
              <a:path w="716925" h="963521">
                <a:moveTo>
                  <a:pt x="0" y="0"/>
                </a:moveTo>
                <a:lnTo>
                  <a:pt x="716925" y="0"/>
                </a:lnTo>
                <a:lnTo>
                  <a:pt x="716925" y="963521"/>
                </a:lnTo>
                <a:lnTo>
                  <a:pt x="0" y="963521"/>
                </a:lnTo>
                <a:lnTo>
                  <a:pt x="0" y="0"/>
                </a:lnTo>
                <a:close/>
              </a:path>
            </a:pathLst>
          </a:custGeom>
          <a:blipFill>
            <a:blip r:embed="rId7"/>
            <a:stretch>
              <a:fillRect/>
            </a:stretch>
          </a:blipFill>
        </p:spPr>
      </p:sp>
      <p:sp>
        <p:nvSpPr>
          <p:cNvPr id="5" name="Freeform 5"/>
          <p:cNvSpPr/>
          <p:nvPr/>
        </p:nvSpPr>
        <p:spPr>
          <a:xfrm>
            <a:off x="875741" y="4736794"/>
            <a:ext cx="85893" cy="304048"/>
          </a:xfrm>
          <a:custGeom>
            <a:avLst/>
            <a:gdLst/>
            <a:ahLst/>
            <a:cxnLst/>
            <a:rect l="l" t="t" r="r" b="b"/>
            <a:pathLst>
              <a:path w="85893" h="304048">
                <a:moveTo>
                  <a:pt x="0" y="0"/>
                </a:moveTo>
                <a:lnTo>
                  <a:pt x="85893" y="0"/>
                </a:lnTo>
                <a:lnTo>
                  <a:pt x="85893" y="304048"/>
                </a:lnTo>
                <a:lnTo>
                  <a:pt x="0" y="304048"/>
                </a:lnTo>
                <a:lnTo>
                  <a:pt x="0" y="0"/>
                </a:lnTo>
                <a:close/>
              </a:path>
            </a:pathLst>
          </a:custGeom>
          <a:blipFill>
            <a:blip r:embed="rId8"/>
            <a:stretch>
              <a:fillRect/>
            </a:stretch>
          </a:blipFill>
        </p:spPr>
      </p:sp>
      <p:grpSp>
        <p:nvGrpSpPr>
          <p:cNvPr id="6" name="Group 6"/>
          <p:cNvGrpSpPr/>
          <p:nvPr/>
        </p:nvGrpSpPr>
        <p:grpSpPr>
          <a:xfrm>
            <a:off x="2580215" y="3459210"/>
            <a:ext cx="47581" cy="70523"/>
            <a:chOff x="0" y="0"/>
            <a:chExt cx="142240" cy="210820"/>
          </a:xfrm>
        </p:grpSpPr>
        <p:sp>
          <p:nvSpPr>
            <p:cNvPr id="7" name="Freeform 7"/>
            <p:cNvSpPr/>
            <p:nvPr/>
          </p:nvSpPr>
          <p:spPr>
            <a:xfrm>
              <a:off x="43180" y="49530"/>
              <a:ext cx="48260" cy="111760"/>
            </a:xfrm>
            <a:custGeom>
              <a:avLst/>
              <a:gdLst/>
              <a:ahLst/>
              <a:cxnLst/>
              <a:rect l="l" t="t" r="r" b="b"/>
              <a:pathLst>
                <a:path w="48260" h="111760">
                  <a:moveTo>
                    <a:pt x="48260" y="12700"/>
                  </a:moveTo>
                  <a:cubicBezTo>
                    <a:pt x="24130" y="109220"/>
                    <a:pt x="17780" y="111760"/>
                    <a:pt x="15240" y="110490"/>
                  </a:cubicBezTo>
                  <a:cubicBezTo>
                    <a:pt x="12700" y="109220"/>
                    <a:pt x="10160" y="92710"/>
                    <a:pt x="12700" y="91440"/>
                  </a:cubicBezTo>
                  <a:cubicBezTo>
                    <a:pt x="15240" y="90170"/>
                    <a:pt x="29210" y="100330"/>
                    <a:pt x="29210" y="101600"/>
                  </a:cubicBezTo>
                  <a:cubicBezTo>
                    <a:pt x="29210" y="102870"/>
                    <a:pt x="8890" y="104140"/>
                    <a:pt x="7620" y="101600"/>
                  </a:cubicBezTo>
                  <a:cubicBezTo>
                    <a:pt x="6350" y="99060"/>
                    <a:pt x="17780" y="88900"/>
                    <a:pt x="21590" y="90170"/>
                  </a:cubicBezTo>
                  <a:cubicBezTo>
                    <a:pt x="24130" y="91440"/>
                    <a:pt x="29210" y="101600"/>
                    <a:pt x="27940" y="104140"/>
                  </a:cubicBezTo>
                  <a:cubicBezTo>
                    <a:pt x="26670" y="106680"/>
                    <a:pt x="11430" y="105410"/>
                    <a:pt x="7620" y="100330"/>
                  </a:cubicBezTo>
                  <a:cubicBezTo>
                    <a:pt x="0" y="88900"/>
                    <a:pt x="13970" y="24130"/>
                    <a:pt x="24130" y="10160"/>
                  </a:cubicBezTo>
                  <a:cubicBezTo>
                    <a:pt x="29210" y="3810"/>
                    <a:pt x="36830" y="0"/>
                    <a:pt x="40640" y="1270"/>
                  </a:cubicBezTo>
                  <a:cubicBezTo>
                    <a:pt x="44450" y="2540"/>
                    <a:pt x="48260" y="12700"/>
                    <a:pt x="48260" y="12700"/>
                  </a:cubicBezTo>
                </a:path>
              </a:pathLst>
            </a:custGeom>
            <a:solidFill>
              <a:srgbClr val="000000"/>
            </a:solidFill>
            <a:ln>
              <a:noFill/>
            </a:ln>
          </p:spPr>
        </p:sp>
      </p:grpSp>
      <p:grpSp>
        <p:nvGrpSpPr>
          <p:cNvPr id="8" name="Group 8"/>
          <p:cNvGrpSpPr/>
          <p:nvPr/>
        </p:nvGrpSpPr>
        <p:grpSpPr>
          <a:xfrm>
            <a:off x="2580215" y="3456236"/>
            <a:ext cx="69248" cy="70098"/>
            <a:chOff x="0" y="0"/>
            <a:chExt cx="207010" cy="209550"/>
          </a:xfrm>
        </p:grpSpPr>
        <p:sp>
          <p:nvSpPr>
            <p:cNvPr id="9" name="Freeform 9"/>
            <p:cNvSpPr/>
            <p:nvPr/>
          </p:nvSpPr>
          <p:spPr>
            <a:xfrm>
              <a:off x="48260" y="59690"/>
              <a:ext cx="119380" cy="105410"/>
            </a:xfrm>
            <a:custGeom>
              <a:avLst/>
              <a:gdLst/>
              <a:ahLst/>
              <a:cxnLst/>
              <a:rect l="l" t="t" r="r" b="b"/>
              <a:pathLst>
                <a:path w="119380" h="105410">
                  <a:moveTo>
                    <a:pt x="8890" y="0"/>
                  </a:moveTo>
                  <a:cubicBezTo>
                    <a:pt x="109220" y="2540"/>
                    <a:pt x="119380" y="50800"/>
                    <a:pt x="107950" y="68580"/>
                  </a:cubicBezTo>
                  <a:cubicBezTo>
                    <a:pt x="95250" y="88900"/>
                    <a:pt x="15240" y="105410"/>
                    <a:pt x="5080" y="97790"/>
                  </a:cubicBezTo>
                  <a:cubicBezTo>
                    <a:pt x="1270" y="95250"/>
                    <a:pt x="1270" y="83820"/>
                    <a:pt x="3810" y="81280"/>
                  </a:cubicBezTo>
                  <a:cubicBezTo>
                    <a:pt x="6350" y="78740"/>
                    <a:pt x="19050" y="83820"/>
                    <a:pt x="20320" y="86360"/>
                  </a:cubicBezTo>
                  <a:cubicBezTo>
                    <a:pt x="21590" y="88900"/>
                    <a:pt x="11430" y="99060"/>
                    <a:pt x="8890" y="99060"/>
                  </a:cubicBezTo>
                  <a:cubicBezTo>
                    <a:pt x="6350" y="99060"/>
                    <a:pt x="0" y="86360"/>
                    <a:pt x="2540" y="81280"/>
                  </a:cubicBezTo>
                  <a:cubicBezTo>
                    <a:pt x="8890" y="68580"/>
                    <a:pt x="83820" y="64770"/>
                    <a:pt x="90170" y="48260"/>
                  </a:cubicBezTo>
                  <a:cubicBezTo>
                    <a:pt x="95250" y="36830"/>
                    <a:pt x="85090" y="13970"/>
                    <a:pt x="73660" y="8890"/>
                  </a:cubicBezTo>
                  <a:cubicBezTo>
                    <a:pt x="59690" y="1270"/>
                    <a:pt x="15240" y="29210"/>
                    <a:pt x="7620" y="22860"/>
                  </a:cubicBezTo>
                  <a:cubicBezTo>
                    <a:pt x="2540" y="19050"/>
                    <a:pt x="8890" y="0"/>
                    <a:pt x="8890" y="0"/>
                  </a:cubicBezTo>
                </a:path>
              </a:pathLst>
            </a:custGeom>
            <a:solidFill>
              <a:srgbClr val="000000"/>
            </a:solidFill>
            <a:ln>
              <a:noFill/>
            </a:ln>
          </p:spPr>
        </p:sp>
      </p:grpSp>
      <p:grpSp>
        <p:nvGrpSpPr>
          <p:cNvPr id="10" name="Group 10"/>
          <p:cNvGrpSpPr/>
          <p:nvPr/>
        </p:nvGrpSpPr>
        <p:grpSpPr>
          <a:xfrm>
            <a:off x="2625672" y="3465157"/>
            <a:ext cx="43758" cy="73921"/>
            <a:chOff x="0" y="0"/>
            <a:chExt cx="130810" cy="220980"/>
          </a:xfrm>
        </p:grpSpPr>
        <p:sp>
          <p:nvSpPr>
            <p:cNvPr id="11" name="Freeform 11"/>
            <p:cNvSpPr/>
            <p:nvPr/>
          </p:nvSpPr>
          <p:spPr>
            <a:xfrm>
              <a:off x="40640" y="45720"/>
              <a:ext cx="36830" cy="125730"/>
            </a:xfrm>
            <a:custGeom>
              <a:avLst/>
              <a:gdLst/>
              <a:ahLst/>
              <a:cxnLst/>
              <a:rect l="l" t="t" r="r" b="b"/>
              <a:pathLst>
                <a:path w="36830" h="125730">
                  <a:moveTo>
                    <a:pt x="31750" y="6350"/>
                  </a:moveTo>
                  <a:cubicBezTo>
                    <a:pt x="36830" y="115570"/>
                    <a:pt x="26670" y="125730"/>
                    <a:pt x="24130" y="124460"/>
                  </a:cubicBezTo>
                  <a:cubicBezTo>
                    <a:pt x="21590" y="123190"/>
                    <a:pt x="20320" y="109220"/>
                    <a:pt x="22860" y="107950"/>
                  </a:cubicBezTo>
                  <a:cubicBezTo>
                    <a:pt x="25400" y="106680"/>
                    <a:pt x="36830" y="114300"/>
                    <a:pt x="36830" y="115570"/>
                  </a:cubicBezTo>
                  <a:cubicBezTo>
                    <a:pt x="36830" y="116840"/>
                    <a:pt x="17780" y="115570"/>
                    <a:pt x="17780" y="115570"/>
                  </a:cubicBezTo>
                  <a:cubicBezTo>
                    <a:pt x="17780" y="115570"/>
                    <a:pt x="36830" y="115570"/>
                    <a:pt x="36830" y="115570"/>
                  </a:cubicBezTo>
                  <a:cubicBezTo>
                    <a:pt x="36830" y="115570"/>
                    <a:pt x="22860" y="120650"/>
                    <a:pt x="17780" y="115570"/>
                  </a:cubicBezTo>
                  <a:cubicBezTo>
                    <a:pt x="6350" y="104140"/>
                    <a:pt x="0" y="15240"/>
                    <a:pt x="10160" y="5080"/>
                  </a:cubicBezTo>
                  <a:cubicBezTo>
                    <a:pt x="15240" y="0"/>
                    <a:pt x="31750" y="6350"/>
                    <a:pt x="31750" y="6350"/>
                  </a:cubicBezTo>
                </a:path>
              </a:pathLst>
            </a:custGeom>
            <a:solidFill>
              <a:srgbClr val="000000"/>
            </a:solidFill>
            <a:ln>
              <a:noFill/>
            </a:ln>
          </p:spPr>
        </p:sp>
      </p:grpSp>
      <p:grpSp>
        <p:nvGrpSpPr>
          <p:cNvPr id="12" name="Group 12"/>
          <p:cNvGrpSpPr/>
          <p:nvPr/>
        </p:nvGrpSpPr>
        <p:grpSpPr>
          <a:xfrm>
            <a:off x="2613352" y="3459635"/>
            <a:ext cx="78594" cy="40784"/>
            <a:chOff x="0" y="0"/>
            <a:chExt cx="234950" cy="121920"/>
          </a:xfrm>
        </p:grpSpPr>
        <p:sp>
          <p:nvSpPr>
            <p:cNvPr id="13" name="Freeform 13"/>
            <p:cNvSpPr/>
            <p:nvPr/>
          </p:nvSpPr>
          <p:spPr>
            <a:xfrm>
              <a:off x="46990" y="50800"/>
              <a:ext cx="138430" cy="31750"/>
            </a:xfrm>
            <a:custGeom>
              <a:avLst/>
              <a:gdLst/>
              <a:ahLst/>
              <a:cxnLst/>
              <a:rect l="l" t="t" r="r" b="b"/>
              <a:pathLst>
                <a:path w="138430" h="31750">
                  <a:moveTo>
                    <a:pt x="6350" y="0"/>
                  </a:moveTo>
                  <a:cubicBezTo>
                    <a:pt x="135890" y="5080"/>
                    <a:pt x="137160" y="13970"/>
                    <a:pt x="134620" y="16510"/>
                  </a:cubicBezTo>
                  <a:cubicBezTo>
                    <a:pt x="132080" y="19050"/>
                    <a:pt x="120650" y="17780"/>
                    <a:pt x="119380" y="15240"/>
                  </a:cubicBezTo>
                  <a:cubicBezTo>
                    <a:pt x="118110" y="12700"/>
                    <a:pt x="120650" y="2540"/>
                    <a:pt x="123190" y="1270"/>
                  </a:cubicBezTo>
                  <a:cubicBezTo>
                    <a:pt x="125730" y="0"/>
                    <a:pt x="138430" y="10160"/>
                    <a:pt x="137160" y="12700"/>
                  </a:cubicBezTo>
                  <a:cubicBezTo>
                    <a:pt x="134620" y="21590"/>
                    <a:pt x="15240" y="31750"/>
                    <a:pt x="3810" y="20320"/>
                  </a:cubicBezTo>
                  <a:cubicBezTo>
                    <a:pt x="0" y="15240"/>
                    <a:pt x="6350" y="0"/>
                    <a:pt x="6350" y="0"/>
                  </a:cubicBezTo>
                </a:path>
              </a:pathLst>
            </a:custGeom>
            <a:solidFill>
              <a:srgbClr val="000000"/>
            </a:solidFill>
            <a:ln>
              <a:noFill/>
            </a:ln>
          </p:spPr>
        </p:sp>
      </p:grpSp>
      <p:grpSp>
        <p:nvGrpSpPr>
          <p:cNvPr id="14" name="Group 14"/>
          <p:cNvGrpSpPr/>
          <p:nvPr/>
        </p:nvGrpSpPr>
        <p:grpSpPr>
          <a:xfrm>
            <a:off x="2650737" y="3458785"/>
            <a:ext cx="70947" cy="68398"/>
            <a:chOff x="0" y="0"/>
            <a:chExt cx="212090" cy="204470"/>
          </a:xfrm>
        </p:grpSpPr>
        <p:sp>
          <p:nvSpPr>
            <p:cNvPr id="15" name="Freeform 15"/>
            <p:cNvSpPr/>
            <p:nvPr/>
          </p:nvSpPr>
          <p:spPr>
            <a:xfrm>
              <a:off x="46990" y="49530"/>
              <a:ext cx="116840" cy="110490"/>
            </a:xfrm>
            <a:custGeom>
              <a:avLst/>
              <a:gdLst/>
              <a:ahLst/>
              <a:cxnLst/>
              <a:rect l="l" t="t" r="r" b="b"/>
              <a:pathLst>
                <a:path w="116840" h="110490">
                  <a:moveTo>
                    <a:pt x="63500" y="26670"/>
                  </a:moveTo>
                  <a:cubicBezTo>
                    <a:pt x="25400" y="57150"/>
                    <a:pt x="22860" y="72390"/>
                    <a:pt x="27940" y="77470"/>
                  </a:cubicBezTo>
                  <a:cubicBezTo>
                    <a:pt x="36830" y="86360"/>
                    <a:pt x="92710" y="62230"/>
                    <a:pt x="105410" y="69850"/>
                  </a:cubicBezTo>
                  <a:cubicBezTo>
                    <a:pt x="111760" y="73660"/>
                    <a:pt x="116840" y="86360"/>
                    <a:pt x="114300" y="90170"/>
                  </a:cubicBezTo>
                  <a:cubicBezTo>
                    <a:pt x="111760" y="93980"/>
                    <a:pt x="93980" y="93980"/>
                    <a:pt x="91440" y="90170"/>
                  </a:cubicBezTo>
                  <a:cubicBezTo>
                    <a:pt x="88900" y="86360"/>
                    <a:pt x="95250" y="71120"/>
                    <a:pt x="99060" y="69850"/>
                  </a:cubicBezTo>
                  <a:cubicBezTo>
                    <a:pt x="102870" y="68580"/>
                    <a:pt x="113030" y="72390"/>
                    <a:pt x="114300" y="76200"/>
                  </a:cubicBezTo>
                  <a:cubicBezTo>
                    <a:pt x="116840" y="80010"/>
                    <a:pt x="114300" y="90170"/>
                    <a:pt x="107950" y="95250"/>
                  </a:cubicBezTo>
                  <a:cubicBezTo>
                    <a:pt x="95250" y="105410"/>
                    <a:pt x="35560" y="110490"/>
                    <a:pt x="19050" y="104140"/>
                  </a:cubicBezTo>
                  <a:cubicBezTo>
                    <a:pt x="10160" y="101600"/>
                    <a:pt x="6350" y="95250"/>
                    <a:pt x="3810" y="87630"/>
                  </a:cubicBezTo>
                  <a:cubicBezTo>
                    <a:pt x="0" y="74930"/>
                    <a:pt x="2540" y="48260"/>
                    <a:pt x="10160" y="34290"/>
                  </a:cubicBezTo>
                  <a:cubicBezTo>
                    <a:pt x="17780" y="20320"/>
                    <a:pt x="36830" y="3810"/>
                    <a:pt x="49530" y="1270"/>
                  </a:cubicBezTo>
                  <a:cubicBezTo>
                    <a:pt x="58420" y="0"/>
                    <a:pt x="74930" y="5080"/>
                    <a:pt x="76200" y="10160"/>
                  </a:cubicBezTo>
                  <a:cubicBezTo>
                    <a:pt x="77470" y="13970"/>
                    <a:pt x="63500" y="26670"/>
                    <a:pt x="63500" y="26670"/>
                  </a:cubicBezTo>
                </a:path>
              </a:pathLst>
            </a:custGeom>
            <a:solidFill>
              <a:srgbClr val="000000"/>
            </a:solidFill>
            <a:ln>
              <a:noFill/>
            </a:ln>
          </p:spPr>
        </p:sp>
      </p:grpSp>
      <p:grpSp>
        <p:nvGrpSpPr>
          <p:cNvPr id="16" name="Group 16"/>
          <p:cNvGrpSpPr/>
          <p:nvPr/>
        </p:nvGrpSpPr>
        <p:grpSpPr>
          <a:xfrm>
            <a:off x="2721260" y="3504242"/>
            <a:ext cx="45457" cy="69248"/>
            <a:chOff x="0" y="0"/>
            <a:chExt cx="135890" cy="207010"/>
          </a:xfrm>
        </p:grpSpPr>
        <p:sp>
          <p:nvSpPr>
            <p:cNvPr id="17" name="Freeform 17"/>
            <p:cNvSpPr/>
            <p:nvPr/>
          </p:nvSpPr>
          <p:spPr>
            <a:xfrm>
              <a:off x="41910" y="46990"/>
              <a:ext cx="43180" cy="109220"/>
            </a:xfrm>
            <a:custGeom>
              <a:avLst/>
              <a:gdLst/>
              <a:ahLst/>
              <a:cxnLst/>
              <a:rect l="l" t="t" r="r" b="b"/>
              <a:pathLst>
                <a:path w="43180" h="109220">
                  <a:moveTo>
                    <a:pt x="43180" y="8890"/>
                  </a:moveTo>
                  <a:cubicBezTo>
                    <a:pt x="15240" y="109220"/>
                    <a:pt x="12700" y="91440"/>
                    <a:pt x="15240" y="90170"/>
                  </a:cubicBezTo>
                  <a:cubicBezTo>
                    <a:pt x="17780" y="88900"/>
                    <a:pt x="29210" y="101600"/>
                    <a:pt x="27940" y="104140"/>
                  </a:cubicBezTo>
                  <a:cubicBezTo>
                    <a:pt x="26670" y="106680"/>
                    <a:pt x="12700" y="107950"/>
                    <a:pt x="8890" y="104140"/>
                  </a:cubicBezTo>
                  <a:cubicBezTo>
                    <a:pt x="0" y="93980"/>
                    <a:pt x="8890" y="12700"/>
                    <a:pt x="20320" y="3810"/>
                  </a:cubicBezTo>
                  <a:cubicBezTo>
                    <a:pt x="26670" y="0"/>
                    <a:pt x="43180" y="8890"/>
                    <a:pt x="43180" y="8890"/>
                  </a:cubicBezTo>
                </a:path>
              </a:pathLst>
            </a:custGeom>
            <a:solidFill>
              <a:srgbClr val="000000"/>
            </a:solidFill>
            <a:ln>
              <a:noFill/>
            </a:ln>
          </p:spPr>
        </p:sp>
      </p:grpSp>
      <p:grpSp>
        <p:nvGrpSpPr>
          <p:cNvPr id="18" name="Group 18"/>
          <p:cNvGrpSpPr/>
          <p:nvPr/>
        </p:nvGrpSpPr>
        <p:grpSpPr>
          <a:xfrm>
            <a:off x="2716162" y="3499144"/>
            <a:ext cx="66274" cy="69673"/>
            <a:chOff x="0" y="0"/>
            <a:chExt cx="198120" cy="208280"/>
          </a:xfrm>
        </p:grpSpPr>
        <p:sp>
          <p:nvSpPr>
            <p:cNvPr id="19" name="Freeform 19"/>
            <p:cNvSpPr/>
            <p:nvPr/>
          </p:nvSpPr>
          <p:spPr>
            <a:xfrm>
              <a:off x="48260" y="55880"/>
              <a:ext cx="100330" cy="105410"/>
            </a:xfrm>
            <a:custGeom>
              <a:avLst/>
              <a:gdLst/>
              <a:ahLst/>
              <a:cxnLst/>
              <a:rect l="l" t="t" r="r" b="b"/>
              <a:pathLst>
                <a:path w="100330" h="105410">
                  <a:moveTo>
                    <a:pt x="13970" y="2540"/>
                  </a:moveTo>
                  <a:cubicBezTo>
                    <a:pt x="93980" y="0"/>
                    <a:pt x="100330" y="13970"/>
                    <a:pt x="99060" y="25400"/>
                  </a:cubicBezTo>
                  <a:cubicBezTo>
                    <a:pt x="97790" y="40640"/>
                    <a:pt x="74930" y="66040"/>
                    <a:pt x="58420" y="78740"/>
                  </a:cubicBezTo>
                  <a:cubicBezTo>
                    <a:pt x="43180" y="90170"/>
                    <a:pt x="15240" y="105410"/>
                    <a:pt x="7620" y="101600"/>
                  </a:cubicBezTo>
                  <a:cubicBezTo>
                    <a:pt x="3810" y="99060"/>
                    <a:pt x="2540" y="83820"/>
                    <a:pt x="5080" y="81280"/>
                  </a:cubicBezTo>
                  <a:cubicBezTo>
                    <a:pt x="7620" y="78740"/>
                    <a:pt x="22860" y="85090"/>
                    <a:pt x="22860" y="88900"/>
                  </a:cubicBezTo>
                  <a:cubicBezTo>
                    <a:pt x="22860" y="92710"/>
                    <a:pt x="12700" y="102870"/>
                    <a:pt x="8890" y="101600"/>
                  </a:cubicBezTo>
                  <a:cubicBezTo>
                    <a:pt x="5080" y="100330"/>
                    <a:pt x="0" y="86360"/>
                    <a:pt x="2540" y="83820"/>
                  </a:cubicBezTo>
                  <a:cubicBezTo>
                    <a:pt x="3810" y="81280"/>
                    <a:pt x="16510" y="80010"/>
                    <a:pt x="19050" y="82550"/>
                  </a:cubicBezTo>
                  <a:cubicBezTo>
                    <a:pt x="21590" y="85090"/>
                    <a:pt x="20320" y="96520"/>
                    <a:pt x="17780" y="99060"/>
                  </a:cubicBezTo>
                  <a:cubicBezTo>
                    <a:pt x="15240" y="101600"/>
                    <a:pt x="7620" y="102870"/>
                    <a:pt x="5080" y="100330"/>
                  </a:cubicBezTo>
                  <a:cubicBezTo>
                    <a:pt x="2540" y="97790"/>
                    <a:pt x="1270" y="87630"/>
                    <a:pt x="5080" y="81280"/>
                  </a:cubicBezTo>
                  <a:cubicBezTo>
                    <a:pt x="12700" y="67310"/>
                    <a:pt x="66040" y="45720"/>
                    <a:pt x="73660" y="33020"/>
                  </a:cubicBezTo>
                  <a:cubicBezTo>
                    <a:pt x="77470" y="27940"/>
                    <a:pt x="78740" y="20320"/>
                    <a:pt x="76200" y="17780"/>
                  </a:cubicBezTo>
                  <a:cubicBezTo>
                    <a:pt x="69850" y="11430"/>
                    <a:pt x="21590" y="34290"/>
                    <a:pt x="13970" y="27940"/>
                  </a:cubicBezTo>
                  <a:cubicBezTo>
                    <a:pt x="8890" y="24130"/>
                    <a:pt x="13970" y="2540"/>
                    <a:pt x="13970" y="2540"/>
                  </a:cubicBezTo>
                </a:path>
              </a:pathLst>
            </a:custGeom>
            <a:solidFill>
              <a:srgbClr val="000000"/>
            </a:solidFill>
            <a:ln>
              <a:noFill/>
            </a:ln>
          </p:spPr>
        </p:sp>
      </p:grpSp>
      <p:grpSp>
        <p:nvGrpSpPr>
          <p:cNvPr id="20" name="Group 20"/>
          <p:cNvGrpSpPr/>
          <p:nvPr/>
        </p:nvGrpSpPr>
        <p:grpSpPr>
          <a:xfrm>
            <a:off x="2746325" y="3504667"/>
            <a:ext cx="47581" cy="65849"/>
            <a:chOff x="0" y="0"/>
            <a:chExt cx="142240" cy="196850"/>
          </a:xfrm>
        </p:grpSpPr>
        <p:sp>
          <p:nvSpPr>
            <p:cNvPr id="21" name="Freeform 21"/>
            <p:cNvSpPr/>
            <p:nvPr/>
          </p:nvSpPr>
          <p:spPr>
            <a:xfrm>
              <a:off x="45720" y="48260"/>
              <a:ext cx="52070" cy="100330"/>
            </a:xfrm>
            <a:custGeom>
              <a:avLst/>
              <a:gdLst/>
              <a:ahLst/>
              <a:cxnLst/>
              <a:rect l="l" t="t" r="r" b="b"/>
              <a:pathLst>
                <a:path w="52070" h="100330">
                  <a:moveTo>
                    <a:pt x="29210" y="33020"/>
                  </a:moveTo>
                  <a:cubicBezTo>
                    <a:pt x="24130" y="95250"/>
                    <a:pt x="16510" y="100330"/>
                    <a:pt x="12700" y="97790"/>
                  </a:cubicBezTo>
                  <a:cubicBezTo>
                    <a:pt x="6350" y="93980"/>
                    <a:pt x="5080" y="64770"/>
                    <a:pt x="7620" y="49530"/>
                  </a:cubicBezTo>
                  <a:cubicBezTo>
                    <a:pt x="10160" y="34290"/>
                    <a:pt x="16510" y="12700"/>
                    <a:pt x="24130" y="6350"/>
                  </a:cubicBezTo>
                  <a:cubicBezTo>
                    <a:pt x="29210" y="2540"/>
                    <a:pt x="41910" y="1270"/>
                    <a:pt x="43180" y="3810"/>
                  </a:cubicBezTo>
                  <a:cubicBezTo>
                    <a:pt x="44450" y="6350"/>
                    <a:pt x="33020" y="22860"/>
                    <a:pt x="30480" y="22860"/>
                  </a:cubicBezTo>
                  <a:cubicBezTo>
                    <a:pt x="27940" y="22860"/>
                    <a:pt x="25400" y="5080"/>
                    <a:pt x="27940" y="2540"/>
                  </a:cubicBezTo>
                  <a:cubicBezTo>
                    <a:pt x="30480" y="0"/>
                    <a:pt x="43180" y="3810"/>
                    <a:pt x="45720" y="10160"/>
                  </a:cubicBezTo>
                  <a:cubicBezTo>
                    <a:pt x="52070" y="22860"/>
                    <a:pt x="30480" y="92710"/>
                    <a:pt x="20320" y="97790"/>
                  </a:cubicBezTo>
                  <a:cubicBezTo>
                    <a:pt x="16510" y="100330"/>
                    <a:pt x="10160" y="97790"/>
                    <a:pt x="6350" y="92710"/>
                  </a:cubicBezTo>
                  <a:cubicBezTo>
                    <a:pt x="0" y="83820"/>
                    <a:pt x="0" y="41910"/>
                    <a:pt x="5080" y="30480"/>
                  </a:cubicBezTo>
                  <a:cubicBezTo>
                    <a:pt x="7620" y="25400"/>
                    <a:pt x="13970" y="21590"/>
                    <a:pt x="17780" y="21590"/>
                  </a:cubicBezTo>
                  <a:cubicBezTo>
                    <a:pt x="21590" y="21590"/>
                    <a:pt x="29210" y="33020"/>
                    <a:pt x="29210" y="33020"/>
                  </a:cubicBezTo>
                </a:path>
              </a:pathLst>
            </a:custGeom>
            <a:solidFill>
              <a:srgbClr val="000000"/>
            </a:solidFill>
            <a:ln>
              <a:noFill/>
            </a:ln>
          </p:spPr>
        </p:sp>
      </p:grpSp>
      <p:grpSp>
        <p:nvGrpSpPr>
          <p:cNvPr id="22" name="Group 22"/>
          <p:cNvGrpSpPr/>
          <p:nvPr/>
        </p:nvGrpSpPr>
        <p:grpSpPr>
          <a:xfrm>
            <a:off x="2753547" y="3511464"/>
            <a:ext cx="59902" cy="55653"/>
            <a:chOff x="0" y="0"/>
            <a:chExt cx="179070" cy="166370"/>
          </a:xfrm>
        </p:grpSpPr>
        <p:sp>
          <p:nvSpPr>
            <p:cNvPr id="23" name="Freeform 23"/>
            <p:cNvSpPr/>
            <p:nvPr/>
          </p:nvSpPr>
          <p:spPr>
            <a:xfrm>
              <a:off x="49530" y="50800"/>
              <a:ext cx="81280" cy="68580"/>
            </a:xfrm>
            <a:custGeom>
              <a:avLst/>
              <a:gdLst/>
              <a:ahLst/>
              <a:cxnLst/>
              <a:rect l="l" t="t" r="r" b="b"/>
              <a:pathLst>
                <a:path w="81280" h="68580">
                  <a:moveTo>
                    <a:pt x="21590" y="0"/>
                  </a:moveTo>
                  <a:cubicBezTo>
                    <a:pt x="64770" y="52070"/>
                    <a:pt x="76200" y="44450"/>
                    <a:pt x="78740" y="46990"/>
                  </a:cubicBezTo>
                  <a:cubicBezTo>
                    <a:pt x="81280" y="49530"/>
                    <a:pt x="80010" y="60960"/>
                    <a:pt x="77470" y="63500"/>
                  </a:cubicBezTo>
                  <a:cubicBezTo>
                    <a:pt x="74930" y="66040"/>
                    <a:pt x="66040" y="67310"/>
                    <a:pt x="62230" y="64770"/>
                  </a:cubicBezTo>
                  <a:cubicBezTo>
                    <a:pt x="58420" y="62230"/>
                    <a:pt x="55880" y="53340"/>
                    <a:pt x="57150" y="49530"/>
                  </a:cubicBezTo>
                  <a:cubicBezTo>
                    <a:pt x="59690" y="45720"/>
                    <a:pt x="74930" y="41910"/>
                    <a:pt x="77470" y="44450"/>
                  </a:cubicBezTo>
                  <a:cubicBezTo>
                    <a:pt x="80010" y="46990"/>
                    <a:pt x="78740" y="63500"/>
                    <a:pt x="74930" y="64770"/>
                  </a:cubicBezTo>
                  <a:cubicBezTo>
                    <a:pt x="71120" y="66040"/>
                    <a:pt x="55880" y="58420"/>
                    <a:pt x="55880" y="54610"/>
                  </a:cubicBezTo>
                  <a:cubicBezTo>
                    <a:pt x="55880" y="50800"/>
                    <a:pt x="68580" y="40640"/>
                    <a:pt x="72390" y="41910"/>
                  </a:cubicBezTo>
                  <a:cubicBezTo>
                    <a:pt x="76200" y="43180"/>
                    <a:pt x="81280" y="59690"/>
                    <a:pt x="77470" y="63500"/>
                  </a:cubicBezTo>
                  <a:cubicBezTo>
                    <a:pt x="73660" y="68580"/>
                    <a:pt x="49530" y="68580"/>
                    <a:pt x="38100" y="62230"/>
                  </a:cubicBezTo>
                  <a:cubicBezTo>
                    <a:pt x="24130" y="54610"/>
                    <a:pt x="0" y="24130"/>
                    <a:pt x="1270" y="13970"/>
                  </a:cubicBezTo>
                  <a:cubicBezTo>
                    <a:pt x="2540" y="7620"/>
                    <a:pt x="21590" y="0"/>
                    <a:pt x="21590" y="0"/>
                  </a:cubicBezTo>
                </a:path>
              </a:pathLst>
            </a:custGeom>
            <a:solidFill>
              <a:srgbClr val="000000"/>
            </a:solidFill>
            <a:ln>
              <a:noFill/>
            </a:ln>
          </p:spPr>
        </p:sp>
      </p:grpSp>
      <p:grpSp>
        <p:nvGrpSpPr>
          <p:cNvPr id="24" name="Group 24"/>
          <p:cNvGrpSpPr/>
          <p:nvPr/>
        </p:nvGrpSpPr>
        <p:grpSpPr>
          <a:xfrm>
            <a:off x="2768416" y="3509765"/>
            <a:ext cx="43758" cy="83692"/>
            <a:chOff x="0" y="0"/>
            <a:chExt cx="130810" cy="250190"/>
          </a:xfrm>
        </p:grpSpPr>
        <p:sp>
          <p:nvSpPr>
            <p:cNvPr id="25" name="Freeform 25"/>
            <p:cNvSpPr/>
            <p:nvPr/>
          </p:nvSpPr>
          <p:spPr>
            <a:xfrm>
              <a:off x="39370" y="50800"/>
              <a:ext cx="40640" cy="149860"/>
            </a:xfrm>
            <a:custGeom>
              <a:avLst/>
              <a:gdLst/>
              <a:ahLst/>
              <a:cxnLst/>
              <a:rect l="l" t="t" r="r" b="b"/>
              <a:pathLst>
                <a:path w="40640" h="149860">
                  <a:moveTo>
                    <a:pt x="40640" y="11430"/>
                  </a:moveTo>
                  <a:cubicBezTo>
                    <a:pt x="26670" y="146050"/>
                    <a:pt x="20320" y="149860"/>
                    <a:pt x="17780" y="148590"/>
                  </a:cubicBezTo>
                  <a:cubicBezTo>
                    <a:pt x="15240" y="147320"/>
                    <a:pt x="13970" y="132080"/>
                    <a:pt x="16510" y="130810"/>
                  </a:cubicBezTo>
                  <a:cubicBezTo>
                    <a:pt x="19050" y="129540"/>
                    <a:pt x="30480" y="138430"/>
                    <a:pt x="30480" y="140970"/>
                  </a:cubicBezTo>
                  <a:cubicBezTo>
                    <a:pt x="30480" y="143510"/>
                    <a:pt x="12700" y="144780"/>
                    <a:pt x="11430" y="142240"/>
                  </a:cubicBezTo>
                  <a:cubicBezTo>
                    <a:pt x="10160" y="139700"/>
                    <a:pt x="17780" y="129540"/>
                    <a:pt x="21590" y="129540"/>
                  </a:cubicBezTo>
                  <a:cubicBezTo>
                    <a:pt x="24130" y="129540"/>
                    <a:pt x="31750" y="138430"/>
                    <a:pt x="30480" y="140970"/>
                  </a:cubicBezTo>
                  <a:cubicBezTo>
                    <a:pt x="29210" y="143510"/>
                    <a:pt x="15240" y="146050"/>
                    <a:pt x="11430" y="142240"/>
                  </a:cubicBezTo>
                  <a:cubicBezTo>
                    <a:pt x="0" y="130810"/>
                    <a:pt x="8890" y="26670"/>
                    <a:pt x="19050" y="8890"/>
                  </a:cubicBezTo>
                  <a:cubicBezTo>
                    <a:pt x="22860" y="2540"/>
                    <a:pt x="27940" y="0"/>
                    <a:pt x="31750" y="0"/>
                  </a:cubicBezTo>
                  <a:cubicBezTo>
                    <a:pt x="35560" y="0"/>
                    <a:pt x="40640" y="11430"/>
                    <a:pt x="40640" y="11430"/>
                  </a:cubicBezTo>
                </a:path>
              </a:pathLst>
            </a:custGeom>
            <a:solidFill>
              <a:srgbClr val="000000"/>
            </a:solidFill>
            <a:ln>
              <a:noFill/>
            </a:ln>
          </p:spPr>
        </p:sp>
      </p:grpSp>
      <p:grpSp>
        <p:nvGrpSpPr>
          <p:cNvPr id="26" name="Group 26"/>
          <p:cNvGrpSpPr/>
          <p:nvPr/>
        </p:nvGrpSpPr>
        <p:grpSpPr>
          <a:xfrm>
            <a:off x="2782861" y="3499994"/>
            <a:ext cx="66699" cy="67974"/>
            <a:chOff x="0" y="0"/>
            <a:chExt cx="199390" cy="203200"/>
          </a:xfrm>
        </p:grpSpPr>
        <p:sp>
          <p:nvSpPr>
            <p:cNvPr id="27" name="Freeform 27"/>
            <p:cNvSpPr/>
            <p:nvPr/>
          </p:nvSpPr>
          <p:spPr>
            <a:xfrm>
              <a:off x="46990" y="43180"/>
              <a:ext cx="104140" cy="114300"/>
            </a:xfrm>
            <a:custGeom>
              <a:avLst/>
              <a:gdLst/>
              <a:ahLst/>
              <a:cxnLst/>
              <a:rect l="l" t="t" r="r" b="b"/>
              <a:pathLst>
                <a:path w="104140" h="114300">
                  <a:moveTo>
                    <a:pt x="78740" y="41910"/>
                  </a:moveTo>
                  <a:cubicBezTo>
                    <a:pt x="49530" y="27940"/>
                    <a:pt x="46990" y="45720"/>
                    <a:pt x="50800" y="54610"/>
                  </a:cubicBezTo>
                  <a:cubicBezTo>
                    <a:pt x="54610" y="64770"/>
                    <a:pt x="78740" y="69850"/>
                    <a:pt x="80010" y="78740"/>
                  </a:cubicBezTo>
                  <a:cubicBezTo>
                    <a:pt x="81280" y="87630"/>
                    <a:pt x="69850" y="105410"/>
                    <a:pt x="59690" y="109220"/>
                  </a:cubicBezTo>
                  <a:cubicBezTo>
                    <a:pt x="46990" y="114300"/>
                    <a:pt x="8890" y="105410"/>
                    <a:pt x="3810" y="96520"/>
                  </a:cubicBezTo>
                  <a:cubicBezTo>
                    <a:pt x="0" y="91440"/>
                    <a:pt x="5080" y="74930"/>
                    <a:pt x="8890" y="73660"/>
                  </a:cubicBezTo>
                  <a:cubicBezTo>
                    <a:pt x="12700" y="71120"/>
                    <a:pt x="30480" y="81280"/>
                    <a:pt x="30480" y="86360"/>
                  </a:cubicBezTo>
                  <a:cubicBezTo>
                    <a:pt x="30480" y="91440"/>
                    <a:pt x="13970" y="102870"/>
                    <a:pt x="10160" y="101600"/>
                  </a:cubicBezTo>
                  <a:cubicBezTo>
                    <a:pt x="6350" y="100330"/>
                    <a:pt x="3810" y="77470"/>
                    <a:pt x="7620" y="74930"/>
                  </a:cubicBezTo>
                  <a:cubicBezTo>
                    <a:pt x="11430" y="72390"/>
                    <a:pt x="29210" y="80010"/>
                    <a:pt x="30480" y="85090"/>
                  </a:cubicBezTo>
                  <a:cubicBezTo>
                    <a:pt x="31750" y="88900"/>
                    <a:pt x="17780" y="102870"/>
                    <a:pt x="13970" y="101600"/>
                  </a:cubicBezTo>
                  <a:cubicBezTo>
                    <a:pt x="8890" y="100330"/>
                    <a:pt x="1270" y="81280"/>
                    <a:pt x="3810" y="77470"/>
                  </a:cubicBezTo>
                  <a:cubicBezTo>
                    <a:pt x="7620" y="72390"/>
                    <a:pt x="41910" y="85090"/>
                    <a:pt x="44450" y="80010"/>
                  </a:cubicBezTo>
                  <a:cubicBezTo>
                    <a:pt x="46990" y="74930"/>
                    <a:pt x="26670" y="60960"/>
                    <a:pt x="25400" y="49530"/>
                  </a:cubicBezTo>
                  <a:cubicBezTo>
                    <a:pt x="22860" y="36830"/>
                    <a:pt x="26670" y="13970"/>
                    <a:pt x="35560" y="7620"/>
                  </a:cubicBezTo>
                  <a:cubicBezTo>
                    <a:pt x="45720" y="0"/>
                    <a:pt x="76200" y="5080"/>
                    <a:pt x="87630" y="12700"/>
                  </a:cubicBezTo>
                  <a:cubicBezTo>
                    <a:pt x="95250" y="17780"/>
                    <a:pt x="104140" y="33020"/>
                    <a:pt x="101600" y="38100"/>
                  </a:cubicBezTo>
                  <a:cubicBezTo>
                    <a:pt x="99060" y="41910"/>
                    <a:pt x="78740" y="41910"/>
                    <a:pt x="78740" y="41910"/>
                  </a:cubicBezTo>
                </a:path>
              </a:pathLst>
            </a:custGeom>
            <a:solidFill>
              <a:srgbClr val="000000"/>
            </a:solidFill>
            <a:ln>
              <a:noFill/>
            </a:ln>
          </p:spPr>
        </p:sp>
      </p:grpSp>
      <p:grpSp>
        <p:nvGrpSpPr>
          <p:cNvPr id="28" name="Group 28"/>
          <p:cNvGrpSpPr/>
          <p:nvPr/>
        </p:nvGrpSpPr>
        <p:grpSpPr>
          <a:xfrm>
            <a:off x="2815148" y="3500419"/>
            <a:ext cx="43333" cy="67124"/>
            <a:chOff x="0" y="0"/>
            <a:chExt cx="129540" cy="200660"/>
          </a:xfrm>
        </p:grpSpPr>
        <p:sp>
          <p:nvSpPr>
            <p:cNvPr id="29" name="Freeform 29"/>
            <p:cNvSpPr/>
            <p:nvPr/>
          </p:nvSpPr>
          <p:spPr>
            <a:xfrm>
              <a:off x="44450" y="50800"/>
              <a:ext cx="30480" cy="101600"/>
            </a:xfrm>
            <a:custGeom>
              <a:avLst/>
              <a:gdLst/>
              <a:ahLst/>
              <a:cxnLst/>
              <a:rect l="l" t="t" r="r" b="b"/>
              <a:pathLst>
                <a:path w="30480" h="101600">
                  <a:moveTo>
                    <a:pt x="29210" y="11430"/>
                  </a:moveTo>
                  <a:cubicBezTo>
                    <a:pt x="30480" y="96520"/>
                    <a:pt x="19050" y="101600"/>
                    <a:pt x="15240" y="99060"/>
                  </a:cubicBezTo>
                  <a:cubicBezTo>
                    <a:pt x="12700" y="97790"/>
                    <a:pt x="11430" y="82550"/>
                    <a:pt x="13970" y="81280"/>
                  </a:cubicBezTo>
                  <a:cubicBezTo>
                    <a:pt x="16510" y="80010"/>
                    <a:pt x="29210" y="85090"/>
                    <a:pt x="29210" y="87630"/>
                  </a:cubicBezTo>
                  <a:cubicBezTo>
                    <a:pt x="29210" y="90170"/>
                    <a:pt x="15240" y="97790"/>
                    <a:pt x="12700" y="96520"/>
                  </a:cubicBezTo>
                  <a:cubicBezTo>
                    <a:pt x="10160" y="95250"/>
                    <a:pt x="12700" y="81280"/>
                    <a:pt x="15240" y="80010"/>
                  </a:cubicBezTo>
                  <a:cubicBezTo>
                    <a:pt x="17780" y="78740"/>
                    <a:pt x="29210" y="83820"/>
                    <a:pt x="29210" y="86360"/>
                  </a:cubicBezTo>
                  <a:cubicBezTo>
                    <a:pt x="29210" y="88900"/>
                    <a:pt x="15240" y="96520"/>
                    <a:pt x="10160" y="93980"/>
                  </a:cubicBezTo>
                  <a:cubicBezTo>
                    <a:pt x="1270" y="87630"/>
                    <a:pt x="0" y="24130"/>
                    <a:pt x="6350" y="10160"/>
                  </a:cubicBezTo>
                  <a:cubicBezTo>
                    <a:pt x="8890" y="3810"/>
                    <a:pt x="13970" y="0"/>
                    <a:pt x="17780" y="0"/>
                  </a:cubicBezTo>
                  <a:cubicBezTo>
                    <a:pt x="21590" y="0"/>
                    <a:pt x="29210" y="11430"/>
                    <a:pt x="29210" y="11430"/>
                  </a:cubicBezTo>
                </a:path>
              </a:pathLst>
            </a:custGeom>
            <a:solidFill>
              <a:srgbClr val="000000"/>
            </a:solidFill>
            <a:ln>
              <a:noFill/>
            </a:ln>
          </p:spPr>
        </p:sp>
      </p:grpSp>
      <p:grpSp>
        <p:nvGrpSpPr>
          <p:cNvPr id="30" name="Group 30"/>
          <p:cNvGrpSpPr/>
          <p:nvPr/>
        </p:nvGrpSpPr>
        <p:grpSpPr>
          <a:xfrm>
            <a:off x="2800704" y="3511464"/>
            <a:ext cx="75196" cy="42908"/>
            <a:chOff x="0" y="0"/>
            <a:chExt cx="224790" cy="128270"/>
          </a:xfrm>
        </p:grpSpPr>
        <p:sp>
          <p:nvSpPr>
            <p:cNvPr id="31" name="Freeform 31"/>
            <p:cNvSpPr/>
            <p:nvPr/>
          </p:nvSpPr>
          <p:spPr>
            <a:xfrm>
              <a:off x="49530" y="49530"/>
              <a:ext cx="125730" cy="30480"/>
            </a:xfrm>
            <a:custGeom>
              <a:avLst/>
              <a:gdLst/>
              <a:ahLst/>
              <a:cxnLst/>
              <a:rect l="l" t="t" r="r" b="b"/>
              <a:pathLst>
                <a:path w="125730" h="30480">
                  <a:moveTo>
                    <a:pt x="12700" y="1270"/>
                  </a:moveTo>
                  <a:cubicBezTo>
                    <a:pt x="120650" y="3810"/>
                    <a:pt x="125730" y="10160"/>
                    <a:pt x="124460" y="12700"/>
                  </a:cubicBezTo>
                  <a:cubicBezTo>
                    <a:pt x="123190" y="16510"/>
                    <a:pt x="109220" y="21590"/>
                    <a:pt x="106680" y="20320"/>
                  </a:cubicBezTo>
                  <a:cubicBezTo>
                    <a:pt x="104140" y="19050"/>
                    <a:pt x="107950" y="2540"/>
                    <a:pt x="111760" y="1270"/>
                  </a:cubicBezTo>
                  <a:cubicBezTo>
                    <a:pt x="114300" y="0"/>
                    <a:pt x="121920" y="5080"/>
                    <a:pt x="123190" y="7620"/>
                  </a:cubicBezTo>
                  <a:cubicBezTo>
                    <a:pt x="124460" y="11430"/>
                    <a:pt x="120650" y="19050"/>
                    <a:pt x="114300" y="22860"/>
                  </a:cubicBezTo>
                  <a:cubicBezTo>
                    <a:pt x="101600" y="30480"/>
                    <a:pt x="55880" y="30480"/>
                    <a:pt x="35560" y="27940"/>
                  </a:cubicBezTo>
                  <a:cubicBezTo>
                    <a:pt x="21590" y="26670"/>
                    <a:pt x="3810" y="24130"/>
                    <a:pt x="1270" y="19050"/>
                  </a:cubicBezTo>
                  <a:cubicBezTo>
                    <a:pt x="0" y="15240"/>
                    <a:pt x="12700" y="1270"/>
                    <a:pt x="12700" y="1270"/>
                  </a:cubicBezTo>
                </a:path>
              </a:pathLst>
            </a:custGeom>
            <a:solidFill>
              <a:srgbClr val="000000"/>
            </a:solidFill>
            <a:ln>
              <a:noFill/>
            </a:ln>
          </p:spPr>
        </p:sp>
      </p:grpSp>
      <p:grpSp>
        <p:nvGrpSpPr>
          <p:cNvPr id="32" name="Group 32"/>
          <p:cNvGrpSpPr/>
          <p:nvPr/>
        </p:nvGrpSpPr>
        <p:grpSpPr>
          <a:xfrm>
            <a:off x="2832142" y="3502543"/>
            <a:ext cx="60751" cy="76470"/>
            <a:chOff x="0" y="0"/>
            <a:chExt cx="181610" cy="228600"/>
          </a:xfrm>
        </p:grpSpPr>
        <p:sp>
          <p:nvSpPr>
            <p:cNvPr id="33" name="Freeform 33"/>
            <p:cNvSpPr/>
            <p:nvPr/>
          </p:nvSpPr>
          <p:spPr>
            <a:xfrm>
              <a:off x="41910" y="46990"/>
              <a:ext cx="88900" cy="135890"/>
            </a:xfrm>
            <a:custGeom>
              <a:avLst/>
              <a:gdLst/>
              <a:ahLst/>
              <a:cxnLst/>
              <a:rect l="l" t="t" r="r" b="b"/>
              <a:pathLst>
                <a:path w="88900" h="135890">
                  <a:moveTo>
                    <a:pt x="31750" y="27940"/>
                  </a:moveTo>
                  <a:cubicBezTo>
                    <a:pt x="34290" y="107950"/>
                    <a:pt x="43180" y="111760"/>
                    <a:pt x="48260" y="109220"/>
                  </a:cubicBezTo>
                  <a:cubicBezTo>
                    <a:pt x="57150" y="105410"/>
                    <a:pt x="72390" y="74930"/>
                    <a:pt x="71120" y="59690"/>
                  </a:cubicBezTo>
                  <a:cubicBezTo>
                    <a:pt x="69850" y="45720"/>
                    <a:pt x="55880" y="22860"/>
                    <a:pt x="45720" y="20320"/>
                  </a:cubicBezTo>
                  <a:cubicBezTo>
                    <a:pt x="36830" y="17780"/>
                    <a:pt x="20320" y="41910"/>
                    <a:pt x="15240" y="39370"/>
                  </a:cubicBezTo>
                  <a:cubicBezTo>
                    <a:pt x="11430" y="38100"/>
                    <a:pt x="10160" y="25400"/>
                    <a:pt x="12700" y="22860"/>
                  </a:cubicBezTo>
                  <a:cubicBezTo>
                    <a:pt x="15240" y="20320"/>
                    <a:pt x="25400" y="19050"/>
                    <a:pt x="26670" y="21590"/>
                  </a:cubicBezTo>
                  <a:cubicBezTo>
                    <a:pt x="29210" y="24130"/>
                    <a:pt x="21590" y="40640"/>
                    <a:pt x="19050" y="40640"/>
                  </a:cubicBezTo>
                  <a:cubicBezTo>
                    <a:pt x="16510" y="40640"/>
                    <a:pt x="10160" y="27940"/>
                    <a:pt x="11430" y="25400"/>
                  </a:cubicBezTo>
                  <a:cubicBezTo>
                    <a:pt x="12700" y="22860"/>
                    <a:pt x="26670" y="21590"/>
                    <a:pt x="29210" y="24130"/>
                  </a:cubicBezTo>
                  <a:cubicBezTo>
                    <a:pt x="31750" y="26670"/>
                    <a:pt x="29210" y="39370"/>
                    <a:pt x="26670" y="39370"/>
                  </a:cubicBezTo>
                  <a:cubicBezTo>
                    <a:pt x="24130" y="40640"/>
                    <a:pt x="11430" y="27940"/>
                    <a:pt x="12700" y="22860"/>
                  </a:cubicBezTo>
                  <a:cubicBezTo>
                    <a:pt x="13970" y="15240"/>
                    <a:pt x="44450" y="0"/>
                    <a:pt x="57150" y="3810"/>
                  </a:cubicBezTo>
                  <a:cubicBezTo>
                    <a:pt x="71120" y="8890"/>
                    <a:pt x="88900" y="41910"/>
                    <a:pt x="88900" y="62230"/>
                  </a:cubicBezTo>
                  <a:cubicBezTo>
                    <a:pt x="88900" y="83820"/>
                    <a:pt x="68580" y="123190"/>
                    <a:pt x="53340" y="130810"/>
                  </a:cubicBezTo>
                  <a:cubicBezTo>
                    <a:pt x="43180" y="135890"/>
                    <a:pt x="25400" y="133350"/>
                    <a:pt x="17780" y="127000"/>
                  </a:cubicBezTo>
                  <a:cubicBezTo>
                    <a:pt x="11430" y="121920"/>
                    <a:pt x="10160" y="113030"/>
                    <a:pt x="8890" y="102870"/>
                  </a:cubicBezTo>
                  <a:cubicBezTo>
                    <a:pt x="5080" y="83820"/>
                    <a:pt x="0" y="27940"/>
                    <a:pt x="8890" y="21590"/>
                  </a:cubicBezTo>
                  <a:cubicBezTo>
                    <a:pt x="13970" y="17780"/>
                    <a:pt x="31750" y="27940"/>
                    <a:pt x="31750" y="27940"/>
                  </a:cubicBezTo>
                </a:path>
              </a:pathLst>
            </a:custGeom>
            <a:solidFill>
              <a:srgbClr val="000000"/>
            </a:solidFill>
            <a:ln>
              <a:noFill/>
            </a:ln>
          </p:spPr>
        </p:sp>
      </p:grpSp>
      <p:grpSp>
        <p:nvGrpSpPr>
          <p:cNvPr id="34" name="Group 34"/>
          <p:cNvGrpSpPr/>
          <p:nvPr/>
        </p:nvGrpSpPr>
        <p:grpSpPr>
          <a:xfrm>
            <a:off x="2857632" y="3500419"/>
            <a:ext cx="60326" cy="66274"/>
            <a:chOff x="0" y="0"/>
            <a:chExt cx="180340" cy="198120"/>
          </a:xfrm>
        </p:grpSpPr>
        <p:sp>
          <p:nvSpPr>
            <p:cNvPr id="35" name="Freeform 35"/>
            <p:cNvSpPr/>
            <p:nvPr/>
          </p:nvSpPr>
          <p:spPr>
            <a:xfrm>
              <a:off x="44450" y="46990"/>
              <a:ext cx="86360" cy="101600"/>
            </a:xfrm>
            <a:custGeom>
              <a:avLst/>
              <a:gdLst/>
              <a:ahLst/>
              <a:cxnLst/>
              <a:rect l="l" t="t" r="r" b="b"/>
              <a:pathLst>
                <a:path w="86360" h="101600">
                  <a:moveTo>
                    <a:pt x="31750" y="20320"/>
                  </a:moveTo>
                  <a:cubicBezTo>
                    <a:pt x="38100" y="95250"/>
                    <a:pt x="27940" y="101600"/>
                    <a:pt x="24130" y="100330"/>
                  </a:cubicBezTo>
                  <a:cubicBezTo>
                    <a:pt x="19050" y="97790"/>
                    <a:pt x="15240" y="74930"/>
                    <a:pt x="15240" y="62230"/>
                  </a:cubicBezTo>
                  <a:cubicBezTo>
                    <a:pt x="15240" y="48260"/>
                    <a:pt x="17780" y="31750"/>
                    <a:pt x="26670" y="21590"/>
                  </a:cubicBezTo>
                  <a:cubicBezTo>
                    <a:pt x="36830" y="10160"/>
                    <a:pt x="69850" y="0"/>
                    <a:pt x="78740" y="3810"/>
                  </a:cubicBezTo>
                  <a:cubicBezTo>
                    <a:pt x="83820" y="6350"/>
                    <a:pt x="86360" y="13970"/>
                    <a:pt x="85090" y="17780"/>
                  </a:cubicBezTo>
                  <a:cubicBezTo>
                    <a:pt x="83820" y="21590"/>
                    <a:pt x="68580" y="27940"/>
                    <a:pt x="64770" y="25400"/>
                  </a:cubicBezTo>
                  <a:cubicBezTo>
                    <a:pt x="60960" y="22860"/>
                    <a:pt x="60960" y="6350"/>
                    <a:pt x="64770" y="3810"/>
                  </a:cubicBezTo>
                  <a:cubicBezTo>
                    <a:pt x="68580" y="1270"/>
                    <a:pt x="81280" y="3810"/>
                    <a:pt x="83820" y="7620"/>
                  </a:cubicBezTo>
                  <a:cubicBezTo>
                    <a:pt x="86360" y="11430"/>
                    <a:pt x="86360" y="19050"/>
                    <a:pt x="82550" y="24130"/>
                  </a:cubicBezTo>
                  <a:cubicBezTo>
                    <a:pt x="77470" y="31750"/>
                    <a:pt x="52070" y="31750"/>
                    <a:pt x="43180" y="41910"/>
                  </a:cubicBezTo>
                  <a:cubicBezTo>
                    <a:pt x="33020" y="54610"/>
                    <a:pt x="35560" y="97790"/>
                    <a:pt x="27940" y="100330"/>
                  </a:cubicBezTo>
                  <a:cubicBezTo>
                    <a:pt x="24130" y="101600"/>
                    <a:pt x="19050" y="97790"/>
                    <a:pt x="15240" y="92710"/>
                  </a:cubicBezTo>
                  <a:cubicBezTo>
                    <a:pt x="7620" y="81280"/>
                    <a:pt x="0" y="29210"/>
                    <a:pt x="6350" y="16510"/>
                  </a:cubicBezTo>
                  <a:cubicBezTo>
                    <a:pt x="10160" y="10160"/>
                    <a:pt x="19050" y="6350"/>
                    <a:pt x="22860" y="7620"/>
                  </a:cubicBezTo>
                  <a:cubicBezTo>
                    <a:pt x="26670" y="8890"/>
                    <a:pt x="31750" y="20320"/>
                    <a:pt x="31750" y="20320"/>
                  </a:cubicBezTo>
                </a:path>
              </a:pathLst>
            </a:custGeom>
            <a:solidFill>
              <a:srgbClr val="000000"/>
            </a:solidFill>
            <a:ln>
              <a:noFill/>
            </a:ln>
          </p:spPr>
        </p:sp>
      </p:grpSp>
      <p:grpSp>
        <p:nvGrpSpPr>
          <p:cNvPr id="36" name="Group 36"/>
          <p:cNvGrpSpPr/>
          <p:nvPr/>
        </p:nvGrpSpPr>
        <p:grpSpPr>
          <a:xfrm>
            <a:off x="2874200" y="3504667"/>
            <a:ext cx="65425" cy="60751"/>
            <a:chOff x="0" y="0"/>
            <a:chExt cx="195580" cy="181610"/>
          </a:xfrm>
        </p:grpSpPr>
        <p:sp>
          <p:nvSpPr>
            <p:cNvPr id="37" name="Freeform 37"/>
            <p:cNvSpPr/>
            <p:nvPr/>
          </p:nvSpPr>
          <p:spPr>
            <a:xfrm>
              <a:off x="45720" y="48260"/>
              <a:ext cx="101600" cy="87630"/>
            </a:xfrm>
            <a:custGeom>
              <a:avLst/>
              <a:gdLst/>
              <a:ahLst/>
              <a:cxnLst/>
              <a:rect l="l" t="t" r="r" b="b"/>
              <a:pathLst>
                <a:path w="101600" h="87630">
                  <a:moveTo>
                    <a:pt x="58420" y="45720"/>
                  </a:moveTo>
                  <a:cubicBezTo>
                    <a:pt x="31750" y="26670"/>
                    <a:pt x="22860" y="55880"/>
                    <a:pt x="27940" y="60960"/>
                  </a:cubicBezTo>
                  <a:cubicBezTo>
                    <a:pt x="33020" y="66040"/>
                    <a:pt x="57150" y="58420"/>
                    <a:pt x="64770" y="52070"/>
                  </a:cubicBezTo>
                  <a:cubicBezTo>
                    <a:pt x="69850" y="46990"/>
                    <a:pt x="71120" y="33020"/>
                    <a:pt x="72390" y="33020"/>
                  </a:cubicBezTo>
                  <a:cubicBezTo>
                    <a:pt x="73660" y="33020"/>
                    <a:pt x="71120" y="52070"/>
                    <a:pt x="74930" y="55880"/>
                  </a:cubicBezTo>
                  <a:cubicBezTo>
                    <a:pt x="78740" y="59690"/>
                    <a:pt x="96520" y="50800"/>
                    <a:pt x="99060" y="54610"/>
                  </a:cubicBezTo>
                  <a:cubicBezTo>
                    <a:pt x="101600" y="57150"/>
                    <a:pt x="93980" y="71120"/>
                    <a:pt x="90170" y="72390"/>
                  </a:cubicBezTo>
                  <a:cubicBezTo>
                    <a:pt x="86360" y="73660"/>
                    <a:pt x="73660" y="62230"/>
                    <a:pt x="73660" y="58420"/>
                  </a:cubicBezTo>
                  <a:cubicBezTo>
                    <a:pt x="73660" y="54610"/>
                    <a:pt x="88900" y="46990"/>
                    <a:pt x="92710" y="48260"/>
                  </a:cubicBezTo>
                  <a:cubicBezTo>
                    <a:pt x="96520" y="49530"/>
                    <a:pt x="97790" y="66040"/>
                    <a:pt x="95250" y="68580"/>
                  </a:cubicBezTo>
                  <a:cubicBezTo>
                    <a:pt x="92710" y="71120"/>
                    <a:pt x="73660" y="63500"/>
                    <a:pt x="73660" y="59690"/>
                  </a:cubicBezTo>
                  <a:cubicBezTo>
                    <a:pt x="73660" y="55880"/>
                    <a:pt x="85090" y="45720"/>
                    <a:pt x="88900" y="46990"/>
                  </a:cubicBezTo>
                  <a:cubicBezTo>
                    <a:pt x="92710" y="48260"/>
                    <a:pt x="97790" y="63500"/>
                    <a:pt x="99060" y="63500"/>
                  </a:cubicBezTo>
                  <a:cubicBezTo>
                    <a:pt x="100330" y="63500"/>
                    <a:pt x="100330" y="41910"/>
                    <a:pt x="96520" y="40640"/>
                  </a:cubicBezTo>
                  <a:cubicBezTo>
                    <a:pt x="91440" y="39370"/>
                    <a:pt x="74930" y="77470"/>
                    <a:pt x="59690" y="82550"/>
                  </a:cubicBezTo>
                  <a:cubicBezTo>
                    <a:pt x="44450" y="87630"/>
                    <a:pt x="13970" y="82550"/>
                    <a:pt x="6350" y="73660"/>
                  </a:cubicBezTo>
                  <a:cubicBezTo>
                    <a:pt x="0" y="66040"/>
                    <a:pt x="1270" y="49530"/>
                    <a:pt x="5080" y="38100"/>
                  </a:cubicBezTo>
                  <a:cubicBezTo>
                    <a:pt x="8890" y="25400"/>
                    <a:pt x="19050" y="5080"/>
                    <a:pt x="30480" y="2540"/>
                  </a:cubicBezTo>
                  <a:cubicBezTo>
                    <a:pt x="43180" y="0"/>
                    <a:pt x="73660" y="20320"/>
                    <a:pt x="78740" y="30480"/>
                  </a:cubicBezTo>
                  <a:cubicBezTo>
                    <a:pt x="81280" y="36830"/>
                    <a:pt x="78740" y="46990"/>
                    <a:pt x="74930" y="49530"/>
                  </a:cubicBezTo>
                  <a:cubicBezTo>
                    <a:pt x="71120" y="52070"/>
                    <a:pt x="58420" y="45720"/>
                    <a:pt x="58420" y="45720"/>
                  </a:cubicBezTo>
                </a:path>
              </a:pathLst>
            </a:custGeom>
            <a:solidFill>
              <a:srgbClr val="000000"/>
            </a:solidFill>
            <a:ln>
              <a:noFill/>
            </a:ln>
          </p:spPr>
        </p:sp>
      </p:grpSp>
      <p:grpSp>
        <p:nvGrpSpPr>
          <p:cNvPr id="38" name="Group 38"/>
          <p:cNvGrpSpPr/>
          <p:nvPr/>
        </p:nvGrpSpPr>
        <p:grpSpPr>
          <a:xfrm>
            <a:off x="2906488" y="3508066"/>
            <a:ext cx="66699" cy="93039"/>
            <a:chOff x="0" y="0"/>
            <a:chExt cx="199390" cy="278130"/>
          </a:xfrm>
        </p:grpSpPr>
        <p:sp>
          <p:nvSpPr>
            <p:cNvPr id="39" name="Freeform 39"/>
            <p:cNvSpPr/>
            <p:nvPr/>
          </p:nvSpPr>
          <p:spPr>
            <a:xfrm>
              <a:off x="45720" y="46990"/>
              <a:ext cx="102870" cy="181610"/>
            </a:xfrm>
            <a:custGeom>
              <a:avLst/>
              <a:gdLst/>
              <a:ahLst/>
              <a:cxnLst/>
              <a:rect l="l" t="t" r="r" b="b"/>
              <a:pathLst>
                <a:path w="102870" h="181610">
                  <a:moveTo>
                    <a:pt x="50800" y="27940"/>
                  </a:moveTo>
                  <a:cubicBezTo>
                    <a:pt x="35560" y="27940"/>
                    <a:pt x="26670" y="55880"/>
                    <a:pt x="27940" y="57150"/>
                  </a:cubicBezTo>
                  <a:cubicBezTo>
                    <a:pt x="29210" y="58420"/>
                    <a:pt x="45720" y="27940"/>
                    <a:pt x="54610" y="24130"/>
                  </a:cubicBezTo>
                  <a:cubicBezTo>
                    <a:pt x="60960" y="21590"/>
                    <a:pt x="68580" y="22860"/>
                    <a:pt x="73660" y="27940"/>
                  </a:cubicBezTo>
                  <a:cubicBezTo>
                    <a:pt x="87630" y="40640"/>
                    <a:pt x="102870" y="111760"/>
                    <a:pt x="102870" y="139700"/>
                  </a:cubicBezTo>
                  <a:cubicBezTo>
                    <a:pt x="102870" y="156210"/>
                    <a:pt x="99060" y="172720"/>
                    <a:pt x="93980" y="177800"/>
                  </a:cubicBezTo>
                  <a:cubicBezTo>
                    <a:pt x="91440" y="180340"/>
                    <a:pt x="86360" y="181610"/>
                    <a:pt x="82550" y="180340"/>
                  </a:cubicBezTo>
                  <a:cubicBezTo>
                    <a:pt x="73660" y="176530"/>
                    <a:pt x="46990" y="146050"/>
                    <a:pt x="49530" y="137160"/>
                  </a:cubicBezTo>
                  <a:cubicBezTo>
                    <a:pt x="50800" y="132080"/>
                    <a:pt x="66040" y="125730"/>
                    <a:pt x="68580" y="127000"/>
                  </a:cubicBezTo>
                  <a:cubicBezTo>
                    <a:pt x="71120" y="128270"/>
                    <a:pt x="69850" y="144780"/>
                    <a:pt x="67310" y="146050"/>
                  </a:cubicBezTo>
                  <a:cubicBezTo>
                    <a:pt x="64770" y="147320"/>
                    <a:pt x="50800" y="142240"/>
                    <a:pt x="50800" y="138430"/>
                  </a:cubicBezTo>
                  <a:cubicBezTo>
                    <a:pt x="50800" y="134620"/>
                    <a:pt x="62230" y="124460"/>
                    <a:pt x="67310" y="125730"/>
                  </a:cubicBezTo>
                  <a:cubicBezTo>
                    <a:pt x="73660" y="127000"/>
                    <a:pt x="81280" y="157480"/>
                    <a:pt x="82550" y="157480"/>
                  </a:cubicBezTo>
                  <a:cubicBezTo>
                    <a:pt x="85090" y="156210"/>
                    <a:pt x="40640" y="41910"/>
                    <a:pt x="50800" y="29210"/>
                  </a:cubicBezTo>
                  <a:cubicBezTo>
                    <a:pt x="54610" y="24130"/>
                    <a:pt x="71120" y="24130"/>
                    <a:pt x="73660" y="27940"/>
                  </a:cubicBezTo>
                  <a:cubicBezTo>
                    <a:pt x="77470" y="34290"/>
                    <a:pt x="62230" y="67310"/>
                    <a:pt x="52070" y="77470"/>
                  </a:cubicBezTo>
                  <a:cubicBezTo>
                    <a:pt x="43180" y="85090"/>
                    <a:pt x="27940" y="90170"/>
                    <a:pt x="19050" y="88900"/>
                  </a:cubicBezTo>
                  <a:cubicBezTo>
                    <a:pt x="12700" y="87630"/>
                    <a:pt x="7620" y="85090"/>
                    <a:pt x="5080" y="78740"/>
                  </a:cubicBezTo>
                  <a:cubicBezTo>
                    <a:pt x="0" y="66040"/>
                    <a:pt x="6350" y="21590"/>
                    <a:pt x="19050" y="10160"/>
                  </a:cubicBezTo>
                  <a:cubicBezTo>
                    <a:pt x="27940" y="1270"/>
                    <a:pt x="53340" y="0"/>
                    <a:pt x="60960" y="3810"/>
                  </a:cubicBezTo>
                  <a:cubicBezTo>
                    <a:pt x="66040" y="6350"/>
                    <a:pt x="68580" y="13970"/>
                    <a:pt x="67310" y="17780"/>
                  </a:cubicBezTo>
                  <a:cubicBezTo>
                    <a:pt x="66040" y="21590"/>
                    <a:pt x="50800" y="27940"/>
                    <a:pt x="50800" y="27940"/>
                  </a:cubicBezTo>
                </a:path>
              </a:pathLst>
            </a:custGeom>
            <a:solidFill>
              <a:srgbClr val="000000"/>
            </a:solidFill>
            <a:ln>
              <a:noFill/>
            </a:ln>
          </p:spPr>
        </p:sp>
      </p:grpSp>
      <p:grpSp>
        <p:nvGrpSpPr>
          <p:cNvPr id="40" name="Group 40"/>
          <p:cNvGrpSpPr/>
          <p:nvPr/>
        </p:nvGrpSpPr>
        <p:grpSpPr>
          <a:xfrm>
            <a:off x="2928579" y="3504242"/>
            <a:ext cx="68823" cy="70947"/>
            <a:chOff x="0" y="0"/>
            <a:chExt cx="205740" cy="212090"/>
          </a:xfrm>
        </p:grpSpPr>
        <p:sp>
          <p:nvSpPr>
            <p:cNvPr id="41" name="Freeform 41"/>
            <p:cNvSpPr/>
            <p:nvPr/>
          </p:nvSpPr>
          <p:spPr>
            <a:xfrm>
              <a:off x="45720" y="49530"/>
              <a:ext cx="109220" cy="114300"/>
            </a:xfrm>
            <a:custGeom>
              <a:avLst/>
              <a:gdLst/>
              <a:ahLst/>
              <a:cxnLst/>
              <a:rect l="l" t="t" r="r" b="b"/>
              <a:pathLst>
                <a:path w="109220" h="114300">
                  <a:moveTo>
                    <a:pt x="16510" y="45720"/>
                  </a:moveTo>
                  <a:cubicBezTo>
                    <a:pt x="48260" y="30480"/>
                    <a:pt x="20320" y="76200"/>
                    <a:pt x="27940" y="83820"/>
                  </a:cubicBezTo>
                  <a:cubicBezTo>
                    <a:pt x="35560" y="91440"/>
                    <a:pt x="80010" y="60960"/>
                    <a:pt x="93980" y="64770"/>
                  </a:cubicBezTo>
                  <a:cubicBezTo>
                    <a:pt x="101600" y="66040"/>
                    <a:pt x="109220" y="74930"/>
                    <a:pt x="109220" y="78740"/>
                  </a:cubicBezTo>
                  <a:cubicBezTo>
                    <a:pt x="109220" y="82550"/>
                    <a:pt x="93980" y="90170"/>
                    <a:pt x="90170" y="87630"/>
                  </a:cubicBezTo>
                  <a:cubicBezTo>
                    <a:pt x="86360" y="85090"/>
                    <a:pt x="86360" y="68580"/>
                    <a:pt x="88900" y="66040"/>
                  </a:cubicBezTo>
                  <a:cubicBezTo>
                    <a:pt x="91440" y="63500"/>
                    <a:pt x="104140" y="66040"/>
                    <a:pt x="106680" y="69850"/>
                  </a:cubicBezTo>
                  <a:cubicBezTo>
                    <a:pt x="109220" y="73660"/>
                    <a:pt x="109220" y="80010"/>
                    <a:pt x="105410" y="85090"/>
                  </a:cubicBezTo>
                  <a:cubicBezTo>
                    <a:pt x="96520" y="96520"/>
                    <a:pt x="45720" y="114300"/>
                    <a:pt x="27940" y="111760"/>
                  </a:cubicBezTo>
                  <a:cubicBezTo>
                    <a:pt x="17780" y="110490"/>
                    <a:pt x="8890" y="102870"/>
                    <a:pt x="5080" y="93980"/>
                  </a:cubicBezTo>
                  <a:cubicBezTo>
                    <a:pt x="0" y="82550"/>
                    <a:pt x="0" y="57150"/>
                    <a:pt x="6350" y="41910"/>
                  </a:cubicBezTo>
                  <a:cubicBezTo>
                    <a:pt x="12700" y="26670"/>
                    <a:pt x="30480" y="2540"/>
                    <a:pt x="41910" y="1270"/>
                  </a:cubicBezTo>
                  <a:cubicBezTo>
                    <a:pt x="50800" y="0"/>
                    <a:pt x="67310" y="12700"/>
                    <a:pt x="68580" y="21590"/>
                  </a:cubicBezTo>
                  <a:cubicBezTo>
                    <a:pt x="69850" y="33020"/>
                    <a:pt x="41910" y="64770"/>
                    <a:pt x="30480" y="68580"/>
                  </a:cubicBezTo>
                  <a:cubicBezTo>
                    <a:pt x="24130" y="71120"/>
                    <a:pt x="15240" y="67310"/>
                    <a:pt x="12700" y="63500"/>
                  </a:cubicBezTo>
                  <a:cubicBezTo>
                    <a:pt x="10160" y="59690"/>
                    <a:pt x="16510" y="45720"/>
                    <a:pt x="16510" y="45720"/>
                  </a:cubicBezTo>
                </a:path>
              </a:pathLst>
            </a:custGeom>
            <a:solidFill>
              <a:srgbClr val="000000"/>
            </a:solidFill>
            <a:ln>
              <a:noFill/>
            </a:ln>
          </p:spPr>
        </p:sp>
      </p:grpSp>
      <p:grpSp>
        <p:nvGrpSpPr>
          <p:cNvPr id="42" name="Group 42"/>
          <p:cNvGrpSpPr/>
          <p:nvPr/>
        </p:nvGrpSpPr>
        <p:grpSpPr>
          <a:xfrm>
            <a:off x="2968513" y="3496170"/>
            <a:ext cx="48006" cy="77320"/>
            <a:chOff x="0" y="0"/>
            <a:chExt cx="143510" cy="231140"/>
          </a:xfrm>
        </p:grpSpPr>
        <p:sp>
          <p:nvSpPr>
            <p:cNvPr id="43" name="Freeform 43"/>
            <p:cNvSpPr/>
            <p:nvPr/>
          </p:nvSpPr>
          <p:spPr>
            <a:xfrm>
              <a:off x="48260" y="49530"/>
              <a:ext cx="46990" cy="130810"/>
            </a:xfrm>
            <a:custGeom>
              <a:avLst/>
              <a:gdLst/>
              <a:ahLst/>
              <a:cxnLst/>
              <a:rect l="l" t="t" r="r" b="b"/>
              <a:pathLst>
                <a:path w="46990" h="130810">
                  <a:moveTo>
                    <a:pt x="22860" y="8890"/>
                  </a:moveTo>
                  <a:cubicBezTo>
                    <a:pt x="44450" y="130810"/>
                    <a:pt x="46990" y="115570"/>
                    <a:pt x="44450" y="113030"/>
                  </a:cubicBezTo>
                  <a:cubicBezTo>
                    <a:pt x="41910" y="110490"/>
                    <a:pt x="27940" y="116840"/>
                    <a:pt x="26670" y="115570"/>
                  </a:cubicBezTo>
                  <a:cubicBezTo>
                    <a:pt x="25400" y="114300"/>
                    <a:pt x="35560" y="104140"/>
                    <a:pt x="38100" y="105410"/>
                  </a:cubicBezTo>
                  <a:cubicBezTo>
                    <a:pt x="40640" y="106680"/>
                    <a:pt x="43180" y="116840"/>
                    <a:pt x="41910" y="119380"/>
                  </a:cubicBezTo>
                  <a:cubicBezTo>
                    <a:pt x="40640" y="121920"/>
                    <a:pt x="30480" y="121920"/>
                    <a:pt x="29210" y="119380"/>
                  </a:cubicBezTo>
                  <a:cubicBezTo>
                    <a:pt x="27940" y="116840"/>
                    <a:pt x="31750" y="104140"/>
                    <a:pt x="34290" y="104140"/>
                  </a:cubicBezTo>
                  <a:cubicBezTo>
                    <a:pt x="36830" y="104140"/>
                    <a:pt x="45720" y="114300"/>
                    <a:pt x="44450" y="115570"/>
                  </a:cubicBezTo>
                  <a:cubicBezTo>
                    <a:pt x="43180" y="118110"/>
                    <a:pt x="29210" y="111760"/>
                    <a:pt x="26670" y="114300"/>
                  </a:cubicBezTo>
                  <a:cubicBezTo>
                    <a:pt x="24130" y="116840"/>
                    <a:pt x="27940" y="130810"/>
                    <a:pt x="26670" y="130810"/>
                  </a:cubicBezTo>
                  <a:cubicBezTo>
                    <a:pt x="24130" y="130810"/>
                    <a:pt x="0" y="34290"/>
                    <a:pt x="2540" y="15240"/>
                  </a:cubicBezTo>
                  <a:cubicBezTo>
                    <a:pt x="3810" y="7620"/>
                    <a:pt x="6350" y="2540"/>
                    <a:pt x="10160" y="1270"/>
                  </a:cubicBezTo>
                  <a:cubicBezTo>
                    <a:pt x="13970" y="0"/>
                    <a:pt x="22860" y="8890"/>
                    <a:pt x="22860" y="8890"/>
                  </a:cubicBezTo>
                </a:path>
              </a:pathLst>
            </a:custGeom>
            <a:solidFill>
              <a:srgbClr val="000000"/>
            </a:solidFill>
            <a:ln>
              <a:noFill/>
            </a:ln>
          </p:spPr>
        </p:sp>
      </p:grpSp>
      <p:grpSp>
        <p:nvGrpSpPr>
          <p:cNvPr id="44" name="Group 44"/>
          <p:cNvGrpSpPr/>
          <p:nvPr/>
        </p:nvGrpSpPr>
        <p:grpSpPr>
          <a:xfrm>
            <a:off x="2975736" y="3498719"/>
            <a:ext cx="50130" cy="72222"/>
            <a:chOff x="0" y="0"/>
            <a:chExt cx="149860" cy="215900"/>
          </a:xfrm>
        </p:grpSpPr>
        <p:sp>
          <p:nvSpPr>
            <p:cNvPr id="45" name="Freeform 45"/>
            <p:cNvSpPr/>
            <p:nvPr/>
          </p:nvSpPr>
          <p:spPr>
            <a:xfrm>
              <a:off x="49530" y="49530"/>
              <a:ext cx="49530" cy="115570"/>
            </a:xfrm>
            <a:custGeom>
              <a:avLst/>
              <a:gdLst/>
              <a:ahLst/>
              <a:cxnLst/>
              <a:rect l="l" t="t" r="r" b="b"/>
              <a:pathLst>
                <a:path w="49530" h="115570">
                  <a:moveTo>
                    <a:pt x="22860" y="8890"/>
                  </a:moveTo>
                  <a:cubicBezTo>
                    <a:pt x="48260" y="109220"/>
                    <a:pt x="41910" y="115570"/>
                    <a:pt x="38100" y="115570"/>
                  </a:cubicBezTo>
                  <a:cubicBezTo>
                    <a:pt x="35560" y="115570"/>
                    <a:pt x="29210" y="102870"/>
                    <a:pt x="30480" y="100330"/>
                  </a:cubicBezTo>
                  <a:cubicBezTo>
                    <a:pt x="31750" y="97790"/>
                    <a:pt x="46990" y="95250"/>
                    <a:pt x="48260" y="97790"/>
                  </a:cubicBezTo>
                  <a:cubicBezTo>
                    <a:pt x="49530" y="100330"/>
                    <a:pt x="43180" y="115570"/>
                    <a:pt x="39370" y="115570"/>
                  </a:cubicBezTo>
                  <a:cubicBezTo>
                    <a:pt x="30480" y="115570"/>
                    <a:pt x="0" y="38100"/>
                    <a:pt x="1270" y="19050"/>
                  </a:cubicBezTo>
                  <a:cubicBezTo>
                    <a:pt x="1270" y="10160"/>
                    <a:pt x="7620" y="2540"/>
                    <a:pt x="11430" y="1270"/>
                  </a:cubicBezTo>
                  <a:cubicBezTo>
                    <a:pt x="15240" y="0"/>
                    <a:pt x="22860" y="8890"/>
                    <a:pt x="22860" y="8890"/>
                  </a:cubicBezTo>
                </a:path>
              </a:pathLst>
            </a:custGeom>
            <a:solidFill>
              <a:srgbClr val="000000"/>
            </a:solidFill>
            <a:ln>
              <a:noFill/>
            </a:ln>
          </p:spPr>
        </p:sp>
      </p:grpSp>
      <p:grpSp>
        <p:nvGrpSpPr>
          <p:cNvPr id="46" name="Group 46"/>
          <p:cNvGrpSpPr/>
          <p:nvPr/>
        </p:nvGrpSpPr>
        <p:grpSpPr>
          <a:xfrm>
            <a:off x="2956193" y="3513164"/>
            <a:ext cx="101535" cy="42483"/>
            <a:chOff x="0" y="0"/>
            <a:chExt cx="303530" cy="127000"/>
          </a:xfrm>
        </p:grpSpPr>
        <p:sp>
          <p:nvSpPr>
            <p:cNvPr id="47" name="Freeform 47"/>
            <p:cNvSpPr/>
            <p:nvPr/>
          </p:nvSpPr>
          <p:spPr>
            <a:xfrm>
              <a:off x="50800" y="54610"/>
              <a:ext cx="201930" cy="29210"/>
            </a:xfrm>
            <a:custGeom>
              <a:avLst/>
              <a:gdLst/>
              <a:ahLst/>
              <a:cxnLst/>
              <a:rect l="l" t="t" r="r" b="b"/>
              <a:pathLst>
                <a:path w="201930" h="29210">
                  <a:moveTo>
                    <a:pt x="10160" y="1270"/>
                  </a:moveTo>
                  <a:cubicBezTo>
                    <a:pt x="201930" y="0"/>
                    <a:pt x="34290" y="29210"/>
                    <a:pt x="10160" y="21590"/>
                  </a:cubicBezTo>
                  <a:cubicBezTo>
                    <a:pt x="3810" y="20320"/>
                    <a:pt x="0" y="16510"/>
                    <a:pt x="0" y="12700"/>
                  </a:cubicBezTo>
                  <a:cubicBezTo>
                    <a:pt x="0" y="8890"/>
                    <a:pt x="10160" y="1270"/>
                    <a:pt x="10160" y="1270"/>
                  </a:cubicBezTo>
                </a:path>
              </a:pathLst>
            </a:custGeom>
            <a:solidFill>
              <a:srgbClr val="000000"/>
            </a:solidFill>
            <a:ln>
              <a:noFill/>
            </a:ln>
          </p:spPr>
        </p:sp>
      </p:grpSp>
      <p:grpSp>
        <p:nvGrpSpPr>
          <p:cNvPr id="48" name="Group 48"/>
          <p:cNvGrpSpPr/>
          <p:nvPr/>
        </p:nvGrpSpPr>
        <p:grpSpPr>
          <a:xfrm>
            <a:off x="2967664" y="3522935"/>
            <a:ext cx="79869" cy="42483"/>
            <a:chOff x="0" y="0"/>
            <a:chExt cx="238760" cy="127000"/>
          </a:xfrm>
        </p:grpSpPr>
        <p:sp>
          <p:nvSpPr>
            <p:cNvPr id="49" name="Freeform 49"/>
            <p:cNvSpPr/>
            <p:nvPr/>
          </p:nvSpPr>
          <p:spPr>
            <a:xfrm>
              <a:off x="48260" y="50800"/>
              <a:ext cx="142240" cy="25400"/>
            </a:xfrm>
            <a:custGeom>
              <a:avLst/>
              <a:gdLst/>
              <a:ahLst/>
              <a:cxnLst/>
              <a:rect l="l" t="t" r="r" b="b"/>
              <a:pathLst>
                <a:path w="142240" h="25400">
                  <a:moveTo>
                    <a:pt x="11430" y="2540"/>
                  </a:moveTo>
                  <a:cubicBezTo>
                    <a:pt x="138430" y="3810"/>
                    <a:pt x="139700" y="11430"/>
                    <a:pt x="138430" y="13970"/>
                  </a:cubicBezTo>
                  <a:cubicBezTo>
                    <a:pt x="137160" y="16510"/>
                    <a:pt x="123190" y="13970"/>
                    <a:pt x="121920" y="11430"/>
                  </a:cubicBezTo>
                  <a:cubicBezTo>
                    <a:pt x="120650" y="8890"/>
                    <a:pt x="129540" y="0"/>
                    <a:pt x="132080" y="0"/>
                  </a:cubicBezTo>
                  <a:cubicBezTo>
                    <a:pt x="134620" y="0"/>
                    <a:pt x="142240" y="10160"/>
                    <a:pt x="139700" y="13970"/>
                  </a:cubicBezTo>
                  <a:cubicBezTo>
                    <a:pt x="134620" y="24130"/>
                    <a:pt x="60960" y="25400"/>
                    <a:pt x="35560" y="25400"/>
                  </a:cubicBezTo>
                  <a:cubicBezTo>
                    <a:pt x="21590" y="25400"/>
                    <a:pt x="5080" y="25400"/>
                    <a:pt x="2540" y="20320"/>
                  </a:cubicBezTo>
                  <a:cubicBezTo>
                    <a:pt x="0" y="16510"/>
                    <a:pt x="11430" y="2540"/>
                    <a:pt x="11430" y="2540"/>
                  </a:cubicBezTo>
                </a:path>
              </a:pathLst>
            </a:custGeom>
            <a:solidFill>
              <a:srgbClr val="000000"/>
            </a:solidFill>
            <a:ln>
              <a:noFill/>
            </a:ln>
          </p:spPr>
        </p:sp>
      </p:grpSp>
      <p:grpSp>
        <p:nvGrpSpPr>
          <p:cNvPr id="50" name="Group 50"/>
          <p:cNvGrpSpPr/>
          <p:nvPr/>
        </p:nvGrpSpPr>
        <p:grpSpPr>
          <a:xfrm>
            <a:off x="3012696" y="3487249"/>
            <a:ext cx="52255" cy="91339"/>
            <a:chOff x="0" y="0"/>
            <a:chExt cx="156210" cy="273050"/>
          </a:xfrm>
        </p:grpSpPr>
        <p:sp>
          <p:nvSpPr>
            <p:cNvPr id="51" name="Freeform 51"/>
            <p:cNvSpPr/>
            <p:nvPr/>
          </p:nvSpPr>
          <p:spPr>
            <a:xfrm>
              <a:off x="48260" y="49530"/>
              <a:ext cx="54610" cy="172720"/>
            </a:xfrm>
            <a:custGeom>
              <a:avLst/>
              <a:gdLst/>
              <a:ahLst/>
              <a:cxnLst/>
              <a:rect l="l" t="t" r="r" b="b"/>
              <a:pathLst>
                <a:path w="54610" h="172720">
                  <a:moveTo>
                    <a:pt x="22860" y="7620"/>
                  </a:moveTo>
                  <a:cubicBezTo>
                    <a:pt x="54610" y="171450"/>
                    <a:pt x="43180" y="168910"/>
                    <a:pt x="41910" y="167640"/>
                  </a:cubicBezTo>
                  <a:cubicBezTo>
                    <a:pt x="40640" y="166370"/>
                    <a:pt x="48260" y="157480"/>
                    <a:pt x="50800" y="157480"/>
                  </a:cubicBezTo>
                  <a:cubicBezTo>
                    <a:pt x="53340" y="157480"/>
                    <a:pt x="53340" y="172720"/>
                    <a:pt x="53340" y="172720"/>
                  </a:cubicBezTo>
                  <a:cubicBezTo>
                    <a:pt x="52070" y="172720"/>
                    <a:pt x="0" y="39370"/>
                    <a:pt x="2540" y="15240"/>
                  </a:cubicBezTo>
                  <a:cubicBezTo>
                    <a:pt x="3810" y="7620"/>
                    <a:pt x="6350" y="2540"/>
                    <a:pt x="10160" y="1270"/>
                  </a:cubicBezTo>
                  <a:cubicBezTo>
                    <a:pt x="13970" y="0"/>
                    <a:pt x="22860" y="7620"/>
                    <a:pt x="22860" y="7620"/>
                  </a:cubicBezTo>
                </a:path>
              </a:pathLst>
            </a:custGeom>
            <a:solidFill>
              <a:srgbClr val="000000"/>
            </a:solidFill>
            <a:ln>
              <a:noFill/>
            </a:ln>
          </p:spPr>
        </p:sp>
      </p:grpSp>
      <p:grpSp>
        <p:nvGrpSpPr>
          <p:cNvPr id="52" name="Group 52"/>
          <p:cNvGrpSpPr/>
          <p:nvPr/>
        </p:nvGrpSpPr>
        <p:grpSpPr>
          <a:xfrm>
            <a:off x="2458712" y="3684797"/>
            <a:ext cx="99411" cy="65425"/>
            <a:chOff x="0" y="0"/>
            <a:chExt cx="297180" cy="195580"/>
          </a:xfrm>
        </p:grpSpPr>
        <p:sp>
          <p:nvSpPr>
            <p:cNvPr id="53" name="Freeform 53"/>
            <p:cNvSpPr/>
            <p:nvPr/>
          </p:nvSpPr>
          <p:spPr>
            <a:xfrm>
              <a:off x="49530" y="57150"/>
              <a:ext cx="196850" cy="104140"/>
            </a:xfrm>
            <a:custGeom>
              <a:avLst/>
              <a:gdLst/>
              <a:ahLst/>
              <a:cxnLst/>
              <a:rect l="l" t="t" r="r" b="b"/>
              <a:pathLst>
                <a:path w="196850" h="104140">
                  <a:moveTo>
                    <a:pt x="10160" y="0"/>
                  </a:moveTo>
                  <a:cubicBezTo>
                    <a:pt x="109220" y="1270"/>
                    <a:pt x="111760" y="22860"/>
                    <a:pt x="110490" y="34290"/>
                  </a:cubicBezTo>
                  <a:cubicBezTo>
                    <a:pt x="109220" y="44450"/>
                    <a:pt x="90170" y="57150"/>
                    <a:pt x="93980" y="62230"/>
                  </a:cubicBezTo>
                  <a:cubicBezTo>
                    <a:pt x="99060" y="71120"/>
                    <a:pt x="168910" y="52070"/>
                    <a:pt x="184150" y="59690"/>
                  </a:cubicBezTo>
                  <a:cubicBezTo>
                    <a:pt x="191770" y="63500"/>
                    <a:pt x="196850" y="73660"/>
                    <a:pt x="195580" y="77470"/>
                  </a:cubicBezTo>
                  <a:cubicBezTo>
                    <a:pt x="194310" y="81280"/>
                    <a:pt x="177800" y="83820"/>
                    <a:pt x="175260" y="81280"/>
                  </a:cubicBezTo>
                  <a:cubicBezTo>
                    <a:pt x="172720" y="78740"/>
                    <a:pt x="179070" y="60960"/>
                    <a:pt x="182880" y="59690"/>
                  </a:cubicBezTo>
                  <a:cubicBezTo>
                    <a:pt x="186690" y="58420"/>
                    <a:pt x="196850" y="68580"/>
                    <a:pt x="196850" y="72390"/>
                  </a:cubicBezTo>
                  <a:cubicBezTo>
                    <a:pt x="196850" y="76200"/>
                    <a:pt x="194310" y="81280"/>
                    <a:pt x="187960" y="83820"/>
                  </a:cubicBezTo>
                  <a:cubicBezTo>
                    <a:pt x="171450" y="92710"/>
                    <a:pt x="87630" y="104140"/>
                    <a:pt x="72390" y="87630"/>
                  </a:cubicBezTo>
                  <a:cubicBezTo>
                    <a:pt x="59690" y="73660"/>
                    <a:pt x="91440" y="20320"/>
                    <a:pt x="80010" y="10160"/>
                  </a:cubicBezTo>
                  <a:cubicBezTo>
                    <a:pt x="69850" y="0"/>
                    <a:pt x="24130" y="26670"/>
                    <a:pt x="11430" y="24130"/>
                  </a:cubicBezTo>
                  <a:cubicBezTo>
                    <a:pt x="6350" y="22860"/>
                    <a:pt x="2540" y="20320"/>
                    <a:pt x="1270" y="16510"/>
                  </a:cubicBezTo>
                  <a:cubicBezTo>
                    <a:pt x="0" y="12700"/>
                    <a:pt x="10160" y="0"/>
                    <a:pt x="10160" y="0"/>
                  </a:cubicBezTo>
                </a:path>
              </a:pathLst>
            </a:custGeom>
            <a:solidFill>
              <a:srgbClr val="000000"/>
            </a:solidFill>
            <a:ln>
              <a:noFill/>
            </a:ln>
          </p:spPr>
        </p:sp>
      </p:grpSp>
      <p:grpSp>
        <p:nvGrpSpPr>
          <p:cNvPr id="54" name="Group 54"/>
          <p:cNvGrpSpPr/>
          <p:nvPr/>
        </p:nvGrpSpPr>
        <p:grpSpPr>
          <a:xfrm>
            <a:off x="2527960" y="3675451"/>
            <a:ext cx="72222" cy="75196"/>
            <a:chOff x="0" y="0"/>
            <a:chExt cx="215900" cy="224790"/>
          </a:xfrm>
        </p:grpSpPr>
        <p:sp>
          <p:nvSpPr>
            <p:cNvPr id="55" name="Freeform 55"/>
            <p:cNvSpPr/>
            <p:nvPr/>
          </p:nvSpPr>
          <p:spPr>
            <a:xfrm>
              <a:off x="49530" y="49530"/>
              <a:ext cx="116840" cy="132080"/>
            </a:xfrm>
            <a:custGeom>
              <a:avLst/>
              <a:gdLst/>
              <a:ahLst/>
              <a:cxnLst/>
              <a:rect l="l" t="t" r="r" b="b"/>
              <a:pathLst>
                <a:path w="116840" h="132080">
                  <a:moveTo>
                    <a:pt x="38100" y="15240"/>
                  </a:moveTo>
                  <a:cubicBezTo>
                    <a:pt x="40640" y="85090"/>
                    <a:pt x="49530" y="100330"/>
                    <a:pt x="58420" y="105410"/>
                  </a:cubicBezTo>
                  <a:cubicBezTo>
                    <a:pt x="64770" y="109220"/>
                    <a:pt x="72390" y="111760"/>
                    <a:pt x="77470" y="107950"/>
                  </a:cubicBezTo>
                  <a:cubicBezTo>
                    <a:pt x="86360" y="102870"/>
                    <a:pt x="99060" y="73660"/>
                    <a:pt x="96520" y="59690"/>
                  </a:cubicBezTo>
                  <a:cubicBezTo>
                    <a:pt x="93980" y="46990"/>
                    <a:pt x="78740" y="30480"/>
                    <a:pt x="66040" y="26670"/>
                  </a:cubicBezTo>
                  <a:cubicBezTo>
                    <a:pt x="50800" y="21590"/>
                    <a:pt x="17780" y="43180"/>
                    <a:pt x="8890" y="38100"/>
                  </a:cubicBezTo>
                  <a:cubicBezTo>
                    <a:pt x="3810" y="35560"/>
                    <a:pt x="1270" y="22860"/>
                    <a:pt x="3810" y="20320"/>
                  </a:cubicBezTo>
                  <a:cubicBezTo>
                    <a:pt x="6350" y="17780"/>
                    <a:pt x="17780" y="17780"/>
                    <a:pt x="20320" y="20320"/>
                  </a:cubicBezTo>
                  <a:cubicBezTo>
                    <a:pt x="22860" y="22860"/>
                    <a:pt x="19050" y="36830"/>
                    <a:pt x="16510" y="38100"/>
                  </a:cubicBezTo>
                  <a:cubicBezTo>
                    <a:pt x="13970" y="39370"/>
                    <a:pt x="0" y="29210"/>
                    <a:pt x="1270" y="24130"/>
                  </a:cubicBezTo>
                  <a:cubicBezTo>
                    <a:pt x="2540" y="16510"/>
                    <a:pt x="30480" y="0"/>
                    <a:pt x="46990" y="1270"/>
                  </a:cubicBezTo>
                  <a:cubicBezTo>
                    <a:pt x="66040" y="2540"/>
                    <a:pt x="93980" y="21590"/>
                    <a:pt x="105410" y="36830"/>
                  </a:cubicBezTo>
                  <a:cubicBezTo>
                    <a:pt x="114300" y="48260"/>
                    <a:pt x="116840" y="64770"/>
                    <a:pt x="115570" y="78740"/>
                  </a:cubicBezTo>
                  <a:cubicBezTo>
                    <a:pt x="114300" y="93980"/>
                    <a:pt x="106680" y="116840"/>
                    <a:pt x="95250" y="124460"/>
                  </a:cubicBezTo>
                  <a:cubicBezTo>
                    <a:pt x="83820" y="132080"/>
                    <a:pt x="57150" y="129540"/>
                    <a:pt x="44450" y="124460"/>
                  </a:cubicBezTo>
                  <a:cubicBezTo>
                    <a:pt x="34290" y="120650"/>
                    <a:pt x="29210" y="113030"/>
                    <a:pt x="24130" y="101600"/>
                  </a:cubicBezTo>
                  <a:cubicBezTo>
                    <a:pt x="15240" y="82550"/>
                    <a:pt x="6350" y="26670"/>
                    <a:pt x="13970" y="12700"/>
                  </a:cubicBezTo>
                  <a:cubicBezTo>
                    <a:pt x="17780" y="6350"/>
                    <a:pt x="26670" y="2540"/>
                    <a:pt x="30480" y="3810"/>
                  </a:cubicBezTo>
                  <a:cubicBezTo>
                    <a:pt x="34290" y="5080"/>
                    <a:pt x="38100" y="15240"/>
                    <a:pt x="38100" y="15240"/>
                  </a:cubicBezTo>
                </a:path>
              </a:pathLst>
            </a:custGeom>
            <a:solidFill>
              <a:srgbClr val="000000"/>
            </a:solidFill>
            <a:ln>
              <a:noFill/>
            </a:ln>
          </p:spPr>
        </p:sp>
      </p:grpSp>
      <p:grpSp>
        <p:nvGrpSpPr>
          <p:cNvPr id="56" name="Group 56"/>
          <p:cNvGrpSpPr/>
          <p:nvPr/>
        </p:nvGrpSpPr>
        <p:grpSpPr>
          <a:xfrm>
            <a:off x="2574692" y="3678424"/>
            <a:ext cx="78594" cy="68398"/>
            <a:chOff x="0" y="0"/>
            <a:chExt cx="234950" cy="204470"/>
          </a:xfrm>
        </p:grpSpPr>
        <p:sp>
          <p:nvSpPr>
            <p:cNvPr id="57" name="Freeform 57"/>
            <p:cNvSpPr/>
            <p:nvPr/>
          </p:nvSpPr>
          <p:spPr>
            <a:xfrm>
              <a:off x="45720" y="58420"/>
              <a:ext cx="139700" cy="104140"/>
            </a:xfrm>
            <a:custGeom>
              <a:avLst/>
              <a:gdLst/>
              <a:ahLst/>
              <a:cxnLst/>
              <a:rect l="l" t="t" r="r" b="b"/>
              <a:pathLst>
                <a:path w="139700" h="104140">
                  <a:moveTo>
                    <a:pt x="5080" y="0"/>
                  </a:moveTo>
                  <a:cubicBezTo>
                    <a:pt x="107950" y="1270"/>
                    <a:pt x="107950" y="26670"/>
                    <a:pt x="104140" y="41910"/>
                  </a:cubicBezTo>
                  <a:cubicBezTo>
                    <a:pt x="100330" y="58420"/>
                    <a:pt x="77470" y="90170"/>
                    <a:pt x="72390" y="88900"/>
                  </a:cubicBezTo>
                  <a:cubicBezTo>
                    <a:pt x="69850" y="88900"/>
                    <a:pt x="67310" y="81280"/>
                    <a:pt x="68580" y="77470"/>
                  </a:cubicBezTo>
                  <a:cubicBezTo>
                    <a:pt x="72390" y="69850"/>
                    <a:pt x="113030" y="63500"/>
                    <a:pt x="124460" y="64770"/>
                  </a:cubicBezTo>
                  <a:cubicBezTo>
                    <a:pt x="130810" y="66040"/>
                    <a:pt x="135890" y="67310"/>
                    <a:pt x="137160" y="71120"/>
                  </a:cubicBezTo>
                  <a:cubicBezTo>
                    <a:pt x="138430" y="74930"/>
                    <a:pt x="135890" y="86360"/>
                    <a:pt x="132080" y="87630"/>
                  </a:cubicBezTo>
                  <a:cubicBezTo>
                    <a:pt x="128270" y="88900"/>
                    <a:pt x="116840" y="83820"/>
                    <a:pt x="115570" y="80010"/>
                  </a:cubicBezTo>
                  <a:cubicBezTo>
                    <a:pt x="114300" y="76200"/>
                    <a:pt x="119380" y="64770"/>
                    <a:pt x="123190" y="64770"/>
                  </a:cubicBezTo>
                  <a:cubicBezTo>
                    <a:pt x="127000" y="64770"/>
                    <a:pt x="139700" y="76200"/>
                    <a:pt x="138430" y="81280"/>
                  </a:cubicBezTo>
                  <a:cubicBezTo>
                    <a:pt x="135890" y="90170"/>
                    <a:pt x="64770" y="104140"/>
                    <a:pt x="57150" y="95250"/>
                  </a:cubicBezTo>
                  <a:cubicBezTo>
                    <a:pt x="50800" y="87630"/>
                    <a:pt x="78740" y="57150"/>
                    <a:pt x="81280" y="40640"/>
                  </a:cubicBezTo>
                  <a:cubicBezTo>
                    <a:pt x="82550" y="29210"/>
                    <a:pt x="83820" y="13970"/>
                    <a:pt x="76200" y="8890"/>
                  </a:cubicBezTo>
                  <a:cubicBezTo>
                    <a:pt x="64770" y="1270"/>
                    <a:pt x="13970" y="30480"/>
                    <a:pt x="5080" y="22860"/>
                  </a:cubicBezTo>
                  <a:cubicBezTo>
                    <a:pt x="0" y="19050"/>
                    <a:pt x="5080" y="0"/>
                    <a:pt x="5080" y="0"/>
                  </a:cubicBezTo>
                </a:path>
              </a:pathLst>
            </a:custGeom>
            <a:solidFill>
              <a:srgbClr val="000000"/>
            </a:solidFill>
            <a:ln>
              <a:noFill/>
            </a:ln>
          </p:spPr>
        </p:sp>
      </p:grpSp>
      <p:grpSp>
        <p:nvGrpSpPr>
          <p:cNvPr id="58" name="Group 58"/>
          <p:cNvGrpSpPr/>
          <p:nvPr/>
        </p:nvGrpSpPr>
        <p:grpSpPr>
          <a:xfrm>
            <a:off x="2608679" y="3677150"/>
            <a:ext cx="91764" cy="83268"/>
            <a:chOff x="0" y="0"/>
            <a:chExt cx="274320" cy="248920"/>
          </a:xfrm>
        </p:grpSpPr>
        <p:sp>
          <p:nvSpPr>
            <p:cNvPr id="59" name="Freeform 59"/>
            <p:cNvSpPr/>
            <p:nvPr/>
          </p:nvSpPr>
          <p:spPr>
            <a:xfrm>
              <a:off x="48260" y="52070"/>
              <a:ext cx="179070" cy="154940"/>
            </a:xfrm>
            <a:custGeom>
              <a:avLst/>
              <a:gdLst/>
              <a:ahLst/>
              <a:cxnLst/>
              <a:rect l="l" t="t" r="r" b="b"/>
              <a:pathLst>
                <a:path w="179070" h="154940">
                  <a:moveTo>
                    <a:pt x="76200" y="0"/>
                  </a:moveTo>
                  <a:cubicBezTo>
                    <a:pt x="125730" y="2540"/>
                    <a:pt x="130810" y="12700"/>
                    <a:pt x="130810" y="21590"/>
                  </a:cubicBezTo>
                  <a:cubicBezTo>
                    <a:pt x="130810" y="34290"/>
                    <a:pt x="120650" y="54610"/>
                    <a:pt x="113030" y="66040"/>
                  </a:cubicBezTo>
                  <a:cubicBezTo>
                    <a:pt x="106680" y="74930"/>
                    <a:pt x="99060" y="82550"/>
                    <a:pt x="91440" y="83820"/>
                  </a:cubicBezTo>
                  <a:cubicBezTo>
                    <a:pt x="85090" y="85090"/>
                    <a:pt x="76200" y="83820"/>
                    <a:pt x="73660" y="80010"/>
                  </a:cubicBezTo>
                  <a:cubicBezTo>
                    <a:pt x="71120" y="76200"/>
                    <a:pt x="72390" y="66040"/>
                    <a:pt x="76200" y="62230"/>
                  </a:cubicBezTo>
                  <a:cubicBezTo>
                    <a:pt x="83820" y="54610"/>
                    <a:pt x="120650" y="54610"/>
                    <a:pt x="137160" y="55880"/>
                  </a:cubicBezTo>
                  <a:cubicBezTo>
                    <a:pt x="147320" y="55880"/>
                    <a:pt x="157480" y="55880"/>
                    <a:pt x="163830" y="60960"/>
                  </a:cubicBezTo>
                  <a:cubicBezTo>
                    <a:pt x="171450" y="67310"/>
                    <a:pt x="179070" y="86360"/>
                    <a:pt x="175260" y="96520"/>
                  </a:cubicBezTo>
                  <a:cubicBezTo>
                    <a:pt x="170180" y="109220"/>
                    <a:pt x="148590" y="119380"/>
                    <a:pt x="128270" y="127000"/>
                  </a:cubicBezTo>
                  <a:cubicBezTo>
                    <a:pt x="97790" y="138430"/>
                    <a:pt x="21590" y="154940"/>
                    <a:pt x="7620" y="146050"/>
                  </a:cubicBezTo>
                  <a:cubicBezTo>
                    <a:pt x="2540" y="142240"/>
                    <a:pt x="1270" y="129540"/>
                    <a:pt x="2540" y="128270"/>
                  </a:cubicBezTo>
                  <a:cubicBezTo>
                    <a:pt x="3810" y="127000"/>
                    <a:pt x="15240" y="132080"/>
                    <a:pt x="15240" y="134620"/>
                  </a:cubicBezTo>
                  <a:cubicBezTo>
                    <a:pt x="15240" y="137160"/>
                    <a:pt x="3810" y="147320"/>
                    <a:pt x="2540" y="146050"/>
                  </a:cubicBezTo>
                  <a:cubicBezTo>
                    <a:pt x="1270" y="144780"/>
                    <a:pt x="0" y="133350"/>
                    <a:pt x="5080" y="128270"/>
                  </a:cubicBezTo>
                  <a:cubicBezTo>
                    <a:pt x="19050" y="111760"/>
                    <a:pt x="143510" y="106680"/>
                    <a:pt x="153670" y="92710"/>
                  </a:cubicBezTo>
                  <a:cubicBezTo>
                    <a:pt x="156210" y="88900"/>
                    <a:pt x="156210" y="82550"/>
                    <a:pt x="152400" y="78740"/>
                  </a:cubicBezTo>
                  <a:cubicBezTo>
                    <a:pt x="143510" y="71120"/>
                    <a:pt x="78740" y="88900"/>
                    <a:pt x="73660" y="80010"/>
                  </a:cubicBezTo>
                  <a:cubicBezTo>
                    <a:pt x="69850" y="72390"/>
                    <a:pt x="97790" y="53340"/>
                    <a:pt x="100330" y="41910"/>
                  </a:cubicBezTo>
                  <a:cubicBezTo>
                    <a:pt x="101600" y="34290"/>
                    <a:pt x="101600" y="25400"/>
                    <a:pt x="97790" y="21590"/>
                  </a:cubicBezTo>
                  <a:cubicBezTo>
                    <a:pt x="92710" y="17780"/>
                    <a:pt x="71120" y="25400"/>
                    <a:pt x="68580" y="21590"/>
                  </a:cubicBezTo>
                  <a:cubicBezTo>
                    <a:pt x="66040" y="17780"/>
                    <a:pt x="76200" y="0"/>
                    <a:pt x="76200" y="0"/>
                  </a:cubicBezTo>
                </a:path>
              </a:pathLst>
            </a:custGeom>
            <a:solidFill>
              <a:srgbClr val="000000"/>
            </a:solidFill>
            <a:ln>
              <a:noFill/>
            </a:ln>
          </p:spPr>
        </p:sp>
      </p:grpSp>
      <p:grpSp>
        <p:nvGrpSpPr>
          <p:cNvPr id="60" name="Group 60"/>
          <p:cNvGrpSpPr/>
          <p:nvPr/>
        </p:nvGrpSpPr>
        <p:grpSpPr>
          <a:xfrm>
            <a:off x="2405183" y="3753620"/>
            <a:ext cx="64150" cy="67124"/>
            <a:chOff x="0" y="0"/>
            <a:chExt cx="191770" cy="200660"/>
          </a:xfrm>
        </p:grpSpPr>
        <p:sp>
          <p:nvSpPr>
            <p:cNvPr id="61" name="Freeform 61"/>
            <p:cNvSpPr/>
            <p:nvPr/>
          </p:nvSpPr>
          <p:spPr>
            <a:xfrm>
              <a:off x="49530" y="45720"/>
              <a:ext cx="96520" cy="110490"/>
            </a:xfrm>
            <a:custGeom>
              <a:avLst/>
              <a:gdLst/>
              <a:ahLst/>
              <a:cxnLst/>
              <a:rect l="l" t="t" r="r" b="b"/>
              <a:pathLst>
                <a:path w="96520" h="110490">
                  <a:moveTo>
                    <a:pt x="66040" y="31750"/>
                  </a:moveTo>
                  <a:cubicBezTo>
                    <a:pt x="33020" y="36830"/>
                    <a:pt x="85090" y="44450"/>
                    <a:pt x="91440" y="57150"/>
                  </a:cubicBezTo>
                  <a:cubicBezTo>
                    <a:pt x="96520" y="67310"/>
                    <a:pt x="90170" y="87630"/>
                    <a:pt x="80010" y="96520"/>
                  </a:cubicBezTo>
                  <a:cubicBezTo>
                    <a:pt x="67310" y="107950"/>
                    <a:pt x="20320" y="110490"/>
                    <a:pt x="8890" y="104140"/>
                  </a:cubicBezTo>
                  <a:cubicBezTo>
                    <a:pt x="3810" y="101600"/>
                    <a:pt x="0" y="93980"/>
                    <a:pt x="1270" y="90170"/>
                  </a:cubicBezTo>
                  <a:cubicBezTo>
                    <a:pt x="2540" y="86360"/>
                    <a:pt x="10160" y="78740"/>
                    <a:pt x="13970" y="78740"/>
                  </a:cubicBezTo>
                  <a:cubicBezTo>
                    <a:pt x="19050" y="78740"/>
                    <a:pt x="30480" y="88900"/>
                    <a:pt x="29210" y="92710"/>
                  </a:cubicBezTo>
                  <a:cubicBezTo>
                    <a:pt x="27940" y="96520"/>
                    <a:pt x="10160" y="105410"/>
                    <a:pt x="6350" y="102870"/>
                  </a:cubicBezTo>
                  <a:cubicBezTo>
                    <a:pt x="3810" y="100330"/>
                    <a:pt x="3810" y="83820"/>
                    <a:pt x="8890" y="80010"/>
                  </a:cubicBezTo>
                  <a:cubicBezTo>
                    <a:pt x="15240" y="73660"/>
                    <a:pt x="43180" y="85090"/>
                    <a:pt x="52070" y="80010"/>
                  </a:cubicBezTo>
                  <a:cubicBezTo>
                    <a:pt x="58420" y="77470"/>
                    <a:pt x="64770" y="68580"/>
                    <a:pt x="63500" y="64770"/>
                  </a:cubicBezTo>
                  <a:cubicBezTo>
                    <a:pt x="60960" y="58420"/>
                    <a:pt x="27940" y="58420"/>
                    <a:pt x="20320" y="49530"/>
                  </a:cubicBezTo>
                  <a:cubicBezTo>
                    <a:pt x="13970" y="41910"/>
                    <a:pt x="12700" y="27940"/>
                    <a:pt x="15240" y="20320"/>
                  </a:cubicBezTo>
                  <a:cubicBezTo>
                    <a:pt x="16510" y="13970"/>
                    <a:pt x="21590" y="7620"/>
                    <a:pt x="27940" y="5080"/>
                  </a:cubicBezTo>
                  <a:cubicBezTo>
                    <a:pt x="38100" y="0"/>
                    <a:pt x="68580" y="1270"/>
                    <a:pt x="76200" y="7620"/>
                  </a:cubicBezTo>
                  <a:cubicBezTo>
                    <a:pt x="81280" y="11430"/>
                    <a:pt x="82550" y="21590"/>
                    <a:pt x="80010" y="25400"/>
                  </a:cubicBezTo>
                  <a:cubicBezTo>
                    <a:pt x="78740" y="29210"/>
                    <a:pt x="66040" y="31750"/>
                    <a:pt x="66040" y="31750"/>
                  </a:cubicBezTo>
                </a:path>
              </a:pathLst>
            </a:custGeom>
            <a:solidFill>
              <a:srgbClr val="000000"/>
            </a:solidFill>
            <a:ln>
              <a:noFill/>
            </a:ln>
          </p:spPr>
        </p:sp>
      </p:grpSp>
      <p:grpSp>
        <p:nvGrpSpPr>
          <p:cNvPr id="62" name="Group 62"/>
          <p:cNvGrpSpPr/>
          <p:nvPr/>
        </p:nvGrpSpPr>
        <p:grpSpPr>
          <a:xfrm>
            <a:off x="2455738" y="3747672"/>
            <a:ext cx="64150" cy="67124"/>
            <a:chOff x="0" y="0"/>
            <a:chExt cx="191770" cy="200660"/>
          </a:xfrm>
        </p:grpSpPr>
        <p:sp>
          <p:nvSpPr>
            <p:cNvPr id="63" name="Freeform 63"/>
            <p:cNvSpPr/>
            <p:nvPr/>
          </p:nvSpPr>
          <p:spPr>
            <a:xfrm>
              <a:off x="49530" y="50800"/>
              <a:ext cx="95250" cy="100330"/>
            </a:xfrm>
            <a:custGeom>
              <a:avLst/>
              <a:gdLst/>
              <a:ahLst/>
              <a:cxnLst/>
              <a:rect l="l" t="t" r="r" b="b"/>
              <a:pathLst>
                <a:path w="95250" h="100330">
                  <a:moveTo>
                    <a:pt x="53340" y="13970"/>
                  </a:moveTo>
                  <a:cubicBezTo>
                    <a:pt x="48260" y="72390"/>
                    <a:pt x="66040" y="62230"/>
                    <a:pt x="67310" y="63500"/>
                  </a:cubicBezTo>
                  <a:cubicBezTo>
                    <a:pt x="68580" y="66040"/>
                    <a:pt x="25400" y="97790"/>
                    <a:pt x="13970" y="97790"/>
                  </a:cubicBezTo>
                  <a:cubicBezTo>
                    <a:pt x="7620" y="97790"/>
                    <a:pt x="2540" y="91440"/>
                    <a:pt x="1270" y="87630"/>
                  </a:cubicBezTo>
                  <a:cubicBezTo>
                    <a:pt x="0" y="83820"/>
                    <a:pt x="3810" y="73660"/>
                    <a:pt x="7620" y="72390"/>
                  </a:cubicBezTo>
                  <a:cubicBezTo>
                    <a:pt x="12700" y="71120"/>
                    <a:pt x="27940" y="78740"/>
                    <a:pt x="27940" y="82550"/>
                  </a:cubicBezTo>
                  <a:cubicBezTo>
                    <a:pt x="27940" y="86360"/>
                    <a:pt x="11430" y="96520"/>
                    <a:pt x="7620" y="95250"/>
                  </a:cubicBezTo>
                  <a:cubicBezTo>
                    <a:pt x="3810" y="93980"/>
                    <a:pt x="1270" y="82550"/>
                    <a:pt x="3810" y="76200"/>
                  </a:cubicBezTo>
                  <a:cubicBezTo>
                    <a:pt x="8890" y="63500"/>
                    <a:pt x="46990" y="39370"/>
                    <a:pt x="63500" y="39370"/>
                  </a:cubicBezTo>
                  <a:cubicBezTo>
                    <a:pt x="74930" y="39370"/>
                    <a:pt x="87630" y="46990"/>
                    <a:pt x="91440" y="54610"/>
                  </a:cubicBezTo>
                  <a:cubicBezTo>
                    <a:pt x="95250" y="60960"/>
                    <a:pt x="95250" y="72390"/>
                    <a:pt x="91440" y="78740"/>
                  </a:cubicBezTo>
                  <a:cubicBezTo>
                    <a:pt x="86360" y="87630"/>
                    <a:pt x="68580" y="97790"/>
                    <a:pt x="57150" y="99060"/>
                  </a:cubicBezTo>
                  <a:cubicBezTo>
                    <a:pt x="45720" y="100330"/>
                    <a:pt x="30480" y="95250"/>
                    <a:pt x="24130" y="85090"/>
                  </a:cubicBezTo>
                  <a:cubicBezTo>
                    <a:pt x="15240" y="71120"/>
                    <a:pt x="21590" y="24130"/>
                    <a:pt x="27940" y="11430"/>
                  </a:cubicBezTo>
                  <a:cubicBezTo>
                    <a:pt x="30480" y="5080"/>
                    <a:pt x="36830" y="0"/>
                    <a:pt x="40640" y="0"/>
                  </a:cubicBezTo>
                  <a:cubicBezTo>
                    <a:pt x="44450" y="0"/>
                    <a:pt x="53340" y="13970"/>
                    <a:pt x="53340" y="13970"/>
                  </a:cubicBezTo>
                </a:path>
              </a:pathLst>
            </a:custGeom>
            <a:solidFill>
              <a:srgbClr val="000000"/>
            </a:solidFill>
            <a:ln>
              <a:noFill/>
            </a:ln>
          </p:spPr>
        </p:sp>
      </p:grpSp>
      <p:grpSp>
        <p:nvGrpSpPr>
          <p:cNvPr id="64" name="Group 64"/>
          <p:cNvGrpSpPr/>
          <p:nvPr/>
        </p:nvGrpSpPr>
        <p:grpSpPr>
          <a:xfrm>
            <a:off x="2510542" y="3757019"/>
            <a:ext cx="70523" cy="72222"/>
            <a:chOff x="0" y="0"/>
            <a:chExt cx="210820" cy="215900"/>
          </a:xfrm>
        </p:grpSpPr>
        <p:sp>
          <p:nvSpPr>
            <p:cNvPr id="65" name="Freeform 65"/>
            <p:cNvSpPr/>
            <p:nvPr/>
          </p:nvSpPr>
          <p:spPr>
            <a:xfrm>
              <a:off x="46990" y="49530"/>
              <a:ext cx="115570" cy="116840"/>
            </a:xfrm>
            <a:custGeom>
              <a:avLst/>
              <a:gdLst/>
              <a:ahLst/>
              <a:cxnLst/>
              <a:rect l="l" t="t" r="r" b="b"/>
              <a:pathLst>
                <a:path w="115570" h="116840">
                  <a:moveTo>
                    <a:pt x="29210" y="11430"/>
                  </a:moveTo>
                  <a:cubicBezTo>
                    <a:pt x="40640" y="90170"/>
                    <a:pt x="66040" y="76200"/>
                    <a:pt x="76200" y="67310"/>
                  </a:cubicBezTo>
                  <a:cubicBezTo>
                    <a:pt x="83820" y="60960"/>
                    <a:pt x="88900" y="44450"/>
                    <a:pt x="90170" y="44450"/>
                  </a:cubicBezTo>
                  <a:cubicBezTo>
                    <a:pt x="91440" y="44450"/>
                    <a:pt x="86360" y="69850"/>
                    <a:pt x="80010" y="72390"/>
                  </a:cubicBezTo>
                  <a:cubicBezTo>
                    <a:pt x="74930" y="74930"/>
                    <a:pt x="62230" y="71120"/>
                    <a:pt x="60960" y="67310"/>
                  </a:cubicBezTo>
                  <a:cubicBezTo>
                    <a:pt x="59690" y="63500"/>
                    <a:pt x="66040" y="48260"/>
                    <a:pt x="69850" y="48260"/>
                  </a:cubicBezTo>
                  <a:cubicBezTo>
                    <a:pt x="73660" y="48260"/>
                    <a:pt x="86360" y="64770"/>
                    <a:pt x="85090" y="67310"/>
                  </a:cubicBezTo>
                  <a:cubicBezTo>
                    <a:pt x="83820" y="69850"/>
                    <a:pt x="60960" y="66040"/>
                    <a:pt x="59690" y="62230"/>
                  </a:cubicBezTo>
                  <a:cubicBezTo>
                    <a:pt x="58420" y="59690"/>
                    <a:pt x="73660" y="46990"/>
                    <a:pt x="77470" y="48260"/>
                  </a:cubicBezTo>
                  <a:cubicBezTo>
                    <a:pt x="81280" y="49530"/>
                    <a:pt x="86360" y="62230"/>
                    <a:pt x="85090" y="66040"/>
                  </a:cubicBezTo>
                  <a:cubicBezTo>
                    <a:pt x="83820" y="69850"/>
                    <a:pt x="72390" y="74930"/>
                    <a:pt x="68580" y="73660"/>
                  </a:cubicBezTo>
                  <a:cubicBezTo>
                    <a:pt x="64770" y="72390"/>
                    <a:pt x="59690" y="66040"/>
                    <a:pt x="59690" y="60960"/>
                  </a:cubicBezTo>
                  <a:cubicBezTo>
                    <a:pt x="59690" y="52070"/>
                    <a:pt x="71120" y="30480"/>
                    <a:pt x="80010" y="26670"/>
                  </a:cubicBezTo>
                  <a:cubicBezTo>
                    <a:pt x="87630" y="24130"/>
                    <a:pt x="104140" y="29210"/>
                    <a:pt x="109220" y="35560"/>
                  </a:cubicBezTo>
                  <a:cubicBezTo>
                    <a:pt x="113030" y="40640"/>
                    <a:pt x="115570" y="46990"/>
                    <a:pt x="113030" y="54610"/>
                  </a:cubicBezTo>
                  <a:cubicBezTo>
                    <a:pt x="106680" y="71120"/>
                    <a:pt x="55880" y="113030"/>
                    <a:pt x="36830" y="115570"/>
                  </a:cubicBezTo>
                  <a:cubicBezTo>
                    <a:pt x="27940" y="116840"/>
                    <a:pt x="19050" y="113030"/>
                    <a:pt x="13970" y="105410"/>
                  </a:cubicBezTo>
                  <a:cubicBezTo>
                    <a:pt x="3810" y="91440"/>
                    <a:pt x="0" y="31750"/>
                    <a:pt x="3810" y="15240"/>
                  </a:cubicBezTo>
                  <a:cubicBezTo>
                    <a:pt x="5080" y="7620"/>
                    <a:pt x="8890" y="2540"/>
                    <a:pt x="12700" y="1270"/>
                  </a:cubicBezTo>
                  <a:cubicBezTo>
                    <a:pt x="16510" y="0"/>
                    <a:pt x="29210" y="11430"/>
                    <a:pt x="29210" y="11430"/>
                  </a:cubicBezTo>
                </a:path>
              </a:pathLst>
            </a:custGeom>
            <a:solidFill>
              <a:srgbClr val="000000"/>
            </a:solidFill>
            <a:ln>
              <a:noFill/>
            </a:ln>
          </p:spPr>
        </p:sp>
      </p:grpSp>
      <p:grpSp>
        <p:nvGrpSpPr>
          <p:cNvPr id="66" name="Group 66"/>
          <p:cNvGrpSpPr/>
          <p:nvPr/>
        </p:nvGrpSpPr>
        <p:grpSpPr>
          <a:xfrm>
            <a:off x="2549627" y="3748097"/>
            <a:ext cx="58627" cy="82843"/>
            <a:chOff x="0" y="0"/>
            <a:chExt cx="175260" cy="247650"/>
          </a:xfrm>
        </p:grpSpPr>
        <p:sp>
          <p:nvSpPr>
            <p:cNvPr id="67" name="Freeform 67"/>
            <p:cNvSpPr/>
            <p:nvPr/>
          </p:nvSpPr>
          <p:spPr>
            <a:xfrm>
              <a:off x="49530" y="48260"/>
              <a:ext cx="81280" cy="149860"/>
            </a:xfrm>
            <a:custGeom>
              <a:avLst/>
              <a:gdLst/>
              <a:ahLst/>
              <a:cxnLst/>
              <a:rect l="l" t="t" r="r" b="b"/>
              <a:pathLst>
                <a:path w="81280" h="149860">
                  <a:moveTo>
                    <a:pt x="41910" y="33020"/>
                  </a:moveTo>
                  <a:cubicBezTo>
                    <a:pt x="41910" y="116840"/>
                    <a:pt x="48260" y="124460"/>
                    <a:pt x="50800" y="123190"/>
                  </a:cubicBezTo>
                  <a:cubicBezTo>
                    <a:pt x="57150" y="120650"/>
                    <a:pt x="58420" y="24130"/>
                    <a:pt x="48260" y="20320"/>
                  </a:cubicBezTo>
                  <a:cubicBezTo>
                    <a:pt x="41910" y="17780"/>
                    <a:pt x="25400" y="46990"/>
                    <a:pt x="16510" y="49530"/>
                  </a:cubicBezTo>
                  <a:cubicBezTo>
                    <a:pt x="11430" y="50800"/>
                    <a:pt x="2540" y="46990"/>
                    <a:pt x="1270" y="44450"/>
                  </a:cubicBezTo>
                  <a:cubicBezTo>
                    <a:pt x="0" y="40640"/>
                    <a:pt x="10160" y="29210"/>
                    <a:pt x="13970" y="29210"/>
                  </a:cubicBezTo>
                  <a:cubicBezTo>
                    <a:pt x="16510" y="29210"/>
                    <a:pt x="21590" y="45720"/>
                    <a:pt x="20320" y="46990"/>
                  </a:cubicBezTo>
                  <a:cubicBezTo>
                    <a:pt x="17780" y="48260"/>
                    <a:pt x="2540" y="43180"/>
                    <a:pt x="1270" y="38100"/>
                  </a:cubicBezTo>
                  <a:cubicBezTo>
                    <a:pt x="0" y="30480"/>
                    <a:pt x="24130" y="5080"/>
                    <a:pt x="36830" y="2540"/>
                  </a:cubicBezTo>
                  <a:cubicBezTo>
                    <a:pt x="46990" y="0"/>
                    <a:pt x="60960" y="6350"/>
                    <a:pt x="68580" y="16510"/>
                  </a:cubicBezTo>
                  <a:cubicBezTo>
                    <a:pt x="81280" y="34290"/>
                    <a:pt x="81280" y="95250"/>
                    <a:pt x="74930" y="118110"/>
                  </a:cubicBezTo>
                  <a:cubicBezTo>
                    <a:pt x="71120" y="132080"/>
                    <a:pt x="64770" y="147320"/>
                    <a:pt x="55880" y="148590"/>
                  </a:cubicBezTo>
                  <a:cubicBezTo>
                    <a:pt x="45720" y="149860"/>
                    <a:pt x="22860" y="132080"/>
                    <a:pt x="15240" y="115570"/>
                  </a:cubicBezTo>
                  <a:cubicBezTo>
                    <a:pt x="5080" y="93980"/>
                    <a:pt x="8890" y="39370"/>
                    <a:pt x="17780" y="26670"/>
                  </a:cubicBezTo>
                  <a:cubicBezTo>
                    <a:pt x="21590" y="21590"/>
                    <a:pt x="30480" y="19050"/>
                    <a:pt x="34290" y="20320"/>
                  </a:cubicBezTo>
                  <a:cubicBezTo>
                    <a:pt x="38100" y="21590"/>
                    <a:pt x="41910" y="33020"/>
                    <a:pt x="41910" y="33020"/>
                  </a:cubicBezTo>
                </a:path>
              </a:pathLst>
            </a:custGeom>
            <a:solidFill>
              <a:srgbClr val="000000"/>
            </a:solidFill>
            <a:ln>
              <a:noFill/>
            </a:ln>
          </p:spPr>
        </p:sp>
      </p:grpSp>
      <p:grpSp>
        <p:nvGrpSpPr>
          <p:cNvPr id="68" name="Group 68"/>
          <p:cNvGrpSpPr/>
          <p:nvPr/>
        </p:nvGrpSpPr>
        <p:grpSpPr>
          <a:xfrm>
            <a:off x="2605280" y="3753195"/>
            <a:ext cx="83692" cy="64150"/>
            <a:chOff x="0" y="0"/>
            <a:chExt cx="250190" cy="191770"/>
          </a:xfrm>
        </p:grpSpPr>
        <p:sp>
          <p:nvSpPr>
            <p:cNvPr id="69" name="Freeform 69"/>
            <p:cNvSpPr/>
            <p:nvPr/>
          </p:nvSpPr>
          <p:spPr>
            <a:xfrm>
              <a:off x="48260" y="48260"/>
              <a:ext cx="152400" cy="93980"/>
            </a:xfrm>
            <a:custGeom>
              <a:avLst/>
              <a:gdLst/>
              <a:ahLst/>
              <a:cxnLst/>
              <a:rect l="l" t="t" r="r" b="b"/>
              <a:pathLst>
                <a:path w="152400" h="93980">
                  <a:moveTo>
                    <a:pt x="27940" y="26670"/>
                  </a:moveTo>
                  <a:cubicBezTo>
                    <a:pt x="24130" y="74930"/>
                    <a:pt x="17780" y="78740"/>
                    <a:pt x="13970" y="78740"/>
                  </a:cubicBezTo>
                  <a:cubicBezTo>
                    <a:pt x="10160" y="78740"/>
                    <a:pt x="5080" y="71120"/>
                    <a:pt x="3810" y="66040"/>
                  </a:cubicBezTo>
                  <a:cubicBezTo>
                    <a:pt x="2540" y="57150"/>
                    <a:pt x="12700" y="35560"/>
                    <a:pt x="22860" y="25400"/>
                  </a:cubicBezTo>
                  <a:cubicBezTo>
                    <a:pt x="34290" y="13970"/>
                    <a:pt x="54610" y="0"/>
                    <a:pt x="68580" y="2540"/>
                  </a:cubicBezTo>
                  <a:cubicBezTo>
                    <a:pt x="81280" y="5080"/>
                    <a:pt x="96520" y="22860"/>
                    <a:pt x="102870" y="36830"/>
                  </a:cubicBezTo>
                  <a:cubicBezTo>
                    <a:pt x="109220" y="50800"/>
                    <a:pt x="113030" y="76200"/>
                    <a:pt x="107950" y="83820"/>
                  </a:cubicBezTo>
                  <a:cubicBezTo>
                    <a:pt x="104140" y="88900"/>
                    <a:pt x="92710" y="90170"/>
                    <a:pt x="88900" y="87630"/>
                  </a:cubicBezTo>
                  <a:cubicBezTo>
                    <a:pt x="82550" y="82550"/>
                    <a:pt x="81280" y="58420"/>
                    <a:pt x="85090" y="45720"/>
                  </a:cubicBezTo>
                  <a:cubicBezTo>
                    <a:pt x="88900" y="34290"/>
                    <a:pt x="102870" y="16510"/>
                    <a:pt x="111760" y="15240"/>
                  </a:cubicBezTo>
                  <a:cubicBezTo>
                    <a:pt x="119380" y="13970"/>
                    <a:pt x="128270" y="22860"/>
                    <a:pt x="134620" y="30480"/>
                  </a:cubicBezTo>
                  <a:cubicBezTo>
                    <a:pt x="142240" y="40640"/>
                    <a:pt x="152400" y="64770"/>
                    <a:pt x="151130" y="76200"/>
                  </a:cubicBezTo>
                  <a:cubicBezTo>
                    <a:pt x="149860" y="83820"/>
                    <a:pt x="144780" y="91440"/>
                    <a:pt x="140970" y="92710"/>
                  </a:cubicBezTo>
                  <a:cubicBezTo>
                    <a:pt x="135890" y="93980"/>
                    <a:pt x="124460" y="85090"/>
                    <a:pt x="124460" y="81280"/>
                  </a:cubicBezTo>
                  <a:cubicBezTo>
                    <a:pt x="124460" y="76200"/>
                    <a:pt x="135890" y="66040"/>
                    <a:pt x="140970" y="66040"/>
                  </a:cubicBezTo>
                  <a:cubicBezTo>
                    <a:pt x="144780" y="66040"/>
                    <a:pt x="152400" y="78740"/>
                    <a:pt x="151130" y="82550"/>
                  </a:cubicBezTo>
                  <a:cubicBezTo>
                    <a:pt x="149860" y="86360"/>
                    <a:pt x="137160" y="92710"/>
                    <a:pt x="130810" y="90170"/>
                  </a:cubicBezTo>
                  <a:cubicBezTo>
                    <a:pt x="121920" y="86360"/>
                    <a:pt x="113030" y="44450"/>
                    <a:pt x="109220" y="45720"/>
                  </a:cubicBezTo>
                  <a:cubicBezTo>
                    <a:pt x="105410" y="46990"/>
                    <a:pt x="113030" y="77470"/>
                    <a:pt x="107950" y="83820"/>
                  </a:cubicBezTo>
                  <a:cubicBezTo>
                    <a:pt x="104140" y="88900"/>
                    <a:pt x="93980" y="91440"/>
                    <a:pt x="88900" y="87630"/>
                  </a:cubicBezTo>
                  <a:cubicBezTo>
                    <a:pt x="78740" y="81280"/>
                    <a:pt x="80010" y="31750"/>
                    <a:pt x="69850" y="25400"/>
                  </a:cubicBezTo>
                  <a:cubicBezTo>
                    <a:pt x="64770" y="21590"/>
                    <a:pt x="57150" y="25400"/>
                    <a:pt x="50800" y="29210"/>
                  </a:cubicBezTo>
                  <a:cubicBezTo>
                    <a:pt x="39370" y="36830"/>
                    <a:pt x="21590" y="80010"/>
                    <a:pt x="13970" y="78740"/>
                  </a:cubicBezTo>
                  <a:cubicBezTo>
                    <a:pt x="6350" y="77470"/>
                    <a:pt x="0" y="38100"/>
                    <a:pt x="2540" y="26670"/>
                  </a:cubicBezTo>
                  <a:cubicBezTo>
                    <a:pt x="3810" y="20320"/>
                    <a:pt x="10160" y="13970"/>
                    <a:pt x="13970" y="13970"/>
                  </a:cubicBezTo>
                  <a:cubicBezTo>
                    <a:pt x="17780" y="13970"/>
                    <a:pt x="27940" y="26670"/>
                    <a:pt x="27940" y="26670"/>
                  </a:cubicBezTo>
                </a:path>
              </a:pathLst>
            </a:custGeom>
            <a:solidFill>
              <a:srgbClr val="000000"/>
            </a:solidFill>
            <a:ln>
              <a:noFill/>
            </a:ln>
          </p:spPr>
        </p:sp>
      </p:grpSp>
      <p:grpSp>
        <p:nvGrpSpPr>
          <p:cNvPr id="70" name="Group 70"/>
          <p:cNvGrpSpPr/>
          <p:nvPr/>
        </p:nvGrpSpPr>
        <p:grpSpPr>
          <a:xfrm>
            <a:off x="2654136" y="3757868"/>
            <a:ext cx="79019" cy="62875"/>
            <a:chOff x="0" y="0"/>
            <a:chExt cx="236220" cy="187960"/>
          </a:xfrm>
        </p:grpSpPr>
        <p:sp>
          <p:nvSpPr>
            <p:cNvPr id="71" name="Freeform 71"/>
            <p:cNvSpPr/>
            <p:nvPr/>
          </p:nvSpPr>
          <p:spPr>
            <a:xfrm>
              <a:off x="44450" y="48260"/>
              <a:ext cx="146050" cy="91440"/>
            </a:xfrm>
            <a:custGeom>
              <a:avLst/>
              <a:gdLst/>
              <a:ahLst/>
              <a:cxnLst/>
              <a:rect l="l" t="t" r="r" b="b"/>
              <a:pathLst>
                <a:path w="146050" h="91440">
                  <a:moveTo>
                    <a:pt x="31750" y="21590"/>
                  </a:moveTo>
                  <a:cubicBezTo>
                    <a:pt x="43180" y="85090"/>
                    <a:pt x="30480" y="91440"/>
                    <a:pt x="26670" y="88900"/>
                  </a:cubicBezTo>
                  <a:cubicBezTo>
                    <a:pt x="20320" y="85090"/>
                    <a:pt x="26670" y="40640"/>
                    <a:pt x="31750" y="27940"/>
                  </a:cubicBezTo>
                  <a:cubicBezTo>
                    <a:pt x="35560" y="20320"/>
                    <a:pt x="39370" y="12700"/>
                    <a:pt x="45720" y="12700"/>
                  </a:cubicBezTo>
                  <a:cubicBezTo>
                    <a:pt x="54610" y="11430"/>
                    <a:pt x="80010" y="33020"/>
                    <a:pt x="78740" y="36830"/>
                  </a:cubicBezTo>
                  <a:cubicBezTo>
                    <a:pt x="78740" y="39370"/>
                    <a:pt x="66040" y="39370"/>
                    <a:pt x="64770" y="38100"/>
                  </a:cubicBezTo>
                  <a:cubicBezTo>
                    <a:pt x="63500" y="35560"/>
                    <a:pt x="68580" y="29210"/>
                    <a:pt x="72390" y="24130"/>
                  </a:cubicBezTo>
                  <a:cubicBezTo>
                    <a:pt x="78740" y="16510"/>
                    <a:pt x="93980" y="5080"/>
                    <a:pt x="104140" y="2540"/>
                  </a:cubicBezTo>
                  <a:cubicBezTo>
                    <a:pt x="111760" y="0"/>
                    <a:pt x="123190" y="0"/>
                    <a:pt x="128270" y="3810"/>
                  </a:cubicBezTo>
                  <a:cubicBezTo>
                    <a:pt x="134620" y="8890"/>
                    <a:pt x="134620" y="21590"/>
                    <a:pt x="135890" y="31750"/>
                  </a:cubicBezTo>
                  <a:cubicBezTo>
                    <a:pt x="138430" y="45720"/>
                    <a:pt x="146050" y="73660"/>
                    <a:pt x="139700" y="80010"/>
                  </a:cubicBezTo>
                  <a:cubicBezTo>
                    <a:pt x="135890" y="83820"/>
                    <a:pt x="119380" y="82550"/>
                    <a:pt x="116840" y="78740"/>
                  </a:cubicBezTo>
                  <a:cubicBezTo>
                    <a:pt x="115570" y="76200"/>
                    <a:pt x="120650" y="63500"/>
                    <a:pt x="124460" y="62230"/>
                  </a:cubicBezTo>
                  <a:cubicBezTo>
                    <a:pt x="128270" y="60960"/>
                    <a:pt x="142240" y="76200"/>
                    <a:pt x="140970" y="78740"/>
                  </a:cubicBezTo>
                  <a:cubicBezTo>
                    <a:pt x="139700" y="81280"/>
                    <a:pt x="120650" y="81280"/>
                    <a:pt x="115570" y="76200"/>
                  </a:cubicBezTo>
                  <a:cubicBezTo>
                    <a:pt x="109220" y="68580"/>
                    <a:pt x="123190" y="26670"/>
                    <a:pt x="116840" y="24130"/>
                  </a:cubicBezTo>
                  <a:cubicBezTo>
                    <a:pt x="110490" y="21590"/>
                    <a:pt x="90170" y="53340"/>
                    <a:pt x="78740" y="55880"/>
                  </a:cubicBezTo>
                  <a:cubicBezTo>
                    <a:pt x="71120" y="57150"/>
                    <a:pt x="60960" y="54610"/>
                    <a:pt x="57150" y="50800"/>
                  </a:cubicBezTo>
                  <a:cubicBezTo>
                    <a:pt x="53340" y="46990"/>
                    <a:pt x="58420" y="31750"/>
                    <a:pt x="57150" y="31750"/>
                  </a:cubicBezTo>
                  <a:cubicBezTo>
                    <a:pt x="55880" y="31750"/>
                    <a:pt x="49530" y="78740"/>
                    <a:pt x="41910" y="86360"/>
                  </a:cubicBezTo>
                  <a:cubicBezTo>
                    <a:pt x="38100" y="90170"/>
                    <a:pt x="31750" y="91440"/>
                    <a:pt x="26670" y="88900"/>
                  </a:cubicBezTo>
                  <a:cubicBezTo>
                    <a:pt x="17780" y="82550"/>
                    <a:pt x="0" y="33020"/>
                    <a:pt x="6350" y="24130"/>
                  </a:cubicBezTo>
                  <a:cubicBezTo>
                    <a:pt x="10160" y="19050"/>
                    <a:pt x="31750" y="21590"/>
                    <a:pt x="31750" y="21590"/>
                  </a:cubicBezTo>
                </a:path>
              </a:pathLst>
            </a:custGeom>
            <a:solidFill>
              <a:srgbClr val="000000"/>
            </a:solidFill>
            <a:ln>
              <a:noFill/>
            </a:ln>
          </p:spPr>
        </p:sp>
      </p:grpSp>
      <p:grpSp>
        <p:nvGrpSpPr>
          <p:cNvPr id="72" name="Group 72"/>
          <p:cNvGrpSpPr/>
          <p:nvPr/>
        </p:nvGrpSpPr>
        <p:grpSpPr>
          <a:xfrm>
            <a:off x="2286701" y="4606073"/>
            <a:ext cx="827485" cy="869537"/>
            <a:chOff x="0" y="0"/>
            <a:chExt cx="1103313" cy="1159383"/>
          </a:xfrm>
        </p:grpSpPr>
        <p:sp>
          <p:nvSpPr>
            <p:cNvPr id="73" name="Freeform 73"/>
            <p:cNvSpPr/>
            <p:nvPr/>
          </p:nvSpPr>
          <p:spPr>
            <a:xfrm>
              <a:off x="0" y="64345"/>
              <a:ext cx="1103313" cy="1095038"/>
            </a:xfrm>
            <a:custGeom>
              <a:avLst/>
              <a:gdLst/>
              <a:ahLst/>
              <a:cxnLst/>
              <a:rect l="l" t="t" r="r" b="b"/>
              <a:pathLst>
                <a:path w="1103313" h="1095038">
                  <a:moveTo>
                    <a:pt x="0" y="0"/>
                  </a:moveTo>
                  <a:lnTo>
                    <a:pt x="1103313" y="0"/>
                  </a:lnTo>
                  <a:lnTo>
                    <a:pt x="1103313" y="1095038"/>
                  </a:lnTo>
                  <a:lnTo>
                    <a:pt x="0" y="1095038"/>
                  </a:lnTo>
                  <a:lnTo>
                    <a:pt x="0" y="0"/>
                  </a:lnTo>
                  <a:close/>
                </a:path>
              </a:pathLst>
            </a:custGeom>
            <a:blipFill>
              <a:blip r:embed="rId9"/>
              <a:stretch>
                <a:fillRect/>
              </a:stretch>
            </a:blipFill>
          </p:spPr>
        </p:sp>
        <p:sp>
          <p:nvSpPr>
            <p:cNvPr id="74" name="Freeform 74"/>
            <p:cNvSpPr/>
            <p:nvPr/>
          </p:nvSpPr>
          <p:spPr>
            <a:xfrm>
              <a:off x="487626" y="0"/>
              <a:ext cx="254460" cy="232195"/>
            </a:xfrm>
            <a:custGeom>
              <a:avLst/>
              <a:gdLst/>
              <a:ahLst/>
              <a:cxnLst/>
              <a:rect l="l" t="t" r="r" b="b"/>
              <a:pathLst>
                <a:path w="254460" h="232195">
                  <a:moveTo>
                    <a:pt x="0" y="0"/>
                  </a:moveTo>
                  <a:lnTo>
                    <a:pt x="254460" y="0"/>
                  </a:lnTo>
                  <a:lnTo>
                    <a:pt x="254460" y="232195"/>
                  </a:lnTo>
                  <a:lnTo>
                    <a:pt x="0" y="232195"/>
                  </a:lnTo>
                  <a:lnTo>
                    <a:pt x="0" y="0"/>
                  </a:lnTo>
                  <a:close/>
                </a:path>
              </a:pathLst>
            </a:custGeom>
            <a:blipFill>
              <a:blip r:embed="rId10"/>
              <a:stretch>
                <a:fillRect/>
              </a:stretch>
            </a:blipFill>
          </p:spPr>
        </p:sp>
        <p:sp>
          <p:nvSpPr>
            <p:cNvPr id="75" name="TextBox 75"/>
            <p:cNvSpPr txBox="1"/>
            <p:nvPr/>
          </p:nvSpPr>
          <p:spPr>
            <a:xfrm>
              <a:off x="137487" y="388859"/>
              <a:ext cx="891979" cy="379334"/>
            </a:xfrm>
            <a:prstGeom prst="rect">
              <a:avLst/>
            </a:prstGeom>
          </p:spPr>
          <p:txBody>
            <a:bodyPr lIns="0" tIns="0" rIns="0" bIns="0" rtlCol="0" anchor="t">
              <a:spAutoFit/>
            </a:bodyPr>
            <a:lstStyle/>
            <a:p>
              <a:pPr algn="ctr">
                <a:lnSpc>
                  <a:spcPts val="2155"/>
                </a:lnSpc>
                <a:spcBef>
                  <a:spcPct val="0"/>
                </a:spcBef>
              </a:pPr>
              <a:r>
                <a:rPr lang="en-US" sz="1539">
                  <a:solidFill>
                    <a:srgbClr val="000000"/>
                  </a:solidFill>
                  <a:latin typeface="Calibri (MS) Bold"/>
                </a:rPr>
                <a:t>USDA</a:t>
              </a:r>
            </a:p>
          </p:txBody>
        </p:sp>
      </p:grpSp>
      <p:sp>
        <p:nvSpPr>
          <p:cNvPr id="76" name="Freeform 76"/>
          <p:cNvSpPr/>
          <p:nvPr/>
        </p:nvSpPr>
        <p:spPr>
          <a:xfrm>
            <a:off x="918687" y="2956720"/>
            <a:ext cx="996093" cy="188680"/>
          </a:xfrm>
          <a:custGeom>
            <a:avLst/>
            <a:gdLst/>
            <a:ahLst/>
            <a:cxnLst/>
            <a:rect l="l" t="t" r="r" b="b"/>
            <a:pathLst>
              <a:path w="996093" h="188680">
                <a:moveTo>
                  <a:pt x="0" y="0"/>
                </a:moveTo>
                <a:lnTo>
                  <a:pt x="996094" y="0"/>
                </a:lnTo>
                <a:lnTo>
                  <a:pt x="996094" y="188680"/>
                </a:lnTo>
                <a:lnTo>
                  <a:pt x="0" y="188680"/>
                </a:lnTo>
                <a:lnTo>
                  <a:pt x="0" y="0"/>
                </a:lnTo>
                <a:close/>
              </a:path>
            </a:pathLst>
          </a:custGeom>
          <a:blipFill>
            <a:blip r:embed="rId11"/>
            <a:stretch>
              <a:fillRect/>
            </a:stretch>
          </a:blipFill>
        </p:spPr>
      </p:sp>
      <p:sp>
        <p:nvSpPr>
          <p:cNvPr id="77" name="Freeform 77"/>
          <p:cNvSpPr/>
          <p:nvPr/>
        </p:nvSpPr>
        <p:spPr>
          <a:xfrm>
            <a:off x="5093276" y="805407"/>
            <a:ext cx="4118960" cy="4235434"/>
          </a:xfrm>
          <a:custGeom>
            <a:avLst/>
            <a:gdLst/>
            <a:ahLst/>
            <a:cxnLst/>
            <a:rect l="l" t="t" r="r" b="b"/>
            <a:pathLst>
              <a:path w="4118960" h="4235434">
                <a:moveTo>
                  <a:pt x="0" y="0"/>
                </a:moveTo>
                <a:lnTo>
                  <a:pt x="4118960" y="0"/>
                </a:lnTo>
                <a:lnTo>
                  <a:pt x="4118960" y="4235435"/>
                </a:lnTo>
                <a:lnTo>
                  <a:pt x="0" y="4235435"/>
                </a:lnTo>
                <a:lnTo>
                  <a:pt x="0" y="0"/>
                </a:lnTo>
                <a:close/>
              </a:path>
            </a:pathLst>
          </a:custGeom>
          <a:blipFill>
            <a:blip r:embed="rId12"/>
            <a:stretch>
              <a:fillRect/>
            </a:stretch>
          </a:blipFill>
        </p:spPr>
      </p:sp>
      <p:grpSp>
        <p:nvGrpSpPr>
          <p:cNvPr id="78" name="Group 78"/>
          <p:cNvGrpSpPr/>
          <p:nvPr/>
        </p:nvGrpSpPr>
        <p:grpSpPr>
          <a:xfrm>
            <a:off x="6563301" y="903335"/>
            <a:ext cx="800317" cy="409589"/>
            <a:chOff x="0" y="0"/>
            <a:chExt cx="1067090" cy="546118"/>
          </a:xfrm>
        </p:grpSpPr>
        <p:sp>
          <p:nvSpPr>
            <p:cNvPr id="79" name="Freeform 79"/>
            <p:cNvSpPr/>
            <p:nvPr/>
          </p:nvSpPr>
          <p:spPr>
            <a:xfrm>
              <a:off x="0" y="298020"/>
              <a:ext cx="1067090" cy="248098"/>
            </a:xfrm>
            <a:custGeom>
              <a:avLst/>
              <a:gdLst/>
              <a:ahLst/>
              <a:cxnLst/>
              <a:rect l="l" t="t" r="r" b="b"/>
              <a:pathLst>
                <a:path w="1067090" h="248098">
                  <a:moveTo>
                    <a:pt x="0" y="0"/>
                  </a:moveTo>
                  <a:lnTo>
                    <a:pt x="1067090" y="0"/>
                  </a:lnTo>
                  <a:lnTo>
                    <a:pt x="1067090" y="248098"/>
                  </a:lnTo>
                  <a:lnTo>
                    <a:pt x="0" y="2480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0" name="TextBox 80"/>
            <p:cNvSpPr txBox="1"/>
            <p:nvPr/>
          </p:nvSpPr>
          <p:spPr>
            <a:xfrm>
              <a:off x="175508" y="247493"/>
              <a:ext cx="716074" cy="298625"/>
            </a:xfrm>
            <a:prstGeom prst="rect">
              <a:avLst/>
            </a:prstGeom>
          </p:spPr>
          <p:txBody>
            <a:bodyPr lIns="0" tIns="0" rIns="0" bIns="0" rtlCol="0" anchor="t">
              <a:spAutoFit/>
            </a:bodyPr>
            <a:lstStyle/>
            <a:p>
              <a:pPr algn="ctr">
                <a:lnSpc>
                  <a:spcPts val="1730"/>
                </a:lnSpc>
                <a:spcBef>
                  <a:spcPct val="0"/>
                </a:spcBef>
              </a:pPr>
              <a:r>
                <a:rPr lang="en-US" sz="1236">
                  <a:solidFill>
                    <a:srgbClr val="000000"/>
                  </a:solidFill>
                  <a:latin typeface="Calibri (MS) Bold"/>
                </a:rPr>
                <a:t>USDA</a:t>
              </a:r>
            </a:p>
          </p:txBody>
        </p:sp>
        <p:sp>
          <p:nvSpPr>
            <p:cNvPr id="81" name="Freeform 81"/>
            <p:cNvSpPr/>
            <p:nvPr/>
          </p:nvSpPr>
          <p:spPr>
            <a:xfrm>
              <a:off x="329323" y="0"/>
              <a:ext cx="318833" cy="319413"/>
            </a:xfrm>
            <a:custGeom>
              <a:avLst/>
              <a:gdLst/>
              <a:ahLst/>
              <a:cxnLst/>
              <a:rect l="l" t="t" r="r" b="b"/>
              <a:pathLst>
                <a:path w="318833" h="319413">
                  <a:moveTo>
                    <a:pt x="0" y="0"/>
                  </a:moveTo>
                  <a:lnTo>
                    <a:pt x="318833" y="0"/>
                  </a:lnTo>
                  <a:lnTo>
                    <a:pt x="318833" y="319413"/>
                  </a:lnTo>
                  <a:lnTo>
                    <a:pt x="0" y="3194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82" name="Freeform 82"/>
          <p:cNvSpPr/>
          <p:nvPr/>
        </p:nvSpPr>
        <p:spPr>
          <a:xfrm>
            <a:off x="6563301" y="2109083"/>
            <a:ext cx="800317" cy="186074"/>
          </a:xfrm>
          <a:custGeom>
            <a:avLst/>
            <a:gdLst/>
            <a:ahLst/>
            <a:cxnLst/>
            <a:rect l="l" t="t" r="r" b="b"/>
            <a:pathLst>
              <a:path w="800317" h="186074">
                <a:moveTo>
                  <a:pt x="0" y="0"/>
                </a:moveTo>
                <a:lnTo>
                  <a:pt x="800318" y="0"/>
                </a:lnTo>
                <a:lnTo>
                  <a:pt x="800318" y="186073"/>
                </a:lnTo>
                <a:lnTo>
                  <a:pt x="0" y="18607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3" name="TextBox 83"/>
          <p:cNvSpPr txBox="1"/>
          <p:nvPr/>
        </p:nvSpPr>
        <p:spPr>
          <a:xfrm>
            <a:off x="6694932" y="2059282"/>
            <a:ext cx="537055" cy="235875"/>
          </a:xfrm>
          <a:prstGeom prst="rect">
            <a:avLst/>
          </a:prstGeom>
        </p:spPr>
        <p:txBody>
          <a:bodyPr lIns="0" tIns="0" rIns="0" bIns="0" rtlCol="0" anchor="t">
            <a:spAutoFit/>
          </a:bodyPr>
          <a:lstStyle/>
          <a:p>
            <a:pPr algn="ctr">
              <a:lnSpc>
                <a:spcPts val="1730"/>
              </a:lnSpc>
              <a:spcBef>
                <a:spcPct val="0"/>
              </a:spcBef>
            </a:pPr>
            <a:r>
              <a:rPr lang="en-US" sz="1236">
                <a:solidFill>
                  <a:srgbClr val="000000"/>
                </a:solidFill>
                <a:latin typeface="Calibri (MS) Bold"/>
              </a:rPr>
              <a:t>USDA</a:t>
            </a:r>
          </a:p>
        </p:txBody>
      </p:sp>
      <p:sp>
        <p:nvSpPr>
          <p:cNvPr id="84" name="Freeform 84"/>
          <p:cNvSpPr/>
          <p:nvPr/>
        </p:nvSpPr>
        <p:spPr>
          <a:xfrm>
            <a:off x="6810294" y="1885568"/>
            <a:ext cx="239125" cy="239560"/>
          </a:xfrm>
          <a:custGeom>
            <a:avLst/>
            <a:gdLst/>
            <a:ahLst/>
            <a:cxnLst/>
            <a:rect l="l" t="t" r="r" b="b"/>
            <a:pathLst>
              <a:path w="239125" h="239560">
                <a:moveTo>
                  <a:pt x="0" y="0"/>
                </a:moveTo>
                <a:lnTo>
                  <a:pt x="239124" y="0"/>
                </a:lnTo>
                <a:lnTo>
                  <a:pt x="239124" y="239560"/>
                </a:lnTo>
                <a:lnTo>
                  <a:pt x="0" y="23956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5" name="TextBox 85"/>
          <p:cNvSpPr txBox="1"/>
          <p:nvPr/>
        </p:nvSpPr>
        <p:spPr>
          <a:xfrm>
            <a:off x="875741" y="2390874"/>
            <a:ext cx="2568452" cy="432496"/>
          </a:xfrm>
          <a:prstGeom prst="rect">
            <a:avLst/>
          </a:prstGeom>
        </p:spPr>
        <p:txBody>
          <a:bodyPr lIns="0" tIns="0" rIns="0" bIns="0" rtlCol="0" anchor="t">
            <a:spAutoFit/>
          </a:bodyPr>
          <a:lstStyle/>
          <a:p>
            <a:pPr>
              <a:lnSpc>
                <a:spcPts val="1798"/>
              </a:lnSpc>
            </a:pPr>
            <a:r>
              <a:rPr lang="en-US" sz="1523" spc="137">
                <a:solidFill>
                  <a:srgbClr val="FFFFFF"/>
                </a:solidFill>
                <a:latin typeface="League Spartan Bold"/>
              </a:rPr>
              <a:t>SEPARATE AREAS/ROOMS</a:t>
            </a:r>
          </a:p>
        </p:txBody>
      </p:sp>
      <p:sp>
        <p:nvSpPr>
          <p:cNvPr id="86" name="TextBox 86"/>
          <p:cNvSpPr txBox="1"/>
          <p:nvPr/>
        </p:nvSpPr>
        <p:spPr>
          <a:xfrm>
            <a:off x="574649" y="290828"/>
            <a:ext cx="4223892" cy="1370363"/>
          </a:xfrm>
          <a:prstGeom prst="rect">
            <a:avLst/>
          </a:prstGeom>
        </p:spPr>
        <p:txBody>
          <a:bodyPr lIns="0" tIns="0" rIns="0" bIns="0" rtlCol="0" anchor="t">
            <a:spAutoFit/>
          </a:bodyPr>
          <a:lstStyle/>
          <a:p>
            <a:pPr algn="ctr">
              <a:lnSpc>
                <a:spcPts val="5565"/>
              </a:lnSpc>
            </a:pPr>
            <a:r>
              <a:rPr lang="en-US" sz="3975">
                <a:solidFill>
                  <a:srgbClr val="000000"/>
                </a:solidFill>
                <a:latin typeface="League Spartan"/>
              </a:rPr>
              <a:t>DRY STORAGE EXAMPLES</a:t>
            </a:r>
          </a:p>
        </p:txBody>
      </p:sp>
      <p:sp>
        <p:nvSpPr>
          <p:cNvPr id="87" name="TextBox 87"/>
          <p:cNvSpPr txBox="1"/>
          <p:nvPr/>
        </p:nvSpPr>
        <p:spPr>
          <a:xfrm>
            <a:off x="918687" y="2960578"/>
            <a:ext cx="971986" cy="161913"/>
          </a:xfrm>
          <a:prstGeom prst="rect">
            <a:avLst/>
          </a:prstGeom>
        </p:spPr>
        <p:txBody>
          <a:bodyPr lIns="0" tIns="0" rIns="0" bIns="0" rtlCol="0" anchor="t">
            <a:spAutoFit/>
          </a:bodyPr>
          <a:lstStyle/>
          <a:p>
            <a:pPr algn="ctr">
              <a:lnSpc>
                <a:spcPts val="1332"/>
              </a:lnSpc>
            </a:pPr>
            <a:r>
              <a:rPr lang="en-US" sz="952">
                <a:solidFill>
                  <a:srgbClr val="000000"/>
                </a:solidFill>
                <a:latin typeface="Permanent Marker"/>
              </a:rPr>
              <a:t>dry storage #1</a:t>
            </a:r>
          </a:p>
        </p:txBody>
      </p:sp>
      <p:sp>
        <p:nvSpPr>
          <p:cNvPr id="88" name="TextBox 88"/>
          <p:cNvSpPr txBox="1"/>
          <p:nvPr/>
        </p:nvSpPr>
        <p:spPr>
          <a:xfrm>
            <a:off x="5137892" y="367028"/>
            <a:ext cx="4074344" cy="353660"/>
          </a:xfrm>
          <a:prstGeom prst="rect">
            <a:avLst/>
          </a:prstGeom>
        </p:spPr>
        <p:txBody>
          <a:bodyPr lIns="0" tIns="0" rIns="0" bIns="0" rtlCol="0" anchor="t">
            <a:spAutoFit/>
          </a:bodyPr>
          <a:lstStyle/>
          <a:p>
            <a:pPr algn="ctr">
              <a:lnSpc>
                <a:spcPts val="2852"/>
              </a:lnSpc>
            </a:pPr>
            <a:r>
              <a:rPr lang="en-US" sz="2417" spc="217">
                <a:solidFill>
                  <a:srgbClr val="4B7E1B"/>
                </a:solidFill>
                <a:latin typeface="League Spartan Bold"/>
              </a:rPr>
              <a:t>SEPARATE SHELVING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down)">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down)">
                                      <p:cBhvr>
                                        <p:cTn id="17" dur="500"/>
                                        <p:tgtEl>
                                          <p:spTgt spid="82"/>
                                        </p:tgtEl>
                                      </p:cBhvr>
                                    </p:animEffect>
                                  </p:childTnLst>
                                </p:cTn>
                              </p:par>
                              <p:par>
                                <p:cTn id="18" presetID="22" presetClass="entr" presetSubtype="4"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down)">
                                      <p:cBhvr>
                                        <p:cTn id="20" dur="500"/>
                                        <p:tgtEl>
                                          <p:spTgt spid="8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down)">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53600" cy="438729"/>
            <a:chOff x="0" y="0"/>
            <a:chExt cx="3612444" cy="162492"/>
          </a:xfrm>
        </p:grpSpPr>
        <p:sp>
          <p:nvSpPr>
            <p:cNvPr id="3" name="Freeform 3"/>
            <p:cNvSpPr/>
            <p:nvPr/>
          </p:nvSpPr>
          <p:spPr>
            <a:xfrm>
              <a:off x="0" y="0"/>
              <a:ext cx="3612445" cy="162492"/>
            </a:xfrm>
            <a:custGeom>
              <a:avLst/>
              <a:gdLst/>
              <a:ahLst/>
              <a:cxnLst/>
              <a:rect l="l" t="t" r="r" b="b"/>
              <a:pathLst>
                <a:path w="3612445" h="162492">
                  <a:moveTo>
                    <a:pt x="0" y="0"/>
                  </a:moveTo>
                  <a:lnTo>
                    <a:pt x="3612445" y="0"/>
                  </a:lnTo>
                  <a:lnTo>
                    <a:pt x="3612445" y="162492"/>
                  </a:lnTo>
                  <a:lnTo>
                    <a:pt x="0" y="162492"/>
                  </a:lnTo>
                  <a:close/>
                </a:path>
              </a:pathLst>
            </a:custGeom>
            <a:solidFill>
              <a:srgbClr val="B82627"/>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grpSp>
        <p:nvGrpSpPr>
          <p:cNvPr id="5" name="Group 5"/>
          <p:cNvGrpSpPr/>
          <p:nvPr/>
        </p:nvGrpSpPr>
        <p:grpSpPr>
          <a:xfrm>
            <a:off x="0" y="6876471"/>
            <a:ext cx="9753600" cy="438729"/>
            <a:chOff x="0" y="0"/>
            <a:chExt cx="3612444" cy="162492"/>
          </a:xfrm>
        </p:grpSpPr>
        <p:sp>
          <p:nvSpPr>
            <p:cNvPr id="6" name="Freeform 6"/>
            <p:cNvSpPr/>
            <p:nvPr/>
          </p:nvSpPr>
          <p:spPr>
            <a:xfrm>
              <a:off x="0" y="0"/>
              <a:ext cx="3612445" cy="162492"/>
            </a:xfrm>
            <a:custGeom>
              <a:avLst/>
              <a:gdLst/>
              <a:ahLst/>
              <a:cxnLst/>
              <a:rect l="l" t="t" r="r" b="b"/>
              <a:pathLst>
                <a:path w="3612445" h="162492">
                  <a:moveTo>
                    <a:pt x="0" y="0"/>
                  </a:moveTo>
                  <a:lnTo>
                    <a:pt x="3612445" y="0"/>
                  </a:lnTo>
                  <a:lnTo>
                    <a:pt x="3612445" y="162492"/>
                  </a:lnTo>
                  <a:lnTo>
                    <a:pt x="0" y="162492"/>
                  </a:lnTo>
                  <a:close/>
                </a:path>
              </a:pathLst>
            </a:custGeom>
            <a:solidFill>
              <a:srgbClr val="B82627"/>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sp>
        <p:nvSpPr>
          <p:cNvPr id="8" name="Freeform 8"/>
          <p:cNvSpPr/>
          <p:nvPr/>
        </p:nvSpPr>
        <p:spPr>
          <a:xfrm>
            <a:off x="206052" y="136423"/>
            <a:ext cx="5110752" cy="7416659"/>
          </a:xfrm>
          <a:custGeom>
            <a:avLst/>
            <a:gdLst/>
            <a:ahLst/>
            <a:cxnLst/>
            <a:rect l="l" t="t" r="r" b="b"/>
            <a:pathLst>
              <a:path w="5110752" h="7416659">
                <a:moveTo>
                  <a:pt x="0" y="0"/>
                </a:moveTo>
                <a:lnTo>
                  <a:pt x="5110752" y="0"/>
                </a:lnTo>
                <a:lnTo>
                  <a:pt x="5110752" y="7416659"/>
                </a:lnTo>
                <a:lnTo>
                  <a:pt x="0" y="74166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5400000">
            <a:off x="2090849" y="1322072"/>
            <a:ext cx="67528" cy="607752"/>
          </a:xfrm>
          <a:custGeom>
            <a:avLst/>
            <a:gdLst/>
            <a:ahLst/>
            <a:cxnLst/>
            <a:rect l="l" t="t" r="r" b="b"/>
            <a:pathLst>
              <a:path w="67528" h="607752">
                <a:moveTo>
                  <a:pt x="0" y="0"/>
                </a:moveTo>
                <a:lnTo>
                  <a:pt x="67528" y="0"/>
                </a:lnTo>
                <a:lnTo>
                  <a:pt x="67528" y="607752"/>
                </a:lnTo>
                <a:lnTo>
                  <a:pt x="0" y="607752"/>
                </a:lnTo>
                <a:lnTo>
                  <a:pt x="0" y="0"/>
                </a:lnTo>
                <a:close/>
              </a:path>
            </a:pathLst>
          </a:custGeom>
          <a:blipFill>
            <a:blip r:embed="rId5">
              <a:extLst>
                <a:ext uri="{96DAC541-7B7A-43D3-8B79-37D633B846F1}">
                  <asvg:svgBlip xmlns:asvg="http://schemas.microsoft.com/office/drawing/2016/SVG/main" r:embed="rId6"/>
                </a:ext>
              </a:extLst>
            </a:blip>
            <a:stretch>
              <a:fillRect l="-399999" r="-399999"/>
            </a:stretch>
          </a:blipFill>
        </p:spPr>
      </p:sp>
      <p:sp>
        <p:nvSpPr>
          <p:cNvPr id="10" name="Freeform 10"/>
          <p:cNvSpPr/>
          <p:nvPr/>
        </p:nvSpPr>
        <p:spPr>
          <a:xfrm>
            <a:off x="4280338" y="4370695"/>
            <a:ext cx="3685958" cy="2821433"/>
          </a:xfrm>
          <a:custGeom>
            <a:avLst/>
            <a:gdLst/>
            <a:ahLst/>
            <a:cxnLst/>
            <a:rect l="l" t="t" r="r" b="b"/>
            <a:pathLst>
              <a:path w="3685958" h="2821433">
                <a:moveTo>
                  <a:pt x="0" y="0"/>
                </a:moveTo>
                <a:lnTo>
                  <a:pt x="3685958" y="0"/>
                </a:lnTo>
                <a:lnTo>
                  <a:pt x="3685958" y="2821434"/>
                </a:lnTo>
                <a:lnTo>
                  <a:pt x="0" y="28214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134039" y="5302546"/>
            <a:ext cx="4309292" cy="4309292"/>
          </a:xfrm>
          <a:custGeom>
            <a:avLst/>
            <a:gdLst/>
            <a:ahLst/>
            <a:cxnLst/>
            <a:rect l="l" t="t" r="r" b="b"/>
            <a:pathLst>
              <a:path w="4309292" h="4309292">
                <a:moveTo>
                  <a:pt x="0" y="0"/>
                </a:moveTo>
                <a:lnTo>
                  <a:pt x="4309292" y="0"/>
                </a:lnTo>
                <a:lnTo>
                  <a:pt x="4309292" y="4309292"/>
                </a:lnTo>
                <a:lnTo>
                  <a:pt x="0" y="43092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562197" y="5165892"/>
            <a:ext cx="4240086" cy="2625484"/>
          </a:xfrm>
          <a:custGeom>
            <a:avLst/>
            <a:gdLst/>
            <a:ahLst/>
            <a:cxnLst/>
            <a:rect l="l" t="t" r="r" b="b"/>
            <a:pathLst>
              <a:path w="4240086" h="2625484">
                <a:moveTo>
                  <a:pt x="0" y="0"/>
                </a:moveTo>
                <a:lnTo>
                  <a:pt x="4240086" y="0"/>
                </a:lnTo>
                <a:lnTo>
                  <a:pt x="4240086" y="2625484"/>
                </a:lnTo>
                <a:lnTo>
                  <a:pt x="0" y="2625484"/>
                </a:lnTo>
                <a:lnTo>
                  <a:pt x="0" y="0"/>
                </a:lnTo>
                <a:close/>
              </a:path>
            </a:pathLst>
          </a:custGeom>
          <a:blipFill>
            <a:blip r:embed="rId11"/>
            <a:stretch>
              <a:fillRect/>
            </a:stretch>
          </a:blipFill>
        </p:spPr>
      </p:sp>
      <p:sp>
        <p:nvSpPr>
          <p:cNvPr id="13" name="Freeform 13"/>
          <p:cNvSpPr/>
          <p:nvPr/>
        </p:nvSpPr>
        <p:spPr>
          <a:xfrm>
            <a:off x="1194255" y="5165892"/>
            <a:ext cx="499846" cy="351142"/>
          </a:xfrm>
          <a:custGeom>
            <a:avLst/>
            <a:gdLst/>
            <a:ahLst/>
            <a:cxnLst/>
            <a:rect l="l" t="t" r="r" b="b"/>
            <a:pathLst>
              <a:path w="499846" h="351142">
                <a:moveTo>
                  <a:pt x="0" y="0"/>
                </a:moveTo>
                <a:lnTo>
                  <a:pt x="499847" y="0"/>
                </a:lnTo>
                <a:lnTo>
                  <a:pt x="499847" y="351142"/>
                </a:lnTo>
                <a:lnTo>
                  <a:pt x="0" y="3511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Freeform 14"/>
          <p:cNvSpPr/>
          <p:nvPr/>
        </p:nvSpPr>
        <p:spPr>
          <a:xfrm>
            <a:off x="1811838" y="4734288"/>
            <a:ext cx="385258" cy="597299"/>
          </a:xfrm>
          <a:custGeom>
            <a:avLst/>
            <a:gdLst/>
            <a:ahLst/>
            <a:cxnLst/>
            <a:rect l="l" t="t" r="r" b="b"/>
            <a:pathLst>
              <a:path w="385258" h="597299">
                <a:moveTo>
                  <a:pt x="0" y="0"/>
                </a:moveTo>
                <a:lnTo>
                  <a:pt x="385257" y="0"/>
                </a:lnTo>
                <a:lnTo>
                  <a:pt x="385257" y="597298"/>
                </a:lnTo>
                <a:lnTo>
                  <a:pt x="0" y="597298"/>
                </a:lnTo>
                <a:lnTo>
                  <a:pt x="0" y="0"/>
                </a:lnTo>
                <a:close/>
              </a:path>
            </a:pathLst>
          </a:custGeom>
          <a:blipFill>
            <a:blip r:embed="rId14"/>
            <a:stretch>
              <a:fillRect/>
            </a:stretch>
          </a:blipFill>
        </p:spPr>
      </p:sp>
      <p:sp>
        <p:nvSpPr>
          <p:cNvPr id="15" name="Freeform 15"/>
          <p:cNvSpPr/>
          <p:nvPr/>
        </p:nvSpPr>
        <p:spPr>
          <a:xfrm>
            <a:off x="2131708" y="5065675"/>
            <a:ext cx="388895" cy="531822"/>
          </a:xfrm>
          <a:custGeom>
            <a:avLst/>
            <a:gdLst/>
            <a:ahLst/>
            <a:cxnLst/>
            <a:rect l="l" t="t" r="r" b="b"/>
            <a:pathLst>
              <a:path w="388895" h="531822">
                <a:moveTo>
                  <a:pt x="0" y="0"/>
                </a:moveTo>
                <a:lnTo>
                  <a:pt x="388895" y="0"/>
                </a:lnTo>
                <a:lnTo>
                  <a:pt x="388895" y="531822"/>
                </a:lnTo>
                <a:lnTo>
                  <a:pt x="0" y="531822"/>
                </a:lnTo>
                <a:lnTo>
                  <a:pt x="0" y="0"/>
                </a:lnTo>
                <a:close/>
              </a:path>
            </a:pathLst>
          </a:custGeom>
          <a:blipFill>
            <a:blip r:embed="rId15"/>
            <a:stretch>
              <a:fillRect/>
            </a:stretch>
          </a:blipFill>
        </p:spPr>
      </p:sp>
      <p:sp>
        <p:nvSpPr>
          <p:cNvPr id="16" name="Freeform 16"/>
          <p:cNvSpPr/>
          <p:nvPr/>
        </p:nvSpPr>
        <p:spPr>
          <a:xfrm>
            <a:off x="2726323" y="4817906"/>
            <a:ext cx="329841" cy="523557"/>
          </a:xfrm>
          <a:custGeom>
            <a:avLst/>
            <a:gdLst/>
            <a:ahLst/>
            <a:cxnLst/>
            <a:rect l="l" t="t" r="r" b="b"/>
            <a:pathLst>
              <a:path w="329841" h="523557">
                <a:moveTo>
                  <a:pt x="0" y="0"/>
                </a:moveTo>
                <a:lnTo>
                  <a:pt x="329842" y="0"/>
                </a:lnTo>
                <a:lnTo>
                  <a:pt x="329842" y="523557"/>
                </a:lnTo>
                <a:lnTo>
                  <a:pt x="0" y="5235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7" name="Freeform 17"/>
          <p:cNvSpPr/>
          <p:nvPr/>
        </p:nvSpPr>
        <p:spPr>
          <a:xfrm>
            <a:off x="3261885" y="4982240"/>
            <a:ext cx="605292" cy="718448"/>
          </a:xfrm>
          <a:custGeom>
            <a:avLst/>
            <a:gdLst/>
            <a:ahLst/>
            <a:cxnLst/>
            <a:rect l="l" t="t" r="r" b="b"/>
            <a:pathLst>
              <a:path w="605292" h="718448">
                <a:moveTo>
                  <a:pt x="0" y="0"/>
                </a:moveTo>
                <a:lnTo>
                  <a:pt x="605292" y="0"/>
                </a:lnTo>
                <a:lnTo>
                  <a:pt x="605292" y="718447"/>
                </a:lnTo>
                <a:lnTo>
                  <a:pt x="0" y="71844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8" name="Freeform 18"/>
          <p:cNvSpPr/>
          <p:nvPr/>
        </p:nvSpPr>
        <p:spPr>
          <a:xfrm>
            <a:off x="3867177" y="4958028"/>
            <a:ext cx="701001" cy="894420"/>
          </a:xfrm>
          <a:custGeom>
            <a:avLst/>
            <a:gdLst/>
            <a:ahLst/>
            <a:cxnLst/>
            <a:rect l="l" t="t" r="r" b="b"/>
            <a:pathLst>
              <a:path w="701001" h="894420">
                <a:moveTo>
                  <a:pt x="0" y="0"/>
                </a:moveTo>
                <a:lnTo>
                  <a:pt x="701002" y="0"/>
                </a:lnTo>
                <a:lnTo>
                  <a:pt x="701002" y="894420"/>
                </a:lnTo>
                <a:lnTo>
                  <a:pt x="0" y="89442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9" name="Freeform 19"/>
          <p:cNvSpPr/>
          <p:nvPr/>
        </p:nvSpPr>
        <p:spPr>
          <a:xfrm>
            <a:off x="6687484" y="-472450"/>
            <a:ext cx="4669191" cy="4202272"/>
          </a:xfrm>
          <a:custGeom>
            <a:avLst/>
            <a:gdLst/>
            <a:ahLst/>
            <a:cxnLst/>
            <a:rect l="l" t="t" r="r" b="b"/>
            <a:pathLst>
              <a:path w="4669191" h="4202272">
                <a:moveTo>
                  <a:pt x="0" y="0"/>
                </a:moveTo>
                <a:lnTo>
                  <a:pt x="4669192" y="0"/>
                </a:lnTo>
                <a:lnTo>
                  <a:pt x="4669192" y="4202272"/>
                </a:lnTo>
                <a:lnTo>
                  <a:pt x="0" y="420227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grpSp>
        <p:nvGrpSpPr>
          <p:cNvPr id="20" name="Group 20"/>
          <p:cNvGrpSpPr/>
          <p:nvPr/>
        </p:nvGrpSpPr>
        <p:grpSpPr>
          <a:xfrm>
            <a:off x="4810618" y="2399379"/>
            <a:ext cx="6546057" cy="2194560"/>
            <a:chOff x="0" y="0"/>
            <a:chExt cx="2424466" cy="812800"/>
          </a:xfrm>
        </p:grpSpPr>
        <p:sp>
          <p:nvSpPr>
            <p:cNvPr id="21" name="Freeform 21"/>
            <p:cNvSpPr/>
            <p:nvPr/>
          </p:nvSpPr>
          <p:spPr>
            <a:xfrm>
              <a:off x="0" y="0"/>
              <a:ext cx="2424466" cy="812800"/>
            </a:xfrm>
            <a:custGeom>
              <a:avLst/>
              <a:gdLst/>
              <a:ahLst/>
              <a:cxnLst/>
              <a:rect l="l" t="t" r="r" b="b"/>
              <a:pathLst>
                <a:path w="2424466" h="812800">
                  <a:moveTo>
                    <a:pt x="0" y="0"/>
                  </a:moveTo>
                  <a:lnTo>
                    <a:pt x="2424466" y="0"/>
                  </a:lnTo>
                  <a:lnTo>
                    <a:pt x="2424466" y="812800"/>
                  </a:lnTo>
                  <a:lnTo>
                    <a:pt x="0" y="812800"/>
                  </a:lnTo>
                  <a:close/>
                </a:path>
              </a:pathLst>
            </a:custGeom>
            <a:solidFill>
              <a:srgbClr val="FFFFFF">
                <a:alpha val="62745"/>
              </a:srgbClr>
            </a:solidFill>
          </p:spPr>
        </p:sp>
        <p:sp>
          <p:nvSpPr>
            <p:cNvPr id="22" name="TextBox 22"/>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sp>
        <p:nvSpPr>
          <p:cNvPr id="23" name="TextBox 23"/>
          <p:cNvSpPr txBox="1"/>
          <p:nvPr/>
        </p:nvSpPr>
        <p:spPr>
          <a:xfrm>
            <a:off x="5202095" y="2920885"/>
            <a:ext cx="4308133" cy="1084873"/>
          </a:xfrm>
          <a:prstGeom prst="rect">
            <a:avLst/>
          </a:prstGeom>
        </p:spPr>
        <p:txBody>
          <a:bodyPr lIns="0" tIns="0" rIns="0" bIns="0" rtlCol="0" anchor="t">
            <a:spAutoFit/>
          </a:bodyPr>
          <a:lstStyle/>
          <a:p>
            <a:pPr algn="ctr">
              <a:lnSpc>
                <a:spcPts val="4352"/>
              </a:lnSpc>
            </a:pPr>
            <a:r>
              <a:rPr lang="en-US" sz="3109">
                <a:solidFill>
                  <a:srgbClr val="000000"/>
                </a:solidFill>
                <a:latin typeface="League Spartan"/>
              </a:rPr>
              <a:t>FOOD DISTRIBUTION REQUIREMENTS</a:t>
            </a:r>
          </a:p>
        </p:txBody>
      </p:sp>
      <p:sp>
        <p:nvSpPr>
          <p:cNvPr id="24" name="TextBox 24"/>
          <p:cNvSpPr txBox="1"/>
          <p:nvPr/>
        </p:nvSpPr>
        <p:spPr>
          <a:xfrm>
            <a:off x="1907131" y="2062169"/>
            <a:ext cx="3294964" cy="382822"/>
          </a:xfrm>
          <a:prstGeom prst="rect">
            <a:avLst/>
          </a:prstGeom>
        </p:spPr>
        <p:txBody>
          <a:bodyPr lIns="0" tIns="0" rIns="0" bIns="0" rtlCol="0" anchor="t">
            <a:spAutoFit/>
          </a:bodyPr>
          <a:lstStyle/>
          <a:p>
            <a:pPr>
              <a:lnSpc>
                <a:spcPts val="3061"/>
              </a:lnSpc>
            </a:pPr>
            <a:r>
              <a:rPr lang="en-US" sz="2186">
                <a:solidFill>
                  <a:srgbClr val="000000"/>
                </a:solidFill>
                <a:latin typeface="Canva Student Font"/>
              </a:rPr>
              <a:t>At least once every 30 days </a:t>
            </a:r>
          </a:p>
        </p:txBody>
      </p:sp>
      <p:sp>
        <p:nvSpPr>
          <p:cNvPr id="25" name="TextBox 25"/>
          <p:cNvSpPr txBox="1"/>
          <p:nvPr/>
        </p:nvSpPr>
        <p:spPr>
          <a:xfrm>
            <a:off x="894604" y="1505529"/>
            <a:ext cx="3877153" cy="247980"/>
          </a:xfrm>
          <a:prstGeom prst="rect">
            <a:avLst/>
          </a:prstGeom>
        </p:spPr>
        <p:txBody>
          <a:bodyPr lIns="0" tIns="0" rIns="0" bIns="0" rtlCol="0" anchor="t">
            <a:spAutoFit/>
          </a:bodyPr>
          <a:lstStyle/>
          <a:p>
            <a:pPr algn="ctr">
              <a:lnSpc>
                <a:spcPts val="2081"/>
              </a:lnSpc>
            </a:pPr>
            <a:r>
              <a:rPr lang="en-US" sz="1486">
                <a:solidFill>
                  <a:srgbClr val="000000"/>
                </a:solidFill>
                <a:latin typeface="Open Sans 1 Bold"/>
              </a:rPr>
              <a:t>USDA PRODUCT SHOULD BE DISTRIBUTED</a:t>
            </a:r>
          </a:p>
        </p:txBody>
      </p:sp>
      <p:sp>
        <p:nvSpPr>
          <p:cNvPr id="26" name="TextBox 26"/>
          <p:cNvSpPr txBox="1"/>
          <p:nvPr/>
        </p:nvSpPr>
        <p:spPr>
          <a:xfrm>
            <a:off x="5494113" y="5478934"/>
            <a:ext cx="3747331" cy="1691323"/>
          </a:xfrm>
          <a:prstGeom prst="rect">
            <a:avLst/>
          </a:prstGeom>
        </p:spPr>
        <p:txBody>
          <a:bodyPr lIns="0" tIns="0" rIns="0" bIns="0" rtlCol="0" anchor="t">
            <a:spAutoFit/>
          </a:bodyPr>
          <a:lstStyle/>
          <a:p>
            <a:pPr>
              <a:lnSpc>
                <a:spcPts val="3377"/>
              </a:lnSpc>
            </a:pPr>
            <a:r>
              <a:rPr lang="en-US" sz="2412">
                <a:solidFill>
                  <a:srgbClr val="000000"/>
                </a:solidFill>
                <a:latin typeface="Open Sans 1 Bold"/>
              </a:rPr>
              <a:t>Neighbors can access TEFAP as many times as needed on a first come, first serve basis.*</a:t>
            </a:r>
          </a:p>
        </p:txBody>
      </p:sp>
      <p:sp>
        <p:nvSpPr>
          <p:cNvPr id="27" name="TextBox 27"/>
          <p:cNvSpPr txBox="1"/>
          <p:nvPr/>
        </p:nvSpPr>
        <p:spPr>
          <a:xfrm>
            <a:off x="4014117" y="5118057"/>
            <a:ext cx="407121" cy="287181"/>
          </a:xfrm>
          <a:prstGeom prst="rect">
            <a:avLst/>
          </a:prstGeom>
        </p:spPr>
        <p:txBody>
          <a:bodyPr lIns="0" tIns="0" rIns="0" bIns="0" rtlCol="0" anchor="t">
            <a:spAutoFit/>
          </a:bodyPr>
          <a:lstStyle/>
          <a:p>
            <a:pPr>
              <a:lnSpc>
                <a:spcPts val="1137"/>
              </a:lnSpc>
            </a:pPr>
            <a:r>
              <a:rPr lang="en-US" sz="812">
                <a:solidFill>
                  <a:srgbClr val="FFFFFF"/>
                </a:solidFill>
                <a:latin typeface="Permanent Marker"/>
              </a:rPr>
              <a:t>SHARE TABLE</a:t>
            </a:r>
          </a:p>
        </p:txBody>
      </p:sp>
      <p:sp>
        <p:nvSpPr>
          <p:cNvPr id="28" name="TextBox 28"/>
          <p:cNvSpPr txBox="1"/>
          <p:nvPr/>
        </p:nvSpPr>
        <p:spPr>
          <a:xfrm>
            <a:off x="1907131" y="2877476"/>
            <a:ext cx="3294964" cy="356566"/>
          </a:xfrm>
          <a:prstGeom prst="rect">
            <a:avLst/>
          </a:prstGeom>
        </p:spPr>
        <p:txBody>
          <a:bodyPr lIns="0" tIns="0" rIns="0" bIns="0" rtlCol="0" anchor="t">
            <a:spAutoFit/>
          </a:bodyPr>
          <a:lstStyle/>
          <a:p>
            <a:pPr>
              <a:lnSpc>
                <a:spcPts val="2921"/>
              </a:lnSpc>
            </a:pPr>
            <a:r>
              <a:rPr lang="en-US" sz="2086">
                <a:solidFill>
                  <a:srgbClr val="000000"/>
                </a:solidFill>
                <a:latin typeface="Canva Student Font"/>
              </a:rPr>
              <a:t>Equitably to all eligible households</a:t>
            </a:r>
          </a:p>
        </p:txBody>
      </p:sp>
      <p:sp>
        <p:nvSpPr>
          <p:cNvPr id="29" name="TextBox 29"/>
          <p:cNvSpPr txBox="1"/>
          <p:nvPr/>
        </p:nvSpPr>
        <p:spPr>
          <a:xfrm>
            <a:off x="1907131" y="3789716"/>
            <a:ext cx="3294964" cy="382822"/>
          </a:xfrm>
          <a:prstGeom prst="rect">
            <a:avLst/>
          </a:prstGeom>
        </p:spPr>
        <p:txBody>
          <a:bodyPr lIns="0" tIns="0" rIns="0" bIns="0" rtlCol="0" anchor="t">
            <a:spAutoFit/>
          </a:bodyPr>
          <a:lstStyle/>
          <a:p>
            <a:pPr>
              <a:lnSpc>
                <a:spcPts val="3061"/>
              </a:lnSpc>
            </a:pPr>
            <a:r>
              <a:rPr lang="en-US" sz="2186">
                <a:solidFill>
                  <a:srgbClr val="000000"/>
                </a:solidFill>
                <a:latin typeface="Canva Student Font"/>
              </a:rPr>
              <a:t>With other food streams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26"/>
                                        </p:tgtEl>
                                      </p:cBhvr>
                                    </p:animEffect>
                                    <p:animScale>
                                      <p:cBhvr>
                                        <p:cTn id="25"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B7E1B"/>
        </a:solidFill>
        <a:effectLst/>
      </p:bgPr>
    </p:bg>
    <p:spTree>
      <p:nvGrpSpPr>
        <p:cNvPr id="1" name=""/>
        <p:cNvGrpSpPr/>
        <p:nvPr/>
      </p:nvGrpSpPr>
      <p:grpSpPr>
        <a:xfrm>
          <a:off x="0" y="0"/>
          <a:ext cx="0" cy="0"/>
          <a:chOff x="0" y="0"/>
          <a:chExt cx="0" cy="0"/>
        </a:xfrm>
      </p:grpSpPr>
      <p:grpSp>
        <p:nvGrpSpPr>
          <p:cNvPr id="2" name="Group 2"/>
          <p:cNvGrpSpPr/>
          <p:nvPr/>
        </p:nvGrpSpPr>
        <p:grpSpPr>
          <a:xfrm>
            <a:off x="518136" y="237542"/>
            <a:ext cx="5340531" cy="5068389"/>
            <a:chOff x="0" y="0"/>
            <a:chExt cx="1977975" cy="1877181"/>
          </a:xfrm>
        </p:grpSpPr>
        <p:sp>
          <p:nvSpPr>
            <p:cNvPr id="3" name="Freeform 3"/>
            <p:cNvSpPr/>
            <p:nvPr/>
          </p:nvSpPr>
          <p:spPr>
            <a:xfrm>
              <a:off x="0" y="0"/>
              <a:ext cx="1977975" cy="1877181"/>
            </a:xfrm>
            <a:custGeom>
              <a:avLst/>
              <a:gdLst/>
              <a:ahLst/>
              <a:cxnLst/>
              <a:rect l="l" t="t" r="r" b="b"/>
              <a:pathLst>
                <a:path w="1977975" h="1877181">
                  <a:moveTo>
                    <a:pt x="0" y="0"/>
                  </a:moveTo>
                  <a:lnTo>
                    <a:pt x="1977975" y="0"/>
                  </a:lnTo>
                  <a:lnTo>
                    <a:pt x="1977975" y="1877181"/>
                  </a:lnTo>
                  <a:lnTo>
                    <a:pt x="0" y="1877181"/>
                  </a:lnTo>
                  <a:close/>
                </a:path>
              </a:pathLst>
            </a:custGeom>
            <a:solidFill>
              <a:srgbClr val="18181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sp>
        <p:nvSpPr>
          <p:cNvPr id="5" name="Freeform 5">
            <a:hlinkClick r:id="rId3" tooltip="https://daretocare.org/wp-content/uploads/2023/06/KY-TEFAP-Household-Distribution-Rate-of-USDA-Commodities-FD_EFAP_54FB.pdf"/>
          </p:cNvPr>
          <p:cNvSpPr/>
          <p:nvPr/>
        </p:nvSpPr>
        <p:spPr>
          <a:xfrm>
            <a:off x="600366" y="304178"/>
            <a:ext cx="5176073" cy="4935117"/>
          </a:xfrm>
          <a:custGeom>
            <a:avLst/>
            <a:gdLst/>
            <a:ahLst/>
            <a:cxnLst/>
            <a:rect l="l" t="t" r="r" b="b"/>
            <a:pathLst>
              <a:path w="5176073" h="4935117">
                <a:moveTo>
                  <a:pt x="0" y="0"/>
                </a:moveTo>
                <a:lnTo>
                  <a:pt x="5176072" y="0"/>
                </a:lnTo>
                <a:lnTo>
                  <a:pt x="5176072" y="4935117"/>
                </a:lnTo>
                <a:lnTo>
                  <a:pt x="0" y="4935117"/>
                </a:lnTo>
                <a:lnTo>
                  <a:pt x="0" y="0"/>
                </a:lnTo>
                <a:close/>
              </a:path>
            </a:pathLst>
          </a:custGeom>
          <a:blipFill>
            <a:blip r:embed="rId4"/>
            <a:stretch>
              <a:fillRect/>
            </a:stretch>
          </a:blipFill>
        </p:spPr>
      </p:sp>
      <p:sp>
        <p:nvSpPr>
          <p:cNvPr id="6" name="Freeform 6"/>
          <p:cNvSpPr/>
          <p:nvPr/>
        </p:nvSpPr>
        <p:spPr>
          <a:xfrm>
            <a:off x="4971370" y="2466509"/>
            <a:ext cx="4414049" cy="4538868"/>
          </a:xfrm>
          <a:custGeom>
            <a:avLst/>
            <a:gdLst/>
            <a:ahLst/>
            <a:cxnLst/>
            <a:rect l="l" t="t" r="r" b="b"/>
            <a:pathLst>
              <a:path w="4414049" h="4538868">
                <a:moveTo>
                  <a:pt x="0" y="0"/>
                </a:moveTo>
                <a:lnTo>
                  <a:pt x="4414049" y="0"/>
                </a:lnTo>
                <a:lnTo>
                  <a:pt x="4414049" y="4538868"/>
                </a:lnTo>
                <a:lnTo>
                  <a:pt x="0" y="4538868"/>
                </a:lnTo>
                <a:lnTo>
                  <a:pt x="0" y="0"/>
                </a:lnTo>
                <a:close/>
              </a:path>
            </a:pathLst>
          </a:custGeom>
          <a:blipFill>
            <a:blip r:embed="rId5"/>
            <a:stretch>
              <a:fillRect/>
            </a:stretch>
          </a:blipFill>
        </p:spPr>
      </p:sp>
      <p:grpSp>
        <p:nvGrpSpPr>
          <p:cNvPr id="7" name="Group 7"/>
          <p:cNvGrpSpPr/>
          <p:nvPr/>
        </p:nvGrpSpPr>
        <p:grpSpPr>
          <a:xfrm>
            <a:off x="6546710" y="2571452"/>
            <a:ext cx="857653" cy="438932"/>
            <a:chOff x="0" y="0"/>
            <a:chExt cx="1143538" cy="585243"/>
          </a:xfrm>
        </p:grpSpPr>
        <p:sp>
          <p:nvSpPr>
            <p:cNvPr id="8" name="Freeform 8"/>
            <p:cNvSpPr/>
            <p:nvPr/>
          </p:nvSpPr>
          <p:spPr>
            <a:xfrm>
              <a:off x="0" y="319370"/>
              <a:ext cx="1143538" cy="265873"/>
            </a:xfrm>
            <a:custGeom>
              <a:avLst/>
              <a:gdLst/>
              <a:ahLst/>
              <a:cxnLst/>
              <a:rect l="l" t="t" r="r" b="b"/>
              <a:pathLst>
                <a:path w="1143538" h="265873">
                  <a:moveTo>
                    <a:pt x="0" y="0"/>
                  </a:moveTo>
                  <a:lnTo>
                    <a:pt x="1143538" y="0"/>
                  </a:lnTo>
                  <a:lnTo>
                    <a:pt x="1143538" y="265873"/>
                  </a:lnTo>
                  <a:lnTo>
                    <a:pt x="0" y="26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188082" y="259111"/>
              <a:ext cx="767374" cy="326132"/>
            </a:xfrm>
            <a:prstGeom prst="rect">
              <a:avLst/>
            </a:prstGeom>
          </p:spPr>
          <p:txBody>
            <a:bodyPr lIns="0" tIns="0" rIns="0" bIns="0" rtlCol="0" anchor="t">
              <a:spAutoFit/>
            </a:bodyPr>
            <a:lstStyle/>
            <a:p>
              <a:pPr algn="ctr">
                <a:lnSpc>
                  <a:spcPts val="1854"/>
                </a:lnSpc>
                <a:spcBef>
                  <a:spcPct val="0"/>
                </a:spcBef>
              </a:pPr>
              <a:r>
                <a:rPr lang="en-US" sz="1324">
                  <a:solidFill>
                    <a:srgbClr val="000000"/>
                  </a:solidFill>
                  <a:latin typeface="Calibri (MS) Bold"/>
                </a:rPr>
                <a:t>USDA</a:t>
              </a:r>
            </a:p>
          </p:txBody>
        </p:sp>
        <p:sp>
          <p:nvSpPr>
            <p:cNvPr id="10" name="Freeform 10"/>
            <p:cNvSpPr/>
            <p:nvPr/>
          </p:nvSpPr>
          <p:spPr>
            <a:xfrm>
              <a:off x="352916" y="0"/>
              <a:ext cx="341674" cy="342297"/>
            </a:xfrm>
            <a:custGeom>
              <a:avLst/>
              <a:gdLst/>
              <a:ahLst/>
              <a:cxnLst/>
              <a:rect l="l" t="t" r="r" b="b"/>
              <a:pathLst>
                <a:path w="341674" h="342297">
                  <a:moveTo>
                    <a:pt x="0" y="0"/>
                  </a:moveTo>
                  <a:lnTo>
                    <a:pt x="341675" y="0"/>
                  </a:lnTo>
                  <a:lnTo>
                    <a:pt x="341675" y="342297"/>
                  </a:lnTo>
                  <a:lnTo>
                    <a:pt x="0" y="3422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11" name="Freeform 11"/>
          <p:cNvSpPr/>
          <p:nvPr/>
        </p:nvSpPr>
        <p:spPr>
          <a:xfrm>
            <a:off x="6546710" y="3863582"/>
            <a:ext cx="857653" cy="199404"/>
          </a:xfrm>
          <a:custGeom>
            <a:avLst/>
            <a:gdLst/>
            <a:ahLst/>
            <a:cxnLst/>
            <a:rect l="l" t="t" r="r" b="b"/>
            <a:pathLst>
              <a:path w="857653" h="199404">
                <a:moveTo>
                  <a:pt x="0" y="0"/>
                </a:moveTo>
                <a:lnTo>
                  <a:pt x="857653" y="0"/>
                </a:lnTo>
                <a:lnTo>
                  <a:pt x="857653" y="199404"/>
                </a:lnTo>
                <a:lnTo>
                  <a:pt x="0" y="199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6687771" y="3804100"/>
            <a:ext cx="575531" cy="258886"/>
          </a:xfrm>
          <a:prstGeom prst="rect">
            <a:avLst/>
          </a:prstGeom>
        </p:spPr>
        <p:txBody>
          <a:bodyPr lIns="0" tIns="0" rIns="0" bIns="0" rtlCol="0" anchor="t">
            <a:spAutoFit/>
          </a:bodyPr>
          <a:lstStyle/>
          <a:p>
            <a:pPr algn="ctr">
              <a:lnSpc>
                <a:spcPts val="1854"/>
              </a:lnSpc>
              <a:spcBef>
                <a:spcPct val="0"/>
              </a:spcBef>
            </a:pPr>
            <a:r>
              <a:rPr lang="en-US" sz="1324">
                <a:solidFill>
                  <a:srgbClr val="000000"/>
                </a:solidFill>
                <a:latin typeface="Calibri (MS) Bold"/>
              </a:rPr>
              <a:t>USDA</a:t>
            </a:r>
          </a:p>
        </p:txBody>
      </p:sp>
      <p:sp>
        <p:nvSpPr>
          <p:cNvPr id="13" name="Freeform 13"/>
          <p:cNvSpPr/>
          <p:nvPr/>
        </p:nvSpPr>
        <p:spPr>
          <a:xfrm>
            <a:off x="6811397" y="3624054"/>
            <a:ext cx="256256" cy="256723"/>
          </a:xfrm>
          <a:custGeom>
            <a:avLst/>
            <a:gdLst/>
            <a:ahLst/>
            <a:cxnLst/>
            <a:rect l="l" t="t" r="r" b="b"/>
            <a:pathLst>
              <a:path w="256256" h="256723">
                <a:moveTo>
                  <a:pt x="0" y="0"/>
                </a:moveTo>
                <a:lnTo>
                  <a:pt x="256256" y="0"/>
                </a:lnTo>
                <a:lnTo>
                  <a:pt x="256256" y="256723"/>
                </a:lnTo>
                <a:lnTo>
                  <a:pt x="0" y="256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5090411" y="2686383"/>
            <a:ext cx="1200005" cy="648003"/>
          </a:xfrm>
          <a:custGeom>
            <a:avLst/>
            <a:gdLst/>
            <a:ahLst/>
            <a:cxnLst/>
            <a:rect l="l" t="t" r="r" b="b"/>
            <a:pathLst>
              <a:path w="1200005" h="648003">
                <a:moveTo>
                  <a:pt x="0" y="0"/>
                </a:moveTo>
                <a:lnTo>
                  <a:pt x="1200005" y="0"/>
                </a:lnTo>
                <a:lnTo>
                  <a:pt x="1200005" y="648002"/>
                </a:lnTo>
                <a:lnTo>
                  <a:pt x="0" y="648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5"/>
          <p:cNvSpPr/>
          <p:nvPr/>
        </p:nvSpPr>
        <p:spPr>
          <a:xfrm>
            <a:off x="5090411" y="3738985"/>
            <a:ext cx="1200005" cy="648003"/>
          </a:xfrm>
          <a:custGeom>
            <a:avLst/>
            <a:gdLst/>
            <a:ahLst/>
            <a:cxnLst/>
            <a:rect l="l" t="t" r="r" b="b"/>
            <a:pathLst>
              <a:path w="1200005" h="648003">
                <a:moveTo>
                  <a:pt x="0" y="0"/>
                </a:moveTo>
                <a:lnTo>
                  <a:pt x="1200005" y="0"/>
                </a:lnTo>
                <a:lnTo>
                  <a:pt x="1200005" y="648003"/>
                </a:lnTo>
                <a:lnTo>
                  <a:pt x="0" y="6480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TextBox 16"/>
          <p:cNvSpPr txBox="1"/>
          <p:nvPr/>
        </p:nvSpPr>
        <p:spPr>
          <a:xfrm>
            <a:off x="5945019" y="330405"/>
            <a:ext cx="3440400" cy="1111258"/>
          </a:xfrm>
          <a:prstGeom prst="rect">
            <a:avLst/>
          </a:prstGeom>
        </p:spPr>
        <p:txBody>
          <a:bodyPr lIns="0" tIns="0" rIns="0" bIns="0" rtlCol="0" anchor="t">
            <a:spAutoFit/>
          </a:bodyPr>
          <a:lstStyle/>
          <a:p>
            <a:pPr algn="ctr">
              <a:lnSpc>
                <a:spcPts val="4533"/>
              </a:lnSpc>
            </a:pPr>
            <a:r>
              <a:rPr lang="en-US" sz="3238">
                <a:solidFill>
                  <a:srgbClr val="000000"/>
                </a:solidFill>
                <a:latin typeface="League Spartan"/>
              </a:rPr>
              <a:t>HOUSEHOLD BREAKS</a:t>
            </a:r>
          </a:p>
        </p:txBody>
      </p:sp>
      <p:sp>
        <p:nvSpPr>
          <p:cNvPr id="17" name="TextBox 17"/>
          <p:cNvSpPr txBox="1"/>
          <p:nvPr/>
        </p:nvSpPr>
        <p:spPr>
          <a:xfrm>
            <a:off x="5128855" y="2810757"/>
            <a:ext cx="1055320" cy="452987"/>
          </a:xfrm>
          <a:prstGeom prst="rect">
            <a:avLst/>
          </a:prstGeom>
        </p:spPr>
        <p:txBody>
          <a:bodyPr lIns="0" tIns="0" rIns="0" bIns="0" rtlCol="0" anchor="t">
            <a:spAutoFit/>
          </a:bodyPr>
          <a:lstStyle/>
          <a:p>
            <a:pPr>
              <a:lnSpc>
                <a:spcPts val="1231"/>
              </a:lnSpc>
            </a:pPr>
            <a:r>
              <a:rPr lang="en-US" sz="879">
                <a:solidFill>
                  <a:srgbClr val="000000"/>
                </a:solidFill>
                <a:latin typeface="Canva Student Font"/>
              </a:rPr>
              <a:t>Households of 1-3: Take 1</a:t>
            </a:r>
          </a:p>
          <a:p>
            <a:pPr>
              <a:lnSpc>
                <a:spcPts val="1231"/>
              </a:lnSpc>
            </a:pPr>
            <a:r>
              <a:rPr lang="en-US" sz="879">
                <a:solidFill>
                  <a:srgbClr val="000000"/>
                </a:solidFill>
                <a:latin typeface="Canva Student Font"/>
              </a:rPr>
              <a:t>Households of 4-6: Take 2</a:t>
            </a:r>
          </a:p>
          <a:p>
            <a:pPr>
              <a:lnSpc>
                <a:spcPts val="1231"/>
              </a:lnSpc>
            </a:pPr>
            <a:r>
              <a:rPr lang="en-US" sz="879">
                <a:solidFill>
                  <a:srgbClr val="000000"/>
                </a:solidFill>
                <a:latin typeface="Canva Student Font"/>
              </a:rPr>
              <a:t>Households of 7 &amp; Up: Take 2</a:t>
            </a:r>
          </a:p>
        </p:txBody>
      </p:sp>
      <p:sp>
        <p:nvSpPr>
          <p:cNvPr id="18" name="TextBox 18"/>
          <p:cNvSpPr txBox="1"/>
          <p:nvPr/>
        </p:nvSpPr>
        <p:spPr>
          <a:xfrm>
            <a:off x="5111391" y="3921838"/>
            <a:ext cx="1090247" cy="362742"/>
          </a:xfrm>
          <a:prstGeom prst="rect">
            <a:avLst/>
          </a:prstGeom>
        </p:spPr>
        <p:txBody>
          <a:bodyPr lIns="0" tIns="0" rIns="0" bIns="0" rtlCol="0" anchor="t">
            <a:spAutoFit/>
          </a:bodyPr>
          <a:lstStyle/>
          <a:p>
            <a:pPr>
              <a:lnSpc>
                <a:spcPts val="997"/>
              </a:lnSpc>
            </a:pPr>
            <a:r>
              <a:rPr lang="en-US" sz="712">
                <a:solidFill>
                  <a:srgbClr val="000000"/>
                </a:solidFill>
                <a:latin typeface="Canva Student Font"/>
              </a:rPr>
              <a:t>1Households of 1-3: Take 2 (max 4)</a:t>
            </a:r>
          </a:p>
          <a:p>
            <a:pPr>
              <a:lnSpc>
                <a:spcPts val="997"/>
              </a:lnSpc>
            </a:pPr>
            <a:r>
              <a:rPr lang="en-US" sz="712">
                <a:solidFill>
                  <a:srgbClr val="000000"/>
                </a:solidFill>
                <a:latin typeface="Canva Student Font"/>
              </a:rPr>
              <a:t>Households of 4-6: Take 3 (max 6)</a:t>
            </a:r>
          </a:p>
          <a:p>
            <a:pPr>
              <a:lnSpc>
                <a:spcPts val="997"/>
              </a:lnSpc>
            </a:pPr>
            <a:r>
              <a:rPr lang="en-US" sz="712">
                <a:solidFill>
                  <a:srgbClr val="000000"/>
                </a:solidFill>
                <a:latin typeface="Canva Student Font"/>
              </a:rPr>
              <a:t>Households of 7 &amp; Up: Take 3 (max 6)</a:t>
            </a:r>
          </a:p>
        </p:txBody>
      </p:sp>
      <p:sp>
        <p:nvSpPr>
          <p:cNvPr id="19" name="TextBox 19"/>
          <p:cNvSpPr txBox="1"/>
          <p:nvPr/>
        </p:nvSpPr>
        <p:spPr>
          <a:xfrm>
            <a:off x="1180901" y="425575"/>
            <a:ext cx="4015002" cy="230832"/>
          </a:xfrm>
          <a:prstGeom prst="rect">
            <a:avLst/>
          </a:prstGeom>
        </p:spPr>
        <p:txBody>
          <a:bodyPr lIns="0" tIns="0" rIns="0" bIns="0" rtlCol="0" anchor="t">
            <a:spAutoFit/>
          </a:bodyPr>
          <a:lstStyle/>
          <a:p>
            <a:pPr algn="ctr">
              <a:lnSpc>
                <a:spcPts val="1810"/>
              </a:lnSpc>
            </a:pPr>
            <a:r>
              <a:rPr lang="en-US" sz="1293">
                <a:solidFill>
                  <a:srgbClr val="B82627"/>
                </a:solidFill>
                <a:latin typeface="Canva Student Font"/>
              </a:rPr>
              <a:t>Please note: shopping list may change based on available inventory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9CC33"/>
        </a:solidFill>
        <a:effectLst/>
      </p:bgPr>
    </p:bg>
    <p:spTree>
      <p:nvGrpSpPr>
        <p:cNvPr id="1" name=""/>
        <p:cNvGrpSpPr/>
        <p:nvPr/>
      </p:nvGrpSpPr>
      <p:grpSpPr>
        <a:xfrm>
          <a:off x="0" y="0"/>
          <a:ext cx="0" cy="0"/>
          <a:chOff x="0" y="0"/>
          <a:chExt cx="0" cy="0"/>
        </a:xfrm>
      </p:grpSpPr>
      <p:grpSp>
        <p:nvGrpSpPr>
          <p:cNvPr id="2" name="Group 2"/>
          <p:cNvGrpSpPr/>
          <p:nvPr/>
        </p:nvGrpSpPr>
        <p:grpSpPr>
          <a:xfrm>
            <a:off x="-15784" y="-4211"/>
            <a:ext cx="9751999" cy="7319411"/>
            <a:chOff x="0" y="0"/>
            <a:chExt cx="5650998" cy="4241384"/>
          </a:xfrm>
        </p:grpSpPr>
        <p:sp>
          <p:nvSpPr>
            <p:cNvPr id="3" name="Freeform 3"/>
            <p:cNvSpPr/>
            <p:nvPr/>
          </p:nvSpPr>
          <p:spPr>
            <a:xfrm>
              <a:off x="0" y="0"/>
              <a:ext cx="5650998" cy="4241384"/>
            </a:xfrm>
            <a:custGeom>
              <a:avLst/>
              <a:gdLst/>
              <a:ahLst/>
              <a:cxnLst/>
              <a:rect l="l" t="t" r="r" b="b"/>
              <a:pathLst>
                <a:path w="5650998" h="4241384">
                  <a:moveTo>
                    <a:pt x="0" y="0"/>
                  </a:moveTo>
                  <a:lnTo>
                    <a:pt x="0" y="4241384"/>
                  </a:lnTo>
                  <a:lnTo>
                    <a:pt x="5650998" y="4241384"/>
                  </a:lnTo>
                  <a:lnTo>
                    <a:pt x="5650998" y="0"/>
                  </a:lnTo>
                  <a:lnTo>
                    <a:pt x="0" y="0"/>
                  </a:lnTo>
                  <a:close/>
                  <a:moveTo>
                    <a:pt x="5590037" y="4180424"/>
                  </a:moveTo>
                  <a:lnTo>
                    <a:pt x="59690" y="4180424"/>
                  </a:lnTo>
                  <a:lnTo>
                    <a:pt x="59690" y="59690"/>
                  </a:lnTo>
                  <a:lnTo>
                    <a:pt x="5590037" y="59690"/>
                  </a:lnTo>
                  <a:lnTo>
                    <a:pt x="5590037" y="4180424"/>
                  </a:lnTo>
                  <a:close/>
                </a:path>
              </a:pathLst>
            </a:custGeom>
            <a:solidFill>
              <a:srgbClr val="000000"/>
            </a:solidFill>
          </p:spPr>
        </p:sp>
      </p:grpSp>
      <p:grpSp>
        <p:nvGrpSpPr>
          <p:cNvPr id="4" name="Group 4"/>
          <p:cNvGrpSpPr/>
          <p:nvPr/>
        </p:nvGrpSpPr>
        <p:grpSpPr>
          <a:xfrm>
            <a:off x="801" y="2789789"/>
            <a:ext cx="9751999" cy="4525411"/>
            <a:chOff x="0" y="0"/>
            <a:chExt cx="5650998" cy="2622343"/>
          </a:xfrm>
        </p:grpSpPr>
        <p:sp>
          <p:nvSpPr>
            <p:cNvPr id="5" name="Freeform 5"/>
            <p:cNvSpPr/>
            <p:nvPr/>
          </p:nvSpPr>
          <p:spPr>
            <a:xfrm>
              <a:off x="0" y="0"/>
              <a:ext cx="5650998" cy="2622343"/>
            </a:xfrm>
            <a:custGeom>
              <a:avLst/>
              <a:gdLst/>
              <a:ahLst/>
              <a:cxnLst/>
              <a:rect l="l" t="t" r="r" b="b"/>
              <a:pathLst>
                <a:path w="5650998" h="2622343">
                  <a:moveTo>
                    <a:pt x="0" y="0"/>
                  </a:moveTo>
                  <a:lnTo>
                    <a:pt x="0" y="2622343"/>
                  </a:lnTo>
                  <a:lnTo>
                    <a:pt x="5650998" y="2622343"/>
                  </a:lnTo>
                  <a:lnTo>
                    <a:pt x="5650998" y="0"/>
                  </a:lnTo>
                  <a:lnTo>
                    <a:pt x="0" y="0"/>
                  </a:lnTo>
                  <a:close/>
                  <a:moveTo>
                    <a:pt x="5590037" y="2561383"/>
                  </a:moveTo>
                  <a:lnTo>
                    <a:pt x="59690" y="2561383"/>
                  </a:lnTo>
                  <a:lnTo>
                    <a:pt x="59690" y="59690"/>
                  </a:lnTo>
                  <a:lnTo>
                    <a:pt x="5590037" y="59690"/>
                  </a:lnTo>
                  <a:lnTo>
                    <a:pt x="5590037" y="2561383"/>
                  </a:lnTo>
                  <a:close/>
                </a:path>
              </a:pathLst>
            </a:custGeom>
            <a:solidFill>
              <a:srgbClr val="000000"/>
            </a:solidFill>
          </p:spPr>
        </p:sp>
      </p:grpSp>
      <p:grpSp>
        <p:nvGrpSpPr>
          <p:cNvPr id="6" name="Group 6"/>
          <p:cNvGrpSpPr/>
          <p:nvPr/>
        </p:nvGrpSpPr>
        <p:grpSpPr>
          <a:xfrm>
            <a:off x="1601" y="2789789"/>
            <a:ext cx="4951399" cy="4525411"/>
            <a:chOff x="0" y="0"/>
            <a:chExt cx="2869191" cy="2622343"/>
          </a:xfrm>
        </p:grpSpPr>
        <p:sp>
          <p:nvSpPr>
            <p:cNvPr id="7" name="Freeform 7"/>
            <p:cNvSpPr/>
            <p:nvPr/>
          </p:nvSpPr>
          <p:spPr>
            <a:xfrm>
              <a:off x="0" y="0"/>
              <a:ext cx="2869191" cy="2622343"/>
            </a:xfrm>
            <a:custGeom>
              <a:avLst/>
              <a:gdLst/>
              <a:ahLst/>
              <a:cxnLst/>
              <a:rect l="l" t="t" r="r" b="b"/>
              <a:pathLst>
                <a:path w="2869191" h="2622343">
                  <a:moveTo>
                    <a:pt x="0" y="0"/>
                  </a:moveTo>
                  <a:lnTo>
                    <a:pt x="0" y="2622343"/>
                  </a:lnTo>
                  <a:lnTo>
                    <a:pt x="2869191" y="2622343"/>
                  </a:lnTo>
                  <a:lnTo>
                    <a:pt x="2869191" y="0"/>
                  </a:lnTo>
                  <a:lnTo>
                    <a:pt x="0" y="0"/>
                  </a:lnTo>
                  <a:close/>
                  <a:moveTo>
                    <a:pt x="2808231" y="2561383"/>
                  </a:moveTo>
                  <a:lnTo>
                    <a:pt x="59690" y="2561383"/>
                  </a:lnTo>
                  <a:lnTo>
                    <a:pt x="59690" y="59690"/>
                  </a:lnTo>
                  <a:lnTo>
                    <a:pt x="2808231" y="59690"/>
                  </a:lnTo>
                  <a:lnTo>
                    <a:pt x="2808231" y="2561383"/>
                  </a:lnTo>
                  <a:close/>
                </a:path>
              </a:pathLst>
            </a:custGeom>
            <a:solidFill>
              <a:srgbClr val="000000"/>
            </a:solidFill>
          </p:spPr>
        </p:sp>
      </p:grpSp>
      <p:sp>
        <p:nvSpPr>
          <p:cNvPr id="8" name="AutoShape 8"/>
          <p:cNvSpPr/>
          <p:nvPr/>
        </p:nvSpPr>
        <p:spPr>
          <a:xfrm>
            <a:off x="86676" y="83884"/>
            <a:ext cx="9547080" cy="2705905"/>
          </a:xfrm>
          <a:prstGeom prst="rect">
            <a:avLst/>
          </a:prstGeom>
          <a:solidFill>
            <a:srgbClr val="FFFFFF"/>
          </a:solidFill>
        </p:spPr>
      </p:sp>
      <p:sp>
        <p:nvSpPr>
          <p:cNvPr id="9" name="AutoShape 9"/>
          <p:cNvSpPr/>
          <p:nvPr/>
        </p:nvSpPr>
        <p:spPr>
          <a:xfrm>
            <a:off x="-78345" y="5640505"/>
            <a:ext cx="9814560" cy="99060"/>
          </a:xfrm>
          <a:prstGeom prst="rect">
            <a:avLst/>
          </a:prstGeom>
          <a:solidFill>
            <a:srgbClr val="000000"/>
          </a:solidFill>
        </p:spPr>
      </p:sp>
      <p:sp>
        <p:nvSpPr>
          <p:cNvPr id="10" name="Freeform 10"/>
          <p:cNvSpPr/>
          <p:nvPr/>
        </p:nvSpPr>
        <p:spPr>
          <a:xfrm>
            <a:off x="659464" y="97741"/>
            <a:ext cx="3779680" cy="2678190"/>
          </a:xfrm>
          <a:custGeom>
            <a:avLst/>
            <a:gdLst/>
            <a:ahLst/>
            <a:cxnLst/>
            <a:rect l="l" t="t" r="r" b="b"/>
            <a:pathLst>
              <a:path w="3779680" h="2678190">
                <a:moveTo>
                  <a:pt x="0" y="0"/>
                </a:moveTo>
                <a:lnTo>
                  <a:pt x="3779680" y="0"/>
                </a:lnTo>
                <a:lnTo>
                  <a:pt x="3779680" y="2678191"/>
                </a:lnTo>
                <a:lnTo>
                  <a:pt x="0" y="2678191"/>
                </a:lnTo>
                <a:lnTo>
                  <a:pt x="0" y="0"/>
                </a:lnTo>
                <a:close/>
              </a:path>
            </a:pathLst>
          </a:custGeom>
          <a:blipFill>
            <a:blip r:embed="rId3"/>
            <a:stretch>
              <a:fillRect l="-3690" t="-6596" r="-2095"/>
            </a:stretch>
          </a:blipFill>
        </p:spPr>
      </p:sp>
      <p:sp>
        <p:nvSpPr>
          <p:cNvPr id="11" name="AutoShape 11"/>
          <p:cNvSpPr/>
          <p:nvPr/>
        </p:nvSpPr>
        <p:spPr>
          <a:xfrm>
            <a:off x="-78345" y="4120315"/>
            <a:ext cx="9814560" cy="99060"/>
          </a:xfrm>
          <a:prstGeom prst="rect">
            <a:avLst/>
          </a:prstGeom>
          <a:solidFill>
            <a:srgbClr val="000000"/>
          </a:solidFill>
        </p:spPr>
      </p:sp>
      <p:sp>
        <p:nvSpPr>
          <p:cNvPr id="12" name="Freeform 12"/>
          <p:cNvSpPr/>
          <p:nvPr/>
        </p:nvSpPr>
        <p:spPr>
          <a:xfrm>
            <a:off x="8532868" y="1504067"/>
            <a:ext cx="877732" cy="877732"/>
          </a:xfrm>
          <a:custGeom>
            <a:avLst/>
            <a:gdLst/>
            <a:ahLst/>
            <a:cxnLst/>
            <a:rect l="l" t="t" r="r" b="b"/>
            <a:pathLst>
              <a:path w="877732" h="877732">
                <a:moveTo>
                  <a:pt x="0" y="0"/>
                </a:moveTo>
                <a:lnTo>
                  <a:pt x="877732" y="0"/>
                </a:lnTo>
                <a:lnTo>
                  <a:pt x="877732" y="877732"/>
                </a:lnTo>
                <a:lnTo>
                  <a:pt x="0" y="8777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8388299" y="1178884"/>
            <a:ext cx="1166870" cy="709662"/>
          </a:xfrm>
          <a:prstGeom prst="rect">
            <a:avLst/>
          </a:prstGeom>
        </p:spPr>
        <p:txBody>
          <a:bodyPr lIns="0" tIns="0" rIns="0" bIns="0" rtlCol="0" anchor="t">
            <a:spAutoFit/>
          </a:bodyPr>
          <a:lstStyle/>
          <a:p>
            <a:pPr algn="ctr">
              <a:lnSpc>
                <a:spcPts val="1054"/>
              </a:lnSpc>
            </a:pPr>
            <a:r>
              <a:rPr lang="en-US" sz="753" spc="75">
                <a:solidFill>
                  <a:srgbClr val="000000"/>
                </a:solidFill>
                <a:latin typeface="League Spartan"/>
              </a:rPr>
              <a:t>1 PERSON CAN BE A PROXY FOR</a:t>
            </a:r>
          </a:p>
        </p:txBody>
      </p:sp>
      <p:sp>
        <p:nvSpPr>
          <p:cNvPr id="14" name="TextBox 14"/>
          <p:cNvSpPr txBox="1"/>
          <p:nvPr/>
        </p:nvSpPr>
        <p:spPr>
          <a:xfrm>
            <a:off x="5347756" y="273936"/>
            <a:ext cx="3219619" cy="1355387"/>
          </a:xfrm>
          <a:prstGeom prst="rect">
            <a:avLst/>
          </a:prstGeom>
        </p:spPr>
        <p:txBody>
          <a:bodyPr lIns="0" tIns="0" rIns="0" bIns="0" rtlCol="0" anchor="t">
            <a:spAutoFit/>
          </a:bodyPr>
          <a:lstStyle/>
          <a:p>
            <a:pPr algn="ctr">
              <a:lnSpc>
                <a:spcPts val="5465"/>
              </a:lnSpc>
            </a:pPr>
            <a:r>
              <a:rPr lang="en-US" sz="4172" spc="120">
                <a:solidFill>
                  <a:srgbClr val="000000"/>
                </a:solidFill>
                <a:latin typeface="Montserrat Classic Bold"/>
              </a:rPr>
              <a:t>PROXY PROCESS</a:t>
            </a:r>
          </a:p>
        </p:txBody>
      </p:sp>
      <p:sp>
        <p:nvSpPr>
          <p:cNvPr id="15" name="TextBox 15"/>
          <p:cNvSpPr txBox="1"/>
          <p:nvPr/>
        </p:nvSpPr>
        <p:spPr>
          <a:xfrm>
            <a:off x="596451" y="3364030"/>
            <a:ext cx="3761700" cy="365760"/>
          </a:xfrm>
          <a:prstGeom prst="rect">
            <a:avLst/>
          </a:prstGeom>
        </p:spPr>
        <p:txBody>
          <a:bodyPr lIns="0" tIns="0" rIns="0" bIns="0" rtlCol="0" anchor="t">
            <a:spAutoFit/>
          </a:bodyPr>
          <a:lstStyle/>
          <a:p>
            <a:pPr algn="ctr">
              <a:lnSpc>
                <a:spcPts val="2940"/>
              </a:lnSpc>
            </a:pPr>
            <a:r>
              <a:rPr lang="en-US" sz="2100" spc="210">
                <a:solidFill>
                  <a:srgbClr val="000000"/>
                </a:solidFill>
                <a:latin typeface="League Spartan"/>
              </a:rPr>
              <a:t>THE PROXY MUST</a:t>
            </a:r>
          </a:p>
        </p:txBody>
      </p:sp>
      <p:sp>
        <p:nvSpPr>
          <p:cNvPr id="16" name="TextBox 16"/>
          <p:cNvSpPr txBox="1"/>
          <p:nvPr/>
        </p:nvSpPr>
        <p:spPr>
          <a:xfrm>
            <a:off x="188530" y="4281222"/>
            <a:ext cx="4577542" cy="1259205"/>
          </a:xfrm>
          <a:prstGeom prst="rect">
            <a:avLst/>
          </a:prstGeom>
        </p:spPr>
        <p:txBody>
          <a:bodyPr lIns="0" tIns="0" rIns="0" bIns="0" rtlCol="0" anchor="t">
            <a:spAutoFit/>
          </a:bodyPr>
          <a:lstStyle/>
          <a:p>
            <a:pPr algn="ctr">
              <a:lnSpc>
                <a:spcPts val="2520"/>
              </a:lnSpc>
            </a:pPr>
            <a:r>
              <a:rPr lang="en-US" sz="1800">
                <a:solidFill>
                  <a:srgbClr val="000000"/>
                </a:solidFill>
                <a:latin typeface="Montserrat Light"/>
              </a:rPr>
              <a:t>Bring a dated and signed note from neighbor </a:t>
            </a:r>
            <a:r>
              <a:rPr lang="en-US" sz="1800">
                <a:solidFill>
                  <a:srgbClr val="000000"/>
                </a:solidFill>
                <a:latin typeface="Montserrat Light Bold"/>
              </a:rPr>
              <a:t>OR </a:t>
            </a:r>
            <a:r>
              <a:rPr lang="en-US" sz="1800">
                <a:solidFill>
                  <a:srgbClr val="000000"/>
                </a:solidFill>
                <a:latin typeface="Montserrat Light"/>
              </a:rPr>
              <a:t>KY Department of Agriculture completed proxy form at each visit. </a:t>
            </a:r>
          </a:p>
        </p:txBody>
      </p:sp>
      <p:sp>
        <p:nvSpPr>
          <p:cNvPr id="17" name="TextBox 17"/>
          <p:cNvSpPr txBox="1"/>
          <p:nvPr/>
        </p:nvSpPr>
        <p:spPr>
          <a:xfrm>
            <a:off x="596451" y="6091859"/>
            <a:ext cx="3761700" cy="622300"/>
          </a:xfrm>
          <a:prstGeom prst="rect">
            <a:avLst/>
          </a:prstGeom>
        </p:spPr>
        <p:txBody>
          <a:bodyPr lIns="0" tIns="0" rIns="0" bIns="0" rtlCol="0" anchor="t">
            <a:spAutoFit/>
          </a:bodyPr>
          <a:lstStyle/>
          <a:p>
            <a:pPr algn="ctr">
              <a:lnSpc>
                <a:spcPts val="2520"/>
              </a:lnSpc>
            </a:pPr>
            <a:r>
              <a:rPr lang="en-US" sz="1800">
                <a:solidFill>
                  <a:srgbClr val="000000"/>
                </a:solidFill>
                <a:latin typeface="Montserrat Light"/>
              </a:rPr>
              <a:t>Show ID that proves they are the person listed on the note or form.</a:t>
            </a:r>
          </a:p>
        </p:txBody>
      </p:sp>
      <p:sp>
        <p:nvSpPr>
          <p:cNvPr id="18" name="TextBox 18"/>
          <p:cNvSpPr txBox="1"/>
          <p:nvPr/>
        </p:nvSpPr>
        <p:spPr>
          <a:xfrm>
            <a:off x="5479772" y="3364030"/>
            <a:ext cx="3761700" cy="365760"/>
          </a:xfrm>
          <a:prstGeom prst="rect">
            <a:avLst/>
          </a:prstGeom>
        </p:spPr>
        <p:txBody>
          <a:bodyPr lIns="0" tIns="0" rIns="0" bIns="0" rtlCol="0" anchor="t">
            <a:spAutoFit/>
          </a:bodyPr>
          <a:lstStyle/>
          <a:p>
            <a:pPr algn="ctr">
              <a:lnSpc>
                <a:spcPts val="2940"/>
              </a:lnSpc>
            </a:pPr>
            <a:r>
              <a:rPr lang="en-US" sz="2100" spc="210">
                <a:solidFill>
                  <a:srgbClr val="000000"/>
                </a:solidFill>
                <a:latin typeface="League Spartan"/>
              </a:rPr>
              <a:t>THE PARTNER MUST</a:t>
            </a:r>
          </a:p>
        </p:txBody>
      </p:sp>
      <p:sp>
        <p:nvSpPr>
          <p:cNvPr id="19" name="TextBox 19"/>
          <p:cNvSpPr txBox="1"/>
          <p:nvPr/>
        </p:nvSpPr>
        <p:spPr>
          <a:xfrm>
            <a:off x="5265024" y="4442194"/>
            <a:ext cx="4191197" cy="937260"/>
          </a:xfrm>
          <a:prstGeom prst="rect">
            <a:avLst/>
          </a:prstGeom>
        </p:spPr>
        <p:txBody>
          <a:bodyPr lIns="0" tIns="0" rIns="0" bIns="0" rtlCol="0" anchor="t">
            <a:spAutoFit/>
          </a:bodyPr>
          <a:lstStyle/>
          <a:p>
            <a:pPr algn="ctr">
              <a:lnSpc>
                <a:spcPts val="2520"/>
              </a:lnSpc>
            </a:pPr>
            <a:r>
              <a:rPr lang="en-US" sz="1800">
                <a:solidFill>
                  <a:srgbClr val="000000"/>
                </a:solidFill>
                <a:latin typeface="Montserrat Light"/>
              </a:rPr>
              <a:t>Keep note or form with intake sheet (stapled together). Mark a "P" next to proxy's name on intake sheet.</a:t>
            </a:r>
          </a:p>
        </p:txBody>
      </p:sp>
      <p:sp>
        <p:nvSpPr>
          <p:cNvPr id="20" name="TextBox 20"/>
          <p:cNvSpPr txBox="1"/>
          <p:nvPr/>
        </p:nvSpPr>
        <p:spPr>
          <a:xfrm>
            <a:off x="5313249" y="6091859"/>
            <a:ext cx="4094747" cy="622300"/>
          </a:xfrm>
          <a:prstGeom prst="rect">
            <a:avLst/>
          </a:prstGeom>
        </p:spPr>
        <p:txBody>
          <a:bodyPr lIns="0" tIns="0" rIns="0" bIns="0" rtlCol="0" anchor="t">
            <a:spAutoFit/>
          </a:bodyPr>
          <a:lstStyle/>
          <a:p>
            <a:pPr algn="ctr">
              <a:lnSpc>
                <a:spcPts val="2520"/>
              </a:lnSpc>
            </a:pPr>
            <a:r>
              <a:rPr lang="en-US" sz="1800">
                <a:solidFill>
                  <a:srgbClr val="000000"/>
                </a:solidFill>
                <a:latin typeface="Montserrat Light"/>
              </a:rPr>
              <a:t>Contact neighbors receiving food at least once a year to verify proxies.</a:t>
            </a:r>
          </a:p>
        </p:txBody>
      </p:sp>
      <p:sp>
        <p:nvSpPr>
          <p:cNvPr id="21" name="TextBox 21"/>
          <p:cNvSpPr txBox="1"/>
          <p:nvPr/>
        </p:nvSpPr>
        <p:spPr>
          <a:xfrm>
            <a:off x="8599744" y="2438275"/>
            <a:ext cx="808717" cy="289749"/>
          </a:xfrm>
          <a:prstGeom prst="rect">
            <a:avLst/>
          </a:prstGeom>
        </p:spPr>
        <p:txBody>
          <a:bodyPr lIns="0" tIns="0" rIns="0" bIns="0" rtlCol="0" anchor="t">
            <a:spAutoFit/>
          </a:bodyPr>
          <a:lstStyle/>
          <a:p>
            <a:pPr algn="ctr">
              <a:lnSpc>
                <a:spcPts val="1892"/>
              </a:lnSpc>
            </a:pPr>
            <a:r>
              <a:rPr lang="en-US" sz="1351" spc="135">
                <a:solidFill>
                  <a:srgbClr val="000000"/>
                </a:solidFill>
                <a:latin typeface="League Spartan"/>
              </a:rPr>
              <a:t>PEOPLE</a:t>
            </a:r>
          </a:p>
        </p:txBody>
      </p:sp>
      <p:sp>
        <p:nvSpPr>
          <p:cNvPr id="22" name="TextBox 22"/>
          <p:cNvSpPr txBox="1"/>
          <p:nvPr/>
        </p:nvSpPr>
        <p:spPr>
          <a:xfrm>
            <a:off x="5076716" y="1497113"/>
            <a:ext cx="3761700" cy="324063"/>
          </a:xfrm>
          <a:prstGeom prst="rect">
            <a:avLst/>
          </a:prstGeom>
        </p:spPr>
        <p:txBody>
          <a:bodyPr lIns="0" tIns="0" rIns="0" bIns="0" rtlCol="0" anchor="t">
            <a:spAutoFit/>
          </a:bodyPr>
          <a:lstStyle/>
          <a:p>
            <a:pPr algn="ctr">
              <a:lnSpc>
                <a:spcPts val="2660"/>
              </a:lnSpc>
            </a:pPr>
            <a:r>
              <a:rPr lang="en-US" sz="1900" b="1" i="1" spc="190">
                <a:solidFill>
                  <a:srgbClr val="000000"/>
                </a:solidFill>
                <a:latin typeface="Calibri (MS) Bold Italics"/>
              </a:rPr>
              <a:t>(pantries only)</a:t>
            </a:r>
          </a:p>
        </p:txBody>
      </p:sp>
    </p:spTree>
    <p:extLst>
      <p:ext uri="{BB962C8B-B14F-4D97-AF65-F5344CB8AC3E}">
        <p14:creationId xmlns:p14="http://schemas.microsoft.com/office/powerpoint/2010/main" val="166681439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8090" y="1156643"/>
            <a:ext cx="7659076" cy="5427037"/>
          </a:xfrm>
          <a:custGeom>
            <a:avLst/>
            <a:gdLst/>
            <a:ahLst/>
            <a:cxnLst/>
            <a:rect l="l" t="t" r="r" b="b"/>
            <a:pathLst>
              <a:path w="7659076" h="5427037">
                <a:moveTo>
                  <a:pt x="0" y="0"/>
                </a:moveTo>
                <a:lnTo>
                  <a:pt x="7659075" y="0"/>
                </a:lnTo>
                <a:lnTo>
                  <a:pt x="7659075" y="5427037"/>
                </a:lnTo>
                <a:lnTo>
                  <a:pt x="0" y="5427037"/>
                </a:lnTo>
                <a:lnTo>
                  <a:pt x="0" y="0"/>
                </a:lnTo>
                <a:close/>
              </a:path>
            </a:pathLst>
          </a:custGeom>
          <a:blipFill>
            <a:blip r:embed="rId3"/>
            <a:stretch>
              <a:fillRect l="-3690" t="-6596" r="-2095"/>
            </a:stretch>
          </a:blipFill>
        </p:spPr>
      </p:sp>
      <p:sp>
        <p:nvSpPr>
          <p:cNvPr id="3" name="Freeform 3"/>
          <p:cNvSpPr/>
          <p:nvPr/>
        </p:nvSpPr>
        <p:spPr>
          <a:xfrm>
            <a:off x="4472947" y="5117609"/>
            <a:ext cx="2679170" cy="448152"/>
          </a:xfrm>
          <a:custGeom>
            <a:avLst/>
            <a:gdLst/>
            <a:ahLst/>
            <a:cxnLst/>
            <a:rect l="l" t="t" r="r" b="b"/>
            <a:pathLst>
              <a:path w="2679170" h="448152">
                <a:moveTo>
                  <a:pt x="0" y="0"/>
                </a:moveTo>
                <a:lnTo>
                  <a:pt x="2679170" y="0"/>
                </a:lnTo>
                <a:lnTo>
                  <a:pt x="2679170" y="448152"/>
                </a:lnTo>
                <a:lnTo>
                  <a:pt x="0" y="448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48090" y="1578776"/>
            <a:ext cx="7687576" cy="5121848"/>
          </a:xfrm>
          <a:custGeom>
            <a:avLst/>
            <a:gdLst/>
            <a:ahLst/>
            <a:cxnLst/>
            <a:rect l="l" t="t" r="r" b="b"/>
            <a:pathLst>
              <a:path w="7687576" h="5121848">
                <a:moveTo>
                  <a:pt x="0" y="0"/>
                </a:moveTo>
                <a:lnTo>
                  <a:pt x="7687576" y="0"/>
                </a:lnTo>
                <a:lnTo>
                  <a:pt x="7687576" y="5121847"/>
                </a:lnTo>
                <a:lnTo>
                  <a:pt x="0" y="5121847"/>
                </a:lnTo>
                <a:lnTo>
                  <a:pt x="0" y="0"/>
                </a:lnTo>
                <a:close/>
              </a:path>
            </a:pathLst>
          </a:custGeom>
          <a:blipFill>
            <a:blip r:embed="rId6">
              <a:alphaModFix amt="30000"/>
            </a:blip>
            <a:stretch>
              <a:fillRect/>
            </a:stretch>
          </a:blipFill>
        </p:spPr>
      </p:sp>
      <p:grpSp>
        <p:nvGrpSpPr>
          <p:cNvPr id="5" name="Group 5"/>
          <p:cNvGrpSpPr/>
          <p:nvPr/>
        </p:nvGrpSpPr>
        <p:grpSpPr>
          <a:xfrm>
            <a:off x="7359737" y="4443410"/>
            <a:ext cx="2133501" cy="213350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4B7E1B"/>
            </a:solidFill>
          </p:spPr>
        </p:sp>
        <p:sp>
          <p:nvSpPr>
            <p:cNvPr id="7" name="TextBox 7"/>
            <p:cNvSpPr txBox="1"/>
            <p:nvPr/>
          </p:nvSpPr>
          <p:spPr>
            <a:xfrm>
              <a:off x="139700" y="101600"/>
              <a:ext cx="533400" cy="571500"/>
            </a:xfrm>
            <a:prstGeom prst="rect">
              <a:avLst/>
            </a:prstGeom>
          </p:spPr>
          <p:txBody>
            <a:bodyPr lIns="50800" tIns="50800" rIns="50800" bIns="50800" rtlCol="0" anchor="ctr"/>
            <a:lstStyle/>
            <a:p>
              <a:pPr algn="ctr">
                <a:lnSpc>
                  <a:spcPts val="1819"/>
                </a:lnSpc>
              </a:pPr>
              <a:r>
                <a:rPr lang="en-US" sz="1299" spc="5">
                  <a:solidFill>
                    <a:srgbClr val="FFFFFF"/>
                  </a:solidFill>
                  <a:latin typeface="Open Sans Bold"/>
                </a:rPr>
                <a:t>Proxy form is eligible for 12 months (until info changes).</a:t>
              </a:r>
            </a:p>
          </p:txBody>
        </p:sp>
      </p:grpSp>
      <p:grpSp>
        <p:nvGrpSpPr>
          <p:cNvPr id="8" name="Group 8"/>
          <p:cNvGrpSpPr/>
          <p:nvPr/>
        </p:nvGrpSpPr>
        <p:grpSpPr>
          <a:xfrm>
            <a:off x="459758" y="-19600"/>
            <a:ext cx="2133501" cy="213350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4B7E1B"/>
            </a:solidFill>
          </p:spPr>
        </p:sp>
        <p:sp>
          <p:nvSpPr>
            <p:cNvPr id="10" name="TextBox 10"/>
            <p:cNvSpPr txBox="1"/>
            <p:nvPr/>
          </p:nvSpPr>
          <p:spPr>
            <a:xfrm>
              <a:off x="139700" y="101600"/>
              <a:ext cx="533400" cy="571500"/>
            </a:xfrm>
            <a:prstGeom prst="rect">
              <a:avLst/>
            </a:prstGeom>
          </p:spPr>
          <p:txBody>
            <a:bodyPr lIns="50800" tIns="50800" rIns="50800" bIns="50800" rtlCol="0" anchor="ctr"/>
            <a:lstStyle/>
            <a:p>
              <a:pPr algn="ctr">
                <a:lnSpc>
                  <a:spcPts val="1819"/>
                </a:lnSpc>
              </a:pPr>
              <a:r>
                <a:rPr lang="en-US" sz="1299" spc="5">
                  <a:solidFill>
                    <a:srgbClr val="FFFFFF"/>
                  </a:solidFill>
                  <a:latin typeface="Open Sans Bold"/>
                </a:rPr>
                <a:t>Contact neighbors once a year to verify proxies!</a:t>
              </a:r>
            </a:p>
          </p:txBody>
        </p:sp>
      </p:grpSp>
      <p:sp>
        <p:nvSpPr>
          <p:cNvPr id="11" name="Freeform 11"/>
          <p:cNvSpPr/>
          <p:nvPr/>
        </p:nvSpPr>
        <p:spPr>
          <a:xfrm>
            <a:off x="6587100" y="27430"/>
            <a:ext cx="2906138" cy="2448421"/>
          </a:xfrm>
          <a:custGeom>
            <a:avLst/>
            <a:gdLst/>
            <a:ahLst/>
            <a:cxnLst/>
            <a:rect l="l" t="t" r="r" b="b"/>
            <a:pathLst>
              <a:path w="2906138" h="2448421">
                <a:moveTo>
                  <a:pt x="0" y="0"/>
                </a:moveTo>
                <a:lnTo>
                  <a:pt x="2906138" y="0"/>
                </a:lnTo>
                <a:lnTo>
                  <a:pt x="2906138" y="2448421"/>
                </a:lnTo>
                <a:lnTo>
                  <a:pt x="0" y="24484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rot="-2511368">
            <a:off x="7276764" y="2776608"/>
            <a:ext cx="2488838" cy="703097"/>
          </a:xfrm>
          <a:custGeom>
            <a:avLst/>
            <a:gdLst/>
            <a:ahLst/>
            <a:cxnLst/>
            <a:rect l="l" t="t" r="r" b="b"/>
            <a:pathLst>
              <a:path w="2488838" h="703097">
                <a:moveTo>
                  <a:pt x="0" y="0"/>
                </a:moveTo>
                <a:lnTo>
                  <a:pt x="2488839" y="0"/>
                </a:lnTo>
                <a:lnTo>
                  <a:pt x="2488839" y="703097"/>
                </a:lnTo>
                <a:lnTo>
                  <a:pt x="0" y="7030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TextBox 13"/>
          <p:cNvSpPr txBox="1"/>
          <p:nvPr/>
        </p:nvSpPr>
        <p:spPr>
          <a:xfrm>
            <a:off x="1747712" y="2075801"/>
            <a:ext cx="2548988" cy="430652"/>
          </a:xfrm>
          <a:prstGeom prst="rect">
            <a:avLst/>
          </a:prstGeom>
        </p:spPr>
        <p:txBody>
          <a:bodyPr wrap="square" lIns="0" tIns="0" rIns="0" bIns="0" rtlCol="0" anchor="t">
            <a:spAutoFit/>
          </a:bodyPr>
          <a:lstStyle/>
          <a:p>
            <a:pPr>
              <a:lnSpc>
                <a:spcPts val="3563"/>
              </a:lnSpc>
            </a:pPr>
            <a:r>
              <a:rPr lang="en-US" sz="2545">
                <a:solidFill>
                  <a:srgbClr val="000000"/>
                </a:solidFill>
                <a:latin typeface="Sigher"/>
              </a:rPr>
              <a:t>Mary Smith</a:t>
            </a:r>
          </a:p>
        </p:txBody>
      </p:sp>
      <p:sp>
        <p:nvSpPr>
          <p:cNvPr id="14" name="TextBox 14"/>
          <p:cNvSpPr txBox="1"/>
          <p:nvPr/>
        </p:nvSpPr>
        <p:spPr>
          <a:xfrm>
            <a:off x="660044" y="2499498"/>
            <a:ext cx="4038753"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5803 Fern Valley Rd.</a:t>
            </a:r>
          </a:p>
        </p:txBody>
      </p:sp>
      <p:sp>
        <p:nvSpPr>
          <p:cNvPr id="15" name="TextBox 15"/>
          <p:cNvSpPr txBox="1"/>
          <p:nvPr/>
        </p:nvSpPr>
        <p:spPr>
          <a:xfrm>
            <a:off x="747308" y="2846070"/>
            <a:ext cx="2133501"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Louisville, KY</a:t>
            </a:r>
          </a:p>
        </p:txBody>
      </p:sp>
      <p:sp>
        <p:nvSpPr>
          <p:cNvPr id="16" name="TextBox 16"/>
          <p:cNvSpPr txBox="1"/>
          <p:nvPr/>
        </p:nvSpPr>
        <p:spPr>
          <a:xfrm>
            <a:off x="6999691" y="2816117"/>
            <a:ext cx="939850" cy="430652"/>
          </a:xfrm>
          <a:prstGeom prst="rect">
            <a:avLst/>
          </a:prstGeom>
        </p:spPr>
        <p:txBody>
          <a:bodyPr lIns="0" tIns="0" rIns="0" bIns="0" rtlCol="0" anchor="t">
            <a:spAutoFit/>
          </a:bodyPr>
          <a:lstStyle/>
          <a:p>
            <a:pPr algn="ctr">
              <a:lnSpc>
                <a:spcPts val="3563"/>
              </a:lnSpc>
            </a:pPr>
            <a:r>
              <a:rPr lang="en-US" sz="2545">
                <a:solidFill>
                  <a:srgbClr val="000000"/>
                </a:solidFill>
                <a:latin typeface="Sigher"/>
              </a:rPr>
              <a:t>40228</a:t>
            </a:r>
          </a:p>
        </p:txBody>
      </p:sp>
      <p:sp>
        <p:nvSpPr>
          <p:cNvPr id="17" name="TextBox 17"/>
          <p:cNvSpPr txBox="1"/>
          <p:nvPr/>
        </p:nvSpPr>
        <p:spPr>
          <a:xfrm>
            <a:off x="1075495" y="3169601"/>
            <a:ext cx="2147590" cy="430652"/>
          </a:xfrm>
          <a:prstGeom prst="rect">
            <a:avLst/>
          </a:prstGeom>
        </p:spPr>
        <p:txBody>
          <a:bodyPr lIns="0" tIns="0" rIns="0" bIns="0" rtlCol="0" anchor="t">
            <a:spAutoFit/>
          </a:bodyPr>
          <a:lstStyle/>
          <a:p>
            <a:pPr algn="ctr">
              <a:lnSpc>
                <a:spcPts val="3563"/>
              </a:lnSpc>
            </a:pPr>
            <a:r>
              <a:rPr lang="en-US" sz="2545">
                <a:solidFill>
                  <a:srgbClr val="000000"/>
                </a:solidFill>
                <a:latin typeface="Sigher"/>
              </a:rPr>
              <a:t>502-736-9423</a:t>
            </a:r>
          </a:p>
        </p:txBody>
      </p:sp>
      <p:sp>
        <p:nvSpPr>
          <p:cNvPr id="18" name="TextBox 18"/>
          <p:cNvSpPr txBox="1"/>
          <p:nvPr/>
        </p:nvSpPr>
        <p:spPr>
          <a:xfrm>
            <a:off x="1908835" y="3609975"/>
            <a:ext cx="134243" cy="430652"/>
          </a:xfrm>
          <a:prstGeom prst="rect">
            <a:avLst/>
          </a:prstGeom>
        </p:spPr>
        <p:txBody>
          <a:bodyPr lIns="0" tIns="0" rIns="0" bIns="0" rtlCol="0" anchor="t">
            <a:spAutoFit/>
          </a:bodyPr>
          <a:lstStyle/>
          <a:p>
            <a:pPr algn="ctr">
              <a:lnSpc>
                <a:spcPts val="3563"/>
              </a:lnSpc>
            </a:pPr>
            <a:r>
              <a:rPr lang="en-US" sz="2545">
                <a:solidFill>
                  <a:srgbClr val="000000"/>
                </a:solidFill>
                <a:latin typeface="Sigher"/>
              </a:rPr>
              <a:t>x</a:t>
            </a:r>
          </a:p>
        </p:txBody>
      </p:sp>
      <p:sp>
        <p:nvSpPr>
          <p:cNvPr id="19" name="TextBox 19"/>
          <p:cNvSpPr txBox="1"/>
          <p:nvPr/>
        </p:nvSpPr>
        <p:spPr>
          <a:xfrm>
            <a:off x="2147624" y="3909917"/>
            <a:ext cx="2699504"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Joe Smith</a:t>
            </a:r>
          </a:p>
        </p:txBody>
      </p:sp>
      <p:sp>
        <p:nvSpPr>
          <p:cNvPr id="20" name="TextBox 20"/>
          <p:cNvSpPr txBox="1"/>
          <p:nvPr/>
        </p:nvSpPr>
        <p:spPr>
          <a:xfrm>
            <a:off x="1747712" y="5079509"/>
            <a:ext cx="1939661"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June/2023</a:t>
            </a:r>
          </a:p>
        </p:txBody>
      </p:sp>
      <p:sp>
        <p:nvSpPr>
          <p:cNvPr id="21" name="TextBox 21"/>
          <p:cNvSpPr txBox="1"/>
          <p:nvPr/>
        </p:nvSpPr>
        <p:spPr>
          <a:xfrm>
            <a:off x="4594599" y="5079509"/>
            <a:ext cx="1979564"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June/2024</a:t>
            </a:r>
          </a:p>
        </p:txBody>
      </p:sp>
      <p:sp>
        <p:nvSpPr>
          <p:cNvPr id="22" name="TextBox 22"/>
          <p:cNvSpPr txBox="1"/>
          <p:nvPr/>
        </p:nvSpPr>
        <p:spPr>
          <a:xfrm>
            <a:off x="459758" y="4686957"/>
            <a:ext cx="5134102" cy="430652"/>
          </a:xfrm>
          <a:prstGeom prst="rect">
            <a:avLst/>
          </a:prstGeom>
        </p:spPr>
        <p:txBody>
          <a:bodyPr lIns="0" tIns="0" rIns="0" bIns="0" rtlCol="0" anchor="t">
            <a:spAutoFit/>
          </a:bodyPr>
          <a:lstStyle/>
          <a:p>
            <a:pPr>
              <a:lnSpc>
                <a:spcPts val="3563"/>
              </a:lnSpc>
            </a:pPr>
            <a:r>
              <a:rPr lang="en-US" sz="2545">
                <a:solidFill>
                  <a:srgbClr val="000000"/>
                </a:solidFill>
                <a:latin typeface="Sigher"/>
              </a:rPr>
              <a:t>Rainy Day Food Pantry</a:t>
            </a:r>
          </a:p>
        </p:txBody>
      </p:sp>
      <p:sp>
        <p:nvSpPr>
          <p:cNvPr id="23" name="TextBox 23"/>
          <p:cNvSpPr txBox="1"/>
          <p:nvPr/>
        </p:nvSpPr>
        <p:spPr>
          <a:xfrm>
            <a:off x="8598013" y="85521"/>
            <a:ext cx="848134" cy="320885"/>
          </a:xfrm>
          <a:prstGeom prst="rect">
            <a:avLst/>
          </a:prstGeom>
        </p:spPr>
        <p:txBody>
          <a:bodyPr lIns="0" tIns="0" rIns="0" bIns="0" rtlCol="0" anchor="t">
            <a:spAutoFit/>
          </a:bodyPr>
          <a:lstStyle/>
          <a:p>
            <a:pPr algn="ctr">
              <a:lnSpc>
                <a:spcPts val="1329"/>
              </a:lnSpc>
            </a:pPr>
            <a:r>
              <a:rPr lang="en-US" sz="949">
                <a:solidFill>
                  <a:srgbClr val="000000"/>
                </a:solidFill>
                <a:latin typeface="Permanent Marker"/>
              </a:rPr>
              <a:t>2023 TEFAP </a:t>
            </a:r>
          </a:p>
          <a:p>
            <a:pPr algn="ctr">
              <a:lnSpc>
                <a:spcPts val="1329"/>
              </a:lnSpc>
            </a:pPr>
            <a:r>
              <a:rPr lang="en-US" sz="949">
                <a:solidFill>
                  <a:srgbClr val="000000"/>
                </a:solidFill>
                <a:latin typeface="Permanent Marker"/>
              </a:rPr>
              <a:t>PROXY FORMS</a:t>
            </a:r>
          </a:p>
        </p:txBody>
      </p:sp>
      <p:sp>
        <p:nvSpPr>
          <p:cNvPr id="24" name="Freeform 24"/>
          <p:cNvSpPr/>
          <p:nvPr/>
        </p:nvSpPr>
        <p:spPr>
          <a:xfrm>
            <a:off x="7698439" y="494209"/>
            <a:ext cx="1635257" cy="240076"/>
          </a:xfrm>
          <a:custGeom>
            <a:avLst/>
            <a:gdLst/>
            <a:ahLst/>
            <a:cxnLst/>
            <a:rect l="l" t="t" r="r" b="b"/>
            <a:pathLst>
              <a:path w="1635257" h="240076">
                <a:moveTo>
                  <a:pt x="0" y="0"/>
                </a:moveTo>
                <a:lnTo>
                  <a:pt x="1635258" y="0"/>
                </a:lnTo>
                <a:lnTo>
                  <a:pt x="1635258" y="240076"/>
                </a:lnTo>
                <a:lnTo>
                  <a:pt x="0" y="240076"/>
                </a:lnTo>
                <a:lnTo>
                  <a:pt x="0" y="0"/>
                </a:lnTo>
                <a:close/>
              </a:path>
            </a:pathLst>
          </a:custGeom>
          <a:blipFill>
            <a:blip r:embed="rId3"/>
            <a:stretch>
              <a:fillRect l="-20926" t="-31796" r="-25297" b="-579349"/>
            </a:stretch>
          </a:blipFill>
        </p:spPr>
      </p:sp>
      <p:sp>
        <p:nvSpPr>
          <p:cNvPr id="25" name="TextBox 25"/>
          <p:cNvSpPr txBox="1"/>
          <p:nvPr/>
        </p:nvSpPr>
        <p:spPr>
          <a:xfrm>
            <a:off x="2043078" y="134215"/>
            <a:ext cx="4987022" cy="672364"/>
          </a:xfrm>
          <a:prstGeom prst="rect">
            <a:avLst/>
          </a:prstGeom>
        </p:spPr>
        <p:txBody>
          <a:bodyPr lIns="0" tIns="0" rIns="0" bIns="0" rtlCol="0" anchor="t">
            <a:spAutoFit/>
          </a:bodyPr>
          <a:lstStyle/>
          <a:p>
            <a:pPr algn="ctr">
              <a:lnSpc>
                <a:spcPts val="5465"/>
              </a:lnSpc>
            </a:pPr>
            <a:r>
              <a:rPr lang="en-US" sz="4172" spc="120">
                <a:solidFill>
                  <a:srgbClr val="000000"/>
                </a:solidFill>
                <a:latin typeface="Montserrat Classic Bold"/>
              </a:rPr>
              <a:t>PROXY FORM</a:t>
            </a:r>
          </a:p>
        </p:txBody>
      </p:sp>
    </p:spTree>
    <p:extLst>
      <p:ext uri="{BB962C8B-B14F-4D97-AF65-F5344CB8AC3E}">
        <p14:creationId xmlns:p14="http://schemas.microsoft.com/office/powerpoint/2010/main" val="185384211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1434" y="1657486"/>
            <a:ext cx="7687576" cy="5121848"/>
          </a:xfrm>
          <a:custGeom>
            <a:avLst/>
            <a:gdLst/>
            <a:ahLst/>
            <a:cxnLst/>
            <a:rect l="l" t="t" r="r" b="b"/>
            <a:pathLst>
              <a:path w="7687576" h="5121848">
                <a:moveTo>
                  <a:pt x="0" y="0"/>
                </a:moveTo>
                <a:lnTo>
                  <a:pt x="7687576" y="0"/>
                </a:lnTo>
                <a:lnTo>
                  <a:pt x="7687576" y="5121848"/>
                </a:lnTo>
                <a:lnTo>
                  <a:pt x="0" y="5121848"/>
                </a:lnTo>
                <a:lnTo>
                  <a:pt x="0" y="0"/>
                </a:lnTo>
                <a:close/>
              </a:path>
            </a:pathLst>
          </a:custGeom>
          <a:blipFill>
            <a:blip r:embed="rId3">
              <a:alphaModFix amt="30000"/>
            </a:blip>
            <a:stretch>
              <a:fillRect/>
            </a:stretch>
          </a:blipFill>
        </p:spPr>
      </p:sp>
      <p:sp>
        <p:nvSpPr>
          <p:cNvPr id="3" name="TextBox 3"/>
          <p:cNvSpPr txBox="1"/>
          <p:nvPr/>
        </p:nvSpPr>
        <p:spPr>
          <a:xfrm>
            <a:off x="2491982" y="2342987"/>
            <a:ext cx="2926616" cy="430652"/>
          </a:xfrm>
          <a:prstGeom prst="rect">
            <a:avLst/>
          </a:prstGeom>
        </p:spPr>
        <p:txBody>
          <a:bodyPr wrap="square" lIns="0" tIns="0" rIns="0" bIns="0" rtlCol="0" anchor="t">
            <a:spAutoFit/>
          </a:bodyPr>
          <a:lstStyle/>
          <a:p>
            <a:pPr>
              <a:lnSpc>
                <a:spcPts val="3563"/>
              </a:lnSpc>
            </a:pPr>
            <a:r>
              <a:rPr lang="en-US" sz="2545">
                <a:solidFill>
                  <a:srgbClr val="000000"/>
                </a:solidFill>
                <a:latin typeface="Sigher"/>
              </a:rPr>
              <a:t>Mary Smith</a:t>
            </a:r>
          </a:p>
        </p:txBody>
      </p:sp>
      <p:sp>
        <p:nvSpPr>
          <p:cNvPr id="4" name="TextBox 4"/>
          <p:cNvSpPr txBox="1"/>
          <p:nvPr/>
        </p:nvSpPr>
        <p:spPr>
          <a:xfrm>
            <a:off x="2418840" y="2666294"/>
            <a:ext cx="3176953"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5803 Fern Valley Rd.</a:t>
            </a:r>
          </a:p>
        </p:txBody>
      </p:sp>
      <p:sp>
        <p:nvSpPr>
          <p:cNvPr id="5" name="TextBox 5"/>
          <p:cNvSpPr txBox="1"/>
          <p:nvPr/>
        </p:nvSpPr>
        <p:spPr>
          <a:xfrm>
            <a:off x="2491982" y="2953499"/>
            <a:ext cx="2926616"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Louisville, KY 40228</a:t>
            </a:r>
          </a:p>
        </p:txBody>
      </p:sp>
      <p:sp>
        <p:nvSpPr>
          <p:cNvPr id="6" name="TextBox 6"/>
          <p:cNvSpPr txBox="1"/>
          <p:nvPr/>
        </p:nvSpPr>
        <p:spPr>
          <a:xfrm>
            <a:off x="2415358" y="3291795"/>
            <a:ext cx="2147590" cy="430652"/>
          </a:xfrm>
          <a:prstGeom prst="rect">
            <a:avLst/>
          </a:prstGeom>
        </p:spPr>
        <p:txBody>
          <a:bodyPr lIns="0" tIns="0" rIns="0" bIns="0" rtlCol="0" anchor="t">
            <a:spAutoFit/>
          </a:bodyPr>
          <a:lstStyle/>
          <a:p>
            <a:pPr algn="ctr">
              <a:lnSpc>
                <a:spcPts val="3563"/>
              </a:lnSpc>
            </a:pPr>
            <a:r>
              <a:rPr lang="en-US" sz="2545">
                <a:solidFill>
                  <a:srgbClr val="000000"/>
                </a:solidFill>
                <a:latin typeface="Sigher"/>
              </a:rPr>
              <a:t>502-736-9423</a:t>
            </a:r>
          </a:p>
        </p:txBody>
      </p:sp>
      <p:sp>
        <p:nvSpPr>
          <p:cNvPr id="7" name="TextBox 7"/>
          <p:cNvSpPr txBox="1"/>
          <p:nvPr/>
        </p:nvSpPr>
        <p:spPr>
          <a:xfrm>
            <a:off x="2398596" y="4307489"/>
            <a:ext cx="6569868" cy="878327"/>
          </a:xfrm>
          <a:prstGeom prst="rect">
            <a:avLst/>
          </a:prstGeom>
        </p:spPr>
        <p:txBody>
          <a:bodyPr lIns="0" tIns="0" rIns="0" bIns="0" rtlCol="0" anchor="t">
            <a:spAutoFit/>
          </a:bodyPr>
          <a:lstStyle/>
          <a:p>
            <a:pPr>
              <a:lnSpc>
                <a:spcPts val="3563"/>
              </a:lnSpc>
            </a:pPr>
            <a:r>
              <a:rPr lang="en-US" sz="2545">
                <a:solidFill>
                  <a:srgbClr val="000000"/>
                </a:solidFill>
                <a:latin typeface="Sigher"/>
              </a:rPr>
              <a:t>Joe Smith serves as my proxy to pickup food on my behalf at Rainy Day Food Pantry.</a:t>
            </a:r>
          </a:p>
        </p:txBody>
      </p:sp>
      <p:sp>
        <p:nvSpPr>
          <p:cNvPr id="8" name="TextBox 8"/>
          <p:cNvSpPr txBox="1"/>
          <p:nvPr/>
        </p:nvSpPr>
        <p:spPr>
          <a:xfrm>
            <a:off x="6345713" y="2402592"/>
            <a:ext cx="2369662" cy="430652"/>
          </a:xfrm>
          <a:prstGeom prst="rect">
            <a:avLst/>
          </a:prstGeom>
        </p:spPr>
        <p:txBody>
          <a:bodyPr wrap="square" lIns="0" tIns="0" rIns="0" bIns="0" rtlCol="0" anchor="t">
            <a:spAutoFit/>
          </a:bodyPr>
          <a:lstStyle/>
          <a:p>
            <a:pPr algn="ctr">
              <a:lnSpc>
                <a:spcPts val="3563"/>
              </a:lnSpc>
            </a:pPr>
            <a:r>
              <a:rPr lang="en-US" sz="2545">
                <a:solidFill>
                  <a:srgbClr val="000000"/>
                </a:solidFill>
                <a:latin typeface="Sigher"/>
              </a:rPr>
              <a:t>June 30, 2023</a:t>
            </a:r>
          </a:p>
        </p:txBody>
      </p:sp>
      <p:sp>
        <p:nvSpPr>
          <p:cNvPr id="9" name="TextBox 9"/>
          <p:cNvSpPr txBox="1"/>
          <p:nvPr/>
        </p:nvSpPr>
        <p:spPr>
          <a:xfrm>
            <a:off x="584772" y="519592"/>
            <a:ext cx="6931747" cy="672364"/>
          </a:xfrm>
          <a:prstGeom prst="rect">
            <a:avLst/>
          </a:prstGeom>
        </p:spPr>
        <p:txBody>
          <a:bodyPr lIns="0" tIns="0" rIns="0" bIns="0" rtlCol="0" anchor="t">
            <a:spAutoFit/>
          </a:bodyPr>
          <a:lstStyle/>
          <a:p>
            <a:pPr algn="ctr">
              <a:lnSpc>
                <a:spcPts val="5465"/>
              </a:lnSpc>
            </a:pPr>
            <a:r>
              <a:rPr lang="en-US" sz="4172" spc="120">
                <a:solidFill>
                  <a:srgbClr val="000000"/>
                </a:solidFill>
                <a:latin typeface="Montserrat Classic Bold"/>
              </a:rPr>
              <a:t>SIGNED &amp; DATED NOTE</a:t>
            </a:r>
          </a:p>
        </p:txBody>
      </p:sp>
      <p:grpSp>
        <p:nvGrpSpPr>
          <p:cNvPr id="10" name="Group 10"/>
          <p:cNvGrpSpPr/>
          <p:nvPr/>
        </p:nvGrpSpPr>
        <p:grpSpPr>
          <a:xfrm>
            <a:off x="4873332" y="5224357"/>
            <a:ext cx="1151573" cy="1302068"/>
            <a:chOff x="0" y="0"/>
            <a:chExt cx="1535430" cy="1736090"/>
          </a:xfrm>
        </p:grpSpPr>
        <p:sp>
          <p:nvSpPr>
            <p:cNvPr id="11" name="Freeform 11"/>
            <p:cNvSpPr/>
            <p:nvPr/>
          </p:nvSpPr>
          <p:spPr>
            <a:xfrm>
              <a:off x="50800" y="44450"/>
              <a:ext cx="1440180" cy="1658620"/>
            </a:xfrm>
            <a:custGeom>
              <a:avLst/>
              <a:gdLst/>
              <a:ahLst/>
              <a:cxnLst/>
              <a:rect l="l" t="t" r="r" b="b"/>
              <a:pathLst>
                <a:path w="1440180" h="1658620">
                  <a:moveTo>
                    <a:pt x="0" y="149860"/>
                  </a:moveTo>
                  <a:cubicBezTo>
                    <a:pt x="99060" y="92710"/>
                    <a:pt x="189230" y="68580"/>
                    <a:pt x="264160" y="50800"/>
                  </a:cubicBezTo>
                  <a:cubicBezTo>
                    <a:pt x="349250" y="31750"/>
                    <a:pt x="464820" y="6350"/>
                    <a:pt x="538480" y="6350"/>
                  </a:cubicBezTo>
                  <a:cubicBezTo>
                    <a:pt x="588010" y="6350"/>
                    <a:pt x="646430" y="0"/>
                    <a:pt x="662940" y="27940"/>
                  </a:cubicBezTo>
                  <a:cubicBezTo>
                    <a:pt x="687070" y="69850"/>
                    <a:pt x="615950" y="196850"/>
                    <a:pt x="562610" y="297180"/>
                  </a:cubicBezTo>
                  <a:cubicBezTo>
                    <a:pt x="485140" y="444500"/>
                    <a:pt x="226060" y="806450"/>
                    <a:pt x="203200" y="803910"/>
                  </a:cubicBezTo>
                  <a:cubicBezTo>
                    <a:pt x="200660" y="803910"/>
                    <a:pt x="198120" y="798830"/>
                    <a:pt x="199390" y="793750"/>
                  </a:cubicBezTo>
                  <a:cubicBezTo>
                    <a:pt x="204470" y="772160"/>
                    <a:pt x="285750" y="708660"/>
                    <a:pt x="359410" y="651510"/>
                  </a:cubicBezTo>
                  <a:cubicBezTo>
                    <a:pt x="502920" y="541020"/>
                    <a:pt x="972820" y="212090"/>
                    <a:pt x="1021080" y="209550"/>
                  </a:cubicBezTo>
                  <a:cubicBezTo>
                    <a:pt x="1027430" y="209550"/>
                    <a:pt x="1028700" y="210820"/>
                    <a:pt x="1031240" y="214630"/>
                  </a:cubicBezTo>
                  <a:cubicBezTo>
                    <a:pt x="1040130" y="229870"/>
                    <a:pt x="1037590" y="303530"/>
                    <a:pt x="1029970" y="349250"/>
                  </a:cubicBezTo>
                  <a:cubicBezTo>
                    <a:pt x="1021080" y="401320"/>
                    <a:pt x="998220" y="457200"/>
                    <a:pt x="975360" y="509270"/>
                  </a:cubicBezTo>
                  <a:cubicBezTo>
                    <a:pt x="952500" y="562610"/>
                    <a:pt x="916940" y="637540"/>
                    <a:pt x="892810" y="668020"/>
                  </a:cubicBezTo>
                  <a:cubicBezTo>
                    <a:pt x="881380" y="683260"/>
                    <a:pt x="867410" y="695960"/>
                    <a:pt x="859790" y="695960"/>
                  </a:cubicBezTo>
                  <a:cubicBezTo>
                    <a:pt x="855980" y="695960"/>
                    <a:pt x="850900" y="693420"/>
                    <a:pt x="850900" y="688340"/>
                  </a:cubicBezTo>
                  <a:cubicBezTo>
                    <a:pt x="848360" y="671830"/>
                    <a:pt x="906780" y="603250"/>
                    <a:pt x="941070" y="558800"/>
                  </a:cubicBezTo>
                  <a:cubicBezTo>
                    <a:pt x="981710" y="506730"/>
                    <a:pt x="1022350" y="454660"/>
                    <a:pt x="1082040" y="397510"/>
                  </a:cubicBezTo>
                  <a:cubicBezTo>
                    <a:pt x="1163320" y="318770"/>
                    <a:pt x="1344930" y="140970"/>
                    <a:pt x="1395730" y="138430"/>
                  </a:cubicBezTo>
                  <a:cubicBezTo>
                    <a:pt x="1410970" y="137160"/>
                    <a:pt x="1421130" y="144780"/>
                    <a:pt x="1426210" y="158750"/>
                  </a:cubicBezTo>
                  <a:cubicBezTo>
                    <a:pt x="1440180" y="201930"/>
                    <a:pt x="1351280" y="361950"/>
                    <a:pt x="1311910" y="487680"/>
                  </a:cubicBezTo>
                  <a:cubicBezTo>
                    <a:pt x="1259840" y="655320"/>
                    <a:pt x="1184910" y="899160"/>
                    <a:pt x="1149350" y="1075690"/>
                  </a:cubicBezTo>
                  <a:cubicBezTo>
                    <a:pt x="1120140" y="1216660"/>
                    <a:pt x="1106170" y="1358900"/>
                    <a:pt x="1098550" y="1463040"/>
                  </a:cubicBezTo>
                  <a:cubicBezTo>
                    <a:pt x="1093470" y="1534160"/>
                    <a:pt x="1107440" y="1628140"/>
                    <a:pt x="1094740" y="1640840"/>
                  </a:cubicBezTo>
                  <a:cubicBezTo>
                    <a:pt x="1090930" y="1644650"/>
                    <a:pt x="1082040" y="1642110"/>
                    <a:pt x="1082040" y="1640840"/>
                  </a:cubicBezTo>
                  <a:cubicBezTo>
                    <a:pt x="1080770" y="1635760"/>
                    <a:pt x="1182370" y="1600200"/>
                    <a:pt x="1233170" y="1564640"/>
                  </a:cubicBezTo>
                  <a:cubicBezTo>
                    <a:pt x="1296670" y="1520190"/>
                    <a:pt x="1402080" y="1386840"/>
                    <a:pt x="1424940" y="1386840"/>
                  </a:cubicBezTo>
                  <a:cubicBezTo>
                    <a:pt x="1430020" y="1386840"/>
                    <a:pt x="1433830" y="1395730"/>
                    <a:pt x="1433830" y="1395730"/>
                  </a:cubicBezTo>
                  <a:cubicBezTo>
                    <a:pt x="1433830" y="1395730"/>
                    <a:pt x="1424940" y="1386840"/>
                    <a:pt x="1424940" y="1386840"/>
                  </a:cubicBezTo>
                  <a:cubicBezTo>
                    <a:pt x="1424940" y="1386840"/>
                    <a:pt x="1433830" y="1390650"/>
                    <a:pt x="1433830" y="1395730"/>
                  </a:cubicBezTo>
                  <a:cubicBezTo>
                    <a:pt x="1433830" y="1417320"/>
                    <a:pt x="1304290" y="1534160"/>
                    <a:pt x="1239520" y="1576070"/>
                  </a:cubicBezTo>
                  <a:cubicBezTo>
                    <a:pt x="1187450" y="1609090"/>
                    <a:pt x="1107440" y="1658620"/>
                    <a:pt x="1082040" y="1640840"/>
                  </a:cubicBezTo>
                  <a:cubicBezTo>
                    <a:pt x="1055370" y="1623060"/>
                    <a:pt x="1080770" y="1531620"/>
                    <a:pt x="1085850" y="1460500"/>
                  </a:cubicBezTo>
                  <a:cubicBezTo>
                    <a:pt x="1093470" y="1355090"/>
                    <a:pt x="1107440" y="1214120"/>
                    <a:pt x="1136650" y="1073150"/>
                  </a:cubicBezTo>
                  <a:cubicBezTo>
                    <a:pt x="1172210" y="896620"/>
                    <a:pt x="1247140" y="651510"/>
                    <a:pt x="1299210" y="483870"/>
                  </a:cubicBezTo>
                  <a:cubicBezTo>
                    <a:pt x="1338580" y="358140"/>
                    <a:pt x="1428750" y="185420"/>
                    <a:pt x="1414780" y="156210"/>
                  </a:cubicBezTo>
                  <a:cubicBezTo>
                    <a:pt x="1410970" y="148590"/>
                    <a:pt x="1404620" y="147320"/>
                    <a:pt x="1395730" y="148590"/>
                  </a:cubicBezTo>
                  <a:cubicBezTo>
                    <a:pt x="1353820" y="154940"/>
                    <a:pt x="1181100" y="312420"/>
                    <a:pt x="1090930" y="405130"/>
                  </a:cubicBezTo>
                  <a:cubicBezTo>
                    <a:pt x="1003300" y="495300"/>
                    <a:pt x="885190" y="693420"/>
                    <a:pt x="859790" y="695960"/>
                  </a:cubicBezTo>
                  <a:cubicBezTo>
                    <a:pt x="854710" y="695960"/>
                    <a:pt x="850900" y="692150"/>
                    <a:pt x="850900" y="688340"/>
                  </a:cubicBezTo>
                  <a:cubicBezTo>
                    <a:pt x="850900" y="681990"/>
                    <a:pt x="869950" y="675640"/>
                    <a:pt x="881380" y="661670"/>
                  </a:cubicBezTo>
                  <a:cubicBezTo>
                    <a:pt x="904240" y="632460"/>
                    <a:pt x="941070" y="558800"/>
                    <a:pt x="963930" y="505460"/>
                  </a:cubicBezTo>
                  <a:cubicBezTo>
                    <a:pt x="985520" y="454660"/>
                    <a:pt x="1008380" y="400050"/>
                    <a:pt x="1017270" y="349250"/>
                  </a:cubicBezTo>
                  <a:cubicBezTo>
                    <a:pt x="1026160" y="302260"/>
                    <a:pt x="1016000" y="210820"/>
                    <a:pt x="1021080" y="209550"/>
                  </a:cubicBezTo>
                  <a:cubicBezTo>
                    <a:pt x="1022350" y="209550"/>
                    <a:pt x="1028700" y="215900"/>
                    <a:pt x="1027430" y="220980"/>
                  </a:cubicBezTo>
                  <a:cubicBezTo>
                    <a:pt x="1017270" y="264160"/>
                    <a:pt x="513080" y="551180"/>
                    <a:pt x="368300" y="661670"/>
                  </a:cubicBezTo>
                  <a:cubicBezTo>
                    <a:pt x="292100" y="718820"/>
                    <a:pt x="212090" y="811530"/>
                    <a:pt x="203200" y="803910"/>
                  </a:cubicBezTo>
                  <a:cubicBezTo>
                    <a:pt x="195580" y="797560"/>
                    <a:pt x="250190" y="718820"/>
                    <a:pt x="287020" y="660400"/>
                  </a:cubicBezTo>
                  <a:cubicBezTo>
                    <a:pt x="349250" y="565150"/>
                    <a:pt x="485140" y="407670"/>
                    <a:pt x="549910" y="292100"/>
                  </a:cubicBezTo>
                  <a:cubicBezTo>
                    <a:pt x="601980" y="199390"/>
                    <a:pt x="685800" y="64770"/>
                    <a:pt x="662940" y="27940"/>
                  </a:cubicBezTo>
                  <a:cubicBezTo>
                    <a:pt x="647700" y="3810"/>
                    <a:pt x="589280" y="17780"/>
                    <a:pt x="541020" y="20320"/>
                  </a:cubicBezTo>
                  <a:cubicBezTo>
                    <a:pt x="467360" y="24130"/>
                    <a:pt x="351790" y="45720"/>
                    <a:pt x="267970" y="64770"/>
                  </a:cubicBezTo>
                  <a:cubicBezTo>
                    <a:pt x="194310" y="81280"/>
                    <a:pt x="107950" y="105410"/>
                    <a:pt x="62230" y="127000"/>
                  </a:cubicBezTo>
                  <a:cubicBezTo>
                    <a:pt x="35560" y="139700"/>
                    <a:pt x="13970" y="167640"/>
                    <a:pt x="5080" y="165100"/>
                  </a:cubicBezTo>
                  <a:cubicBezTo>
                    <a:pt x="1270" y="163830"/>
                    <a:pt x="0" y="149860"/>
                    <a:pt x="0" y="149860"/>
                  </a:cubicBezTo>
                </a:path>
              </a:pathLst>
            </a:custGeom>
            <a:solidFill>
              <a:srgbClr val="003F87"/>
            </a:solidFill>
            <a:ln>
              <a:noFill/>
            </a:ln>
          </p:spPr>
        </p:sp>
      </p:grpSp>
      <p:grpSp>
        <p:nvGrpSpPr>
          <p:cNvPr id="12" name="Group 12"/>
          <p:cNvGrpSpPr/>
          <p:nvPr/>
        </p:nvGrpSpPr>
        <p:grpSpPr>
          <a:xfrm>
            <a:off x="5941085" y="5345324"/>
            <a:ext cx="1575435" cy="1495425"/>
            <a:chOff x="0" y="0"/>
            <a:chExt cx="2100580" cy="1993900"/>
          </a:xfrm>
        </p:grpSpPr>
        <p:sp>
          <p:nvSpPr>
            <p:cNvPr id="13" name="Freeform 13"/>
            <p:cNvSpPr/>
            <p:nvPr/>
          </p:nvSpPr>
          <p:spPr>
            <a:xfrm>
              <a:off x="43180" y="45720"/>
              <a:ext cx="2012950" cy="1902460"/>
            </a:xfrm>
            <a:custGeom>
              <a:avLst/>
              <a:gdLst/>
              <a:ahLst/>
              <a:cxnLst/>
              <a:rect l="l" t="t" r="r" b="b"/>
              <a:pathLst>
                <a:path w="2012950" h="1902460">
                  <a:moveTo>
                    <a:pt x="204470" y="217170"/>
                  </a:moveTo>
                  <a:cubicBezTo>
                    <a:pt x="166370" y="179070"/>
                    <a:pt x="134620" y="167640"/>
                    <a:pt x="116840" y="176530"/>
                  </a:cubicBezTo>
                  <a:cubicBezTo>
                    <a:pt x="90170" y="190500"/>
                    <a:pt x="72390" y="257810"/>
                    <a:pt x="57150" y="303530"/>
                  </a:cubicBezTo>
                  <a:cubicBezTo>
                    <a:pt x="40640" y="353060"/>
                    <a:pt x="25400" y="425450"/>
                    <a:pt x="20320" y="462280"/>
                  </a:cubicBezTo>
                  <a:cubicBezTo>
                    <a:pt x="17780" y="481330"/>
                    <a:pt x="12700" y="496570"/>
                    <a:pt x="19050" y="508000"/>
                  </a:cubicBezTo>
                  <a:cubicBezTo>
                    <a:pt x="26670" y="520700"/>
                    <a:pt x="48260" y="534670"/>
                    <a:pt x="64770" y="533400"/>
                  </a:cubicBezTo>
                  <a:cubicBezTo>
                    <a:pt x="85090" y="530860"/>
                    <a:pt x="111760" y="502920"/>
                    <a:pt x="132080" y="477520"/>
                  </a:cubicBezTo>
                  <a:cubicBezTo>
                    <a:pt x="160020" y="443230"/>
                    <a:pt x="182880" y="383540"/>
                    <a:pt x="203200" y="336550"/>
                  </a:cubicBezTo>
                  <a:cubicBezTo>
                    <a:pt x="222250" y="290830"/>
                    <a:pt x="236220" y="209550"/>
                    <a:pt x="251460" y="198120"/>
                  </a:cubicBezTo>
                  <a:cubicBezTo>
                    <a:pt x="256540" y="194310"/>
                    <a:pt x="262890" y="194310"/>
                    <a:pt x="265430" y="198120"/>
                  </a:cubicBezTo>
                  <a:cubicBezTo>
                    <a:pt x="283210" y="219710"/>
                    <a:pt x="144780" y="621030"/>
                    <a:pt x="167640" y="632460"/>
                  </a:cubicBezTo>
                  <a:cubicBezTo>
                    <a:pt x="177800" y="638810"/>
                    <a:pt x="210820" y="595630"/>
                    <a:pt x="237490" y="558800"/>
                  </a:cubicBezTo>
                  <a:cubicBezTo>
                    <a:pt x="294640" y="480060"/>
                    <a:pt x="408940" y="173990"/>
                    <a:pt x="454660" y="153670"/>
                  </a:cubicBezTo>
                  <a:cubicBezTo>
                    <a:pt x="466090" y="148590"/>
                    <a:pt x="472440" y="154940"/>
                    <a:pt x="483870" y="160020"/>
                  </a:cubicBezTo>
                  <a:cubicBezTo>
                    <a:pt x="506730" y="171450"/>
                    <a:pt x="549910" y="207010"/>
                    <a:pt x="576580" y="233680"/>
                  </a:cubicBezTo>
                  <a:cubicBezTo>
                    <a:pt x="601980" y="257810"/>
                    <a:pt x="631190" y="274320"/>
                    <a:pt x="642620" y="309880"/>
                  </a:cubicBezTo>
                  <a:cubicBezTo>
                    <a:pt x="660400" y="364490"/>
                    <a:pt x="635000" y="535940"/>
                    <a:pt x="621030" y="542290"/>
                  </a:cubicBezTo>
                  <a:cubicBezTo>
                    <a:pt x="618490" y="543560"/>
                    <a:pt x="610870" y="539750"/>
                    <a:pt x="610870" y="535940"/>
                  </a:cubicBezTo>
                  <a:cubicBezTo>
                    <a:pt x="610870" y="523240"/>
                    <a:pt x="709930" y="480060"/>
                    <a:pt x="756920" y="438150"/>
                  </a:cubicBezTo>
                  <a:cubicBezTo>
                    <a:pt x="815340" y="386080"/>
                    <a:pt x="902970" y="242570"/>
                    <a:pt x="925830" y="238760"/>
                  </a:cubicBezTo>
                  <a:cubicBezTo>
                    <a:pt x="930910" y="237490"/>
                    <a:pt x="933450" y="240030"/>
                    <a:pt x="935990" y="245110"/>
                  </a:cubicBezTo>
                  <a:cubicBezTo>
                    <a:pt x="944880" y="262890"/>
                    <a:pt x="920750" y="381000"/>
                    <a:pt x="924560" y="415290"/>
                  </a:cubicBezTo>
                  <a:cubicBezTo>
                    <a:pt x="925830" y="430530"/>
                    <a:pt x="937260" y="444500"/>
                    <a:pt x="934720" y="447040"/>
                  </a:cubicBezTo>
                  <a:cubicBezTo>
                    <a:pt x="933450" y="448310"/>
                    <a:pt x="923290" y="445770"/>
                    <a:pt x="923290" y="441960"/>
                  </a:cubicBezTo>
                  <a:cubicBezTo>
                    <a:pt x="920750" y="430530"/>
                    <a:pt x="996950" y="388620"/>
                    <a:pt x="1032510" y="341630"/>
                  </a:cubicBezTo>
                  <a:cubicBezTo>
                    <a:pt x="1087120" y="269240"/>
                    <a:pt x="1153160" y="67310"/>
                    <a:pt x="1192530" y="25400"/>
                  </a:cubicBezTo>
                  <a:cubicBezTo>
                    <a:pt x="1206500" y="11430"/>
                    <a:pt x="1219200" y="0"/>
                    <a:pt x="1228090" y="5080"/>
                  </a:cubicBezTo>
                  <a:cubicBezTo>
                    <a:pt x="1256030" y="20320"/>
                    <a:pt x="1240790" y="236220"/>
                    <a:pt x="1243330" y="372110"/>
                  </a:cubicBezTo>
                  <a:cubicBezTo>
                    <a:pt x="1245870" y="543560"/>
                    <a:pt x="1244600" y="772160"/>
                    <a:pt x="1239520" y="949960"/>
                  </a:cubicBezTo>
                  <a:cubicBezTo>
                    <a:pt x="1235710" y="1102360"/>
                    <a:pt x="1238250" y="1236980"/>
                    <a:pt x="1219200" y="1375410"/>
                  </a:cubicBezTo>
                  <a:cubicBezTo>
                    <a:pt x="1200150" y="1511300"/>
                    <a:pt x="1182370" y="1685290"/>
                    <a:pt x="1126490" y="1774190"/>
                  </a:cubicBezTo>
                  <a:cubicBezTo>
                    <a:pt x="1087120" y="1836420"/>
                    <a:pt x="1024890" y="1891030"/>
                    <a:pt x="974090" y="1897380"/>
                  </a:cubicBezTo>
                  <a:cubicBezTo>
                    <a:pt x="930910" y="1902460"/>
                    <a:pt x="882650" y="1873250"/>
                    <a:pt x="843280" y="1835150"/>
                  </a:cubicBezTo>
                  <a:cubicBezTo>
                    <a:pt x="783590" y="1778000"/>
                    <a:pt x="728980" y="1635760"/>
                    <a:pt x="689610" y="1548130"/>
                  </a:cubicBezTo>
                  <a:cubicBezTo>
                    <a:pt x="657860" y="1477010"/>
                    <a:pt x="629920" y="1418590"/>
                    <a:pt x="619760" y="1350010"/>
                  </a:cubicBezTo>
                  <a:cubicBezTo>
                    <a:pt x="609600" y="1281430"/>
                    <a:pt x="601980" y="1207770"/>
                    <a:pt x="626110" y="1136650"/>
                  </a:cubicBezTo>
                  <a:cubicBezTo>
                    <a:pt x="656590" y="1046480"/>
                    <a:pt x="745490" y="944880"/>
                    <a:pt x="821690" y="864870"/>
                  </a:cubicBezTo>
                  <a:cubicBezTo>
                    <a:pt x="896620" y="786130"/>
                    <a:pt x="984250" y="722630"/>
                    <a:pt x="1078230" y="660400"/>
                  </a:cubicBezTo>
                  <a:cubicBezTo>
                    <a:pt x="1178560" y="594360"/>
                    <a:pt x="1282700" y="533400"/>
                    <a:pt x="1409700" y="482600"/>
                  </a:cubicBezTo>
                  <a:cubicBezTo>
                    <a:pt x="1563370" y="420370"/>
                    <a:pt x="1873250" y="320040"/>
                    <a:pt x="1941830" y="330200"/>
                  </a:cubicBezTo>
                  <a:cubicBezTo>
                    <a:pt x="1959610" y="332740"/>
                    <a:pt x="1965960" y="339090"/>
                    <a:pt x="1973580" y="350520"/>
                  </a:cubicBezTo>
                  <a:cubicBezTo>
                    <a:pt x="1985010" y="365760"/>
                    <a:pt x="1990090" y="421640"/>
                    <a:pt x="1992630" y="421640"/>
                  </a:cubicBezTo>
                  <a:cubicBezTo>
                    <a:pt x="1995170" y="421640"/>
                    <a:pt x="1983740" y="360680"/>
                    <a:pt x="1991360" y="354330"/>
                  </a:cubicBezTo>
                  <a:cubicBezTo>
                    <a:pt x="1995170" y="351790"/>
                    <a:pt x="2005330" y="353060"/>
                    <a:pt x="2006600" y="355600"/>
                  </a:cubicBezTo>
                  <a:cubicBezTo>
                    <a:pt x="2007870" y="358140"/>
                    <a:pt x="2001520" y="365760"/>
                    <a:pt x="1998980" y="365760"/>
                  </a:cubicBezTo>
                  <a:cubicBezTo>
                    <a:pt x="1996440" y="365760"/>
                    <a:pt x="1990090" y="356870"/>
                    <a:pt x="1991360" y="355600"/>
                  </a:cubicBezTo>
                  <a:cubicBezTo>
                    <a:pt x="1992630" y="353060"/>
                    <a:pt x="2004060" y="351790"/>
                    <a:pt x="2006600" y="355600"/>
                  </a:cubicBezTo>
                  <a:cubicBezTo>
                    <a:pt x="2012950" y="363220"/>
                    <a:pt x="1998980" y="420370"/>
                    <a:pt x="1992630" y="421640"/>
                  </a:cubicBezTo>
                  <a:cubicBezTo>
                    <a:pt x="1985010" y="422910"/>
                    <a:pt x="1974850" y="373380"/>
                    <a:pt x="1964690" y="359410"/>
                  </a:cubicBezTo>
                  <a:cubicBezTo>
                    <a:pt x="1957070" y="350520"/>
                    <a:pt x="1955800" y="344170"/>
                    <a:pt x="1941830" y="341630"/>
                  </a:cubicBezTo>
                  <a:cubicBezTo>
                    <a:pt x="1882140" y="330200"/>
                    <a:pt x="1567180" y="431800"/>
                    <a:pt x="1414780" y="494030"/>
                  </a:cubicBezTo>
                  <a:cubicBezTo>
                    <a:pt x="1289050" y="544830"/>
                    <a:pt x="1186180" y="604520"/>
                    <a:pt x="1085850" y="670560"/>
                  </a:cubicBezTo>
                  <a:cubicBezTo>
                    <a:pt x="993140" y="731520"/>
                    <a:pt x="906780" y="795020"/>
                    <a:pt x="831850" y="872490"/>
                  </a:cubicBezTo>
                  <a:cubicBezTo>
                    <a:pt x="756920" y="949960"/>
                    <a:pt x="669290" y="1050290"/>
                    <a:pt x="638810" y="1137920"/>
                  </a:cubicBezTo>
                  <a:cubicBezTo>
                    <a:pt x="614680" y="1207770"/>
                    <a:pt x="622300" y="1277620"/>
                    <a:pt x="632460" y="1344930"/>
                  </a:cubicBezTo>
                  <a:cubicBezTo>
                    <a:pt x="642620" y="1412240"/>
                    <a:pt x="670560" y="1471930"/>
                    <a:pt x="701040" y="1543050"/>
                  </a:cubicBezTo>
                  <a:cubicBezTo>
                    <a:pt x="739140" y="1629410"/>
                    <a:pt x="792480" y="1767840"/>
                    <a:pt x="849630" y="1823720"/>
                  </a:cubicBezTo>
                  <a:cubicBezTo>
                    <a:pt x="887730" y="1860550"/>
                    <a:pt x="933450" y="1891030"/>
                    <a:pt x="974090" y="1885950"/>
                  </a:cubicBezTo>
                  <a:cubicBezTo>
                    <a:pt x="1021080" y="1880870"/>
                    <a:pt x="1078230" y="1827530"/>
                    <a:pt x="1115060" y="1769110"/>
                  </a:cubicBezTo>
                  <a:cubicBezTo>
                    <a:pt x="1169670" y="1681480"/>
                    <a:pt x="1187450" y="1510030"/>
                    <a:pt x="1206500" y="1375410"/>
                  </a:cubicBezTo>
                  <a:cubicBezTo>
                    <a:pt x="1225550" y="1236980"/>
                    <a:pt x="1223010" y="1102360"/>
                    <a:pt x="1226820" y="949960"/>
                  </a:cubicBezTo>
                  <a:cubicBezTo>
                    <a:pt x="1231900" y="772160"/>
                    <a:pt x="1233170" y="542290"/>
                    <a:pt x="1230630" y="372110"/>
                  </a:cubicBezTo>
                  <a:cubicBezTo>
                    <a:pt x="1228090" y="236220"/>
                    <a:pt x="1198880" y="26670"/>
                    <a:pt x="1216660" y="6350"/>
                  </a:cubicBezTo>
                  <a:cubicBezTo>
                    <a:pt x="1219200" y="2540"/>
                    <a:pt x="1226820" y="2540"/>
                    <a:pt x="1228090" y="5080"/>
                  </a:cubicBezTo>
                  <a:cubicBezTo>
                    <a:pt x="1238250" y="20320"/>
                    <a:pt x="1101090" y="274320"/>
                    <a:pt x="1041400" y="350520"/>
                  </a:cubicBezTo>
                  <a:cubicBezTo>
                    <a:pt x="1004570" y="396240"/>
                    <a:pt x="956310" y="449580"/>
                    <a:pt x="934720" y="447040"/>
                  </a:cubicBezTo>
                  <a:cubicBezTo>
                    <a:pt x="923290" y="445770"/>
                    <a:pt x="916940" y="431800"/>
                    <a:pt x="911860" y="415290"/>
                  </a:cubicBezTo>
                  <a:cubicBezTo>
                    <a:pt x="901700" y="381000"/>
                    <a:pt x="916940" y="241300"/>
                    <a:pt x="925830" y="238760"/>
                  </a:cubicBezTo>
                  <a:cubicBezTo>
                    <a:pt x="928370" y="237490"/>
                    <a:pt x="935990" y="247650"/>
                    <a:pt x="934720" y="250190"/>
                  </a:cubicBezTo>
                  <a:cubicBezTo>
                    <a:pt x="933450" y="252730"/>
                    <a:pt x="925830" y="248920"/>
                    <a:pt x="919480" y="252730"/>
                  </a:cubicBezTo>
                  <a:cubicBezTo>
                    <a:pt x="892810" y="267970"/>
                    <a:pt x="819150" y="397510"/>
                    <a:pt x="764540" y="448310"/>
                  </a:cubicBezTo>
                  <a:cubicBezTo>
                    <a:pt x="718820" y="490220"/>
                    <a:pt x="641350" y="542290"/>
                    <a:pt x="621030" y="542290"/>
                  </a:cubicBezTo>
                  <a:cubicBezTo>
                    <a:pt x="615950" y="542290"/>
                    <a:pt x="613410" y="541020"/>
                    <a:pt x="610870" y="535940"/>
                  </a:cubicBezTo>
                  <a:cubicBezTo>
                    <a:pt x="600710" y="514350"/>
                    <a:pt x="647700" y="368300"/>
                    <a:pt x="631190" y="317500"/>
                  </a:cubicBezTo>
                  <a:cubicBezTo>
                    <a:pt x="621030" y="283210"/>
                    <a:pt x="594360" y="266700"/>
                    <a:pt x="568960" y="243840"/>
                  </a:cubicBezTo>
                  <a:cubicBezTo>
                    <a:pt x="538480" y="215900"/>
                    <a:pt x="490220" y="156210"/>
                    <a:pt x="455930" y="165100"/>
                  </a:cubicBezTo>
                  <a:cubicBezTo>
                    <a:pt x="405130" y="177800"/>
                    <a:pt x="365760" y="356870"/>
                    <a:pt x="326390" y="430530"/>
                  </a:cubicBezTo>
                  <a:cubicBezTo>
                    <a:pt x="298450" y="483870"/>
                    <a:pt x="273050" y="530860"/>
                    <a:pt x="247650" y="567690"/>
                  </a:cubicBezTo>
                  <a:cubicBezTo>
                    <a:pt x="228600" y="594360"/>
                    <a:pt x="207010" y="628650"/>
                    <a:pt x="190500" y="633730"/>
                  </a:cubicBezTo>
                  <a:cubicBezTo>
                    <a:pt x="181610" y="636270"/>
                    <a:pt x="170180" y="633730"/>
                    <a:pt x="165100" y="627380"/>
                  </a:cubicBezTo>
                  <a:cubicBezTo>
                    <a:pt x="156210" y="614680"/>
                    <a:pt x="171450" y="577850"/>
                    <a:pt x="179070" y="539750"/>
                  </a:cubicBezTo>
                  <a:cubicBezTo>
                    <a:pt x="193040" y="463550"/>
                    <a:pt x="229870" y="219710"/>
                    <a:pt x="251460" y="198120"/>
                  </a:cubicBezTo>
                  <a:cubicBezTo>
                    <a:pt x="255270" y="194310"/>
                    <a:pt x="260350" y="193040"/>
                    <a:pt x="262890" y="195580"/>
                  </a:cubicBezTo>
                  <a:cubicBezTo>
                    <a:pt x="270510" y="203200"/>
                    <a:pt x="234950" y="294640"/>
                    <a:pt x="214630" y="342900"/>
                  </a:cubicBezTo>
                  <a:cubicBezTo>
                    <a:pt x="194310" y="392430"/>
                    <a:pt x="170180" y="452120"/>
                    <a:pt x="140970" y="487680"/>
                  </a:cubicBezTo>
                  <a:cubicBezTo>
                    <a:pt x="118110" y="514350"/>
                    <a:pt x="90170" y="543560"/>
                    <a:pt x="66040" y="544830"/>
                  </a:cubicBezTo>
                  <a:cubicBezTo>
                    <a:pt x="45720" y="546100"/>
                    <a:pt x="16510" y="525780"/>
                    <a:pt x="7620" y="510540"/>
                  </a:cubicBezTo>
                  <a:cubicBezTo>
                    <a:pt x="0" y="496570"/>
                    <a:pt x="5080" y="482600"/>
                    <a:pt x="7620" y="459740"/>
                  </a:cubicBezTo>
                  <a:cubicBezTo>
                    <a:pt x="13970" y="411480"/>
                    <a:pt x="44450" y="285750"/>
                    <a:pt x="67310" y="233680"/>
                  </a:cubicBezTo>
                  <a:cubicBezTo>
                    <a:pt x="81280" y="203200"/>
                    <a:pt x="91440" y="173990"/>
                    <a:pt x="111760" y="165100"/>
                  </a:cubicBezTo>
                  <a:cubicBezTo>
                    <a:pt x="132080" y="156210"/>
                    <a:pt x="173990" y="167640"/>
                    <a:pt x="191770" y="177800"/>
                  </a:cubicBezTo>
                  <a:cubicBezTo>
                    <a:pt x="204470" y="185420"/>
                    <a:pt x="219710" y="204470"/>
                    <a:pt x="218440" y="210820"/>
                  </a:cubicBezTo>
                  <a:cubicBezTo>
                    <a:pt x="217170" y="214630"/>
                    <a:pt x="204470" y="217170"/>
                    <a:pt x="204470" y="217170"/>
                  </a:cubicBezTo>
                </a:path>
              </a:pathLst>
            </a:custGeom>
            <a:solidFill>
              <a:srgbClr val="003F87"/>
            </a:solidFill>
            <a:ln>
              <a:noFill/>
            </a:ln>
          </p:spPr>
        </p:sp>
      </p:grpSp>
      <p:grpSp>
        <p:nvGrpSpPr>
          <p:cNvPr id="14" name="Group 14"/>
          <p:cNvGrpSpPr/>
          <p:nvPr/>
        </p:nvGrpSpPr>
        <p:grpSpPr>
          <a:xfrm>
            <a:off x="5982042" y="4881457"/>
            <a:ext cx="2869883" cy="1448752"/>
            <a:chOff x="0" y="0"/>
            <a:chExt cx="3826510" cy="1931670"/>
          </a:xfrm>
        </p:grpSpPr>
        <p:sp>
          <p:nvSpPr>
            <p:cNvPr id="15" name="Freeform 15"/>
            <p:cNvSpPr/>
            <p:nvPr/>
          </p:nvSpPr>
          <p:spPr>
            <a:xfrm>
              <a:off x="48260" y="49530"/>
              <a:ext cx="3736340" cy="1832610"/>
            </a:xfrm>
            <a:custGeom>
              <a:avLst/>
              <a:gdLst/>
              <a:ahLst/>
              <a:cxnLst/>
              <a:rect l="l" t="t" r="r" b="b"/>
              <a:pathLst>
                <a:path w="3736340" h="1832610">
                  <a:moveTo>
                    <a:pt x="1921510" y="382270"/>
                  </a:moveTo>
                  <a:cubicBezTo>
                    <a:pt x="1863090" y="294640"/>
                    <a:pt x="1840230" y="276860"/>
                    <a:pt x="1805940" y="260350"/>
                  </a:cubicBezTo>
                  <a:cubicBezTo>
                    <a:pt x="1753870" y="233680"/>
                    <a:pt x="1639570" y="198120"/>
                    <a:pt x="1592580" y="193040"/>
                  </a:cubicBezTo>
                  <a:cubicBezTo>
                    <a:pt x="1569720" y="190500"/>
                    <a:pt x="1541780" y="199390"/>
                    <a:pt x="1540510" y="196850"/>
                  </a:cubicBezTo>
                  <a:cubicBezTo>
                    <a:pt x="1540510" y="195580"/>
                    <a:pt x="1545590" y="189230"/>
                    <a:pt x="1549400" y="190500"/>
                  </a:cubicBezTo>
                  <a:cubicBezTo>
                    <a:pt x="1562100" y="194310"/>
                    <a:pt x="1582420" y="279400"/>
                    <a:pt x="1611630" y="328930"/>
                  </a:cubicBezTo>
                  <a:cubicBezTo>
                    <a:pt x="1651000" y="393700"/>
                    <a:pt x="1717040" y="459740"/>
                    <a:pt x="1772920" y="541020"/>
                  </a:cubicBezTo>
                  <a:cubicBezTo>
                    <a:pt x="1844040" y="643890"/>
                    <a:pt x="1940560" y="781050"/>
                    <a:pt x="1997710" y="901700"/>
                  </a:cubicBezTo>
                  <a:cubicBezTo>
                    <a:pt x="2048510" y="1010920"/>
                    <a:pt x="2085340" y="1127760"/>
                    <a:pt x="2105660" y="1229360"/>
                  </a:cubicBezTo>
                  <a:cubicBezTo>
                    <a:pt x="2122170" y="1313180"/>
                    <a:pt x="2127250" y="1391920"/>
                    <a:pt x="2122170" y="1465580"/>
                  </a:cubicBezTo>
                  <a:cubicBezTo>
                    <a:pt x="2117090" y="1531620"/>
                    <a:pt x="2103120" y="1596390"/>
                    <a:pt x="2080260" y="1649730"/>
                  </a:cubicBezTo>
                  <a:cubicBezTo>
                    <a:pt x="2059940" y="1696720"/>
                    <a:pt x="2034540" y="1743710"/>
                    <a:pt x="2001520" y="1772920"/>
                  </a:cubicBezTo>
                  <a:cubicBezTo>
                    <a:pt x="1972310" y="1799590"/>
                    <a:pt x="1941830" y="1822450"/>
                    <a:pt x="1899920" y="1824990"/>
                  </a:cubicBezTo>
                  <a:cubicBezTo>
                    <a:pt x="1833880" y="1830070"/>
                    <a:pt x="1724660" y="1776730"/>
                    <a:pt x="1638300" y="1733550"/>
                  </a:cubicBezTo>
                  <a:cubicBezTo>
                    <a:pt x="1543050" y="1685290"/>
                    <a:pt x="1432560" y="1619250"/>
                    <a:pt x="1355090" y="1537970"/>
                  </a:cubicBezTo>
                  <a:cubicBezTo>
                    <a:pt x="1277620" y="1456690"/>
                    <a:pt x="1195070" y="1338580"/>
                    <a:pt x="1172210" y="1243330"/>
                  </a:cubicBezTo>
                  <a:cubicBezTo>
                    <a:pt x="1153160" y="1164590"/>
                    <a:pt x="1165860" y="1079500"/>
                    <a:pt x="1191260" y="1013460"/>
                  </a:cubicBezTo>
                  <a:cubicBezTo>
                    <a:pt x="1214120" y="953770"/>
                    <a:pt x="1262380" y="900430"/>
                    <a:pt x="1308100" y="861060"/>
                  </a:cubicBezTo>
                  <a:cubicBezTo>
                    <a:pt x="1351280" y="824230"/>
                    <a:pt x="1403350" y="801370"/>
                    <a:pt x="1455420" y="778510"/>
                  </a:cubicBezTo>
                  <a:cubicBezTo>
                    <a:pt x="1510030" y="755650"/>
                    <a:pt x="1577340" y="737870"/>
                    <a:pt x="1631950" y="725170"/>
                  </a:cubicBezTo>
                  <a:cubicBezTo>
                    <a:pt x="1677670" y="713740"/>
                    <a:pt x="1714500" y="707390"/>
                    <a:pt x="1760220" y="702310"/>
                  </a:cubicBezTo>
                  <a:cubicBezTo>
                    <a:pt x="1812290" y="697230"/>
                    <a:pt x="1894840" y="676910"/>
                    <a:pt x="1930400" y="695960"/>
                  </a:cubicBezTo>
                  <a:cubicBezTo>
                    <a:pt x="1955800" y="708660"/>
                    <a:pt x="1964690" y="737870"/>
                    <a:pt x="1976120" y="764540"/>
                  </a:cubicBezTo>
                  <a:cubicBezTo>
                    <a:pt x="1988820" y="793750"/>
                    <a:pt x="1995170" y="819150"/>
                    <a:pt x="2001520" y="866140"/>
                  </a:cubicBezTo>
                  <a:cubicBezTo>
                    <a:pt x="2015490" y="965200"/>
                    <a:pt x="2010410" y="1332230"/>
                    <a:pt x="2012950" y="1332230"/>
                  </a:cubicBezTo>
                  <a:cubicBezTo>
                    <a:pt x="2015490" y="1332230"/>
                    <a:pt x="2010410" y="1177290"/>
                    <a:pt x="2018030" y="1104900"/>
                  </a:cubicBezTo>
                  <a:cubicBezTo>
                    <a:pt x="2024380" y="1038860"/>
                    <a:pt x="2033270" y="977900"/>
                    <a:pt x="2053590" y="914400"/>
                  </a:cubicBezTo>
                  <a:cubicBezTo>
                    <a:pt x="2075180" y="847090"/>
                    <a:pt x="2124710" y="717550"/>
                    <a:pt x="2147570" y="715010"/>
                  </a:cubicBezTo>
                  <a:cubicBezTo>
                    <a:pt x="2156460" y="713740"/>
                    <a:pt x="2164080" y="728980"/>
                    <a:pt x="2170430" y="742950"/>
                  </a:cubicBezTo>
                  <a:cubicBezTo>
                    <a:pt x="2181860" y="768350"/>
                    <a:pt x="2180590" y="810260"/>
                    <a:pt x="2185670" y="863600"/>
                  </a:cubicBezTo>
                  <a:cubicBezTo>
                    <a:pt x="2195830" y="963930"/>
                    <a:pt x="2236470" y="1277620"/>
                    <a:pt x="2216150" y="1301750"/>
                  </a:cubicBezTo>
                  <a:cubicBezTo>
                    <a:pt x="2212340" y="1305560"/>
                    <a:pt x="2204720" y="1306830"/>
                    <a:pt x="2202180" y="1303020"/>
                  </a:cubicBezTo>
                  <a:cubicBezTo>
                    <a:pt x="2188210" y="1286510"/>
                    <a:pt x="2265680" y="1043940"/>
                    <a:pt x="2289810" y="988060"/>
                  </a:cubicBezTo>
                  <a:cubicBezTo>
                    <a:pt x="2299970" y="966470"/>
                    <a:pt x="2308860" y="943610"/>
                    <a:pt x="2316480" y="944880"/>
                  </a:cubicBezTo>
                  <a:cubicBezTo>
                    <a:pt x="2332990" y="948690"/>
                    <a:pt x="2324100" y="1151890"/>
                    <a:pt x="2334260" y="1239520"/>
                  </a:cubicBezTo>
                  <a:cubicBezTo>
                    <a:pt x="2341880" y="1310640"/>
                    <a:pt x="2377440" y="1418590"/>
                    <a:pt x="2366010" y="1430020"/>
                  </a:cubicBezTo>
                  <a:cubicBezTo>
                    <a:pt x="2363470" y="1432560"/>
                    <a:pt x="2354580" y="1431290"/>
                    <a:pt x="2353310" y="1428750"/>
                  </a:cubicBezTo>
                  <a:cubicBezTo>
                    <a:pt x="2350770" y="1423670"/>
                    <a:pt x="2368550" y="1410970"/>
                    <a:pt x="2376170" y="1390650"/>
                  </a:cubicBezTo>
                  <a:cubicBezTo>
                    <a:pt x="2397760" y="1328420"/>
                    <a:pt x="2405380" y="1038860"/>
                    <a:pt x="2423160" y="981710"/>
                  </a:cubicBezTo>
                  <a:cubicBezTo>
                    <a:pt x="2428240" y="965200"/>
                    <a:pt x="2434590" y="951230"/>
                    <a:pt x="2438400" y="952500"/>
                  </a:cubicBezTo>
                  <a:cubicBezTo>
                    <a:pt x="2452370" y="956310"/>
                    <a:pt x="2438400" y="1278890"/>
                    <a:pt x="2444750" y="1352550"/>
                  </a:cubicBezTo>
                  <a:cubicBezTo>
                    <a:pt x="2447290" y="1380490"/>
                    <a:pt x="2443480" y="1400810"/>
                    <a:pt x="2453640" y="1410970"/>
                  </a:cubicBezTo>
                  <a:cubicBezTo>
                    <a:pt x="2461260" y="1419860"/>
                    <a:pt x="2476500" y="1424940"/>
                    <a:pt x="2489200" y="1419860"/>
                  </a:cubicBezTo>
                  <a:cubicBezTo>
                    <a:pt x="2518410" y="1409700"/>
                    <a:pt x="2557780" y="1341120"/>
                    <a:pt x="2594610" y="1280160"/>
                  </a:cubicBezTo>
                  <a:cubicBezTo>
                    <a:pt x="2651760" y="1184910"/>
                    <a:pt x="2722880" y="1042670"/>
                    <a:pt x="2776220" y="887730"/>
                  </a:cubicBezTo>
                  <a:cubicBezTo>
                    <a:pt x="2847340" y="681990"/>
                    <a:pt x="2947670" y="139700"/>
                    <a:pt x="2954020" y="140970"/>
                  </a:cubicBezTo>
                  <a:cubicBezTo>
                    <a:pt x="2961640" y="142240"/>
                    <a:pt x="2835910" y="713740"/>
                    <a:pt x="2811780" y="927100"/>
                  </a:cubicBezTo>
                  <a:cubicBezTo>
                    <a:pt x="2795270" y="1071880"/>
                    <a:pt x="2791460" y="1186180"/>
                    <a:pt x="2792730" y="1295400"/>
                  </a:cubicBezTo>
                  <a:cubicBezTo>
                    <a:pt x="2794000" y="1383030"/>
                    <a:pt x="2823210" y="1522730"/>
                    <a:pt x="2810510" y="1531620"/>
                  </a:cubicBezTo>
                  <a:cubicBezTo>
                    <a:pt x="2807970" y="1534160"/>
                    <a:pt x="2799080" y="1527810"/>
                    <a:pt x="2799080" y="1526540"/>
                  </a:cubicBezTo>
                  <a:cubicBezTo>
                    <a:pt x="2799080" y="1522730"/>
                    <a:pt x="2828290" y="1522730"/>
                    <a:pt x="2844800" y="1513840"/>
                  </a:cubicBezTo>
                  <a:cubicBezTo>
                    <a:pt x="2871470" y="1498600"/>
                    <a:pt x="2901950" y="1461770"/>
                    <a:pt x="2931160" y="1427480"/>
                  </a:cubicBezTo>
                  <a:cubicBezTo>
                    <a:pt x="2967990" y="1385570"/>
                    <a:pt x="3003550" y="1334770"/>
                    <a:pt x="3045460" y="1277620"/>
                  </a:cubicBezTo>
                  <a:cubicBezTo>
                    <a:pt x="3100070" y="1202690"/>
                    <a:pt x="3172460" y="1104900"/>
                    <a:pt x="3225800" y="1010920"/>
                  </a:cubicBezTo>
                  <a:cubicBezTo>
                    <a:pt x="3280410" y="915670"/>
                    <a:pt x="3329940" y="816610"/>
                    <a:pt x="3368040" y="712470"/>
                  </a:cubicBezTo>
                  <a:cubicBezTo>
                    <a:pt x="3407410" y="605790"/>
                    <a:pt x="3436620" y="492760"/>
                    <a:pt x="3458210" y="377190"/>
                  </a:cubicBezTo>
                  <a:cubicBezTo>
                    <a:pt x="3481070" y="256540"/>
                    <a:pt x="3482340" y="24130"/>
                    <a:pt x="3501390" y="3810"/>
                  </a:cubicBezTo>
                  <a:cubicBezTo>
                    <a:pt x="3505200" y="0"/>
                    <a:pt x="3509010" y="0"/>
                    <a:pt x="3511550" y="2540"/>
                  </a:cubicBezTo>
                  <a:cubicBezTo>
                    <a:pt x="3530600" y="24130"/>
                    <a:pt x="3393440" y="438150"/>
                    <a:pt x="3335020" y="699770"/>
                  </a:cubicBezTo>
                  <a:cubicBezTo>
                    <a:pt x="3261360" y="1029970"/>
                    <a:pt x="3181350" y="1827530"/>
                    <a:pt x="3120390" y="1831340"/>
                  </a:cubicBezTo>
                  <a:cubicBezTo>
                    <a:pt x="3091180" y="1832610"/>
                    <a:pt x="3069590" y="1661160"/>
                    <a:pt x="3039110" y="1578610"/>
                  </a:cubicBezTo>
                  <a:cubicBezTo>
                    <a:pt x="3009900" y="1498600"/>
                    <a:pt x="2962910" y="1413510"/>
                    <a:pt x="2942590" y="1343660"/>
                  </a:cubicBezTo>
                  <a:cubicBezTo>
                    <a:pt x="2927350" y="1290320"/>
                    <a:pt x="2914650" y="1235710"/>
                    <a:pt x="2917190" y="1197610"/>
                  </a:cubicBezTo>
                  <a:cubicBezTo>
                    <a:pt x="2919730" y="1173480"/>
                    <a:pt x="2927350" y="1154430"/>
                    <a:pt x="2937510" y="1137920"/>
                  </a:cubicBezTo>
                  <a:cubicBezTo>
                    <a:pt x="2947670" y="1121410"/>
                    <a:pt x="2960370" y="1109980"/>
                    <a:pt x="2978150" y="1098550"/>
                  </a:cubicBezTo>
                  <a:cubicBezTo>
                    <a:pt x="3003550" y="1083310"/>
                    <a:pt x="3046730" y="1066800"/>
                    <a:pt x="3082290" y="1066800"/>
                  </a:cubicBezTo>
                  <a:cubicBezTo>
                    <a:pt x="3120390" y="1066800"/>
                    <a:pt x="3164840" y="1084580"/>
                    <a:pt x="3199130" y="1103630"/>
                  </a:cubicBezTo>
                  <a:cubicBezTo>
                    <a:pt x="3232150" y="1121410"/>
                    <a:pt x="3248660" y="1151890"/>
                    <a:pt x="3285490" y="1176020"/>
                  </a:cubicBezTo>
                  <a:cubicBezTo>
                    <a:pt x="3340100" y="1211580"/>
                    <a:pt x="3444240" y="1264920"/>
                    <a:pt x="3500120" y="1283970"/>
                  </a:cubicBezTo>
                  <a:cubicBezTo>
                    <a:pt x="3533140" y="1295400"/>
                    <a:pt x="3561080" y="1303020"/>
                    <a:pt x="3582670" y="1299210"/>
                  </a:cubicBezTo>
                  <a:cubicBezTo>
                    <a:pt x="3597910" y="1296670"/>
                    <a:pt x="3609340" y="1290320"/>
                    <a:pt x="3620770" y="1276350"/>
                  </a:cubicBezTo>
                  <a:cubicBezTo>
                    <a:pt x="3643630" y="1249680"/>
                    <a:pt x="3665220" y="1172210"/>
                    <a:pt x="3679190" y="1122680"/>
                  </a:cubicBezTo>
                  <a:cubicBezTo>
                    <a:pt x="3691890" y="1078230"/>
                    <a:pt x="3698240" y="1041400"/>
                    <a:pt x="3704590" y="994410"/>
                  </a:cubicBezTo>
                  <a:cubicBezTo>
                    <a:pt x="3712210" y="938530"/>
                    <a:pt x="3723640" y="867410"/>
                    <a:pt x="3714750" y="808990"/>
                  </a:cubicBezTo>
                  <a:cubicBezTo>
                    <a:pt x="3705860" y="753110"/>
                    <a:pt x="3685540" y="697230"/>
                    <a:pt x="3653790" y="648970"/>
                  </a:cubicBezTo>
                  <a:cubicBezTo>
                    <a:pt x="3620770" y="596900"/>
                    <a:pt x="3578860" y="547370"/>
                    <a:pt x="3515360" y="509270"/>
                  </a:cubicBezTo>
                  <a:cubicBezTo>
                    <a:pt x="3429000" y="457200"/>
                    <a:pt x="3305810" y="430530"/>
                    <a:pt x="3159760" y="403860"/>
                  </a:cubicBezTo>
                  <a:cubicBezTo>
                    <a:pt x="2937510" y="361950"/>
                    <a:pt x="2609850" y="353060"/>
                    <a:pt x="2302510" y="334010"/>
                  </a:cubicBezTo>
                  <a:cubicBezTo>
                    <a:pt x="1944370" y="312420"/>
                    <a:pt x="1522730" y="298450"/>
                    <a:pt x="1136650" y="287020"/>
                  </a:cubicBezTo>
                  <a:cubicBezTo>
                    <a:pt x="756920" y="275590"/>
                    <a:pt x="48260" y="299720"/>
                    <a:pt x="5080" y="262890"/>
                  </a:cubicBezTo>
                  <a:cubicBezTo>
                    <a:pt x="0" y="259080"/>
                    <a:pt x="2540" y="250190"/>
                    <a:pt x="2540" y="250190"/>
                  </a:cubicBezTo>
                  <a:cubicBezTo>
                    <a:pt x="2540" y="250190"/>
                    <a:pt x="3810" y="262890"/>
                    <a:pt x="3810" y="262890"/>
                  </a:cubicBezTo>
                  <a:cubicBezTo>
                    <a:pt x="3810" y="262890"/>
                    <a:pt x="0" y="254000"/>
                    <a:pt x="3810" y="250190"/>
                  </a:cubicBezTo>
                  <a:cubicBezTo>
                    <a:pt x="25400" y="229870"/>
                    <a:pt x="240030" y="250190"/>
                    <a:pt x="433070" y="254000"/>
                  </a:cubicBezTo>
                  <a:cubicBezTo>
                    <a:pt x="836930" y="262890"/>
                    <a:pt x="1799590" y="292100"/>
                    <a:pt x="2303780" y="321310"/>
                  </a:cubicBezTo>
                  <a:cubicBezTo>
                    <a:pt x="2645410" y="341630"/>
                    <a:pt x="2940050" y="349250"/>
                    <a:pt x="3163570" y="391160"/>
                  </a:cubicBezTo>
                  <a:cubicBezTo>
                    <a:pt x="3310890" y="419100"/>
                    <a:pt x="3436620" y="447040"/>
                    <a:pt x="3524250" y="500380"/>
                  </a:cubicBezTo>
                  <a:cubicBezTo>
                    <a:pt x="3589020" y="539750"/>
                    <a:pt x="3630930" y="590550"/>
                    <a:pt x="3665220" y="643890"/>
                  </a:cubicBezTo>
                  <a:cubicBezTo>
                    <a:pt x="3696970" y="693420"/>
                    <a:pt x="3718560" y="750570"/>
                    <a:pt x="3727450" y="808990"/>
                  </a:cubicBezTo>
                  <a:cubicBezTo>
                    <a:pt x="3736340" y="868680"/>
                    <a:pt x="3722370" y="939800"/>
                    <a:pt x="3716020" y="996950"/>
                  </a:cubicBezTo>
                  <a:cubicBezTo>
                    <a:pt x="3709670" y="1043940"/>
                    <a:pt x="3704590" y="1082040"/>
                    <a:pt x="3691890" y="1126490"/>
                  </a:cubicBezTo>
                  <a:cubicBezTo>
                    <a:pt x="3676650" y="1177290"/>
                    <a:pt x="3653790" y="1258570"/>
                    <a:pt x="3628390" y="1286510"/>
                  </a:cubicBezTo>
                  <a:cubicBezTo>
                    <a:pt x="3614420" y="1301750"/>
                    <a:pt x="3600450" y="1308100"/>
                    <a:pt x="3582670" y="1310640"/>
                  </a:cubicBezTo>
                  <a:cubicBezTo>
                    <a:pt x="3558540" y="1314450"/>
                    <a:pt x="3529330" y="1306830"/>
                    <a:pt x="3495040" y="1295400"/>
                  </a:cubicBezTo>
                  <a:cubicBezTo>
                    <a:pt x="3437890" y="1276350"/>
                    <a:pt x="3329940" y="1220470"/>
                    <a:pt x="3276600" y="1184910"/>
                  </a:cubicBezTo>
                  <a:cubicBezTo>
                    <a:pt x="3241040" y="1160780"/>
                    <a:pt x="3225800" y="1132840"/>
                    <a:pt x="3194050" y="1115060"/>
                  </a:cubicBezTo>
                  <a:cubicBezTo>
                    <a:pt x="3162300" y="1097280"/>
                    <a:pt x="3120390" y="1079500"/>
                    <a:pt x="3084830" y="1079500"/>
                  </a:cubicBezTo>
                  <a:cubicBezTo>
                    <a:pt x="3051810" y="1079500"/>
                    <a:pt x="3011170" y="1094740"/>
                    <a:pt x="2987040" y="1108710"/>
                  </a:cubicBezTo>
                  <a:cubicBezTo>
                    <a:pt x="2970530" y="1118870"/>
                    <a:pt x="2959100" y="1129030"/>
                    <a:pt x="2950210" y="1143000"/>
                  </a:cubicBezTo>
                  <a:cubicBezTo>
                    <a:pt x="2940050" y="1158240"/>
                    <a:pt x="2932430" y="1173480"/>
                    <a:pt x="2929890" y="1196340"/>
                  </a:cubicBezTo>
                  <a:cubicBezTo>
                    <a:pt x="2926080" y="1231900"/>
                    <a:pt x="2938780" y="1286510"/>
                    <a:pt x="2954020" y="1338580"/>
                  </a:cubicBezTo>
                  <a:cubicBezTo>
                    <a:pt x="2974340" y="1408430"/>
                    <a:pt x="3023870" y="1494790"/>
                    <a:pt x="3051810" y="1574800"/>
                  </a:cubicBezTo>
                  <a:cubicBezTo>
                    <a:pt x="3078480" y="1654810"/>
                    <a:pt x="3096260" y="1821180"/>
                    <a:pt x="3117850" y="1819910"/>
                  </a:cubicBezTo>
                  <a:cubicBezTo>
                    <a:pt x="3153410" y="1818640"/>
                    <a:pt x="3186430" y="1376680"/>
                    <a:pt x="3223260" y="1178560"/>
                  </a:cubicBezTo>
                  <a:cubicBezTo>
                    <a:pt x="3255010" y="1005840"/>
                    <a:pt x="3286760" y="859790"/>
                    <a:pt x="3322320" y="697230"/>
                  </a:cubicBezTo>
                  <a:cubicBezTo>
                    <a:pt x="3359150" y="528320"/>
                    <a:pt x="3407410" y="311150"/>
                    <a:pt x="3442970" y="184150"/>
                  </a:cubicBezTo>
                  <a:cubicBezTo>
                    <a:pt x="3464560" y="106680"/>
                    <a:pt x="3493770" y="0"/>
                    <a:pt x="3503930" y="1270"/>
                  </a:cubicBezTo>
                  <a:cubicBezTo>
                    <a:pt x="3511550" y="2540"/>
                    <a:pt x="3511550" y="74930"/>
                    <a:pt x="3509010" y="123190"/>
                  </a:cubicBezTo>
                  <a:cubicBezTo>
                    <a:pt x="3505200" y="193040"/>
                    <a:pt x="3489960" y="289560"/>
                    <a:pt x="3470910" y="381000"/>
                  </a:cubicBezTo>
                  <a:cubicBezTo>
                    <a:pt x="3449320" y="486410"/>
                    <a:pt x="3418840" y="610870"/>
                    <a:pt x="3379470" y="718820"/>
                  </a:cubicBezTo>
                  <a:cubicBezTo>
                    <a:pt x="3340100" y="822960"/>
                    <a:pt x="3298190" y="913130"/>
                    <a:pt x="3235960" y="1018540"/>
                  </a:cubicBezTo>
                  <a:cubicBezTo>
                    <a:pt x="3158490" y="1149350"/>
                    <a:pt x="3013710" y="1350010"/>
                    <a:pt x="2940050" y="1436370"/>
                  </a:cubicBezTo>
                  <a:cubicBezTo>
                    <a:pt x="2903220" y="1479550"/>
                    <a:pt x="2875280" y="1512570"/>
                    <a:pt x="2847340" y="1525270"/>
                  </a:cubicBezTo>
                  <a:cubicBezTo>
                    <a:pt x="2830830" y="1532890"/>
                    <a:pt x="2810510" y="1537970"/>
                    <a:pt x="2800350" y="1530350"/>
                  </a:cubicBezTo>
                  <a:cubicBezTo>
                    <a:pt x="2786380" y="1520190"/>
                    <a:pt x="2792730" y="1478280"/>
                    <a:pt x="2790190" y="1445260"/>
                  </a:cubicBezTo>
                  <a:cubicBezTo>
                    <a:pt x="2786380" y="1402080"/>
                    <a:pt x="2780030" y="1356360"/>
                    <a:pt x="2780030" y="1295400"/>
                  </a:cubicBezTo>
                  <a:cubicBezTo>
                    <a:pt x="2778760" y="1198880"/>
                    <a:pt x="2785110" y="1054100"/>
                    <a:pt x="2799080" y="924560"/>
                  </a:cubicBezTo>
                  <a:cubicBezTo>
                    <a:pt x="2814320" y="781050"/>
                    <a:pt x="2846070" y="612140"/>
                    <a:pt x="2874010" y="473710"/>
                  </a:cubicBezTo>
                  <a:cubicBezTo>
                    <a:pt x="2898140" y="354330"/>
                    <a:pt x="2952750" y="140970"/>
                    <a:pt x="2954020" y="140970"/>
                  </a:cubicBezTo>
                  <a:cubicBezTo>
                    <a:pt x="2955290" y="140970"/>
                    <a:pt x="2857500" y="685800"/>
                    <a:pt x="2787650" y="892810"/>
                  </a:cubicBezTo>
                  <a:cubicBezTo>
                    <a:pt x="2734310" y="1049020"/>
                    <a:pt x="2661920" y="1191260"/>
                    <a:pt x="2603500" y="1287780"/>
                  </a:cubicBezTo>
                  <a:cubicBezTo>
                    <a:pt x="2565400" y="1348740"/>
                    <a:pt x="2526030" y="1416050"/>
                    <a:pt x="2494280" y="1428750"/>
                  </a:cubicBezTo>
                  <a:cubicBezTo>
                    <a:pt x="2477770" y="1435100"/>
                    <a:pt x="2457450" y="1430020"/>
                    <a:pt x="2447290" y="1419860"/>
                  </a:cubicBezTo>
                  <a:cubicBezTo>
                    <a:pt x="2434590" y="1407160"/>
                    <a:pt x="2435860" y="1384300"/>
                    <a:pt x="2432050" y="1352550"/>
                  </a:cubicBezTo>
                  <a:cubicBezTo>
                    <a:pt x="2423160" y="1276350"/>
                    <a:pt x="2411730" y="985520"/>
                    <a:pt x="2428240" y="957580"/>
                  </a:cubicBezTo>
                  <a:cubicBezTo>
                    <a:pt x="2430780" y="952500"/>
                    <a:pt x="2435860" y="951230"/>
                    <a:pt x="2438400" y="952500"/>
                  </a:cubicBezTo>
                  <a:cubicBezTo>
                    <a:pt x="2454910" y="963930"/>
                    <a:pt x="2407920" y="1334770"/>
                    <a:pt x="2386330" y="1397000"/>
                  </a:cubicBezTo>
                  <a:cubicBezTo>
                    <a:pt x="2379980" y="1416050"/>
                    <a:pt x="2373630" y="1426210"/>
                    <a:pt x="2366010" y="1430020"/>
                  </a:cubicBezTo>
                  <a:cubicBezTo>
                    <a:pt x="2362200" y="1432560"/>
                    <a:pt x="2357120" y="1433830"/>
                    <a:pt x="2353310" y="1430020"/>
                  </a:cubicBezTo>
                  <a:cubicBezTo>
                    <a:pt x="2338070" y="1417320"/>
                    <a:pt x="2329180" y="1309370"/>
                    <a:pt x="2321560" y="1239520"/>
                  </a:cubicBezTo>
                  <a:cubicBezTo>
                    <a:pt x="2312670" y="1153160"/>
                    <a:pt x="2292350" y="970280"/>
                    <a:pt x="2306320" y="948690"/>
                  </a:cubicBezTo>
                  <a:cubicBezTo>
                    <a:pt x="2308860" y="944880"/>
                    <a:pt x="2313940" y="943610"/>
                    <a:pt x="2316480" y="944880"/>
                  </a:cubicBezTo>
                  <a:cubicBezTo>
                    <a:pt x="2327910" y="956310"/>
                    <a:pt x="2241550" y="1283970"/>
                    <a:pt x="2216150" y="1303020"/>
                  </a:cubicBezTo>
                  <a:cubicBezTo>
                    <a:pt x="2211070" y="1306830"/>
                    <a:pt x="2205990" y="1306830"/>
                    <a:pt x="2202180" y="1303020"/>
                  </a:cubicBezTo>
                  <a:cubicBezTo>
                    <a:pt x="2178050" y="1281430"/>
                    <a:pt x="2185670" y="974090"/>
                    <a:pt x="2172970" y="866140"/>
                  </a:cubicBezTo>
                  <a:cubicBezTo>
                    <a:pt x="2165350" y="802640"/>
                    <a:pt x="2162810" y="716280"/>
                    <a:pt x="2147570" y="715010"/>
                  </a:cubicBezTo>
                  <a:cubicBezTo>
                    <a:pt x="2129790" y="712470"/>
                    <a:pt x="2085340" y="849630"/>
                    <a:pt x="2066290" y="916940"/>
                  </a:cubicBezTo>
                  <a:cubicBezTo>
                    <a:pt x="2047240" y="980440"/>
                    <a:pt x="2039620" y="1040130"/>
                    <a:pt x="2030730" y="1106170"/>
                  </a:cubicBezTo>
                  <a:cubicBezTo>
                    <a:pt x="2020570" y="1178560"/>
                    <a:pt x="2019300" y="1332230"/>
                    <a:pt x="2012950" y="1332230"/>
                  </a:cubicBezTo>
                  <a:cubicBezTo>
                    <a:pt x="2004060" y="1332230"/>
                    <a:pt x="2002790" y="966470"/>
                    <a:pt x="1988820" y="869950"/>
                  </a:cubicBezTo>
                  <a:cubicBezTo>
                    <a:pt x="1982470" y="824230"/>
                    <a:pt x="1976120" y="800100"/>
                    <a:pt x="1964690" y="770890"/>
                  </a:cubicBezTo>
                  <a:cubicBezTo>
                    <a:pt x="1954530" y="745490"/>
                    <a:pt x="1950720" y="718820"/>
                    <a:pt x="1925320" y="706120"/>
                  </a:cubicBezTo>
                  <a:cubicBezTo>
                    <a:pt x="1875790" y="681990"/>
                    <a:pt x="1719580" y="720090"/>
                    <a:pt x="1635760" y="736600"/>
                  </a:cubicBezTo>
                  <a:cubicBezTo>
                    <a:pt x="1569720" y="749300"/>
                    <a:pt x="1516380" y="765810"/>
                    <a:pt x="1461770" y="788670"/>
                  </a:cubicBezTo>
                  <a:cubicBezTo>
                    <a:pt x="1409700" y="810260"/>
                    <a:pt x="1360170" y="833120"/>
                    <a:pt x="1318260" y="869950"/>
                  </a:cubicBezTo>
                  <a:cubicBezTo>
                    <a:pt x="1273810" y="908050"/>
                    <a:pt x="1226820" y="958850"/>
                    <a:pt x="1203960" y="1016000"/>
                  </a:cubicBezTo>
                  <a:cubicBezTo>
                    <a:pt x="1178560" y="1079500"/>
                    <a:pt x="1165860" y="1162050"/>
                    <a:pt x="1183640" y="1238250"/>
                  </a:cubicBezTo>
                  <a:cubicBezTo>
                    <a:pt x="1205230" y="1332230"/>
                    <a:pt x="1285240" y="1447800"/>
                    <a:pt x="1361440" y="1527810"/>
                  </a:cubicBezTo>
                  <a:cubicBezTo>
                    <a:pt x="1437640" y="1609090"/>
                    <a:pt x="1548130" y="1673860"/>
                    <a:pt x="1643380" y="1722120"/>
                  </a:cubicBezTo>
                  <a:cubicBezTo>
                    <a:pt x="1727200" y="1765300"/>
                    <a:pt x="1833880" y="1817370"/>
                    <a:pt x="1897380" y="1813560"/>
                  </a:cubicBezTo>
                  <a:cubicBezTo>
                    <a:pt x="1936750" y="1811020"/>
                    <a:pt x="1964690" y="1789430"/>
                    <a:pt x="1991360" y="1765300"/>
                  </a:cubicBezTo>
                  <a:cubicBezTo>
                    <a:pt x="2023110" y="1737360"/>
                    <a:pt x="2048510" y="1692910"/>
                    <a:pt x="2067560" y="1647190"/>
                  </a:cubicBezTo>
                  <a:cubicBezTo>
                    <a:pt x="2089150" y="1595120"/>
                    <a:pt x="2104390" y="1530350"/>
                    <a:pt x="2109470" y="1465580"/>
                  </a:cubicBezTo>
                  <a:cubicBezTo>
                    <a:pt x="2114550" y="1393190"/>
                    <a:pt x="2109470" y="1315720"/>
                    <a:pt x="2092960" y="1233170"/>
                  </a:cubicBezTo>
                  <a:cubicBezTo>
                    <a:pt x="2072640" y="1132840"/>
                    <a:pt x="2037080" y="1016000"/>
                    <a:pt x="1986280" y="908050"/>
                  </a:cubicBezTo>
                  <a:cubicBezTo>
                    <a:pt x="1930400" y="787400"/>
                    <a:pt x="1833880" y="651510"/>
                    <a:pt x="1762760" y="548640"/>
                  </a:cubicBezTo>
                  <a:cubicBezTo>
                    <a:pt x="1706880" y="466090"/>
                    <a:pt x="1638300" y="400050"/>
                    <a:pt x="1600200" y="334010"/>
                  </a:cubicBezTo>
                  <a:cubicBezTo>
                    <a:pt x="1570990" y="284480"/>
                    <a:pt x="1529080" y="218440"/>
                    <a:pt x="1540510" y="195580"/>
                  </a:cubicBezTo>
                  <a:cubicBezTo>
                    <a:pt x="1546860" y="181610"/>
                    <a:pt x="1570990" y="180340"/>
                    <a:pt x="1595120" y="180340"/>
                  </a:cubicBezTo>
                  <a:cubicBezTo>
                    <a:pt x="1643380" y="181610"/>
                    <a:pt x="1756410" y="217170"/>
                    <a:pt x="1814830" y="248920"/>
                  </a:cubicBezTo>
                  <a:cubicBezTo>
                    <a:pt x="1860550" y="274320"/>
                    <a:pt x="1906270" y="314960"/>
                    <a:pt x="1924050" y="341630"/>
                  </a:cubicBezTo>
                  <a:cubicBezTo>
                    <a:pt x="1934210" y="356870"/>
                    <a:pt x="1940560" y="378460"/>
                    <a:pt x="1936750" y="383540"/>
                  </a:cubicBezTo>
                  <a:cubicBezTo>
                    <a:pt x="1934210" y="386080"/>
                    <a:pt x="1921510" y="382270"/>
                    <a:pt x="1921510" y="382270"/>
                  </a:cubicBezTo>
                </a:path>
              </a:pathLst>
            </a:custGeom>
            <a:solidFill>
              <a:srgbClr val="003F87"/>
            </a:solidFill>
            <a:ln>
              <a:noFill/>
            </a:ln>
          </p:spPr>
        </p:sp>
      </p:grpSp>
    </p:spTree>
    <p:extLst>
      <p:ext uri="{BB962C8B-B14F-4D97-AF65-F5344CB8AC3E}">
        <p14:creationId xmlns:p14="http://schemas.microsoft.com/office/powerpoint/2010/main" val="81944194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532623" y="1702469"/>
            <a:ext cx="9267388" cy="92674"/>
          </a:xfrm>
          <a:custGeom>
            <a:avLst/>
            <a:gdLst/>
            <a:ahLst/>
            <a:cxnLst/>
            <a:rect l="l" t="t" r="r" b="b"/>
            <a:pathLst>
              <a:path w="9267388" h="92674">
                <a:moveTo>
                  <a:pt x="0" y="0"/>
                </a:moveTo>
                <a:lnTo>
                  <a:pt x="9267388" y="0"/>
                </a:lnTo>
                <a:lnTo>
                  <a:pt x="9267388" y="92674"/>
                </a:lnTo>
                <a:lnTo>
                  <a:pt x="0" y="92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532623" y="3637183"/>
            <a:ext cx="8252960" cy="587159"/>
            <a:chOff x="0" y="0"/>
            <a:chExt cx="11003947" cy="782879"/>
          </a:xfrm>
        </p:grpSpPr>
        <p:sp>
          <p:nvSpPr>
            <p:cNvPr id="4" name="TextBox 4"/>
            <p:cNvSpPr txBox="1"/>
            <p:nvPr/>
          </p:nvSpPr>
          <p:spPr>
            <a:xfrm>
              <a:off x="0" y="-47625"/>
              <a:ext cx="2817965" cy="591744"/>
            </a:xfrm>
            <a:prstGeom prst="rect">
              <a:avLst/>
            </a:prstGeom>
          </p:spPr>
          <p:txBody>
            <a:bodyPr lIns="0" tIns="0" rIns="0" bIns="0" rtlCol="0" anchor="t">
              <a:spAutoFit/>
            </a:bodyPr>
            <a:lstStyle/>
            <a:p>
              <a:pPr>
                <a:lnSpc>
                  <a:spcPts val="3756"/>
                </a:lnSpc>
              </a:pPr>
              <a:r>
                <a:rPr lang="en-US" sz="2683">
                  <a:solidFill>
                    <a:srgbClr val="4B7E1B"/>
                  </a:solidFill>
                  <a:latin typeface="League Spartan"/>
                </a:rPr>
                <a:t>ERA</a:t>
              </a:r>
            </a:p>
          </p:txBody>
        </p:sp>
        <p:sp>
          <p:nvSpPr>
            <p:cNvPr id="5" name="TextBox 5"/>
            <p:cNvSpPr txBox="1"/>
            <p:nvPr/>
          </p:nvSpPr>
          <p:spPr>
            <a:xfrm>
              <a:off x="0" y="525069"/>
              <a:ext cx="11003947" cy="257810"/>
            </a:xfrm>
            <a:prstGeom prst="rect">
              <a:avLst/>
            </a:prstGeom>
          </p:spPr>
          <p:txBody>
            <a:bodyPr lIns="0" tIns="0" rIns="0" bIns="0" rtlCol="0" anchor="t">
              <a:spAutoFit/>
            </a:bodyPr>
            <a:lstStyle/>
            <a:p>
              <a:pPr>
                <a:lnSpc>
                  <a:spcPts val="1679"/>
                </a:lnSpc>
                <a:spcBef>
                  <a:spcPct val="0"/>
                </a:spcBef>
              </a:pPr>
              <a:r>
                <a:rPr lang="en-US" sz="1200" spc="60">
                  <a:solidFill>
                    <a:srgbClr val="000000"/>
                  </a:solidFill>
                  <a:latin typeface="Open Sans 1"/>
                </a:rPr>
                <a:t>Eligible Recipient Agency - Food banks that distribute food to local organizations (Dare to Care)</a:t>
              </a:r>
            </a:p>
          </p:txBody>
        </p:sp>
      </p:grpSp>
      <p:sp>
        <p:nvSpPr>
          <p:cNvPr id="6" name="TextBox 6"/>
          <p:cNvSpPr txBox="1"/>
          <p:nvPr/>
        </p:nvSpPr>
        <p:spPr>
          <a:xfrm>
            <a:off x="532623" y="688807"/>
            <a:ext cx="4614677" cy="879801"/>
          </a:xfrm>
          <a:prstGeom prst="rect">
            <a:avLst/>
          </a:prstGeom>
        </p:spPr>
        <p:txBody>
          <a:bodyPr lIns="0" tIns="0" rIns="0" bIns="0" rtlCol="0" anchor="t">
            <a:spAutoFit/>
          </a:bodyPr>
          <a:lstStyle/>
          <a:p>
            <a:pPr>
              <a:lnSpc>
                <a:spcPts val="7157"/>
              </a:lnSpc>
            </a:pPr>
            <a:r>
              <a:rPr lang="en-US" sz="5112">
                <a:solidFill>
                  <a:srgbClr val="000000"/>
                </a:solidFill>
                <a:latin typeface="League Spartan"/>
              </a:rPr>
              <a:t>DEFINITIONS</a:t>
            </a:r>
          </a:p>
        </p:txBody>
      </p:sp>
      <p:grpSp>
        <p:nvGrpSpPr>
          <p:cNvPr id="7" name="Group 7"/>
          <p:cNvGrpSpPr/>
          <p:nvPr/>
        </p:nvGrpSpPr>
        <p:grpSpPr>
          <a:xfrm>
            <a:off x="532623" y="2837890"/>
            <a:ext cx="9029224" cy="584022"/>
            <a:chOff x="0" y="0"/>
            <a:chExt cx="12038965" cy="778696"/>
          </a:xfrm>
        </p:grpSpPr>
        <p:sp>
          <p:nvSpPr>
            <p:cNvPr id="8" name="TextBox 8"/>
            <p:cNvSpPr txBox="1"/>
            <p:nvPr/>
          </p:nvSpPr>
          <p:spPr>
            <a:xfrm>
              <a:off x="0" y="-47625"/>
              <a:ext cx="1466216" cy="591744"/>
            </a:xfrm>
            <a:prstGeom prst="rect">
              <a:avLst/>
            </a:prstGeom>
          </p:spPr>
          <p:txBody>
            <a:bodyPr lIns="0" tIns="0" rIns="0" bIns="0" rtlCol="0" anchor="t">
              <a:spAutoFit/>
            </a:bodyPr>
            <a:lstStyle/>
            <a:p>
              <a:pPr>
                <a:lnSpc>
                  <a:spcPts val="3756"/>
                </a:lnSpc>
              </a:pPr>
              <a:r>
                <a:rPr lang="en-US" sz="2683">
                  <a:solidFill>
                    <a:srgbClr val="4B7E1B"/>
                  </a:solidFill>
                  <a:latin typeface="League Spartan"/>
                </a:rPr>
                <a:t>USDA</a:t>
              </a:r>
            </a:p>
          </p:txBody>
        </p:sp>
        <p:sp>
          <p:nvSpPr>
            <p:cNvPr id="9" name="TextBox 9"/>
            <p:cNvSpPr txBox="1"/>
            <p:nvPr/>
          </p:nvSpPr>
          <p:spPr>
            <a:xfrm>
              <a:off x="0" y="520886"/>
              <a:ext cx="12038965" cy="257810"/>
            </a:xfrm>
            <a:prstGeom prst="rect">
              <a:avLst/>
            </a:prstGeom>
          </p:spPr>
          <p:txBody>
            <a:bodyPr lIns="0" tIns="0" rIns="0" bIns="0" rtlCol="0" anchor="t">
              <a:spAutoFit/>
            </a:bodyPr>
            <a:lstStyle/>
            <a:p>
              <a:pPr>
                <a:lnSpc>
                  <a:spcPts val="1679"/>
                </a:lnSpc>
                <a:spcBef>
                  <a:spcPct val="0"/>
                </a:spcBef>
              </a:pPr>
              <a:r>
                <a:rPr lang="en-US" sz="1200" spc="60">
                  <a:solidFill>
                    <a:srgbClr val="000000"/>
                  </a:solidFill>
                  <a:latin typeface="Open Sans 1"/>
                </a:rPr>
                <a:t>United States Department of Agriculture</a:t>
              </a:r>
            </a:p>
          </p:txBody>
        </p:sp>
      </p:grpSp>
      <p:grpSp>
        <p:nvGrpSpPr>
          <p:cNvPr id="10" name="Group 10"/>
          <p:cNvGrpSpPr/>
          <p:nvPr/>
        </p:nvGrpSpPr>
        <p:grpSpPr>
          <a:xfrm>
            <a:off x="532623" y="4403894"/>
            <a:ext cx="9029224" cy="879365"/>
            <a:chOff x="0" y="-47625"/>
            <a:chExt cx="12038965" cy="1172487"/>
          </a:xfrm>
        </p:grpSpPr>
        <p:sp>
          <p:nvSpPr>
            <p:cNvPr id="11" name="TextBox 11"/>
            <p:cNvSpPr txBox="1"/>
            <p:nvPr/>
          </p:nvSpPr>
          <p:spPr>
            <a:xfrm>
              <a:off x="0" y="-47625"/>
              <a:ext cx="7146067" cy="591744"/>
            </a:xfrm>
            <a:prstGeom prst="rect">
              <a:avLst/>
            </a:prstGeom>
          </p:spPr>
          <p:txBody>
            <a:bodyPr lIns="0" tIns="0" rIns="0" bIns="0" rtlCol="0" anchor="t">
              <a:spAutoFit/>
            </a:bodyPr>
            <a:lstStyle/>
            <a:p>
              <a:pPr>
                <a:lnSpc>
                  <a:spcPts val="3756"/>
                </a:lnSpc>
              </a:pPr>
              <a:r>
                <a:rPr lang="en-US" sz="2683">
                  <a:solidFill>
                    <a:srgbClr val="4B7E1B"/>
                  </a:solidFill>
                  <a:latin typeface="League Spartan"/>
                </a:rPr>
                <a:t>SUB-OUTLET</a:t>
              </a:r>
            </a:p>
          </p:txBody>
        </p:sp>
        <p:sp>
          <p:nvSpPr>
            <p:cNvPr id="12" name="TextBox 12"/>
            <p:cNvSpPr txBox="1"/>
            <p:nvPr/>
          </p:nvSpPr>
          <p:spPr>
            <a:xfrm>
              <a:off x="0" y="563170"/>
              <a:ext cx="12038965" cy="561692"/>
            </a:xfrm>
            <a:prstGeom prst="rect">
              <a:avLst/>
            </a:prstGeom>
          </p:spPr>
          <p:txBody>
            <a:bodyPr lIns="0" tIns="0" rIns="0" bIns="0" rtlCol="0" anchor="t">
              <a:spAutoFit/>
            </a:bodyPr>
            <a:lstStyle/>
            <a:p>
              <a:pPr>
                <a:lnSpc>
                  <a:spcPts val="1679"/>
                </a:lnSpc>
              </a:pPr>
              <a:r>
                <a:rPr lang="en-US" sz="1200" spc="60">
                  <a:solidFill>
                    <a:srgbClr val="000000"/>
                  </a:solidFill>
                  <a:latin typeface="Open Sans 1"/>
                </a:rPr>
                <a:t>​Local organizations that distribute USDA foods to eligible recipients for household consumption or to use in meal preparation to serve in a congregate setting (agency partners/partners e.g., food pantries and kitchens)</a:t>
              </a:r>
            </a:p>
          </p:txBody>
        </p:sp>
      </p:grpSp>
      <p:grpSp>
        <p:nvGrpSpPr>
          <p:cNvPr id="13" name="Group 13"/>
          <p:cNvGrpSpPr/>
          <p:nvPr/>
        </p:nvGrpSpPr>
        <p:grpSpPr>
          <a:xfrm>
            <a:off x="532623" y="5444450"/>
            <a:ext cx="7912385" cy="850789"/>
            <a:chOff x="0" y="-47625"/>
            <a:chExt cx="10549846" cy="1134386"/>
          </a:xfrm>
        </p:grpSpPr>
        <p:sp>
          <p:nvSpPr>
            <p:cNvPr id="14" name="TextBox 14"/>
            <p:cNvSpPr txBox="1"/>
            <p:nvPr/>
          </p:nvSpPr>
          <p:spPr>
            <a:xfrm>
              <a:off x="0" y="-47625"/>
              <a:ext cx="6262159" cy="591744"/>
            </a:xfrm>
            <a:prstGeom prst="rect">
              <a:avLst/>
            </a:prstGeom>
          </p:spPr>
          <p:txBody>
            <a:bodyPr lIns="0" tIns="0" rIns="0" bIns="0" rtlCol="0" anchor="t">
              <a:spAutoFit/>
            </a:bodyPr>
            <a:lstStyle/>
            <a:p>
              <a:pPr>
                <a:lnSpc>
                  <a:spcPts val="3756"/>
                </a:lnSpc>
              </a:pPr>
              <a:r>
                <a:rPr lang="en-US" sz="2683">
                  <a:solidFill>
                    <a:srgbClr val="4B7E1B"/>
                  </a:solidFill>
                  <a:latin typeface="League Spartan"/>
                </a:rPr>
                <a:t>ELIGIBLE RECIPIENT</a:t>
              </a:r>
            </a:p>
          </p:txBody>
        </p:sp>
        <p:sp>
          <p:nvSpPr>
            <p:cNvPr id="15" name="TextBox 15"/>
            <p:cNvSpPr txBox="1"/>
            <p:nvPr/>
          </p:nvSpPr>
          <p:spPr>
            <a:xfrm>
              <a:off x="0" y="525069"/>
              <a:ext cx="10549846" cy="561692"/>
            </a:xfrm>
            <a:prstGeom prst="rect">
              <a:avLst/>
            </a:prstGeom>
          </p:spPr>
          <p:txBody>
            <a:bodyPr lIns="0" tIns="0" rIns="0" bIns="0" rtlCol="0" anchor="t">
              <a:spAutoFit/>
            </a:bodyPr>
            <a:lstStyle/>
            <a:p>
              <a:pPr>
                <a:lnSpc>
                  <a:spcPts val="1679"/>
                </a:lnSpc>
              </a:pPr>
              <a:r>
                <a:rPr lang="en-US" sz="1200" spc="60">
                  <a:solidFill>
                    <a:srgbClr val="000000"/>
                  </a:solidFill>
                  <a:latin typeface="Open Sans 1"/>
                </a:rPr>
                <a:t>Households and individuals considered low-income who self-declare their income and are eligible based on current state income guidelines (i.e., neighbors)</a:t>
              </a:r>
            </a:p>
          </p:txBody>
        </p:sp>
      </p:grpSp>
      <p:grpSp>
        <p:nvGrpSpPr>
          <p:cNvPr id="16" name="Group 16"/>
          <p:cNvGrpSpPr/>
          <p:nvPr/>
        </p:nvGrpSpPr>
        <p:grpSpPr>
          <a:xfrm>
            <a:off x="532623" y="2038598"/>
            <a:ext cx="9029224" cy="584022"/>
            <a:chOff x="0" y="0"/>
            <a:chExt cx="12038965" cy="778696"/>
          </a:xfrm>
        </p:grpSpPr>
        <p:sp>
          <p:nvSpPr>
            <p:cNvPr id="17" name="TextBox 17"/>
            <p:cNvSpPr txBox="1"/>
            <p:nvPr/>
          </p:nvSpPr>
          <p:spPr>
            <a:xfrm>
              <a:off x="0" y="-47625"/>
              <a:ext cx="1466216" cy="591744"/>
            </a:xfrm>
            <a:prstGeom prst="rect">
              <a:avLst/>
            </a:prstGeom>
          </p:spPr>
          <p:txBody>
            <a:bodyPr lIns="0" tIns="0" rIns="0" bIns="0" rtlCol="0" anchor="t">
              <a:spAutoFit/>
            </a:bodyPr>
            <a:lstStyle/>
            <a:p>
              <a:pPr>
                <a:lnSpc>
                  <a:spcPts val="3756"/>
                </a:lnSpc>
              </a:pPr>
              <a:r>
                <a:rPr lang="en-US" sz="2683">
                  <a:solidFill>
                    <a:srgbClr val="4B7E1B"/>
                  </a:solidFill>
                  <a:latin typeface="League Spartan"/>
                </a:rPr>
                <a:t>TEFAP</a:t>
              </a:r>
            </a:p>
          </p:txBody>
        </p:sp>
        <p:sp>
          <p:nvSpPr>
            <p:cNvPr id="18" name="TextBox 18"/>
            <p:cNvSpPr txBox="1"/>
            <p:nvPr/>
          </p:nvSpPr>
          <p:spPr>
            <a:xfrm>
              <a:off x="0" y="520886"/>
              <a:ext cx="12038965" cy="257810"/>
            </a:xfrm>
            <a:prstGeom prst="rect">
              <a:avLst/>
            </a:prstGeom>
          </p:spPr>
          <p:txBody>
            <a:bodyPr lIns="0" tIns="0" rIns="0" bIns="0" rtlCol="0" anchor="t">
              <a:spAutoFit/>
            </a:bodyPr>
            <a:lstStyle/>
            <a:p>
              <a:pPr>
                <a:lnSpc>
                  <a:spcPts val="1679"/>
                </a:lnSpc>
                <a:spcBef>
                  <a:spcPct val="0"/>
                </a:spcBef>
              </a:pPr>
              <a:r>
                <a:rPr lang="en-US" sz="1200" spc="60">
                  <a:solidFill>
                    <a:srgbClr val="000000"/>
                  </a:solidFill>
                  <a:latin typeface="Open Sans 1"/>
                </a:rPr>
                <a:t>The Emergency Food Assistance Program - also known as USDA commodities or EFAP</a:t>
              </a:r>
            </a:p>
          </p:txBody>
        </p:sp>
      </p:gr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51434" y="1657486"/>
            <a:ext cx="7687576" cy="5121848"/>
          </a:xfrm>
          <a:custGeom>
            <a:avLst/>
            <a:gdLst/>
            <a:ahLst/>
            <a:cxnLst/>
            <a:rect l="l" t="t" r="r" b="b"/>
            <a:pathLst>
              <a:path w="7687576" h="5121848">
                <a:moveTo>
                  <a:pt x="0" y="0"/>
                </a:moveTo>
                <a:lnTo>
                  <a:pt x="7687576" y="0"/>
                </a:lnTo>
                <a:lnTo>
                  <a:pt x="7687576" y="5121848"/>
                </a:lnTo>
                <a:lnTo>
                  <a:pt x="0" y="5121848"/>
                </a:lnTo>
                <a:lnTo>
                  <a:pt x="0" y="0"/>
                </a:lnTo>
                <a:close/>
              </a:path>
            </a:pathLst>
          </a:custGeom>
          <a:blipFill>
            <a:blip r:embed="rId3">
              <a:alphaModFix amt="30000"/>
            </a:blip>
            <a:stretch>
              <a:fillRect/>
            </a:stretch>
          </a:blipFill>
        </p:spPr>
      </p:sp>
      <p:sp>
        <p:nvSpPr>
          <p:cNvPr id="3" name="TextBox 3"/>
          <p:cNvSpPr txBox="1"/>
          <p:nvPr/>
        </p:nvSpPr>
        <p:spPr>
          <a:xfrm>
            <a:off x="2491982" y="2342987"/>
            <a:ext cx="2926616" cy="430652"/>
          </a:xfrm>
          <a:prstGeom prst="rect">
            <a:avLst/>
          </a:prstGeom>
        </p:spPr>
        <p:txBody>
          <a:bodyPr wrap="square" lIns="0" tIns="0" rIns="0" bIns="0" rtlCol="0" anchor="t">
            <a:spAutoFit/>
          </a:bodyPr>
          <a:lstStyle/>
          <a:p>
            <a:pPr>
              <a:lnSpc>
                <a:spcPts val="3563"/>
              </a:lnSpc>
            </a:pPr>
            <a:r>
              <a:rPr lang="en-US" sz="2545" dirty="0">
                <a:solidFill>
                  <a:srgbClr val="000000"/>
                </a:solidFill>
                <a:latin typeface="Sigher"/>
              </a:rPr>
              <a:t>Mary Smith</a:t>
            </a:r>
          </a:p>
        </p:txBody>
      </p:sp>
      <p:sp>
        <p:nvSpPr>
          <p:cNvPr id="4" name="TextBox 4"/>
          <p:cNvSpPr txBox="1"/>
          <p:nvPr/>
        </p:nvSpPr>
        <p:spPr>
          <a:xfrm>
            <a:off x="2418840" y="2666294"/>
            <a:ext cx="3176953" cy="430652"/>
          </a:xfrm>
          <a:prstGeom prst="rect">
            <a:avLst/>
          </a:prstGeom>
        </p:spPr>
        <p:txBody>
          <a:bodyPr wrap="square" lIns="0" tIns="0" rIns="0" bIns="0" rtlCol="0" anchor="t">
            <a:spAutoFit/>
          </a:bodyPr>
          <a:lstStyle/>
          <a:p>
            <a:pPr algn="ctr">
              <a:lnSpc>
                <a:spcPts val="3563"/>
              </a:lnSpc>
            </a:pPr>
            <a:r>
              <a:rPr lang="en-US" sz="2545" dirty="0">
                <a:solidFill>
                  <a:srgbClr val="000000"/>
                </a:solidFill>
                <a:latin typeface="Sigher"/>
              </a:rPr>
              <a:t>5803 Fern Valley Rd.</a:t>
            </a:r>
          </a:p>
        </p:txBody>
      </p:sp>
      <p:sp>
        <p:nvSpPr>
          <p:cNvPr id="5" name="TextBox 5"/>
          <p:cNvSpPr txBox="1"/>
          <p:nvPr/>
        </p:nvSpPr>
        <p:spPr>
          <a:xfrm>
            <a:off x="2491982" y="2953499"/>
            <a:ext cx="2926616" cy="430652"/>
          </a:xfrm>
          <a:prstGeom prst="rect">
            <a:avLst/>
          </a:prstGeom>
        </p:spPr>
        <p:txBody>
          <a:bodyPr wrap="square" lIns="0" tIns="0" rIns="0" bIns="0" rtlCol="0" anchor="t">
            <a:spAutoFit/>
          </a:bodyPr>
          <a:lstStyle/>
          <a:p>
            <a:pPr algn="ctr">
              <a:lnSpc>
                <a:spcPts val="3563"/>
              </a:lnSpc>
            </a:pPr>
            <a:r>
              <a:rPr lang="en-US" sz="2545" dirty="0">
                <a:solidFill>
                  <a:srgbClr val="000000"/>
                </a:solidFill>
                <a:latin typeface="Sigher"/>
              </a:rPr>
              <a:t>Louisville, KY 40228</a:t>
            </a:r>
          </a:p>
        </p:txBody>
      </p:sp>
      <p:sp>
        <p:nvSpPr>
          <p:cNvPr id="6" name="TextBox 6"/>
          <p:cNvSpPr txBox="1"/>
          <p:nvPr/>
        </p:nvSpPr>
        <p:spPr>
          <a:xfrm>
            <a:off x="2415358" y="3291795"/>
            <a:ext cx="2147590" cy="430652"/>
          </a:xfrm>
          <a:prstGeom prst="rect">
            <a:avLst/>
          </a:prstGeom>
        </p:spPr>
        <p:txBody>
          <a:bodyPr lIns="0" tIns="0" rIns="0" bIns="0" rtlCol="0" anchor="t">
            <a:spAutoFit/>
          </a:bodyPr>
          <a:lstStyle/>
          <a:p>
            <a:pPr algn="ctr">
              <a:lnSpc>
                <a:spcPts val="3563"/>
              </a:lnSpc>
            </a:pPr>
            <a:r>
              <a:rPr lang="en-US" sz="2545" dirty="0">
                <a:solidFill>
                  <a:srgbClr val="000000"/>
                </a:solidFill>
                <a:latin typeface="Sigher"/>
              </a:rPr>
              <a:t>502-736-9423</a:t>
            </a:r>
          </a:p>
        </p:txBody>
      </p:sp>
      <p:sp>
        <p:nvSpPr>
          <p:cNvPr id="7" name="TextBox 7"/>
          <p:cNvSpPr txBox="1"/>
          <p:nvPr/>
        </p:nvSpPr>
        <p:spPr>
          <a:xfrm>
            <a:off x="2398596" y="4307489"/>
            <a:ext cx="6569868" cy="878327"/>
          </a:xfrm>
          <a:prstGeom prst="rect">
            <a:avLst/>
          </a:prstGeom>
        </p:spPr>
        <p:txBody>
          <a:bodyPr lIns="0" tIns="0" rIns="0" bIns="0" rtlCol="0" anchor="t">
            <a:spAutoFit/>
          </a:bodyPr>
          <a:lstStyle/>
          <a:p>
            <a:pPr>
              <a:lnSpc>
                <a:spcPts val="3563"/>
              </a:lnSpc>
            </a:pPr>
            <a:r>
              <a:rPr lang="en-US" sz="2545">
                <a:solidFill>
                  <a:srgbClr val="000000"/>
                </a:solidFill>
                <a:latin typeface="Sigher"/>
              </a:rPr>
              <a:t>Joe Smith serves as my proxy to pickup food on my behalf at Rainy Day Food Pantry.</a:t>
            </a:r>
          </a:p>
        </p:txBody>
      </p:sp>
      <p:sp>
        <p:nvSpPr>
          <p:cNvPr id="8" name="TextBox 8"/>
          <p:cNvSpPr txBox="1"/>
          <p:nvPr/>
        </p:nvSpPr>
        <p:spPr>
          <a:xfrm>
            <a:off x="6345713" y="2402592"/>
            <a:ext cx="2369662" cy="430652"/>
          </a:xfrm>
          <a:prstGeom prst="rect">
            <a:avLst/>
          </a:prstGeom>
        </p:spPr>
        <p:txBody>
          <a:bodyPr wrap="square" lIns="0" tIns="0" rIns="0" bIns="0" rtlCol="0" anchor="t">
            <a:spAutoFit/>
          </a:bodyPr>
          <a:lstStyle/>
          <a:p>
            <a:pPr algn="ctr">
              <a:lnSpc>
                <a:spcPts val="3563"/>
              </a:lnSpc>
            </a:pPr>
            <a:r>
              <a:rPr lang="en-US" sz="2545" dirty="0">
                <a:solidFill>
                  <a:srgbClr val="000000"/>
                </a:solidFill>
                <a:latin typeface="Sigher"/>
              </a:rPr>
              <a:t>June 30, 2023</a:t>
            </a:r>
          </a:p>
        </p:txBody>
      </p:sp>
      <p:sp>
        <p:nvSpPr>
          <p:cNvPr id="9" name="TextBox 9"/>
          <p:cNvSpPr txBox="1"/>
          <p:nvPr/>
        </p:nvSpPr>
        <p:spPr>
          <a:xfrm>
            <a:off x="584772" y="519592"/>
            <a:ext cx="6931747" cy="672364"/>
          </a:xfrm>
          <a:prstGeom prst="rect">
            <a:avLst/>
          </a:prstGeom>
        </p:spPr>
        <p:txBody>
          <a:bodyPr lIns="0" tIns="0" rIns="0" bIns="0" rtlCol="0" anchor="t">
            <a:spAutoFit/>
          </a:bodyPr>
          <a:lstStyle/>
          <a:p>
            <a:pPr algn="ctr">
              <a:lnSpc>
                <a:spcPts val="5465"/>
              </a:lnSpc>
            </a:pPr>
            <a:r>
              <a:rPr lang="en-US" sz="4172" spc="120">
                <a:solidFill>
                  <a:srgbClr val="000000"/>
                </a:solidFill>
                <a:latin typeface="Montserrat Classic Bold"/>
              </a:rPr>
              <a:t>SIGNED &amp; DATED NOTE</a:t>
            </a:r>
          </a:p>
        </p:txBody>
      </p:sp>
      <p:grpSp>
        <p:nvGrpSpPr>
          <p:cNvPr id="10" name="Group 10"/>
          <p:cNvGrpSpPr/>
          <p:nvPr/>
        </p:nvGrpSpPr>
        <p:grpSpPr>
          <a:xfrm>
            <a:off x="4873332" y="5224357"/>
            <a:ext cx="1151573" cy="1302068"/>
            <a:chOff x="0" y="0"/>
            <a:chExt cx="1535430" cy="1736090"/>
          </a:xfrm>
        </p:grpSpPr>
        <p:sp>
          <p:nvSpPr>
            <p:cNvPr id="11" name="Freeform 11"/>
            <p:cNvSpPr/>
            <p:nvPr/>
          </p:nvSpPr>
          <p:spPr>
            <a:xfrm>
              <a:off x="50800" y="44450"/>
              <a:ext cx="1440180" cy="1658620"/>
            </a:xfrm>
            <a:custGeom>
              <a:avLst/>
              <a:gdLst/>
              <a:ahLst/>
              <a:cxnLst/>
              <a:rect l="l" t="t" r="r" b="b"/>
              <a:pathLst>
                <a:path w="1440180" h="1658620">
                  <a:moveTo>
                    <a:pt x="0" y="149860"/>
                  </a:moveTo>
                  <a:cubicBezTo>
                    <a:pt x="99060" y="92710"/>
                    <a:pt x="189230" y="68580"/>
                    <a:pt x="264160" y="50800"/>
                  </a:cubicBezTo>
                  <a:cubicBezTo>
                    <a:pt x="349250" y="31750"/>
                    <a:pt x="464820" y="6350"/>
                    <a:pt x="538480" y="6350"/>
                  </a:cubicBezTo>
                  <a:cubicBezTo>
                    <a:pt x="588010" y="6350"/>
                    <a:pt x="646430" y="0"/>
                    <a:pt x="662940" y="27940"/>
                  </a:cubicBezTo>
                  <a:cubicBezTo>
                    <a:pt x="687070" y="69850"/>
                    <a:pt x="615950" y="196850"/>
                    <a:pt x="562610" y="297180"/>
                  </a:cubicBezTo>
                  <a:cubicBezTo>
                    <a:pt x="485140" y="444500"/>
                    <a:pt x="226060" y="806450"/>
                    <a:pt x="203200" y="803910"/>
                  </a:cubicBezTo>
                  <a:cubicBezTo>
                    <a:pt x="200660" y="803910"/>
                    <a:pt x="198120" y="798830"/>
                    <a:pt x="199390" y="793750"/>
                  </a:cubicBezTo>
                  <a:cubicBezTo>
                    <a:pt x="204470" y="772160"/>
                    <a:pt x="285750" y="708660"/>
                    <a:pt x="359410" y="651510"/>
                  </a:cubicBezTo>
                  <a:cubicBezTo>
                    <a:pt x="502920" y="541020"/>
                    <a:pt x="972820" y="212090"/>
                    <a:pt x="1021080" y="209550"/>
                  </a:cubicBezTo>
                  <a:cubicBezTo>
                    <a:pt x="1027430" y="209550"/>
                    <a:pt x="1028700" y="210820"/>
                    <a:pt x="1031240" y="214630"/>
                  </a:cubicBezTo>
                  <a:cubicBezTo>
                    <a:pt x="1040130" y="229870"/>
                    <a:pt x="1037590" y="303530"/>
                    <a:pt x="1029970" y="349250"/>
                  </a:cubicBezTo>
                  <a:cubicBezTo>
                    <a:pt x="1021080" y="401320"/>
                    <a:pt x="998220" y="457200"/>
                    <a:pt x="975360" y="509270"/>
                  </a:cubicBezTo>
                  <a:cubicBezTo>
                    <a:pt x="952500" y="562610"/>
                    <a:pt x="916940" y="637540"/>
                    <a:pt x="892810" y="668020"/>
                  </a:cubicBezTo>
                  <a:cubicBezTo>
                    <a:pt x="881380" y="683260"/>
                    <a:pt x="867410" y="695960"/>
                    <a:pt x="859790" y="695960"/>
                  </a:cubicBezTo>
                  <a:cubicBezTo>
                    <a:pt x="855980" y="695960"/>
                    <a:pt x="850900" y="693420"/>
                    <a:pt x="850900" y="688340"/>
                  </a:cubicBezTo>
                  <a:cubicBezTo>
                    <a:pt x="848360" y="671830"/>
                    <a:pt x="906780" y="603250"/>
                    <a:pt x="941070" y="558800"/>
                  </a:cubicBezTo>
                  <a:cubicBezTo>
                    <a:pt x="981710" y="506730"/>
                    <a:pt x="1022350" y="454660"/>
                    <a:pt x="1082040" y="397510"/>
                  </a:cubicBezTo>
                  <a:cubicBezTo>
                    <a:pt x="1163320" y="318770"/>
                    <a:pt x="1344930" y="140970"/>
                    <a:pt x="1395730" y="138430"/>
                  </a:cubicBezTo>
                  <a:cubicBezTo>
                    <a:pt x="1410970" y="137160"/>
                    <a:pt x="1421130" y="144780"/>
                    <a:pt x="1426210" y="158750"/>
                  </a:cubicBezTo>
                  <a:cubicBezTo>
                    <a:pt x="1440180" y="201930"/>
                    <a:pt x="1351280" y="361950"/>
                    <a:pt x="1311910" y="487680"/>
                  </a:cubicBezTo>
                  <a:cubicBezTo>
                    <a:pt x="1259840" y="655320"/>
                    <a:pt x="1184910" y="899160"/>
                    <a:pt x="1149350" y="1075690"/>
                  </a:cubicBezTo>
                  <a:cubicBezTo>
                    <a:pt x="1120140" y="1216660"/>
                    <a:pt x="1106170" y="1358900"/>
                    <a:pt x="1098550" y="1463040"/>
                  </a:cubicBezTo>
                  <a:cubicBezTo>
                    <a:pt x="1093470" y="1534160"/>
                    <a:pt x="1107440" y="1628140"/>
                    <a:pt x="1094740" y="1640840"/>
                  </a:cubicBezTo>
                  <a:cubicBezTo>
                    <a:pt x="1090930" y="1644650"/>
                    <a:pt x="1082040" y="1642110"/>
                    <a:pt x="1082040" y="1640840"/>
                  </a:cubicBezTo>
                  <a:cubicBezTo>
                    <a:pt x="1080770" y="1635760"/>
                    <a:pt x="1182370" y="1600200"/>
                    <a:pt x="1233170" y="1564640"/>
                  </a:cubicBezTo>
                  <a:cubicBezTo>
                    <a:pt x="1296670" y="1520190"/>
                    <a:pt x="1402080" y="1386840"/>
                    <a:pt x="1424940" y="1386840"/>
                  </a:cubicBezTo>
                  <a:cubicBezTo>
                    <a:pt x="1430020" y="1386840"/>
                    <a:pt x="1433830" y="1395730"/>
                    <a:pt x="1433830" y="1395730"/>
                  </a:cubicBezTo>
                  <a:cubicBezTo>
                    <a:pt x="1433830" y="1395730"/>
                    <a:pt x="1424940" y="1386840"/>
                    <a:pt x="1424940" y="1386840"/>
                  </a:cubicBezTo>
                  <a:cubicBezTo>
                    <a:pt x="1424940" y="1386840"/>
                    <a:pt x="1433830" y="1390650"/>
                    <a:pt x="1433830" y="1395730"/>
                  </a:cubicBezTo>
                  <a:cubicBezTo>
                    <a:pt x="1433830" y="1417320"/>
                    <a:pt x="1304290" y="1534160"/>
                    <a:pt x="1239520" y="1576070"/>
                  </a:cubicBezTo>
                  <a:cubicBezTo>
                    <a:pt x="1187450" y="1609090"/>
                    <a:pt x="1107440" y="1658620"/>
                    <a:pt x="1082040" y="1640840"/>
                  </a:cubicBezTo>
                  <a:cubicBezTo>
                    <a:pt x="1055370" y="1623060"/>
                    <a:pt x="1080770" y="1531620"/>
                    <a:pt x="1085850" y="1460500"/>
                  </a:cubicBezTo>
                  <a:cubicBezTo>
                    <a:pt x="1093470" y="1355090"/>
                    <a:pt x="1107440" y="1214120"/>
                    <a:pt x="1136650" y="1073150"/>
                  </a:cubicBezTo>
                  <a:cubicBezTo>
                    <a:pt x="1172210" y="896620"/>
                    <a:pt x="1247140" y="651510"/>
                    <a:pt x="1299210" y="483870"/>
                  </a:cubicBezTo>
                  <a:cubicBezTo>
                    <a:pt x="1338580" y="358140"/>
                    <a:pt x="1428750" y="185420"/>
                    <a:pt x="1414780" y="156210"/>
                  </a:cubicBezTo>
                  <a:cubicBezTo>
                    <a:pt x="1410970" y="148590"/>
                    <a:pt x="1404620" y="147320"/>
                    <a:pt x="1395730" y="148590"/>
                  </a:cubicBezTo>
                  <a:cubicBezTo>
                    <a:pt x="1353820" y="154940"/>
                    <a:pt x="1181100" y="312420"/>
                    <a:pt x="1090930" y="405130"/>
                  </a:cubicBezTo>
                  <a:cubicBezTo>
                    <a:pt x="1003300" y="495300"/>
                    <a:pt x="885190" y="693420"/>
                    <a:pt x="859790" y="695960"/>
                  </a:cubicBezTo>
                  <a:cubicBezTo>
                    <a:pt x="854710" y="695960"/>
                    <a:pt x="850900" y="692150"/>
                    <a:pt x="850900" y="688340"/>
                  </a:cubicBezTo>
                  <a:cubicBezTo>
                    <a:pt x="850900" y="681990"/>
                    <a:pt x="869950" y="675640"/>
                    <a:pt x="881380" y="661670"/>
                  </a:cubicBezTo>
                  <a:cubicBezTo>
                    <a:pt x="904240" y="632460"/>
                    <a:pt x="941070" y="558800"/>
                    <a:pt x="963930" y="505460"/>
                  </a:cubicBezTo>
                  <a:cubicBezTo>
                    <a:pt x="985520" y="454660"/>
                    <a:pt x="1008380" y="400050"/>
                    <a:pt x="1017270" y="349250"/>
                  </a:cubicBezTo>
                  <a:cubicBezTo>
                    <a:pt x="1026160" y="302260"/>
                    <a:pt x="1016000" y="210820"/>
                    <a:pt x="1021080" y="209550"/>
                  </a:cubicBezTo>
                  <a:cubicBezTo>
                    <a:pt x="1022350" y="209550"/>
                    <a:pt x="1028700" y="215900"/>
                    <a:pt x="1027430" y="220980"/>
                  </a:cubicBezTo>
                  <a:cubicBezTo>
                    <a:pt x="1017270" y="264160"/>
                    <a:pt x="513080" y="551180"/>
                    <a:pt x="368300" y="661670"/>
                  </a:cubicBezTo>
                  <a:cubicBezTo>
                    <a:pt x="292100" y="718820"/>
                    <a:pt x="212090" y="811530"/>
                    <a:pt x="203200" y="803910"/>
                  </a:cubicBezTo>
                  <a:cubicBezTo>
                    <a:pt x="195580" y="797560"/>
                    <a:pt x="250190" y="718820"/>
                    <a:pt x="287020" y="660400"/>
                  </a:cubicBezTo>
                  <a:cubicBezTo>
                    <a:pt x="349250" y="565150"/>
                    <a:pt x="485140" y="407670"/>
                    <a:pt x="549910" y="292100"/>
                  </a:cubicBezTo>
                  <a:cubicBezTo>
                    <a:pt x="601980" y="199390"/>
                    <a:pt x="685800" y="64770"/>
                    <a:pt x="662940" y="27940"/>
                  </a:cubicBezTo>
                  <a:cubicBezTo>
                    <a:pt x="647700" y="3810"/>
                    <a:pt x="589280" y="17780"/>
                    <a:pt x="541020" y="20320"/>
                  </a:cubicBezTo>
                  <a:cubicBezTo>
                    <a:pt x="467360" y="24130"/>
                    <a:pt x="351790" y="45720"/>
                    <a:pt x="267970" y="64770"/>
                  </a:cubicBezTo>
                  <a:cubicBezTo>
                    <a:pt x="194310" y="81280"/>
                    <a:pt x="107950" y="105410"/>
                    <a:pt x="62230" y="127000"/>
                  </a:cubicBezTo>
                  <a:cubicBezTo>
                    <a:pt x="35560" y="139700"/>
                    <a:pt x="13970" y="167640"/>
                    <a:pt x="5080" y="165100"/>
                  </a:cubicBezTo>
                  <a:cubicBezTo>
                    <a:pt x="1270" y="163830"/>
                    <a:pt x="0" y="149860"/>
                    <a:pt x="0" y="149860"/>
                  </a:cubicBezTo>
                </a:path>
              </a:pathLst>
            </a:custGeom>
            <a:solidFill>
              <a:srgbClr val="003F87"/>
            </a:solidFill>
            <a:ln>
              <a:noFill/>
            </a:ln>
          </p:spPr>
        </p:sp>
      </p:grpSp>
      <p:grpSp>
        <p:nvGrpSpPr>
          <p:cNvPr id="12" name="Group 12"/>
          <p:cNvGrpSpPr/>
          <p:nvPr/>
        </p:nvGrpSpPr>
        <p:grpSpPr>
          <a:xfrm>
            <a:off x="5941085" y="5345324"/>
            <a:ext cx="1575435" cy="1495425"/>
            <a:chOff x="0" y="0"/>
            <a:chExt cx="2100580" cy="1993900"/>
          </a:xfrm>
        </p:grpSpPr>
        <p:sp>
          <p:nvSpPr>
            <p:cNvPr id="13" name="Freeform 13"/>
            <p:cNvSpPr/>
            <p:nvPr/>
          </p:nvSpPr>
          <p:spPr>
            <a:xfrm>
              <a:off x="43180" y="45720"/>
              <a:ext cx="2012950" cy="1902460"/>
            </a:xfrm>
            <a:custGeom>
              <a:avLst/>
              <a:gdLst/>
              <a:ahLst/>
              <a:cxnLst/>
              <a:rect l="l" t="t" r="r" b="b"/>
              <a:pathLst>
                <a:path w="2012950" h="1902460">
                  <a:moveTo>
                    <a:pt x="204470" y="217170"/>
                  </a:moveTo>
                  <a:cubicBezTo>
                    <a:pt x="166370" y="179070"/>
                    <a:pt x="134620" y="167640"/>
                    <a:pt x="116840" y="176530"/>
                  </a:cubicBezTo>
                  <a:cubicBezTo>
                    <a:pt x="90170" y="190500"/>
                    <a:pt x="72390" y="257810"/>
                    <a:pt x="57150" y="303530"/>
                  </a:cubicBezTo>
                  <a:cubicBezTo>
                    <a:pt x="40640" y="353060"/>
                    <a:pt x="25400" y="425450"/>
                    <a:pt x="20320" y="462280"/>
                  </a:cubicBezTo>
                  <a:cubicBezTo>
                    <a:pt x="17780" y="481330"/>
                    <a:pt x="12700" y="496570"/>
                    <a:pt x="19050" y="508000"/>
                  </a:cubicBezTo>
                  <a:cubicBezTo>
                    <a:pt x="26670" y="520700"/>
                    <a:pt x="48260" y="534670"/>
                    <a:pt x="64770" y="533400"/>
                  </a:cubicBezTo>
                  <a:cubicBezTo>
                    <a:pt x="85090" y="530860"/>
                    <a:pt x="111760" y="502920"/>
                    <a:pt x="132080" y="477520"/>
                  </a:cubicBezTo>
                  <a:cubicBezTo>
                    <a:pt x="160020" y="443230"/>
                    <a:pt x="182880" y="383540"/>
                    <a:pt x="203200" y="336550"/>
                  </a:cubicBezTo>
                  <a:cubicBezTo>
                    <a:pt x="222250" y="290830"/>
                    <a:pt x="236220" y="209550"/>
                    <a:pt x="251460" y="198120"/>
                  </a:cubicBezTo>
                  <a:cubicBezTo>
                    <a:pt x="256540" y="194310"/>
                    <a:pt x="262890" y="194310"/>
                    <a:pt x="265430" y="198120"/>
                  </a:cubicBezTo>
                  <a:cubicBezTo>
                    <a:pt x="283210" y="219710"/>
                    <a:pt x="144780" y="621030"/>
                    <a:pt x="167640" y="632460"/>
                  </a:cubicBezTo>
                  <a:cubicBezTo>
                    <a:pt x="177800" y="638810"/>
                    <a:pt x="210820" y="595630"/>
                    <a:pt x="237490" y="558800"/>
                  </a:cubicBezTo>
                  <a:cubicBezTo>
                    <a:pt x="294640" y="480060"/>
                    <a:pt x="408940" y="173990"/>
                    <a:pt x="454660" y="153670"/>
                  </a:cubicBezTo>
                  <a:cubicBezTo>
                    <a:pt x="466090" y="148590"/>
                    <a:pt x="472440" y="154940"/>
                    <a:pt x="483870" y="160020"/>
                  </a:cubicBezTo>
                  <a:cubicBezTo>
                    <a:pt x="506730" y="171450"/>
                    <a:pt x="549910" y="207010"/>
                    <a:pt x="576580" y="233680"/>
                  </a:cubicBezTo>
                  <a:cubicBezTo>
                    <a:pt x="601980" y="257810"/>
                    <a:pt x="631190" y="274320"/>
                    <a:pt x="642620" y="309880"/>
                  </a:cubicBezTo>
                  <a:cubicBezTo>
                    <a:pt x="660400" y="364490"/>
                    <a:pt x="635000" y="535940"/>
                    <a:pt x="621030" y="542290"/>
                  </a:cubicBezTo>
                  <a:cubicBezTo>
                    <a:pt x="618490" y="543560"/>
                    <a:pt x="610870" y="539750"/>
                    <a:pt x="610870" y="535940"/>
                  </a:cubicBezTo>
                  <a:cubicBezTo>
                    <a:pt x="610870" y="523240"/>
                    <a:pt x="709930" y="480060"/>
                    <a:pt x="756920" y="438150"/>
                  </a:cubicBezTo>
                  <a:cubicBezTo>
                    <a:pt x="815340" y="386080"/>
                    <a:pt x="902970" y="242570"/>
                    <a:pt x="925830" y="238760"/>
                  </a:cubicBezTo>
                  <a:cubicBezTo>
                    <a:pt x="930910" y="237490"/>
                    <a:pt x="933450" y="240030"/>
                    <a:pt x="935990" y="245110"/>
                  </a:cubicBezTo>
                  <a:cubicBezTo>
                    <a:pt x="944880" y="262890"/>
                    <a:pt x="920750" y="381000"/>
                    <a:pt x="924560" y="415290"/>
                  </a:cubicBezTo>
                  <a:cubicBezTo>
                    <a:pt x="925830" y="430530"/>
                    <a:pt x="937260" y="444500"/>
                    <a:pt x="934720" y="447040"/>
                  </a:cubicBezTo>
                  <a:cubicBezTo>
                    <a:pt x="933450" y="448310"/>
                    <a:pt x="923290" y="445770"/>
                    <a:pt x="923290" y="441960"/>
                  </a:cubicBezTo>
                  <a:cubicBezTo>
                    <a:pt x="920750" y="430530"/>
                    <a:pt x="996950" y="388620"/>
                    <a:pt x="1032510" y="341630"/>
                  </a:cubicBezTo>
                  <a:cubicBezTo>
                    <a:pt x="1087120" y="269240"/>
                    <a:pt x="1153160" y="67310"/>
                    <a:pt x="1192530" y="25400"/>
                  </a:cubicBezTo>
                  <a:cubicBezTo>
                    <a:pt x="1206500" y="11430"/>
                    <a:pt x="1219200" y="0"/>
                    <a:pt x="1228090" y="5080"/>
                  </a:cubicBezTo>
                  <a:cubicBezTo>
                    <a:pt x="1256030" y="20320"/>
                    <a:pt x="1240790" y="236220"/>
                    <a:pt x="1243330" y="372110"/>
                  </a:cubicBezTo>
                  <a:cubicBezTo>
                    <a:pt x="1245870" y="543560"/>
                    <a:pt x="1244600" y="772160"/>
                    <a:pt x="1239520" y="949960"/>
                  </a:cubicBezTo>
                  <a:cubicBezTo>
                    <a:pt x="1235710" y="1102360"/>
                    <a:pt x="1238250" y="1236980"/>
                    <a:pt x="1219200" y="1375410"/>
                  </a:cubicBezTo>
                  <a:cubicBezTo>
                    <a:pt x="1200150" y="1511300"/>
                    <a:pt x="1182370" y="1685290"/>
                    <a:pt x="1126490" y="1774190"/>
                  </a:cubicBezTo>
                  <a:cubicBezTo>
                    <a:pt x="1087120" y="1836420"/>
                    <a:pt x="1024890" y="1891030"/>
                    <a:pt x="974090" y="1897380"/>
                  </a:cubicBezTo>
                  <a:cubicBezTo>
                    <a:pt x="930910" y="1902460"/>
                    <a:pt x="882650" y="1873250"/>
                    <a:pt x="843280" y="1835150"/>
                  </a:cubicBezTo>
                  <a:cubicBezTo>
                    <a:pt x="783590" y="1778000"/>
                    <a:pt x="728980" y="1635760"/>
                    <a:pt x="689610" y="1548130"/>
                  </a:cubicBezTo>
                  <a:cubicBezTo>
                    <a:pt x="657860" y="1477010"/>
                    <a:pt x="629920" y="1418590"/>
                    <a:pt x="619760" y="1350010"/>
                  </a:cubicBezTo>
                  <a:cubicBezTo>
                    <a:pt x="609600" y="1281430"/>
                    <a:pt x="601980" y="1207770"/>
                    <a:pt x="626110" y="1136650"/>
                  </a:cubicBezTo>
                  <a:cubicBezTo>
                    <a:pt x="656590" y="1046480"/>
                    <a:pt x="745490" y="944880"/>
                    <a:pt x="821690" y="864870"/>
                  </a:cubicBezTo>
                  <a:cubicBezTo>
                    <a:pt x="896620" y="786130"/>
                    <a:pt x="984250" y="722630"/>
                    <a:pt x="1078230" y="660400"/>
                  </a:cubicBezTo>
                  <a:cubicBezTo>
                    <a:pt x="1178560" y="594360"/>
                    <a:pt x="1282700" y="533400"/>
                    <a:pt x="1409700" y="482600"/>
                  </a:cubicBezTo>
                  <a:cubicBezTo>
                    <a:pt x="1563370" y="420370"/>
                    <a:pt x="1873250" y="320040"/>
                    <a:pt x="1941830" y="330200"/>
                  </a:cubicBezTo>
                  <a:cubicBezTo>
                    <a:pt x="1959610" y="332740"/>
                    <a:pt x="1965960" y="339090"/>
                    <a:pt x="1973580" y="350520"/>
                  </a:cubicBezTo>
                  <a:cubicBezTo>
                    <a:pt x="1985010" y="365760"/>
                    <a:pt x="1990090" y="421640"/>
                    <a:pt x="1992630" y="421640"/>
                  </a:cubicBezTo>
                  <a:cubicBezTo>
                    <a:pt x="1995170" y="421640"/>
                    <a:pt x="1983740" y="360680"/>
                    <a:pt x="1991360" y="354330"/>
                  </a:cubicBezTo>
                  <a:cubicBezTo>
                    <a:pt x="1995170" y="351790"/>
                    <a:pt x="2005330" y="353060"/>
                    <a:pt x="2006600" y="355600"/>
                  </a:cubicBezTo>
                  <a:cubicBezTo>
                    <a:pt x="2007870" y="358140"/>
                    <a:pt x="2001520" y="365760"/>
                    <a:pt x="1998980" y="365760"/>
                  </a:cubicBezTo>
                  <a:cubicBezTo>
                    <a:pt x="1996440" y="365760"/>
                    <a:pt x="1990090" y="356870"/>
                    <a:pt x="1991360" y="355600"/>
                  </a:cubicBezTo>
                  <a:cubicBezTo>
                    <a:pt x="1992630" y="353060"/>
                    <a:pt x="2004060" y="351790"/>
                    <a:pt x="2006600" y="355600"/>
                  </a:cubicBezTo>
                  <a:cubicBezTo>
                    <a:pt x="2012950" y="363220"/>
                    <a:pt x="1998980" y="420370"/>
                    <a:pt x="1992630" y="421640"/>
                  </a:cubicBezTo>
                  <a:cubicBezTo>
                    <a:pt x="1985010" y="422910"/>
                    <a:pt x="1974850" y="373380"/>
                    <a:pt x="1964690" y="359410"/>
                  </a:cubicBezTo>
                  <a:cubicBezTo>
                    <a:pt x="1957070" y="350520"/>
                    <a:pt x="1955800" y="344170"/>
                    <a:pt x="1941830" y="341630"/>
                  </a:cubicBezTo>
                  <a:cubicBezTo>
                    <a:pt x="1882140" y="330200"/>
                    <a:pt x="1567180" y="431800"/>
                    <a:pt x="1414780" y="494030"/>
                  </a:cubicBezTo>
                  <a:cubicBezTo>
                    <a:pt x="1289050" y="544830"/>
                    <a:pt x="1186180" y="604520"/>
                    <a:pt x="1085850" y="670560"/>
                  </a:cubicBezTo>
                  <a:cubicBezTo>
                    <a:pt x="993140" y="731520"/>
                    <a:pt x="906780" y="795020"/>
                    <a:pt x="831850" y="872490"/>
                  </a:cubicBezTo>
                  <a:cubicBezTo>
                    <a:pt x="756920" y="949960"/>
                    <a:pt x="669290" y="1050290"/>
                    <a:pt x="638810" y="1137920"/>
                  </a:cubicBezTo>
                  <a:cubicBezTo>
                    <a:pt x="614680" y="1207770"/>
                    <a:pt x="622300" y="1277620"/>
                    <a:pt x="632460" y="1344930"/>
                  </a:cubicBezTo>
                  <a:cubicBezTo>
                    <a:pt x="642620" y="1412240"/>
                    <a:pt x="670560" y="1471930"/>
                    <a:pt x="701040" y="1543050"/>
                  </a:cubicBezTo>
                  <a:cubicBezTo>
                    <a:pt x="739140" y="1629410"/>
                    <a:pt x="792480" y="1767840"/>
                    <a:pt x="849630" y="1823720"/>
                  </a:cubicBezTo>
                  <a:cubicBezTo>
                    <a:pt x="887730" y="1860550"/>
                    <a:pt x="933450" y="1891030"/>
                    <a:pt x="974090" y="1885950"/>
                  </a:cubicBezTo>
                  <a:cubicBezTo>
                    <a:pt x="1021080" y="1880870"/>
                    <a:pt x="1078230" y="1827530"/>
                    <a:pt x="1115060" y="1769110"/>
                  </a:cubicBezTo>
                  <a:cubicBezTo>
                    <a:pt x="1169670" y="1681480"/>
                    <a:pt x="1187450" y="1510030"/>
                    <a:pt x="1206500" y="1375410"/>
                  </a:cubicBezTo>
                  <a:cubicBezTo>
                    <a:pt x="1225550" y="1236980"/>
                    <a:pt x="1223010" y="1102360"/>
                    <a:pt x="1226820" y="949960"/>
                  </a:cubicBezTo>
                  <a:cubicBezTo>
                    <a:pt x="1231900" y="772160"/>
                    <a:pt x="1233170" y="542290"/>
                    <a:pt x="1230630" y="372110"/>
                  </a:cubicBezTo>
                  <a:cubicBezTo>
                    <a:pt x="1228090" y="236220"/>
                    <a:pt x="1198880" y="26670"/>
                    <a:pt x="1216660" y="6350"/>
                  </a:cubicBezTo>
                  <a:cubicBezTo>
                    <a:pt x="1219200" y="2540"/>
                    <a:pt x="1226820" y="2540"/>
                    <a:pt x="1228090" y="5080"/>
                  </a:cubicBezTo>
                  <a:cubicBezTo>
                    <a:pt x="1238250" y="20320"/>
                    <a:pt x="1101090" y="274320"/>
                    <a:pt x="1041400" y="350520"/>
                  </a:cubicBezTo>
                  <a:cubicBezTo>
                    <a:pt x="1004570" y="396240"/>
                    <a:pt x="956310" y="449580"/>
                    <a:pt x="934720" y="447040"/>
                  </a:cubicBezTo>
                  <a:cubicBezTo>
                    <a:pt x="923290" y="445770"/>
                    <a:pt x="916940" y="431800"/>
                    <a:pt x="911860" y="415290"/>
                  </a:cubicBezTo>
                  <a:cubicBezTo>
                    <a:pt x="901700" y="381000"/>
                    <a:pt x="916940" y="241300"/>
                    <a:pt x="925830" y="238760"/>
                  </a:cubicBezTo>
                  <a:cubicBezTo>
                    <a:pt x="928370" y="237490"/>
                    <a:pt x="935990" y="247650"/>
                    <a:pt x="934720" y="250190"/>
                  </a:cubicBezTo>
                  <a:cubicBezTo>
                    <a:pt x="933450" y="252730"/>
                    <a:pt x="925830" y="248920"/>
                    <a:pt x="919480" y="252730"/>
                  </a:cubicBezTo>
                  <a:cubicBezTo>
                    <a:pt x="892810" y="267970"/>
                    <a:pt x="819150" y="397510"/>
                    <a:pt x="764540" y="448310"/>
                  </a:cubicBezTo>
                  <a:cubicBezTo>
                    <a:pt x="718820" y="490220"/>
                    <a:pt x="641350" y="542290"/>
                    <a:pt x="621030" y="542290"/>
                  </a:cubicBezTo>
                  <a:cubicBezTo>
                    <a:pt x="615950" y="542290"/>
                    <a:pt x="613410" y="541020"/>
                    <a:pt x="610870" y="535940"/>
                  </a:cubicBezTo>
                  <a:cubicBezTo>
                    <a:pt x="600710" y="514350"/>
                    <a:pt x="647700" y="368300"/>
                    <a:pt x="631190" y="317500"/>
                  </a:cubicBezTo>
                  <a:cubicBezTo>
                    <a:pt x="621030" y="283210"/>
                    <a:pt x="594360" y="266700"/>
                    <a:pt x="568960" y="243840"/>
                  </a:cubicBezTo>
                  <a:cubicBezTo>
                    <a:pt x="538480" y="215900"/>
                    <a:pt x="490220" y="156210"/>
                    <a:pt x="455930" y="165100"/>
                  </a:cubicBezTo>
                  <a:cubicBezTo>
                    <a:pt x="405130" y="177800"/>
                    <a:pt x="365760" y="356870"/>
                    <a:pt x="326390" y="430530"/>
                  </a:cubicBezTo>
                  <a:cubicBezTo>
                    <a:pt x="298450" y="483870"/>
                    <a:pt x="273050" y="530860"/>
                    <a:pt x="247650" y="567690"/>
                  </a:cubicBezTo>
                  <a:cubicBezTo>
                    <a:pt x="228600" y="594360"/>
                    <a:pt x="207010" y="628650"/>
                    <a:pt x="190500" y="633730"/>
                  </a:cubicBezTo>
                  <a:cubicBezTo>
                    <a:pt x="181610" y="636270"/>
                    <a:pt x="170180" y="633730"/>
                    <a:pt x="165100" y="627380"/>
                  </a:cubicBezTo>
                  <a:cubicBezTo>
                    <a:pt x="156210" y="614680"/>
                    <a:pt x="171450" y="577850"/>
                    <a:pt x="179070" y="539750"/>
                  </a:cubicBezTo>
                  <a:cubicBezTo>
                    <a:pt x="193040" y="463550"/>
                    <a:pt x="229870" y="219710"/>
                    <a:pt x="251460" y="198120"/>
                  </a:cubicBezTo>
                  <a:cubicBezTo>
                    <a:pt x="255270" y="194310"/>
                    <a:pt x="260350" y="193040"/>
                    <a:pt x="262890" y="195580"/>
                  </a:cubicBezTo>
                  <a:cubicBezTo>
                    <a:pt x="270510" y="203200"/>
                    <a:pt x="234950" y="294640"/>
                    <a:pt x="214630" y="342900"/>
                  </a:cubicBezTo>
                  <a:cubicBezTo>
                    <a:pt x="194310" y="392430"/>
                    <a:pt x="170180" y="452120"/>
                    <a:pt x="140970" y="487680"/>
                  </a:cubicBezTo>
                  <a:cubicBezTo>
                    <a:pt x="118110" y="514350"/>
                    <a:pt x="90170" y="543560"/>
                    <a:pt x="66040" y="544830"/>
                  </a:cubicBezTo>
                  <a:cubicBezTo>
                    <a:pt x="45720" y="546100"/>
                    <a:pt x="16510" y="525780"/>
                    <a:pt x="7620" y="510540"/>
                  </a:cubicBezTo>
                  <a:cubicBezTo>
                    <a:pt x="0" y="496570"/>
                    <a:pt x="5080" y="482600"/>
                    <a:pt x="7620" y="459740"/>
                  </a:cubicBezTo>
                  <a:cubicBezTo>
                    <a:pt x="13970" y="411480"/>
                    <a:pt x="44450" y="285750"/>
                    <a:pt x="67310" y="233680"/>
                  </a:cubicBezTo>
                  <a:cubicBezTo>
                    <a:pt x="81280" y="203200"/>
                    <a:pt x="91440" y="173990"/>
                    <a:pt x="111760" y="165100"/>
                  </a:cubicBezTo>
                  <a:cubicBezTo>
                    <a:pt x="132080" y="156210"/>
                    <a:pt x="173990" y="167640"/>
                    <a:pt x="191770" y="177800"/>
                  </a:cubicBezTo>
                  <a:cubicBezTo>
                    <a:pt x="204470" y="185420"/>
                    <a:pt x="219710" y="204470"/>
                    <a:pt x="218440" y="210820"/>
                  </a:cubicBezTo>
                  <a:cubicBezTo>
                    <a:pt x="217170" y="214630"/>
                    <a:pt x="204470" y="217170"/>
                    <a:pt x="204470" y="217170"/>
                  </a:cubicBezTo>
                </a:path>
              </a:pathLst>
            </a:custGeom>
            <a:solidFill>
              <a:srgbClr val="003F87"/>
            </a:solidFill>
            <a:ln>
              <a:noFill/>
            </a:ln>
          </p:spPr>
        </p:sp>
      </p:grpSp>
      <p:grpSp>
        <p:nvGrpSpPr>
          <p:cNvPr id="14" name="Group 14"/>
          <p:cNvGrpSpPr/>
          <p:nvPr/>
        </p:nvGrpSpPr>
        <p:grpSpPr>
          <a:xfrm>
            <a:off x="5982042" y="4881457"/>
            <a:ext cx="2869883" cy="1448752"/>
            <a:chOff x="0" y="0"/>
            <a:chExt cx="3826510" cy="1931670"/>
          </a:xfrm>
        </p:grpSpPr>
        <p:sp>
          <p:nvSpPr>
            <p:cNvPr id="15" name="Freeform 15"/>
            <p:cNvSpPr/>
            <p:nvPr/>
          </p:nvSpPr>
          <p:spPr>
            <a:xfrm>
              <a:off x="48260" y="49530"/>
              <a:ext cx="3736340" cy="1832610"/>
            </a:xfrm>
            <a:custGeom>
              <a:avLst/>
              <a:gdLst/>
              <a:ahLst/>
              <a:cxnLst/>
              <a:rect l="l" t="t" r="r" b="b"/>
              <a:pathLst>
                <a:path w="3736340" h="1832610">
                  <a:moveTo>
                    <a:pt x="1921510" y="382270"/>
                  </a:moveTo>
                  <a:cubicBezTo>
                    <a:pt x="1863090" y="294640"/>
                    <a:pt x="1840230" y="276860"/>
                    <a:pt x="1805940" y="260350"/>
                  </a:cubicBezTo>
                  <a:cubicBezTo>
                    <a:pt x="1753870" y="233680"/>
                    <a:pt x="1639570" y="198120"/>
                    <a:pt x="1592580" y="193040"/>
                  </a:cubicBezTo>
                  <a:cubicBezTo>
                    <a:pt x="1569720" y="190500"/>
                    <a:pt x="1541780" y="199390"/>
                    <a:pt x="1540510" y="196850"/>
                  </a:cubicBezTo>
                  <a:cubicBezTo>
                    <a:pt x="1540510" y="195580"/>
                    <a:pt x="1545590" y="189230"/>
                    <a:pt x="1549400" y="190500"/>
                  </a:cubicBezTo>
                  <a:cubicBezTo>
                    <a:pt x="1562100" y="194310"/>
                    <a:pt x="1582420" y="279400"/>
                    <a:pt x="1611630" y="328930"/>
                  </a:cubicBezTo>
                  <a:cubicBezTo>
                    <a:pt x="1651000" y="393700"/>
                    <a:pt x="1717040" y="459740"/>
                    <a:pt x="1772920" y="541020"/>
                  </a:cubicBezTo>
                  <a:cubicBezTo>
                    <a:pt x="1844040" y="643890"/>
                    <a:pt x="1940560" y="781050"/>
                    <a:pt x="1997710" y="901700"/>
                  </a:cubicBezTo>
                  <a:cubicBezTo>
                    <a:pt x="2048510" y="1010920"/>
                    <a:pt x="2085340" y="1127760"/>
                    <a:pt x="2105660" y="1229360"/>
                  </a:cubicBezTo>
                  <a:cubicBezTo>
                    <a:pt x="2122170" y="1313180"/>
                    <a:pt x="2127250" y="1391920"/>
                    <a:pt x="2122170" y="1465580"/>
                  </a:cubicBezTo>
                  <a:cubicBezTo>
                    <a:pt x="2117090" y="1531620"/>
                    <a:pt x="2103120" y="1596390"/>
                    <a:pt x="2080260" y="1649730"/>
                  </a:cubicBezTo>
                  <a:cubicBezTo>
                    <a:pt x="2059940" y="1696720"/>
                    <a:pt x="2034540" y="1743710"/>
                    <a:pt x="2001520" y="1772920"/>
                  </a:cubicBezTo>
                  <a:cubicBezTo>
                    <a:pt x="1972310" y="1799590"/>
                    <a:pt x="1941830" y="1822450"/>
                    <a:pt x="1899920" y="1824990"/>
                  </a:cubicBezTo>
                  <a:cubicBezTo>
                    <a:pt x="1833880" y="1830070"/>
                    <a:pt x="1724660" y="1776730"/>
                    <a:pt x="1638300" y="1733550"/>
                  </a:cubicBezTo>
                  <a:cubicBezTo>
                    <a:pt x="1543050" y="1685290"/>
                    <a:pt x="1432560" y="1619250"/>
                    <a:pt x="1355090" y="1537970"/>
                  </a:cubicBezTo>
                  <a:cubicBezTo>
                    <a:pt x="1277620" y="1456690"/>
                    <a:pt x="1195070" y="1338580"/>
                    <a:pt x="1172210" y="1243330"/>
                  </a:cubicBezTo>
                  <a:cubicBezTo>
                    <a:pt x="1153160" y="1164590"/>
                    <a:pt x="1165860" y="1079500"/>
                    <a:pt x="1191260" y="1013460"/>
                  </a:cubicBezTo>
                  <a:cubicBezTo>
                    <a:pt x="1214120" y="953770"/>
                    <a:pt x="1262380" y="900430"/>
                    <a:pt x="1308100" y="861060"/>
                  </a:cubicBezTo>
                  <a:cubicBezTo>
                    <a:pt x="1351280" y="824230"/>
                    <a:pt x="1403350" y="801370"/>
                    <a:pt x="1455420" y="778510"/>
                  </a:cubicBezTo>
                  <a:cubicBezTo>
                    <a:pt x="1510030" y="755650"/>
                    <a:pt x="1577340" y="737870"/>
                    <a:pt x="1631950" y="725170"/>
                  </a:cubicBezTo>
                  <a:cubicBezTo>
                    <a:pt x="1677670" y="713740"/>
                    <a:pt x="1714500" y="707390"/>
                    <a:pt x="1760220" y="702310"/>
                  </a:cubicBezTo>
                  <a:cubicBezTo>
                    <a:pt x="1812290" y="697230"/>
                    <a:pt x="1894840" y="676910"/>
                    <a:pt x="1930400" y="695960"/>
                  </a:cubicBezTo>
                  <a:cubicBezTo>
                    <a:pt x="1955800" y="708660"/>
                    <a:pt x="1964690" y="737870"/>
                    <a:pt x="1976120" y="764540"/>
                  </a:cubicBezTo>
                  <a:cubicBezTo>
                    <a:pt x="1988820" y="793750"/>
                    <a:pt x="1995170" y="819150"/>
                    <a:pt x="2001520" y="866140"/>
                  </a:cubicBezTo>
                  <a:cubicBezTo>
                    <a:pt x="2015490" y="965200"/>
                    <a:pt x="2010410" y="1332230"/>
                    <a:pt x="2012950" y="1332230"/>
                  </a:cubicBezTo>
                  <a:cubicBezTo>
                    <a:pt x="2015490" y="1332230"/>
                    <a:pt x="2010410" y="1177290"/>
                    <a:pt x="2018030" y="1104900"/>
                  </a:cubicBezTo>
                  <a:cubicBezTo>
                    <a:pt x="2024380" y="1038860"/>
                    <a:pt x="2033270" y="977900"/>
                    <a:pt x="2053590" y="914400"/>
                  </a:cubicBezTo>
                  <a:cubicBezTo>
                    <a:pt x="2075180" y="847090"/>
                    <a:pt x="2124710" y="717550"/>
                    <a:pt x="2147570" y="715010"/>
                  </a:cubicBezTo>
                  <a:cubicBezTo>
                    <a:pt x="2156460" y="713740"/>
                    <a:pt x="2164080" y="728980"/>
                    <a:pt x="2170430" y="742950"/>
                  </a:cubicBezTo>
                  <a:cubicBezTo>
                    <a:pt x="2181860" y="768350"/>
                    <a:pt x="2180590" y="810260"/>
                    <a:pt x="2185670" y="863600"/>
                  </a:cubicBezTo>
                  <a:cubicBezTo>
                    <a:pt x="2195830" y="963930"/>
                    <a:pt x="2236470" y="1277620"/>
                    <a:pt x="2216150" y="1301750"/>
                  </a:cubicBezTo>
                  <a:cubicBezTo>
                    <a:pt x="2212340" y="1305560"/>
                    <a:pt x="2204720" y="1306830"/>
                    <a:pt x="2202180" y="1303020"/>
                  </a:cubicBezTo>
                  <a:cubicBezTo>
                    <a:pt x="2188210" y="1286510"/>
                    <a:pt x="2265680" y="1043940"/>
                    <a:pt x="2289810" y="988060"/>
                  </a:cubicBezTo>
                  <a:cubicBezTo>
                    <a:pt x="2299970" y="966470"/>
                    <a:pt x="2308860" y="943610"/>
                    <a:pt x="2316480" y="944880"/>
                  </a:cubicBezTo>
                  <a:cubicBezTo>
                    <a:pt x="2332990" y="948690"/>
                    <a:pt x="2324100" y="1151890"/>
                    <a:pt x="2334260" y="1239520"/>
                  </a:cubicBezTo>
                  <a:cubicBezTo>
                    <a:pt x="2341880" y="1310640"/>
                    <a:pt x="2377440" y="1418590"/>
                    <a:pt x="2366010" y="1430020"/>
                  </a:cubicBezTo>
                  <a:cubicBezTo>
                    <a:pt x="2363470" y="1432560"/>
                    <a:pt x="2354580" y="1431290"/>
                    <a:pt x="2353310" y="1428750"/>
                  </a:cubicBezTo>
                  <a:cubicBezTo>
                    <a:pt x="2350770" y="1423670"/>
                    <a:pt x="2368550" y="1410970"/>
                    <a:pt x="2376170" y="1390650"/>
                  </a:cubicBezTo>
                  <a:cubicBezTo>
                    <a:pt x="2397760" y="1328420"/>
                    <a:pt x="2405380" y="1038860"/>
                    <a:pt x="2423160" y="981710"/>
                  </a:cubicBezTo>
                  <a:cubicBezTo>
                    <a:pt x="2428240" y="965200"/>
                    <a:pt x="2434590" y="951230"/>
                    <a:pt x="2438400" y="952500"/>
                  </a:cubicBezTo>
                  <a:cubicBezTo>
                    <a:pt x="2452370" y="956310"/>
                    <a:pt x="2438400" y="1278890"/>
                    <a:pt x="2444750" y="1352550"/>
                  </a:cubicBezTo>
                  <a:cubicBezTo>
                    <a:pt x="2447290" y="1380490"/>
                    <a:pt x="2443480" y="1400810"/>
                    <a:pt x="2453640" y="1410970"/>
                  </a:cubicBezTo>
                  <a:cubicBezTo>
                    <a:pt x="2461260" y="1419860"/>
                    <a:pt x="2476500" y="1424940"/>
                    <a:pt x="2489200" y="1419860"/>
                  </a:cubicBezTo>
                  <a:cubicBezTo>
                    <a:pt x="2518410" y="1409700"/>
                    <a:pt x="2557780" y="1341120"/>
                    <a:pt x="2594610" y="1280160"/>
                  </a:cubicBezTo>
                  <a:cubicBezTo>
                    <a:pt x="2651760" y="1184910"/>
                    <a:pt x="2722880" y="1042670"/>
                    <a:pt x="2776220" y="887730"/>
                  </a:cubicBezTo>
                  <a:cubicBezTo>
                    <a:pt x="2847340" y="681990"/>
                    <a:pt x="2947670" y="139700"/>
                    <a:pt x="2954020" y="140970"/>
                  </a:cubicBezTo>
                  <a:cubicBezTo>
                    <a:pt x="2961640" y="142240"/>
                    <a:pt x="2835910" y="713740"/>
                    <a:pt x="2811780" y="927100"/>
                  </a:cubicBezTo>
                  <a:cubicBezTo>
                    <a:pt x="2795270" y="1071880"/>
                    <a:pt x="2791460" y="1186180"/>
                    <a:pt x="2792730" y="1295400"/>
                  </a:cubicBezTo>
                  <a:cubicBezTo>
                    <a:pt x="2794000" y="1383030"/>
                    <a:pt x="2823210" y="1522730"/>
                    <a:pt x="2810510" y="1531620"/>
                  </a:cubicBezTo>
                  <a:cubicBezTo>
                    <a:pt x="2807970" y="1534160"/>
                    <a:pt x="2799080" y="1527810"/>
                    <a:pt x="2799080" y="1526540"/>
                  </a:cubicBezTo>
                  <a:cubicBezTo>
                    <a:pt x="2799080" y="1522730"/>
                    <a:pt x="2828290" y="1522730"/>
                    <a:pt x="2844800" y="1513840"/>
                  </a:cubicBezTo>
                  <a:cubicBezTo>
                    <a:pt x="2871470" y="1498600"/>
                    <a:pt x="2901950" y="1461770"/>
                    <a:pt x="2931160" y="1427480"/>
                  </a:cubicBezTo>
                  <a:cubicBezTo>
                    <a:pt x="2967990" y="1385570"/>
                    <a:pt x="3003550" y="1334770"/>
                    <a:pt x="3045460" y="1277620"/>
                  </a:cubicBezTo>
                  <a:cubicBezTo>
                    <a:pt x="3100070" y="1202690"/>
                    <a:pt x="3172460" y="1104900"/>
                    <a:pt x="3225800" y="1010920"/>
                  </a:cubicBezTo>
                  <a:cubicBezTo>
                    <a:pt x="3280410" y="915670"/>
                    <a:pt x="3329940" y="816610"/>
                    <a:pt x="3368040" y="712470"/>
                  </a:cubicBezTo>
                  <a:cubicBezTo>
                    <a:pt x="3407410" y="605790"/>
                    <a:pt x="3436620" y="492760"/>
                    <a:pt x="3458210" y="377190"/>
                  </a:cubicBezTo>
                  <a:cubicBezTo>
                    <a:pt x="3481070" y="256540"/>
                    <a:pt x="3482340" y="24130"/>
                    <a:pt x="3501390" y="3810"/>
                  </a:cubicBezTo>
                  <a:cubicBezTo>
                    <a:pt x="3505200" y="0"/>
                    <a:pt x="3509010" y="0"/>
                    <a:pt x="3511550" y="2540"/>
                  </a:cubicBezTo>
                  <a:cubicBezTo>
                    <a:pt x="3530600" y="24130"/>
                    <a:pt x="3393440" y="438150"/>
                    <a:pt x="3335020" y="699770"/>
                  </a:cubicBezTo>
                  <a:cubicBezTo>
                    <a:pt x="3261360" y="1029970"/>
                    <a:pt x="3181350" y="1827530"/>
                    <a:pt x="3120390" y="1831340"/>
                  </a:cubicBezTo>
                  <a:cubicBezTo>
                    <a:pt x="3091180" y="1832610"/>
                    <a:pt x="3069590" y="1661160"/>
                    <a:pt x="3039110" y="1578610"/>
                  </a:cubicBezTo>
                  <a:cubicBezTo>
                    <a:pt x="3009900" y="1498600"/>
                    <a:pt x="2962910" y="1413510"/>
                    <a:pt x="2942590" y="1343660"/>
                  </a:cubicBezTo>
                  <a:cubicBezTo>
                    <a:pt x="2927350" y="1290320"/>
                    <a:pt x="2914650" y="1235710"/>
                    <a:pt x="2917190" y="1197610"/>
                  </a:cubicBezTo>
                  <a:cubicBezTo>
                    <a:pt x="2919730" y="1173480"/>
                    <a:pt x="2927350" y="1154430"/>
                    <a:pt x="2937510" y="1137920"/>
                  </a:cubicBezTo>
                  <a:cubicBezTo>
                    <a:pt x="2947670" y="1121410"/>
                    <a:pt x="2960370" y="1109980"/>
                    <a:pt x="2978150" y="1098550"/>
                  </a:cubicBezTo>
                  <a:cubicBezTo>
                    <a:pt x="3003550" y="1083310"/>
                    <a:pt x="3046730" y="1066800"/>
                    <a:pt x="3082290" y="1066800"/>
                  </a:cubicBezTo>
                  <a:cubicBezTo>
                    <a:pt x="3120390" y="1066800"/>
                    <a:pt x="3164840" y="1084580"/>
                    <a:pt x="3199130" y="1103630"/>
                  </a:cubicBezTo>
                  <a:cubicBezTo>
                    <a:pt x="3232150" y="1121410"/>
                    <a:pt x="3248660" y="1151890"/>
                    <a:pt x="3285490" y="1176020"/>
                  </a:cubicBezTo>
                  <a:cubicBezTo>
                    <a:pt x="3340100" y="1211580"/>
                    <a:pt x="3444240" y="1264920"/>
                    <a:pt x="3500120" y="1283970"/>
                  </a:cubicBezTo>
                  <a:cubicBezTo>
                    <a:pt x="3533140" y="1295400"/>
                    <a:pt x="3561080" y="1303020"/>
                    <a:pt x="3582670" y="1299210"/>
                  </a:cubicBezTo>
                  <a:cubicBezTo>
                    <a:pt x="3597910" y="1296670"/>
                    <a:pt x="3609340" y="1290320"/>
                    <a:pt x="3620770" y="1276350"/>
                  </a:cubicBezTo>
                  <a:cubicBezTo>
                    <a:pt x="3643630" y="1249680"/>
                    <a:pt x="3665220" y="1172210"/>
                    <a:pt x="3679190" y="1122680"/>
                  </a:cubicBezTo>
                  <a:cubicBezTo>
                    <a:pt x="3691890" y="1078230"/>
                    <a:pt x="3698240" y="1041400"/>
                    <a:pt x="3704590" y="994410"/>
                  </a:cubicBezTo>
                  <a:cubicBezTo>
                    <a:pt x="3712210" y="938530"/>
                    <a:pt x="3723640" y="867410"/>
                    <a:pt x="3714750" y="808990"/>
                  </a:cubicBezTo>
                  <a:cubicBezTo>
                    <a:pt x="3705860" y="753110"/>
                    <a:pt x="3685540" y="697230"/>
                    <a:pt x="3653790" y="648970"/>
                  </a:cubicBezTo>
                  <a:cubicBezTo>
                    <a:pt x="3620770" y="596900"/>
                    <a:pt x="3578860" y="547370"/>
                    <a:pt x="3515360" y="509270"/>
                  </a:cubicBezTo>
                  <a:cubicBezTo>
                    <a:pt x="3429000" y="457200"/>
                    <a:pt x="3305810" y="430530"/>
                    <a:pt x="3159760" y="403860"/>
                  </a:cubicBezTo>
                  <a:cubicBezTo>
                    <a:pt x="2937510" y="361950"/>
                    <a:pt x="2609850" y="353060"/>
                    <a:pt x="2302510" y="334010"/>
                  </a:cubicBezTo>
                  <a:cubicBezTo>
                    <a:pt x="1944370" y="312420"/>
                    <a:pt x="1522730" y="298450"/>
                    <a:pt x="1136650" y="287020"/>
                  </a:cubicBezTo>
                  <a:cubicBezTo>
                    <a:pt x="756920" y="275590"/>
                    <a:pt x="48260" y="299720"/>
                    <a:pt x="5080" y="262890"/>
                  </a:cubicBezTo>
                  <a:cubicBezTo>
                    <a:pt x="0" y="259080"/>
                    <a:pt x="2540" y="250190"/>
                    <a:pt x="2540" y="250190"/>
                  </a:cubicBezTo>
                  <a:cubicBezTo>
                    <a:pt x="2540" y="250190"/>
                    <a:pt x="3810" y="262890"/>
                    <a:pt x="3810" y="262890"/>
                  </a:cubicBezTo>
                  <a:cubicBezTo>
                    <a:pt x="3810" y="262890"/>
                    <a:pt x="0" y="254000"/>
                    <a:pt x="3810" y="250190"/>
                  </a:cubicBezTo>
                  <a:cubicBezTo>
                    <a:pt x="25400" y="229870"/>
                    <a:pt x="240030" y="250190"/>
                    <a:pt x="433070" y="254000"/>
                  </a:cubicBezTo>
                  <a:cubicBezTo>
                    <a:pt x="836930" y="262890"/>
                    <a:pt x="1799590" y="292100"/>
                    <a:pt x="2303780" y="321310"/>
                  </a:cubicBezTo>
                  <a:cubicBezTo>
                    <a:pt x="2645410" y="341630"/>
                    <a:pt x="2940050" y="349250"/>
                    <a:pt x="3163570" y="391160"/>
                  </a:cubicBezTo>
                  <a:cubicBezTo>
                    <a:pt x="3310890" y="419100"/>
                    <a:pt x="3436620" y="447040"/>
                    <a:pt x="3524250" y="500380"/>
                  </a:cubicBezTo>
                  <a:cubicBezTo>
                    <a:pt x="3589020" y="539750"/>
                    <a:pt x="3630930" y="590550"/>
                    <a:pt x="3665220" y="643890"/>
                  </a:cubicBezTo>
                  <a:cubicBezTo>
                    <a:pt x="3696970" y="693420"/>
                    <a:pt x="3718560" y="750570"/>
                    <a:pt x="3727450" y="808990"/>
                  </a:cubicBezTo>
                  <a:cubicBezTo>
                    <a:pt x="3736340" y="868680"/>
                    <a:pt x="3722370" y="939800"/>
                    <a:pt x="3716020" y="996950"/>
                  </a:cubicBezTo>
                  <a:cubicBezTo>
                    <a:pt x="3709670" y="1043940"/>
                    <a:pt x="3704590" y="1082040"/>
                    <a:pt x="3691890" y="1126490"/>
                  </a:cubicBezTo>
                  <a:cubicBezTo>
                    <a:pt x="3676650" y="1177290"/>
                    <a:pt x="3653790" y="1258570"/>
                    <a:pt x="3628390" y="1286510"/>
                  </a:cubicBezTo>
                  <a:cubicBezTo>
                    <a:pt x="3614420" y="1301750"/>
                    <a:pt x="3600450" y="1308100"/>
                    <a:pt x="3582670" y="1310640"/>
                  </a:cubicBezTo>
                  <a:cubicBezTo>
                    <a:pt x="3558540" y="1314450"/>
                    <a:pt x="3529330" y="1306830"/>
                    <a:pt x="3495040" y="1295400"/>
                  </a:cubicBezTo>
                  <a:cubicBezTo>
                    <a:pt x="3437890" y="1276350"/>
                    <a:pt x="3329940" y="1220470"/>
                    <a:pt x="3276600" y="1184910"/>
                  </a:cubicBezTo>
                  <a:cubicBezTo>
                    <a:pt x="3241040" y="1160780"/>
                    <a:pt x="3225800" y="1132840"/>
                    <a:pt x="3194050" y="1115060"/>
                  </a:cubicBezTo>
                  <a:cubicBezTo>
                    <a:pt x="3162300" y="1097280"/>
                    <a:pt x="3120390" y="1079500"/>
                    <a:pt x="3084830" y="1079500"/>
                  </a:cubicBezTo>
                  <a:cubicBezTo>
                    <a:pt x="3051810" y="1079500"/>
                    <a:pt x="3011170" y="1094740"/>
                    <a:pt x="2987040" y="1108710"/>
                  </a:cubicBezTo>
                  <a:cubicBezTo>
                    <a:pt x="2970530" y="1118870"/>
                    <a:pt x="2959100" y="1129030"/>
                    <a:pt x="2950210" y="1143000"/>
                  </a:cubicBezTo>
                  <a:cubicBezTo>
                    <a:pt x="2940050" y="1158240"/>
                    <a:pt x="2932430" y="1173480"/>
                    <a:pt x="2929890" y="1196340"/>
                  </a:cubicBezTo>
                  <a:cubicBezTo>
                    <a:pt x="2926080" y="1231900"/>
                    <a:pt x="2938780" y="1286510"/>
                    <a:pt x="2954020" y="1338580"/>
                  </a:cubicBezTo>
                  <a:cubicBezTo>
                    <a:pt x="2974340" y="1408430"/>
                    <a:pt x="3023870" y="1494790"/>
                    <a:pt x="3051810" y="1574800"/>
                  </a:cubicBezTo>
                  <a:cubicBezTo>
                    <a:pt x="3078480" y="1654810"/>
                    <a:pt x="3096260" y="1821180"/>
                    <a:pt x="3117850" y="1819910"/>
                  </a:cubicBezTo>
                  <a:cubicBezTo>
                    <a:pt x="3153410" y="1818640"/>
                    <a:pt x="3186430" y="1376680"/>
                    <a:pt x="3223260" y="1178560"/>
                  </a:cubicBezTo>
                  <a:cubicBezTo>
                    <a:pt x="3255010" y="1005840"/>
                    <a:pt x="3286760" y="859790"/>
                    <a:pt x="3322320" y="697230"/>
                  </a:cubicBezTo>
                  <a:cubicBezTo>
                    <a:pt x="3359150" y="528320"/>
                    <a:pt x="3407410" y="311150"/>
                    <a:pt x="3442970" y="184150"/>
                  </a:cubicBezTo>
                  <a:cubicBezTo>
                    <a:pt x="3464560" y="106680"/>
                    <a:pt x="3493770" y="0"/>
                    <a:pt x="3503930" y="1270"/>
                  </a:cubicBezTo>
                  <a:cubicBezTo>
                    <a:pt x="3511550" y="2540"/>
                    <a:pt x="3511550" y="74930"/>
                    <a:pt x="3509010" y="123190"/>
                  </a:cubicBezTo>
                  <a:cubicBezTo>
                    <a:pt x="3505200" y="193040"/>
                    <a:pt x="3489960" y="289560"/>
                    <a:pt x="3470910" y="381000"/>
                  </a:cubicBezTo>
                  <a:cubicBezTo>
                    <a:pt x="3449320" y="486410"/>
                    <a:pt x="3418840" y="610870"/>
                    <a:pt x="3379470" y="718820"/>
                  </a:cubicBezTo>
                  <a:cubicBezTo>
                    <a:pt x="3340100" y="822960"/>
                    <a:pt x="3298190" y="913130"/>
                    <a:pt x="3235960" y="1018540"/>
                  </a:cubicBezTo>
                  <a:cubicBezTo>
                    <a:pt x="3158490" y="1149350"/>
                    <a:pt x="3013710" y="1350010"/>
                    <a:pt x="2940050" y="1436370"/>
                  </a:cubicBezTo>
                  <a:cubicBezTo>
                    <a:pt x="2903220" y="1479550"/>
                    <a:pt x="2875280" y="1512570"/>
                    <a:pt x="2847340" y="1525270"/>
                  </a:cubicBezTo>
                  <a:cubicBezTo>
                    <a:pt x="2830830" y="1532890"/>
                    <a:pt x="2810510" y="1537970"/>
                    <a:pt x="2800350" y="1530350"/>
                  </a:cubicBezTo>
                  <a:cubicBezTo>
                    <a:pt x="2786380" y="1520190"/>
                    <a:pt x="2792730" y="1478280"/>
                    <a:pt x="2790190" y="1445260"/>
                  </a:cubicBezTo>
                  <a:cubicBezTo>
                    <a:pt x="2786380" y="1402080"/>
                    <a:pt x="2780030" y="1356360"/>
                    <a:pt x="2780030" y="1295400"/>
                  </a:cubicBezTo>
                  <a:cubicBezTo>
                    <a:pt x="2778760" y="1198880"/>
                    <a:pt x="2785110" y="1054100"/>
                    <a:pt x="2799080" y="924560"/>
                  </a:cubicBezTo>
                  <a:cubicBezTo>
                    <a:pt x="2814320" y="781050"/>
                    <a:pt x="2846070" y="612140"/>
                    <a:pt x="2874010" y="473710"/>
                  </a:cubicBezTo>
                  <a:cubicBezTo>
                    <a:pt x="2898140" y="354330"/>
                    <a:pt x="2952750" y="140970"/>
                    <a:pt x="2954020" y="140970"/>
                  </a:cubicBezTo>
                  <a:cubicBezTo>
                    <a:pt x="2955290" y="140970"/>
                    <a:pt x="2857500" y="685800"/>
                    <a:pt x="2787650" y="892810"/>
                  </a:cubicBezTo>
                  <a:cubicBezTo>
                    <a:pt x="2734310" y="1049020"/>
                    <a:pt x="2661920" y="1191260"/>
                    <a:pt x="2603500" y="1287780"/>
                  </a:cubicBezTo>
                  <a:cubicBezTo>
                    <a:pt x="2565400" y="1348740"/>
                    <a:pt x="2526030" y="1416050"/>
                    <a:pt x="2494280" y="1428750"/>
                  </a:cubicBezTo>
                  <a:cubicBezTo>
                    <a:pt x="2477770" y="1435100"/>
                    <a:pt x="2457450" y="1430020"/>
                    <a:pt x="2447290" y="1419860"/>
                  </a:cubicBezTo>
                  <a:cubicBezTo>
                    <a:pt x="2434590" y="1407160"/>
                    <a:pt x="2435860" y="1384300"/>
                    <a:pt x="2432050" y="1352550"/>
                  </a:cubicBezTo>
                  <a:cubicBezTo>
                    <a:pt x="2423160" y="1276350"/>
                    <a:pt x="2411730" y="985520"/>
                    <a:pt x="2428240" y="957580"/>
                  </a:cubicBezTo>
                  <a:cubicBezTo>
                    <a:pt x="2430780" y="952500"/>
                    <a:pt x="2435860" y="951230"/>
                    <a:pt x="2438400" y="952500"/>
                  </a:cubicBezTo>
                  <a:cubicBezTo>
                    <a:pt x="2454910" y="963930"/>
                    <a:pt x="2407920" y="1334770"/>
                    <a:pt x="2386330" y="1397000"/>
                  </a:cubicBezTo>
                  <a:cubicBezTo>
                    <a:pt x="2379980" y="1416050"/>
                    <a:pt x="2373630" y="1426210"/>
                    <a:pt x="2366010" y="1430020"/>
                  </a:cubicBezTo>
                  <a:cubicBezTo>
                    <a:pt x="2362200" y="1432560"/>
                    <a:pt x="2357120" y="1433830"/>
                    <a:pt x="2353310" y="1430020"/>
                  </a:cubicBezTo>
                  <a:cubicBezTo>
                    <a:pt x="2338070" y="1417320"/>
                    <a:pt x="2329180" y="1309370"/>
                    <a:pt x="2321560" y="1239520"/>
                  </a:cubicBezTo>
                  <a:cubicBezTo>
                    <a:pt x="2312670" y="1153160"/>
                    <a:pt x="2292350" y="970280"/>
                    <a:pt x="2306320" y="948690"/>
                  </a:cubicBezTo>
                  <a:cubicBezTo>
                    <a:pt x="2308860" y="944880"/>
                    <a:pt x="2313940" y="943610"/>
                    <a:pt x="2316480" y="944880"/>
                  </a:cubicBezTo>
                  <a:cubicBezTo>
                    <a:pt x="2327910" y="956310"/>
                    <a:pt x="2241550" y="1283970"/>
                    <a:pt x="2216150" y="1303020"/>
                  </a:cubicBezTo>
                  <a:cubicBezTo>
                    <a:pt x="2211070" y="1306830"/>
                    <a:pt x="2205990" y="1306830"/>
                    <a:pt x="2202180" y="1303020"/>
                  </a:cubicBezTo>
                  <a:cubicBezTo>
                    <a:pt x="2178050" y="1281430"/>
                    <a:pt x="2185670" y="974090"/>
                    <a:pt x="2172970" y="866140"/>
                  </a:cubicBezTo>
                  <a:cubicBezTo>
                    <a:pt x="2165350" y="802640"/>
                    <a:pt x="2162810" y="716280"/>
                    <a:pt x="2147570" y="715010"/>
                  </a:cubicBezTo>
                  <a:cubicBezTo>
                    <a:pt x="2129790" y="712470"/>
                    <a:pt x="2085340" y="849630"/>
                    <a:pt x="2066290" y="916940"/>
                  </a:cubicBezTo>
                  <a:cubicBezTo>
                    <a:pt x="2047240" y="980440"/>
                    <a:pt x="2039620" y="1040130"/>
                    <a:pt x="2030730" y="1106170"/>
                  </a:cubicBezTo>
                  <a:cubicBezTo>
                    <a:pt x="2020570" y="1178560"/>
                    <a:pt x="2019300" y="1332230"/>
                    <a:pt x="2012950" y="1332230"/>
                  </a:cubicBezTo>
                  <a:cubicBezTo>
                    <a:pt x="2004060" y="1332230"/>
                    <a:pt x="2002790" y="966470"/>
                    <a:pt x="1988820" y="869950"/>
                  </a:cubicBezTo>
                  <a:cubicBezTo>
                    <a:pt x="1982470" y="824230"/>
                    <a:pt x="1976120" y="800100"/>
                    <a:pt x="1964690" y="770890"/>
                  </a:cubicBezTo>
                  <a:cubicBezTo>
                    <a:pt x="1954530" y="745490"/>
                    <a:pt x="1950720" y="718820"/>
                    <a:pt x="1925320" y="706120"/>
                  </a:cubicBezTo>
                  <a:cubicBezTo>
                    <a:pt x="1875790" y="681990"/>
                    <a:pt x="1719580" y="720090"/>
                    <a:pt x="1635760" y="736600"/>
                  </a:cubicBezTo>
                  <a:cubicBezTo>
                    <a:pt x="1569720" y="749300"/>
                    <a:pt x="1516380" y="765810"/>
                    <a:pt x="1461770" y="788670"/>
                  </a:cubicBezTo>
                  <a:cubicBezTo>
                    <a:pt x="1409700" y="810260"/>
                    <a:pt x="1360170" y="833120"/>
                    <a:pt x="1318260" y="869950"/>
                  </a:cubicBezTo>
                  <a:cubicBezTo>
                    <a:pt x="1273810" y="908050"/>
                    <a:pt x="1226820" y="958850"/>
                    <a:pt x="1203960" y="1016000"/>
                  </a:cubicBezTo>
                  <a:cubicBezTo>
                    <a:pt x="1178560" y="1079500"/>
                    <a:pt x="1165860" y="1162050"/>
                    <a:pt x="1183640" y="1238250"/>
                  </a:cubicBezTo>
                  <a:cubicBezTo>
                    <a:pt x="1205230" y="1332230"/>
                    <a:pt x="1285240" y="1447800"/>
                    <a:pt x="1361440" y="1527810"/>
                  </a:cubicBezTo>
                  <a:cubicBezTo>
                    <a:pt x="1437640" y="1609090"/>
                    <a:pt x="1548130" y="1673860"/>
                    <a:pt x="1643380" y="1722120"/>
                  </a:cubicBezTo>
                  <a:cubicBezTo>
                    <a:pt x="1727200" y="1765300"/>
                    <a:pt x="1833880" y="1817370"/>
                    <a:pt x="1897380" y="1813560"/>
                  </a:cubicBezTo>
                  <a:cubicBezTo>
                    <a:pt x="1936750" y="1811020"/>
                    <a:pt x="1964690" y="1789430"/>
                    <a:pt x="1991360" y="1765300"/>
                  </a:cubicBezTo>
                  <a:cubicBezTo>
                    <a:pt x="2023110" y="1737360"/>
                    <a:pt x="2048510" y="1692910"/>
                    <a:pt x="2067560" y="1647190"/>
                  </a:cubicBezTo>
                  <a:cubicBezTo>
                    <a:pt x="2089150" y="1595120"/>
                    <a:pt x="2104390" y="1530350"/>
                    <a:pt x="2109470" y="1465580"/>
                  </a:cubicBezTo>
                  <a:cubicBezTo>
                    <a:pt x="2114550" y="1393190"/>
                    <a:pt x="2109470" y="1315720"/>
                    <a:pt x="2092960" y="1233170"/>
                  </a:cubicBezTo>
                  <a:cubicBezTo>
                    <a:pt x="2072640" y="1132840"/>
                    <a:pt x="2037080" y="1016000"/>
                    <a:pt x="1986280" y="908050"/>
                  </a:cubicBezTo>
                  <a:cubicBezTo>
                    <a:pt x="1930400" y="787400"/>
                    <a:pt x="1833880" y="651510"/>
                    <a:pt x="1762760" y="548640"/>
                  </a:cubicBezTo>
                  <a:cubicBezTo>
                    <a:pt x="1706880" y="466090"/>
                    <a:pt x="1638300" y="400050"/>
                    <a:pt x="1600200" y="334010"/>
                  </a:cubicBezTo>
                  <a:cubicBezTo>
                    <a:pt x="1570990" y="284480"/>
                    <a:pt x="1529080" y="218440"/>
                    <a:pt x="1540510" y="195580"/>
                  </a:cubicBezTo>
                  <a:cubicBezTo>
                    <a:pt x="1546860" y="181610"/>
                    <a:pt x="1570990" y="180340"/>
                    <a:pt x="1595120" y="180340"/>
                  </a:cubicBezTo>
                  <a:cubicBezTo>
                    <a:pt x="1643380" y="181610"/>
                    <a:pt x="1756410" y="217170"/>
                    <a:pt x="1814830" y="248920"/>
                  </a:cubicBezTo>
                  <a:cubicBezTo>
                    <a:pt x="1860550" y="274320"/>
                    <a:pt x="1906270" y="314960"/>
                    <a:pt x="1924050" y="341630"/>
                  </a:cubicBezTo>
                  <a:cubicBezTo>
                    <a:pt x="1934210" y="356870"/>
                    <a:pt x="1940560" y="378460"/>
                    <a:pt x="1936750" y="383540"/>
                  </a:cubicBezTo>
                  <a:cubicBezTo>
                    <a:pt x="1934210" y="386080"/>
                    <a:pt x="1921510" y="382270"/>
                    <a:pt x="1921510" y="382270"/>
                  </a:cubicBezTo>
                </a:path>
              </a:pathLst>
            </a:custGeom>
            <a:solidFill>
              <a:srgbClr val="003F87"/>
            </a:solidFill>
            <a:ln>
              <a:noFill/>
            </a:ln>
          </p:spPr>
        </p:sp>
      </p:grpSp>
    </p:spTree>
    <p:extLst>
      <p:ext uri="{BB962C8B-B14F-4D97-AF65-F5344CB8AC3E}">
        <p14:creationId xmlns:p14="http://schemas.microsoft.com/office/powerpoint/2010/main" val="42834477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daretocare.org/wp-content/uploads/2023/05/JUNE-2023-TEFAP-Client-Eligibility-Form-Modified.doc"/>
          </p:cNvPr>
          <p:cNvSpPr/>
          <p:nvPr/>
        </p:nvSpPr>
        <p:spPr>
          <a:xfrm>
            <a:off x="399304" y="216173"/>
            <a:ext cx="8954991" cy="6839385"/>
          </a:xfrm>
          <a:custGeom>
            <a:avLst/>
            <a:gdLst/>
            <a:ahLst/>
            <a:cxnLst/>
            <a:rect l="l" t="t" r="r" b="b"/>
            <a:pathLst>
              <a:path w="8954991" h="6839385">
                <a:moveTo>
                  <a:pt x="0" y="0"/>
                </a:moveTo>
                <a:lnTo>
                  <a:pt x="8954992" y="0"/>
                </a:lnTo>
                <a:lnTo>
                  <a:pt x="8954992" y="6839384"/>
                </a:lnTo>
                <a:lnTo>
                  <a:pt x="0" y="6839384"/>
                </a:lnTo>
                <a:lnTo>
                  <a:pt x="0" y="0"/>
                </a:lnTo>
                <a:close/>
              </a:path>
            </a:pathLst>
          </a:custGeom>
          <a:blipFill>
            <a:blip r:embed="rId4"/>
            <a:stretch>
              <a:fillRect/>
            </a:stretch>
          </a:blipFill>
        </p:spPr>
      </p:sp>
      <p:grpSp>
        <p:nvGrpSpPr>
          <p:cNvPr id="3" name="Group 3"/>
          <p:cNvGrpSpPr/>
          <p:nvPr/>
        </p:nvGrpSpPr>
        <p:grpSpPr>
          <a:xfrm>
            <a:off x="5913633" y="237908"/>
            <a:ext cx="3440663" cy="2349136"/>
            <a:chOff x="0" y="0"/>
            <a:chExt cx="4587551" cy="3132181"/>
          </a:xfrm>
        </p:grpSpPr>
        <p:sp>
          <p:nvSpPr>
            <p:cNvPr id="4" name="Freeform 4"/>
            <p:cNvSpPr/>
            <p:nvPr/>
          </p:nvSpPr>
          <p:spPr>
            <a:xfrm>
              <a:off x="0" y="0"/>
              <a:ext cx="4587551" cy="3056456"/>
            </a:xfrm>
            <a:custGeom>
              <a:avLst/>
              <a:gdLst/>
              <a:ahLst/>
              <a:cxnLst/>
              <a:rect l="l" t="t" r="r" b="b"/>
              <a:pathLst>
                <a:path w="4587551" h="3056456">
                  <a:moveTo>
                    <a:pt x="0" y="0"/>
                  </a:moveTo>
                  <a:lnTo>
                    <a:pt x="4587551" y="0"/>
                  </a:lnTo>
                  <a:lnTo>
                    <a:pt x="4587551" y="3056456"/>
                  </a:lnTo>
                  <a:lnTo>
                    <a:pt x="0" y="3056456"/>
                  </a:lnTo>
                  <a:lnTo>
                    <a:pt x="0" y="0"/>
                  </a:lnTo>
                  <a:close/>
                </a:path>
              </a:pathLst>
            </a:custGeom>
            <a:blipFill>
              <a:blip r:embed="rId5"/>
              <a:stretch>
                <a:fillRect/>
              </a:stretch>
            </a:blipFill>
          </p:spPr>
        </p:sp>
        <p:sp>
          <p:nvSpPr>
            <p:cNvPr id="5" name="TextBox 5"/>
            <p:cNvSpPr txBox="1"/>
            <p:nvPr/>
          </p:nvSpPr>
          <p:spPr>
            <a:xfrm>
              <a:off x="400387" y="454945"/>
              <a:ext cx="1443804" cy="249556"/>
            </a:xfrm>
            <a:prstGeom prst="rect">
              <a:avLst/>
            </a:prstGeom>
          </p:spPr>
          <p:txBody>
            <a:bodyPr wrap="square" lIns="0" tIns="0" rIns="0" bIns="0" rtlCol="0" anchor="t">
              <a:spAutoFit/>
            </a:bodyPr>
            <a:lstStyle/>
            <a:p>
              <a:pPr algn="ctr">
                <a:lnSpc>
                  <a:spcPts val="1594"/>
                </a:lnSpc>
              </a:pPr>
              <a:r>
                <a:rPr lang="en-US" sz="1139" dirty="0">
                  <a:solidFill>
                    <a:srgbClr val="000000"/>
                  </a:solidFill>
                  <a:latin typeface="Sigher"/>
                </a:rPr>
                <a:t>Mary Smith</a:t>
              </a:r>
            </a:p>
          </p:txBody>
        </p:sp>
        <p:sp>
          <p:nvSpPr>
            <p:cNvPr id="6" name="TextBox 6"/>
            <p:cNvSpPr txBox="1"/>
            <p:nvPr/>
          </p:nvSpPr>
          <p:spPr>
            <a:xfrm>
              <a:off x="461804" y="712132"/>
              <a:ext cx="2104288" cy="257147"/>
            </a:xfrm>
            <a:prstGeom prst="rect">
              <a:avLst/>
            </a:prstGeom>
          </p:spPr>
          <p:txBody>
            <a:bodyPr wrap="square" lIns="0" tIns="0" rIns="0" bIns="0" rtlCol="0" anchor="t">
              <a:spAutoFit/>
            </a:bodyPr>
            <a:lstStyle/>
            <a:p>
              <a:pPr algn="ctr">
                <a:lnSpc>
                  <a:spcPts val="1594"/>
                </a:lnSpc>
              </a:pPr>
              <a:r>
                <a:rPr lang="en-US" sz="1139" dirty="0">
                  <a:solidFill>
                    <a:srgbClr val="000000"/>
                  </a:solidFill>
                  <a:latin typeface="Sigher"/>
                </a:rPr>
                <a:t>5803 Fern Valley Rd.</a:t>
              </a:r>
            </a:p>
          </p:txBody>
        </p:sp>
        <p:sp>
          <p:nvSpPr>
            <p:cNvPr id="7" name="TextBox 7"/>
            <p:cNvSpPr txBox="1"/>
            <p:nvPr/>
          </p:nvSpPr>
          <p:spPr>
            <a:xfrm>
              <a:off x="460461" y="901280"/>
              <a:ext cx="2077573" cy="249556"/>
            </a:xfrm>
            <a:prstGeom prst="rect">
              <a:avLst/>
            </a:prstGeom>
          </p:spPr>
          <p:txBody>
            <a:bodyPr wrap="square" lIns="0" tIns="0" rIns="0" bIns="0" rtlCol="0" anchor="t">
              <a:spAutoFit/>
            </a:bodyPr>
            <a:lstStyle/>
            <a:p>
              <a:pPr algn="ctr">
                <a:lnSpc>
                  <a:spcPts val="1594"/>
                </a:lnSpc>
              </a:pPr>
              <a:r>
                <a:rPr lang="en-US" sz="1139" dirty="0">
                  <a:solidFill>
                    <a:srgbClr val="000000"/>
                  </a:solidFill>
                  <a:latin typeface="Sigher"/>
                </a:rPr>
                <a:t>Louisville, KY 40228</a:t>
              </a:r>
            </a:p>
          </p:txBody>
        </p:sp>
        <p:sp>
          <p:nvSpPr>
            <p:cNvPr id="8" name="TextBox 8"/>
            <p:cNvSpPr txBox="1"/>
            <p:nvPr/>
          </p:nvSpPr>
          <p:spPr>
            <a:xfrm>
              <a:off x="562620" y="1150836"/>
              <a:ext cx="1281571" cy="257147"/>
            </a:xfrm>
            <a:prstGeom prst="rect">
              <a:avLst/>
            </a:prstGeom>
          </p:spPr>
          <p:txBody>
            <a:bodyPr lIns="0" tIns="0" rIns="0" bIns="0" rtlCol="0" anchor="t">
              <a:spAutoFit/>
            </a:bodyPr>
            <a:lstStyle/>
            <a:p>
              <a:pPr algn="ctr">
                <a:lnSpc>
                  <a:spcPts val="1594"/>
                </a:lnSpc>
              </a:pPr>
              <a:r>
                <a:rPr lang="en-US" sz="1139" dirty="0">
                  <a:solidFill>
                    <a:srgbClr val="000000"/>
                  </a:solidFill>
                  <a:latin typeface="Sigher"/>
                </a:rPr>
                <a:t>502-736-9423</a:t>
              </a:r>
            </a:p>
          </p:txBody>
        </p:sp>
        <p:sp>
          <p:nvSpPr>
            <p:cNvPr id="9" name="TextBox 9"/>
            <p:cNvSpPr txBox="1"/>
            <p:nvPr/>
          </p:nvSpPr>
          <p:spPr>
            <a:xfrm>
              <a:off x="406076" y="1620307"/>
              <a:ext cx="3920560" cy="524295"/>
            </a:xfrm>
            <a:prstGeom prst="rect">
              <a:avLst/>
            </a:prstGeom>
          </p:spPr>
          <p:txBody>
            <a:bodyPr lIns="0" tIns="0" rIns="0" bIns="0" rtlCol="0" anchor="t">
              <a:spAutoFit/>
            </a:bodyPr>
            <a:lstStyle/>
            <a:p>
              <a:pPr>
                <a:lnSpc>
                  <a:spcPts val="1594"/>
                </a:lnSpc>
              </a:pPr>
              <a:r>
                <a:rPr lang="en-US" sz="1139" dirty="0">
                  <a:solidFill>
                    <a:srgbClr val="000000"/>
                  </a:solidFill>
                  <a:latin typeface="Sigher"/>
                </a:rPr>
                <a:t>Joe Smith serves as my proxy to pickup food on my behalf at Rainy Day Food Pantry.</a:t>
              </a:r>
            </a:p>
          </p:txBody>
        </p:sp>
        <p:sp>
          <p:nvSpPr>
            <p:cNvPr id="10" name="TextBox 10"/>
            <p:cNvSpPr txBox="1"/>
            <p:nvPr/>
          </p:nvSpPr>
          <p:spPr>
            <a:xfrm>
              <a:off x="2761514" y="483563"/>
              <a:ext cx="1443804" cy="249556"/>
            </a:xfrm>
            <a:prstGeom prst="rect">
              <a:avLst/>
            </a:prstGeom>
          </p:spPr>
          <p:txBody>
            <a:bodyPr wrap="square" lIns="0" tIns="0" rIns="0" bIns="0" rtlCol="0" anchor="t">
              <a:spAutoFit/>
            </a:bodyPr>
            <a:lstStyle/>
            <a:p>
              <a:pPr algn="ctr">
                <a:lnSpc>
                  <a:spcPts val="1594"/>
                </a:lnSpc>
              </a:pPr>
              <a:r>
                <a:rPr lang="en-US" sz="1139" dirty="0">
                  <a:solidFill>
                    <a:srgbClr val="000000"/>
                  </a:solidFill>
                  <a:latin typeface="Sigher"/>
                </a:rPr>
                <a:t>June 30, 2023</a:t>
              </a:r>
            </a:p>
          </p:txBody>
        </p:sp>
        <p:grpSp>
          <p:nvGrpSpPr>
            <p:cNvPr id="11" name="Group 11"/>
            <p:cNvGrpSpPr/>
            <p:nvPr/>
          </p:nvGrpSpPr>
          <p:grpSpPr>
            <a:xfrm>
              <a:off x="1882872" y="2167601"/>
              <a:ext cx="687199" cy="777007"/>
              <a:chOff x="0" y="0"/>
              <a:chExt cx="1535430" cy="1736090"/>
            </a:xfrm>
          </p:grpSpPr>
          <p:sp>
            <p:nvSpPr>
              <p:cNvPr id="12" name="Freeform 12"/>
              <p:cNvSpPr/>
              <p:nvPr/>
            </p:nvSpPr>
            <p:spPr>
              <a:xfrm>
                <a:off x="50800" y="44450"/>
                <a:ext cx="1440180" cy="1658620"/>
              </a:xfrm>
              <a:custGeom>
                <a:avLst/>
                <a:gdLst/>
                <a:ahLst/>
                <a:cxnLst/>
                <a:rect l="l" t="t" r="r" b="b"/>
                <a:pathLst>
                  <a:path w="1440180" h="1658620">
                    <a:moveTo>
                      <a:pt x="0" y="149860"/>
                    </a:moveTo>
                    <a:cubicBezTo>
                      <a:pt x="99060" y="92710"/>
                      <a:pt x="189230" y="68580"/>
                      <a:pt x="264160" y="50800"/>
                    </a:cubicBezTo>
                    <a:cubicBezTo>
                      <a:pt x="349250" y="31750"/>
                      <a:pt x="464820" y="6350"/>
                      <a:pt x="538480" y="6350"/>
                    </a:cubicBezTo>
                    <a:cubicBezTo>
                      <a:pt x="588010" y="6350"/>
                      <a:pt x="646430" y="0"/>
                      <a:pt x="662940" y="27940"/>
                    </a:cubicBezTo>
                    <a:cubicBezTo>
                      <a:pt x="687070" y="69850"/>
                      <a:pt x="615950" y="196850"/>
                      <a:pt x="562610" y="297180"/>
                    </a:cubicBezTo>
                    <a:cubicBezTo>
                      <a:pt x="485140" y="444500"/>
                      <a:pt x="226060" y="806450"/>
                      <a:pt x="203200" y="803910"/>
                    </a:cubicBezTo>
                    <a:cubicBezTo>
                      <a:pt x="200660" y="803910"/>
                      <a:pt x="198120" y="798830"/>
                      <a:pt x="199390" y="793750"/>
                    </a:cubicBezTo>
                    <a:cubicBezTo>
                      <a:pt x="204470" y="772160"/>
                      <a:pt x="285750" y="708660"/>
                      <a:pt x="359410" y="651510"/>
                    </a:cubicBezTo>
                    <a:cubicBezTo>
                      <a:pt x="502920" y="541020"/>
                      <a:pt x="972820" y="212090"/>
                      <a:pt x="1021080" y="209550"/>
                    </a:cubicBezTo>
                    <a:cubicBezTo>
                      <a:pt x="1027430" y="209550"/>
                      <a:pt x="1028700" y="210820"/>
                      <a:pt x="1031240" y="214630"/>
                    </a:cubicBezTo>
                    <a:cubicBezTo>
                      <a:pt x="1040130" y="229870"/>
                      <a:pt x="1037590" y="303530"/>
                      <a:pt x="1029970" y="349250"/>
                    </a:cubicBezTo>
                    <a:cubicBezTo>
                      <a:pt x="1021080" y="401320"/>
                      <a:pt x="998220" y="457200"/>
                      <a:pt x="975360" y="509270"/>
                    </a:cubicBezTo>
                    <a:cubicBezTo>
                      <a:pt x="952500" y="562610"/>
                      <a:pt x="916940" y="637540"/>
                      <a:pt x="892810" y="668020"/>
                    </a:cubicBezTo>
                    <a:cubicBezTo>
                      <a:pt x="881380" y="683260"/>
                      <a:pt x="867410" y="695960"/>
                      <a:pt x="859790" y="695960"/>
                    </a:cubicBezTo>
                    <a:cubicBezTo>
                      <a:pt x="855980" y="695960"/>
                      <a:pt x="850900" y="693420"/>
                      <a:pt x="850900" y="688340"/>
                    </a:cubicBezTo>
                    <a:cubicBezTo>
                      <a:pt x="848360" y="671830"/>
                      <a:pt x="906780" y="603250"/>
                      <a:pt x="941070" y="558800"/>
                    </a:cubicBezTo>
                    <a:cubicBezTo>
                      <a:pt x="981710" y="506730"/>
                      <a:pt x="1022350" y="454660"/>
                      <a:pt x="1082040" y="397510"/>
                    </a:cubicBezTo>
                    <a:cubicBezTo>
                      <a:pt x="1163320" y="318770"/>
                      <a:pt x="1344930" y="140970"/>
                      <a:pt x="1395730" y="138430"/>
                    </a:cubicBezTo>
                    <a:cubicBezTo>
                      <a:pt x="1410970" y="137160"/>
                      <a:pt x="1421130" y="144780"/>
                      <a:pt x="1426210" y="158750"/>
                    </a:cubicBezTo>
                    <a:cubicBezTo>
                      <a:pt x="1440180" y="201930"/>
                      <a:pt x="1351280" y="361950"/>
                      <a:pt x="1311910" y="487680"/>
                    </a:cubicBezTo>
                    <a:cubicBezTo>
                      <a:pt x="1259840" y="655320"/>
                      <a:pt x="1184910" y="899160"/>
                      <a:pt x="1149350" y="1075690"/>
                    </a:cubicBezTo>
                    <a:cubicBezTo>
                      <a:pt x="1120140" y="1216660"/>
                      <a:pt x="1106170" y="1358900"/>
                      <a:pt x="1098550" y="1463040"/>
                    </a:cubicBezTo>
                    <a:cubicBezTo>
                      <a:pt x="1093470" y="1534160"/>
                      <a:pt x="1107440" y="1628140"/>
                      <a:pt x="1094740" y="1640840"/>
                    </a:cubicBezTo>
                    <a:cubicBezTo>
                      <a:pt x="1090930" y="1644650"/>
                      <a:pt x="1082040" y="1642110"/>
                      <a:pt x="1082040" y="1640840"/>
                    </a:cubicBezTo>
                    <a:cubicBezTo>
                      <a:pt x="1080770" y="1635760"/>
                      <a:pt x="1182370" y="1600200"/>
                      <a:pt x="1233170" y="1564640"/>
                    </a:cubicBezTo>
                    <a:cubicBezTo>
                      <a:pt x="1296670" y="1520190"/>
                      <a:pt x="1402080" y="1386840"/>
                      <a:pt x="1424940" y="1386840"/>
                    </a:cubicBezTo>
                    <a:cubicBezTo>
                      <a:pt x="1430020" y="1386840"/>
                      <a:pt x="1433830" y="1395730"/>
                      <a:pt x="1433830" y="1395730"/>
                    </a:cubicBezTo>
                    <a:cubicBezTo>
                      <a:pt x="1433830" y="1395730"/>
                      <a:pt x="1424940" y="1386840"/>
                      <a:pt x="1424940" y="1386840"/>
                    </a:cubicBezTo>
                    <a:cubicBezTo>
                      <a:pt x="1424940" y="1386840"/>
                      <a:pt x="1433830" y="1390650"/>
                      <a:pt x="1433830" y="1395730"/>
                    </a:cubicBezTo>
                    <a:cubicBezTo>
                      <a:pt x="1433830" y="1417320"/>
                      <a:pt x="1304290" y="1534160"/>
                      <a:pt x="1239520" y="1576070"/>
                    </a:cubicBezTo>
                    <a:cubicBezTo>
                      <a:pt x="1187450" y="1609090"/>
                      <a:pt x="1107440" y="1658620"/>
                      <a:pt x="1082040" y="1640840"/>
                    </a:cubicBezTo>
                    <a:cubicBezTo>
                      <a:pt x="1055370" y="1623060"/>
                      <a:pt x="1080770" y="1531620"/>
                      <a:pt x="1085850" y="1460500"/>
                    </a:cubicBezTo>
                    <a:cubicBezTo>
                      <a:pt x="1093470" y="1355090"/>
                      <a:pt x="1107440" y="1214120"/>
                      <a:pt x="1136650" y="1073150"/>
                    </a:cubicBezTo>
                    <a:cubicBezTo>
                      <a:pt x="1172210" y="896620"/>
                      <a:pt x="1247140" y="651510"/>
                      <a:pt x="1299210" y="483870"/>
                    </a:cubicBezTo>
                    <a:cubicBezTo>
                      <a:pt x="1338580" y="358140"/>
                      <a:pt x="1428750" y="185420"/>
                      <a:pt x="1414780" y="156210"/>
                    </a:cubicBezTo>
                    <a:cubicBezTo>
                      <a:pt x="1410970" y="148590"/>
                      <a:pt x="1404620" y="147320"/>
                      <a:pt x="1395730" y="148590"/>
                    </a:cubicBezTo>
                    <a:cubicBezTo>
                      <a:pt x="1353820" y="154940"/>
                      <a:pt x="1181100" y="312420"/>
                      <a:pt x="1090930" y="405130"/>
                    </a:cubicBezTo>
                    <a:cubicBezTo>
                      <a:pt x="1003300" y="495300"/>
                      <a:pt x="885190" y="693420"/>
                      <a:pt x="859790" y="695960"/>
                    </a:cubicBezTo>
                    <a:cubicBezTo>
                      <a:pt x="854710" y="695960"/>
                      <a:pt x="850900" y="692150"/>
                      <a:pt x="850900" y="688340"/>
                    </a:cubicBezTo>
                    <a:cubicBezTo>
                      <a:pt x="850900" y="681990"/>
                      <a:pt x="869950" y="675640"/>
                      <a:pt x="881380" y="661670"/>
                    </a:cubicBezTo>
                    <a:cubicBezTo>
                      <a:pt x="904240" y="632460"/>
                      <a:pt x="941070" y="558800"/>
                      <a:pt x="963930" y="505460"/>
                    </a:cubicBezTo>
                    <a:cubicBezTo>
                      <a:pt x="985520" y="454660"/>
                      <a:pt x="1008380" y="400050"/>
                      <a:pt x="1017270" y="349250"/>
                    </a:cubicBezTo>
                    <a:cubicBezTo>
                      <a:pt x="1026160" y="302260"/>
                      <a:pt x="1016000" y="210820"/>
                      <a:pt x="1021080" y="209550"/>
                    </a:cubicBezTo>
                    <a:cubicBezTo>
                      <a:pt x="1022350" y="209550"/>
                      <a:pt x="1028700" y="215900"/>
                      <a:pt x="1027430" y="220980"/>
                    </a:cubicBezTo>
                    <a:cubicBezTo>
                      <a:pt x="1017270" y="264160"/>
                      <a:pt x="513080" y="551180"/>
                      <a:pt x="368300" y="661670"/>
                    </a:cubicBezTo>
                    <a:cubicBezTo>
                      <a:pt x="292100" y="718820"/>
                      <a:pt x="212090" y="811530"/>
                      <a:pt x="203200" y="803910"/>
                    </a:cubicBezTo>
                    <a:cubicBezTo>
                      <a:pt x="195580" y="797560"/>
                      <a:pt x="250190" y="718820"/>
                      <a:pt x="287020" y="660400"/>
                    </a:cubicBezTo>
                    <a:cubicBezTo>
                      <a:pt x="349250" y="565150"/>
                      <a:pt x="485140" y="407670"/>
                      <a:pt x="549910" y="292100"/>
                    </a:cubicBezTo>
                    <a:cubicBezTo>
                      <a:pt x="601980" y="199390"/>
                      <a:pt x="685800" y="64770"/>
                      <a:pt x="662940" y="27940"/>
                    </a:cubicBezTo>
                    <a:cubicBezTo>
                      <a:pt x="647700" y="3810"/>
                      <a:pt x="589280" y="17780"/>
                      <a:pt x="541020" y="20320"/>
                    </a:cubicBezTo>
                    <a:cubicBezTo>
                      <a:pt x="467360" y="24130"/>
                      <a:pt x="351790" y="45720"/>
                      <a:pt x="267970" y="64770"/>
                    </a:cubicBezTo>
                    <a:cubicBezTo>
                      <a:pt x="194310" y="81280"/>
                      <a:pt x="107950" y="105410"/>
                      <a:pt x="62230" y="127000"/>
                    </a:cubicBezTo>
                    <a:cubicBezTo>
                      <a:pt x="35560" y="139700"/>
                      <a:pt x="13970" y="167640"/>
                      <a:pt x="5080" y="165100"/>
                    </a:cubicBezTo>
                    <a:cubicBezTo>
                      <a:pt x="1270" y="163830"/>
                      <a:pt x="0" y="149860"/>
                      <a:pt x="0" y="149860"/>
                    </a:cubicBezTo>
                  </a:path>
                </a:pathLst>
              </a:custGeom>
              <a:solidFill>
                <a:srgbClr val="003F87"/>
              </a:solidFill>
              <a:ln>
                <a:noFill/>
              </a:ln>
            </p:spPr>
          </p:sp>
        </p:grpSp>
        <p:grpSp>
          <p:nvGrpSpPr>
            <p:cNvPr id="13" name="Group 13"/>
            <p:cNvGrpSpPr/>
            <p:nvPr/>
          </p:nvGrpSpPr>
          <p:grpSpPr>
            <a:xfrm>
              <a:off x="2520052" y="2239788"/>
              <a:ext cx="940139" cy="892393"/>
              <a:chOff x="0" y="0"/>
              <a:chExt cx="2100580" cy="1993900"/>
            </a:xfrm>
          </p:grpSpPr>
          <p:sp>
            <p:nvSpPr>
              <p:cNvPr id="14" name="Freeform 14"/>
              <p:cNvSpPr/>
              <p:nvPr/>
            </p:nvSpPr>
            <p:spPr>
              <a:xfrm>
                <a:off x="43180" y="45720"/>
                <a:ext cx="2012950" cy="1902460"/>
              </a:xfrm>
              <a:custGeom>
                <a:avLst/>
                <a:gdLst/>
                <a:ahLst/>
                <a:cxnLst/>
                <a:rect l="l" t="t" r="r" b="b"/>
                <a:pathLst>
                  <a:path w="2012950" h="1902460">
                    <a:moveTo>
                      <a:pt x="204470" y="217170"/>
                    </a:moveTo>
                    <a:cubicBezTo>
                      <a:pt x="166370" y="179070"/>
                      <a:pt x="134620" y="167640"/>
                      <a:pt x="116840" y="176530"/>
                    </a:cubicBezTo>
                    <a:cubicBezTo>
                      <a:pt x="90170" y="190500"/>
                      <a:pt x="72390" y="257810"/>
                      <a:pt x="57150" y="303530"/>
                    </a:cubicBezTo>
                    <a:cubicBezTo>
                      <a:pt x="40640" y="353060"/>
                      <a:pt x="25400" y="425450"/>
                      <a:pt x="20320" y="462280"/>
                    </a:cubicBezTo>
                    <a:cubicBezTo>
                      <a:pt x="17780" y="481330"/>
                      <a:pt x="12700" y="496570"/>
                      <a:pt x="19050" y="508000"/>
                    </a:cubicBezTo>
                    <a:cubicBezTo>
                      <a:pt x="26670" y="520700"/>
                      <a:pt x="48260" y="534670"/>
                      <a:pt x="64770" y="533400"/>
                    </a:cubicBezTo>
                    <a:cubicBezTo>
                      <a:pt x="85090" y="530860"/>
                      <a:pt x="111760" y="502920"/>
                      <a:pt x="132080" y="477520"/>
                    </a:cubicBezTo>
                    <a:cubicBezTo>
                      <a:pt x="160020" y="443230"/>
                      <a:pt x="182880" y="383540"/>
                      <a:pt x="203200" y="336550"/>
                    </a:cubicBezTo>
                    <a:cubicBezTo>
                      <a:pt x="222250" y="290830"/>
                      <a:pt x="236220" y="209550"/>
                      <a:pt x="251460" y="198120"/>
                    </a:cubicBezTo>
                    <a:cubicBezTo>
                      <a:pt x="256540" y="194310"/>
                      <a:pt x="262890" y="194310"/>
                      <a:pt x="265430" y="198120"/>
                    </a:cubicBezTo>
                    <a:cubicBezTo>
                      <a:pt x="283210" y="219710"/>
                      <a:pt x="144780" y="621030"/>
                      <a:pt x="167640" y="632460"/>
                    </a:cubicBezTo>
                    <a:cubicBezTo>
                      <a:pt x="177800" y="638810"/>
                      <a:pt x="210820" y="595630"/>
                      <a:pt x="237490" y="558800"/>
                    </a:cubicBezTo>
                    <a:cubicBezTo>
                      <a:pt x="294640" y="480060"/>
                      <a:pt x="408940" y="173990"/>
                      <a:pt x="454660" y="153670"/>
                    </a:cubicBezTo>
                    <a:cubicBezTo>
                      <a:pt x="466090" y="148590"/>
                      <a:pt x="472440" y="154940"/>
                      <a:pt x="483870" y="160020"/>
                    </a:cubicBezTo>
                    <a:cubicBezTo>
                      <a:pt x="506730" y="171450"/>
                      <a:pt x="549910" y="207010"/>
                      <a:pt x="576580" y="233680"/>
                    </a:cubicBezTo>
                    <a:cubicBezTo>
                      <a:pt x="601980" y="257810"/>
                      <a:pt x="631190" y="274320"/>
                      <a:pt x="642620" y="309880"/>
                    </a:cubicBezTo>
                    <a:cubicBezTo>
                      <a:pt x="660400" y="364490"/>
                      <a:pt x="635000" y="535940"/>
                      <a:pt x="621030" y="542290"/>
                    </a:cubicBezTo>
                    <a:cubicBezTo>
                      <a:pt x="618490" y="543560"/>
                      <a:pt x="610870" y="539750"/>
                      <a:pt x="610870" y="535940"/>
                    </a:cubicBezTo>
                    <a:cubicBezTo>
                      <a:pt x="610870" y="523240"/>
                      <a:pt x="709930" y="480060"/>
                      <a:pt x="756920" y="438150"/>
                    </a:cubicBezTo>
                    <a:cubicBezTo>
                      <a:pt x="815340" y="386080"/>
                      <a:pt x="902970" y="242570"/>
                      <a:pt x="925830" y="238760"/>
                    </a:cubicBezTo>
                    <a:cubicBezTo>
                      <a:pt x="930910" y="237490"/>
                      <a:pt x="933450" y="240030"/>
                      <a:pt x="935990" y="245110"/>
                    </a:cubicBezTo>
                    <a:cubicBezTo>
                      <a:pt x="944880" y="262890"/>
                      <a:pt x="920750" y="381000"/>
                      <a:pt x="924560" y="415290"/>
                    </a:cubicBezTo>
                    <a:cubicBezTo>
                      <a:pt x="925830" y="430530"/>
                      <a:pt x="937260" y="444500"/>
                      <a:pt x="934720" y="447040"/>
                    </a:cubicBezTo>
                    <a:cubicBezTo>
                      <a:pt x="933450" y="448310"/>
                      <a:pt x="923290" y="445770"/>
                      <a:pt x="923290" y="441960"/>
                    </a:cubicBezTo>
                    <a:cubicBezTo>
                      <a:pt x="920750" y="430530"/>
                      <a:pt x="996950" y="388620"/>
                      <a:pt x="1032510" y="341630"/>
                    </a:cubicBezTo>
                    <a:cubicBezTo>
                      <a:pt x="1087120" y="269240"/>
                      <a:pt x="1153160" y="67310"/>
                      <a:pt x="1192530" y="25400"/>
                    </a:cubicBezTo>
                    <a:cubicBezTo>
                      <a:pt x="1206500" y="11430"/>
                      <a:pt x="1219200" y="0"/>
                      <a:pt x="1228090" y="5080"/>
                    </a:cubicBezTo>
                    <a:cubicBezTo>
                      <a:pt x="1256030" y="20320"/>
                      <a:pt x="1240790" y="236220"/>
                      <a:pt x="1243330" y="372110"/>
                    </a:cubicBezTo>
                    <a:cubicBezTo>
                      <a:pt x="1245870" y="543560"/>
                      <a:pt x="1244600" y="772160"/>
                      <a:pt x="1239520" y="949960"/>
                    </a:cubicBezTo>
                    <a:cubicBezTo>
                      <a:pt x="1235710" y="1102360"/>
                      <a:pt x="1238250" y="1236980"/>
                      <a:pt x="1219200" y="1375410"/>
                    </a:cubicBezTo>
                    <a:cubicBezTo>
                      <a:pt x="1200150" y="1511300"/>
                      <a:pt x="1182370" y="1685290"/>
                      <a:pt x="1126490" y="1774190"/>
                    </a:cubicBezTo>
                    <a:cubicBezTo>
                      <a:pt x="1087120" y="1836420"/>
                      <a:pt x="1024890" y="1891030"/>
                      <a:pt x="974090" y="1897380"/>
                    </a:cubicBezTo>
                    <a:cubicBezTo>
                      <a:pt x="930910" y="1902460"/>
                      <a:pt x="882650" y="1873250"/>
                      <a:pt x="843280" y="1835150"/>
                    </a:cubicBezTo>
                    <a:cubicBezTo>
                      <a:pt x="783590" y="1778000"/>
                      <a:pt x="728980" y="1635760"/>
                      <a:pt x="689610" y="1548130"/>
                    </a:cubicBezTo>
                    <a:cubicBezTo>
                      <a:pt x="657860" y="1477010"/>
                      <a:pt x="629920" y="1418590"/>
                      <a:pt x="619760" y="1350010"/>
                    </a:cubicBezTo>
                    <a:cubicBezTo>
                      <a:pt x="609600" y="1281430"/>
                      <a:pt x="601980" y="1207770"/>
                      <a:pt x="626110" y="1136650"/>
                    </a:cubicBezTo>
                    <a:cubicBezTo>
                      <a:pt x="656590" y="1046480"/>
                      <a:pt x="745490" y="944880"/>
                      <a:pt x="821690" y="864870"/>
                    </a:cubicBezTo>
                    <a:cubicBezTo>
                      <a:pt x="896620" y="786130"/>
                      <a:pt x="984250" y="722630"/>
                      <a:pt x="1078230" y="660400"/>
                    </a:cubicBezTo>
                    <a:cubicBezTo>
                      <a:pt x="1178560" y="594360"/>
                      <a:pt x="1282700" y="533400"/>
                      <a:pt x="1409700" y="482600"/>
                    </a:cubicBezTo>
                    <a:cubicBezTo>
                      <a:pt x="1563370" y="420370"/>
                      <a:pt x="1873250" y="320040"/>
                      <a:pt x="1941830" y="330200"/>
                    </a:cubicBezTo>
                    <a:cubicBezTo>
                      <a:pt x="1959610" y="332740"/>
                      <a:pt x="1965960" y="339090"/>
                      <a:pt x="1973580" y="350520"/>
                    </a:cubicBezTo>
                    <a:cubicBezTo>
                      <a:pt x="1985010" y="365760"/>
                      <a:pt x="1990090" y="421640"/>
                      <a:pt x="1992630" y="421640"/>
                    </a:cubicBezTo>
                    <a:cubicBezTo>
                      <a:pt x="1995170" y="421640"/>
                      <a:pt x="1983740" y="360680"/>
                      <a:pt x="1991360" y="354330"/>
                    </a:cubicBezTo>
                    <a:cubicBezTo>
                      <a:pt x="1995170" y="351790"/>
                      <a:pt x="2005330" y="353060"/>
                      <a:pt x="2006600" y="355600"/>
                    </a:cubicBezTo>
                    <a:cubicBezTo>
                      <a:pt x="2007870" y="358140"/>
                      <a:pt x="2001520" y="365760"/>
                      <a:pt x="1998980" y="365760"/>
                    </a:cubicBezTo>
                    <a:cubicBezTo>
                      <a:pt x="1996440" y="365760"/>
                      <a:pt x="1990090" y="356870"/>
                      <a:pt x="1991360" y="355600"/>
                    </a:cubicBezTo>
                    <a:cubicBezTo>
                      <a:pt x="1992630" y="353060"/>
                      <a:pt x="2004060" y="351790"/>
                      <a:pt x="2006600" y="355600"/>
                    </a:cubicBezTo>
                    <a:cubicBezTo>
                      <a:pt x="2012950" y="363220"/>
                      <a:pt x="1998980" y="420370"/>
                      <a:pt x="1992630" y="421640"/>
                    </a:cubicBezTo>
                    <a:cubicBezTo>
                      <a:pt x="1985010" y="422910"/>
                      <a:pt x="1974850" y="373380"/>
                      <a:pt x="1964690" y="359410"/>
                    </a:cubicBezTo>
                    <a:cubicBezTo>
                      <a:pt x="1957070" y="350520"/>
                      <a:pt x="1955800" y="344170"/>
                      <a:pt x="1941830" y="341630"/>
                    </a:cubicBezTo>
                    <a:cubicBezTo>
                      <a:pt x="1882140" y="330200"/>
                      <a:pt x="1567180" y="431800"/>
                      <a:pt x="1414780" y="494030"/>
                    </a:cubicBezTo>
                    <a:cubicBezTo>
                      <a:pt x="1289050" y="544830"/>
                      <a:pt x="1186180" y="604520"/>
                      <a:pt x="1085850" y="670560"/>
                    </a:cubicBezTo>
                    <a:cubicBezTo>
                      <a:pt x="993140" y="731520"/>
                      <a:pt x="906780" y="795020"/>
                      <a:pt x="831850" y="872490"/>
                    </a:cubicBezTo>
                    <a:cubicBezTo>
                      <a:pt x="756920" y="949960"/>
                      <a:pt x="669290" y="1050290"/>
                      <a:pt x="638810" y="1137920"/>
                    </a:cubicBezTo>
                    <a:cubicBezTo>
                      <a:pt x="614680" y="1207770"/>
                      <a:pt x="622300" y="1277620"/>
                      <a:pt x="632460" y="1344930"/>
                    </a:cubicBezTo>
                    <a:cubicBezTo>
                      <a:pt x="642620" y="1412240"/>
                      <a:pt x="670560" y="1471930"/>
                      <a:pt x="701040" y="1543050"/>
                    </a:cubicBezTo>
                    <a:cubicBezTo>
                      <a:pt x="739140" y="1629410"/>
                      <a:pt x="792480" y="1767840"/>
                      <a:pt x="849630" y="1823720"/>
                    </a:cubicBezTo>
                    <a:cubicBezTo>
                      <a:pt x="887730" y="1860550"/>
                      <a:pt x="933450" y="1891030"/>
                      <a:pt x="974090" y="1885950"/>
                    </a:cubicBezTo>
                    <a:cubicBezTo>
                      <a:pt x="1021080" y="1880870"/>
                      <a:pt x="1078230" y="1827530"/>
                      <a:pt x="1115060" y="1769110"/>
                    </a:cubicBezTo>
                    <a:cubicBezTo>
                      <a:pt x="1169670" y="1681480"/>
                      <a:pt x="1187450" y="1510030"/>
                      <a:pt x="1206500" y="1375410"/>
                    </a:cubicBezTo>
                    <a:cubicBezTo>
                      <a:pt x="1225550" y="1236980"/>
                      <a:pt x="1223010" y="1102360"/>
                      <a:pt x="1226820" y="949960"/>
                    </a:cubicBezTo>
                    <a:cubicBezTo>
                      <a:pt x="1231900" y="772160"/>
                      <a:pt x="1233170" y="542290"/>
                      <a:pt x="1230630" y="372110"/>
                    </a:cubicBezTo>
                    <a:cubicBezTo>
                      <a:pt x="1228090" y="236220"/>
                      <a:pt x="1198880" y="26670"/>
                      <a:pt x="1216660" y="6350"/>
                    </a:cubicBezTo>
                    <a:cubicBezTo>
                      <a:pt x="1219200" y="2540"/>
                      <a:pt x="1226820" y="2540"/>
                      <a:pt x="1228090" y="5080"/>
                    </a:cubicBezTo>
                    <a:cubicBezTo>
                      <a:pt x="1238250" y="20320"/>
                      <a:pt x="1101090" y="274320"/>
                      <a:pt x="1041400" y="350520"/>
                    </a:cubicBezTo>
                    <a:cubicBezTo>
                      <a:pt x="1004570" y="396240"/>
                      <a:pt x="956310" y="449580"/>
                      <a:pt x="934720" y="447040"/>
                    </a:cubicBezTo>
                    <a:cubicBezTo>
                      <a:pt x="923290" y="445770"/>
                      <a:pt x="916940" y="431800"/>
                      <a:pt x="911860" y="415290"/>
                    </a:cubicBezTo>
                    <a:cubicBezTo>
                      <a:pt x="901700" y="381000"/>
                      <a:pt x="916940" y="241300"/>
                      <a:pt x="925830" y="238760"/>
                    </a:cubicBezTo>
                    <a:cubicBezTo>
                      <a:pt x="928370" y="237490"/>
                      <a:pt x="935990" y="247650"/>
                      <a:pt x="934720" y="250190"/>
                    </a:cubicBezTo>
                    <a:cubicBezTo>
                      <a:pt x="933450" y="252730"/>
                      <a:pt x="925830" y="248920"/>
                      <a:pt x="919480" y="252730"/>
                    </a:cubicBezTo>
                    <a:cubicBezTo>
                      <a:pt x="892810" y="267970"/>
                      <a:pt x="819150" y="397510"/>
                      <a:pt x="764540" y="448310"/>
                    </a:cubicBezTo>
                    <a:cubicBezTo>
                      <a:pt x="718820" y="490220"/>
                      <a:pt x="641350" y="542290"/>
                      <a:pt x="621030" y="542290"/>
                    </a:cubicBezTo>
                    <a:cubicBezTo>
                      <a:pt x="615950" y="542290"/>
                      <a:pt x="613410" y="541020"/>
                      <a:pt x="610870" y="535940"/>
                    </a:cubicBezTo>
                    <a:cubicBezTo>
                      <a:pt x="600710" y="514350"/>
                      <a:pt x="647700" y="368300"/>
                      <a:pt x="631190" y="317500"/>
                    </a:cubicBezTo>
                    <a:cubicBezTo>
                      <a:pt x="621030" y="283210"/>
                      <a:pt x="594360" y="266700"/>
                      <a:pt x="568960" y="243840"/>
                    </a:cubicBezTo>
                    <a:cubicBezTo>
                      <a:pt x="538480" y="215900"/>
                      <a:pt x="490220" y="156210"/>
                      <a:pt x="455930" y="165100"/>
                    </a:cubicBezTo>
                    <a:cubicBezTo>
                      <a:pt x="405130" y="177800"/>
                      <a:pt x="365760" y="356870"/>
                      <a:pt x="326390" y="430530"/>
                    </a:cubicBezTo>
                    <a:cubicBezTo>
                      <a:pt x="298450" y="483870"/>
                      <a:pt x="273050" y="530860"/>
                      <a:pt x="247650" y="567690"/>
                    </a:cubicBezTo>
                    <a:cubicBezTo>
                      <a:pt x="228600" y="594360"/>
                      <a:pt x="207010" y="628650"/>
                      <a:pt x="190500" y="633730"/>
                    </a:cubicBezTo>
                    <a:cubicBezTo>
                      <a:pt x="181610" y="636270"/>
                      <a:pt x="170180" y="633730"/>
                      <a:pt x="165100" y="627380"/>
                    </a:cubicBezTo>
                    <a:cubicBezTo>
                      <a:pt x="156210" y="614680"/>
                      <a:pt x="171450" y="577850"/>
                      <a:pt x="179070" y="539750"/>
                    </a:cubicBezTo>
                    <a:cubicBezTo>
                      <a:pt x="193040" y="463550"/>
                      <a:pt x="229870" y="219710"/>
                      <a:pt x="251460" y="198120"/>
                    </a:cubicBezTo>
                    <a:cubicBezTo>
                      <a:pt x="255270" y="194310"/>
                      <a:pt x="260350" y="193040"/>
                      <a:pt x="262890" y="195580"/>
                    </a:cubicBezTo>
                    <a:cubicBezTo>
                      <a:pt x="270510" y="203200"/>
                      <a:pt x="234950" y="294640"/>
                      <a:pt x="214630" y="342900"/>
                    </a:cubicBezTo>
                    <a:cubicBezTo>
                      <a:pt x="194310" y="392430"/>
                      <a:pt x="170180" y="452120"/>
                      <a:pt x="140970" y="487680"/>
                    </a:cubicBezTo>
                    <a:cubicBezTo>
                      <a:pt x="118110" y="514350"/>
                      <a:pt x="90170" y="543560"/>
                      <a:pt x="66040" y="544830"/>
                    </a:cubicBezTo>
                    <a:cubicBezTo>
                      <a:pt x="45720" y="546100"/>
                      <a:pt x="16510" y="525780"/>
                      <a:pt x="7620" y="510540"/>
                    </a:cubicBezTo>
                    <a:cubicBezTo>
                      <a:pt x="0" y="496570"/>
                      <a:pt x="5080" y="482600"/>
                      <a:pt x="7620" y="459740"/>
                    </a:cubicBezTo>
                    <a:cubicBezTo>
                      <a:pt x="13970" y="411480"/>
                      <a:pt x="44450" y="285750"/>
                      <a:pt x="67310" y="233680"/>
                    </a:cubicBezTo>
                    <a:cubicBezTo>
                      <a:pt x="81280" y="203200"/>
                      <a:pt x="91440" y="173990"/>
                      <a:pt x="111760" y="165100"/>
                    </a:cubicBezTo>
                    <a:cubicBezTo>
                      <a:pt x="132080" y="156210"/>
                      <a:pt x="173990" y="167640"/>
                      <a:pt x="191770" y="177800"/>
                    </a:cubicBezTo>
                    <a:cubicBezTo>
                      <a:pt x="204470" y="185420"/>
                      <a:pt x="219710" y="204470"/>
                      <a:pt x="218440" y="210820"/>
                    </a:cubicBezTo>
                    <a:cubicBezTo>
                      <a:pt x="217170" y="214630"/>
                      <a:pt x="204470" y="217170"/>
                      <a:pt x="204470" y="217170"/>
                    </a:cubicBezTo>
                  </a:path>
                </a:pathLst>
              </a:custGeom>
              <a:solidFill>
                <a:srgbClr val="003F87"/>
              </a:solidFill>
              <a:ln>
                <a:noFill/>
              </a:ln>
            </p:spPr>
          </p:sp>
        </p:grpSp>
        <p:grpSp>
          <p:nvGrpSpPr>
            <p:cNvPr id="15" name="Group 15"/>
            <p:cNvGrpSpPr/>
            <p:nvPr/>
          </p:nvGrpSpPr>
          <p:grpSpPr>
            <a:xfrm>
              <a:off x="2544493" y="1962976"/>
              <a:ext cx="1712599" cy="864541"/>
              <a:chOff x="0" y="0"/>
              <a:chExt cx="3826510" cy="1931670"/>
            </a:xfrm>
          </p:grpSpPr>
          <p:sp>
            <p:nvSpPr>
              <p:cNvPr id="16" name="Freeform 16"/>
              <p:cNvSpPr/>
              <p:nvPr/>
            </p:nvSpPr>
            <p:spPr>
              <a:xfrm>
                <a:off x="48260" y="49530"/>
                <a:ext cx="3736340" cy="1832610"/>
              </a:xfrm>
              <a:custGeom>
                <a:avLst/>
                <a:gdLst/>
                <a:ahLst/>
                <a:cxnLst/>
                <a:rect l="l" t="t" r="r" b="b"/>
                <a:pathLst>
                  <a:path w="3736340" h="1832610">
                    <a:moveTo>
                      <a:pt x="1921510" y="382270"/>
                    </a:moveTo>
                    <a:cubicBezTo>
                      <a:pt x="1863090" y="294640"/>
                      <a:pt x="1840230" y="276860"/>
                      <a:pt x="1805940" y="260350"/>
                    </a:cubicBezTo>
                    <a:cubicBezTo>
                      <a:pt x="1753870" y="233680"/>
                      <a:pt x="1639570" y="198120"/>
                      <a:pt x="1592580" y="193040"/>
                    </a:cubicBezTo>
                    <a:cubicBezTo>
                      <a:pt x="1569720" y="190500"/>
                      <a:pt x="1541780" y="199390"/>
                      <a:pt x="1540510" y="196850"/>
                    </a:cubicBezTo>
                    <a:cubicBezTo>
                      <a:pt x="1540510" y="195580"/>
                      <a:pt x="1545590" y="189230"/>
                      <a:pt x="1549400" y="190500"/>
                    </a:cubicBezTo>
                    <a:cubicBezTo>
                      <a:pt x="1562100" y="194310"/>
                      <a:pt x="1582420" y="279400"/>
                      <a:pt x="1611630" y="328930"/>
                    </a:cubicBezTo>
                    <a:cubicBezTo>
                      <a:pt x="1651000" y="393700"/>
                      <a:pt x="1717040" y="459740"/>
                      <a:pt x="1772920" y="541020"/>
                    </a:cubicBezTo>
                    <a:cubicBezTo>
                      <a:pt x="1844040" y="643890"/>
                      <a:pt x="1940560" y="781050"/>
                      <a:pt x="1997710" y="901700"/>
                    </a:cubicBezTo>
                    <a:cubicBezTo>
                      <a:pt x="2048510" y="1010920"/>
                      <a:pt x="2085340" y="1127760"/>
                      <a:pt x="2105660" y="1229360"/>
                    </a:cubicBezTo>
                    <a:cubicBezTo>
                      <a:pt x="2122170" y="1313180"/>
                      <a:pt x="2127250" y="1391920"/>
                      <a:pt x="2122170" y="1465580"/>
                    </a:cubicBezTo>
                    <a:cubicBezTo>
                      <a:pt x="2117090" y="1531620"/>
                      <a:pt x="2103120" y="1596390"/>
                      <a:pt x="2080260" y="1649730"/>
                    </a:cubicBezTo>
                    <a:cubicBezTo>
                      <a:pt x="2059940" y="1696720"/>
                      <a:pt x="2034540" y="1743710"/>
                      <a:pt x="2001520" y="1772920"/>
                    </a:cubicBezTo>
                    <a:cubicBezTo>
                      <a:pt x="1972310" y="1799590"/>
                      <a:pt x="1941830" y="1822450"/>
                      <a:pt x="1899920" y="1824990"/>
                    </a:cubicBezTo>
                    <a:cubicBezTo>
                      <a:pt x="1833880" y="1830070"/>
                      <a:pt x="1724660" y="1776730"/>
                      <a:pt x="1638300" y="1733550"/>
                    </a:cubicBezTo>
                    <a:cubicBezTo>
                      <a:pt x="1543050" y="1685290"/>
                      <a:pt x="1432560" y="1619250"/>
                      <a:pt x="1355090" y="1537970"/>
                    </a:cubicBezTo>
                    <a:cubicBezTo>
                      <a:pt x="1277620" y="1456690"/>
                      <a:pt x="1195070" y="1338580"/>
                      <a:pt x="1172210" y="1243330"/>
                    </a:cubicBezTo>
                    <a:cubicBezTo>
                      <a:pt x="1153160" y="1164590"/>
                      <a:pt x="1165860" y="1079500"/>
                      <a:pt x="1191260" y="1013460"/>
                    </a:cubicBezTo>
                    <a:cubicBezTo>
                      <a:pt x="1214120" y="953770"/>
                      <a:pt x="1262380" y="900430"/>
                      <a:pt x="1308100" y="861060"/>
                    </a:cubicBezTo>
                    <a:cubicBezTo>
                      <a:pt x="1351280" y="824230"/>
                      <a:pt x="1403350" y="801370"/>
                      <a:pt x="1455420" y="778510"/>
                    </a:cubicBezTo>
                    <a:cubicBezTo>
                      <a:pt x="1510030" y="755650"/>
                      <a:pt x="1577340" y="737870"/>
                      <a:pt x="1631950" y="725170"/>
                    </a:cubicBezTo>
                    <a:cubicBezTo>
                      <a:pt x="1677670" y="713740"/>
                      <a:pt x="1714500" y="707390"/>
                      <a:pt x="1760220" y="702310"/>
                    </a:cubicBezTo>
                    <a:cubicBezTo>
                      <a:pt x="1812290" y="697230"/>
                      <a:pt x="1894840" y="676910"/>
                      <a:pt x="1930400" y="695960"/>
                    </a:cubicBezTo>
                    <a:cubicBezTo>
                      <a:pt x="1955800" y="708660"/>
                      <a:pt x="1964690" y="737870"/>
                      <a:pt x="1976120" y="764540"/>
                    </a:cubicBezTo>
                    <a:cubicBezTo>
                      <a:pt x="1988820" y="793750"/>
                      <a:pt x="1995170" y="819150"/>
                      <a:pt x="2001520" y="866140"/>
                    </a:cubicBezTo>
                    <a:cubicBezTo>
                      <a:pt x="2015490" y="965200"/>
                      <a:pt x="2010410" y="1332230"/>
                      <a:pt x="2012950" y="1332230"/>
                    </a:cubicBezTo>
                    <a:cubicBezTo>
                      <a:pt x="2015490" y="1332230"/>
                      <a:pt x="2010410" y="1177290"/>
                      <a:pt x="2018030" y="1104900"/>
                    </a:cubicBezTo>
                    <a:cubicBezTo>
                      <a:pt x="2024380" y="1038860"/>
                      <a:pt x="2033270" y="977900"/>
                      <a:pt x="2053590" y="914400"/>
                    </a:cubicBezTo>
                    <a:cubicBezTo>
                      <a:pt x="2075180" y="847090"/>
                      <a:pt x="2124710" y="717550"/>
                      <a:pt x="2147570" y="715010"/>
                    </a:cubicBezTo>
                    <a:cubicBezTo>
                      <a:pt x="2156460" y="713740"/>
                      <a:pt x="2164080" y="728980"/>
                      <a:pt x="2170430" y="742950"/>
                    </a:cubicBezTo>
                    <a:cubicBezTo>
                      <a:pt x="2181860" y="768350"/>
                      <a:pt x="2180590" y="810260"/>
                      <a:pt x="2185670" y="863600"/>
                    </a:cubicBezTo>
                    <a:cubicBezTo>
                      <a:pt x="2195830" y="963930"/>
                      <a:pt x="2236470" y="1277620"/>
                      <a:pt x="2216150" y="1301750"/>
                    </a:cubicBezTo>
                    <a:cubicBezTo>
                      <a:pt x="2212340" y="1305560"/>
                      <a:pt x="2204720" y="1306830"/>
                      <a:pt x="2202180" y="1303020"/>
                    </a:cubicBezTo>
                    <a:cubicBezTo>
                      <a:pt x="2188210" y="1286510"/>
                      <a:pt x="2265680" y="1043940"/>
                      <a:pt x="2289810" y="988060"/>
                    </a:cubicBezTo>
                    <a:cubicBezTo>
                      <a:pt x="2299970" y="966470"/>
                      <a:pt x="2308860" y="943610"/>
                      <a:pt x="2316480" y="944880"/>
                    </a:cubicBezTo>
                    <a:cubicBezTo>
                      <a:pt x="2332990" y="948690"/>
                      <a:pt x="2324100" y="1151890"/>
                      <a:pt x="2334260" y="1239520"/>
                    </a:cubicBezTo>
                    <a:cubicBezTo>
                      <a:pt x="2341880" y="1310640"/>
                      <a:pt x="2377440" y="1418590"/>
                      <a:pt x="2366010" y="1430020"/>
                    </a:cubicBezTo>
                    <a:cubicBezTo>
                      <a:pt x="2363470" y="1432560"/>
                      <a:pt x="2354580" y="1431290"/>
                      <a:pt x="2353310" y="1428750"/>
                    </a:cubicBezTo>
                    <a:cubicBezTo>
                      <a:pt x="2350770" y="1423670"/>
                      <a:pt x="2368550" y="1410970"/>
                      <a:pt x="2376170" y="1390650"/>
                    </a:cubicBezTo>
                    <a:cubicBezTo>
                      <a:pt x="2397760" y="1328420"/>
                      <a:pt x="2405380" y="1038860"/>
                      <a:pt x="2423160" y="981710"/>
                    </a:cubicBezTo>
                    <a:cubicBezTo>
                      <a:pt x="2428240" y="965200"/>
                      <a:pt x="2434590" y="951230"/>
                      <a:pt x="2438400" y="952500"/>
                    </a:cubicBezTo>
                    <a:cubicBezTo>
                      <a:pt x="2452370" y="956310"/>
                      <a:pt x="2438400" y="1278890"/>
                      <a:pt x="2444750" y="1352550"/>
                    </a:cubicBezTo>
                    <a:cubicBezTo>
                      <a:pt x="2447290" y="1380490"/>
                      <a:pt x="2443480" y="1400810"/>
                      <a:pt x="2453640" y="1410970"/>
                    </a:cubicBezTo>
                    <a:cubicBezTo>
                      <a:pt x="2461260" y="1419860"/>
                      <a:pt x="2476500" y="1424940"/>
                      <a:pt x="2489200" y="1419860"/>
                    </a:cubicBezTo>
                    <a:cubicBezTo>
                      <a:pt x="2518410" y="1409700"/>
                      <a:pt x="2557780" y="1341120"/>
                      <a:pt x="2594610" y="1280160"/>
                    </a:cubicBezTo>
                    <a:cubicBezTo>
                      <a:pt x="2651760" y="1184910"/>
                      <a:pt x="2722880" y="1042670"/>
                      <a:pt x="2776220" y="887730"/>
                    </a:cubicBezTo>
                    <a:cubicBezTo>
                      <a:pt x="2847340" y="681990"/>
                      <a:pt x="2947670" y="139700"/>
                      <a:pt x="2954020" y="140970"/>
                    </a:cubicBezTo>
                    <a:cubicBezTo>
                      <a:pt x="2961640" y="142240"/>
                      <a:pt x="2835910" y="713740"/>
                      <a:pt x="2811780" y="927100"/>
                    </a:cubicBezTo>
                    <a:cubicBezTo>
                      <a:pt x="2795270" y="1071880"/>
                      <a:pt x="2791460" y="1186180"/>
                      <a:pt x="2792730" y="1295400"/>
                    </a:cubicBezTo>
                    <a:cubicBezTo>
                      <a:pt x="2794000" y="1383030"/>
                      <a:pt x="2823210" y="1522730"/>
                      <a:pt x="2810510" y="1531620"/>
                    </a:cubicBezTo>
                    <a:cubicBezTo>
                      <a:pt x="2807970" y="1534160"/>
                      <a:pt x="2799080" y="1527810"/>
                      <a:pt x="2799080" y="1526540"/>
                    </a:cubicBezTo>
                    <a:cubicBezTo>
                      <a:pt x="2799080" y="1522730"/>
                      <a:pt x="2828290" y="1522730"/>
                      <a:pt x="2844800" y="1513840"/>
                    </a:cubicBezTo>
                    <a:cubicBezTo>
                      <a:pt x="2871470" y="1498600"/>
                      <a:pt x="2901950" y="1461770"/>
                      <a:pt x="2931160" y="1427480"/>
                    </a:cubicBezTo>
                    <a:cubicBezTo>
                      <a:pt x="2967990" y="1385570"/>
                      <a:pt x="3003550" y="1334770"/>
                      <a:pt x="3045460" y="1277620"/>
                    </a:cubicBezTo>
                    <a:cubicBezTo>
                      <a:pt x="3100070" y="1202690"/>
                      <a:pt x="3172460" y="1104900"/>
                      <a:pt x="3225800" y="1010920"/>
                    </a:cubicBezTo>
                    <a:cubicBezTo>
                      <a:pt x="3280410" y="915670"/>
                      <a:pt x="3329940" y="816610"/>
                      <a:pt x="3368040" y="712470"/>
                    </a:cubicBezTo>
                    <a:cubicBezTo>
                      <a:pt x="3407410" y="605790"/>
                      <a:pt x="3436620" y="492760"/>
                      <a:pt x="3458210" y="377190"/>
                    </a:cubicBezTo>
                    <a:cubicBezTo>
                      <a:pt x="3481070" y="256540"/>
                      <a:pt x="3482340" y="24130"/>
                      <a:pt x="3501390" y="3810"/>
                    </a:cubicBezTo>
                    <a:cubicBezTo>
                      <a:pt x="3505200" y="0"/>
                      <a:pt x="3509010" y="0"/>
                      <a:pt x="3511550" y="2540"/>
                    </a:cubicBezTo>
                    <a:cubicBezTo>
                      <a:pt x="3530600" y="24130"/>
                      <a:pt x="3393440" y="438150"/>
                      <a:pt x="3335020" y="699770"/>
                    </a:cubicBezTo>
                    <a:cubicBezTo>
                      <a:pt x="3261360" y="1029970"/>
                      <a:pt x="3181350" y="1827530"/>
                      <a:pt x="3120390" y="1831340"/>
                    </a:cubicBezTo>
                    <a:cubicBezTo>
                      <a:pt x="3091180" y="1832610"/>
                      <a:pt x="3069590" y="1661160"/>
                      <a:pt x="3039110" y="1578610"/>
                    </a:cubicBezTo>
                    <a:cubicBezTo>
                      <a:pt x="3009900" y="1498600"/>
                      <a:pt x="2962910" y="1413510"/>
                      <a:pt x="2942590" y="1343660"/>
                    </a:cubicBezTo>
                    <a:cubicBezTo>
                      <a:pt x="2927350" y="1290320"/>
                      <a:pt x="2914650" y="1235710"/>
                      <a:pt x="2917190" y="1197610"/>
                    </a:cubicBezTo>
                    <a:cubicBezTo>
                      <a:pt x="2919730" y="1173480"/>
                      <a:pt x="2927350" y="1154430"/>
                      <a:pt x="2937510" y="1137920"/>
                    </a:cubicBezTo>
                    <a:cubicBezTo>
                      <a:pt x="2947670" y="1121410"/>
                      <a:pt x="2960370" y="1109980"/>
                      <a:pt x="2978150" y="1098550"/>
                    </a:cubicBezTo>
                    <a:cubicBezTo>
                      <a:pt x="3003550" y="1083310"/>
                      <a:pt x="3046730" y="1066800"/>
                      <a:pt x="3082290" y="1066800"/>
                    </a:cubicBezTo>
                    <a:cubicBezTo>
                      <a:pt x="3120390" y="1066800"/>
                      <a:pt x="3164840" y="1084580"/>
                      <a:pt x="3199130" y="1103630"/>
                    </a:cubicBezTo>
                    <a:cubicBezTo>
                      <a:pt x="3232150" y="1121410"/>
                      <a:pt x="3248660" y="1151890"/>
                      <a:pt x="3285490" y="1176020"/>
                    </a:cubicBezTo>
                    <a:cubicBezTo>
                      <a:pt x="3340100" y="1211580"/>
                      <a:pt x="3444240" y="1264920"/>
                      <a:pt x="3500120" y="1283970"/>
                    </a:cubicBezTo>
                    <a:cubicBezTo>
                      <a:pt x="3533140" y="1295400"/>
                      <a:pt x="3561080" y="1303020"/>
                      <a:pt x="3582670" y="1299210"/>
                    </a:cubicBezTo>
                    <a:cubicBezTo>
                      <a:pt x="3597910" y="1296670"/>
                      <a:pt x="3609340" y="1290320"/>
                      <a:pt x="3620770" y="1276350"/>
                    </a:cubicBezTo>
                    <a:cubicBezTo>
                      <a:pt x="3643630" y="1249680"/>
                      <a:pt x="3665220" y="1172210"/>
                      <a:pt x="3679190" y="1122680"/>
                    </a:cubicBezTo>
                    <a:cubicBezTo>
                      <a:pt x="3691890" y="1078230"/>
                      <a:pt x="3698240" y="1041400"/>
                      <a:pt x="3704590" y="994410"/>
                    </a:cubicBezTo>
                    <a:cubicBezTo>
                      <a:pt x="3712210" y="938530"/>
                      <a:pt x="3723640" y="867410"/>
                      <a:pt x="3714750" y="808990"/>
                    </a:cubicBezTo>
                    <a:cubicBezTo>
                      <a:pt x="3705860" y="753110"/>
                      <a:pt x="3685540" y="697230"/>
                      <a:pt x="3653790" y="648970"/>
                    </a:cubicBezTo>
                    <a:cubicBezTo>
                      <a:pt x="3620770" y="596900"/>
                      <a:pt x="3578860" y="547370"/>
                      <a:pt x="3515360" y="509270"/>
                    </a:cubicBezTo>
                    <a:cubicBezTo>
                      <a:pt x="3429000" y="457200"/>
                      <a:pt x="3305810" y="430530"/>
                      <a:pt x="3159760" y="403860"/>
                    </a:cubicBezTo>
                    <a:cubicBezTo>
                      <a:pt x="2937510" y="361950"/>
                      <a:pt x="2609850" y="353060"/>
                      <a:pt x="2302510" y="334010"/>
                    </a:cubicBezTo>
                    <a:cubicBezTo>
                      <a:pt x="1944370" y="312420"/>
                      <a:pt x="1522730" y="298450"/>
                      <a:pt x="1136650" y="287020"/>
                    </a:cubicBezTo>
                    <a:cubicBezTo>
                      <a:pt x="756920" y="275590"/>
                      <a:pt x="48260" y="299720"/>
                      <a:pt x="5080" y="262890"/>
                    </a:cubicBezTo>
                    <a:cubicBezTo>
                      <a:pt x="0" y="259080"/>
                      <a:pt x="2540" y="250190"/>
                      <a:pt x="2540" y="250190"/>
                    </a:cubicBezTo>
                    <a:cubicBezTo>
                      <a:pt x="2540" y="250190"/>
                      <a:pt x="3810" y="262890"/>
                      <a:pt x="3810" y="262890"/>
                    </a:cubicBezTo>
                    <a:cubicBezTo>
                      <a:pt x="3810" y="262890"/>
                      <a:pt x="0" y="254000"/>
                      <a:pt x="3810" y="250190"/>
                    </a:cubicBezTo>
                    <a:cubicBezTo>
                      <a:pt x="25400" y="229870"/>
                      <a:pt x="240030" y="250190"/>
                      <a:pt x="433070" y="254000"/>
                    </a:cubicBezTo>
                    <a:cubicBezTo>
                      <a:pt x="836930" y="262890"/>
                      <a:pt x="1799590" y="292100"/>
                      <a:pt x="2303780" y="321310"/>
                    </a:cubicBezTo>
                    <a:cubicBezTo>
                      <a:pt x="2645410" y="341630"/>
                      <a:pt x="2940050" y="349250"/>
                      <a:pt x="3163570" y="391160"/>
                    </a:cubicBezTo>
                    <a:cubicBezTo>
                      <a:pt x="3310890" y="419100"/>
                      <a:pt x="3436620" y="447040"/>
                      <a:pt x="3524250" y="500380"/>
                    </a:cubicBezTo>
                    <a:cubicBezTo>
                      <a:pt x="3589020" y="539750"/>
                      <a:pt x="3630930" y="590550"/>
                      <a:pt x="3665220" y="643890"/>
                    </a:cubicBezTo>
                    <a:cubicBezTo>
                      <a:pt x="3696970" y="693420"/>
                      <a:pt x="3718560" y="750570"/>
                      <a:pt x="3727450" y="808990"/>
                    </a:cubicBezTo>
                    <a:cubicBezTo>
                      <a:pt x="3736340" y="868680"/>
                      <a:pt x="3722370" y="939800"/>
                      <a:pt x="3716020" y="996950"/>
                    </a:cubicBezTo>
                    <a:cubicBezTo>
                      <a:pt x="3709670" y="1043940"/>
                      <a:pt x="3704590" y="1082040"/>
                      <a:pt x="3691890" y="1126490"/>
                    </a:cubicBezTo>
                    <a:cubicBezTo>
                      <a:pt x="3676650" y="1177290"/>
                      <a:pt x="3653790" y="1258570"/>
                      <a:pt x="3628390" y="1286510"/>
                    </a:cubicBezTo>
                    <a:cubicBezTo>
                      <a:pt x="3614420" y="1301750"/>
                      <a:pt x="3600450" y="1308100"/>
                      <a:pt x="3582670" y="1310640"/>
                    </a:cubicBezTo>
                    <a:cubicBezTo>
                      <a:pt x="3558540" y="1314450"/>
                      <a:pt x="3529330" y="1306830"/>
                      <a:pt x="3495040" y="1295400"/>
                    </a:cubicBezTo>
                    <a:cubicBezTo>
                      <a:pt x="3437890" y="1276350"/>
                      <a:pt x="3329940" y="1220470"/>
                      <a:pt x="3276600" y="1184910"/>
                    </a:cubicBezTo>
                    <a:cubicBezTo>
                      <a:pt x="3241040" y="1160780"/>
                      <a:pt x="3225800" y="1132840"/>
                      <a:pt x="3194050" y="1115060"/>
                    </a:cubicBezTo>
                    <a:cubicBezTo>
                      <a:pt x="3162300" y="1097280"/>
                      <a:pt x="3120390" y="1079500"/>
                      <a:pt x="3084830" y="1079500"/>
                    </a:cubicBezTo>
                    <a:cubicBezTo>
                      <a:pt x="3051810" y="1079500"/>
                      <a:pt x="3011170" y="1094740"/>
                      <a:pt x="2987040" y="1108710"/>
                    </a:cubicBezTo>
                    <a:cubicBezTo>
                      <a:pt x="2970530" y="1118870"/>
                      <a:pt x="2959100" y="1129030"/>
                      <a:pt x="2950210" y="1143000"/>
                    </a:cubicBezTo>
                    <a:cubicBezTo>
                      <a:pt x="2940050" y="1158240"/>
                      <a:pt x="2932430" y="1173480"/>
                      <a:pt x="2929890" y="1196340"/>
                    </a:cubicBezTo>
                    <a:cubicBezTo>
                      <a:pt x="2926080" y="1231900"/>
                      <a:pt x="2938780" y="1286510"/>
                      <a:pt x="2954020" y="1338580"/>
                    </a:cubicBezTo>
                    <a:cubicBezTo>
                      <a:pt x="2974340" y="1408430"/>
                      <a:pt x="3023870" y="1494790"/>
                      <a:pt x="3051810" y="1574800"/>
                    </a:cubicBezTo>
                    <a:cubicBezTo>
                      <a:pt x="3078480" y="1654810"/>
                      <a:pt x="3096260" y="1821180"/>
                      <a:pt x="3117850" y="1819910"/>
                    </a:cubicBezTo>
                    <a:cubicBezTo>
                      <a:pt x="3153410" y="1818640"/>
                      <a:pt x="3186430" y="1376680"/>
                      <a:pt x="3223260" y="1178560"/>
                    </a:cubicBezTo>
                    <a:cubicBezTo>
                      <a:pt x="3255010" y="1005840"/>
                      <a:pt x="3286760" y="859790"/>
                      <a:pt x="3322320" y="697230"/>
                    </a:cubicBezTo>
                    <a:cubicBezTo>
                      <a:pt x="3359150" y="528320"/>
                      <a:pt x="3407410" y="311150"/>
                      <a:pt x="3442970" y="184150"/>
                    </a:cubicBezTo>
                    <a:cubicBezTo>
                      <a:pt x="3464560" y="106680"/>
                      <a:pt x="3493770" y="0"/>
                      <a:pt x="3503930" y="1270"/>
                    </a:cubicBezTo>
                    <a:cubicBezTo>
                      <a:pt x="3511550" y="2540"/>
                      <a:pt x="3511550" y="74930"/>
                      <a:pt x="3509010" y="123190"/>
                    </a:cubicBezTo>
                    <a:cubicBezTo>
                      <a:pt x="3505200" y="193040"/>
                      <a:pt x="3489960" y="289560"/>
                      <a:pt x="3470910" y="381000"/>
                    </a:cubicBezTo>
                    <a:cubicBezTo>
                      <a:pt x="3449320" y="486410"/>
                      <a:pt x="3418840" y="610870"/>
                      <a:pt x="3379470" y="718820"/>
                    </a:cubicBezTo>
                    <a:cubicBezTo>
                      <a:pt x="3340100" y="822960"/>
                      <a:pt x="3298190" y="913130"/>
                      <a:pt x="3235960" y="1018540"/>
                    </a:cubicBezTo>
                    <a:cubicBezTo>
                      <a:pt x="3158490" y="1149350"/>
                      <a:pt x="3013710" y="1350010"/>
                      <a:pt x="2940050" y="1436370"/>
                    </a:cubicBezTo>
                    <a:cubicBezTo>
                      <a:pt x="2903220" y="1479550"/>
                      <a:pt x="2875280" y="1512570"/>
                      <a:pt x="2847340" y="1525270"/>
                    </a:cubicBezTo>
                    <a:cubicBezTo>
                      <a:pt x="2830830" y="1532890"/>
                      <a:pt x="2810510" y="1537970"/>
                      <a:pt x="2800350" y="1530350"/>
                    </a:cubicBezTo>
                    <a:cubicBezTo>
                      <a:pt x="2786380" y="1520190"/>
                      <a:pt x="2792730" y="1478280"/>
                      <a:pt x="2790190" y="1445260"/>
                    </a:cubicBezTo>
                    <a:cubicBezTo>
                      <a:pt x="2786380" y="1402080"/>
                      <a:pt x="2780030" y="1356360"/>
                      <a:pt x="2780030" y="1295400"/>
                    </a:cubicBezTo>
                    <a:cubicBezTo>
                      <a:pt x="2778760" y="1198880"/>
                      <a:pt x="2785110" y="1054100"/>
                      <a:pt x="2799080" y="924560"/>
                    </a:cubicBezTo>
                    <a:cubicBezTo>
                      <a:pt x="2814320" y="781050"/>
                      <a:pt x="2846070" y="612140"/>
                      <a:pt x="2874010" y="473710"/>
                    </a:cubicBezTo>
                    <a:cubicBezTo>
                      <a:pt x="2898140" y="354330"/>
                      <a:pt x="2952750" y="140970"/>
                      <a:pt x="2954020" y="140970"/>
                    </a:cubicBezTo>
                    <a:cubicBezTo>
                      <a:pt x="2955290" y="140970"/>
                      <a:pt x="2857500" y="685800"/>
                      <a:pt x="2787650" y="892810"/>
                    </a:cubicBezTo>
                    <a:cubicBezTo>
                      <a:pt x="2734310" y="1049020"/>
                      <a:pt x="2661920" y="1191260"/>
                      <a:pt x="2603500" y="1287780"/>
                    </a:cubicBezTo>
                    <a:cubicBezTo>
                      <a:pt x="2565400" y="1348740"/>
                      <a:pt x="2526030" y="1416050"/>
                      <a:pt x="2494280" y="1428750"/>
                    </a:cubicBezTo>
                    <a:cubicBezTo>
                      <a:pt x="2477770" y="1435100"/>
                      <a:pt x="2457450" y="1430020"/>
                      <a:pt x="2447290" y="1419860"/>
                    </a:cubicBezTo>
                    <a:cubicBezTo>
                      <a:pt x="2434590" y="1407160"/>
                      <a:pt x="2435860" y="1384300"/>
                      <a:pt x="2432050" y="1352550"/>
                    </a:cubicBezTo>
                    <a:cubicBezTo>
                      <a:pt x="2423160" y="1276350"/>
                      <a:pt x="2411730" y="985520"/>
                      <a:pt x="2428240" y="957580"/>
                    </a:cubicBezTo>
                    <a:cubicBezTo>
                      <a:pt x="2430780" y="952500"/>
                      <a:pt x="2435860" y="951230"/>
                      <a:pt x="2438400" y="952500"/>
                    </a:cubicBezTo>
                    <a:cubicBezTo>
                      <a:pt x="2454910" y="963930"/>
                      <a:pt x="2407920" y="1334770"/>
                      <a:pt x="2386330" y="1397000"/>
                    </a:cubicBezTo>
                    <a:cubicBezTo>
                      <a:pt x="2379980" y="1416050"/>
                      <a:pt x="2373630" y="1426210"/>
                      <a:pt x="2366010" y="1430020"/>
                    </a:cubicBezTo>
                    <a:cubicBezTo>
                      <a:pt x="2362200" y="1432560"/>
                      <a:pt x="2357120" y="1433830"/>
                      <a:pt x="2353310" y="1430020"/>
                    </a:cubicBezTo>
                    <a:cubicBezTo>
                      <a:pt x="2338070" y="1417320"/>
                      <a:pt x="2329180" y="1309370"/>
                      <a:pt x="2321560" y="1239520"/>
                    </a:cubicBezTo>
                    <a:cubicBezTo>
                      <a:pt x="2312670" y="1153160"/>
                      <a:pt x="2292350" y="970280"/>
                      <a:pt x="2306320" y="948690"/>
                    </a:cubicBezTo>
                    <a:cubicBezTo>
                      <a:pt x="2308860" y="944880"/>
                      <a:pt x="2313940" y="943610"/>
                      <a:pt x="2316480" y="944880"/>
                    </a:cubicBezTo>
                    <a:cubicBezTo>
                      <a:pt x="2327910" y="956310"/>
                      <a:pt x="2241550" y="1283970"/>
                      <a:pt x="2216150" y="1303020"/>
                    </a:cubicBezTo>
                    <a:cubicBezTo>
                      <a:pt x="2211070" y="1306830"/>
                      <a:pt x="2205990" y="1306830"/>
                      <a:pt x="2202180" y="1303020"/>
                    </a:cubicBezTo>
                    <a:cubicBezTo>
                      <a:pt x="2178050" y="1281430"/>
                      <a:pt x="2185670" y="974090"/>
                      <a:pt x="2172970" y="866140"/>
                    </a:cubicBezTo>
                    <a:cubicBezTo>
                      <a:pt x="2165350" y="802640"/>
                      <a:pt x="2162810" y="716280"/>
                      <a:pt x="2147570" y="715010"/>
                    </a:cubicBezTo>
                    <a:cubicBezTo>
                      <a:pt x="2129790" y="712470"/>
                      <a:pt x="2085340" y="849630"/>
                      <a:pt x="2066290" y="916940"/>
                    </a:cubicBezTo>
                    <a:cubicBezTo>
                      <a:pt x="2047240" y="980440"/>
                      <a:pt x="2039620" y="1040130"/>
                      <a:pt x="2030730" y="1106170"/>
                    </a:cubicBezTo>
                    <a:cubicBezTo>
                      <a:pt x="2020570" y="1178560"/>
                      <a:pt x="2019300" y="1332230"/>
                      <a:pt x="2012950" y="1332230"/>
                    </a:cubicBezTo>
                    <a:cubicBezTo>
                      <a:pt x="2004060" y="1332230"/>
                      <a:pt x="2002790" y="966470"/>
                      <a:pt x="1988820" y="869950"/>
                    </a:cubicBezTo>
                    <a:cubicBezTo>
                      <a:pt x="1982470" y="824230"/>
                      <a:pt x="1976120" y="800100"/>
                      <a:pt x="1964690" y="770890"/>
                    </a:cubicBezTo>
                    <a:cubicBezTo>
                      <a:pt x="1954530" y="745490"/>
                      <a:pt x="1950720" y="718820"/>
                      <a:pt x="1925320" y="706120"/>
                    </a:cubicBezTo>
                    <a:cubicBezTo>
                      <a:pt x="1875790" y="681990"/>
                      <a:pt x="1719580" y="720090"/>
                      <a:pt x="1635760" y="736600"/>
                    </a:cubicBezTo>
                    <a:cubicBezTo>
                      <a:pt x="1569720" y="749300"/>
                      <a:pt x="1516380" y="765810"/>
                      <a:pt x="1461770" y="788670"/>
                    </a:cubicBezTo>
                    <a:cubicBezTo>
                      <a:pt x="1409700" y="810260"/>
                      <a:pt x="1360170" y="833120"/>
                      <a:pt x="1318260" y="869950"/>
                    </a:cubicBezTo>
                    <a:cubicBezTo>
                      <a:pt x="1273810" y="908050"/>
                      <a:pt x="1226820" y="958850"/>
                      <a:pt x="1203960" y="1016000"/>
                    </a:cubicBezTo>
                    <a:cubicBezTo>
                      <a:pt x="1178560" y="1079500"/>
                      <a:pt x="1165860" y="1162050"/>
                      <a:pt x="1183640" y="1238250"/>
                    </a:cubicBezTo>
                    <a:cubicBezTo>
                      <a:pt x="1205230" y="1332230"/>
                      <a:pt x="1285240" y="1447800"/>
                      <a:pt x="1361440" y="1527810"/>
                    </a:cubicBezTo>
                    <a:cubicBezTo>
                      <a:pt x="1437640" y="1609090"/>
                      <a:pt x="1548130" y="1673860"/>
                      <a:pt x="1643380" y="1722120"/>
                    </a:cubicBezTo>
                    <a:cubicBezTo>
                      <a:pt x="1727200" y="1765300"/>
                      <a:pt x="1833880" y="1817370"/>
                      <a:pt x="1897380" y="1813560"/>
                    </a:cubicBezTo>
                    <a:cubicBezTo>
                      <a:pt x="1936750" y="1811020"/>
                      <a:pt x="1964690" y="1789430"/>
                      <a:pt x="1991360" y="1765300"/>
                    </a:cubicBezTo>
                    <a:cubicBezTo>
                      <a:pt x="2023110" y="1737360"/>
                      <a:pt x="2048510" y="1692910"/>
                      <a:pt x="2067560" y="1647190"/>
                    </a:cubicBezTo>
                    <a:cubicBezTo>
                      <a:pt x="2089150" y="1595120"/>
                      <a:pt x="2104390" y="1530350"/>
                      <a:pt x="2109470" y="1465580"/>
                    </a:cubicBezTo>
                    <a:cubicBezTo>
                      <a:pt x="2114550" y="1393190"/>
                      <a:pt x="2109470" y="1315720"/>
                      <a:pt x="2092960" y="1233170"/>
                    </a:cubicBezTo>
                    <a:cubicBezTo>
                      <a:pt x="2072640" y="1132840"/>
                      <a:pt x="2037080" y="1016000"/>
                      <a:pt x="1986280" y="908050"/>
                    </a:cubicBezTo>
                    <a:cubicBezTo>
                      <a:pt x="1930400" y="787400"/>
                      <a:pt x="1833880" y="651510"/>
                      <a:pt x="1762760" y="548640"/>
                    </a:cubicBezTo>
                    <a:cubicBezTo>
                      <a:pt x="1706880" y="466090"/>
                      <a:pt x="1638300" y="400050"/>
                      <a:pt x="1600200" y="334010"/>
                    </a:cubicBezTo>
                    <a:cubicBezTo>
                      <a:pt x="1570990" y="284480"/>
                      <a:pt x="1529080" y="218440"/>
                      <a:pt x="1540510" y="195580"/>
                    </a:cubicBezTo>
                    <a:cubicBezTo>
                      <a:pt x="1546860" y="181610"/>
                      <a:pt x="1570990" y="180340"/>
                      <a:pt x="1595120" y="180340"/>
                    </a:cubicBezTo>
                    <a:cubicBezTo>
                      <a:pt x="1643380" y="181610"/>
                      <a:pt x="1756410" y="217170"/>
                      <a:pt x="1814830" y="248920"/>
                    </a:cubicBezTo>
                    <a:cubicBezTo>
                      <a:pt x="1860550" y="274320"/>
                      <a:pt x="1906270" y="314960"/>
                      <a:pt x="1924050" y="341630"/>
                    </a:cubicBezTo>
                    <a:cubicBezTo>
                      <a:pt x="1934210" y="356870"/>
                      <a:pt x="1940560" y="378460"/>
                      <a:pt x="1936750" y="383540"/>
                    </a:cubicBezTo>
                    <a:cubicBezTo>
                      <a:pt x="1934210" y="386080"/>
                      <a:pt x="1921510" y="382270"/>
                      <a:pt x="1921510" y="382270"/>
                    </a:cubicBezTo>
                  </a:path>
                </a:pathLst>
              </a:custGeom>
              <a:solidFill>
                <a:srgbClr val="003F87"/>
              </a:solidFill>
              <a:ln>
                <a:noFill/>
              </a:ln>
            </p:spPr>
          </p:sp>
        </p:grpSp>
      </p:grpSp>
      <p:sp>
        <p:nvSpPr>
          <p:cNvPr id="17" name="Freeform 17"/>
          <p:cNvSpPr/>
          <p:nvPr/>
        </p:nvSpPr>
        <p:spPr>
          <a:xfrm>
            <a:off x="990684" y="3561645"/>
            <a:ext cx="1669377" cy="279241"/>
          </a:xfrm>
          <a:custGeom>
            <a:avLst/>
            <a:gdLst/>
            <a:ahLst/>
            <a:cxnLst/>
            <a:rect l="l" t="t" r="r" b="b"/>
            <a:pathLst>
              <a:path w="1669377" h="279241">
                <a:moveTo>
                  <a:pt x="0" y="0"/>
                </a:moveTo>
                <a:lnTo>
                  <a:pt x="1669377" y="0"/>
                </a:lnTo>
                <a:lnTo>
                  <a:pt x="1669377" y="279242"/>
                </a:lnTo>
                <a:lnTo>
                  <a:pt x="0" y="2792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8961782">
            <a:off x="8805035" y="372907"/>
            <a:ext cx="549334" cy="71210"/>
          </a:xfrm>
          <a:custGeom>
            <a:avLst/>
            <a:gdLst/>
            <a:ahLst/>
            <a:cxnLst/>
            <a:rect l="l" t="t" r="r" b="b"/>
            <a:pathLst>
              <a:path w="549334" h="71210">
                <a:moveTo>
                  <a:pt x="0" y="0"/>
                </a:moveTo>
                <a:lnTo>
                  <a:pt x="549334" y="0"/>
                </a:lnTo>
                <a:lnTo>
                  <a:pt x="549334" y="71210"/>
                </a:lnTo>
                <a:lnTo>
                  <a:pt x="0" y="71210"/>
                </a:lnTo>
                <a:lnTo>
                  <a:pt x="0" y="0"/>
                </a:lnTo>
                <a:close/>
              </a:path>
            </a:pathLst>
          </a:custGeom>
          <a:blipFill>
            <a:blip r:embed="rId8"/>
            <a:stretch>
              <a:fillRect/>
            </a:stretch>
          </a:blipFill>
        </p:spPr>
      </p:sp>
      <p:sp>
        <p:nvSpPr>
          <p:cNvPr id="19" name="Freeform 19"/>
          <p:cNvSpPr/>
          <p:nvPr/>
        </p:nvSpPr>
        <p:spPr>
          <a:xfrm>
            <a:off x="9079702" y="-603715"/>
            <a:ext cx="1554512" cy="1185315"/>
          </a:xfrm>
          <a:custGeom>
            <a:avLst/>
            <a:gdLst/>
            <a:ahLst/>
            <a:cxnLst/>
            <a:rect l="l" t="t" r="r" b="b"/>
            <a:pathLst>
              <a:path w="1554512" h="1185315">
                <a:moveTo>
                  <a:pt x="0" y="0"/>
                </a:moveTo>
                <a:lnTo>
                  <a:pt x="1554512" y="0"/>
                </a:lnTo>
                <a:lnTo>
                  <a:pt x="1554512" y="1185316"/>
                </a:lnTo>
                <a:lnTo>
                  <a:pt x="0" y="11853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TextBox 20"/>
          <p:cNvSpPr txBox="1"/>
          <p:nvPr/>
        </p:nvSpPr>
        <p:spPr>
          <a:xfrm>
            <a:off x="862705" y="448671"/>
            <a:ext cx="2145797" cy="433517"/>
          </a:xfrm>
          <a:prstGeom prst="rect">
            <a:avLst/>
          </a:prstGeom>
        </p:spPr>
        <p:txBody>
          <a:bodyPr wrap="square" lIns="0" tIns="0" rIns="0" bIns="0" rtlCol="0" anchor="t">
            <a:spAutoFit/>
          </a:bodyPr>
          <a:lstStyle/>
          <a:p>
            <a:pPr algn="ctr">
              <a:lnSpc>
                <a:spcPts val="3902"/>
              </a:lnSpc>
            </a:pPr>
            <a:r>
              <a:rPr lang="en-US" dirty="0">
                <a:solidFill>
                  <a:srgbClr val="000000"/>
                </a:solidFill>
                <a:latin typeface="Lumios Marker"/>
              </a:rPr>
              <a:t>June 2023</a:t>
            </a:r>
          </a:p>
        </p:txBody>
      </p:sp>
      <p:sp>
        <p:nvSpPr>
          <p:cNvPr id="21" name="TextBox 21"/>
          <p:cNvSpPr txBox="1"/>
          <p:nvPr/>
        </p:nvSpPr>
        <p:spPr>
          <a:xfrm>
            <a:off x="618750" y="744950"/>
            <a:ext cx="2837635" cy="369973"/>
          </a:xfrm>
          <a:prstGeom prst="rect">
            <a:avLst/>
          </a:prstGeom>
        </p:spPr>
        <p:txBody>
          <a:bodyPr wrap="square" lIns="0" tIns="0" rIns="0" bIns="0" rtlCol="0" anchor="t">
            <a:spAutoFit/>
          </a:bodyPr>
          <a:lstStyle/>
          <a:p>
            <a:pPr algn="ctr">
              <a:lnSpc>
                <a:spcPts val="3300"/>
              </a:lnSpc>
            </a:pPr>
            <a:r>
              <a:rPr lang="en-US" sz="1400" dirty="0">
                <a:solidFill>
                  <a:srgbClr val="000000"/>
                </a:solidFill>
                <a:latin typeface="Lumios Marker"/>
              </a:rPr>
              <a:t>Rainy Day Food Pantry</a:t>
            </a:r>
          </a:p>
        </p:txBody>
      </p:sp>
      <p:sp>
        <p:nvSpPr>
          <p:cNvPr id="22" name="TextBox 22"/>
          <p:cNvSpPr txBox="1"/>
          <p:nvPr/>
        </p:nvSpPr>
        <p:spPr>
          <a:xfrm>
            <a:off x="857041" y="1035352"/>
            <a:ext cx="2124882" cy="369973"/>
          </a:xfrm>
          <a:prstGeom prst="rect">
            <a:avLst/>
          </a:prstGeom>
        </p:spPr>
        <p:txBody>
          <a:bodyPr wrap="square" lIns="0" tIns="0" rIns="0" bIns="0" rtlCol="0" anchor="t">
            <a:spAutoFit/>
          </a:bodyPr>
          <a:lstStyle/>
          <a:p>
            <a:pPr algn="ctr">
              <a:lnSpc>
                <a:spcPts val="3300"/>
              </a:lnSpc>
            </a:pPr>
            <a:r>
              <a:rPr lang="en-US" dirty="0">
                <a:solidFill>
                  <a:srgbClr val="000000"/>
                </a:solidFill>
                <a:latin typeface="Lumios Marker"/>
              </a:rPr>
              <a:t>1111 Cloudy Lane</a:t>
            </a:r>
          </a:p>
        </p:txBody>
      </p:sp>
      <p:sp>
        <p:nvSpPr>
          <p:cNvPr id="23" name="TextBox 23"/>
          <p:cNvSpPr txBox="1"/>
          <p:nvPr/>
        </p:nvSpPr>
        <p:spPr>
          <a:xfrm>
            <a:off x="862291" y="1277061"/>
            <a:ext cx="844094" cy="364074"/>
          </a:xfrm>
          <a:prstGeom prst="rect">
            <a:avLst/>
          </a:prstGeom>
        </p:spPr>
        <p:txBody>
          <a:bodyPr lIns="0" tIns="0" rIns="0" bIns="0" rtlCol="0" anchor="t">
            <a:spAutoFit/>
          </a:bodyPr>
          <a:lstStyle/>
          <a:p>
            <a:pPr algn="ctr">
              <a:lnSpc>
                <a:spcPts val="3300"/>
              </a:lnSpc>
            </a:pPr>
            <a:r>
              <a:rPr lang="en-US" sz="1600" dirty="0">
                <a:solidFill>
                  <a:srgbClr val="000000"/>
                </a:solidFill>
                <a:latin typeface="Lumios Marker"/>
              </a:rPr>
              <a:t>Louisville</a:t>
            </a:r>
          </a:p>
        </p:txBody>
      </p:sp>
      <p:sp>
        <p:nvSpPr>
          <p:cNvPr id="24" name="TextBox 24"/>
          <p:cNvSpPr txBox="1"/>
          <p:nvPr/>
        </p:nvSpPr>
        <p:spPr>
          <a:xfrm>
            <a:off x="2296740" y="1298475"/>
            <a:ext cx="783025" cy="369973"/>
          </a:xfrm>
          <a:prstGeom prst="rect">
            <a:avLst/>
          </a:prstGeom>
        </p:spPr>
        <p:txBody>
          <a:bodyPr wrap="square" lIns="0" tIns="0" rIns="0" bIns="0" rtlCol="0" anchor="t">
            <a:spAutoFit/>
          </a:bodyPr>
          <a:lstStyle/>
          <a:p>
            <a:pPr algn="ctr">
              <a:lnSpc>
                <a:spcPts val="3300"/>
              </a:lnSpc>
            </a:pPr>
            <a:r>
              <a:rPr lang="en-US" dirty="0">
                <a:solidFill>
                  <a:srgbClr val="000000"/>
                </a:solidFill>
                <a:latin typeface="Lumios Marker"/>
              </a:rPr>
              <a:t>40228</a:t>
            </a:r>
          </a:p>
        </p:txBody>
      </p:sp>
      <p:sp>
        <p:nvSpPr>
          <p:cNvPr id="25" name="TextBox 25"/>
          <p:cNvSpPr txBox="1"/>
          <p:nvPr/>
        </p:nvSpPr>
        <p:spPr>
          <a:xfrm>
            <a:off x="716732" y="1555160"/>
            <a:ext cx="1510844" cy="369973"/>
          </a:xfrm>
          <a:prstGeom prst="rect">
            <a:avLst/>
          </a:prstGeom>
        </p:spPr>
        <p:txBody>
          <a:bodyPr wrap="square" lIns="0" tIns="0" rIns="0" bIns="0" rtlCol="0" anchor="t">
            <a:spAutoFit/>
          </a:bodyPr>
          <a:lstStyle/>
          <a:p>
            <a:pPr algn="ctr">
              <a:lnSpc>
                <a:spcPts val="3300"/>
              </a:lnSpc>
            </a:pPr>
            <a:r>
              <a:rPr lang="en-US" dirty="0">
                <a:solidFill>
                  <a:srgbClr val="000000"/>
                </a:solidFill>
                <a:latin typeface="Lumios Marker"/>
              </a:rPr>
              <a:t>Jefferson</a:t>
            </a:r>
          </a:p>
        </p:txBody>
      </p:sp>
      <p:sp>
        <p:nvSpPr>
          <p:cNvPr id="26" name="TextBox 26"/>
          <p:cNvSpPr txBox="1"/>
          <p:nvPr/>
        </p:nvSpPr>
        <p:spPr>
          <a:xfrm>
            <a:off x="1272415" y="1837160"/>
            <a:ext cx="2004632" cy="369973"/>
          </a:xfrm>
          <a:prstGeom prst="rect">
            <a:avLst/>
          </a:prstGeom>
        </p:spPr>
        <p:txBody>
          <a:bodyPr wrap="square" lIns="0" tIns="0" rIns="0" bIns="0" rtlCol="0" anchor="t">
            <a:spAutoFit/>
          </a:bodyPr>
          <a:lstStyle/>
          <a:p>
            <a:pPr algn="ctr">
              <a:lnSpc>
                <a:spcPts val="3300"/>
              </a:lnSpc>
            </a:pPr>
            <a:r>
              <a:rPr lang="en-US" dirty="0">
                <a:solidFill>
                  <a:srgbClr val="000000"/>
                </a:solidFill>
                <a:latin typeface="Lumios Marker"/>
              </a:rPr>
              <a:t>Maddie Monahan</a:t>
            </a:r>
          </a:p>
        </p:txBody>
      </p:sp>
      <p:sp>
        <p:nvSpPr>
          <p:cNvPr id="27" name="TextBox 27"/>
          <p:cNvSpPr txBox="1"/>
          <p:nvPr/>
        </p:nvSpPr>
        <p:spPr>
          <a:xfrm>
            <a:off x="533696" y="3545892"/>
            <a:ext cx="370545" cy="327121"/>
          </a:xfrm>
          <a:prstGeom prst="rect">
            <a:avLst/>
          </a:prstGeom>
        </p:spPr>
        <p:txBody>
          <a:bodyPr lIns="0" tIns="0" rIns="0" bIns="0" rtlCol="0" anchor="t">
            <a:spAutoFit/>
          </a:bodyPr>
          <a:lstStyle/>
          <a:p>
            <a:pPr algn="ctr">
              <a:lnSpc>
                <a:spcPts val="2600"/>
              </a:lnSpc>
            </a:pPr>
            <a:r>
              <a:rPr lang="en-US" sz="1857">
                <a:solidFill>
                  <a:srgbClr val="000000"/>
                </a:solidFill>
                <a:latin typeface="Lumios Marker"/>
              </a:rPr>
              <a:t>6/30</a:t>
            </a:r>
          </a:p>
        </p:txBody>
      </p:sp>
      <p:sp>
        <p:nvSpPr>
          <p:cNvPr id="28" name="TextBox 28"/>
          <p:cNvSpPr txBox="1"/>
          <p:nvPr/>
        </p:nvSpPr>
        <p:spPr>
          <a:xfrm>
            <a:off x="578369" y="2443507"/>
            <a:ext cx="2698678" cy="435609"/>
          </a:xfrm>
          <a:prstGeom prst="rect">
            <a:avLst/>
          </a:prstGeom>
        </p:spPr>
        <p:txBody>
          <a:bodyPr lIns="0" tIns="0" rIns="0" bIns="0" rtlCol="0" anchor="t">
            <a:spAutoFit/>
          </a:bodyPr>
          <a:lstStyle/>
          <a:p>
            <a:pPr algn="ctr">
              <a:lnSpc>
                <a:spcPts val="1705"/>
              </a:lnSpc>
            </a:pPr>
            <a:r>
              <a:rPr lang="en-US" sz="1217">
                <a:solidFill>
                  <a:srgbClr val="000000"/>
                </a:solidFill>
                <a:latin typeface="Lumios Marker"/>
              </a:rPr>
              <a:t>P=Proxy</a:t>
            </a:r>
          </a:p>
          <a:p>
            <a:pPr algn="ctr">
              <a:lnSpc>
                <a:spcPts val="1705"/>
              </a:lnSpc>
            </a:pPr>
            <a:r>
              <a:rPr lang="en-US" sz="1217">
                <a:solidFill>
                  <a:srgbClr val="000000"/>
                </a:solidFill>
                <a:latin typeface="Lumios Marker"/>
              </a:rPr>
              <a:t>N=Neighbor</a:t>
            </a:r>
          </a:p>
        </p:txBody>
      </p:sp>
      <p:sp>
        <p:nvSpPr>
          <p:cNvPr id="29" name="TextBox 29"/>
          <p:cNvSpPr txBox="1"/>
          <p:nvPr/>
        </p:nvSpPr>
        <p:spPr>
          <a:xfrm>
            <a:off x="1003985" y="3641139"/>
            <a:ext cx="1687714" cy="221387"/>
          </a:xfrm>
          <a:prstGeom prst="rect">
            <a:avLst/>
          </a:prstGeom>
        </p:spPr>
        <p:txBody>
          <a:bodyPr lIns="0" tIns="0" rIns="0" bIns="0" rtlCol="0" anchor="t">
            <a:spAutoFit/>
          </a:bodyPr>
          <a:lstStyle/>
          <a:p>
            <a:pPr algn="ctr">
              <a:lnSpc>
                <a:spcPts val="1705"/>
              </a:lnSpc>
            </a:pPr>
            <a:r>
              <a:rPr lang="en-US" sz="1217">
                <a:solidFill>
                  <a:srgbClr val="000000"/>
                </a:solidFill>
                <a:latin typeface="Lumios Marker"/>
              </a:rPr>
              <a:t>Joe Smith (P) for Mary Smith (N)</a:t>
            </a:r>
          </a:p>
        </p:txBody>
      </p:sp>
      <p:sp>
        <p:nvSpPr>
          <p:cNvPr id="30" name="TextBox 30"/>
          <p:cNvSpPr txBox="1"/>
          <p:nvPr/>
        </p:nvSpPr>
        <p:spPr>
          <a:xfrm>
            <a:off x="2746504" y="3619500"/>
            <a:ext cx="2004632" cy="221387"/>
          </a:xfrm>
          <a:prstGeom prst="rect">
            <a:avLst/>
          </a:prstGeom>
        </p:spPr>
        <p:txBody>
          <a:bodyPr lIns="0" tIns="0" rIns="0" bIns="0" rtlCol="0" anchor="t">
            <a:spAutoFit/>
          </a:bodyPr>
          <a:lstStyle/>
          <a:p>
            <a:pPr algn="ctr">
              <a:lnSpc>
                <a:spcPts val="1705"/>
              </a:lnSpc>
            </a:pPr>
            <a:r>
              <a:rPr lang="en-US" sz="1217">
                <a:solidFill>
                  <a:srgbClr val="000000"/>
                </a:solidFill>
                <a:latin typeface="Lumios Marker"/>
              </a:rPr>
              <a:t>5803 Fern Valley Rd. Louisville, KY 40228</a:t>
            </a:r>
          </a:p>
        </p:txBody>
      </p:sp>
      <p:sp>
        <p:nvSpPr>
          <p:cNvPr id="31" name="TextBox 31"/>
          <p:cNvSpPr txBox="1"/>
          <p:nvPr/>
        </p:nvSpPr>
        <p:spPr>
          <a:xfrm>
            <a:off x="5166544" y="3619500"/>
            <a:ext cx="43514" cy="221387"/>
          </a:xfrm>
          <a:prstGeom prst="rect">
            <a:avLst/>
          </a:prstGeom>
        </p:spPr>
        <p:txBody>
          <a:bodyPr lIns="0" tIns="0" rIns="0" bIns="0" rtlCol="0" anchor="t">
            <a:spAutoFit/>
          </a:bodyPr>
          <a:lstStyle/>
          <a:p>
            <a:pPr algn="ctr">
              <a:lnSpc>
                <a:spcPts val="1705"/>
              </a:lnSpc>
            </a:pPr>
            <a:r>
              <a:rPr lang="en-US" sz="1217">
                <a:solidFill>
                  <a:srgbClr val="000000"/>
                </a:solidFill>
                <a:latin typeface="Lumios Marker"/>
              </a:rPr>
              <a:t>1</a:t>
            </a:r>
          </a:p>
        </p:txBody>
      </p:sp>
      <p:sp>
        <p:nvSpPr>
          <p:cNvPr id="32" name="TextBox 32"/>
          <p:cNvSpPr txBox="1"/>
          <p:nvPr/>
        </p:nvSpPr>
        <p:spPr>
          <a:xfrm>
            <a:off x="7633964" y="3619500"/>
            <a:ext cx="43514" cy="221387"/>
          </a:xfrm>
          <a:prstGeom prst="rect">
            <a:avLst/>
          </a:prstGeom>
        </p:spPr>
        <p:txBody>
          <a:bodyPr lIns="0" tIns="0" rIns="0" bIns="0" rtlCol="0" anchor="t">
            <a:spAutoFit/>
          </a:bodyPr>
          <a:lstStyle/>
          <a:p>
            <a:pPr algn="ctr">
              <a:lnSpc>
                <a:spcPts val="1705"/>
              </a:lnSpc>
            </a:pPr>
            <a:r>
              <a:rPr lang="en-US" sz="1217">
                <a:solidFill>
                  <a:srgbClr val="000000"/>
                </a:solidFill>
                <a:latin typeface="Lumios Marker"/>
              </a:rPr>
              <a:t>1</a:t>
            </a:r>
          </a:p>
        </p:txBody>
      </p:sp>
    </p:spTree>
    <p:extLst>
      <p:ext uri="{BB962C8B-B14F-4D97-AF65-F5344CB8AC3E}">
        <p14:creationId xmlns:p14="http://schemas.microsoft.com/office/powerpoint/2010/main" val="413914793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3123" t="964" r="3487" b="2757"/>
          <a:stretch>
            <a:fillRect/>
          </a:stretch>
        </p:blipFill>
        <p:spPr>
          <a:xfrm>
            <a:off x="0" y="0"/>
            <a:ext cx="9753600" cy="7315200"/>
          </a:xfrm>
          <a:prstGeom prst="rect">
            <a:avLst/>
          </a:prstGeom>
        </p:spPr>
      </p:pic>
      <p:grpSp>
        <p:nvGrpSpPr>
          <p:cNvPr id="3" name="Group 3"/>
          <p:cNvGrpSpPr/>
          <p:nvPr/>
        </p:nvGrpSpPr>
        <p:grpSpPr>
          <a:xfrm>
            <a:off x="916211" y="3312341"/>
            <a:ext cx="2212464" cy="594383"/>
            <a:chOff x="0" y="0"/>
            <a:chExt cx="24856803" cy="6677834"/>
          </a:xfrm>
        </p:grpSpPr>
        <p:sp>
          <p:nvSpPr>
            <p:cNvPr id="4" name="Freeform 4"/>
            <p:cNvSpPr/>
            <p:nvPr/>
          </p:nvSpPr>
          <p:spPr>
            <a:xfrm>
              <a:off x="72390" y="72390"/>
              <a:ext cx="24712023" cy="6533054"/>
            </a:xfrm>
            <a:custGeom>
              <a:avLst/>
              <a:gdLst/>
              <a:ahLst/>
              <a:cxnLst/>
              <a:rect l="l" t="t" r="r" b="b"/>
              <a:pathLst>
                <a:path w="24712023" h="6533054">
                  <a:moveTo>
                    <a:pt x="0" y="0"/>
                  </a:moveTo>
                  <a:lnTo>
                    <a:pt x="24712023" y="0"/>
                  </a:lnTo>
                  <a:lnTo>
                    <a:pt x="24712023" y="6533054"/>
                  </a:lnTo>
                  <a:lnTo>
                    <a:pt x="0" y="6533054"/>
                  </a:lnTo>
                  <a:lnTo>
                    <a:pt x="0" y="0"/>
                  </a:lnTo>
                  <a:close/>
                </a:path>
              </a:pathLst>
            </a:custGeom>
            <a:solidFill>
              <a:srgbClr val="B82627"/>
            </a:solidFill>
          </p:spPr>
        </p:sp>
        <p:sp>
          <p:nvSpPr>
            <p:cNvPr id="5" name="Freeform 5"/>
            <p:cNvSpPr/>
            <p:nvPr/>
          </p:nvSpPr>
          <p:spPr>
            <a:xfrm>
              <a:off x="0" y="0"/>
              <a:ext cx="24856804" cy="6677834"/>
            </a:xfrm>
            <a:custGeom>
              <a:avLst/>
              <a:gdLst/>
              <a:ahLst/>
              <a:cxnLst/>
              <a:rect l="l" t="t" r="r" b="b"/>
              <a:pathLst>
                <a:path w="24856804" h="6677834">
                  <a:moveTo>
                    <a:pt x="24712023" y="6533054"/>
                  </a:moveTo>
                  <a:lnTo>
                    <a:pt x="24856804" y="6533054"/>
                  </a:lnTo>
                  <a:lnTo>
                    <a:pt x="24856804" y="6677834"/>
                  </a:lnTo>
                  <a:lnTo>
                    <a:pt x="24712023" y="6677834"/>
                  </a:lnTo>
                  <a:lnTo>
                    <a:pt x="2471202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24712023" y="144780"/>
                  </a:moveTo>
                  <a:lnTo>
                    <a:pt x="24856804" y="144780"/>
                  </a:lnTo>
                  <a:lnTo>
                    <a:pt x="24856804" y="6533054"/>
                  </a:lnTo>
                  <a:lnTo>
                    <a:pt x="24712023" y="6533054"/>
                  </a:lnTo>
                  <a:lnTo>
                    <a:pt x="24712023" y="144780"/>
                  </a:lnTo>
                  <a:close/>
                  <a:moveTo>
                    <a:pt x="144780" y="6533054"/>
                  </a:moveTo>
                  <a:lnTo>
                    <a:pt x="24712023" y="6533054"/>
                  </a:lnTo>
                  <a:lnTo>
                    <a:pt x="24712023" y="6677834"/>
                  </a:lnTo>
                  <a:lnTo>
                    <a:pt x="144780" y="6677834"/>
                  </a:lnTo>
                  <a:lnTo>
                    <a:pt x="144780" y="6533054"/>
                  </a:lnTo>
                  <a:close/>
                  <a:moveTo>
                    <a:pt x="24712023" y="0"/>
                  </a:moveTo>
                  <a:lnTo>
                    <a:pt x="24856804" y="0"/>
                  </a:lnTo>
                  <a:lnTo>
                    <a:pt x="24856804" y="144780"/>
                  </a:lnTo>
                  <a:lnTo>
                    <a:pt x="24712023" y="144780"/>
                  </a:lnTo>
                  <a:lnTo>
                    <a:pt x="24712023" y="0"/>
                  </a:lnTo>
                  <a:close/>
                  <a:moveTo>
                    <a:pt x="0" y="0"/>
                  </a:moveTo>
                  <a:lnTo>
                    <a:pt x="144780" y="0"/>
                  </a:lnTo>
                  <a:lnTo>
                    <a:pt x="144780" y="144780"/>
                  </a:lnTo>
                  <a:lnTo>
                    <a:pt x="0" y="144780"/>
                  </a:lnTo>
                  <a:lnTo>
                    <a:pt x="0" y="0"/>
                  </a:lnTo>
                  <a:close/>
                  <a:moveTo>
                    <a:pt x="144780" y="0"/>
                  </a:moveTo>
                  <a:lnTo>
                    <a:pt x="24712023" y="0"/>
                  </a:lnTo>
                  <a:lnTo>
                    <a:pt x="24712023" y="144780"/>
                  </a:lnTo>
                  <a:lnTo>
                    <a:pt x="144780" y="144780"/>
                  </a:lnTo>
                  <a:lnTo>
                    <a:pt x="144780" y="0"/>
                  </a:lnTo>
                  <a:close/>
                </a:path>
              </a:pathLst>
            </a:custGeom>
            <a:solidFill>
              <a:srgbClr val="000000"/>
            </a:solidFill>
          </p:spPr>
        </p:sp>
      </p:grpSp>
      <p:grpSp>
        <p:nvGrpSpPr>
          <p:cNvPr id="6" name="Group 6"/>
          <p:cNvGrpSpPr/>
          <p:nvPr/>
        </p:nvGrpSpPr>
        <p:grpSpPr>
          <a:xfrm>
            <a:off x="194089" y="3990170"/>
            <a:ext cx="2934585" cy="2593510"/>
            <a:chOff x="0" y="0"/>
            <a:chExt cx="32969765" cy="29137816"/>
          </a:xfrm>
        </p:grpSpPr>
        <p:sp>
          <p:nvSpPr>
            <p:cNvPr id="7" name="Freeform 7"/>
            <p:cNvSpPr/>
            <p:nvPr/>
          </p:nvSpPr>
          <p:spPr>
            <a:xfrm>
              <a:off x="72390" y="72390"/>
              <a:ext cx="32824985" cy="28993036"/>
            </a:xfrm>
            <a:custGeom>
              <a:avLst/>
              <a:gdLst/>
              <a:ahLst/>
              <a:cxnLst/>
              <a:rect l="l" t="t" r="r" b="b"/>
              <a:pathLst>
                <a:path w="32824985" h="28993036">
                  <a:moveTo>
                    <a:pt x="0" y="0"/>
                  </a:moveTo>
                  <a:lnTo>
                    <a:pt x="32824985" y="0"/>
                  </a:lnTo>
                  <a:lnTo>
                    <a:pt x="32824985" y="28993036"/>
                  </a:lnTo>
                  <a:lnTo>
                    <a:pt x="0" y="28993036"/>
                  </a:lnTo>
                  <a:lnTo>
                    <a:pt x="0" y="0"/>
                  </a:lnTo>
                  <a:close/>
                </a:path>
              </a:pathLst>
            </a:custGeom>
            <a:solidFill>
              <a:srgbClr val="FFFFFF"/>
            </a:solidFill>
          </p:spPr>
        </p:sp>
        <p:sp>
          <p:nvSpPr>
            <p:cNvPr id="8" name="Freeform 8"/>
            <p:cNvSpPr/>
            <p:nvPr/>
          </p:nvSpPr>
          <p:spPr>
            <a:xfrm>
              <a:off x="0" y="0"/>
              <a:ext cx="32969764" cy="29137815"/>
            </a:xfrm>
            <a:custGeom>
              <a:avLst/>
              <a:gdLst/>
              <a:ahLst/>
              <a:cxnLst/>
              <a:rect l="l" t="t" r="r" b="b"/>
              <a:pathLst>
                <a:path w="32969764" h="29137815">
                  <a:moveTo>
                    <a:pt x="32824986" y="28993036"/>
                  </a:moveTo>
                  <a:lnTo>
                    <a:pt x="32969764" y="28993036"/>
                  </a:lnTo>
                  <a:lnTo>
                    <a:pt x="32969764" y="29137815"/>
                  </a:lnTo>
                  <a:lnTo>
                    <a:pt x="32824986" y="29137815"/>
                  </a:lnTo>
                  <a:lnTo>
                    <a:pt x="32824986" y="28993036"/>
                  </a:lnTo>
                  <a:close/>
                  <a:moveTo>
                    <a:pt x="0" y="144780"/>
                  </a:moveTo>
                  <a:lnTo>
                    <a:pt x="144780" y="144780"/>
                  </a:lnTo>
                  <a:lnTo>
                    <a:pt x="144780" y="28993036"/>
                  </a:lnTo>
                  <a:lnTo>
                    <a:pt x="0" y="28993036"/>
                  </a:lnTo>
                  <a:lnTo>
                    <a:pt x="0" y="144780"/>
                  </a:lnTo>
                  <a:close/>
                  <a:moveTo>
                    <a:pt x="0" y="28993036"/>
                  </a:moveTo>
                  <a:lnTo>
                    <a:pt x="144780" y="28993036"/>
                  </a:lnTo>
                  <a:lnTo>
                    <a:pt x="144780" y="29137815"/>
                  </a:lnTo>
                  <a:lnTo>
                    <a:pt x="0" y="29137815"/>
                  </a:lnTo>
                  <a:lnTo>
                    <a:pt x="0" y="28993036"/>
                  </a:lnTo>
                  <a:close/>
                  <a:moveTo>
                    <a:pt x="32824986" y="144780"/>
                  </a:moveTo>
                  <a:lnTo>
                    <a:pt x="32969764" y="144780"/>
                  </a:lnTo>
                  <a:lnTo>
                    <a:pt x="32969764" y="28993036"/>
                  </a:lnTo>
                  <a:lnTo>
                    <a:pt x="32824986" y="28993036"/>
                  </a:lnTo>
                  <a:lnTo>
                    <a:pt x="32824986" y="144780"/>
                  </a:lnTo>
                  <a:close/>
                  <a:moveTo>
                    <a:pt x="144780" y="28993036"/>
                  </a:moveTo>
                  <a:lnTo>
                    <a:pt x="32824986" y="28993036"/>
                  </a:lnTo>
                  <a:lnTo>
                    <a:pt x="32824986" y="29137815"/>
                  </a:lnTo>
                  <a:lnTo>
                    <a:pt x="144780" y="29137815"/>
                  </a:lnTo>
                  <a:lnTo>
                    <a:pt x="144780" y="28993036"/>
                  </a:lnTo>
                  <a:close/>
                  <a:moveTo>
                    <a:pt x="32824986" y="0"/>
                  </a:moveTo>
                  <a:lnTo>
                    <a:pt x="32969764" y="0"/>
                  </a:lnTo>
                  <a:lnTo>
                    <a:pt x="32969764" y="144780"/>
                  </a:lnTo>
                  <a:lnTo>
                    <a:pt x="32824986" y="144780"/>
                  </a:lnTo>
                  <a:lnTo>
                    <a:pt x="32824986" y="0"/>
                  </a:lnTo>
                  <a:close/>
                  <a:moveTo>
                    <a:pt x="0" y="0"/>
                  </a:moveTo>
                  <a:lnTo>
                    <a:pt x="144780" y="0"/>
                  </a:lnTo>
                  <a:lnTo>
                    <a:pt x="144780" y="144780"/>
                  </a:lnTo>
                  <a:lnTo>
                    <a:pt x="0" y="144780"/>
                  </a:lnTo>
                  <a:lnTo>
                    <a:pt x="0" y="0"/>
                  </a:lnTo>
                  <a:close/>
                  <a:moveTo>
                    <a:pt x="144780" y="0"/>
                  </a:moveTo>
                  <a:lnTo>
                    <a:pt x="32824986" y="0"/>
                  </a:lnTo>
                  <a:lnTo>
                    <a:pt x="32824986" y="144780"/>
                  </a:lnTo>
                  <a:lnTo>
                    <a:pt x="144780" y="144780"/>
                  </a:lnTo>
                  <a:lnTo>
                    <a:pt x="144780" y="0"/>
                  </a:lnTo>
                  <a:close/>
                </a:path>
              </a:pathLst>
            </a:custGeom>
            <a:solidFill>
              <a:srgbClr val="B82627"/>
            </a:solidFill>
          </p:spPr>
        </p:sp>
      </p:grpSp>
      <p:grpSp>
        <p:nvGrpSpPr>
          <p:cNvPr id="9" name="Group 9"/>
          <p:cNvGrpSpPr/>
          <p:nvPr/>
        </p:nvGrpSpPr>
        <p:grpSpPr>
          <a:xfrm>
            <a:off x="6637549" y="3312341"/>
            <a:ext cx="627404" cy="594383"/>
            <a:chOff x="0" y="0"/>
            <a:chExt cx="7048825" cy="6677834"/>
          </a:xfrm>
        </p:grpSpPr>
        <p:sp>
          <p:nvSpPr>
            <p:cNvPr id="10" name="Freeform 10"/>
            <p:cNvSpPr/>
            <p:nvPr/>
          </p:nvSpPr>
          <p:spPr>
            <a:xfrm>
              <a:off x="72390" y="72390"/>
              <a:ext cx="6904045" cy="6533054"/>
            </a:xfrm>
            <a:custGeom>
              <a:avLst/>
              <a:gdLst/>
              <a:ahLst/>
              <a:cxnLst/>
              <a:rect l="l" t="t" r="r" b="b"/>
              <a:pathLst>
                <a:path w="6904045" h="6533054">
                  <a:moveTo>
                    <a:pt x="0" y="0"/>
                  </a:moveTo>
                  <a:lnTo>
                    <a:pt x="6904045" y="0"/>
                  </a:lnTo>
                  <a:lnTo>
                    <a:pt x="6904045" y="6533054"/>
                  </a:lnTo>
                  <a:lnTo>
                    <a:pt x="0" y="6533054"/>
                  </a:lnTo>
                  <a:lnTo>
                    <a:pt x="0" y="0"/>
                  </a:lnTo>
                  <a:close/>
                </a:path>
              </a:pathLst>
            </a:custGeom>
            <a:solidFill>
              <a:srgbClr val="FFFFFF"/>
            </a:solidFill>
          </p:spPr>
        </p:sp>
        <p:sp>
          <p:nvSpPr>
            <p:cNvPr id="11" name="Freeform 11"/>
            <p:cNvSpPr/>
            <p:nvPr/>
          </p:nvSpPr>
          <p:spPr>
            <a:xfrm>
              <a:off x="0" y="0"/>
              <a:ext cx="7048825" cy="6677834"/>
            </a:xfrm>
            <a:custGeom>
              <a:avLst/>
              <a:gdLst/>
              <a:ahLst/>
              <a:cxnLst/>
              <a:rect l="l" t="t" r="r" b="b"/>
              <a:pathLst>
                <a:path w="7048825" h="6677834">
                  <a:moveTo>
                    <a:pt x="6904044" y="6533054"/>
                  </a:moveTo>
                  <a:lnTo>
                    <a:pt x="7048825" y="6533054"/>
                  </a:lnTo>
                  <a:lnTo>
                    <a:pt x="7048825" y="6677834"/>
                  </a:lnTo>
                  <a:lnTo>
                    <a:pt x="6904044" y="6677834"/>
                  </a:lnTo>
                  <a:lnTo>
                    <a:pt x="6904044"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6904044" y="144780"/>
                  </a:moveTo>
                  <a:lnTo>
                    <a:pt x="7048825" y="144780"/>
                  </a:lnTo>
                  <a:lnTo>
                    <a:pt x="7048825" y="6533054"/>
                  </a:lnTo>
                  <a:lnTo>
                    <a:pt x="6904044" y="6533054"/>
                  </a:lnTo>
                  <a:lnTo>
                    <a:pt x="6904044" y="144780"/>
                  </a:lnTo>
                  <a:close/>
                  <a:moveTo>
                    <a:pt x="144780" y="6533054"/>
                  </a:moveTo>
                  <a:lnTo>
                    <a:pt x="6904044" y="6533054"/>
                  </a:lnTo>
                  <a:lnTo>
                    <a:pt x="6904044" y="6677834"/>
                  </a:lnTo>
                  <a:lnTo>
                    <a:pt x="144780" y="6677834"/>
                  </a:lnTo>
                  <a:lnTo>
                    <a:pt x="144780" y="6533054"/>
                  </a:lnTo>
                  <a:close/>
                  <a:moveTo>
                    <a:pt x="6904044" y="0"/>
                  </a:moveTo>
                  <a:lnTo>
                    <a:pt x="7048825" y="0"/>
                  </a:lnTo>
                  <a:lnTo>
                    <a:pt x="7048825" y="144780"/>
                  </a:lnTo>
                  <a:lnTo>
                    <a:pt x="6904044" y="144780"/>
                  </a:lnTo>
                  <a:lnTo>
                    <a:pt x="6904044" y="0"/>
                  </a:lnTo>
                  <a:close/>
                  <a:moveTo>
                    <a:pt x="0" y="0"/>
                  </a:moveTo>
                  <a:lnTo>
                    <a:pt x="144780" y="0"/>
                  </a:lnTo>
                  <a:lnTo>
                    <a:pt x="144780" y="144780"/>
                  </a:lnTo>
                  <a:lnTo>
                    <a:pt x="0" y="144780"/>
                  </a:lnTo>
                  <a:lnTo>
                    <a:pt x="0" y="0"/>
                  </a:lnTo>
                  <a:close/>
                  <a:moveTo>
                    <a:pt x="144780" y="0"/>
                  </a:moveTo>
                  <a:lnTo>
                    <a:pt x="6904044" y="0"/>
                  </a:lnTo>
                  <a:lnTo>
                    <a:pt x="6904044" y="144780"/>
                  </a:lnTo>
                  <a:lnTo>
                    <a:pt x="144780" y="144780"/>
                  </a:lnTo>
                  <a:lnTo>
                    <a:pt x="144780" y="0"/>
                  </a:lnTo>
                  <a:close/>
                </a:path>
              </a:pathLst>
            </a:custGeom>
            <a:solidFill>
              <a:srgbClr val="B82627"/>
            </a:solidFill>
          </p:spPr>
        </p:sp>
      </p:grpSp>
      <p:grpSp>
        <p:nvGrpSpPr>
          <p:cNvPr id="12" name="Group 12"/>
          <p:cNvGrpSpPr/>
          <p:nvPr/>
        </p:nvGrpSpPr>
        <p:grpSpPr>
          <a:xfrm>
            <a:off x="7359671" y="3312341"/>
            <a:ext cx="2212464" cy="594383"/>
            <a:chOff x="0" y="0"/>
            <a:chExt cx="24856803" cy="6677834"/>
          </a:xfrm>
        </p:grpSpPr>
        <p:sp>
          <p:nvSpPr>
            <p:cNvPr id="13" name="Freeform 13"/>
            <p:cNvSpPr/>
            <p:nvPr/>
          </p:nvSpPr>
          <p:spPr>
            <a:xfrm>
              <a:off x="72390" y="72390"/>
              <a:ext cx="24712023" cy="6533054"/>
            </a:xfrm>
            <a:custGeom>
              <a:avLst/>
              <a:gdLst/>
              <a:ahLst/>
              <a:cxnLst/>
              <a:rect l="l" t="t" r="r" b="b"/>
              <a:pathLst>
                <a:path w="24712023" h="6533054">
                  <a:moveTo>
                    <a:pt x="0" y="0"/>
                  </a:moveTo>
                  <a:lnTo>
                    <a:pt x="24712023" y="0"/>
                  </a:lnTo>
                  <a:lnTo>
                    <a:pt x="24712023" y="6533054"/>
                  </a:lnTo>
                  <a:lnTo>
                    <a:pt x="0" y="6533054"/>
                  </a:lnTo>
                  <a:lnTo>
                    <a:pt x="0" y="0"/>
                  </a:lnTo>
                  <a:close/>
                </a:path>
              </a:pathLst>
            </a:custGeom>
            <a:solidFill>
              <a:srgbClr val="B82627"/>
            </a:solidFill>
          </p:spPr>
        </p:sp>
        <p:sp>
          <p:nvSpPr>
            <p:cNvPr id="14" name="Freeform 14"/>
            <p:cNvSpPr/>
            <p:nvPr/>
          </p:nvSpPr>
          <p:spPr>
            <a:xfrm>
              <a:off x="0" y="0"/>
              <a:ext cx="24856804" cy="6677834"/>
            </a:xfrm>
            <a:custGeom>
              <a:avLst/>
              <a:gdLst/>
              <a:ahLst/>
              <a:cxnLst/>
              <a:rect l="l" t="t" r="r" b="b"/>
              <a:pathLst>
                <a:path w="24856804" h="6677834">
                  <a:moveTo>
                    <a:pt x="24712023" y="6533054"/>
                  </a:moveTo>
                  <a:lnTo>
                    <a:pt x="24856804" y="6533054"/>
                  </a:lnTo>
                  <a:lnTo>
                    <a:pt x="24856804" y="6677834"/>
                  </a:lnTo>
                  <a:lnTo>
                    <a:pt x="24712023" y="6677834"/>
                  </a:lnTo>
                  <a:lnTo>
                    <a:pt x="2471202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24712023" y="144780"/>
                  </a:moveTo>
                  <a:lnTo>
                    <a:pt x="24856804" y="144780"/>
                  </a:lnTo>
                  <a:lnTo>
                    <a:pt x="24856804" y="6533054"/>
                  </a:lnTo>
                  <a:lnTo>
                    <a:pt x="24712023" y="6533054"/>
                  </a:lnTo>
                  <a:lnTo>
                    <a:pt x="24712023" y="144780"/>
                  </a:lnTo>
                  <a:close/>
                  <a:moveTo>
                    <a:pt x="144780" y="6533054"/>
                  </a:moveTo>
                  <a:lnTo>
                    <a:pt x="24712023" y="6533054"/>
                  </a:lnTo>
                  <a:lnTo>
                    <a:pt x="24712023" y="6677834"/>
                  </a:lnTo>
                  <a:lnTo>
                    <a:pt x="144780" y="6677834"/>
                  </a:lnTo>
                  <a:lnTo>
                    <a:pt x="144780" y="6533054"/>
                  </a:lnTo>
                  <a:close/>
                  <a:moveTo>
                    <a:pt x="24712023" y="0"/>
                  </a:moveTo>
                  <a:lnTo>
                    <a:pt x="24856804" y="0"/>
                  </a:lnTo>
                  <a:lnTo>
                    <a:pt x="24856804" y="144780"/>
                  </a:lnTo>
                  <a:lnTo>
                    <a:pt x="24712023" y="144780"/>
                  </a:lnTo>
                  <a:lnTo>
                    <a:pt x="24712023" y="0"/>
                  </a:lnTo>
                  <a:close/>
                  <a:moveTo>
                    <a:pt x="0" y="0"/>
                  </a:moveTo>
                  <a:lnTo>
                    <a:pt x="144780" y="0"/>
                  </a:lnTo>
                  <a:lnTo>
                    <a:pt x="144780" y="144780"/>
                  </a:lnTo>
                  <a:lnTo>
                    <a:pt x="0" y="144780"/>
                  </a:lnTo>
                  <a:lnTo>
                    <a:pt x="0" y="0"/>
                  </a:lnTo>
                  <a:close/>
                  <a:moveTo>
                    <a:pt x="144780" y="0"/>
                  </a:moveTo>
                  <a:lnTo>
                    <a:pt x="24712023" y="0"/>
                  </a:lnTo>
                  <a:lnTo>
                    <a:pt x="24712023" y="144780"/>
                  </a:lnTo>
                  <a:lnTo>
                    <a:pt x="144780" y="144780"/>
                  </a:lnTo>
                  <a:lnTo>
                    <a:pt x="144780" y="0"/>
                  </a:lnTo>
                  <a:close/>
                </a:path>
              </a:pathLst>
            </a:custGeom>
            <a:solidFill>
              <a:srgbClr val="000000"/>
            </a:solidFill>
          </p:spPr>
        </p:sp>
      </p:grpSp>
      <p:grpSp>
        <p:nvGrpSpPr>
          <p:cNvPr id="15" name="Group 15"/>
          <p:cNvGrpSpPr/>
          <p:nvPr/>
        </p:nvGrpSpPr>
        <p:grpSpPr>
          <a:xfrm>
            <a:off x="6637549" y="3990170"/>
            <a:ext cx="2934585" cy="2593510"/>
            <a:chOff x="0" y="0"/>
            <a:chExt cx="32969765" cy="29137816"/>
          </a:xfrm>
        </p:grpSpPr>
        <p:sp>
          <p:nvSpPr>
            <p:cNvPr id="16" name="Freeform 16"/>
            <p:cNvSpPr/>
            <p:nvPr/>
          </p:nvSpPr>
          <p:spPr>
            <a:xfrm>
              <a:off x="72390" y="72390"/>
              <a:ext cx="32824985" cy="28993036"/>
            </a:xfrm>
            <a:custGeom>
              <a:avLst/>
              <a:gdLst/>
              <a:ahLst/>
              <a:cxnLst/>
              <a:rect l="l" t="t" r="r" b="b"/>
              <a:pathLst>
                <a:path w="32824985" h="28993036">
                  <a:moveTo>
                    <a:pt x="0" y="0"/>
                  </a:moveTo>
                  <a:lnTo>
                    <a:pt x="32824985" y="0"/>
                  </a:lnTo>
                  <a:lnTo>
                    <a:pt x="32824985" y="28993036"/>
                  </a:lnTo>
                  <a:lnTo>
                    <a:pt x="0" y="28993036"/>
                  </a:lnTo>
                  <a:lnTo>
                    <a:pt x="0" y="0"/>
                  </a:lnTo>
                  <a:close/>
                </a:path>
              </a:pathLst>
            </a:custGeom>
            <a:solidFill>
              <a:srgbClr val="FFFFFF"/>
            </a:solidFill>
          </p:spPr>
        </p:sp>
        <p:sp>
          <p:nvSpPr>
            <p:cNvPr id="17" name="Freeform 17"/>
            <p:cNvSpPr/>
            <p:nvPr/>
          </p:nvSpPr>
          <p:spPr>
            <a:xfrm>
              <a:off x="0" y="0"/>
              <a:ext cx="32969764" cy="29137815"/>
            </a:xfrm>
            <a:custGeom>
              <a:avLst/>
              <a:gdLst/>
              <a:ahLst/>
              <a:cxnLst/>
              <a:rect l="l" t="t" r="r" b="b"/>
              <a:pathLst>
                <a:path w="32969764" h="29137815">
                  <a:moveTo>
                    <a:pt x="32824986" y="28993036"/>
                  </a:moveTo>
                  <a:lnTo>
                    <a:pt x="32969764" y="28993036"/>
                  </a:lnTo>
                  <a:lnTo>
                    <a:pt x="32969764" y="29137815"/>
                  </a:lnTo>
                  <a:lnTo>
                    <a:pt x="32824986" y="29137815"/>
                  </a:lnTo>
                  <a:lnTo>
                    <a:pt x="32824986" y="28993036"/>
                  </a:lnTo>
                  <a:close/>
                  <a:moveTo>
                    <a:pt x="0" y="144780"/>
                  </a:moveTo>
                  <a:lnTo>
                    <a:pt x="144780" y="144780"/>
                  </a:lnTo>
                  <a:lnTo>
                    <a:pt x="144780" y="28993036"/>
                  </a:lnTo>
                  <a:lnTo>
                    <a:pt x="0" y="28993036"/>
                  </a:lnTo>
                  <a:lnTo>
                    <a:pt x="0" y="144780"/>
                  </a:lnTo>
                  <a:close/>
                  <a:moveTo>
                    <a:pt x="0" y="28993036"/>
                  </a:moveTo>
                  <a:lnTo>
                    <a:pt x="144780" y="28993036"/>
                  </a:lnTo>
                  <a:lnTo>
                    <a:pt x="144780" y="29137815"/>
                  </a:lnTo>
                  <a:lnTo>
                    <a:pt x="0" y="29137815"/>
                  </a:lnTo>
                  <a:lnTo>
                    <a:pt x="0" y="28993036"/>
                  </a:lnTo>
                  <a:close/>
                  <a:moveTo>
                    <a:pt x="32824986" y="144780"/>
                  </a:moveTo>
                  <a:lnTo>
                    <a:pt x="32969764" y="144780"/>
                  </a:lnTo>
                  <a:lnTo>
                    <a:pt x="32969764" y="28993036"/>
                  </a:lnTo>
                  <a:lnTo>
                    <a:pt x="32824986" y="28993036"/>
                  </a:lnTo>
                  <a:lnTo>
                    <a:pt x="32824986" y="144780"/>
                  </a:lnTo>
                  <a:close/>
                  <a:moveTo>
                    <a:pt x="144780" y="28993036"/>
                  </a:moveTo>
                  <a:lnTo>
                    <a:pt x="32824986" y="28993036"/>
                  </a:lnTo>
                  <a:lnTo>
                    <a:pt x="32824986" y="29137815"/>
                  </a:lnTo>
                  <a:lnTo>
                    <a:pt x="144780" y="29137815"/>
                  </a:lnTo>
                  <a:lnTo>
                    <a:pt x="144780" y="28993036"/>
                  </a:lnTo>
                  <a:close/>
                  <a:moveTo>
                    <a:pt x="32824986" y="0"/>
                  </a:moveTo>
                  <a:lnTo>
                    <a:pt x="32969764" y="0"/>
                  </a:lnTo>
                  <a:lnTo>
                    <a:pt x="32969764" y="144780"/>
                  </a:lnTo>
                  <a:lnTo>
                    <a:pt x="32824986" y="144780"/>
                  </a:lnTo>
                  <a:lnTo>
                    <a:pt x="32824986" y="0"/>
                  </a:lnTo>
                  <a:close/>
                  <a:moveTo>
                    <a:pt x="0" y="0"/>
                  </a:moveTo>
                  <a:lnTo>
                    <a:pt x="144780" y="0"/>
                  </a:lnTo>
                  <a:lnTo>
                    <a:pt x="144780" y="144780"/>
                  </a:lnTo>
                  <a:lnTo>
                    <a:pt x="0" y="144780"/>
                  </a:lnTo>
                  <a:lnTo>
                    <a:pt x="0" y="0"/>
                  </a:lnTo>
                  <a:close/>
                  <a:moveTo>
                    <a:pt x="144780" y="0"/>
                  </a:moveTo>
                  <a:lnTo>
                    <a:pt x="32824986" y="0"/>
                  </a:lnTo>
                  <a:lnTo>
                    <a:pt x="32824986" y="144780"/>
                  </a:lnTo>
                  <a:lnTo>
                    <a:pt x="144780" y="144780"/>
                  </a:lnTo>
                  <a:lnTo>
                    <a:pt x="144780" y="0"/>
                  </a:lnTo>
                  <a:close/>
                </a:path>
              </a:pathLst>
            </a:custGeom>
            <a:solidFill>
              <a:srgbClr val="000000"/>
            </a:solidFill>
          </p:spPr>
        </p:sp>
      </p:grpSp>
      <p:grpSp>
        <p:nvGrpSpPr>
          <p:cNvPr id="18" name="Group 18"/>
          <p:cNvGrpSpPr/>
          <p:nvPr/>
        </p:nvGrpSpPr>
        <p:grpSpPr>
          <a:xfrm>
            <a:off x="3415819" y="3312341"/>
            <a:ext cx="627404" cy="594383"/>
            <a:chOff x="0" y="0"/>
            <a:chExt cx="7048825" cy="6677834"/>
          </a:xfrm>
        </p:grpSpPr>
        <p:sp>
          <p:nvSpPr>
            <p:cNvPr id="19" name="Freeform 19"/>
            <p:cNvSpPr/>
            <p:nvPr/>
          </p:nvSpPr>
          <p:spPr>
            <a:xfrm>
              <a:off x="72390" y="72390"/>
              <a:ext cx="6904045" cy="6533054"/>
            </a:xfrm>
            <a:custGeom>
              <a:avLst/>
              <a:gdLst/>
              <a:ahLst/>
              <a:cxnLst/>
              <a:rect l="l" t="t" r="r" b="b"/>
              <a:pathLst>
                <a:path w="6904045" h="6533054">
                  <a:moveTo>
                    <a:pt x="0" y="0"/>
                  </a:moveTo>
                  <a:lnTo>
                    <a:pt x="6904045" y="0"/>
                  </a:lnTo>
                  <a:lnTo>
                    <a:pt x="6904045" y="6533054"/>
                  </a:lnTo>
                  <a:lnTo>
                    <a:pt x="0" y="6533054"/>
                  </a:lnTo>
                  <a:lnTo>
                    <a:pt x="0" y="0"/>
                  </a:lnTo>
                  <a:close/>
                </a:path>
              </a:pathLst>
            </a:custGeom>
            <a:solidFill>
              <a:srgbClr val="FFFFFF"/>
            </a:solidFill>
          </p:spPr>
        </p:sp>
        <p:sp>
          <p:nvSpPr>
            <p:cNvPr id="20" name="Freeform 20"/>
            <p:cNvSpPr/>
            <p:nvPr/>
          </p:nvSpPr>
          <p:spPr>
            <a:xfrm>
              <a:off x="0" y="0"/>
              <a:ext cx="7048825" cy="6677834"/>
            </a:xfrm>
            <a:custGeom>
              <a:avLst/>
              <a:gdLst/>
              <a:ahLst/>
              <a:cxnLst/>
              <a:rect l="l" t="t" r="r" b="b"/>
              <a:pathLst>
                <a:path w="7048825" h="6677834">
                  <a:moveTo>
                    <a:pt x="6904044" y="6533054"/>
                  </a:moveTo>
                  <a:lnTo>
                    <a:pt x="7048825" y="6533054"/>
                  </a:lnTo>
                  <a:lnTo>
                    <a:pt x="7048825" y="6677834"/>
                  </a:lnTo>
                  <a:lnTo>
                    <a:pt x="6904044" y="6677834"/>
                  </a:lnTo>
                  <a:lnTo>
                    <a:pt x="6904044"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6904044" y="144780"/>
                  </a:moveTo>
                  <a:lnTo>
                    <a:pt x="7048825" y="144780"/>
                  </a:lnTo>
                  <a:lnTo>
                    <a:pt x="7048825" y="6533054"/>
                  </a:lnTo>
                  <a:lnTo>
                    <a:pt x="6904044" y="6533054"/>
                  </a:lnTo>
                  <a:lnTo>
                    <a:pt x="6904044" y="144780"/>
                  </a:lnTo>
                  <a:close/>
                  <a:moveTo>
                    <a:pt x="144780" y="6533054"/>
                  </a:moveTo>
                  <a:lnTo>
                    <a:pt x="6904044" y="6533054"/>
                  </a:lnTo>
                  <a:lnTo>
                    <a:pt x="6904044" y="6677834"/>
                  </a:lnTo>
                  <a:lnTo>
                    <a:pt x="144780" y="6677834"/>
                  </a:lnTo>
                  <a:lnTo>
                    <a:pt x="144780" y="6533054"/>
                  </a:lnTo>
                  <a:close/>
                  <a:moveTo>
                    <a:pt x="6904044" y="0"/>
                  </a:moveTo>
                  <a:lnTo>
                    <a:pt x="7048825" y="0"/>
                  </a:lnTo>
                  <a:lnTo>
                    <a:pt x="7048825" y="144780"/>
                  </a:lnTo>
                  <a:lnTo>
                    <a:pt x="6904044" y="144780"/>
                  </a:lnTo>
                  <a:lnTo>
                    <a:pt x="6904044" y="0"/>
                  </a:lnTo>
                  <a:close/>
                  <a:moveTo>
                    <a:pt x="0" y="0"/>
                  </a:moveTo>
                  <a:lnTo>
                    <a:pt x="144780" y="0"/>
                  </a:lnTo>
                  <a:lnTo>
                    <a:pt x="144780" y="144780"/>
                  </a:lnTo>
                  <a:lnTo>
                    <a:pt x="0" y="144780"/>
                  </a:lnTo>
                  <a:lnTo>
                    <a:pt x="0" y="0"/>
                  </a:lnTo>
                  <a:close/>
                  <a:moveTo>
                    <a:pt x="144780" y="0"/>
                  </a:moveTo>
                  <a:lnTo>
                    <a:pt x="6904044" y="0"/>
                  </a:lnTo>
                  <a:lnTo>
                    <a:pt x="6904044" y="144780"/>
                  </a:lnTo>
                  <a:lnTo>
                    <a:pt x="144780" y="144780"/>
                  </a:lnTo>
                  <a:lnTo>
                    <a:pt x="144780" y="0"/>
                  </a:lnTo>
                  <a:close/>
                </a:path>
              </a:pathLst>
            </a:custGeom>
            <a:solidFill>
              <a:srgbClr val="B82627"/>
            </a:solidFill>
          </p:spPr>
        </p:sp>
      </p:grpSp>
      <p:grpSp>
        <p:nvGrpSpPr>
          <p:cNvPr id="21" name="Group 21"/>
          <p:cNvGrpSpPr/>
          <p:nvPr/>
        </p:nvGrpSpPr>
        <p:grpSpPr>
          <a:xfrm>
            <a:off x="4137941" y="3312341"/>
            <a:ext cx="2212464" cy="594383"/>
            <a:chOff x="0" y="0"/>
            <a:chExt cx="24856803" cy="6677834"/>
          </a:xfrm>
        </p:grpSpPr>
        <p:sp>
          <p:nvSpPr>
            <p:cNvPr id="22" name="Freeform 22"/>
            <p:cNvSpPr/>
            <p:nvPr/>
          </p:nvSpPr>
          <p:spPr>
            <a:xfrm>
              <a:off x="72390" y="72390"/>
              <a:ext cx="24712023" cy="6533054"/>
            </a:xfrm>
            <a:custGeom>
              <a:avLst/>
              <a:gdLst/>
              <a:ahLst/>
              <a:cxnLst/>
              <a:rect l="l" t="t" r="r" b="b"/>
              <a:pathLst>
                <a:path w="24712023" h="6533054">
                  <a:moveTo>
                    <a:pt x="0" y="0"/>
                  </a:moveTo>
                  <a:lnTo>
                    <a:pt x="24712023" y="0"/>
                  </a:lnTo>
                  <a:lnTo>
                    <a:pt x="24712023" y="6533054"/>
                  </a:lnTo>
                  <a:lnTo>
                    <a:pt x="0" y="6533054"/>
                  </a:lnTo>
                  <a:lnTo>
                    <a:pt x="0" y="0"/>
                  </a:lnTo>
                  <a:close/>
                </a:path>
              </a:pathLst>
            </a:custGeom>
            <a:solidFill>
              <a:srgbClr val="B82627"/>
            </a:solidFill>
          </p:spPr>
        </p:sp>
        <p:sp>
          <p:nvSpPr>
            <p:cNvPr id="23" name="Freeform 23"/>
            <p:cNvSpPr/>
            <p:nvPr/>
          </p:nvSpPr>
          <p:spPr>
            <a:xfrm>
              <a:off x="0" y="0"/>
              <a:ext cx="24856804" cy="6677834"/>
            </a:xfrm>
            <a:custGeom>
              <a:avLst/>
              <a:gdLst/>
              <a:ahLst/>
              <a:cxnLst/>
              <a:rect l="l" t="t" r="r" b="b"/>
              <a:pathLst>
                <a:path w="24856804" h="6677834">
                  <a:moveTo>
                    <a:pt x="24712023" y="6533054"/>
                  </a:moveTo>
                  <a:lnTo>
                    <a:pt x="24856804" y="6533054"/>
                  </a:lnTo>
                  <a:lnTo>
                    <a:pt x="24856804" y="6677834"/>
                  </a:lnTo>
                  <a:lnTo>
                    <a:pt x="24712023" y="6677834"/>
                  </a:lnTo>
                  <a:lnTo>
                    <a:pt x="24712023"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24712023" y="144780"/>
                  </a:moveTo>
                  <a:lnTo>
                    <a:pt x="24856804" y="144780"/>
                  </a:lnTo>
                  <a:lnTo>
                    <a:pt x="24856804" y="6533054"/>
                  </a:lnTo>
                  <a:lnTo>
                    <a:pt x="24712023" y="6533054"/>
                  </a:lnTo>
                  <a:lnTo>
                    <a:pt x="24712023" y="144780"/>
                  </a:lnTo>
                  <a:close/>
                  <a:moveTo>
                    <a:pt x="144780" y="6533054"/>
                  </a:moveTo>
                  <a:lnTo>
                    <a:pt x="24712023" y="6533054"/>
                  </a:lnTo>
                  <a:lnTo>
                    <a:pt x="24712023" y="6677834"/>
                  </a:lnTo>
                  <a:lnTo>
                    <a:pt x="144780" y="6677834"/>
                  </a:lnTo>
                  <a:lnTo>
                    <a:pt x="144780" y="6533054"/>
                  </a:lnTo>
                  <a:close/>
                  <a:moveTo>
                    <a:pt x="24712023" y="0"/>
                  </a:moveTo>
                  <a:lnTo>
                    <a:pt x="24856804" y="0"/>
                  </a:lnTo>
                  <a:lnTo>
                    <a:pt x="24856804" y="144780"/>
                  </a:lnTo>
                  <a:lnTo>
                    <a:pt x="24712023" y="144780"/>
                  </a:lnTo>
                  <a:lnTo>
                    <a:pt x="24712023" y="0"/>
                  </a:lnTo>
                  <a:close/>
                  <a:moveTo>
                    <a:pt x="0" y="0"/>
                  </a:moveTo>
                  <a:lnTo>
                    <a:pt x="144780" y="0"/>
                  </a:lnTo>
                  <a:lnTo>
                    <a:pt x="144780" y="144780"/>
                  </a:lnTo>
                  <a:lnTo>
                    <a:pt x="0" y="144780"/>
                  </a:lnTo>
                  <a:lnTo>
                    <a:pt x="0" y="0"/>
                  </a:lnTo>
                  <a:close/>
                  <a:moveTo>
                    <a:pt x="144780" y="0"/>
                  </a:moveTo>
                  <a:lnTo>
                    <a:pt x="24712023" y="0"/>
                  </a:lnTo>
                  <a:lnTo>
                    <a:pt x="24712023" y="144780"/>
                  </a:lnTo>
                  <a:lnTo>
                    <a:pt x="144780" y="144780"/>
                  </a:lnTo>
                  <a:lnTo>
                    <a:pt x="144780" y="0"/>
                  </a:lnTo>
                  <a:close/>
                </a:path>
              </a:pathLst>
            </a:custGeom>
            <a:solidFill>
              <a:srgbClr val="000000"/>
            </a:solidFill>
          </p:spPr>
        </p:sp>
      </p:grpSp>
      <p:grpSp>
        <p:nvGrpSpPr>
          <p:cNvPr id="24" name="Group 24"/>
          <p:cNvGrpSpPr/>
          <p:nvPr/>
        </p:nvGrpSpPr>
        <p:grpSpPr>
          <a:xfrm>
            <a:off x="3415819" y="3990170"/>
            <a:ext cx="2934585" cy="2593510"/>
            <a:chOff x="0" y="0"/>
            <a:chExt cx="32969765" cy="29137816"/>
          </a:xfrm>
        </p:grpSpPr>
        <p:sp>
          <p:nvSpPr>
            <p:cNvPr id="25" name="Freeform 25"/>
            <p:cNvSpPr/>
            <p:nvPr/>
          </p:nvSpPr>
          <p:spPr>
            <a:xfrm>
              <a:off x="72390" y="72390"/>
              <a:ext cx="32824985" cy="28993036"/>
            </a:xfrm>
            <a:custGeom>
              <a:avLst/>
              <a:gdLst/>
              <a:ahLst/>
              <a:cxnLst/>
              <a:rect l="l" t="t" r="r" b="b"/>
              <a:pathLst>
                <a:path w="32824985" h="28993036">
                  <a:moveTo>
                    <a:pt x="0" y="0"/>
                  </a:moveTo>
                  <a:lnTo>
                    <a:pt x="32824985" y="0"/>
                  </a:lnTo>
                  <a:lnTo>
                    <a:pt x="32824985" y="28993036"/>
                  </a:lnTo>
                  <a:lnTo>
                    <a:pt x="0" y="28993036"/>
                  </a:lnTo>
                  <a:lnTo>
                    <a:pt x="0" y="0"/>
                  </a:lnTo>
                  <a:close/>
                </a:path>
              </a:pathLst>
            </a:custGeom>
            <a:solidFill>
              <a:srgbClr val="FFFFFF"/>
            </a:solidFill>
          </p:spPr>
        </p:sp>
        <p:sp>
          <p:nvSpPr>
            <p:cNvPr id="26" name="Freeform 26"/>
            <p:cNvSpPr/>
            <p:nvPr/>
          </p:nvSpPr>
          <p:spPr>
            <a:xfrm>
              <a:off x="0" y="0"/>
              <a:ext cx="32969764" cy="29137815"/>
            </a:xfrm>
            <a:custGeom>
              <a:avLst/>
              <a:gdLst/>
              <a:ahLst/>
              <a:cxnLst/>
              <a:rect l="l" t="t" r="r" b="b"/>
              <a:pathLst>
                <a:path w="32969764" h="29137815">
                  <a:moveTo>
                    <a:pt x="32824986" y="28993036"/>
                  </a:moveTo>
                  <a:lnTo>
                    <a:pt x="32969764" y="28993036"/>
                  </a:lnTo>
                  <a:lnTo>
                    <a:pt x="32969764" y="29137815"/>
                  </a:lnTo>
                  <a:lnTo>
                    <a:pt x="32824986" y="29137815"/>
                  </a:lnTo>
                  <a:lnTo>
                    <a:pt x="32824986" y="28993036"/>
                  </a:lnTo>
                  <a:close/>
                  <a:moveTo>
                    <a:pt x="0" y="144780"/>
                  </a:moveTo>
                  <a:lnTo>
                    <a:pt x="144780" y="144780"/>
                  </a:lnTo>
                  <a:lnTo>
                    <a:pt x="144780" y="28993036"/>
                  </a:lnTo>
                  <a:lnTo>
                    <a:pt x="0" y="28993036"/>
                  </a:lnTo>
                  <a:lnTo>
                    <a:pt x="0" y="144780"/>
                  </a:lnTo>
                  <a:close/>
                  <a:moveTo>
                    <a:pt x="0" y="28993036"/>
                  </a:moveTo>
                  <a:lnTo>
                    <a:pt x="144780" y="28993036"/>
                  </a:lnTo>
                  <a:lnTo>
                    <a:pt x="144780" y="29137815"/>
                  </a:lnTo>
                  <a:lnTo>
                    <a:pt x="0" y="29137815"/>
                  </a:lnTo>
                  <a:lnTo>
                    <a:pt x="0" y="28993036"/>
                  </a:lnTo>
                  <a:close/>
                  <a:moveTo>
                    <a:pt x="32824986" y="144780"/>
                  </a:moveTo>
                  <a:lnTo>
                    <a:pt x="32969764" y="144780"/>
                  </a:lnTo>
                  <a:lnTo>
                    <a:pt x="32969764" y="28993036"/>
                  </a:lnTo>
                  <a:lnTo>
                    <a:pt x="32824986" y="28993036"/>
                  </a:lnTo>
                  <a:lnTo>
                    <a:pt x="32824986" y="144780"/>
                  </a:lnTo>
                  <a:close/>
                  <a:moveTo>
                    <a:pt x="144780" y="28993036"/>
                  </a:moveTo>
                  <a:lnTo>
                    <a:pt x="32824986" y="28993036"/>
                  </a:lnTo>
                  <a:lnTo>
                    <a:pt x="32824986" y="29137815"/>
                  </a:lnTo>
                  <a:lnTo>
                    <a:pt x="144780" y="29137815"/>
                  </a:lnTo>
                  <a:lnTo>
                    <a:pt x="144780" y="28993036"/>
                  </a:lnTo>
                  <a:close/>
                  <a:moveTo>
                    <a:pt x="32824986" y="0"/>
                  </a:moveTo>
                  <a:lnTo>
                    <a:pt x="32969764" y="0"/>
                  </a:lnTo>
                  <a:lnTo>
                    <a:pt x="32969764" y="144780"/>
                  </a:lnTo>
                  <a:lnTo>
                    <a:pt x="32824986" y="144780"/>
                  </a:lnTo>
                  <a:lnTo>
                    <a:pt x="32824986" y="0"/>
                  </a:lnTo>
                  <a:close/>
                  <a:moveTo>
                    <a:pt x="0" y="0"/>
                  </a:moveTo>
                  <a:lnTo>
                    <a:pt x="144780" y="0"/>
                  </a:lnTo>
                  <a:lnTo>
                    <a:pt x="144780" y="144780"/>
                  </a:lnTo>
                  <a:lnTo>
                    <a:pt x="0" y="144780"/>
                  </a:lnTo>
                  <a:lnTo>
                    <a:pt x="0" y="0"/>
                  </a:lnTo>
                  <a:close/>
                  <a:moveTo>
                    <a:pt x="144780" y="0"/>
                  </a:moveTo>
                  <a:lnTo>
                    <a:pt x="32824986" y="0"/>
                  </a:lnTo>
                  <a:lnTo>
                    <a:pt x="32824986" y="144780"/>
                  </a:lnTo>
                  <a:lnTo>
                    <a:pt x="144780" y="144780"/>
                  </a:lnTo>
                  <a:lnTo>
                    <a:pt x="144780" y="0"/>
                  </a:lnTo>
                  <a:close/>
                </a:path>
              </a:pathLst>
            </a:custGeom>
            <a:solidFill>
              <a:srgbClr val="B82627"/>
            </a:solidFill>
          </p:spPr>
        </p:sp>
      </p:grpSp>
      <p:sp>
        <p:nvSpPr>
          <p:cNvPr id="27" name="Freeform 27"/>
          <p:cNvSpPr/>
          <p:nvPr/>
        </p:nvSpPr>
        <p:spPr>
          <a:xfrm>
            <a:off x="837079" y="1910204"/>
            <a:ext cx="394705" cy="394705"/>
          </a:xfrm>
          <a:custGeom>
            <a:avLst/>
            <a:gdLst/>
            <a:ahLst/>
            <a:cxnLst/>
            <a:rect l="l" t="t" r="r" b="b"/>
            <a:pathLst>
              <a:path w="394705" h="394705">
                <a:moveTo>
                  <a:pt x="0" y="0"/>
                </a:moveTo>
                <a:lnTo>
                  <a:pt x="394705" y="0"/>
                </a:lnTo>
                <a:lnTo>
                  <a:pt x="394705" y="394705"/>
                </a:lnTo>
                <a:lnTo>
                  <a:pt x="0" y="394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8" name="Group 28"/>
          <p:cNvGrpSpPr/>
          <p:nvPr/>
        </p:nvGrpSpPr>
        <p:grpSpPr>
          <a:xfrm>
            <a:off x="193556" y="3312341"/>
            <a:ext cx="627404" cy="594383"/>
            <a:chOff x="0" y="0"/>
            <a:chExt cx="7048825" cy="6677834"/>
          </a:xfrm>
        </p:grpSpPr>
        <p:sp>
          <p:nvSpPr>
            <p:cNvPr id="29" name="Freeform 29"/>
            <p:cNvSpPr/>
            <p:nvPr/>
          </p:nvSpPr>
          <p:spPr>
            <a:xfrm>
              <a:off x="72390" y="72390"/>
              <a:ext cx="6904045" cy="6533054"/>
            </a:xfrm>
            <a:custGeom>
              <a:avLst/>
              <a:gdLst/>
              <a:ahLst/>
              <a:cxnLst/>
              <a:rect l="l" t="t" r="r" b="b"/>
              <a:pathLst>
                <a:path w="6904045" h="6533054">
                  <a:moveTo>
                    <a:pt x="0" y="0"/>
                  </a:moveTo>
                  <a:lnTo>
                    <a:pt x="6904045" y="0"/>
                  </a:lnTo>
                  <a:lnTo>
                    <a:pt x="6904045" y="6533054"/>
                  </a:lnTo>
                  <a:lnTo>
                    <a:pt x="0" y="6533054"/>
                  </a:lnTo>
                  <a:lnTo>
                    <a:pt x="0" y="0"/>
                  </a:lnTo>
                  <a:close/>
                </a:path>
              </a:pathLst>
            </a:custGeom>
            <a:solidFill>
              <a:srgbClr val="FFFFFF"/>
            </a:solidFill>
          </p:spPr>
        </p:sp>
        <p:sp>
          <p:nvSpPr>
            <p:cNvPr id="30" name="Freeform 30"/>
            <p:cNvSpPr/>
            <p:nvPr/>
          </p:nvSpPr>
          <p:spPr>
            <a:xfrm>
              <a:off x="0" y="0"/>
              <a:ext cx="7048825" cy="6677834"/>
            </a:xfrm>
            <a:custGeom>
              <a:avLst/>
              <a:gdLst/>
              <a:ahLst/>
              <a:cxnLst/>
              <a:rect l="l" t="t" r="r" b="b"/>
              <a:pathLst>
                <a:path w="7048825" h="6677834">
                  <a:moveTo>
                    <a:pt x="6904044" y="6533054"/>
                  </a:moveTo>
                  <a:lnTo>
                    <a:pt x="7048825" y="6533054"/>
                  </a:lnTo>
                  <a:lnTo>
                    <a:pt x="7048825" y="6677834"/>
                  </a:lnTo>
                  <a:lnTo>
                    <a:pt x="6904044" y="6677834"/>
                  </a:lnTo>
                  <a:lnTo>
                    <a:pt x="6904044" y="6533054"/>
                  </a:lnTo>
                  <a:close/>
                  <a:moveTo>
                    <a:pt x="0" y="144780"/>
                  </a:moveTo>
                  <a:lnTo>
                    <a:pt x="144780" y="144780"/>
                  </a:lnTo>
                  <a:lnTo>
                    <a:pt x="144780" y="6533054"/>
                  </a:lnTo>
                  <a:lnTo>
                    <a:pt x="0" y="6533054"/>
                  </a:lnTo>
                  <a:lnTo>
                    <a:pt x="0" y="144780"/>
                  </a:lnTo>
                  <a:close/>
                  <a:moveTo>
                    <a:pt x="0" y="6533054"/>
                  </a:moveTo>
                  <a:lnTo>
                    <a:pt x="144780" y="6533054"/>
                  </a:lnTo>
                  <a:lnTo>
                    <a:pt x="144780" y="6677834"/>
                  </a:lnTo>
                  <a:lnTo>
                    <a:pt x="0" y="6677834"/>
                  </a:lnTo>
                  <a:lnTo>
                    <a:pt x="0" y="6533054"/>
                  </a:lnTo>
                  <a:close/>
                  <a:moveTo>
                    <a:pt x="6904044" y="144780"/>
                  </a:moveTo>
                  <a:lnTo>
                    <a:pt x="7048825" y="144780"/>
                  </a:lnTo>
                  <a:lnTo>
                    <a:pt x="7048825" y="6533054"/>
                  </a:lnTo>
                  <a:lnTo>
                    <a:pt x="6904044" y="6533054"/>
                  </a:lnTo>
                  <a:lnTo>
                    <a:pt x="6904044" y="144780"/>
                  </a:lnTo>
                  <a:close/>
                  <a:moveTo>
                    <a:pt x="144780" y="6533054"/>
                  </a:moveTo>
                  <a:lnTo>
                    <a:pt x="6904044" y="6533054"/>
                  </a:lnTo>
                  <a:lnTo>
                    <a:pt x="6904044" y="6677834"/>
                  </a:lnTo>
                  <a:lnTo>
                    <a:pt x="144780" y="6677834"/>
                  </a:lnTo>
                  <a:lnTo>
                    <a:pt x="144780" y="6533054"/>
                  </a:lnTo>
                  <a:close/>
                  <a:moveTo>
                    <a:pt x="6904044" y="0"/>
                  </a:moveTo>
                  <a:lnTo>
                    <a:pt x="7048825" y="0"/>
                  </a:lnTo>
                  <a:lnTo>
                    <a:pt x="7048825" y="144780"/>
                  </a:lnTo>
                  <a:lnTo>
                    <a:pt x="6904044" y="144780"/>
                  </a:lnTo>
                  <a:lnTo>
                    <a:pt x="6904044" y="0"/>
                  </a:lnTo>
                  <a:close/>
                  <a:moveTo>
                    <a:pt x="0" y="0"/>
                  </a:moveTo>
                  <a:lnTo>
                    <a:pt x="144780" y="0"/>
                  </a:lnTo>
                  <a:lnTo>
                    <a:pt x="144780" y="144780"/>
                  </a:lnTo>
                  <a:lnTo>
                    <a:pt x="0" y="144780"/>
                  </a:lnTo>
                  <a:lnTo>
                    <a:pt x="0" y="0"/>
                  </a:lnTo>
                  <a:close/>
                  <a:moveTo>
                    <a:pt x="144780" y="0"/>
                  </a:moveTo>
                  <a:lnTo>
                    <a:pt x="6904044" y="0"/>
                  </a:lnTo>
                  <a:lnTo>
                    <a:pt x="6904044" y="144780"/>
                  </a:lnTo>
                  <a:lnTo>
                    <a:pt x="144780" y="144780"/>
                  </a:lnTo>
                  <a:lnTo>
                    <a:pt x="144780" y="0"/>
                  </a:lnTo>
                  <a:close/>
                </a:path>
              </a:pathLst>
            </a:custGeom>
            <a:solidFill>
              <a:srgbClr val="B82627"/>
            </a:solidFill>
          </p:spPr>
        </p:sp>
      </p:grpSp>
      <p:sp>
        <p:nvSpPr>
          <p:cNvPr id="31" name="Freeform 31"/>
          <p:cNvSpPr/>
          <p:nvPr/>
        </p:nvSpPr>
        <p:spPr>
          <a:xfrm>
            <a:off x="375533" y="3395186"/>
            <a:ext cx="263451" cy="428693"/>
          </a:xfrm>
          <a:custGeom>
            <a:avLst/>
            <a:gdLst/>
            <a:ahLst/>
            <a:cxnLst/>
            <a:rect l="l" t="t" r="r" b="b"/>
            <a:pathLst>
              <a:path w="263451" h="428693">
                <a:moveTo>
                  <a:pt x="0" y="0"/>
                </a:moveTo>
                <a:lnTo>
                  <a:pt x="263451" y="0"/>
                </a:lnTo>
                <a:lnTo>
                  <a:pt x="263451" y="428694"/>
                </a:lnTo>
                <a:lnTo>
                  <a:pt x="0" y="4286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a:off x="3591747" y="3368878"/>
            <a:ext cx="275550" cy="481310"/>
          </a:xfrm>
          <a:custGeom>
            <a:avLst/>
            <a:gdLst/>
            <a:ahLst/>
            <a:cxnLst/>
            <a:rect l="l" t="t" r="r" b="b"/>
            <a:pathLst>
              <a:path w="275550" h="481310">
                <a:moveTo>
                  <a:pt x="0" y="0"/>
                </a:moveTo>
                <a:lnTo>
                  <a:pt x="275549" y="0"/>
                </a:lnTo>
                <a:lnTo>
                  <a:pt x="275549" y="481310"/>
                </a:lnTo>
                <a:lnTo>
                  <a:pt x="0" y="481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6820657" y="3382412"/>
            <a:ext cx="261189" cy="454242"/>
          </a:xfrm>
          <a:custGeom>
            <a:avLst/>
            <a:gdLst/>
            <a:ahLst/>
            <a:cxnLst/>
            <a:rect l="l" t="t" r="r" b="b"/>
            <a:pathLst>
              <a:path w="261189" h="454242">
                <a:moveTo>
                  <a:pt x="0" y="0"/>
                </a:moveTo>
                <a:lnTo>
                  <a:pt x="261189" y="0"/>
                </a:lnTo>
                <a:lnTo>
                  <a:pt x="261189" y="454242"/>
                </a:lnTo>
                <a:lnTo>
                  <a:pt x="0" y="4542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4" name="TextBox 34"/>
          <p:cNvSpPr txBox="1"/>
          <p:nvPr/>
        </p:nvSpPr>
        <p:spPr>
          <a:xfrm>
            <a:off x="3899822" y="1354560"/>
            <a:ext cx="5623578" cy="1019175"/>
          </a:xfrm>
          <a:prstGeom prst="rect">
            <a:avLst/>
          </a:prstGeom>
        </p:spPr>
        <p:txBody>
          <a:bodyPr lIns="0" tIns="0" rIns="0" bIns="0" rtlCol="0" anchor="t">
            <a:spAutoFit/>
          </a:bodyPr>
          <a:lstStyle/>
          <a:p>
            <a:pPr algn="ctr">
              <a:lnSpc>
                <a:spcPts val="8095"/>
              </a:lnSpc>
            </a:pPr>
            <a:r>
              <a:rPr lang="en-US" sz="6746">
                <a:solidFill>
                  <a:srgbClr val="000000"/>
                </a:solidFill>
                <a:latin typeface="League Spartan"/>
              </a:rPr>
              <a:t>FOOD LOSS</a:t>
            </a:r>
          </a:p>
        </p:txBody>
      </p:sp>
      <p:sp>
        <p:nvSpPr>
          <p:cNvPr id="35" name="Freeform 35"/>
          <p:cNvSpPr/>
          <p:nvPr/>
        </p:nvSpPr>
        <p:spPr>
          <a:xfrm>
            <a:off x="-237822" y="187915"/>
            <a:ext cx="3939059" cy="2890284"/>
          </a:xfrm>
          <a:custGeom>
            <a:avLst/>
            <a:gdLst/>
            <a:ahLst/>
            <a:cxnLst/>
            <a:rect l="l" t="t" r="r" b="b"/>
            <a:pathLst>
              <a:path w="3939059" h="2890284">
                <a:moveTo>
                  <a:pt x="0" y="0"/>
                </a:moveTo>
                <a:lnTo>
                  <a:pt x="3939059" y="0"/>
                </a:lnTo>
                <a:lnTo>
                  <a:pt x="3939059" y="2890285"/>
                </a:lnTo>
                <a:lnTo>
                  <a:pt x="0" y="2890285"/>
                </a:lnTo>
                <a:lnTo>
                  <a:pt x="0" y="0"/>
                </a:lnTo>
                <a:close/>
              </a:path>
            </a:pathLst>
          </a:custGeom>
          <a:blipFill>
            <a:blip r:embed="rId12"/>
            <a:stretch>
              <a:fillRect/>
            </a:stretch>
          </a:blipFill>
        </p:spPr>
      </p:sp>
      <p:sp>
        <p:nvSpPr>
          <p:cNvPr id="36" name="Freeform 36"/>
          <p:cNvSpPr/>
          <p:nvPr/>
        </p:nvSpPr>
        <p:spPr>
          <a:xfrm>
            <a:off x="1853030" y="2077940"/>
            <a:ext cx="926839" cy="889765"/>
          </a:xfrm>
          <a:custGeom>
            <a:avLst/>
            <a:gdLst/>
            <a:ahLst/>
            <a:cxnLst/>
            <a:rect l="l" t="t" r="r" b="b"/>
            <a:pathLst>
              <a:path w="926839" h="889765">
                <a:moveTo>
                  <a:pt x="0" y="0"/>
                </a:moveTo>
                <a:lnTo>
                  <a:pt x="926838" y="0"/>
                </a:lnTo>
                <a:lnTo>
                  <a:pt x="926838" y="889765"/>
                </a:lnTo>
                <a:lnTo>
                  <a:pt x="0" y="8897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a:off x="689971" y="2077940"/>
            <a:ext cx="926839" cy="889765"/>
          </a:xfrm>
          <a:custGeom>
            <a:avLst/>
            <a:gdLst/>
            <a:ahLst/>
            <a:cxnLst/>
            <a:rect l="l" t="t" r="r" b="b"/>
            <a:pathLst>
              <a:path w="926839" h="889765">
                <a:moveTo>
                  <a:pt x="0" y="0"/>
                </a:moveTo>
                <a:lnTo>
                  <a:pt x="926839" y="0"/>
                </a:lnTo>
                <a:lnTo>
                  <a:pt x="926839" y="889765"/>
                </a:lnTo>
                <a:lnTo>
                  <a:pt x="0" y="8897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1" name="Freeform 41"/>
          <p:cNvSpPr/>
          <p:nvPr/>
        </p:nvSpPr>
        <p:spPr>
          <a:xfrm>
            <a:off x="2426079" y="845497"/>
            <a:ext cx="926839" cy="889765"/>
          </a:xfrm>
          <a:custGeom>
            <a:avLst/>
            <a:gdLst/>
            <a:ahLst/>
            <a:cxnLst/>
            <a:rect l="l" t="t" r="r" b="b"/>
            <a:pathLst>
              <a:path w="926839" h="889765">
                <a:moveTo>
                  <a:pt x="0" y="0"/>
                </a:moveTo>
                <a:lnTo>
                  <a:pt x="926839" y="0"/>
                </a:lnTo>
                <a:lnTo>
                  <a:pt x="926839" y="889765"/>
                </a:lnTo>
                <a:lnTo>
                  <a:pt x="0" y="8897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8" name="Freeform 38"/>
          <p:cNvSpPr/>
          <p:nvPr/>
        </p:nvSpPr>
        <p:spPr>
          <a:xfrm>
            <a:off x="283197" y="1354560"/>
            <a:ext cx="2897021" cy="858572"/>
          </a:xfrm>
          <a:custGeom>
            <a:avLst/>
            <a:gdLst/>
            <a:ahLst/>
            <a:cxnLst/>
            <a:rect l="l" t="t" r="r" b="b"/>
            <a:pathLst>
              <a:path w="2897021" h="858572">
                <a:moveTo>
                  <a:pt x="0" y="0"/>
                </a:moveTo>
                <a:lnTo>
                  <a:pt x="2897021" y="0"/>
                </a:lnTo>
                <a:lnTo>
                  <a:pt x="2897021" y="858571"/>
                </a:lnTo>
                <a:lnTo>
                  <a:pt x="0" y="8585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9" name="Freeform 39"/>
          <p:cNvSpPr/>
          <p:nvPr/>
        </p:nvSpPr>
        <p:spPr>
          <a:xfrm>
            <a:off x="1389610" y="464794"/>
            <a:ext cx="926839" cy="889765"/>
          </a:xfrm>
          <a:custGeom>
            <a:avLst/>
            <a:gdLst/>
            <a:ahLst/>
            <a:cxnLst/>
            <a:rect l="l" t="t" r="r" b="b"/>
            <a:pathLst>
              <a:path w="926839" h="889765">
                <a:moveTo>
                  <a:pt x="0" y="0"/>
                </a:moveTo>
                <a:lnTo>
                  <a:pt x="926839" y="0"/>
                </a:lnTo>
                <a:lnTo>
                  <a:pt x="926839" y="889766"/>
                </a:lnTo>
                <a:lnTo>
                  <a:pt x="0" y="8897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0" name="Freeform 40"/>
          <p:cNvSpPr/>
          <p:nvPr/>
        </p:nvSpPr>
        <p:spPr>
          <a:xfrm>
            <a:off x="-237822" y="1633058"/>
            <a:ext cx="926839" cy="889765"/>
          </a:xfrm>
          <a:custGeom>
            <a:avLst/>
            <a:gdLst/>
            <a:ahLst/>
            <a:cxnLst/>
            <a:rect l="l" t="t" r="r" b="b"/>
            <a:pathLst>
              <a:path w="926839" h="889765">
                <a:moveTo>
                  <a:pt x="0" y="0"/>
                </a:moveTo>
                <a:lnTo>
                  <a:pt x="926839" y="0"/>
                </a:lnTo>
                <a:lnTo>
                  <a:pt x="926839" y="889765"/>
                </a:lnTo>
                <a:lnTo>
                  <a:pt x="0" y="8897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3" name="TextBox 43"/>
          <p:cNvSpPr txBox="1"/>
          <p:nvPr/>
        </p:nvSpPr>
        <p:spPr>
          <a:xfrm>
            <a:off x="990273" y="3345363"/>
            <a:ext cx="2064340" cy="528341"/>
          </a:xfrm>
          <a:prstGeom prst="rect">
            <a:avLst/>
          </a:prstGeom>
        </p:spPr>
        <p:txBody>
          <a:bodyPr lIns="0" tIns="0" rIns="0" bIns="0" rtlCol="0" anchor="t">
            <a:spAutoFit/>
          </a:bodyPr>
          <a:lstStyle/>
          <a:p>
            <a:pPr algn="ctr">
              <a:lnSpc>
                <a:spcPts val="2080"/>
              </a:lnSpc>
            </a:pPr>
            <a:r>
              <a:rPr lang="en-US" sz="1733">
                <a:solidFill>
                  <a:srgbClr val="FFFFFF"/>
                </a:solidFill>
                <a:latin typeface="Montserrat Bold"/>
              </a:rPr>
              <a:t>Contact Partner Development</a:t>
            </a:r>
          </a:p>
        </p:txBody>
      </p:sp>
      <p:sp>
        <p:nvSpPr>
          <p:cNvPr id="44" name="TextBox 44"/>
          <p:cNvSpPr txBox="1"/>
          <p:nvPr/>
        </p:nvSpPr>
        <p:spPr>
          <a:xfrm>
            <a:off x="268151" y="4548420"/>
            <a:ext cx="2786461" cy="1372236"/>
          </a:xfrm>
          <a:prstGeom prst="rect">
            <a:avLst/>
          </a:prstGeom>
        </p:spPr>
        <p:txBody>
          <a:bodyPr lIns="0" tIns="0" rIns="0" bIns="0" rtlCol="0" anchor="t">
            <a:spAutoFit/>
          </a:bodyPr>
          <a:lstStyle/>
          <a:p>
            <a:pPr algn="ctr">
              <a:lnSpc>
                <a:spcPts val="2799"/>
              </a:lnSpc>
            </a:pPr>
            <a:r>
              <a:rPr lang="en-US" sz="1399">
                <a:solidFill>
                  <a:srgbClr val="000000"/>
                </a:solidFill>
                <a:latin typeface="Montserrat Bold"/>
              </a:rPr>
              <a:t>DO NOT THROW THE PRODUCT AWAY!</a:t>
            </a:r>
            <a:r>
              <a:rPr lang="en-US" sz="1399">
                <a:solidFill>
                  <a:srgbClr val="000000"/>
                </a:solidFill>
                <a:latin typeface="Montserrat"/>
              </a:rPr>
              <a:t> If you have damaged or spoiled food, call us first.</a:t>
            </a:r>
          </a:p>
        </p:txBody>
      </p:sp>
      <p:sp>
        <p:nvSpPr>
          <p:cNvPr id="45" name="TextBox 45"/>
          <p:cNvSpPr txBox="1"/>
          <p:nvPr/>
        </p:nvSpPr>
        <p:spPr>
          <a:xfrm>
            <a:off x="7349343" y="3345363"/>
            <a:ext cx="2222791" cy="528341"/>
          </a:xfrm>
          <a:prstGeom prst="rect">
            <a:avLst/>
          </a:prstGeom>
        </p:spPr>
        <p:txBody>
          <a:bodyPr lIns="0" tIns="0" rIns="0" bIns="0" rtlCol="0" anchor="t">
            <a:spAutoFit/>
          </a:bodyPr>
          <a:lstStyle/>
          <a:p>
            <a:pPr algn="ctr">
              <a:lnSpc>
                <a:spcPts val="2080"/>
              </a:lnSpc>
            </a:pPr>
            <a:r>
              <a:rPr lang="en-US" sz="1733">
                <a:solidFill>
                  <a:srgbClr val="FFFFFF"/>
                </a:solidFill>
                <a:latin typeface="Montserrat Bold"/>
              </a:rPr>
              <a:t>Dispose of Product &amp; Document</a:t>
            </a:r>
          </a:p>
        </p:txBody>
      </p:sp>
      <p:sp>
        <p:nvSpPr>
          <p:cNvPr id="46" name="TextBox 46"/>
          <p:cNvSpPr txBox="1"/>
          <p:nvPr/>
        </p:nvSpPr>
        <p:spPr>
          <a:xfrm>
            <a:off x="6711611" y="4195995"/>
            <a:ext cx="2786461" cy="2077086"/>
          </a:xfrm>
          <a:prstGeom prst="rect">
            <a:avLst/>
          </a:prstGeom>
        </p:spPr>
        <p:txBody>
          <a:bodyPr lIns="0" tIns="0" rIns="0" bIns="0" rtlCol="0" anchor="t">
            <a:spAutoFit/>
          </a:bodyPr>
          <a:lstStyle/>
          <a:p>
            <a:pPr algn="ctr">
              <a:lnSpc>
                <a:spcPts val="2799"/>
              </a:lnSpc>
            </a:pPr>
            <a:r>
              <a:rPr lang="en-US" sz="1399">
                <a:solidFill>
                  <a:srgbClr val="000000"/>
                </a:solidFill>
                <a:latin typeface="Montserrat"/>
              </a:rPr>
              <a:t>Once Partner Development gives you the okay, document the destruction and disposal process (provide photos and name(s) of who is disposing of product).</a:t>
            </a:r>
          </a:p>
        </p:txBody>
      </p:sp>
      <p:sp>
        <p:nvSpPr>
          <p:cNvPr id="47" name="TextBox 47"/>
          <p:cNvSpPr txBox="1"/>
          <p:nvPr/>
        </p:nvSpPr>
        <p:spPr>
          <a:xfrm>
            <a:off x="4212003" y="3345363"/>
            <a:ext cx="2064340" cy="528341"/>
          </a:xfrm>
          <a:prstGeom prst="rect">
            <a:avLst/>
          </a:prstGeom>
        </p:spPr>
        <p:txBody>
          <a:bodyPr lIns="0" tIns="0" rIns="0" bIns="0" rtlCol="0" anchor="t">
            <a:spAutoFit/>
          </a:bodyPr>
          <a:lstStyle/>
          <a:p>
            <a:pPr algn="ctr">
              <a:lnSpc>
                <a:spcPts val="2080"/>
              </a:lnSpc>
            </a:pPr>
            <a:r>
              <a:rPr lang="en-US" sz="1733">
                <a:solidFill>
                  <a:srgbClr val="FFFFFF"/>
                </a:solidFill>
                <a:latin typeface="Montserrat Bold"/>
              </a:rPr>
              <a:t>Provide information</a:t>
            </a:r>
          </a:p>
        </p:txBody>
      </p:sp>
      <p:sp>
        <p:nvSpPr>
          <p:cNvPr id="48" name="TextBox 48"/>
          <p:cNvSpPr txBox="1"/>
          <p:nvPr/>
        </p:nvSpPr>
        <p:spPr>
          <a:xfrm>
            <a:off x="3489881" y="4195995"/>
            <a:ext cx="2786461" cy="2077086"/>
          </a:xfrm>
          <a:prstGeom prst="rect">
            <a:avLst/>
          </a:prstGeom>
        </p:spPr>
        <p:txBody>
          <a:bodyPr lIns="0" tIns="0" rIns="0" bIns="0" rtlCol="0" anchor="t">
            <a:spAutoFit/>
          </a:bodyPr>
          <a:lstStyle/>
          <a:p>
            <a:pPr marL="302259" lvl="1" indent="-151129">
              <a:lnSpc>
                <a:spcPts val="2799"/>
              </a:lnSpc>
              <a:buFont typeface="Arial"/>
              <a:buChar char="•"/>
            </a:pPr>
            <a:r>
              <a:rPr lang="en-US" sz="1399">
                <a:solidFill>
                  <a:srgbClr val="000000"/>
                </a:solidFill>
                <a:latin typeface="Montserrat"/>
              </a:rPr>
              <a:t>Name of product </a:t>
            </a:r>
          </a:p>
          <a:p>
            <a:pPr marL="302259" lvl="1" indent="-151129">
              <a:lnSpc>
                <a:spcPts val="2799"/>
              </a:lnSpc>
              <a:buFont typeface="Arial"/>
              <a:buChar char="•"/>
            </a:pPr>
            <a:r>
              <a:rPr lang="en-US" sz="1399">
                <a:solidFill>
                  <a:srgbClr val="000000"/>
                </a:solidFill>
                <a:latin typeface="Montserrat"/>
              </a:rPr>
              <a:t>Date received</a:t>
            </a:r>
          </a:p>
          <a:p>
            <a:pPr marL="302259" lvl="1" indent="-151129">
              <a:lnSpc>
                <a:spcPts val="2799"/>
              </a:lnSpc>
              <a:buFont typeface="Arial"/>
              <a:buChar char="•"/>
            </a:pPr>
            <a:r>
              <a:rPr lang="en-US" sz="1399">
                <a:solidFill>
                  <a:srgbClr val="000000"/>
                </a:solidFill>
                <a:latin typeface="Montserrat"/>
              </a:rPr>
              <a:t>Quantity</a:t>
            </a:r>
          </a:p>
          <a:p>
            <a:pPr marL="302259" lvl="1" indent="-151129">
              <a:lnSpc>
                <a:spcPts val="2799"/>
              </a:lnSpc>
              <a:buFont typeface="Arial"/>
              <a:buChar char="•"/>
            </a:pPr>
            <a:r>
              <a:rPr lang="en-US" sz="1399">
                <a:solidFill>
                  <a:srgbClr val="000000"/>
                </a:solidFill>
                <a:latin typeface="Montserrat"/>
              </a:rPr>
              <a:t>Product issue(s)</a:t>
            </a:r>
          </a:p>
          <a:p>
            <a:pPr marL="302259" lvl="1" indent="-151129">
              <a:lnSpc>
                <a:spcPts val="2799"/>
              </a:lnSpc>
              <a:buFont typeface="Arial"/>
              <a:buChar char="•"/>
            </a:pPr>
            <a:r>
              <a:rPr lang="en-US" sz="1399">
                <a:solidFill>
                  <a:srgbClr val="000000"/>
                </a:solidFill>
                <a:latin typeface="Montserrat"/>
              </a:rPr>
              <a:t>Time and temperature sheets</a:t>
            </a:r>
          </a:p>
        </p:txBody>
      </p:sp>
      <p:sp>
        <p:nvSpPr>
          <p:cNvPr id="49" name="TextBox 49"/>
          <p:cNvSpPr txBox="1"/>
          <p:nvPr/>
        </p:nvSpPr>
        <p:spPr>
          <a:xfrm>
            <a:off x="481266" y="1578858"/>
            <a:ext cx="2500882" cy="330147"/>
          </a:xfrm>
          <a:prstGeom prst="rect">
            <a:avLst/>
          </a:prstGeom>
        </p:spPr>
        <p:txBody>
          <a:bodyPr lIns="0" tIns="0" rIns="0" bIns="0" rtlCol="0" anchor="t">
            <a:spAutoFit/>
          </a:bodyPr>
          <a:lstStyle/>
          <a:p>
            <a:pPr algn="ctr">
              <a:lnSpc>
                <a:spcPts val="2627"/>
              </a:lnSpc>
            </a:pPr>
            <a:r>
              <a:rPr lang="en-US" sz="1876">
                <a:solidFill>
                  <a:srgbClr val="002F15"/>
                </a:solidFill>
                <a:latin typeface="Permanent Marker"/>
              </a:rPr>
              <a:t>CONTAMINATED</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wipe(down)">
                                      <p:cBhvr>
                                        <p:cTn id="33" dur="500"/>
                                        <p:tgtEl>
                                          <p:spTgt spid="48"/>
                                        </p:tgtEl>
                                      </p:cBhvr>
                                    </p:animEffect>
                                  </p:childTnLst>
                                </p:cTn>
                              </p:par>
                              <p:par>
                                <p:cTn id="34" presetID="22" presetClass="entr" presetSubtype="4"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par>
                                <p:cTn id="51" presetID="2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down)">
                                      <p:cBhvr>
                                        <p:cTn id="53" dur="500"/>
                                        <p:tgtEl>
                                          <p:spTgt spid="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wipe(down)">
                                      <p:cBhvr>
                                        <p:cTn id="56" dur="500"/>
                                        <p:tgtEl>
                                          <p:spTgt spid="45"/>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par>
                                <p:cTn id="60" presetID="22" presetClass="entr" presetSubtype="4"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par>
                                <p:cTn id="63" presetID="22" presetClass="entr" presetSubtype="4"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par>
                                <p:cTn id="66" presetID="22" presetClass="entr" presetSubtype="4"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down)">
                                      <p:cBhvr>
                                        <p:cTn id="68" dur="500"/>
                                        <p:tgtEl>
                                          <p:spTgt spid="39"/>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wipe(down)">
                                      <p:cBhvr>
                                        <p:cTn id="71" dur="500"/>
                                        <p:tgtEl>
                                          <p:spTgt spid="49"/>
                                        </p:tgtEl>
                                      </p:cBhvr>
                                    </p:animEffect>
                                  </p:childTnLst>
                                </p:cTn>
                              </p:par>
                              <p:par>
                                <p:cTn id="72" presetID="22" presetClass="entr" presetSubtype="4"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down)">
                                      <p:cBhvr>
                                        <p:cTn id="74" dur="500"/>
                                        <p:tgtEl>
                                          <p:spTgt spid="38"/>
                                        </p:tgtEl>
                                      </p:cBhvr>
                                    </p:animEffect>
                                  </p:childTnLst>
                                </p:cTn>
                              </p:par>
                              <p:par>
                                <p:cTn id="75" presetID="22" presetClass="entr" presetSubtype="4"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ipe(down)">
                                      <p:cBhvr>
                                        <p:cTn id="77" dur="500"/>
                                        <p:tgtEl>
                                          <p:spTgt spid="36"/>
                                        </p:tgtEl>
                                      </p:cBhvr>
                                    </p:animEffect>
                                  </p:childTnLst>
                                </p:cTn>
                              </p:par>
                              <p:par>
                                <p:cTn id="78" presetID="22" presetClass="entr" presetSubtype="4"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ipe(down)">
                                      <p:cBhvr>
                                        <p:cTn id="80" dur="500"/>
                                        <p:tgtEl>
                                          <p:spTgt spid="37"/>
                                        </p:tgtEl>
                                      </p:cBhvr>
                                    </p:animEffect>
                                  </p:childTnLst>
                                </p:cTn>
                              </p:par>
                              <p:par>
                                <p:cTn id="81" presetID="22" presetClass="entr" presetSubtype="4"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E43"/>
        </a:solidFill>
        <a:effectLst/>
      </p:bgPr>
    </p:bg>
    <p:spTree>
      <p:nvGrpSpPr>
        <p:cNvPr id="1" name=""/>
        <p:cNvGrpSpPr/>
        <p:nvPr/>
      </p:nvGrpSpPr>
      <p:grpSpPr>
        <a:xfrm>
          <a:off x="0" y="0"/>
          <a:ext cx="0" cy="0"/>
          <a:chOff x="0" y="0"/>
          <a:chExt cx="0" cy="0"/>
        </a:xfrm>
      </p:grpSpPr>
      <p:sp>
        <p:nvSpPr>
          <p:cNvPr id="2" name="Freeform 2"/>
          <p:cNvSpPr/>
          <p:nvPr/>
        </p:nvSpPr>
        <p:spPr>
          <a:xfrm>
            <a:off x="-54363" y="2611639"/>
            <a:ext cx="7199640" cy="3185942"/>
          </a:xfrm>
          <a:custGeom>
            <a:avLst/>
            <a:gdLst/>
            <a:ahLst/>
            <a:cxnLst/>
            <a:rect l="l" t="t" r="r" b="b"/>
            <a:pathLst>
              <a:path w="6312847" h="5429049">
                <a:moveTo>
                  <a:pt x="0" y="0"/>
                </a:moveTo>
                <a:lnTo>
                  <a:pt x="6312848" y="0"/>
                </a:lnTo>
                <a:lnTo>
                  <a:pt x="6312848" y="5429049"/>
                </a:lnTo>
                <a:lnTo>
                  <a:pt x="0" y="54290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206786"/>
            <a:ext cx="2194560" cy="2194560"/>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CC33"/>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Date cases to keep track of how long products have been in your inventory</a:t>
              </a:r>
              <a:r>
                <a:rPr lang="en-US" sz="1299" spc="5">
                  <a:solidFill>
                    <a:srgbClr val="000000"/>
                  </a:solidFill>
                  <a:latin typeface="Open Sans 1"/>
                </a:rPr>
                <a:t>.</a:t>
              </a:r>
            </a:p>
          </p:txBody>
        </p:sp>
      </p:grpSp>
      <p:grpSp>
        <p:nvGrpSpPr>
          <p:cNvPr id="6" name="Group 6"/>
          <p:cNvGrpSpPr/>
          <p:nvPr/>
        </p:nvGrpSpPr>
        <p:grpSpPr>
          <a:xfrm>
            <a:off x="1108974" y="3790819"/>
            <a:ext cx="2788485" cy="278848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If products are on shelves for 3-4 months, reach out to DTC. We can help find ways to nudge the item(s).</a:t>
              </a:r>
            </a:p>
          </p:txBody>
        </p:sp>
      </p:grpSp>
      <p:sp>
        <p:nvSpPr>
          <p:cNvPr id="9" name="Freeform 9"/>
          <p:cNvSpPr/>
          <p:nvPr/>
        </p:nvSpPr>
        <p:spPr>
          <a:xfrm>
            <a:off x="6268245" y="110128"/>
            <a:ext cx="3313109" cy="3877844"/>
          </a:xfrm>
          <a:custGeom>
            <a:avLst/>
            <a:gdLst/>
            <a:ahLst/>
            <a:cxnLst/>
            <a:rect l="l" t="t" r="r" b="b"/>
            <a:pathLst>
              <a:path w="3313109" h="3877844">
                <a:moveTo>
                  <a:pt x="0" y="0"/>
                </a:moveTo>
                <a:lnTo>
                  <a:pt x="3313110" y="0"/>
                </a:lnTo>
                <a:lnTo>
                  <a:pt x="3313110" y="3877844"/>
                </a:lnTo>
                <a:lnTo>
                  <a:pt x="0" y="3877844"/>
                </a:lnTo>
                <a:lnTo>
                  <a:pt x="0" y="0"/>
                </a:lnTo>
                <a:close/>
              </a:path>
            </a:pathLst>
          </a:custGeom>
          <a:blipFill>
            <a:blip r:embed="rId5"/>
            <a:stretch>
              <a:fillRect/>
            </a:stretch>
          </a:blipFill>
        </p:spPr>
      </p:sp>
      <p:grpSp>
        <p:nvGrpSpPr>
          <p:cNvPr id="10" name="Group 10"/>
          <p:cNvGrpSpPr/>
          <p:nvPr/>
        </p:nvGrpSpPr>
        <p:grpSpPr>
          <a:xfrm>
            <a:off x="8107976" y="-73350"/>
            <a:ext cx="1872614" cy="1872614"/>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9CC33"/>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Keep food transfer documents on file for 3 years plus the current year.</a:t>
              </a:r>
            </a:p>
          </p:txBody>
        </p:sp>
      </p:grpSp>
      <p:grpSp>
        <p:nvGrpSpPr>
          <p:cNvPr id="13" name="Group 13"/>
          <p:cNvGrpSpPr/>
          <p:nvPr/>
        </p:nvGrpSpPr>
        <p:grpSpPr>
          <a:xfrm>
            <a:off x="5844612" y="3726952"/>
            <a:ext cx="3204511" cy="3218873"/>
            <a:chOff x="-38572" y="-75627"/>
            <a:chExt cx="876625" cy="880554"/>
          </a:xfrm>
        </p:grpSpPr>
        <p:sp>
          <p:nvSpPr>
            <p:cNvPr id="14" name="Freeform 14"/>
            <p:cNvSpPr/>
            <p:nvPr/>
          </p:nvSpPr>
          <p:spPr>
            <a:xfrm>
              <a:off x="-38572" y="-75627"/>
              <a:ext cx="876625" cy="880554"/>
            </a:xfrm>
            <a:custGeom>
              <a:avLst/>
              <a:gdLst/>
              <a:ahLst/>
              <a:cxnLst/>
              <a:rect l="l" t="t" r="r" b="b"/>
              <a:pathLst>
                <a:path w="876625" h="880554">
                  <a:moveTo>
                    <a:pt x="438313" y="0"/>
                  </a:moveTo>
                  <a:cubicBezTo>
                    <a:pt x="680702" y="1084"/>
                    <a:pt x="876625" y="197885"/>
                    <a:pt x="876625" y="440277"/>
                  </a:cubicBezTo>
                  <a:cubicBezTo>
                    <a:pt x="876625" y="682669"/>
                    <a:pt x="680702" y="879470"/>
                    <a:pt x="438313" y="880554"/>
                  </a:cubicBezTo>
                  <a:cubicBezTo>
                    <a:pt x="195923" y="879470"/>
                    <a:pt x="0" y="682669"/>
                    <a:pt x="0" y="440277"/>
                  </a:cubicBezTo>
                  <a:cubicBezTo>
                    <a:pt x="0" y="197885"/>
                    <a:pt x="195923" y="1084"/>
                    <a:pt x="438313" y="0"/>
                  </a:cubicBezTo>
                  <a:close/>
                </a:path>
              </a:pathLst>
            </a:custGeom>
            <a:solidFill>
              <a:srgbClr val="99CC33"/>
            </a:solidFill>
          </p:spPr>
        </p:sp>
        <p:sp>
          <p:nvSpPr>
            <p:cNvPr id="15" name="TextBox 15"/>
            <p:cNvSpPr txBox="1"/>
            <p:nvPr/>
          </p:nvSpPr>
          <p:spPr>
            <a:xfrm>
              <a:off x="76200" y="57150"/>
              <a:ext cx="660400" cy="679450"/>
            </a:xfrm>
            <a:prstGeom prst="rect">
              <a:avLst/>
            </a:prstGeom>
          </p:spPr>
          <p:txBody>
            <a:bodyPr lIns="50800" tIns="50800" rIns="50800" bIns="50800" rtlCol="0" anchor="ctr"/>
            <a:lstStyle/>
            <a:p>
              <a:pPr algn="ctr">
                <a:lnSpc>
                  <a:spcPts val="2099"/>
                </a:lnSpc>
              </a:pPr>
              <a:r>
                <a:rPr lang="en-US" sz="1499" spc="5">
                  <a:solidFill>
                    <a:srgbClr val="000000"/>
                  </a:solidFill>
                  <a:latin typeface="Open Sans 1 Bold"/>
                </a:rPr>
                <a:t>Partners MUST contact DTC before transferring TEFAP food. We will document and help to connect you with another TEFAP location in your county.</a:t>
              </a:r>
            </a:p>
          </p:txBody>
        </p:sp>
      </p:grpSp>
      <p:grpSp>
        <p:nvGrpSpPr>
          <p:cNvPr id="16" name="Group 16"/>
          <p:cNvGrpSpPr/>
          <p:nvPr/>
        </p:nvGrpSpPr>
        <p:grpSpPr>
          <a:xfrm>
            <a:off x="548910" y="1743789"/>
            <a:ext cx="1168216" cy="1315114"/>
            <a:chOff x="0" y="0"/>
            <a:chExt cx="1557622" cy="1753485"/>
          </a:xfrm>
        </p:grpSpPr>
        <p:sp>
          <p:nvSpPr>
            <p:cNvPr id="17" name="Freeform 17"/>
            <p:cNvSpPr/>
            <p:nvPr/>
          </p:nvSpPr>
          <p:spPr>
            <a:xfrm>
              <a:off x="0" y="0"/>
              <a:ext cx="1518957" cy="1753485"/>
            </a:xfrm>
            <a:custGeom>
              <a:avLst/>
              <a:gdLst/>
              <a:ahLst/>
              <a:cxnLst/>
              <a:rect l="l" t="t" r="r" b="b"/>
              <a:pathLst>
                <a:path w="1518957" h="1753485">
                  <a:moveTo>
                    <a:pt x="0" y="0"/>
                  </a:moveTo>
                  <a:lnTo>
                    <a:pt x="1518957" y="0"/>
                  </a:lnTo>
                  <a:lnTo>
                    <a:pt x="1518957" y="1753485"/>
                  </a:lnTo>
                  <a:lnTo>
                    <a:pt x="0" y="17534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rot="-1873686">
              <a:off x="799720" y="729761"/>
              <a:ext cx="708021" cy="390419"/>
            </a:xfrm>
            <a:prstGeom prst="rect">
              <a:avLst/>
            </a:prstGeom>
          </p:spPr>
          <p:txBody>
            <a:bodyPr lIns="0" tIns="0" rIns="0" bIns="0" rtlCol="0" anchor="t">
              <a:spAutoFit/>
            </a:bodyPr>
            <a:lstStyle/>
            <a:p>
              <a:pPr algn="ctr">
                <a:lnSpc>
                  <a:spcPts val="1194"/>
                </a:lnSpc>
              </a:pPr>
              <a:r>
                <a:rPr lang="en-US" sz="852">
                  <a:solidFill>
                    <a:srgbClr val="004AAD"/>
                  </a:solidFill>
                  <a:latin typeface="Permanent Marker"/>
                </a:rPr>
                <a:t>Received 4/2/2023</a:t>
              </a:r>
            </a:p>
          </p:txBody>
        </p:sp>
        <p:sp>
          <p:nvSpPr>
            <p:cNvPr id="19" name="TextBox 19"/>
            <p:cNvSpPr txBox="1"/>
            <p:nvPr/>
          </p:nvSpPr>
          <p:spPr>
            <a:xfrm rot="-1945733">
              <a:off x="209516" y="246735"/>
              <a:ext cx="713126" cy="164309"/>
            </a:xfrm>
            <a:prstGeom prst="rect">
              <a:avLst/>
            </a:prstGeom>
          </p:spPr>
          <p:txBody>
            <a:bodyPr lIns="0" tIns="0" rIns="0" bIns="0" rtlCol="0" anchor="t">
              <a:spAutoFit/>
            </a:bodyPr>
            <a:lstStyle/>
            <a:p>
              <a:pPr algn="ctr">
                <a:lnSpc>
                  <a:spcPts val="949"/>
                </a:lnSpc>
              </a:pPr>
              <a:r>
                <a:rPr lang="en-US" sz="678">
                  <a:solidFill>
                    <a:srgbClr val="000000"/>
                  </a:solidFill>
                  <a:latin typeface="Calibri (MS)"/>
                </a:rPr>
                <a:t>USDA PEACHES</a:t>
              </a:r>
            </a:p>
          </p:txBody>
        </p:sp>
      </p:grpSp>
      <p:sp>
        <p:nvSpPr>
          <p:cNvPr id="20" name="Freeform 20"/>
          <p:cNvSpPr/>
          <p:nvPr/>
        </p:nvSpPr>
        <p:spPr>
          <a:xfrm>
            <a:off x="1406365" y="5578096"/>
            <a:ext cx="1230070" cy="1434483"/>
          </a:xfrm>
          <a:custGeom>
            <a:avLst/>
            <a:gdLst/>
            <a:ahLst/>
            <a:cxnLst/>
            <a:rect l="l" t="t" r="r" b="b"/>
            <a:pathLst>
              <a:path w="1230070" h="1434483">
                <a:moveTo>
                  <a:pt x="0" y="0"/>
                </a:moveTo>
                <a:lnTo>
                  <a:pt x="1230070" y="0"/>
                </a:lnTo>
                <a:lnTo>
                  <a:pt x="1230070" y="1434483"/>
                </a:lnTo>
                <a:lnTo>
                  <a:pt x="0" y="14344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flipH="1">
            <a:off x="7080218" y="3852405"/>
            <a:ext cx="695646" cy="638089"/>
          </a:xfrm>
          <a:custGeom>
            <a:avLst/>
            <a:gdLst/>
            <a:ahLst/>
            <a:cxnLst/>
            <a:rect l="l" t="t" r="r" b="b"/>
            <a:pathLst>
              <a:path w="866738" h="866738">
                <a:moveTo>
                  <a:pt x="866738" y="0"/>
                </a:moveTo>
                <a:lnTo>
                  <a:pt x="0" y="0"/>
                </a:lnTo>
                <a:lnTo>
                  <a:pt x="0" y="866738"/>
                </a:lnTo>
                <a:lnTo>
                  <a:pt x="866738" y="866738"/>
                </a:lnTo>
                <a:lnTo>
                  <a:pt x="866738"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2377170" y="478284"/>
            <a:ext cx="3608442" cy="1606326"/>
          </a:xfrm>
          <a:prstGeom prst="rect">
            <a:avLst/>
          </a:prstGeom>
        </p:spPr>
        <p:txBody>
          <a:bodyPr lIns="0" tIns="0" rIns="0" bIns="0" rtlCol="0" anchor="t">
            <a:spAutoFit/>
          </a:bodyPr>
          <a:lstStyle/>
          <a:p>
            <a:pPr>
              <a:lnSpc>
                <a:spcPts val="6487"/>
              </a:lnSpc>
            </a:pPr>
            <a:r>
              <a:rPr lang="en-US" sz="4633">
                <a:solidFill>
                  <a:srgbClr val="000000"/>
                </a:solidFill>
                <a:latin typeface="League Spartan"/>
              </a:rPr>
              <a:t>FOOD TRANSFERS</a:t>
            </a:r>
          </a:p>
        </p:txBody>
      </p:sp>
      <p:sp>
        <p:nvSpPr>
          <p:cNvPr id="23" name="TextBox 23"/>
          <p:cNvSpPr txBox="1"/>
          <p:nvPr/>
        </p:nvSpPr>
        <p:spPr>
          <a:xfrm>
            <a:off x="2377170" y="1963391"/>
            <a:ext cx="3881289" cy="407670"/>
          </a:xfrm>
          <a:prstGeom prst="rect">
            <a:avLst/>
          </a:prstGeom>
        </p:spPr>
        <p:txBody>
          <a:bodyPr lIns="0" tIns="0" rIns="0" bIns="0" rtlCol="0" anchor="t">
            <a:spAutoFit/>
          </a:bodyPr>
          <a:lstStyle/>
          <a:p>
            <a:pPr algn="ctr">
              <a:lnSpc>
                <a:spcPts val="1679"/>
              </a:lnSpc>
              <a:spcBef>
                <a:spcPct val="0"/>
              </a:spcBef>
            </a:pPr>
            <a:r>
              <a:rPr lang="en-US" sz="1200" spc="4">
                <a:solidFill>
                  <a:srgbClr val="000000"/>
                </a:solidFill>
                <a:latin typeface="Open Sans 1 Bold Italics"/>
              </a:rPr>
              <a:t>Food transfers are a last resort to get product out of inventory before it reaches 6 months on the shelves.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171596"/>
            <a:ext cx="9753600" cy="1752833"/>
          </a:xfrm>
          <a:custGeom>
            <a:avLst/>
            <a:gdLst/>
            <a:ahLst/>
            <a:cxnLst/>
            <a:rect l="l" t="t" r="r" b="b"/>
            <a:pathLst>
              <a:path w="9753600" h="1752833">
                <a:moveTo>
                  <a:pt x="0" y="0"/>
                </a:moveTo>
                <a:lnTo>
                  <a:pt x="9753600" y="0"/>
                </a:lnTo>
                <a:lnTo>
                  <a:pt x="9753600" y="1752833"/>
                </a:lnTo>
                <a:lnTo>
                  <a:pt x="0" y="1752833"/>
                </a:lnTo>
                <a:lnTo>
                  <a:pt x="0" y="0"/>
                </a:lnTo>
                <a:close/>
              </a:path>
            </a:pathLst>
          </a:custGeom>
          <a:blipFill>
            <a:blip r:embed="rId3"/>
            <a:stretch>
              <a:fillRect b="-183655"/>
            </a:stretch>
          </a:blipFill>
        </p:spPr>
      </p:sp>
      <p:sp>
        <p:nvSpPr>
          <p:cNvPr id="3" name="Freeform 3"/>
          <p:cNvSpPr/>
          <p:nvPr/>
        </p:nvSpPr>
        <p:spPr>
          <a:xfrm>
            <a:off x="6329194" y="2605511"/>
            <a:ext cx="465263" cy="188643"/>
          </a:xfrm>
          <a:custGeom>
            <a:avLst/>
            <a:gdLst/>
            <a:ahLst/>
            <a:cxnLst/>
            <a:rect l="l" t="t" r="r" b="b"/>
            <a:pathLst>
              <a:path w="465263" h="188643">
                <a:moveTo>
                  <a:pt x="0" y="0"/>
                </a:moveTo>
                <a:lnTo>
                  <a:pt x="465264" y="0"/>
                </a:lnTo>
                <a:lnTo>
                  <a:pt x="465264"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28472"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527085"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924429"/>
            <a:ext cx="9753600" cy="1752833"/>
          </a:xfrm>
          <a:custGeom>
            <a:avLst/>
            <a:gdLst/>
            <a:ahLst/>
            <a:cxnLst/>
            <a:rect l="l" t="t" r="r" b="b"/>
            <a:pathLst>
              <a:path w="9753600" h="1752833">
                <a:moveTo>
                  <a:pt x="0" y="0"/>
                </a:moveTo>
                <a:lnTo>
                  <a:pt x="9753600" y="0"/>
                </a:lnTo>
                <a:lnTo>
                  <a:pt x="9753600" y="1752833"/>
                </a:lnTo>
                <a:lnTo>
                  <a:pt x="0" y="1752833"/>
                </a:lnTo>
                <a:lnTo>
                  <a:pt x="0" y="0"/>
                </a:lnTo>
                <a:close/>
              </a:path>
            </a:pathLst>
          </a:custGeom>
          <a:blipFill>
            <a:blip r:embed="rId3"/>
            <a:stretch>
              <a:fillRect t="-183655"/>
            </a:stretch>
          </a:blipFill>
        </p:spPr>
      </p:sp>
      <p:sp>
        <p:nvSpPr>
          <p:cNvPr id="7" name="Freeform 7"/>
          <p:cNvSpPr/>
          <p:nvPr/>
        </p:nvSpPr>
        <p:spPr>
          <a:xfrm>
            <a:off x="0" y="4089727"/>
            <a:ext cx="9715500" cy="135431"/>
          </a:xfrm>
          <a:custGeom>
            <a:avLst/>
            <a:gdLst/>
            <a:ahLst/>
            <a:cxnLst/>
            <a:rect l="l" t="t" r="r" b="b"/>
            <a:pathLst>
              <a:path w="9715500" h="135431">
                <a:moveTo>
                  <a:pt x="0" y="0"/>
                </a:moveTo>
                <a:lnTo>
                  <a:pt x="9715500" y="0"/>
                </a:lnTo>
                <a:lnTo>
                  <a:pt x="9715500" y="135431"/>
                </a:lnTo>
                <a:lnTo>
                  <a:pt x="0" y="135431"/>
                </a:lnTo>
                <a:lnTo>
                  <a:pt x="0" y="0"/>
                </a:lnTo>
                <a:close/>
              </a:path>
            </a:pathLst>
          </a:custGeom>
          <a:blipFill>
            <a:blip r:embed="rId6">
              <a:alphaModFix amt="42000"/>
            </a:blip>
            <a:stretch>
              <a:fillRect t="-4549334" b="-2524436"/>
            </a:stretch>
          </a:blipFill>
        </p:spPr>
      </p:sp>
      <p:sp>
        <p:nvSpPr>
          <p:cNvPr id="8" name="TextBox 8"/>
          <p:cNvSpPr txBox="1"/>
          <p:nvPr/>
        </p:nvSpPr>
        <p:spPr>
          <a:xfrm>
            <a:off x="108974" y="77976"/>
            <a:ext cx="9606526" cy="1019175"/>
          </a:xfrm>
          <a:prstGeom prst="rect">
            <a:avLst/>
          </a:prstGeom>
        </p:spPr>
        <p:txBody>
          <a:bodyPr lIns="0" tIns="0" rIns="0" bIns="0" rtlCol="0" anchor="t">
            <a:spAutoFit/>
          </a:bodyPr>
          <a:lstStyle/>
          <a:p>
            <a:pPr algn="ctr">
              <a:lnSpc>
                <a:spcPts val="8095"/>
              </a:lnSpc>
            </a:pPr>
            <a:r>
              <a:rPr lang="en-US" sz="6746">
                <a:solidFill>
                  <a:srgbClr val="000000"/>
                </a:solidFill>
                <a:latin typeface="League Spartan"/>
              </a:rPr>
              <a:t>INVENTORY</a:t>
            </a:r>
          </a:p>
        </p:txBody>
      </p:sp>
      <p:sp>
        <p:nvSpPr>
          <p:cNvPr id="9" name="TextBox 9"/>
          <p:cNvSpPr txBox="1"/>
          <p:nvPr/>
        </p:nvSpPr>
        <p:spPr>
          <a:xfrm>
            <a:off x="3175847" y="875377"/>
            <a:ext cx="6307080" cy="405448"/>
          </a:xfrm>
          <a:prstGeom prst="rect">
            <a:avLst/>
          </a:prstGeom>
        </p:spPr>
        <p:txBody>
          <a:bodyPr lIns="0" tIns="0" rIns="0" bIns="0" rtlCol="0" anchor="t">
            <a:spAutoFit/>
          </a:bodyPr>
          <a:lstStyle/>
          <a:p>
            <a:pPr>
              <a:lnSpc>
                <a:spcPts val="3377"/>
              </a:lnSpc>
            </a:pPr>
            <a:r>
              <a:rPr lang="en-US" sz="2412">
                <a:solidFill>
                  <a:srgbClr val="000000"/>
                </a:solidFill>
                <a:latin typeface="Open Sans Bold Italics"/>
              </a:rPr>
              <a:t>Agency transferring TEFAP product</a:t>
            </a:r>
          </a:p>
        </p:txBody>
      </p:sp>
      <p:sp>
        <p:nvSpPr>
          <p:cNvPr id="10" name="TextBox 10"/>
          <p:cNvSpPr txBox="1"/>
          <p:nvPr/>
        </p:nvSpPr>
        <p:spPr>
          <a:xfrm>
            <a:off x="8103157" y="4094888"/>
            <a:ext cx="1837846" cy="130270"/>
          </a:xfrm>
          <a:prstGeom prst="rect">
            <a:avLst/>
          </a:prstGeom>
        </p:spPr>
        <p:txBody>
          <a:bodyPr lIns="0" tIns="0" rIns="0" bIns="0" rtlCol="0" anchor="t">
            <a:spAutoFit/>
          </a:bodyPr>
          <a:lstStyle/>
          <a:p>
            <a:pPr>
              <a:lnSpc>
                <a:spcPts val="989"/>
              </a:lnSpc>
            </a:pPr>
            <a:r>
              <a:rPr lang="en-US" sz="706">
                <a:solidFill>
                  <a:srgbClr val="000000"/>
                </a:solidFill>
                <a:latin typeface="Calibri (MS)"/>
              </a:rPr>
              <a:t>Transferred to Sunshine Food Pantry</a:t>
            </a:r>
          </a:p>
        </p:txBody>
      </p:sp>
      <p:sp>
        <p:nvSpPr>
          <p:cNvPr id="11" name="Freeform 11"/>
          <p:cNvSpPr/>
          <p:nvPr/>
        </p:nvSpPr>
        <p:spPr>
          <a:xfrm>
            <a:off x="9152955" y="4665219"/>
            <a:ext cx="329972" cy="427148"/>
          </a:xfrm>
          <a:custGeom>
            <a:avLst/>
            <a:gdLst/>
            <a:ahLst/>
            <a:cxnLst/>
            <a:rect l="l" t="t" r="r" b="b"/>
            <a:pathLst>
              <a:path w="329972" h="427148">
                <a:moveTo>
                  <a:pt x="0" y="0"/>
                </a:moveTo>
                <a:lnTo>
                  <a:pt x="329971" y="0"/>
                </a:lnTo>
                <a:lnTo>
                  <a:pt x="329971" y="427148"/>
                </a:lnTo>
                <a:lnTo>
                  <a:pt x="0" y="4271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8920381" y="4406107"/>
            <a:ext cx="795119" cy="322385"/>
          </a:xfrm>
          <a:custGeom>
            <a:avLst/>
            <a:gdLst/>
            <a:ahLst/>
            <a:cxnLst/>
            <a:rect l="l" t="t" r="r" b="b"/>
            <a:pathLst>
              <a:path w="795119" h="322385">
                <a:moveTo>
                  <a:pt x="0" y="0"/>
                </a:moveTo>
                <a:lnTo>
                  <a:pt x="795119" y="0"/>
                </a:lnTo>
                <a:lnTo>
                  <a:pt x="795119" y="322384"/>
                </a:lnTo>
                <a:lnTo>
                  <a:pt x="0" y="322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50924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0" y="1171596"/>
            <a:ext cx="9753600" cy="1752833"/>
          </a:xfrm>
          <a:custGeom>
            <a:avLst/>
            <a:gdLst/>
            <a:ahLst/>
            <a:cxnLst/>
            <a:rect l="l" t="t" r="r" b="b"/>
            <a:pathLst>
              <a:path w="9753600" h="1752833">
                <a:moveTo>
                  <a:pt x="0" y="0"/>
                </a:moveTo>
                <a:lnTo>
                  <a:pt x="9753600" y="0"/>
                </a:lnTo>
                <a:lnTo>
                  <a:pt x="9753600" y="1752833"/>
                </a:lnTo>
                <a:lnTo>
                  <a:pt x="0" y="1752833"/>
                </a:lnTo>
                <a:lnTo>
                  <a:pt x="0" y="0"/>
                </a:lnTo>
                <a:close/>
              </a:path>
            </a:pathLst>
          </a:custGeom>
          <a:blipFill>
            <a:blip r:embed="rId3"/>
            <a:stretch>
              <a:fillRect b="-183655"/>
            </a:stretch>
          </a:blipFill>
        </p:spPr>
      </p:sp>
      <p:sp>
        <p:nvSpPr>
          <p:cNvPr id="3" name="Freeform 3"/>
          <p:cNvSpPr/>
          <p:nvPr/>
        </p:nvSpPr>
        <p:spPr>
          <a:xfrm>
            <a:off x="6329194" y="2605511"/>
            <a:ext cx="465263" cy="188643"/>
          </a:xfrm>
          <a:custGeom>
            <a:avLst/>
            <a:gdLst/>
            <a:ahLst/>
            <a:cxnLst/>
            <a:rect l="l" t="t" r="r" b="b"/>
            <a:pathLst>
              <a:path w="465263" h="188643">
                <a:moveTo>
                  <a:pt x="0" y="0"/>
                </a:moveTo>
                <a:lnTo>
                  <a:pt x="465264" y="0"/>
                </a:lnTo>
                <a:lnTo>
                  <a:pt x="465264"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6928472"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527085" y="2605511"/>
            <a:ext cx="465263" cy="188643"/>
          </a:xfrm>
          <a:custGeom>
            <a:avLst/>
            <a:gdLst/>
            <a:ahLst/>
            <a:cxnLst/>
            <a:rect l="l" t="t" r="r" b="b"/>
            <a:pathLst>
              <a:path w="465263" h="188643">
                <a:moveTo>
                  <a:pt x="0" y="0"/>
                </a:moveTo>
                <a:lnTo>
                  <a:pt x="465263" y="0"/>
                </a:lnTo>
                <a:lnTo>
                  <a:pt x="465263" y="188643"/>
                </a:lnTo>
                <a:lnTo>
                  <a:pt x="0" y="188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0" y="2924429"/>
            <a:ext cx="9753600" cy="1315415"/>
          </a:xfrm>
          <a:custGeom>
            <a:avLst/>
            <a:gdLst/>
            <a:ahLst/>
            <a:cxnLst/>
            <a:rect l="l" t="t" r="r" b="b"/>
            <a:pathLst>
              <a:path w="9753600" h="1315415">
                <a:moveTo>
                  <a:pt x="0" y="0"/>
                </a:moveTo>
                <a:lnTo>
                  <a:pt x="9753600" y="0"/>
                </a:lnTo>
                <a:lnTo>
                  <a:pt x="9753600" y="1315415"/>
                </a:lnTo>
                <a:lnTo>
                  <a:pt x="0" y="1315415"/>
                </a:lnTo>
                <a:lnTo>
                  <a:pt x="0" y="0"/>
                </a:lnTo>
                <a:close/>
              </a:path>
            </a:pathLst>
          </a:custGeom>
          <a:blipFill>
            <a:blip r:embed="rId3"/>
            <a:stretch>
              <a:fillRect t="-244727" b="-33253"/>
            </a:stretch>
          </a:blipFill>
        </p:spPr>
      </p:sp>
      <p:sp>
        <p:nvSpPr>
          <p:cNvPr id="7" name="Freeform 7"/>
          <p:cNvSpPr/>
          <p:nvPr/>
        </p:nvSpPr>
        <p:spPr>
          <a:xfrm>
            <a:off x="19050" y="4104413"/>
            <a:ext cx="9715500" cy="135431"/>
          </a:xfrm>
          <a:custGeom>
            <a:avLst/>
            <a:gdLst/>
            <a:ahLst/>
            <a:cxnLst/>
            <a:rect l="l" t="t" r="r" b="b"/>
            <a:pathLst>
              <a:path w="9715500" h="135431">
                <a:moveTo>
                  <a:pt x="0" y="0"/>
                </a:moveTo>
                <a:lnTo>
                  <a:pt x="9715500" y="0"/>
                </a:lnTo>
                <a:lnTo>
                  <a:pt x="9715500" y="135431"/>
                </a:lnTo>
                <a:lnTo>
                  <a:pt x="0" y="135431"/>
                </a:lnTo>
                <a:lnTo>
                  <a:pt x="0" y="0"/>
                </a:lnTo>
                <a:close/>
              </a:path>
            </a:pathLst>
          </a:custGeom>
          <a:blipFill>
            <a:blip r:embed="rId6">
              <a:alphaModFix amt="42000"/>
            </a:blip>
            <a:stretch>
              <a:fillRect t="-4549334" b="-2524436"/>
            </a:stretch>
          </a:blipFill>
        </p:spPr>
      </p:sp>
      <p:sp>
        <p:nvSpPr>
          <p:cNvPr id="8" name="TextBox 8"/>
          <p:cNvSpPr txBox="1"/>
          <p:nvPr/>
        </p:nvSpPr>
        <p:spPr>
          <a:xfrm>
            <a:off x="108974" y="77976"/>
            <a:ext cx="9606526" cy="1019175"/>
          </a:xfrm>
          <a:prstGeom prst="rect">
            <a:avLst/>
          </a:prstGeom>
        </p:spPr>
        <p:txBody>
          <a:bodyPr lIns="0" tIns="0" rIns="0" bIns="0" rtlCol="0" anchor="t">
            <a:spAutoFit/>
          </a:bodyPr>
          <a:lstStyle/>
          <a:p>
            <a:pPr algn="ctr">
              <a:lnSpc>
                <a:spcPts val="8095"/>
              </a:lnSpc>
            </a:pPr>
            <a:r>
              <a:rPr lang="en-US" sz="6746">
                <a:solidFill>
                  <a:srgbClr val="000000"/>
                </a:solidFill>
                <a:latin typeface="League Spartan"/>
              </a:rPr>
              <a:t>INVENTORY</a:t>
            </a:r>
          </a:p>
        </p:txBody>
      </p:sp>
      <p:sp>
        <p:nvSpPr>
          <p:cNvPr id="9" name="TextBox 9"/>
          <p:cNvSpPr txBox="1"/>
          <p:nvPr/>
        </p:nvSpPr>
        <p:spPr>
          <a:xfrm>
            <a:off x="3175847" y="875377"/>
            <a:ext cx="6307080" cy="405448"/>
          </a:xfrm>
          <a:prstGeom prst="rect">
            <a:avLst/>
          </a:prstGeom>
        </p:spPr>
        <p:txBody>
          <a:bodyPr lIns="0" tIns="0" rIns="0" bIns="0" rtlCol="0" anchor="t">
            <a:spAutoFit/>
          </a:bodyPr>
          <a:lstStyle/>
          <a:p>
            <a:pPr>
              <a:lnSpc>
                <a:spcPts val="3377"/>
              </a:lnSpc>
            </a:pPr>
            <a:r>
              <a:rPr lang="en-US" sz="2412">
                <a:solidFill>
                  <a:srgbClr val="000000"/>
                </a:solidFill>
                <a:latin typeface="Open Sans Bold Italics"/>
              </a:rPr>
              <a:t>Agency receiving TEFAP product</a:t>
            </a:r>
          </a:p>
        </p:txBody>
      </p:sp>
      <p:sp>
        <p:nvSpPr>
          <p:cNvPr id="10" name="TextBox 10"/>
          <p:cNvSpPr txBox="1"/>
          <p:nvPr/>
        </p:nvSpPr>
        <p:spPr>
          <a:xfrm>
            <a:off x="8103157" y="4094888"/>
            <a:ext cx="1837846" cy="130270"/>
          </a:xfrm>
          <a:prstGeom prst="rect">
            <a:avLst/>
          </a:prstGeom>
        </p:spPr>
        <p:txBody>
          <a:bodyPr lIns="0" tIns="0" rIns="0" bIns="0" rtlCol="0" anchor="t">
            <a:spAutoFit/>
          </a:bodyPr>
          <a:lstStyle/>
          <a:p>
            <a:pPr>
              <a:lnSpc>
                <a:spcPts val="989"/>
              </a:lnSpc>
            </a:pPr>
            <a:r>
              <a:rPr lang="en-US" sz="706">
                <a:solidFill>
                  <a:srgbClr val="000000"/>
                </a:solidFill>
                <a:latin typeface="Calibri (MS)"/>
              </a:rPr>
              <a:t>Received from Rainy Day Food Pantry </a:t>
            </a:r>
          </a:p>
        </p:txBody>
      </p:sp>
      <p:sp>
        <p:nvSpPr>
          <p:cNvPr id="11" name="Freeform 11"/>
          <p:cNvSpPr/>
          <p:nvPr/>
        </p:nvSpPr>
        <p:spPr>
          <a:xfrm>
            <a:off x="9152955" y="4498956"/>
            <a:ext cx="329972" cy="427148"/>
          </a:xfrm>
          <a:custGeom>
            <a:avLst/>
            <a:gdLst/>
            <a:ahLst/>
            <a:cxnLst/>
            <a:rect l="l" t="t" r="r" b="b"/>
            <a:pathLst>
              <a:path w="329972" h="427148">
                <a:moveTo>
                  <a:pt x="0" y="0"/>
                </a:moveTo>
                <a:lnTo>
                  <a:pt x="329971" y="0"/>
                </a:lnTo>
                <a:lnTo>
                  <a:pt x="329971" y="427148"/>
                </a:lnTo>
                <a:lnTo>
                  <a:pt x="0" y="4271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9050" y="4270218"/>
            <a:ext cx="9753600" cy="271777"/>
          </a:xfrm>
          <a:custGeom>
            <a:avLst/>
            <a:gdLst/>
            <a:ahLst/>
            <a:cxnLst/>
            <a:rect l="l" t="t" r="r" b="b"/>
            <a:pathLst>
              <a:path w="9753600" h="271777">
                <a:moveTo>
                  <a:pt x="0" y="0"/>
                </a:moveTo>
                <a:lnTo>
                  <a:pt x="9753600" y="0"/>
                </a:lnTo>
                <a:lnTo>
                  <a:pt x="9753600" y="271777"/>
                </a:lnTo>
                <a:lnTo>
                  <a:pt x="0" y="271777"/>
                </a:lnTo>
                <a:lnTo>
                  <a:pt x="0" y="0"/>
                </a:lnTo>
                <a:close/>
              </a:path>
            </a:pathLst>
          </a:custGeom>
          <a:blipFill>
            <a:blip r:embed="rId3"/>
            <a:stretch>
              <a:fillRect t="-1729441"/>
            </a:stretch>
          </a:blipFill>
        </p:spPr>
      </p:sp>
      <p:sp>
        <p:nvSpPr>
          <p:cNvPr id="13" name="Freeform 13"/>
          <p:cNvSpPr/>
          <p:nvPr/>
        </p:nvSpPr>
        <p:spPr>
          <a:xfrm>
            <a:off x="8920381" y="4239844"/>
            <a:ext cx="795119" cy="322385"/>
          </a:xfrm>
          <a:custGeom>
            <a:avLst/>
            <a:gdLst/>
            <a:ahLst/>
            <a:cxnLst/>
            <a:rect l="l" t="t" r="r" b="b"/>
            <a:pathLst>
              <a:path w="795119" h="322385">
                <a:moveTo>
                  <a:pt x="0" y="0"/>
                </a:moveTo>
                <a:lnTo>
                  <a:pt x="795119" y="0"/>
                </a:lnTo>
                <a:lnTo>
                  <a:pt x="795119" y="322384"/>
                </a:lnTo>
                <a:lnTo>
                  <a:pt x="0" y="3223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a:off x="0" y="4206108"/>
            <a:ext cx="1228086" cy="497933"/>
          </a:xfrm>
          <a:custGeom>
            <a:avLst/>
            <a:gdLst/>
            <a:ahLst/>
            <a:cxnLst/>
            <a:rect l="l" t="t" r="r" b="b"/>
            <a:pathLst>
              <a:path w="1228086" h="497933">
                <a:moveTo>
                  <a:pt x="0" y="0"/>
                </a:moveTo>
                <a:lnTo>
                  <a:pt x="1228086" y="0"/>
                </a:lnTo>
                <a:lnTo>
                  <a:pt x="1228086" y="497933"/>
                </a:lnTo>
                <a:lnTo>
                  <a:pt x="0" y="4979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6730359" y="4104413"/>
            <a:ext cx="232271" cy="101695"/>
          </a:xfrm>
          <a:custGeom>
            <a:avLst/>
            <a:gdLst/>
            <a:ahLst/>
            <a:cxnLst/>
            <a:rect l="l" t="t" r="r" b="b"/>
            <a:pathLst>
              <a:path w="232271" h="101695">
                <a:moveTo>
                  <a:pt x="0" y="0"/>
                </a:moveTo>
                <a:lnTo>
                  <a:pt x="232271" y="0"/>
                </a:lnTo>
                <a:lnTo>
                  <a:pt x="232271" y="101695"/>
                </a:lnTo>
                <a:lnTo>
                  <a:pt x="0" y="101695"/>
                </a:lnTo>
                <a:lnTo>
                  <a:pt x="0" y="0"/>
                </a:lnTo>
                <a:close/>
              </a:path>
            </a:pathLst>
          </a:custGeom>
          <a:blipFill>
            <a:blip r:embed="rId9">
              <a:alphaModFix amt="68000"/>
            </a:blip>
            <a:stretch>
              <a:fillRect l="-408436" t="-5960760" r="-3674399" b="-3492775"/>
            </a:stretch>
          </a:blipFill>
        </p:spPr>
      </p:sp>
      <p:sp>
        <p:nvSpPr>
          <p:cNvPr id="16" name="Freeform 16"/>
          <p:cNvSpPr/>
          <p:nvPr/>
        </p:nvSpPr>
        <p:spPr>
          <a:xfrm>
            <a:off x="6730359" y="4104413"/>
            <a:ext cx="232271" cy="101695"/>
          </a:xfrm>
          <a:custGeom>
            <a:avLst/>
            <a:gdLst/>
            <a:ahLst/>
            <a:cxnLst/>
            <a:rect l="l" t="t" r="r" b="b"/>
            <a:pathLst>
              <a:path w="232271" h="101695">
                <a:moveTo>
                  <a:pt x="0" y="0"/>
                </a:moveTo>
                <a:lnTo>
                  <a:pt x="232271" y="0"/>
                </a:lnTo>
                <a:lnTo>
                  <a:pt x="232271" y="101695"/>
                </a:lnTo>
                <a:lnTo>
                  <a:pt x="0" y="101695"/>
                </a:lnTo>
                <a:lnTo>
                  <a:pt x="0" y="0"/>
                </a:lnTo>
                <a:close/>
              </a:path>
            </a:pathLst>
          </a:custGeom>
          <a:blipFill>
            <a:blip r:embed="rId9">
              <a:alphaModFix amt="68000"/>
            </a:blip>
            <a:stretch>
              <a:fillRect l="-408436" t="-5960760" r="-3674399" b="-3492775"/>
            </a:stretch>
          </a:blipFill>
        </p:spPr>
      </p:sp>
      <p:sp>
        <p:nvSpPr>
          <p:cNvPr id="17" name="Freeform 17"/>
          <p:cNvSpPr/>
          <p:nvPr/>
        </p:nvSpPr>
        <p:spPr>
          <a:xfrm>
            <a:off x="6730359" y="4104413"/>
            <a:ext cx="232271" cy="101695"/>
          </a:xfrm>
          <a:custGeom>
            <a:avLst/>
            <a:gdLst/>
            <a:ahLst/>
            <a:cxnLst/>
            <a:rect l="l" t="t" r="r" b="b"/>
            <a:pathLst>
              <a:path w="232271" h="101695">
                <a:moveTo>
                  <a:pt x="0" y="0"/>
                </a:moveTo>
                <a:lnTo>
                  <a:pt x="232271" y="0"/>
                </a:lnTo>
                <a:lnTo>
                  <a:pt x="232271" y="101695"/>
                </a:lnTo>
                <a:lnTo>
                  <a:pt x="0" y="101695"/>
                </a:lnTo>
                <a:lnTo>
                  <a:pt x="0" y="0"/>
                </a:lnTo>
                <a:close/>
              </a:path>
            </a:pathLst>
          </a:custGeom>
          <a:blipFill>
            <a:blip r:embed="rId9">
              <a:alphaModFix amt="68000"/>
            </a:blip>
            <a:stretch>
              <a:fillRect l="-408436" t="-5960760" r="-3674399" b="-3492775"/>
            </a:stretch>
          </a:blipFill>
        </p:spPr>
      </p:sp>
      <p:sp>
        <p:nvSpPr>
          <p:cNvPr id="18" name="TextBox 18"/>
          <p:cNvSpPr txBox="1"/>
          <p:nvPr/>
        </p:nvSpPr>
        <p:spPr>
          <a:xfrm>
            <a:off x="6846494" y="4092706"/>
            <a:ext cx="1837846" cy="130270"/>
          </a:xfrm>
          <a:prstGeom prst="rect">
            <a:avLst/>
          </a:prstGeom>
        </p:spPr>
        <p:txBody>
          <a:bodyPr lIns="0" tIns="0" rIns="0" bIns="0" rtlCol="0" anchor="t">
            <a:spAutoFit/>
          </a:bodyPr>
          <a:lstStyle/>
          <a:p>
            <a:pPr>
              <a:lnSpc>
                <a:spcPts val="989"/>
              </a:lnSpc>
            </a:pPr>
            <a:r>
              <a:rPr lang="en-US" sz="706">
                <a:solidFill>
                  <a:srgbClr val="000000"/>
                </a:solidFill>
                <a:latin typeface="Calibri (MS)"/>
              </a:rPr>
              <a:t>5</a:t>
            </a:r>
          </a:p>
        </p:txBody>
      </p:sp>
    </p:spTree>
    <p:extLst>
      <p:ext uri="{BB962C8B-B14F-4D97-AF65-F5344CB8AC3E}">
        <p14:creationId xmlns:p14="http://schemas.microsoft.com/office/powerpoint/2010/main" val="565735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258051"/>
            <a:ext cx="9744539" cy="2059636"/>
          </a:xfrm>
          <a:custGeom>
            <a:avLst/>
            <a:gdLst/>
            <a:ahLst/>
            <a:cxnLst/>
            <a:rect l="l" t="t" r="r" b="b"/>
            <a:pathLst>
              <a:path w="9744539" h="2059636">
                <a:moveTo>
                  <a:pt x="0" y="0"/>
                </a:moveTo>
                <a:lnTo>
                  <a:pt x="9744539" y="0"/>
                </a:lnTo>
                <a:lnTo>
                  <a:pt x="9744539" y="2059637"/>
                </a:lnTo>
                <a:lnTo>
                  <a:pt x="0" y="2059637"/>
                </a:lnTo>
                <a:lnTo>
                  <a:pt x="0" y="0"/>
                </a:lnTo>
                <a:close/>
              </a:path>
            </a:pathLst>
          </a:custGeom>
          <a:blipFill>
            <a:blip r:embed="rId3">
              <a:extLst>
                <a:ext uri="{96DAC541-7B7A-43D3-8B79-37D633B846F1}">
                  <asvg:svgBlip xmlns:asvg="http://schemas.microsoft.com/office/drawing/2016/SVG/main" r:embed="rId4"/>
                </a:ext>
              </a:extLst>
            </a:blip>
            <a:stretch>
              <a:fillRect t="-186559" b="-186559"/>
            </a:stretch>
          </a:blipFill>
        </p:spPr>
      </p:sp>
      <p:sp>
        <p:nvSpPr>
          <p:cNvPr id="3" name="Freeform 3"/>
          <p:cNvSpPr/>
          <p:nvPr/>
        </p:nvSpPr>
        <p:spPr>
          <a:xfrm>
            <a:off x="-2903478" y="1621469"/>
            <a:ext cx="9445748" cy="35454"/>
          </a:xfrm>
          <a:custGeom>
            <a:avLst/>
            <a:gdLst/>
            <a:ahLst/>
            <a:cxnLst/>
            <a:rect l="l" t="t" r="r" b="b"/>
            <a:pathLst>
              <a:path w="9445748" h="35454">
                <a:moveTo>
                  <a:pt x="0" y="0"/>
                </a:moveTo>
                <a:lnTo>
                  <a:pt x="9445748" y="0"/>
                </a:lnTo>
                <a:lnTo>
                  <a:pt x="9445748" y="35453"/>
                </a:lnTo>
                <a:lnTo>
                  <a:pt x="0" y="35453"/>
                </a:lnTo>
                <a:lnTo>
                  <a:pt x="0" y="0"/>
                </a:lnTo>
                <a:close/>
              </a:path>
            </a:pathLst>
          </a:custGeom>
          <a:blipFill>
            <a:blip r:embed="rId3">
              <a:extLst>
                <a:ext uri="{96DAC541-7B7A-43D3-8B79-37D633B846F1}">
                  <asvg:svgBlip xmlns:asvg="http://schemas.microsoft.com/office/drawing/2016/SVG/main" r:embed="rId4"/>
                </a:ext>
              </a:extLst>
            </a:blip>
            <a:stretch>
              <a:fillRect t="-13271243" b="-13271243"/>
            </a:stretch>
          </a:blipFill>
        </p:spPr>
      </p:sp>
      <p:sp>
        <p:nvSpPr>
          <p:cNvPr id="4" name="Freeform 4"/>
          <p:cNvSpPr/>
          <p:nvPr/>
        </p:nvSpPr>
        <p:spPr>
          <a:xfrm>
            <a:off x="8694019" y="1371600"/>
            <a:ext cx="1050520" cy="1476488"/>
          </a:xfrm>
          <a:custGeom>
            <a:avLst/>
            <a:gdLst/>
            <a:ahLst/>
            <a:cxnLst/>
            <a:rect l="l" t="t" r="r" b="b"/>
            <a:pathLst>
              <a:path w="2318530" h="3573842">
                <a:moveTo>
                  <a:pt x="0" y="0"/>
                </a:moveTo>
                <a:lnTo>
                  <a:pt x="2318530" y="0"/>
                </a:lnTo>
                <a:lnTo>
                  <a:pt x="2318530" y="3573842"/>
                </a:lnTo>
                <a:lnTo>
                  <a:pt x="0" y="35738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973883" y="1659569"/>
            <a:ext cx="9377015" cy="1170792"/>
          </a:xfrm>
          <a:prstGeom prst="rect">
            <a:avLst/>
          </a:prstGeom>
        </p:spPr>
        <p:txBody>
          <a:bodyPr lIns="0" tIns="0" rIns="0" bIns="0" rtlCol="0" anchor="t">
            <a:spAutoFit/>
          </a:bodyPr>
          <a:lstStyle/>
          <a:p>
            <a:pPr>
              <a:lnSpc>
                <a:spcPts val="9188"/>
              </a:lnSpc>
            </a:pPr>
            <a:r>
              <a:rPr lang="en-US" sz="7990" spc="559">
                <a:solidFill>
                  <a:srgbClr val="000000"/>
                </a:solidFill>
                <a:latin typeface="Montserrat Classic Bold"/>
              </a:rPr>
              <a:t>QUESTIONS</a:t>
            </a:r>
          </a:p>
        </p:txBody>
      </p:sp>
      <p:sp>
        <p:nvSpPr>
          <p:cNvPr id="6" name="Freeform 6"/>
          <p:cNvSpPr/>
          <p:nvPr/>
        </p:nvSpPr>
        <p:spPr>
          <a:xfrm>
            <a:off x="4799215" y="2981412"/>
            <a:ext cx="9445748" cy="35454"/>
          </a:xfrm>
          <a:custGeom>
            <a:avLst/>
            <a:gdLst/>
            <a:ahLst/>
            <a:cxnLst/>
            <a:rect l="l" t="t" r="r" b="b"/>
            <a:pathLst>
              <a:path w="9445748" h="35454">
                <a:moveTo>
                  <a:pt x="0" y="0"/>
                </a:moveTo>
                <a:lnTo>
                  <a:pt x="9445748" y="0"/>
                </a:lnTo>
                <a:lnTo>
                  <a:pt x="9445748" y="35454"/>
                </a:lnTo>
                <a:lnTo>
                  <a:pt x="0" y="35454"/>
                </a:lnTo>
                <a:lnTo>
                  <a:pt x="0" y="0"/>
                </a:lnTo>
                <a:close/>
              </a:path>
            </a:pathLst>
          </a:custGeom>
          <a:blipFill>
            <a:blip r:embed="rId3">
              <a:extLst>
                <a:ext uri="{96DAC541-7B7A-43D3-8B79-37D633B846F1}">
                  <asvg:svgBlip xmlns:asvg="http://schemas.microsoft.com/office/drawing/2016/SVG/main" r:embed="rId4"/>
                </a:ext>
              </a:extLst>
            </a:blip>
            <a:stretch>
              <a:fillRect t="-13271243" b="-13271243"/>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1520" y="895807"/>
            <a:ext cx="8290560" cy="5523586"/>
          </a:xfrm>
          <a:custGeom>
            <a:avLst/>
            <a:gdLst/>
            <a:ahLst/>
            <a:cxnLst/>
            <a:rect l="l" t="t" r="r" b="b"/>
            <a:pathLst>
              <a:path w="8290560" h="5523586">
                <a:moveTo>
                  <a:pt x="0" y="0"/>
                </a:moveTo>
                <a:lnTo>
                  <a:pt x="8290560" y="0"/>
                </a:lnTo>
                <a:lnTo>
                  <a:pt x="8290560" y="5523586"/>
                </a:lnTo>
                <a:lnTo>
                  <a:pt x="0" y="5523586"/>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DFCB6D9A-DEB4-0AA8-9C21-0749FFCE236A}"/>
              </a:ext>
            </a:extLst>
          </p:cNvPr>
          <p:cNvSpPr txBox="1"/>
          <p:nvPr/>
        </p:nvSpPr>
        <p:spPr>
          <a:xfrm rot="21141031">
            <a:off x="3431882" y="4285339"/>
            <a:ext cx="4876800" cy="369332"/>
          </a:xfrm>
          <a:prstGeom prst="rect">
            <a:avLst/>
          </a:prstGeom>
          <a:noFill/>
        </p:spPr>
        <p:txBody>
          <a:bodyPr wrap="square">
            <a:spAutoFit/>
          </a:bodyPr>
          <a:lstStyle/>
          <a:p>
            <a:r>
              <a:rPr lang="en-US">
                <a:hlinkClick r:id="rId4"/>
              </a:rPr>
              <a:t>Break Timer (break-timer.com)</a:t>
            </a:r>
            <a:endParaRPr lang="en-US"/>
          </a:p>
        </p:txBody>
      </p:sp>
    </p:spTree>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B4B21"/>
        </a:solidFill>
        <a:effectLst/>
      </p:bgPr>
    </p:bg>
    <p:spTree>
      <p:nvGrpSpPr>
        <p:cNvPr id="1" name=""/>
        <p:cNvGrpSpPr/>
        <p:nvPr/>
      </p:nvGrpSpPr>
      <p:grpSpPr>
        <a:xfrm>
          <a:off x="0" y="0"/>
          <a:ext cx="0" cy="0"/>
          <a:chOff x="0" y="0"/>
          <a:chExt cx="0" cy="0"/>
        </a:xfrm>
      </p:grpSpPr>
      <p:grpSp>
        <p:nvGrpSpPr>
          <p:cNvPr id="2" name="Group 2"/>
          <p:cNvGrpSpPr/>
          <p:nvPr/>
        </p:nvGrpSpPr>
        <p:grpSpPr>
          <a:xfrm>
            <a:off x="-66675" y="1866899"/>
            <a:ext cx="9886572" cy="3581400"/>
            <a:chOff x="0" y="0"/>
            <a:chExt cx="13182096" cy="4775200"/>
          </a:xfrm>
        </p:grpSpPr>
        <p:sp>
          <p:nvSpPr>
            <p:cNvPr id="3" name="Freeform 3"/>
            <p:cNvSpPr/>
            <p:nvPr/>
          </p:nvSpPr>
          <p:spPr>
            <a:xfrm>
              <a:off x="0" y="0"/>
              <a:ext cx="13182096" cy="4775200"/>
            </a:xfrm>
            <a:custGeom>
              <a:avLst/>
              <a:gdLst/>
              <a:ahLst/>
              <a:cxnLst/>
              <a:rect l="l" t="t" r="r" b="b"/>
              <a:pathLst>
                <a:path w="13182096" h="4775200">
                  <a:moveTo>
                    <a:pt x="0" y="0"/>
                  </a:moveTo>
                  <a:lnTo>
                    <a:pt x="13182096" y="0"/>
                  </a:lnTo>
                  <a:lnTo>
                    <a:pt x="13182096" y="4775200"/>
                  </a:lnTo>
                  <a:lnTo>
                    <a:pt x="0" y="4775200"/>
                  </a:lnTo>
                  <a:close/>
                </a:path>
              </a:pathLst>
            </a:custGeom>
            <a:solidFill>
              <a:srgbClr val="FFFFFF"/>
            </a:solidFill>
          </p:spPr>
        </p:sp>
      </p:grpSp>
      <p:sp>
        <p:nvSpPr>
          <p:cNvPr id="4" name="TextBox 4"/>
          <p:cNvSpPr txBox="1"/>
          <p:nvPr/>
        </p:nvSpPr>
        <p:spPr>
          <a:xfrm>
            <a:off x="1634997" y="2776072"/>
            <a:ext cx="6483607" cy="1915455"/>
          </a:xfrm>
          <a:prstGeom prst="rect">
            <a:avLst/>
          </a:prstGeom>
        </p:spPr>
        <p:txBody>
          <a:bodyPr lIns="0" tIns="0" rIns="0" bIns="0" rtlCol="0" anchor="t">
            <a:spAutoFit/>
          </a:bodyPr>
          <a:lstStyle/>
          <a:p>
            <a:pPr algn="ctr">
              <a:lnSpc>
                <a:spcPts val="7455"/>
              </a:lnSpc>
            </a:pPr>
            <a:r>
              <a:rPr lang="en-US" sz="7530">
                <a:solidFill>
                  <a:srgbClr val="EB4B21"/>
                </a:solidFill>
                <a:latin typeface="League Spartan"/>
              </a:rPr>
              <a:t>CIVIL RIGHTS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grpSp>
        <p:nvGrpSpPr>
          <p:cNvPr id="2" name="Group 2"/>
          <p:cNvGrpSpPr/>
          <p:nvPr/>
        </p:nvGrpSpPr>
        <p:grpSpPr>
          <a:xfrm>
            <a:off x="-129069" y="3665285"/>
            <a:ext cx="10011738" cy="3941013"/>
            <a:chOff x="0" y="0"/>
            <a:chExt cx="44576135" cy="17546918"/>
          </a:xfrm>
        </p:grpSpPr>
        <p:sp>
          <p:nvSpPr>
            <p:cNvPr id="3" name="Freeform 3"/>
            <p:cNvSpPr/>
            <p:nvPr/>
          </p:nvSpPr>
          <p:spPr>
            <a:xfrm>
              <a:off x="72390" y="72390"/>
              <a:ext cx="44431356" cy="17402137"/>
            </a:xfrm>
            <a:custGeom>
              <a:avLst/>
              <a:gdLst/>
              <a:ahLst/>
              <a:cxnLst/>
              <a:rect l="l" t="t" r="r" b="b"/>
              <a:pathLst>
                <a:path w="44431356" h="17402137">
                  <a:moveTo>
                    <a:pt x="0" y="0"/>
                  </a:moveTo>
                  <a:lnTo>
                    <a:pt x="44431356" y="0"/>
                  </a:lnTo>
                  <a:lnTo>
                    <a:pt x="44431356" y="17402137"/>
                  </a:lnTo>
                  <a:lnTo>
                    <a:pt x="0" y="17402137"/>
                  </a:lnTo>
                  <a:lnTo>
                    <a:pt x="0" y="0"/>
                  </a:lnTo>
                  <a:close/>
                </a:path>
              </a:pathLst>
            </a:custGeom>
            <a:solidFill>
              <a:srgbClr val="FAFEFF"/>
            </a:solidFill>
          </p:spPr>
        </p:sp>
        <p:sp>
          <p:nvSpPr>
            <p:cNvPr id="4" name="Freeform 4"/>
            <p:cNvSpPr/>
            <p:nvPr/>
          </p:nvSpPr>
          <p:spPr>
            <a:xfrm>
              <a:off x="0" y="0"/>
              <a:ext cx="44576135" cy="17546918"/>
            </a:xfrm>
            <a:custGeom>
              <a:avLst/>
              <a:gdLst/>
              <a:ahLst/>
              <a:cxnLst/>
              <a:rect l="l" t="t" r="r" b="b"/>
              <a:pathLst>
                <a:path w="44576135" h="17546918">
                  <a:moveTo>
                    <a:pt x="44431356" y="17402138"/>
                  </a:moveTo>
                  <a:lnTo>
                    <a:pt x="44576135" y="17402138"/>
                  </a:lnTo>
                  <a:lnTo>
                    <a:pt x="44576135" y="17546918"/>
                  </a:lnTo>
                  <a:lnTo>
                    <a:pt x="44431356" y="17546918"/>
                  </a:lnTo>
                  <a:lnTo>
                    <a:pt x="44431356" y="17402138"/>
                  </a:lnTo>
                  <a:close/>
                  <a:moveTo>
                    <a:pt x="0" y="144780"/>
                  </a:moveTo>
                  <a:lnTo>
                    <a:pt x="144780" y="144780"/>
                  </a:lnTo>
                  <a:lnTo>
                    <a:pt x="144780" y="17402138"/>
                  </a:lnTo>
                  <a:lnTo>
                    <a:pt x="0" y="17402138"/>
                  </a:lnTo>
                  <a:lnTo>
                    <a:pt x="0" y="144780"/>
                  </a:lnTo>
                  <a:close/>
                  <a:moveTo>
                    <a:pt x="0" y="17402138"/>
                  </a:moveTo>
                  <a:lnTo>
                    <a:pt x="144780" y="17402138"/>
                  </a:lnTo>
                  <a:lnTo>
                    <a:pt x="144780" y="17546918"/>
                  </a:lnTo>
                  <a:lnTo>
                    <a:pt x="0" y="17546918"/>
                  </a:lnTo>
                  <a:lnTo>
                    <a:pt x="0" y="17402138"/>
                  </a:lnTo>
                  <a:close/>
                  <a:moveTo>
                    <a:pt x="44431356" y="144780"/>
                  </a:moveTo>
                  <a:lnTo>
                    <a:pt x="44576135" y="144780"/>
                  </a:lnTo>
                  <a:lnTo>
                    <a:pt x="44576135" y="17402138"/>
                  </a:lnTo>
                  <a:lnTo>
                    <a:pt x="44431356" y="17402138"/>
                  </a:lnTo>
                  <a:lnTo>
                    <a:pt x="44431356" y="144780"/>
                  </a:lnTo>
                  <a:close/>
                  <a:moveTo>
                    <a:pt x="144780" y="17402138"/>
                  </a:moveTo>
                  <a:lnTo>
                    <a:pt x="44431356" y="17402138"/>
                  </a:lnTo>
                  <a:lnTo>
                    <a:pt x="44431356" y="17546918"/>
                  </a:lnTo>
                  <a:lnTo>
                    <a:pt x="144780" y="17546918"/>
                  </a:lnTo>
                  <a:lnTo>
                    <a:pt x="144780" y="17402138"/>
                  </a:lnTo>
                  <a:close/>
                  <a:moveTo>
                    <a:pt x="44431356" y="0"/>
                  </a:moveTo>
                  <a:lnTo>
                    <a:pt x="44576135" y="0"/>
                  </a:lnTo>
                  <a:lnTo>
                    <a:pt x="44576135" y="144780"/>
                  </a:lnTo>
                  <a:lnTo>
                    <a:pt x="44431356" y="144780"/>
                  </a:lnTo>
                  <a:lnTo>
                    <a:pt x="44431356" y="0"/>
                  </a:lnTo>
                  <a:close/>
                  <a:moveTo>
                    <a:pt x="0" y="0"/>
                  </a:moveTo>
                  <a:lnTo>
                    <a:pt x="144780" y="0"/>
                  </a:lnTo>
                  <a:lnTo>
                    <a:pt x="144780" y="144780"/>
                  </a:lnTo>
                  <a:lnTo>
                    <a:pt x="0" y="144780"/>
                  </a:lnTo>
                  <a:lnTo>
                    <a:pt x="0" y="0"/>
                  </a:lnTo>
                  <a:close/>
                  <a:moveTo>
                    <a:pt x="144780" y="0"/>
                  </a:moveTo>
                  <a:lnTo>
                    <a:pt x="44431356" y="0"/>
                  </a:lnTo>
                  <a:lnTo>
                    <a:pt x="44431356" y="144780"/>
                  </a:lnTo>
                  <a:lnTo>
                    <a:pt x="144780" y="144780"/>
                  </a:lnTo>
                  <a:lnTo>
                    <a:pt x="144780" y="0"/>
                  </a:lnTo>
                  <a:close/>
                </a:path>
              </a:pathLst>
            </a:custGeom>
            <a:solidFill>
              <a:srgbClr val="2E414D"/>
            </a:solidFill>
          </p:spPr>
        </p:sp>
      </p:grpSp>
      <p:sp>
        <p:nvSpPr>
          <p:cNvPr id="5" name="TextBox 5"/>
          <p:cNvSpPr txBox="1"/>
          <p:nvPr/>
        </p:nvSpPr>
        <p:spPr>
          <a:xfrm>
            <a:off x="2390864" y="4048877"/>
            <a:ext cx="7162528" cy="2990215"/>
          </a:xfrm>
          <a:prstGeom prst="rect">
            <a:avLst/>
          </a:prstGeom>
        </p:spPr>
        <p:txBody>
          <a:bodyPr lIns="0" tIns="0" rIns="0" bIns="0" rtlCol="0" anchor="t">
            <a:spAutoFit/>
          </a:bodyPr>
          <a:lstStyle/>
          <a:p>
            <a:pPr marL="410206" lvl="1" indent="-205103">
              <a:lnSpc>
                <a:spcPts val="2659"/>
              </a:lnSpc>
              <a:buFont typeface="Arial"/>
              <a:buChar char="•"/>
            </a:pPr>
            <a:r>
              <a:rPr lang="en-US" sz="1899" spc="246">
                <a:solidFill>
                  <a:srgbClr val="000000"/>
                </a:solidFill>
                <a:latin typeface="Glacial Indifference"/>
              </a:rPr>
              <a:t>Beyond being a federal mandate, the goal of civil rights is fairness and equality of treatment and delivery of benefits for all.</a:t>
            </a:r>
          </a:p>
          <a:p>
            <a:pPr marL="410206" lvl="1" indent="-205103">
              <a:lnSpc>
                <a:spcPts val="2659"/>
              </a:lnSpc>
              <a:buFont typeface="Arial"/>
              <a:buChar char="•"/>
            </a:pPr>
            <a:r>
              <a:rPr lang="en-US" sz="1899" spc="246">
                <a:solidFill>
                  <a:srgbClr val="000000"/>
                </a:solidFill>
                <a:latin typeface="Glacial Indifference"/>
              </a:rPr>
              <a:t>Helps better serve current TEFAP neighbors and expand access to neighbors who may not know about the program. </a:t>
            </a:r>
          </a:p>
          <a:p>
            <a:pPr marL="410206" lvl="1" indent="-205103">
              <a:lnSpc>
                <a:spcPts val="2659"/>
              </a:lnSpc>
              <a:buFont typeface="Arial"/>
              <a:buChar char="•"/>
            </a:pPr>
            <a:r>
              <a:rPr lang="en-US" sz="1899" spc="246">
                <a:solidFill>
                  <a:srgbClr val="000000"/>
                </a:solidFill>
                <a:latin typeface="Glacial Indifference"/>
              </a:rPr>
              <a:t>Provides comprehensive information regarding responsibilities for civil rights compliance in the distribution of TEFAP.</a:t>
            </a:r>
          </a:p>
        </p:txBody>
      </p:sp>
      <p:sp>
        <p:nvSpPr>
          <p:cNvPr id="6" name="TextBox 6"/>
          <p:cNvSpPr txBox="1"/>
          <p:nvPr/>
        </p:nvSpPr>
        <p:spPr>
          <a:xfrm>
            <a:off x="451104" y="1667715"/>
            <a:ext cx="9102288" cy="641985"/>
          </a:xfrm>
          <a:prstGeom prst="rect">
            <a:avLst/>
          </a:prstGeom>
        </p:spPr>
        <p:txBody>
          <a:bodyPr lIns="0" tIns="0" rIns="0" bIns="0" rtlCol="0" anchor="t">
            <a:spAutoFit/>
          </a:bodyPr>
          <a:lstStyle/>
          <a:p>
            <a:pPr>
              <a:lnSpc>
                <a:spcPts val="4995"/>
              </a:lnSpc>
            </a:pPr>
            <a:r>
              <a:rPr lang="en-US" sz="4500" spc="99">
                <a:solidFill>
                  <a:srgbClr val="000000"/>
                </a:solidFill>
                <a:latin typeface="League Spartan"/>
              </a:rPr>
              <a:t>Why do civil rights training?</a:t>
            </a:r>
          </a:p>
        </p:txBody>
      </p:sp>
      <p:sp>
        <p:nvSpPr>
          <p:cNvPr id="7" name="Freeform 7"/>
          <p:cNvSpPr/>
          <p:nvPr/>
        </p:nvSpPr>
        <p:spPr>
          <a:xfrm rot="5400000">
            <a:off x="-1348521" y="4430435"/>
            <a:ext cx="3665806" cy="3439193"/>
          </a:xfrm>
          <a:custGeom>
            <a:avLst/>
            <a:gdLst/>
            <a:ahLst/>
            <a:cxnLst/>
            <a:rect l="l" t="t" r="r" b="b"/>
            <a:pathLst>
              <a:path w="3665806" h="3439193">
                <a:moveTo>
                  <a:pt x="0" y="0"/>
                </a:moveTo>
                <a:lnTo>
                  <a:pt x="3665807" y="0"/>
                </a:lnTo>
                <a:lnTo>
                  <a:pt x="3665807" y="3439193"/>
                </a:lnTo>
                <a:lnTo>
                  <a:pt x="0" y="34391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Freeform 2"/>
          <p:cNvSpPr/>
          <p:nvPr/>
        </p:nvSpPr>
        <p:spPr>
          <a:xfrm>
            <a:off x="661005" y="5178353"/>
            <a:ext cx="8480455" cy="287473"/>
          </a:xfrm>
          <a:custGeom>
            <a:avLst/>
            <a:gdLst/>
            <a:ahLst/>
            <a:cxnLst/>
            <a:rect l="l" t="t" r="r" b="b"/>
            <a:pathLst>
              <a:path w="8480455" h="287473">
                <a:moveTo>
                  <a:pt x="0" y="0"/>
                </a:moveTo>
                <a:lnTo>
                  <a:pt x="8480454" y="0"/>
                </a:lnTo>
                <a:lnTo>
                  <a:pt x="8480454" y="287473"/>
                </a:lnTo>
                <a:lnTo>
                  <a:pt x="0" y="2874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7104809" y="4050352"/>
            <a:ext cx="2036650" cy="2388254"/>
            <a:chOff x="0" y="0"/>
            <a:chExt cx="2176164" cy="2551853"/>
          </a:xfrm>
        </p:grpSpPr>
        <p:sp>
          <p:nvSpPr>
            <p:cNvPr id="4" name="Freeform 4"/>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4B7E1B"/>
            </a:solidFill>
          </p:spPr>
        </p:sp>
      </p:grpSp>
      <p:grpSp>
        <p:nvGrpSpPr>
          <p:cNvPr id="5" name="Group 5"/>
          <p:cNvGrpSpPr/>
          <p:nvPr/>
        </p:nvGrpSpPr>
        <p:grpSpPr>
          <a:xfrm>
            <a:off x="3839942" y="4050352"/>
            <a:ext cx="2036650" cy="2388254"/>
            <a:chOff x="0" y="0"/>
            <a:chExt cx="2176164" cy="2551853"/>
          </a:xfrm>
        </p:grpSpPr>
        <p:sp>
          <p:nvSpPr>
            <p:cNvPr id="6" name="Freeform 6"/>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FFFFFF"/>
            </a:solidFill>
          </p:spPr>
        </p:sp>
      </p:grpSp>
      <p:grpSp>
        <p:nvGrpSpPr>
          <p:cNvPr id="7" name="Group 7"/>
          <p:cNvGrpSpPr/>
          <p:nvPr/>
        </p:nvGrpSpPr>
        <p:grpSpPr>
          <a:xfrm>
            <a:off x="575075" y="4050352"/>
            <a:ext cx="2036650" cy="2388254"/>
            <a:chOff x="0" y="0"/>
            <a:chExt cx="2176164" cy="2551853"/>
          </a:xfrm>
        </p:grpSpPr>
        <p:sp>
          <p:nvSpPr>
            <p:cNvPr id="8" name="Freeform 8"/>
            <p:cNvSpPr/>
            <p:nvPr/>
          </p:nvSpPr>
          <p:spPr>
            <a:xfrm>
              <a:off x="0" y="0"/>
              <a:ext cx="2176164" cy="2551853"/>
            </a:xfrm>
            <a:custGeom>
              <a:avLst/>
              <a:gdLst/>
              <a:ahLst/>
              <a:cxnLst/>
              <a:rect l="l" t="t" r="r" b="b"/>
              <a:pathLst>
                <a:path w="2176164" h="2551853">
                  <a:moveTo>
                    <a:pt x="0" y="0"/>
                  </a:moveTo>
                  <a:lnTo>
                    <a:pt x="2176164" y="0"/>
                  </a:lnTo>
                  <a:lnTo>
                    <a:pt x="2176164" y="2551853"/>
                  </a:lnTo>
                  <a:lnTo>
                    <a:pt x="0" y="2551853"/>
                  </a:lnTo>
                  <a:close/>
                </a:path>
              </a:pathLst>
            </a:custGeom>
            <a:solidFill>
              <a:srgbClr val="4B7E1B"/>
            </a:solidFill>
          </p:spPr>
        </p:sp>
      </p:grpSp>
      <p:sp>
        <p:nvSpPr>
          <p:cNvPr id="9" name="Freeform 9"/>
          <p:cNvSpPr/>
          <p:nvPr/>
        </p:nvSpPr>
        <p:spPr>
          <a:xfrm>
            <a:off x="637809" y="4334441"/>
            <a:ext cx="1911182" cy="774897"/>
          </a:xfrm>
          <a:custGeom>
            <a:avLst/>
            <a:gdLst/>
            <a:ahLst/>
            <a:cxnLst/>
            <a:rect l="l" t="t" r="r" b="b"/>
            <a:pathLst>
              <a:path w="1911182" h="774897">
                <a:moveTo>
                  <a:pt x="0" y="0"/>
                </a:moveTo>
                <a:lnTo>
                  <a:pt x="1911182" y="0"/>
                </a:lnTo>
                <a:lnTo>
                  <a:pt x="1911182" y="774898"/>
                </a:lnTo>
                <a:lnTo>
                  <a:pt x="0" y="774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3379307" y="341543"/>
            <a:ext cx="6151023" cy="989293"/>
          </a:xfrm>
          <a:prstGeom prst="rect">
            <a:avLst/>
          </a:prstGeom>
        </p:spPr>
        <p:txBody>
          <a:bodyPr lIns="0" tIns="0" rIns="0" bIns="0" rtlCol="0" anchor="t">
            <a:spAutoFit/>
          </a:bodyPr>
          <a:lstStyle/>
          <a:p>
            <a:pPr algn="r">
              <a:lnSpc>
                <a:spcPts val="8147"/>
              </a:lnSpc>
            </a:pPr>
            <a:r>
              <a:rPr lang="en-US" sz="5819">
                <a:solidFill>
                  <a:srgbClr val="4B7E1B"/>
                </a:solidFill>
                <a:latin typeface="League Spartan"/>
              </a:rPr>
              <a:t>THE ORIGIN OF</a:t>
            </a:r>
          </a:p>
        </p:txBody>
      </p:sp>
      <p:sp>
        <p:nvSpPr>
          <p:cNvPr id="11" name="TextBox 11"/>
          <p:cNvSpPr txBox="1"/>
          <p:nvPr/>
        </p:nvSpPr>
        <p:spPr>
          <a:xfrm>
            <a:off x="186204" y="1105788"/>
            <a:ext cx="9344126" cy="2381257"/>
          </a:xfrm>
          <a:prstGeom prst="rect">
            <a:avLst/>
          </a:prstGeom>
        </p:spPr>
        <p:txBody>
          <a:bodyPr lIns="0" tIns="0" rIns="0" bIns="0" rtlCol="0" anchor="t">
            <a:spAutoFit/>
          </a:bodyPr>
          <a:lstStyle/>
          <a:p>
            <a:pPr algn="r">
              <a:lnSpc>
                <a:spcPts val="19520"/>
              </a:lnSpc>
            </a:pPr>
            <a:r>
              <a:rPr lang="en-US" sz="13942">
                <a:solidFill>
                  <a:srgbClr val="000000"/>
                </a:solidFill>
                <a:latin typeface="League Spartan"/>
              </a:rPr>
              <a:t>TEFAP</a:t>
            </a:r>
          </a:p>
        </p:txBody>
      </p:sp>
      <p:sp>
        <p:nvSpPr>
          <p:cNvPr id="12" name="TextBox 12"/>
          <p:cNvSpPr txBox="1"/>
          <p:nvPr/>
        </p:nvSpPr>
        <p:spPr>
          <a:xfrm>
            <a:off x="4121185" y="4503627"/>
            <a:ext cx="1474165" cy="464820"/>
          </a:xfrm>
          <a:prstGeom prst="rect">
            <a:avLst/>
          </a:prstGeom>
        </p:spPr>
        <p:txBody>
          <a:bodyPr lIns="0" tIns="0" rIns="0" bIns="0" rtlCol="0" anchor="t">
            <a:spAutoFit/>
          </a:bodyPr>
          <a:lstStyle/>
          <a:p>
            <a:pPr algn="ctr">
              <a:lnSpc>
                <a:spcPts val="3779"/>
              </a:lnSpc>
            </a:pPr>
            <a:r>
              <a:rPr lang="en-US" sz="2700">
                <a:solidFill>
                  <a:srgbClr val="4B7E1B"/>
                </a:solidFill>
                <a:latin typeface="Open Sans 1 Bold"/>
              </a:rPr>
              <a:t>1988</a:t>
            </a:r>
          </a:p>
        </p:txBody>
      </p:sp>
      <p:sp>
        <p:nvSpPr>
          <p:cNvPr id="13" name="TextBox 13"/>
          <p:cNvSpPr txBox="1"/>
          <p:nvPr/>
        </p:nvSpPr>
        <p:spPr>
          <a:xfrm>
            <a:off x="7452392" y="4503627"/>
            <a:ext cx="1341484" cy="464820"/>
          </a:xfrm>
          <a:prstGeom prst="rect">
            <a:avLst/>
          </a:prstGeom>
        </p:spPr>
        <p:txBody>
          <a:bodyPr lIns="0" tIns="0" rIns="0" bIns="0" rtlCol="0" anchor="t">
            <a:spAutoFit/>
          </a:bodyPr>
          <a:lstStyle/>
          <a:p>
            <a:pPr algn="ctr">
              <a:lnSpc>
                <a:spcPts val="3779"/>
              </a:lnSpc>
            </a:pPr>
            <a:r>
              <a:rPr lang="en-US" sz="2700">
                <a:solidFill>
                  <a:srgbClr val="1F1E28"/>
                </a:solidFill>
                <a:latin typeface="Open Sans 1 Bold"/>
              </a:rPr>
              <a:t>1990</a:t>
            </a:r>
          </a:p>
        </p:txBody>
      </p:sp>
      <p:grpSp>
        <p:nvGrpSpPr>
          <p:cNvPr id="14" name="Group 14"/>
          <p:cNvGrpSpPr/>
          <p:nvPr/>
        </p:nvGrpSpPr>
        <p:grpSpPr>
          <a:xfrm>
            <a:off x="575075" y="224139"/>
            <a:ext cx="3264867" cy="3051115"/>
            <a:chOff x="0" y="0"/>
            <a:chExt cx="4353156" cy="4068153"/>
          </a:xfrm>
        </p:grpSpPr>
        <p:sp>
          <p:nvSpPr>
            <p:cNvPr id="15" name="Freeform 15"/>
            <p:cNvSpPr/>
            <p:nvPr/>
          </p:nvSpPr>
          <p:spPr>
            <a:xfrm>
              <a:off x="0" y="0"/>
              <a:ext cx="4038567" cy="4068153"/>
            </a:xfrm>
            <a:custGeom>
              <a:avLst/>
              <a:gdLst/>
              <a:ahLst/>
              <a:cxnLst/>
              <a:rect l="l" t="t" r="r" b="b"/>
              <a:pathLst>
                <a:path w="4038567" h="4068153">
                  <a:moveTo>
                    <a:pt x="0" y="0"/>
                  </a:moveTo>
                  <a:lnTo>
                    <a:pt x="4038567" y="0"/>
                  </a:lnTo>
                  <a:lnTo>
                    <a:pt x="4038567" y="4068153"/>
                  </a:lnTo>
                  <a:lnTo>
                    <a:pt x="0" y="4068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TextBox 16"/>
            <p:cNvSpPr txBox="1"/>
            <p:nvPr/>
          </p:nvSpPr>
          <p:spPr>
            <a:xfrm>
              <a:off x="452017" y="834892"/>
              <a:ext cx="2713542" cy="566293"/>
            </a:xfrm>
            <a:prstGeom prst="rect">
              <a:avLst/>
            </a:prstGeom>
          </p:spPr>
          <p:txBody>
            <a:bodyPr lIns="0" tIns="0" rIns="0" bIns="0" rtlCol="0" anchor="t">
              <a:spAutoFit/>
            </a:bodyPr>
            <a:lstStyle/>
            <a:p>
              <a:pPr>
                <a:lnSpc>
                  <a:spcPts val="1748"/>
                </a:lnSpc>
              </a:pPr>
              <a:r>
                <a:rPr lang="en-US" sz="1248">
                  <a:solidFill>
                    <a:srgbClr val="000000"/>
                  </a:solidFill>
                  <a:latin typeface="League Spartan"/>
                </a:rPr>
                <a:t>THE EMERGENCY FOOD ASSISTANCE PROGRAM</a:t>
              </a:r>
            </a:p>
          </p:txBody>
        </p:sp>
        <p:sp>
          <p:nvSpPr>
            <p:cNvPr id="17" name="TextBox 17"/>
            <p:cNvSpPr txBox="1"/>
            <p:nvPr/>
          </p:nvSpPr>
          <p:spPr>
            <a:xfrm>
              <a:off x="598262" y="1466236"/>
              <a:ext cx="3754895" cy="455164"/>
            </a:xfrm>
            <a:prstGeom prst="rect">
              <a:avLst/>
            </a:prstGeom>
          </p:spPr>
          <p:txBody>
            <a:bodyPr lIns="0" tIns="0" rIns="0" bIns="0" rtlCol="0" anchor="t">
              <a:spAutoFit/>
            </a:bodyPr>
            <a:lstStyle/>
            <a:p>
              <a:pPr>
                <a:lnSpc>
                  <a:spcPts val="2827"/>
                </a:lnSpc>
                <a:spcBef>
                  <a:spcPct val="0"/>
                </a:spcBef>
              </a:pPr>
              <a:r>
                <a:rPr lang="en-US" sz="2019" spc="100">
                  <a:solidFill>
                    <a:srgbClr val="1F1E28"/>
                  </a:solidFill>
                  <a:latin typeface="Canva Student Font"/>
                </a:rPr>
                <a:t>also known as</a:t>
              </a:r>
            </a:p>
          </p:txBody>
        </p:sp>
        <p:sp>
          <p:nvSpPr>
            <p:cNvPr id="18" name="TextBox 18"/>
            <p:cNvSpPr txBox="1"/>
            <p:nvPr/>
          </p:nvSpPr>
          <p:spPr>
            <a:xfrm>
              <a:off x="452017" y="2005502"/>
              <a:ext cx="2713542" cy="1010971"/>
            </a:xfrm>
            <a:prstGeom prst="rect">
              <a:avLst/>
            </a:prstGeom>
          </p:spPr>
          <p:txBody>
            <a:bodyPr lIns="0" tIns="0" rIns="0" bIns="0" rtlCol="0" anchor="t">
              <a:spAutoFit/>
            </a:bodyPr>
            <a:lstStyle/>
            <a:p>
              <a:pPr marL="315084" lvl="1" indent="-157542">
                <a:lnSpc>
                  <a:spcPts val="2043"/>
                </a:lnSpc>
                <a:buFont typeface="Arial"/>
                <a:buChar char="•"/>
              </a:pPr>
              <a:r>
                <a:rPr lang="en-US" sz="1459" spc="72">
                  <a:solidFill>
                    <a:srgbClr val="1F1E28"/>
                  </a:solidFill>
                  <a:latin typeface="Canva Student Font"/>
                </a:rPr>
                <a:t>TEFAP</a:t>
              </a:r>
            </a:p>
            <a:p>
              <a:pPr marL="315084" lvl="1" indent="-157542">
                <a:lnSpc>
                  <a:spcPts val="2043"/>
                </a:lnSpc>
                <a:buFont typeface="Arial"/>
                <a:buChar char="•"/>
              </a:pPr>
              <a:r>
                <a:rPr lang="en-US" sz="1459" spc="72">
                  <a:solidFill>
                    <a:srgbClr val="1F1E28"/>
                  </a:solidFill>
                  <a:latin typeface="Canva Student Font"/>
                </a:rPr>
                <a:t>USDA</a:t>
              </a:r>
            </a:p>
            <a:p>
              <a:pPr marL="315084" lvl="1" indent="-157542">
                <a:lnSpc>
                  <a:spcPts val="2043"/>
                </a:lnSpc>
                <a:buFont typeface="Arial"/>
                <a:buChar char="•"/>
              </a:pPr>
              <a:r>
                <a:rPr lang="en-US" sz="1459" spc="72">
                  <a:solidFill>
                    <a:srgbClr val="1F1E28"/>
                  </a:solidFill>
                  <a:latin typeface="Canva Student Font"/>
                </a:rPr>
                <a:t>COMMODITIES</a:t>
              </a:r>
            </a:p>
          </p:txBody>
        </p:sp>
      </p:grpSp>
      <p:sp>
        <p:nvSpPr>
          <p:cNvPr id="19" name="Freeform 19"/>
          <p:cNvSpPr/>
          <p:nvPr/>
        </p:nvSpPr>
        <p:spPr>
          <a:xfrm>
            <a:off x="3919261" y="4334441"/>
            <a:ext cx="1911182" cy="774897"/>
          </a:xfrm>
          <a:custGeom>
            <a:avLst/>
            <a:gdLst/>
            <a:ahLst/>
            <a:cxnLst/>
            <a:rect l="l" t="t" r="r" b="b"/>
            <a:pathLst>
              <a:path w="1911182" h="774897">
                <a:moveTo>
                  <a:pt x="0" y="0"/>
                </a:moveTo>
                <a:lnTo>
                  <a:pt x="1911182" y="0"/>
                </a:lnTo>
                <a:lnTo>
                  <a:pt x="1911182" y="774898"/>
                </a:lnTo>
                <a:lnTo>
                  <a:pt x="0" y="774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7200713" y="4334441"/>
            <a:ext cx="1911182" cy="774897"/>
          </a:xfrm>
          <a:custGeom>
            <a:avLst/>
            <a:gdLst/>
            <a:ahLst/>
            <a:cxnLst/>
            <a:rect l="l" t="t" r="r" b="b"/>
            <a:pathLst>
              <a:path w="1911182" h="774897">
                <a:moveTo>
                  <a:pt x="0" y="0"/>
                </a:moveTo>
                <a:lnTo>
                  <a:pt x="1911183" y="0"/>
                </a:lnTo>
                <a:lnTo>
                  <a:pt x="1911183" y="774898"/>
                </a:lnTo>
                <a:lnTo>
                  <a:pt x="0" y="774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21"/>
          <p:cNvSpPr/>
          <p:nvPr/>
        </p:nvSpPr>
        <p:spPr>
          <a:xfrm>
            <a:off x="2436627" y="1202145"/>
            <a:ext cx="1227622" cy="1227622"/>
          </a:xfrm>
          <a:custGeom>
            <a:avLst/>
            <a:gdLst/>
            <a:ahLst/>
            <a:cxnLst/>
            <a:rect l="l" t="t" r="r" b="b"/>
            <a:pathLst>
              <a:path w="1227622" h="1227622">
                <a:moveTo>
                  <a:pt x="0" y="0"/>
                </a:moveTo>
                <a:lnTo>
                  <a:pt x="1227621" y="0"/>
                </a:lnTo>
                <a:lnTo>
                  <a:pt x="1227621" y="1227621"/>
                </a:lnTo>
                <a:lnTo>
                  <a:pt x="0" y="12276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2" name="TextBox 22"/>
          <p:cNvSpPr txBox="1"/>
          <p:nvPr/>
        </p:nvSpPr>
        <p:spPr>
          <a:xfrm>
            <a:off x="4123382" y="5173894"/>
            <a:ext cx="1578112" cy="826770"/>
          </a:xfrm>
          <a:prstGeom prst="rect">
            <a:avLst/>
          </a:prstGeom>
        </p:spPr>
        <p:txBody>
          <a:bodyPr lIns="0" tIns="0" rIns="0" bIns="0" rtlCol="0" anchor="t">
            <a:spAutoFit/>
          </a:bodyPr>
          <a:lstStyle/>
          <a:p>
            <a:pPr algn="ctr">
              <a:lnSpc>
                <a:spcPts val="1679"/>
              </a:lnSpc>
              <a:spcBef>
                <a:spcPct val="0"/>
              </a:spcBef>
            </a:pPr>
            <a:r>
              <a:rPr lang="en-US" sz="1200" spc="60">
                <a:solidFill>
                  <a:srgbClr val="000000"/>
                </a:solidFill>
                <a:latin typeface="Open Sans 1 Bold"/>
              </a:rPr>
              <a:t>Hunger Prevention Act authorized funds for purchase of USDA foods</a:t>
            </a:r>
          </a:p>
        </p:txBody>
      </p:sp>
      <p:sp>
        <p:nvSpPr>
          <p:cNvPr id="23" name="TextBox 23"/>
          <p:cNvSpPr txBox="1"/>
          <p:nvPr/>
        </p:nvSpPr>
        <p:spPr>
          <a:xfrm>
            <a:off x="7367249" y="5173894"/>
            <a:ext cx="1578112" cy="857286"/>
          </a:xfrm>
          <a:prstGeom prst="rect">
            <a:avLst/>
          </a:prstGeom>
        </p:spPr>
        <p:txBody>
          <a:bodyPr lIns="0" tIns="0" rIns="0" bIns="0" rtlCol="0" anchor="t">
            <a:spAutoFit/>
          </a:bodyPr>
          <a:lstStyle/>
          <a:p>
            <a:pPr algn="ctr">
              <a:lnSpc>
                <a:spcPts val="1679"/>
              </a:lnSpc>
              <a:spcBef>
                <a:spcPct val="0"/>
              </a:spcBef>
            </a:pPr>
            <a:r>
              <a:rPr lang="en-US" sz="1200" spc="60">
                <a:solidFill>
                  <a:schemeClr val="bg1"/>
                </a:solidFill>
                <a:latin typeface="Open Sans 1 Bold"/>
              </a:rPr>
              <a:t>Officially named TEFAP and falls under the Farm Bill</a:t>
            </a:r>
          </a:p>
        </p:txBody>
      </p:sp>
      <p:sp>
        <p:nvSpPr>
          <p:cNvPr id="24" name="TextBox 24"/>
          <p:cNvSpPr txBox="1"/>
          <p:nvPr/>
        </p:nvSpPr>
        <p:spPr>
          <a:xfrm>
            <a:off x="1022168" y="4564325"/>
            <a:ext cx="1142463" cy="464700"/>
          </a:xfrm>
          <a:prstGeom prst="rect">
            <a:avLst/>
          </a:prstGeom>
        </p:spPr>
        <p:txBody>
          <a:bodyPr lIns="0" tIns="0" rIns="0" bIns="0" rtlCol="0" anchor="t">
            <a:spAutoFit/>
          </a:bodyPr>
          <a:lstStyle/>
          <a:p>
            <a:pPr algn="ctr">
              <a:lnSpc>
                <a:spcPts val="3786"/>
              </a:lnSpc>
            </a:pPr>
            <a:r>
              <a:rPr lang="en-US" sz="2704">
                <a:solidFill>
                  <a:srgbClr val="1F1E28"/>
                </a:solidFill>
                <a:latin typeface="Open Sans 1 Bold"/>
              </a:rPr>
              <a:t>1981</a:t>
            </a:r>
          </a:p>
        </p:txBody>
      </p:sp>
      <p:sp>
        <p:nvSpPr>
          <p:cNvPr id="25" name="TextBox 25"/>
          <p:cNvSpPr txBox="1"/>
          <p:nvPr/>
        </p:nvSpPr>
        <p:spPr>
          <a:xfrm>
            <a:off x="858515" y="5131854"/>
            <a:ext cx="1578112" cy="1075294"/>
          </a:xfrm>
          <a:prstGeom prst="rect">
            <a:avLst/>
          </a:prstGeom>
        </p:spPr>
        <p:txBody>
          <a:bodyPr lIns="0" tIns="0" rIns="0" bIns="0" rtlCol="0" anchor="t">
            <a:spAutoFit/>
          </a:bodyPr>
          <a:lstStyle/>
          <a:p>
            <a:pPr algn="ctr">
              <a:lnSpc>
                <a:spcPts val="1679"/>
              </a:lnSpc>
              <a:spcBef>
                <a:spcPct val="0"/>
              </a:spcBef>
            </a:pPr>
            <a:r>
              <a:rPr lang="en-US" sz="1200" spc="60">
                <a:solidFill>
                  <a:schemeClr val="bg1"/>
                </a:solidFill>
                <a:latin typeface="Open Sans 1 Bold"/>
              </a:rPr>
              <a:t>First authorization to distribute food purchased by USDA for household use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rot="-10800000">
            <a:off x="-324382" y="-355465"/>
            <a:ext cx="2915677" cy="2735435"/>
          </a:xfrm>
          <a:custGeom>
            <a:avLst/>
            <a:gdLst/>
            <a:ahLst/>
            <a:cxnLst/>
            <a:rect l="l" t="t" r="r" b="b"/>
            <a:pathLst>
              <a:path w="2915677" h="2735435">
                <a:moveTo>
                  <a:pt x="0" y="0"/>
                </a:moveTo>
                <a:lnTo>
                  <a:pt x="2915677" y="0"/>
                </a:lnTo>
                <a:lnTo>
                  <a:pt x="2915677" y="2735435"/>
                </a:lnTo>
                <a:lnTo>
                  <a:pt x="0" y="2735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810209" y="3999206"/>
            <a:ext cx="6605564" cy="2415960"/>
            <a:chOff x="0" y="0"/>
            <a:chExt cx="25868362" cy="9461255"/>
          </a:xfrm>
        </p:grpSpPr>
        <p:sp>
          <p:nvSpPr>
            <p:cNvPr id="4" name="Freeform 4"/>
            <p:cNvSpPr/>
            <p:nvPr/>
          </p:nvSpPr>
          <p:spPr>
            <a:xfrm>
              <a:off x="72390" y="72390"/>
              <a:ext cx="25723583" cy="9316475"/>
            </a:xfrm>
            <a:custGeom>
              <a:avLst/>
              <a:gdLst/>
              <a:ahLst/>
              <a:cxnLst/>
              <a:rect l="l" t="t" r="r" b="b"/>
              <a:pathLst>
                <a:path w="25723583" h="9316475">
                  <a:moveTo>
                    <a:pt x="0" y="0"/>
                  </a:moveTo>
                  <a:lnTo>
                    <a:pt x="25723583" y="0"/>
                  </a:lnTo>
                  <a:lnTo>
                    <a:pt x="25723583" y="9316475"/>
                  </a:lnTo>
                  <a:lnTo>
                    <a:pt x="0" y="9316475"/>
                  </a:lnTo>
                  <a:lnTo>
                    <a:pt x="0" y="0"/>
                  </a:lnTo>
                  <a:close/>
                </a:path>
              </a:pathLst>
            </a:custGeom>
            <a:solidFill>
              <a:srgbClr val="FAFEFF"/>
            </a:solidFill>
          </p:spPr>
        </p:sp>
        <p:sp>
          <p:nvSpPr>
            <p:cNvPr id="5" name="Freeform 5"/>
            <p:cNvSpPr/>
            <p:nvPr/>
          </p:nvSpPr>
          <p:spPr>
            <a:xfrm>
              <a:off x="0" y="0"/>
              <a:ext cx="25868362" cy="9461254"/>
            </a:xfrm>
            <a:custGeom>
              <a:avLst/>
              <a:gdLst/>
              <a:ahLst/>
              <a:cxnLst/>
              <a:rect l="l" t="t" r="r" b="b"/>
              <a:pathLst>
                <a:path w="25868362" h="9461254">
                  <a:moveTo>
                    <a:pt x="25723582" y="9316475"/>
                  </a:moveTo>
                  <a:lnTo>
                    <a:pt x="25868362" y="9316475"/>
                  </a:lnTo>
                  <a:lnTo>
                    <a:pt x="25868362" y="9461254"/>
                  </a:lnTo>
                  <a:lnTo>
                    <a:pt x="25723582" y="9461254"/>
                  </a:lnTo>
                  <a:lnTo>
                    <a:pt x="25723582" y="9316475"/>
                  </a:lnTo>
                  <a:close/>
                  <a:moveTo>
                    <a:pt x="0" y="144780"/>
                  </a:moveTo>
                  <a:lnTo>
                    <a:pt x="144780" y="144780"/>
                  </a:lnTo>
                  <a:lnTo>
                    <a:pt x="144780" y="9316475"/>
                  </a:lnTo>
                  <a:lnTo>
                    <a:pt x="0" y="9316475"/>
                  </a:lnTo>
                  <a:lnTo>
                    <a:pt x="0" y="144780"/>
                  </a:lnTo>
                  <a:close/>
                  <a:moveTo>
                    <a:pt x="0" y="9316475"/>
                  </a:moveTo>
                  <a:lnTo>
                    <a:pt x="144780" y="9316475"/>
                  </a:lnTo>
                  <a:lnTo>
                    <a:pt x="144780" y="9461254"/>
                  </a:lnTo>
                  <a:lnTo>
                    <a:pt x="0" y="9461254"/>
                  </a:lnTo>
                  <a:lnTo>
                    <a:pt x="0" y="9316475"/>
                  </a:lnTo>
                  <a:close/>
                  <a:moveTo>
                    <a:pt x="25723582" y="144780"/>
                  </a:moveTo>
                  <a:lnTo>
                    <a:pt x="25868362" y="144780"/>
                  </a:lnTo>
                  <a:lnTo>
                    <a:pt x="25868362" y="9316475"/>
                  </a:lnTo>
                  <a:lnTo>
                    <a:pt x="25723582" y="9316475"/>
                  </a:lnTo>
                  <a:lnTo>
                    <a:pt x="25723582" y="144780"/>
                  </a:lnTo>
                  <a:close/>
                  <a:moveTo>
                    <a:pt x="144780" y="9316475"/>
                  </a:moveTo>
                  <a:lnTo>
                    <a:pt x="25723582" y="9316475"/>
                  </a:lnTo>
                  <a:lnTo>
                    <a:pt x="25723582" y="9461254"/>
                  </a:lnTo>
                  <a:lnTo>
                    <a:pt x="144780" y="9461254"/>
                  </a:lnTo>
                  <a:lnTo>
                    <a:pt x="144780" y="9316475"/>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sp>
        <p:nvSpPr>
          <p:cNvPr id="6" name="TextBox 6"/>
          <p:cNvSpPr txBox="1"/>
          <p:nvPr/>
        </p:nvSpPr>
        <p:spPr>
          <a:xfrm>
            <a:off x="6461860" y="4914582"/>
            <a:ext cx="2052302" cy="1043559"/>
          </a:xfrm>
          <a:prstGeom prst="rect">
            <a:avLst/>
          </a:prstGeom>
        </p:spPr>
        <p:txBody>
          <a:bodyPr lIns="0" tIns="0" rIns="0" bIns="0" rtlCol="0" anchor="t">
            <a:spAutoFit/>
          </a:bodyPr>
          <a:lstStyle/>
          <a:p>
            <a:pPr marL="401574" lvl="1" indent="-200787">
              <a:lnSpc>
                <a:spcPts val="2790"/>
              </a:lnSpc>
              <a:buFont typeface="Arial"/>
              <a:buChar char="•"/>
            </a:pPr>
            <a:r>
              <a:rPr lang="en-US" sz="1860" spc="18">
                <a:solidFill>
                  <a:srgbClr val="2E414D"/>
                </a:solidFill>
                <a:latin typeface="Glacial Indifference"/>
              </a:rPr>
              <a:t>Sex/Gender</a:t>
            </a:r>
          </a:p>
          <a:p>
            <a:pPr marL="401574" lvl="1" indent="-200787">
              <a:lnSpc>
                <a:spcPts val="2790"/>
              </a:lnSpc>
              <a:buFont typeface="Arial"/>
              <a:buChar char="•"/>
            </a:pPr>
            <a:r>
              <a:rPr lang="en-US" sz="1860" spc="18">
                <a:solidFill>
                  <a:srgbClr val="2E414D"/>
                </a:solidFill>
                <a:latin typeface="Glacial Indifference"/>
              </a:rPr>
              <a:t>Age</a:t>
            </a:r>
          </a:p>
          <a:p>
            <a:pPr marL="401574" lvl="1" indent="-200787">
              <a:lnSpc>
                <a:spcPts val="2790"/>
              </a:lnSpc>
              <a:buFont typeface="Arial"/>
              <a:buChar char="•"/>
            </a:pPr>
            <a:r>
              <a:rPr lang="en-US" sz="1860" spc="18">
                <a:solidFill>
                  <a:srgbClr val="2E414D"/>
                </a:solidFill>
                <a:latin typeface="Glacial Indifference"/>
              </a:rPr>
              <a:t>Disability </a:t>
            </a:r>
          </a:p>
        </p:txBody>
      </p:sp>
      <p:grpSp>
        <p:nvGrpSpPr>
          <p:cNvPr id="7" name="Group 7"/>
          <p:cNvGrpSpPr/>
          <p:nvPr/>
        </p:nvGrpSpPr>
        <p:grpSpPr>
          <a:xfrm>
            <a:off x="2810209" y="1208222"/>
            <a:ext cx="6605564" cy="2343496"/>
            <a:chOff x="0" y="0"/>
            <a:chExt cx="25868362" cy="9177474"/>
          </a:xfrm>
        </p:grpSpPr>
        <p:sp>
          <p:nvSpPr>
            <p:cNvPr id="8" name="Freeform 8"/>
            <p:cNvSpPr/>
            <p:nvPr/>
          </p:nvSpPr>
          <p:spPr>
            <a:xfrm>
              <a:off x="72390" y="72390"/>
              <a:ext cx="25723583" cy="9032695"/>
            </a:xfrm>
            <a:custGeom>
              <a:avLst/>
              <a:gdLst/>
              <a:ahLst/>
              <a:cxnLst/>
              <a:rect l="l" t="t" r="r" b="b"/>
              <a:pathLst>
                <a:path w="25723583" h="9032695">
                  <a:moveTo>
                    <a:pt x="0" y="0"/>
                  </a:moveTo>
                  <a:lnTo>
                    <a:pt x="25723583" y="0"/>
                  </a:lnTo>
                  <a:lnTo>
                    <a:pt x="25723583" y="9032695"/>
                  </a:lnTo>
                  <a:lnTo>
                    <a:pt x="0" y="9032695"/>
                  </a:lnTo>
                  <a:lnTo>
                    <a:pt x="0" y="0"/>
                  </a:lnTo>
                  <a:close/>
                </a:path>
              </a:pathLst>
            </a:custGeom>
            <a:solidFill>
              <a:srgbClr val="FAFEFF"/>
            </a:solidFill>
          </p:spPr>
        </p:sp>
        <p:sp>
          <p:nvSpPr>
            <p:cNvPr id="9" name="Freeform 9"/>
            <p:cNvSpPr/>
            <p:nvPr/>
          </p:nvSpPr>
          <p:spPr>
            <a:xfrm>
              <a:off x="0" y="0"/>
              <a:ext cx="25868362" cy="9177474"/>
            </a:xfrm>
            <a:custGeom>
              <a:avLst/>
              <a:gdLst/>
              <a:ahLst/>
              <a:cxnLst/>
              <a:rect l="l" t="t" r="r" b="b"/>
              <a:pathLst>
                <a:path w="25868362" h="9177474">
                  <a:moveTo>
                    <a:pt x="25723582" y="9032694"/>
                  </a:moveTo>
                  <a:lnTo>
                    <a:pt x="25868362" y="9032694"/>
                  </a:lnTo>
                  <a:lnTo>
                    <a:pt x="25868362" y="9177474"/>
                  </a:lnTo>
                  <a:lnTo>
                    <a:pt x="25723582" y="9177474"/>
                  </a:lnTo>
                  <a:lnTo>
                    <a:pt x="25723582" y="9032694"/>
                  </a:lnTo>
                  <a:close/>
                  <a:moveTo>
                    <a:pt x="0" y="144780"/>
                  </a:moveTo>
                  <a:lnTo>
                    <a:pt x="144780" y="144780"/>
                  </a:lnTo>
                  <a:lnTo>
                    <a:pt x="144780" y="9032694"/>
                  </a:lnTo>
                  <a:lnTo>
                    <a:pt x="0" y="9032694"/>
                  </a:lnTo>
                  <a:lnTo>
                    <a:pt x="0" y="144780"/>
                  </a:lnTo>
                  <a:close/>
                  <a:moveTo>
                    <a:pt x="0" y="9032694"/>
                  </a:moveTo>
                  <a:lnTo>
                    <a:pt x="144780" y="9032694"/>
                  </a:lnTo>
                  <a:lnTo>
                    <a:pt x="144780" y="9177474"/>
                  </a:lnTo>
                  <a:lnTo>
                    <a:pt x="0" y="9177474"/>
                  </a:lnTo>
                  <a:lnTo>
                    <a:pt x="0" y="9032694"/>
                  </a:lnTo>
                  <a:close/>
                  <a:moveTo>
                    <a:pt x="25723582" y="144780"/>
                  </a:moveTo>
                  <a:lnTo>
                    <a:pt x="25868362" y="144780"/>
                  </a:lnTo>
                  <a:lnTo>
                    <a:pt x="25868362" y="9032694"/>
                  </a:lnTo>
                  <a:lnTo>
                    <a:pt x="25723582" y="9032694"/>
                  </a:lnTo>
                  <a:lnTo>
                    <a:pt x="25723582" y="144780"/>
                  </a:lnTo>
                  <a:close/>
                  <a:moveTo>
                    <a:pt x="144780" y="9032694"/>
                  </a:moveTo>
                  <a:lnTo>
                    <a:pt x="25723582" y="9032694"/>
                  </a:lnTo>
                  <a:lnTo>
                    <a:pt x="25723582" y="9177474"/>
                  </a:lnTo>
                  <a:lnTo>
                    <a:pt x="144780" y="9177474"/>
                  </a:lnTo>
                  <a:lnTo>
                    <a:pt x="144780" y="9032694"/>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sp>
        <p:nvSpPr>
          <p:cNvPr id="10" name="TextBox 10"/>
          <p:cNvSpPr txBox="1"/>
          <p:nvPr/>
        </p:nvSpPr>
        <p:spPr>
          <a:xfrm>
            <a:off x="3501478" y="4392659"/>
            <a:ext cx="3590791" cy="403023"/>
          </a:xfrm>
          <a:prstGeom prst="rect">
            <a:avLst/>
          </a:prstGeom>
        </p:spPr>
        <p:txBody>
          <a:bodyPr lIns="0" tIns="0" rIns="0" bIns="0" rtlCol="0" anchor="t">
            <a:spAutoFit/>
          </a:bodyPr>
          <a:lstStyle/>
          <a:p>
            <a:pPr>
              <a:lnSpc>
                <a:spcPts val="3219"/>
              </a:lnSpc>
            </a:pPr>
            <a:r>
              <a:rPr lang="en-US" sz="2300" spc="299">
                <a:solidFill>
                  <a:srgbClr val="000000"/>
                </a:solidFill>
                <a:latin typeface="Glacial Indifference Bold"/>
              </a:rPr>
              <a:t>PROTECTED CLASSES</a:t>
            </a:r>
          </a:p>
        </p:txBody>
      </p:sp>
      <p:sp>
        <p:nvSpPr>
          <p:cNvPr id="11" name="TextBox 11"/>
          <p:cNvSpPr txBox="1"/>
          <p:nvPr/>
        </p:nvSpPr>
        <p:spPr>
          <a:xfrm>
            <a:off x="3501478" y="4915568"/>
            <a:ext cx="2052302" cy="1043559"/>
          </a:xfrm>
          <a:prstGeom prst="rect">
            <a:avLst/>
          </a:prstGeom>
        </p:spPr>
        <p:txBody>
          <a:bodyPr lIns="0" tIns="0" rIns="0" bIns="0" rtlCol="0" anchor="t">
            <a:spAutoFit/>
          </a:bodyPr>
          <a:lstStyle/>
          <a:p>
            <a:pPr marL="401574" lvl="1" indent="-200787">
              <a:lnSpc>
                <a:spcPts val="2790"/>
              </a:lnSpc>
              <a:buFont typeface="Arial"/>
              <a:buChar char="•"/>
            </a:pPr>
            <a:r>
              <a:rPr lang="en-US" sz="1860" spc="18">
                <a:solidFill>
                  <a:srgbClr val="2E414D"/>
                </a:solidFill>
                <a:latin typeface="Glacial Indifference"/>
              </a:rPr>
              <a:t>Race</a:t>
            </a:r>
          </a:p>
          <a:p>
            <a:pPr marL="401574" lvl="1" indent="-200787">
              <a:lnSpc>
                <a:spcPts val="2790"/>
              </a:lnSpc>
              <a:buFont typeface="Arial"/>
              <a:buChar char="•"/>
            </a:pPr>
            <a:r>
              <a:rPr lang="en-US" sz="1860" spc="18">
                <a:solidFill>
                  <a:srgbClr val="2E414D"/>
                </a:solidFill>
                <a:latin typeface="Glacial Indifference"/>
              </a:rPr>
              <a:t>Color</a:t>
            </a:r>
          </a:p>
          <a:p>
            <a:pPr marL="401574" lvl="1" indent="-200787">
              <a:lnSpc>
                <a:spcPts val="2790"/>
              </a:lnSpc>
              <a:buFont typeface="Arial"/>
              <a:buChar char="•"/>
            </a:pPr>
            <a:r>
              <a:rPr lang="en-US" sz="1860" spc="18">
                <a:solidFill>
                  <a:srgbClr val="2E414D"/>
                </a:solidFill>
                <a:latin typeface="Glacial Indifference"/>
              </a:rPr>
              <a:t>National Origin</a:t>
            </a:r>
          </a:p>
        </p:txBody>
      </p:sp>
      <p:sp>
        <p:nvSpPr>
          <p:cNvPr id="12" name="TextBox 12"/>
          <p:cNvSpPr txBox="1"/>
          <p:nvPr/>
        </p:nvSpPr>
        <p:spPr>
          <a:xfrm>
            <a:off x="3007830" y="1772184"/>
            <a:ext cx="6210322" cy="1739596"/>
          </a:xfrm>
          <a:prstGeom prst="rect">
            <a:avLst/>
          </a:prstGeom>
        </p:spPr>
        <p:txBody>
          <a:bodyPr lIns="0" tIns="0" rIns="0" bIns="0" rtlCol="0" anchor="t">
            <a:spAutoFit/>
          </a:bodyPr>
          <a:lstStyle/>
          <a:p>
            <a:pPr>
              <a:lnSpc>
                <a:spcPts val="2791"/>
              </a:lnSpc>
            </a:pPr>
            <a:r>
              <a:rPr lang="en-US" sz="1861" spc="18">
                <a:solidFill>
                  <a:srgbClr val="000000"/>
                </a:solidFill>
                <a:latin typeface="Glacial Indifference"/>
              </a:rPr>
              <a:t>A negative action toward an individual and/or their family, associates, or employees, etc. for having engaged in prior civil rights activity by filing a complaint or having been a witness or provided other information related to an EEO complaint.</a:t>
            </a:r>
          </a:p>
        </p:txBody>
      </p:sp>
      <p:grpSp>
        <p:nvGrpSpPr>
          <p:cNvPr id="13" name="Group 13"/>
          <p:cNvGrpSpPr/>
          <p:nvPr/>
        </p:nvGrpSpPr>
        <p:grpSpPr>
          <a:xfrm>
            <a:off x="7060558" y="1057757"/>
            <a:ext cx="2157594" cy="716902"/>
            <a:chOff x="0" y="0"/>
            <a:chExt cx="20788441" cy="6907355"/>
          </a:xfrm>
        </p:grpSpPr>
        <p:sp>
          <p:nvSpPr>
            <p:cNvPr id="14" name="Freeform 14"/>
            <p:cNvSpPr/>
            <p:nvPr/>
          </p:nvSpPr>
          <p:spPr>
            <a:xfrm>
              <a:off x="72390" y="72390"/>
              <a:ext cx="20643662" cy="6762575"/>
            </a:xfrm>
            <a:custGeom>
              <a:avLst/>
              <a:gdLst/>
              <a:ahLst/>
              <a:cxnLst/>
              <a:rect l="l" t="t" r="r" b="b"/>
              <a:pathLst>
                <a:path w="20643662" h="6762575">
                  <a:moveTo>
                    <a:pt x="0" y="0"/>
                  </a:moveTo>
                  <a:lnTo>
                    <a:pt x="20643662" y="0"/>
                  </a:lnTo>
                  <a:lnTo>
                    <a:pt x="20643662" y="6762575"/>
                  </a:lnTo>
                  <a:lnTo>
                    <a:pt x="0" y="6762575"/>
                  </a:lnTo>
                  <a:lnTo>
                    <a:pt x="0" y="0"/>
                  </a:lnTo>
                  <a:close/>
                </a:path>
              </a:pathLst>
            </a:custGeom>
            <a:solidFill>
              <a:srgbClr val="FAFEFF"/>
            </a:solidFill>
          </p:spPr>
        </p:sp>
        <p:sp>
          <p:nvSpPr>
            <p:cNvPr id="15" name="Freeform 15"/>
            <p:cNvSpPr/>
            <p:nvPr/>
          </p:nvSpPr>
          <p:spPr>
            <a:xfrm>
              <a:off x="0" y="0"/>
              <a:ext cx="20788441" cy="6907354"/>
            </a:xfrm>
            <a:custGeom>
              <a:avLst/>
              <a:gdLst/>
              <a:ahLst/>
              <a:cxnLst/>
              <a:rect l="l" t="t" r="r" b="b"/>
              <a:pathLst>
                <a:path w="20788441" h="6907354">
                  <a:moveTo>
                    <a:pt x="20643661" y="6762575"/>
                  </a:moveTo>
                  <a:lnTo>
                    <a:pt x="20788441" y="6762575"/>
                  </a:lnTo>
                  <a:lnTo>
                    <a:pt x="20788441" y="6907354"/>
                  </a:lnTo>
                  <a:lnTo>
                    <a:pt x="20643661" y="6907354"/>
                  </a:lnTo>
                  <a:lnTo>
                    <a:pt x="20643661" y="6762575"/>
                  </a:lnTo>
                  <a:close/>
                  <a:moveTo>
                    <a:pt x="0" y="144780"/>
                  </a:moveTo>
                  <a:lnTo>
                    <a:pt x="144780" y="144780"/>
                  </a:lnTo>
                  <a:lnTo>
                    <a:pt x="144780" y="6762575"/>
                  </a:lnTo>
                  <a:lnTo>
                    <a:pt x="0" y="6762575"/>
                  </a:lnTo>
                  <a:lnTo>
                    <a:pt x="0" y="144780"/>
                  </a:lnTo>
                  <a:close/>
                  <a:moveTo>
                    <a:pt x="0" y="6762575"/>
                  </a:moveTo>
                  <a:lnTo>
                    <a:pt x="144780" y="6762575"/>
                  </a:lnTo>
                  <a:lnTo>
                    <a:pt x="144780" y="6907354"/>
                  </a:lnTo>
                  <a:lnTo>
                    <a:pt x="0" y="6907354"/>
                  </a:lnTo>
                  <a:lnTo>
                    <a:pt x="0" y="6762575"/>
                  </a:lnTo>
                  <a:close/>
                  <a:moveTo>
                    <a:pt x="20643661" y="144780"/>
                  </a:moveTo>
                  <a:lnTo>
                    <a:pt x="20788441" y="144780"/>
                  </a:lnTo>
                  <a:lnTo>
                    <a:pt x="20788441" y="6762575"/>
                  </a:lnTo>
                  <a:lnTo>
                    <a:pt x="20643661" y="6762575"/>
                  </a:lnTo>
                  <a:lnTo>
                    <a:pt x="20643661" y="144780"/>
                  </a:lnTo>
                  <a:close/>
                  <a:moveTo>
                    <a:pt x="144780" y="6762575"/>
                  </a:moveTo>
                  <a:lnTo>
                    <a:pt x="20643661" y="6762575"/>
                  </a:lnTo>
                  <a:lnTo>
                    <a:pt x="20643661" y="6907354"/>
                  </a:lnTo>
                  <a:lnTo>
                    <a:pt x="144780" y="6907354"/>
                  </a:lnTo>
                  <a:lnTo>
                    <a:pt x="144780" y="6762575"/>
                  </a:lnTo>
                  <a:close/>
                  <a:moveTo>
                    <a:pt x="20643661" y="0"/>
                  </a:moveTo>
                  <a:lnTo>
                    <a:pt x="20788441" y="0"/>
                  </a:lnTo>
                  <a:lnTo>
                    <a:pt x="20788441" y="144780"/>
                  </a:lnTo>
                  <a:lnTo>
                    <a:pt x="20643661" y="144780"/>
                  </a:lnTo>
                  <a:lnTo>
                    <a:pt x="20643661" y="0"/>
                  </a:lnTo>
                  <a:close/>
                  <a:moveTo>
                    <a:pt x="0" y="0"/>
                  </a:moveTo>
                  <a:lnTo>
                    <a:pt x="144780" y="0"/>
                  </a:lnTo>
                  <a:lnTo>
                    <a:pt x="144780" y="144780"/>
                  </a:lnTo>
                  <a:lnTo>
                    <a:pt x="0" y="144780"/>
                  </a:lnTo>
                  <a:lnTo>
                    <a:pt x="0" y="0"/>
                  </a:lnTo>
                  <a:close/>
                  <a:moveTo>
                    <a:pt x="144780" y="0"/>
                  </a:moveTo>
                  <a:lnTo>
                    <a:pt x="20643661" y="0"/>
                  </a:lnTo>
                  <a:lnTo>
                    <a:pt x="20643661" y="144780"/>
                  </a:lnTo>
                  <a:lnTo>
                    <a:pt x="144780" y="144780"/>
                  </a:lnTo>
                  <a:lnTo>
                    <a:pt x="144780" y="0"/>
                  </a:lnTo>
                  <a:close/>
                </a:path>
              </a:pathLst>
            </a:custGeom>
            <a:solidFill>
              <a:srgbClr val="2E414D"/>
            </a:solidFill>
          </p:spPr>
        </p:sp>
      </p:grpSp>
      <p:sp>
        <p:nvSpPr>
          <p:cNvPr id="16" name="TextBox 16"/>
          <p:cNvSpPr txBox="1"/>
          <p:nvPr/>
        </p:nvSpPr>
        <p:spPr>
          <a:xfrm>
            <a:off x="7137060" y="1062858"/>
            <a:ext cx="2004589" cy="659704"/>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REPRISAL OF ANY KIND AGAINST EMPLOYEES OR NEIGHBORS IS PROHIBITED.</a:t>
            </a:r>
          </a:p>
        </p:txBody>
      </p:sp>
      <p:sp>
        <p:nvSpPr>
          <p:cNvPr id="17" name="TextBox 17"/>
          <p:cNvSpPr txBox="1"/>
          <p:nvPr/>
        </p:nvSpPr>
        <p:spPr>
          <a:xfrm>
            <a:off x="3060602" y="1342795"/>
            <a:ext cx="4903031" cy="403023"/>
          </a:xfrm>
          <a:prstGeom prst="rect">
            <a:avLst/>
          </a:prstGeom>
        </p:spPr>
        <p:txBody>
          <a:bodyPr lIns="0" tIns="0" rIns="0" bIns="0" rtlCol="0" anchor="t">
            <a:spAutoFit/>
          </a:bodyPr>
          <a:lstStyle/>
          <a:p>
            <a:pPr>
              <a:lnSpc>
                <a:spcPts val="3219"/>
              </a:lnSpc>
            </a:pPr>
            <a:r>
              <a:rPr lang="en-US" sz="2300" spc="299">
                <a:solidFill>
                  <a:srgbClr val="000000"/>
                </a:solidFill>
                <a:latin typeface="Glacial Indifference Bold"/>
              </a:rPr>
              <a:t>REPRISAL/RETALIATION</a:t>
            </a:r>
          </a:p>
        </p:txBody>
      </p:sp>
      <p:grpSp>
        <p:nvGrpSpPr>
          <p:cNvPr id="18" name="Group 18"/>
          <p:cNvGrpSpPr/>
          <p:nvPr/>
        </p:nvGrpSpPr>
        <p:grpSpPr>
          <a:xfrm>
            <a:off x="562605" y="4176330"/>
            <a:ext cx="2868929" cy="953256"/>
            <a:chOff x="0" y="0"/>
            <a:chExt cx="20788441" cy="6907355"/>
          </a:xfrm>
        </p:grpSpPr>
        <p:sp>
          <p:nvSpPr>
            <p:cNvPr id="19" name="Freeform 19"/>
            <p:cNvSpPr/>
            <p:nvPr/>
          </p:nvSpPr>
          <p:spPr>
            <a:xfrm>
              <a:off x="72390" y="72390"/>
              <a:ext cx="20643662" cy="6762575"/>
            </a:xfrm>
            <a:custGeom>
              <a:avLst/>
              <a:gdLst/>
              <a:ahLst/>
              <a:cxnLst/>
              <a:rect l="l" t="t" r="r" b="b"/>
              <a:pathLst>
                <a:path w="20643662" h="6762575">
                  <a:moveTo>
                    <a:pt x="0" y="0"/>
                  </a:moveTo>
                  <a:lnTo>
                    <a:pt x="20643662" y="0"/>
                  </a:lnTo>
                  <a:lnTo>
                    <a:pt x="20643662" y="6762575"/>
                  </a:lnTo>
                  <a:lnTo>
                    <a:pt x="0" y="6762575"/>
                  </a:lnTo>
                  <a:lnTo>
                    <a:pt x="0" y="0"/>
                  </a:lnTo>
                  <a:close/>
                </a:path>
              </a:pathLst>
            </a:custGeom>
            <a:solidFill>
              <a:srgbClr val="FAFEFF"/>
            </a:solidFill>
          </p:spPr>
        </p:sp>
        <p:sp>
          <p:nvSpPr>
            <p:cNvPr id="20" name="Freeform 20"/>
            <p:cNvSpPr/>
            <p:nvPr/>
          </p:nvSpPr>
          <p:spPr>
            <a:xfrm>
              <a:off x="0" y="0"/>
              <a:ext cx="20788441" cy="6907354"/>
            </a:xfrm>
            <a:custGeom>
              <a:avLst/>
              <a:gdLst/>
              <a:ahLst/>
              <a:cxnLst/>
              <a:rect l="l" t="t" r="r" b="b"/>
              <a:pathLst>
                <a:path w="20788441" h="6907354">
                  <a:moveTo>
                    <a:pt x="20643661" y="6762575"/>
                  </a:moveTo>
                  <a:lnTo>
                    <a:pt x="20788441" y="6762575"/>
                  </a:lnTo>
                  <a:lnTo>
                    <a:pt x="20788441" y="6907354"/>
                  </a:lnTo>
                  <a:lnTo>
                    <a:pt x="20643661" y="6907354"/>
                  </a:lnTo>
                  <a:lnTo>
                    <a:pt x="20643661" y="6762575"/>
                  </a:lnTo>
                  <a:close/>
                  <a:moveTo>
                    <a:pt x="0" y="144780"/>
                  </a:moveTo>
                  <a:lnTo>
                    <a:pt x="144780" y="144780"/>
                  </a:lnTo>
                  <a:lnTo>
                    <a:pt x="144780" y="6762575"/>
                  </a:lnTo>
                  <a:lnTo>
                    <a:pt x="0" y="6762575"/>
                  </a:lnTo>
                  <a:lnTo>
                    <a:pt x="0" y="144780"/>
                  </a:lnTo>
                  <a:close/>
                  <a:moveTo>
                    <a:pt x="0" y="6762575"/>
                  </a:moveTo>
                  <a:lnTo>
                    <a:pt x="144780" y="6762575"/>
                  </a:lnTo>
                  <a:lnTo>
                    <a:pt x="144780" y="6907354"/>
                  </a:lnTo>
                  <a:lnTo>
                    <a:pt x="0" y="6907354"/>
                  </a:lnTo>
                  <a:lnTo>
                    <a:pt x="0" y="6762575"/>
                  </a:lnTo>
                  <a:close/>
                  <a:moveTo>
                    <a:pt x="20643661" y="144780"/>
                  </a:moveTo>
                  <a:lnTo>
                    <a:pt x="20788441" y="144780"/>
                  </a:lnTo>
                  <a:lnTo>
                    <a:pt x="20788441" y="6762575"/>
                  </a:lnTo>
                  <a:lnTo>
                    <a:pt x="20643661" y="6762575"/>
                  </a:lnTo>
                  <a:lnTo>
                    <a:pt x="20643661" y="144780"/>
                  </a:lnTo>
                  <a:close/>
                  <a:moveTo>
                    <a:pt x="144780" y="6762575"/>
                  </a:moveTo>
                  <a:lnTo>
                    <a:pt x="20643661" y="6762575"/>
                  </a:lnTo>
                  <a:lnTo>
                    <a:pt x="20643661" y="6907354"/>
                  </a:lnTo>
                  <a:lnTo>
                    <a:pt x="144780" y="6907354"/>
                  </a:lnTo>
                  <a:lnTo>
                    <a:pt x="144780" y="6762575"/>
                  </a:lnTo>
                  <a:close/>
                  <a:moveTo>
                    <a:pt x="20643661" y="0"/>
                  </a:moveTo>
                  <a:lnTo>
                    <a:pt x="20788441" y="0"/>
                  </a:lnTo>
                  <a:lnTo>
                    <a:pt x="20788441" y="144780"/>
                  </a:lnTo>
                  <a:lnTo>
                    <a:pt x="20643661" y="144780"/>
                  </a:lnTo>
                  <a:lnTo>
                    <a:pt x="20643661" y="0"/>
                  </a:lnTo>
                  <a:close/>
                  <a:moveTo>
                    <a:pt x="0" y="0"/>
                  </a:moveTo>
                  <a:lnTo>
                    <a:pt x="144780" y="0"/>
                  </a:lnTo>
                  <a:lnTo>
                    <a:pt x="144780" y="144780"/>
                  </a:lnTo>
                  <a:lnTo>
                    <a:pt x="0" y="144780"/>
                  </a:lnTo>
                  <a:lnTo>
                    <a:pt x="0" y="0"/>
                  </a:lnTo>
                  <a:close/>
                  <a:moveTo>
                    <a:pt x="144780" y="0"/>
                  </a:moveTo>
                  <a:lnTo>
                    <a:pt x="20643661" y="0"/>
                  </a:lnTo>
                  <a:lnTo>
                    <a:pt x="20643661" y="144780"/>
                  </a:lnTo>
                  <a:lnTo>
                    <a:pt x="144780" y="144780"/>
                  </a:lnTo>
                  <a:lnTo>
                    <a:pt x="144780" y="0"/>
                  </a:lnTo>
                  <a:close/>
                </a:path>
              </a:pathLst>
            </a:custGeom>
            <a:solidFill>
              <a:srgbClr val="2E414D"/>
            </a:solidFill>
          </p:spPr>
        </p:sp>
      </p:grpSp>
      <p:sp>
        <p:nvSpPr>
          <p:cNvPr id="21" name="TextBox 21"/>
          <p:cNvSpPr txBox="1"/>
          <p:nvPr/>
        </p:nvSpPr>
        <p:spPr>
          <a:xfrm>
            <a:off x="664329" y="4176624"/>
            <a:ext cx="2665480" cy="883689"/>
          </a:xfrm>
          <a:prstGeom prst="rect">
            <a:avLst/>
          </a:prstGeom>
        </p:spPr>
        <p:txBody>
          <a:bodyPr lIns="0" tIns="0" rIns="0" bIns="0" rtlCol="0" anchor="t">
            <a:spAutoFit/>
          </a:bodyPr>
          <a:lstStyle/>
          <a:p>
            <a:pPr algn="ctr">
              <a:lnSpc>
                <a:spcPts val="2324"/>
              </a:lnSpc>
            </a:pPr>
            <a:r>
              <a:rPr lang="en-US" sz="1549" spc="15">
                <a:solidFill>
                  <a:srgbClr val="EB4B21"/>
                </a:solidFill>
                <a:latin typeface="Glacial Indifference Bold"/>
              </a:rPr>
              <a:t>ALL NEIGHBORS MUST RECEIVE FAIR &amp; EQUITABLE TREATMENT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AFEFF"/>
        </a:solidFill>
        <a:effectLst/>
      </p:bgPr>
    </p:bg>
    <p:spTree>
      <p:nvGrpSpPr>
        <p:cNvPr id="1" name=""/>
        <p:cNvGrpSpPr/>
        <p:nvPr/>
      </p:nvGrpSpPr>
      <p:grpSpPr>
        <a:xfrm>
          <a:off x="0" y="0"/>
          <a:ext cx="0" cy="0"/>
          <a:chOff x="0" y="0"/>
          <a:chExt cx="0" cy="0"/>
        </a:xfrm>
      </p:grpSpPr>
      <p:grpSp>
        <p:nvGrpSpPr>
          <p:cNvPr id="2" name="Group 2"/>
          <p:cNvGrpSpPr/>
          <p:nvPr/>
        </p:nvGrpSpPr>
        <p:grpSpPr>
          <a:xfrm>
            <a:off x="-55735" y="-212014"/>
            <a:ext cx="3301046" cy="7739228"/>
            <a:chOff x="0" y="0"/>
            <a:chExt cx="14697534" cy="34458042"/>
          </a:xfrm>
        </p:grpSpPr>
        <p:sp>
          <p:nvSpPr>
            <p:cNvPr id="3" name="Freeform 3"/>
            <p:cNvSpPr/>
            <p:nvPr/>
          </p:nvSpPr>
          <p:spPr>
            <a:xfrm>
              <a:off x="72390" y="72390"/>
              <a:ext cx="14552753" cy="34313263"/>
            </a:xfrm>
            <a:custGeom>
              <a:avLst/>
              <a:gdLst/>
              <a:ahLst/>
              <a:cxnLst/>
              <a:rect l="l" t="t" r="r" b="b"/>
              <a:pathLst>
                <a:path w="14552753" h="34313263">
                  <a:moveTo>
                    <a:pt x="0" y="0"/>
                  </a:moveTo>
                  <a:lnTo>
                    <a:pt x="14552753" y="0"/>
                  </a:lnTo>
                  <a:lnTo>
                    <a:pt x="14552753" y="34313263"/>
                  </a:lnTo>
                  <a:lnTo>
                    <a:pt x="0" y="34313263"/>
                  </a:lnTo>
                  <a:lnTo>
                    <a:pt x="0" y="0"/>
                  </a:lnTo>
                  <a:close/>
                </a:path>
              </a:pathLst>
            </a:custGeom>
            <a:solidFill>
              <a:srgbClr val="EB5E21"/>
            </a:solidFill>
          </p:spPr>
        </p:sp>
        <p:sp>
          <p:nvSpPr>
            <p:cNvPr id="4" name="Freeform 4"/>
            <p:cNvSpPr/>
            <p:nvPr/>
          </p:nvSpPr>
          <p:spPr>
            <a:xfrm>
              <a:off x="0" y="0"/>
              <a:ext cx="14697534" cy="34458042"/>
            </a:xfrm>
            <a:custGeom>
              <a:avLst/>
              <a:gdLst/>
              <a:ahLst/>
              <a:cxnLst/>
              <a:rect l="l" t="t" r="r" b="b"/>
              <a:pathLst>
                <a:path w="14697534" h="34458042">
                  <a:moveTo>
                    <a:pt x="14552754" y="34313264"/>
                  </a:moveTo>
                  <a:lnTo>
                    <a:pt x="14697534" y="34313264"/>
                  </a:lnTo>
                  <a:lnTo>
                    <a:pt x="14697534" y="34458042"/>
                  </a:lnTo>
                  <a:lnTo>
                    <a:pt x="14552754" y="34458042"/>
                  </a:lnTo>
                  <a:lnTo>
                    <a:pt x="14552754" y="34313264"/>
                  </a:lnTo>
                  <a:close/>
                  <a:moveTo>
                    <a:pt x="0" y="144780"/>
                  </a:moveTo>
                  <a:lnTo>
                    <a:pt x="144780" y="144780"/>
                  </a:lnTo>
                  <a:lnTo>
                    <a:pt x="144780" y="34313264"/>
                  </a:lnTo>
                  <a:lnTo>
                    <a:pt x="0" y="34313264"/>
                  </a:lnTo>
                  <a:lnTo>
                    <a:pt x="0" y="144780"/>
                  </a:lnTo>
                  <a:close/>
                  <a:moveTo>
                    <a:pt x="0" y="34313264"/>
                  </a:moveTo>
                  <a:lnTo>
                    <a:pt x="144780" y="34313264"/>
                  </a:lnTo>
                  <a:lnTo>
                    <a:pt x="144780" y="34458042"/>
                  </a:lnTo>
                  <a:lnTo>
                    <a:pt x="0" y="34458042"/>
                  </a:lnTo>
                  <a:lnTo>
                    <a:pt x="0" y="34313264"/>
                  </a:lnTo>
                  <a:close/>
                  <a:moveTo>
                    <a:pt x="14552754" y="144780"/>
                  </a:moveTo>
                  <a:lnTo>
                    <a:pt x="14697534" y="144780"/>
                  </a:lnTo>
                  <a:lnTo>
                    <a:pt x="14697534" y="34313264"/>
                  </a:lnTo>
                  <a:lnTo>
                    <a:pt x="14552754" y="34313264"/>
                  </a:lnTo>
                  <a:lnTo>
                    <a:pt x="14552754" y="144780"/>
                  </a:lnTo>
                  <a:close/>
                  <a:moveTo>
                    <a:pt x="144780" y="34313264"/>
                  </a:moveTo>
                  <a:lnTo>
                    <a:pt x="14552754" y="34313264"/>
                  </a:lnTo>
                  <a:lnTo>
                    <a:pt x="14552754" y="34458042"/>
                  </a:lnTo>
                  <a:lnTo>
                    <a:pt x="144780" y="34458042"/>
                  </a:lnTo>
                  <a:lnTo>
                    <a:pt x="144780" y="34313264"/>
                  </a:lnTo>
                  <a:close/>
                  <a:moveTo>
                    <a:pt x="14552754" y="0"/>
                  </a:moveTo>
                  <a:lnTo>
                    <a:pt x="14697534" y="0"/>
                  </a:lnTo>
                  <a:lnTo>
                    <a:pt x="14697534" y="144780"/>
                  </a:lnTo>
                  <a:lnTo>
                    <a:pt x="14552754" y="144780"/>
                  </a:lnTo>
                  <a:lnTo>
                    <a:pt x="14552754" y="0"/>
                  </a:lnTo>
                  <a:close/>
                  <a:moveTo>
                    <a:pt x="0" y="0"/>
                  </a:moveTo>
                  <a:lnTo>
                    <a:pt x="144780" y="0"/>
                  </a:lnTo>
                  <a:lnTo>
                    <a:pt x="144780" y="144780"/>
                  </a:lnTo>
                  <a:lnTo>
                    <a:pt x="0" y="144780"/>
                  </a:lnTo>
                  <a:lnTo>
                    <a:pt x="0" y="0"/>
                  </a:lnTo>
                  <a:close/>
                  <a:moveTo>
                    <a:pt x="144780" y="0"/>
                  </a:moveTo>
                  <a:lnTo>
                    <a:pt x="14552754" y="0"/>
                  </a:lnTo>
                  <a:lnTo>
                    <a:pt x="14552754" y="144780"/>
                  </a:lnTo>
                  <a:lnTo>
                    <a:pt x="144780" y="144780"/>
                  </a:lnTo>
                  <a:lnTo>
                    <a:pt x="144780" y="0"/>
                  </a:lnTo>
                  <a:close/>
                </a:path>
              </a:pathLst>
            </a:custGeom>
            <a:solidFill>
              <a:srgbClr val="2E414D"/>
            </a:solidFill>
          </p:spPr>
        </p:sp>
      </p:grpSp>
      <p:grpSp>
        <p:nvGrpSpPr>
          <p:cNvPr id="5" name="Group 5"/>
          <p:cNvGrpSpPr/>
          <p:nvPr/>
        </p:nvGrpSpPr>
        <p:grpSpPr>
          <a:xfrm>
            <a:off x="500618" y="791484"/>
            <a:ext cx="2254810" cy="1609687"/>
            <a:chOff x="0" y="0"/>
            <a:chExt cx="3006413" cy="2146250"/>
          </a:xfrm>
        </p:grpSpPr>
        <p:sp>
          <p:nvSpPr>
            <p:cNvPr id="6" name="TextBox 6"/>
            <p:cNvSpPr txBox="1"/>
            <p:nvPr/>
          </p:nvSpPr>
          <p:spPr>
            <a:xfrm>
              <a:off x="0" y="-47625"/>
              <a:ext cx="3006413" cy="1294587"/>
            </a:xfrm>
            <a:prstGeom prst="rect">
              <a:avLst/>
            </a:prstGeom>
          </p:spPr>
          <p:txBody>
            <a:bodyPr lIns="0" tIns="0" rIns="0" bIns="0" rtlCol="0" anchor="t">
              <a:spAutoFit/>
            </a:bodyPr>
            <a:lstStyle/>
            <a:p>
              <a:pPr algn="ctr">
                <a:lnSpc>
                  <a:spcPts val="2621"/>
                </a:lnSpc>
              </a:pPr>
              <a:r>
                <a:rPr lang="en-US" sz="1872" spc="243">
                  <a:solidFill>
                    <a:srgbClr val="FFDD61"/>
                  </a:solidFill>
                  <a:latin typeface="Glacial Indifference Bold"/>
                </a:rPr>
                <a:t>TITLE VI OF CIVIL RIGHTS ACT OF 1964</a:t>
              </a:r>
            </a:p>
          </p:txBody>
        </p:sp>
        <p:sp>
          <p:nvSpPr>
            <p:cNvPr id="7" name="TextBox 7"/>
            <p:cNvSpPr txBox="1"/>
            <p:nvPr/>
          </p:nvSpPr>
          <p:spPr>
            <a:xfrm>
              <a:off x="0" y="1379318"/>
              <a:ext cx="3006413" cy="766932"/>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Race, color, national origin</a:t>
              </a:r>
            </a:p>
          </p:txBody>
        </p:sp>
      </p:grpSp>
      <p:grpSp>
        <p:nvGrpSpPr>
          <p:cNvPr id="8" name="Group 8"/>
          <p:cNvGrpSpPr/>
          <p:nvPr/>
        </p:nvGrpSpPr>
        <p:grpSpPr>
          <a:xfrm>
            <a:off x="161246" y="5468985"/>
            <a:ext cx="2933554" cy="1640776"/>
            <a:chOff x="0" y="0"/>
            <a:chExt cx="3911406" cy="2187701"/>
          </a:xfrm>
        </p:grpSpPr>
        <p:sp>
          <p:nvSpPr>
            <p:cNvPr id="9" name="TextBox 9"/>
            <p:cNvSpPr txBox="1"/>
            <p:nvPr/>
          </p:nvSpPr>
          <p:spPr>
            <a:xfrm>
              <a:off x="0" y="-47625"/>
              <a:ext cx="3911406" cy="1731376"/>
            </a:xfrm>
            <a:prstGeom prst="rect">
              <a:avLst/>
            </a:prstGeom>
          </p:spPr>
          <p:txBody>
            <a:bodyPr lIns="0" tIns="0" rIns="0" bIns="0" rtlCol="0" anchor="t">
              <a:spAutoFit/>
            </a:bodyPr>
            <a:lstStyle/>
            <a:p>
              <a:pPr algn="ctr">
                <a:lnSpc>
                  <a:spcPts val="2621"/>
                </a:lnSpc>
              </a:pPr>
              <a:r>
                <a:rPr lang="en-US" sz="1872" spc="243">
                  <a:solidFill>
                    <a:srgbClr val="FFDD61"/>
                  </a:solidFill>
                  <a:latin typeface="Glacial Indifference Bold"/>
                </a:rPr>
                <a:t>TITLE IX OF THE EDUCATION AMENDMENTS OF 1972</a:t>
              </a:r>
            </a:p>
          </p:txBody>
        </p:sp>
        <p:sp>
          <p:nvSpPr>
            <p:cNvPr id="10" name="TextBox 10"/>
            <p:cNvSpPr txBox="1"/>
            <p:nvPr/>
          </p:nvSpPr>
          <p:spPr>
            <a:xfrm>
              <a:off x="0" y="1816107"/>
              <a:ext cx="3911406" cy="371594"/>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Sex</a:t>
              </a:r>
            </a:p>
          </p:txBody>
        </p:sp>
      </p:grpSp>
      <p:grpSp>
        <p:nvGrpSpPr>
          <p:cNvPr id="11" name="Group 11"/>
          <p:cNvGrpSpPr/>
          <p:nvPr/>
        </p:nvGrpSpPr>
        <p:grpSpPr>
          <a:xfrm>
            <a:off x="6528125" y="-212014"/>
            <a:ext cx="3316160" cy="7739228"/>
            <a:chOff x="0" y="0"/>
            <a:chExt cx="14764828" cy="34458042"/>
          </a:xfrm>
        </p:grpSpPr>
        <p:sp>
          <p:nvSpPr>
            <p:cNvPr id="12" name="Freeform 12"/>
            <p:cNvSpPr/>
            <p:nvPr/>
          </p:nvSpPr>
          <p:spPr>
            <a:xfrm>
              <a:off x="72390" y="72390"/>
              <a:ext cx="14620048" cy="34313263"/>
            </a:xfrm>
            <a:custGeom>
              <a:avLst/>
              <a:gdLst/>
              <a:ahLst/>
              <a:cxnLst/>
              <a:rect l="l" t="t" r="r" b="b"/>
              <a:pathLst>
                <a:path w="14620048" h="34313263">
                  <a:moveTo>
                    <a:pt x="0" y="0"/>
                  </a:moveTo>
                  <a:lnTo>
                    <a:pt x="14620048" y="0"/>
                  </a:lnTo>
                  <a:lnTo>
                    <a:pt x="14620048" y="34313263"/>
                  </a:lnTo>
                  <a:lnTo>
                    <a:pt x="0" y="34313263"/>
                  </a:lnTo>
                  <a:lnTo>
                    <a:pt x="0" y="0"/>
                  </a:lnTo>
                  <a:close/>
                </a:path>
              </a:pathLst>
            </a:custGeom>
            <a:solidFill>
              <a:srgbClr val="EB5E21"/>
            </a:solidFill>
          </p:spPr>
        </p:sp>
        <p:sp>
          <p:nvSpPr>
            <p:cNvPr id="13" name="Freeform 13"/>
            <p:cNvSpPr/>
            <p:nvPr/>
          </p:nvSpPr>
          <p:spPr>
            <a:xfrm>
              <a:off x="0" y="0"/>
              <a:ext cx="14764827" cy="34458042"/>
            </a:xfrm>
            <a:custGeom>
              <a:avLst/>
              <a:gdLst/>
              <a:ahLst/>
              <a:cxnLst/>
              <a:rect l="l" t="t" r="r" b="b"/>
              <a:pathLst>
                <a:path w="14764827" h="34458042">
                  <a:moveTo>
                    <a:pt x="14620047" y="34313264"/>
                  </a:moveTo>
                  <a:lnTo>
                    <a:pt x="14764827" y="34313264"/>
                  </a:lnTo>
                  <a:lnTo>
                    <a:pt x="14764827" y="34458042"/>
                  </a:lnTo>
                  <a:lnTo>
                    <a:pt x="14620047" y="34458042"/>
                  </a:lnTo>
                  <a:lnTo>
                    <a:pt x="14620047" y="34313264"/>
                  </a:lnTo>
                  <a:close/>
                  <a:moveTo>
                    <a:pt x="0" y="144780"/>
                  </a:moveTo>
                  <a:lnTo>
                    <a:pt x="144780" y="144780"/>
                  </a:lnTo>
                  <a:lnTo>
                    <a:pt x="144780" y="34313264"/>
                  </a:lnTo>
                  <a:lnTo>
                    <a:pt x="0" y="34313264"/>
                  </a:lnTo>
                  <a:lnTo>
                    <a:pt x="0" y="144780"/>
                  </a:lnTo>
                  <a:close/>
                  <a:moveTo>
                    <a:pt x="0" y="34313264"/>
                  </a:moveTo>
                  <a:lnTo>
                    <a:pt x="144780" y="34313264"/>
                  </a:lnTo>
                  <a:lnTo>
                    <a:pt x="144780" y="34458042"/>
                  </a:lnTo>
                  <a:lnTo>
                    <a:pt x="0" y="34458042"/>
                  </a:lnTo>
                  <a:lnTo>
                    <a:pt x="0" y="34313264"/>
                  </a:lnTo>
                  <a:close/>
                  <a:moveTo>
                    <a:pt x="14620047" y="144780"/>
                  </a:moveTo>
                  <a:lnTo>
                    <a:pt x="14764827" y="144780"/>
                  </a:lnTo>
                  <a:lnTo>
                    <a:pt x="14764827" y="34313264"/>
                  </a:lnTo>
                  <a:lnTo>
                    <a:pt x="14620047" y="34313264"/>
                  </a:lnTo>
                  <a:lnTo>
                    <a:pt x="14620047" y="144780"/>
                  </a:lnTo>
                  <a:close/>
                  <a:moveTo>
                    <a:pt x="144780" y="34313264"/>
                  </a:moveTo>
                  <a:lnTo>
                    <a:pt x="14620049" y="34313264"/>
                  </a:lnTo>
                  <a:lnTo>
                    <a:pt x="14620049" y="34458042"/>
                  </a:lnTo>
                  <a:lnTo>
                    <a:pt x="144780" y="34458042"/>
                  </a:lnTo>
                  <a:lnTo>
                    <a:pt x="144780" y="34313264"/>
                  </a:lnTo>
                  <a:close/>
                  <a:moveTo>
                    <a:pt x="14620047" y="0"/>
                  </a:moveTo>
                  <a:lnTo>
                    <a:pt x="14764827" y="0"/>
                  </a:lnTo>
                  <a:lnTo>
                    <a:pt x="14764827" y="144780"/>
                  </a:lnTo>
                  <a:lnTo>
                    <a:pt x="14620047" y="144780"/>
                  </a:lnTo>
                  <a:lnTo>
                    <a:pt x="14620047" y="0"/>
                  </a:lnTo>
                  <a:close/>
                  <a:moveTo>
                    <a:pt x="0" y="0"/>
                  </a:moveTo>
                  <a:lnTo>
                    <a:pt x="144780" y="0"/>
                  </a:lnTo>
                  <a:lnTo>
                    <a:pt x="144780" y="144780"/>
                  </a:lnTo>
                  <a:lnTo>
                    <a:pt x="0" y="144780"/>
                  </a:lnTo>
                  <a:lnTo>
                    <a:pt x="0" y="0"/>
                  </a:lnTo>
                  <a:close/>
                  <a:moveTo>
                    <a:pt x="144780" y="0"/>
                  </a:moveTo>
                  <a:lnTo>
                    <a:pt x="14620049" y="0"/>
                  </a:lnTo>
                  <a:lnTo>
                    <a:pt x="14620049" y="144780"/>
                  </a:lnTo>
                  <a:lnTo>
                    <a:pt x="144780" y="144780"/>
                  </a:lnTo>
                  <a:lnTo>
                    <a:pt x="144780" y="0"/>
                  </a:lnTo>
                  <a:close/>
                </a:path>
              </a:pathLst>
            </a:custGeom>
            <a:solidFill>
              <a:srgbClr val="2E414D"/>
            </a:solidFill>
          </p:spPr>
        </p:sp>
      </p:grpSp>
      <p:grpSp>
        <p:nvGrpSpPr>
          <p:cNvPr id="14" name="Group 14"/>
          <p:cNvGrpSpPr/>
          <p:nvPr/>
        </p:nvGrpSpPr>
        <p:grpSpPr>
          <a:xfrm>
            <a:off x="3497353" y="3121866"/>
            <a:ext cx="2778730" cy="1302573"/>
            <a:chOff x="0" y="0"/>
            <a:chExt cx="3704973" cy="1736764"/>
          </a:xfrm>
        </p:grpSpPr>
        <p:sp>
          <p:nvSpPr>
            <p:cNvPr id="15" name="TextBox 15"/>
            <p:cNvSpPr txBox="1"/>
            <p:nvPr/>
          </p:nvSpPr>
          <p:spPr>
            <a:xfrm>
              <a:off x="0" y="-47625"/>
              <a:ext cx="3704973" cy="1279620"/>
            </a:xfrm>
            <a:prstGeom prst="rect">
              <a:avLst/>
            </a:prstGeom>
          </p:spPr>
          <p:txBody>
            <a:bodyPr lIns="0" tIns="0" rIns="0" bIns="0" rtlCol="0" anchor="t">
              <a:spAutoFit/>
            </a:bodyPr>
            <a:lstStyle/>
            <a:p>
              <a:pPr algn="ctr">
                <a:lnSpc>
                  <a:spcPts val="2621"/>
                </a:lnSpc>
              </a:pPr>
              <a:r>
                <a:rPr lang="en-US" sz="1872" spc="243">
                  <a:solidFill>
                    <a:srgbClr val="000000"/>
                  </a:solidFill>
                  <a:latin typeface="Glacial Indifference Bold"/>
                </a:rPr>
                <a:t>AMERICANS WITH DISABILITIES ACT OF 1990</a:t>
              </a:r>
            </a:p>
          </p:txBody>
        </p:sp>
        <p:sp>
          <p:nvSpPr>
            <p:cNvPr id="16" name="TextBox 16"/>
            <p:cNvSpPr txBox="1"/>
            <p:nvPr/>
          </p:nvSpPr>
          <p:spPr>
            <a:xfrm>
              <a:off x="0" y="1364351"/>
              <a:ext cx="3704973" cy="372413"/>
            </a:xfrm>
            <a:prstGeom prst="rect">
              <a:avLst/>
            </a:prstGeom>
          </p:spPr>
          <p:txBody>
            <a:bodyPr lIns="0" tIns="0" rIns="0" bIns="0" rtlCol="0" anchor="t">
              <a:spAutoFit/>
            </a:bodyPr>
            <a:lstStyle/>
            <a:p>
              <a:pPr algn="ctr">
                <a:lnSpc>
                  <a:spcPts val="2340"/>
                </a:lnSpc>
              </a:pPr>
              <a:r>
                <a:rPr lang="en-US" sz="1560" spc="15">
                  <a:solidFill>
                    <a:srgbClr val="2E414D"/>
                  </a:solidFill>
                  <a:latin typeface="Glacial Indifference"/>
                </a:rPr>
                <a:t>Disability</a:t>
              </a:r>
            </a:p>
          </p:txBody>
        </p:sp>
      </p:grpSp>
      <p:grpSp>
        <p:nvGrpSpPr>
          <p:cNvPr id="17" name="Group 17"/>
          <p:cNvGrpSpPr/>
          <p:nvPr/>
        </p:nvGrpSpPr>
        <p:grpSpPr>
          <a:xfrm>
            <a:off x="144277" y="3121866"/>
            <a:ext cx="2967492" cy="1626423"/>
            <a:chOff x="0" y="0"/>
            <a:chExt cx="3956656" cy="2168564"/>
          </a:xfrm>
        </p:grpSpPr>
        <p:sp>
          <p:nvSpPr>
            <p:cNvPr id="18" name="TextBox 18"/>
            <p:cNvSpPr txBox="1"/>
            <p:nvPr/>
          </p:nvSpPr>
          <p:spPr>
            <a:xfrm>
              <a:off x="0" y="-47625"/>
              <a:ext cx="3956656" cy="1711420"/>
            </a:xfrm>
            <a:prstGeom prst="rect">
              <a:avLst/>
            </a:prstGeom>
          </p:spPr>
          <p:txBody>
            <a:bodyPr lIns="0" tIns="0" rIns="0" bIns="0" rtlCol="0" anchor="t">
              <a:spAutoFit/>
            </a:bodyPr>
            <a:lstStyle/>
            <a:p>
              <a:pPr algn="ctr">
                <a:lnSpc>
                  <a:spcPts val="2621"/>
                </a:lnSpc>
              </a:pPr>
              <a:r>
                <a:rPr lang="en-US" sz="1872" spc="243">
                  <a:solidFill>
                    <a:srgbClr val="FFDD61"/>
                  </a:solidFill>
                  <a:latin typeface="Glacial Indifference Bold"/>
                </a:rPr>
                <a:t>TITLE VI OF THE CIVIL RIGHTS ACT OF 1964, EXECUTIVE ORDER 13166</a:t>
              </a:r>
            </a:p>
          </p:txBody>
        </p:sp>
        <p:sp>
          <p:nvSpPr>
            <p:cNvPr id="19" name="TextBox 19"/>
            <p:cNvSpPr txBox="1"/>
            <p:nvPr/>
          </p:nvSpPr>
          <p:spPr>
            <a:xfrm>
              <a:off x="0" y="1796151"/>
              <a:ext cx="3956656" cy="372413"/>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National origin and languages</a:t>
              </a:r>
            </a:p>
          </p:txBody>
        </p:sp>
      </p:grpSp>
      <p:grpSp>
        <p:nvGrpSpPr>
          <p:cNvPr id="20" name="Group 20"/>
          <p:cNvGrpSpPr/>
          <p:nvPr/>
        </p:nvGrpSpPr>
        <p:grpSpPr>
          <a:xfrm>
            <a:off x="3402972" y="791484"/>
            <a:ext cx="2967492" cy="1313798"/>
            <a:chOff x="0" y="0"/>
            <a:chExt cx="3956656" cy="1751731"/>
          </a:xfrm>
        </p:grpSpPr>
        <p:sp>
          <p:nvSpPr>
            <p:cNvPr id="21" name="TextBox 21"/>
            <p:cNvSpPr txBox="1"/>
            <p:nvPr/>
          </p:nvSpPr>
          <p:spPr>
            <a:xfrm>
              <a:off x="0" y="-47625"/>
              <a:ext cx="3956656" cy="1294587"/>
            </a:xfrm>
            <a:prstGeom prst="rect">
              <a:avLst/>
            </a:prstGeom>
          </p:spPr>
          <p:txBody>
            <a:bodyPr lIns="0" tIns="0" rIns="0" bIns="0" rtlCol="0" anchor="t">
              <a:spAutoFit/>
            </a:bodyPr>
            <a:lstStyle/>
            <a:p>
              <a:pPr algn="ctr">
                <a:lnSpc>
                  <a:spcPts val="2621"/>
                </a:lnSpc>
              </a:pPr>
              <a:r>
                <a:rPr lang="en-US" sz="1872" spc="243">
                  <a:solidFill>
                    <a:srgbClr val="000000"/>
                  </a:solidFill>
                  <a:latin typeface="Glacial Indifference Bold"/>
                </a:rPr>
                <a:t>SECTION 504 OF THE REHABILITATION ACT OF 1973</a:t>
              </a:r>
            </a:p>
          </p:txBody>
        </p:sp>
        <p:sp>
          <p:nvSpPr>
            <p:cNvPr id="22" name="TextBox 22"/>
            <p:cNvSpPr txBox="1"/>
            <p:nvPr/>
          </p:nvSpPr>
          <p:spPr>
            <a:xfrm>
              <a:off x="0" y="1379318"/>
              <a:ext cx="3956656" cy="372413"/>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Disability</a:t>
              </a:r>
            </a:p>
          </p:txBody>
        </p:sp>
      </p:grpSp>
      <p:grpSp>
        <p:nvGrpSpPr>
          <p:cNvPr id="23" name="Group 23"/>
          <p:cNvGrpSpPr/>
          <p:nvPr/>
        </p:nvGrpSpPr>
        <p:grpSpPr>
          <a:xfrm>
            <a:off x="3685782" y="5468985"/>
            <a:ext cx="2401871" cy="1302573"/>
            <a:chOff x="0" y="0"/>
            <a:chExt cx="3202495" cy="1736764"/>
          </a:xfrm>
        </p:grpSpPr>
        <p:sp>
          <p:nvSpPr>
            <p:cNvPr id="24" name="TextBox 24"/>
            <p:cNvSpPr txBox="1"/>
            <p:nvPr/>
          </p:nvSpPr>
          <p:spPr>
            <a:xfrm>
              <a:off x="0" y="-47625"/>
              <a:ext cx="3202495" cy="1279620"/>
            </a:xfrm>
            <a:prstGeom prst="rect">
              <a:avLst/>
            </a:prstGeom>
          </p:spPr>
          <p:txBody>
            <a:bodyPr lIns="0" tIns="0" rIns="0" bIns="0" rtlCol="0" anchor="t">
              <a:spAutoFit/>
            </a:bodyPr>
            <a:lstStyle/>
            <a:p>
              <a:pPr algn="ctr">
                <a:lnSpc>
                  <a:spcPts val="2621"/>
                </a:lnSpc>
              </a:pPr>
              <a:r>
                <a:rPr lang="en-US" sz="1872" spc="243">
                  <a:solidFill>
                    <a:srgbClr val="000000"/>
                  </a:solidFill>
                  <a:latin typeface="Glacial Indifference Bold"/>
                </a:rPr>
                <a:t>AGE DISCRIMINATION ACT OF 1975</a:t>
              </a:r>
            </a:p>
          </p:txBody>
        </p:sp>
        <p:sp>
          <p:nvSpPr>
            <p:cNvPr id="25" name="TextBox 25"/>
            <p:cNvSpPr txBox="1"/>
            <p:nvPr/>
          </p:nvSpPr>
          <p:spPr>
            <a:xfrm>
              <a:off x="0" y="1364351"/>
              <a:ext cx="3202495" cy="372413"/>
            </a:xfrm>
            <a:prstGeom prst="rect">
              <a:avLst/>
            </a:prstGeom>
          </p:spPr>
          <p:txBody>
            <a:bodyPr lIns="0" tIns="0" rIns="0" bIns="0" rtlCol="0" anchor="t">
              <a:spAutoFit/>
            </a:bodyPr>
            <a:lstStyle/>
            <a:p>
              <a:pPr algn="ctr">
                <a:lnSpc>
                  <a:spcPts val="2340"/>
                </a:lnSpc>
              </a:pPr>
              <a:r>
                <a:rPr lang="en-US" sz="1560" spc="15">
                  <a:solidFill>
                    <a:srgbClr val="2E414D"/>
                  </a:solidFill>
                  <a:latin typeface="Glacial Indifference"/>
                </a:rPr>
                <a:t>Age</a:t>
              </a:r>
            </a:p>
          </p:txBody>
        </p:sp>
      </p:grpSp>
      <p:grpSp>
        <p:nvGrpSpPr>
          <p:cNvPr id="26" name="Group 26"/>
          <p:cNvGrpSpPr/>
          <p:nvPr/>
        </p:nvGrpSpPr>
        <p:grpSpPr>
          <a:xfrm>
            <a:off x="6940020" y="1616510"/>
            <a:ext cx="2492370" cy="3879048"/>
            <a:chOff x="-104192" y="-159234"/>
            <a:chExt cx="3323160" cy="5172063"/>
          </a:xfrm>
        </p:grpSpPr>
        <p:sp>
          <p:nvSpPr>
            <p:cNvPr id="27" name="TextBox 27"/>
            <p:cNvSpPr txBox="1"/>
            <p:nvPr/>
          </p:nvSpPr>
          <p:spPr>
            <a:xfrm>
              <a:off x="-104192" y="-159234"/>
              <a:ext cx="3323160" cy="1294586"/>
            </a:xfrm>
            <a:prstGeom prst="rect">
              <a:avLst/>
            </a:prstGeom>
          </p:spPr>
          <p:txBody>
            <a:bodyPr lIns="0" tIns="0" rIns="0" bIns="0" rtlCol="0" anchor="t">
              <a:spAutoFit/>
            </a:bodyPr>
            <a:lstStyle/>
            <a:p>
              <a:pPr algn="ctr">
                <a:lnSpc>
                  <a:spcPts val="2621"/>
                </a:lnSpc>
              </a:pPr>
              <a:r>
                <a:rPr lang="en-US" sz="1872" spc="243">
                  <a:solidFill>
                    <a:srgbClr val="FFDD61"/>
                  </a:solidFill>
                  <a:latin typeface="Glacial Indifference Bold"/>
                </a:rPr>
                <a:t>CIVIL RIGHTS RESTORATION ACT OF 1987</a:t>
              </a:r>
            </a:p>
          </p:txBody>
        </p:sp>
        <p:sp>
          <p:nvSpPr>
            <p:cNvPr id="28" name="TextBox 28"/>
            <p:cNvSpPr txBox="1"/>
            <p:nvPr/>
          </p:nvSpPr>
          <p:spPr>
            <a:xfrm>
              <a:off x="-104192" y="1267708"/>
              <a:ext cx="3323160" cy="372413"/>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Race, color, national origin</a:t>
              </a:r>
            </a:p>
          </p:txBody>
        </p:sp>
        <p:sp>
          <p:nvSpPr>
            <p:cNvPr id="29" name="TextBox 29"/>
            <p:cNvSpPr txBox="1"/>
            <p:nvPr/>
          </p:nvSpPr>
          <p:spPr>
            <a:xfrm>
              <a:off x="-104192" y="2833921"/>
              <a:ext cx="3323160" cy="1279620"/>
            </a:xfrm>
            <a:prstGeom prst="rect">
              <a:avLst/>
            </a:prstGeom>
          </p:spPr>
          <p:txBody>
            <a:bodyPr lIns="0" tIns="0" rIns="0" bIns="0" rtlCol="0" anchor="t">
              <a:spAutoFit/>
            </a:bodyPr>
            <a:lstStyle/>
            <a:p>
              <a:pPr algn="ctr">
                <a:lnSpc>
                  <a:spcPts val="2621"/>
                </a:lnSpc>
              </a:pPr>
              <a:r>
                <a:rPr lang="en-US" sz="1872" spc="243">
                  <a:solidFill>
                    <a:srgbClr val="FFDD61"/>
                  </a:solidFill>
                  <a:latin typeface="Glacial Indifference Bold"/>
                </a:rPr>
                <a:t>CIVIL RIGHTS RESTORATION ACT OF 1987</a:t>
              </a:r>
            </a:p>
          </p:txBody>
        </p:sp>
        <p:sp>
          <p:nvSpPr>
            <p:cNvPr id="30" name="TextBox 30"/>
            <p:cNvSpPr txBox="1"/>
            <p:nvPr/>
          </p:nvSpPr>
          <p:spPr>
            <a:xfrm>
              <a:off x="-104192" y="4245897"/>
              <a:ext cx="3323160" cy="766932"/>
            </a:xfrm>
            <a:prstGeom prst="rect">
              <a:avLst/>
            </a:prstGeom>
          </p:spPr>
          <p:txBody>
            <a:bodyPr lIns="0" tIns="0" rIns="0" bIns="0" rtlCol="0" anchor="t">
              <a:spAutoFit/>
            </a:bodyPr>
            <a:lstStyle/>
            <a:p>
              <a:pPr algn="ctr">
                <a:lnSpc>
                  <a:spcPts val="2340"/>
                </a:lnSpc>
              </a:pPr>
              <a:r>
                <a:rPr lang="en-US" sz="1560" spc="15">
                  <a:solidFill>
                    <a:srgbClr val="000000"/>
                  </a:solidFill>
                  <a:latin typeface="Glacial Indifference"/>
                </a:rPr>
                <a:t>Race, color, national origin, sex, age, and disability</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55"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1000" fill="hold"/>
                                        <p:tgtEl>
                                          <p:spTgt spid="20"/>
                                        </p:tgtEl>
                                        <p:attrNameLst>
                                          <p:attrName>ppt_w</p:attrName>
                                        </p:attrNameLst>
                                      </p:cBhvr>
                                      <p:tavLst>
                                        <p:tav tm="0">
                                          <p:val>
                                            <p:strVal val="#ppt_w*0.70"/>
                                          </p:val>
                                        </p:tav>
                                        <p:tav tm="100000">
                                          <p:val>
                                            <p:strVal val="#ppt_w"/>
                                          </p:val>
                                        </p:tav>
                                      </p:tavLst>
                                    </p:anim>
                                    <p:anim calcmode="lin" valueType="num">
                                      <p:cBhvr>
                                        <p:cTn id="30" dur="1000" fill="hold"/>
                                        <p:tgtEl>
                                          <p:spTgt spid="20"/>
                                        </p:tgtEl>
                                        <p:attrNameLst>
                                          <p:attrName>ppt_h</p:attrName>
                                        </p:attrNameLst>
                                      </p:cBhvr>
                                      <p:tavLst>
                                        <p:tav tm="0">
                                          <p:val>
                                            <p:strVal val="#ppt_h"/>
                                          </p:val>
                                        </p:tav>
                                        <p:tav tm="100000">
                                          <p:val>
                                            <p:strVal val="#ppt_h"/>
                                          </p:val>
                                        </p:tav>
                                      </p:tavLst>
                                    </p:anim>
                                    <p:animEffect transition="in" filter="fade">
                                      <p:cBhvr>
                                        <p:cTn id="31" dur="1000"/>
                                        <p:tgtEl>
                                          <p:spTgt spid="20"/>
                                        </p:tgtEl>
                                      </p:cBhvr>
                                    </p:animEffect>
                                  </p:childTnLst>
                                </p:cTn>
                              </p:par>
                              <p:par>
                                <p:cTn id="32" presetID="55"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ppt_w</p:attrName>
                                        </p:attrNameLst>
                                      </p:cBhvr>
                                      <p:tavLst>
                                        <p:tav tm="0">
                                          <p:val>
                                            <p:strVal val="#ppt_w*0.70"/>
                                          </p:val>
                                        </p:tav>
                                        <p:tav tm="100000">
                                          <p:val>
                                            <p:strVal val="#ppt_w"/>
                                          </p:val>
                                        </p:tav>
                                      </p:tavLst>
                                    </p:anim>
                                    <p:anim calcmode="lin" valueType="num">
                                      <p:cBhvr>
                                        <p:cTn id="40" dur="1000" fill="hold"/>
                                        <p:tgtEl>
                                          <p:spTgt spid="23"/>
                                        </p:tgtEl>
                                        <p:attrNameLst>
                                          <p:attrName>ppt_h</p:attrName>
                                        </p:attrNameLst>
                                      </p:cBhvr>
                                      <p:tavLst>
                                        <p:tav tm="0">
                                          <p:val>
                                            <p:strVal val="#ppt_h"/>
                                          </p:val>
                                        </p:tav>
                                        <p:tav tm="100000">
                                          <p:val>
                                            <p:strVal val="#ppt_h"/>
                                          </p:val>
                                        </p:tav>
                                      </p:tavLst>
                                    </p:anim>
                                    <p:animEffect transition="in" filter="fade">
                                      <p:cBhvr>
                                        <p:cTn id="41" dur="1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1000" fill="hold"/>
                                        <p:tgtEl>
                                          <p:spTgt spid="11"/>
                                        </p:tgtEl>
                                        <p:attrNameLst>
                                          <p:attrName>ppt_w</p:attrName>
                                        </p:attrNameLst>
                                      </p:cBhvr>
                                      <p:tavLst>
                                        <p:tav tm="0">
                                          <p:val>
                                            <p:strVal val="#ppt_w*0.70"/>
                                          </p:val>
                                        </p:tav>
                                        <p:tav tm="100000">
                                          <p:val>
                                            <p:strVal val="#ppt_w"/>
                                          </p:val>
                                        </p:tav>
                                      </p:tavLst>
                                    </p:anim>
                                    <p:anim calcmode="lin" valueType="num">
                                      <p:cBhvr>
                                        <p:cTn id="47" dur="1000" fill="hold"/>
                                        <p:tgtEl>
                                          <p:spTgt spid="11"/>
                                        </p:tgtEl>
                                        <p:attrNameLst>
                                          <p:attrName>ppt_h</p:attrName>
                                        </p:attrNameLst>
                                      </p:cBhvr>
                                      <p:tavLst>
                                        <p:tav tm="0">
                                          <p:val>
                                            <p:strVal val="#ppt_h"/>
                                          </p:val>
                                        </p:tav>
                                        <p:tav tm="100000">
                                          <p:val>
                                            <p:strVal val="#ppt_h"/>
                                          </p:val>
                                        </p:tav>
                                      </p:tavLst>
                                    </p:anim>
                                    <p:animEffect transition="in" filter="fade">
                                      <p:cBhvr>
                                        <p:cTn id="48" dur="1000"/>
                                        <p:tgtEl>
                                          <p:spTgt spid="11"/>
                                        </p:tgtEl>
                                      </p:cBhvr>
                                    </p:animEffect>
                                  </p:childTnLst>
                                </p:cTn>
                              </p:par>
                              <p:par>
                                <p:cTn id="49" presetID="55"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1000" fill="hold"/>
                                        <p:tgtEl>
                                          <p:spTgt spid="26"/>
                                        </p:tgtEl>
                                        <p:attrNameLst>
                                          <p:attrName>ppt_w</p:attrName>
                                        </p:attrNameLst>
                                      </p:cBhvr>
                                      <p:tavLst>
                                        <p:tav tm="0">
                                          <p:val>
                                            <p:strVal val="#ppt_w*0.70"/>
                                          </p:val>
                                        </p:tav>
                                        <p:tav tm="100000">
                                          <p:val>
                                            <p:strVal val="#ppt_w"/>
                                          </p:val>
                                        </p:tav>
                                      </p:tavLst>
                                    </p:anim>
                                    <p:anim calcmode="lin" valueType="num">
                                      <p:cBhvr>
                                        <p:cTn id="52" dur="1000" fill="hold"/>
                                        <p:tgtEl>
                                          <p:spTgt spid="26"/>
                                        </p:tgtEl>
                                        <p:attrNameLst>
                                          <p:attrName>ppt_h</p:attrName>
                                        </p:attrNameLst>
                                      </p:cBhvr>
                                      <p:tavLst>
                                        <p:tav tm="0">
                                          <p:val>
                                            <p:strVal val="#ppt_h"/>
                                          </p:val>
                                        </p:tav>
                                        <p:tav tm="100000">
                                          <p:val>
                                            <p:strVal val="#ppt_h"/>
                                          </p:val>
                                        </p:tav>
                                      </p:tavLst>
                                    </p:anim>
                                    <p:animEffect transition="in" filter="fade">
                                      <p:cBhvr>
                                        <p:cTn id="5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AFEFF"/>
        </a:solidFill>
        <a:effectLst/>
      </p:bgPr>
    </p:bg>
    <p:spTree>
      <p:nvGrpSpPr>
        <p:cNvPr id="1" name=""/>
        <p:cNvGrpSpPr/>
        <p:nvPr/>
      </p:nvGrpSpPr>
      <p:grpSpPr>
        <a:xfrm>
          <a:off x="0" y="0"/>
          <a:ext cx="0" cy="0"/>
          <a:chOff x="0" y="0"/>
          <a:chExt cx="0" cy="0"/>
        </a:xfrm>
      </p:grpSpPr>
      <p:grpSp>
        <p:nvGrpSpPr>
          <p:cNvPr id="2" name="Group 2"/>
          <p:cNvGrpSpPr/>
          <p:nvPr/>
        </p:nvGrpSpPr>
        <p:grpSpPr>
          <a:xfrm>
            <a:off x="-195032" y="-78664"/>
            <a:ext cx="2605794" cy="7472528"/>
            <a:chOff x="0" y="0"/>
            <a:chExt cx="11602003" cy="33270591"/>
          </a:xfrm>
        </p:grpSpPr>
        <p:sp>
          <p:nvSpPr>
            <p:cNvPr id="3" name="Freeform 3"/>
            <p:cNvSpPr/>
            <p:nvPr/>
          </p:nvSpPr>
          <p:spPr>
            <a:xfrm>
              <a:off x="72390" y="72390"/>
              <a:ext cx="11457223" cy="33125810"/>
            </a:xfrm>
            <a:custGeom>
              <a:avLst/>
              <a:gdLst/>
              <a:ahLst/>
              <a:cxnLst/>
              <a:rect l="l" t="t" r="r" b="b"/>
              <a:pathLst>
                <a:path w="11457223" h="33125810">
                  <a:moveTo>
                    <a:pt x="0" y="0"/>
                  </a:moveTo>
                  <a:lnTo>
                    <a:pt x="11457223" y="0"/>
                  </a:lnTo>
                  <a:lnTo>
                    <a:pt x="11457223" y="33125810"/>
                  </a:lnTo>
                  <a:lnTo>
                    <a:pt x="0" y="33125810"/>
                  </a:lnTo>
                  <a:lnTo>
                    <a:pt x="0" y="0"/>
                  </a:lnTo>
                  <a:close/>
                </a:path>
              </a:pathLst>
            </a:custGeom>
            <a:solidFill>
              <a:srgbClr val="FFDD61"/>
            </a:solidFill>
          </p:spPr>
        </p:sp>
        <p:sp>
          <p:nvSpPr>
            <p:cNvPr id="4" name="Freeform 4"/>
            <p:cNvSpPr/>
            <p:nvPr/>
          </p:nvSpPr>
          <p:spPr>
            <a:xfrm>
              <a:off x="0" y="0"/>
              <a:ext cx="11602003" cy="33270589"/>
            </a:xfrm>
            <a:custGeom>
              <a:avLst/>
              <a:gdLst/>
              <a:ahLst/>
              <a:cxnLst/>
              <a:rect l="l" t="t" r="r" b="b"/>
              <a:pathLst>
                <a:path w="11602003" h="33270589">
                  <a:moveTo>
                    <a:pt x="11457223" y="33125811"/>
                  </a:moveTo>
                  <a:lnTo>
                    <a:pt x="11602003" y="33125811"/>
                  </a:lnTo>
                  <a:lnTo>
                    <a:pt x="11602003" y="33270589"/>
                  </a:lnTo>
                  <a:lnTo>
                    <a:pt x="11457223" y="33270589"/>
                  </a:lnTo>
                  <a:lnTo>
                    <a:pt x="11457223" y="33125811"/>
                  </a:lnTo>
                  <a:close/>
                  <a:moveTo>
                    <a:pt x="0" y="144780"/>
                  </a:moveTo>
                  <a:lnTo>
                    <a:pt x="144780" y="144780"/>
                  </a:lnTo>
                  <a:lnTo>
                    <a:pt x="144780" y="33125811"/>
                  </a:lnTo>
                  <a:lnTo>
                    <a:pt x="0" y="33125811"/>
                  </a:lnTo>
                  <a:lnTo>
                    <a:pt x="0" y="144780"/>
                  </a:lnTo>
                  <a:close/>
                  <a:moveTo>
                    <a:pt x="0" y="33125811"/>
                  </a:moveTo>
                  <a:lnTo>
                    <a:pt x="144780" y="33125811"/>
                  </a:lnTo>
                  <a:lnTo>
                    <a:pt x="144780" y="33270589"/>
                  </a:lnTo>
                  <a:lnTo>
                    <a:pt x="0" y="33270589"/>
                  </a:lnTo>
                  <a:lnTo>
                    <a:pt x="0" y="33125811"/>
                  </a:lnTo>
                  <a:close/>
                  <a:moveTo>
                    <a:pt x="11457223" y="144780"/>
                  </a:moveTo>
                  <a:lnTo>
                    <a:pt x="11602003" y="144780"/>
                  </a:lnTo>
                  <a:lnTo>
                    <a:pt x="11602003" y="33125811"/>
                  </a:lnTo>
                  <a:lnTo>
                    <a:pt x="11457223" y="33125811"/>
                  </a:lnTo>
                  <a:lnTo>
                    <a:pt x="11457223" y="144780"/>
                  </a:lnTo>
                  <a:close/>
                  <a:moveTo>
                    <a:pt x="144780" y="33125811"/>
                  </a:moveTo>
                  <a:lnTo>
                    <a:pt x="11457223" y="33125811"/>
                  </a:lnTo>
                  <a:lnTo>
                    <a:pt x="11457223" y="33270589"/>
                  </a:lnTo>
                  <a:lnTo>
                    <a:pt x="144780" y="33270589"/>
                  </a:lnTo>
                  <a:lnTo>
                    <a:pt x="144780" y="33125811"/>
                  </a:lnTo>
                  <a:close/>
                  <a:moveTo>
                    <a:pt x="11457223" y="0"/>
                  </a:moveTo>
                  <a:lnTo>
                    <a:pt x="11602003" y="0"/>
                  </a:lnTo>
                  <a:lnTo>
                    <a:pt x="11602003" y="144780"/>
                  </a:lnTo>
                  <a:lnTo>
                    <a:pt x="11457223" y="144780"/>
                  </a:lnTo>
                  <a:lnTo>
                    <a:pt x="11457223" y="0"/>
                  </a:lnTo>
                  <a:close/>
                  <a:moveTo>
                    <a:pt x="0" y="0"/>
                  </a:moveTo>
                  <a:lnTo>
                    <a:pt x="144780" y="0"/>
                  </a:lnTo>
                  <a:lnTo>
                    <a:pt x="144780" y="144780"/>
                  </a:lnTo>
                  <a:lnTo>
                    <a:pt x="0" y="144780"/>
                  </a:lnTo>
                  <a:lnTo>
                    <a:pt x="0" y="0"/>
                  </a:lnTo>
                  <a:close/>
                  <a:moveTo>
                    <a:pt x="144780" y="0"/>
                  </a:moveTo>
                  <a:lnTo>
                    <a:pt x="11457223" y="0"/>
                  </a:lnTo>
                  <a:lnTo>
                    <a:pt x="11457223" y="144780"/>
                  </a:lnTo>
                  <a:lnTo>
                    <a:pt x="144780" y="144780"/>
                  </a:lnTo>
                  <a:lnTo>
                    <a:pt x="144780" y="0"/>
                  </a:lnTo>
                  <a:close/>
                </a:path>
              </a:pathLst>
            </a:custGeom>
            <a:solidFill>
              <a:srgbClr val="2E414D"/>
            </a:solidFill>
          </p:spPr>
        </p:sp>
      </p:grpSp>
      <p:sp>
        <p:nvSpPr>
          <p:cNvPr id="5" name="Freeform 5"/>
          <p:cNvSpPr/>
          <p:nvPr/>
        </p:nvSpPr>
        <p:spPr>
          <a:xfrm rot="-10800000">
            <a:off x="-821142" y="-101456"/>
            <a:ext cx="2809236" cy="2635574"/>
          </a:xfrm>
          <a:custGeom>
            <a:avLst/>
            <a:gdLst/>
            <a:ahLst/>
            <a:cxnLst/>
            <a:rect l="l" t="t" r="r" b="b"/>
            <a:pathLst>
              <a:path w="2809236" h="2635574">
                <a:moveTo>
                  <a:pt x="0" y="0"/>
                </a:moveTo>
                <a:lnTo>
                  <a:pt x="2809236" y="0"/>
                </a:lnTo>
                <a:lnTo>
                  <a:pt x="2809236" y="2635574"/>
                </a:lnTo>
                <a:lnTo>
                  <a:pt x="0" y="2635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3404446" y="702945"/>
            <a:ext cx="5885988" cy="5543931"/>
          </a:xfrm>
          <a:prstGeom prst="rect">
            <a:avLst/>
          </a:prstGeom>
        </p:spPr>
        <p:txBody>
          <a:bodyPr lIns="0" tIns="0" rIns="0" bIns="0" rtlCol="0" anchor="t">
            <a:spAutoFit/>
          </a:bodyPr>
          <a:lstStyle/>
          <a:p>
            <a:pPr>
              <a:lnSpc>
                <a:spcPts val="1512"/>
              </a:lnSpc>
            </a:pPr>
            <a:r>
              <a:rPr lang="en-US" sz="1200" spc="51">
                <a:solidFill>
                  <a:srgbClr val="000000"/>
                </a:solidFill>
                <a:latin typeface="Calibri (MS) Bold"/>
              </a:rPr>
              <a:t>In accordance with federal civil rights law and U.S. Department of Agriculture (USDA) civil rights regulations and policies, this institution is prohibited from discriminating on the basis of race, color, national origin, sex (including gender identity and sexual orientation), religious creed, disability, age, political beliefs, or reprisal or retaliation for prior civil rights activity. Program information may be made available in languages other than English. Persons with disabilities who require alternative means of communication to obtain program information (e.g., Braille, large print, audiotape, American Sign Language), should contact the agency (state or local) where they applied for benefits. Individuals who are deaf, hard of hearing or have speech disabilities may contact USDA through the Federal Relay Service at (800) 877-8339</a:t>
            </a:r>
            <a:r>
              <a:rPr lang="en-US" sz="1200" spc="51">
                <a:solidFill>
                  <a:srgbClr val="000000"/>
                </a:solidFill>
                <a:latin typeface="Calibri (MS)"/>
              </a:rPr>
              <a:t>.</a:t>
            </a:r>
          </a:p>
          <a:p>
            <a:pPr>
              <a:lnSpc>
                <a:spcPts val="1512"/>
              </a:lnSpc>
            </a:pPr>
            <a:endParaRPr lang="en-US" sz="1200" spc="51">
              <a:solidFill>
                <a:srgbClr val="000000"/>
              </a:solidFill>
              <a:latin typeface="Calibri (MS)"/>
            </a:endParaRPr>
          </a:p>
          <a:p>
            <a:pPr>
              <a:lnSpc>
                <a:spcPts val="1512"/>
              </a:lnSpc>
            </a:pPr>
            <a:r>
              <a:rPr lang="en-US" sz="1200" spc="51">
                <a:solidFill>
                  <a:srgbClr val="000000"/>
                </a:solidFill>
                <a:latin typeface="Calibri (MS)"/>
              </a:rPr>
              <a:t>To file a program discrimination complaint, a Complainant should complete a Form AD-3027, USDA Program Discrimination Complaint Form which can be obtained online at: https://www.usda.gov/sites/default/files/documents/ad-3027.pdf, from any USDA office, by calling (833) 620-1071,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a:t>
            </a:r>
          </a:p>
          <a:p>
            <a:pPr>
              <a:lnSpc>
                <a:spcPts val="1512"/>
              </a:lnSpc>
            </a:pPr>
            <a:endParaRPr lang="en-US" sz="1200" spc="51">
              <a:solidFill>
                <a:srgbClr val="000000"/>
              </a:solidFill>
              <a:latin typeface="Calibri (MS)"/>
            </a:endParaRPr>
          </a:p>
          <a:p>
            <a:pPr>
              <a:lnSpc>
                <a:spcPts val="1512"/>
              </a:lnSpc>
            </a:pPr>
            <a:r>
              <a:rPr lang="en-US" sz="1200" spc="51">
                <a:solidFill>
                  <a:srgbClr val="000000"/>
                </a:solidFill>
                <a:latin typeface="Calibri (MS) Bold"/>
              </a:rPr>
              <a:t>mail</a:t>
            </a:r>
            <a:r>
              <a:rPr lang="en-US" sz="1200" spc="51">
                <a:solidFill>
                  <a:srgbClr val="000000"/>
                </a:solidFill>
                <a:latin typeface="Calibri (MS)"/>
              </a:rPr>
              <a:t>:</a:t>
            </a:r>
          </a:p>
          <a:p>
            <a:pPr>
              <a:lnSpc>
                <a:spcPts val="1512"/>
              </a:lnSpc>
            </a:pPr>
            <a:r>
              <a:rPr lang="en-US" sz="1200" spc="51">
                <a:solidFill>
                  <a:srgbClr val="000000"/>
                </a:solidFill>
                <a:latin typeface="Calibri (MS)"/>
              </a:rPr>
              <a:t>Food and Nutrition Service, USDA</a:t>
            </a:r>
          </a:p>
          <a:p>
            <a:pPr>
              <a:lnSpc>
                <a:spcPts val="1512"/>
              </a:lnSpc>
            </a:pPr>
            <a:r>
              <a:rPr lang="en-US" sz="1200" spc="51">
                <a:solidFill>
                  <a:srgbClr val="000000"/>
                </a:solidFill>
                <a:latin typeface="Calibri (MS)"/>
              </a:rPr>
              <a:t>1320 Braddock Place, Room 334</a:t>
            </a:r>
          </a:p>
          <a:p>
            <a:pPr>
              <a:lnSpc>
                <a:spcPts val="1512"/>
              </a:lnSpc>
            </a:pPr>
            <a:r>
              <a:rPr lang="en-US" sz="1200" spc="51">
                <a:solidFill>
                  <a:srgbClr val="000000"/>
                </a:solidFill>
                <a:latin typeface="Calibri (MS)"/>
              </a:rPr>
              <a:t>Alexandria, VA 22314; or</a:t>
            </a:r>
          </a:p>
          <a:p>
            <a:pPr>
              <a:lnSpc>
                <a:spcPts val="1512"/>
              </a:lnSpc>
            </a:pPr>
            <a:r>
              <a:rPr lang="en-US" sz="1200" spc="51">
                <a:solidFill>
                  <a:srgbClr val="000000"/>
                </a:solidFill>
                <a:latin typeface="Calibri (MS) Bold"/>
              </a:rPr>
              <a:t>fax</a:t>
            </a:r>
            <a:r>
              <a:rPr lang="en-US" sz="1200" spc="51">
                <a:solidFill>
                  <a:srgbClr val="000000"/>
                </a:solidFill>
                <a:latin typeface="Calibri (MS)"/>
              </a:rPr>
              <a:t>: (833) 256-1665 or (202) 690-7442; or</a:t>
            </a:r>
          </a:p>
          <a:p>
            <a:pPr>
              <a:lnSpc>
                <a:spcPts val="1512"/>
              </a:lnSpc>
            </a:pPr>
            <a:r>
              <a:rPr lang="en-US" sz="1200" spc="51">
                <a:solidFill>
                  <a:srgbClr val="000000"/>
                </a:solidFill>
                <a:latin typeface="Calibri (MS) Bold"/>
              </a:rPr>
              <a:t>email</a:t>
            </a:r>
            <a:r>
              <a:rPr lang="en-US" sz="1200" spc="51">
                <a:solidFill>
                  <a:srgbClr val="000000"/>
                </a:solidFill>
                <a:latin typeface="Calibri (MS)"/>
              </a:rPr>
              <a:t>: </a:t>
            </a:r>
            <a:r>
              <a:rPr lang="en-US" sz="1200" spc="51">
                <a:solidFill>
                  <a:srgbClr val="000000"/>
                </a:solidFill>
                <a:latin typeface="Calibri (MS)"/>
                <a:hlinkClick r:id="rId5"/>
              </a:rPr>
              <a:t>FNSCIVILRIGHTSCOMPLAINTS@usda.gov</a:t>
            </a:r>
            <a:endParaRPr lang="en-US" sz="1200" spc="51">
              <a:solidFill>
                <a:srgbClr val="000000"/>
              </a:solidFill>
              <a:latin typeface="Calibri (MS)"/>
            </a:endParaRPr>
          </a:p>
          <a:p>
            <a:pPr>
              <a:lnSpc>
                <a:spcPts val="1512"/>
              </a:lnSpc>
            </a:pPr>
            <a:endParaRPr lang="en-US" sz="1200" spc="51">
              <a:solidFill>
                <a:srgbClr val="000000"/>
              </a:solidFill>
              <a:latin typeface="Calibri (MS)"/>
            </a:endParaRPr>
          </a:p>
          <a:p>
            <a:pPr>
              <a:lnSpc>
                <a:spcPts val="1512"/>
              </a:lnSpc>
            </a:pPr>
            <a:r>
              <a:rPr lang="en-US" sz="1200" spc="51">
                <a:solidFill>
                  <a:srgbClr val="000000"/>
                </a:solidFill>
                <a:latin typeface="Calibri (MS) Bold"/>
              </a:rPr>
              <a:t>This institution is an equal opportunity provider.</a:t>
            </a:r>
          </a:p>
        </p:txBody>
      </p:sp>
      <p:sp>
        <p:nvSpPr>
          <p:cNvPr id="7" name="Freeform 7"/>
          <p:cNvSpPr/>
          <p:nvPr/>
        </p:nvSpPr>
        <p:spPr>
          <a:xfrm rot="-1935967">
            <a:off x="5700427" y="6418710"/>
            <a:ext cx="1120179" cy="316451"/>
          </a:xfrm>
          <a:custGeom>
            <a:avLst/>
            <a:gdLst/>
            <a:ahLst/>
            <a:cxnLst/>
            <a:rect l="l" t="t" r="r" b="b"/>
            <a:pathLst>
              <a:path w="1120179" h="316451">
                <a:moveTo>
                  <a:pt x="0" y="0"/>
                </a:moveTo>
                <a:lnTo>
                  <a:pt x="1120179" y="0"/>
                </a:lnTo>
                <a:lnTo>
                  <a:pt x="1120179" y="316451"/>
                </a:lnTo>
                <a:lnTo>
                  <a:pt x="0" y="316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rot="-5400000">
            <a:off x="-1191942" y="4404636"/>
            <a:ext cx="4455709" cy="923925"/>
          </a:xfrm>
          <a:prstGeom prst="rect">
            <a:avLst/>
          </a:prstGeom>
        </p:spPr>
        <p:txBody>
          <a:bodyPr lIns="0" tIns="0" rIns="0" bIns="0" rtlCol="0" anchor="t">
            <a:spAutoFit/>
          </a:bodyPr>
          <a:lstStyle/>
          <a:p>
            <a:pPr>
              <a:lnSpc>
                <a:spcPts val="3600"/>
              </a:lnSpc>
            </a:pPr>
            <a:r>
              <a:rPr lang="en-US" sz="3000" spc="300">
                <a:solidFill>
                  <a:srgbClr val="000000"/>
                </a:solidFill>
                <a:latin typeface="Glacial Indifference Bold"/>
              </a:rPr>
              <a:t>NONDISCRIMINATION STATEMENT</a:t>
            </a:r>
          </a:p>
        </p:txBody>
      </p:sp>
      <p:sp>
        <p:nvSpPr>
          <p:cNvPr id="9" name="TextBox 9"/>
          <p:cNvSpPr txBox="1"/>
          <p:nvPr/>
        </p:nvSpPr>
        <p:spPr>
          <a:xfrm>
            <a:off x="5286610" y="6316025"/>
            <a:ext cx="927720" cy="312279"/>
          </a:xfrm>
          <a:prstGeom prst="rect">
            <a:avLst/>
          </a:prstGeom>
        </p:spPr>
        <p:txBody>
          <a:bodyPr lIns="0" tIns="0" rIns="0" bIns="0" rtlCol="0" anchor="t">
            <a:spAutoFit/>
          </a:bodyPr>
          <a:lstStyle/>
          <a:p>
            <a:pPr algn="r">
              <a:lnSpc>
                <a:spcPts val="1267"/>
              </a:lnSpc>
            </a:pPr>
            <a:r>
              <a:rPr lang="en-US" sz="905" spc="117">
                <a:solidFill>
                  <a:srgbClr val="000000"/>
                </a:solidFill>
                <a:latin typeface="Glacial Indifference Bold"/>
              </a:rPr>
              <a:t>SHORTENED VERSION</a:t>
            </a:r>
          </a:p>
        </p:txBody>
      </p:sp>
      <p:sp>
        <p:nvSpPr>
          <p:cNvPr id="10" name="AutoShape 10"/>
          <p:cNvSpPr/>
          <p:nvPr/>
        </p:nvSpPr>
        <p:spPr>
          <a:xfrm>
            <a:off x="3389937" y="6035972"/>
            <a:ext cx="331622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1" name="AutoShape 11"/>
          <p:cNvSpPr/>
          <p:nvPr/>
        </p:nvSpPr>
        <p:spPr>
          <a:xfrm>
            <a:off x="3389937" y="6256401"/>
            <a:ext cx="3316224"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11" end="11"/>
                                            </p:txEl>
                                          </p:spTgt>
                                        </p:tgtEl>
                                        <p:attrNameLst>
                                          <p:attrName>style.visibility</p:attrName>
                                        </p:attrNameLst>
                                      </p:cBhvr>
                                      <p:to>
                                        <p:strVal val="visible"/>
                                      </p:to>
                                    </p:set>
                                    <p:animEffect transition="in" filter="wipe(down)">
                                      <p:cBhvr>
                                        <p:cTn id="17" dur="500"/>
                                        <p:tgtEl>
                                          <p:spTgt spid="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407" y="-797698"/>
            <a:ext cx="9788007" cy="2337899"/>
          </a:xfrm>
          <a:custGeom>
            <a:avLst/>
            <a:gdLst/>
            <a:ahLst/>
            <a:cxnLst/>
            <a:rect l="l" t="t" r="r" b="b"/>
            <a:pathLst>
              <a:path w="9788007" h="2337899">
                <a:moveTo>
                  <a:pt x="0" y="0"/>
                </a:moveTo>
                <a:lnTo>
                  <a:pt x="9788007" y="0"/>
                </a:lnTo>
                <a:lnTo>
                  <a:pt x="9788007" y="2337899"/>
                </a:lnTo>
                <a:lnTo>
                  <a:pt x="0" y="2337899"/>
                </a:lnTo>
                <a:lnTo>
                  <a:pt x="0" y="0"/>
                </a:lnTo>
                <a:close/>
              </a:path>
            </a:pathLst>
          </a:custGeom>
          <a:blipFill>
            <a:blip r:embed="rId3">
              <a:extLst>
                <a:ext uri="{96DAC541-7B7A-43D3-8B79-37D633B846F1}">
                  <asvg:svgBlip xmlns:asvg="http://schemas.microsoft.com/office/drawing/2016/SVG/main" r:embed="rId4"/>
                </a:ext>
              </a:extLst>
            </a:blip>
            <a:stretch>
              <a:fillRect t="-159333" b="-159333"/>
            </a:stretch>
          </a:blipFill>
        </p:spPr>
      </p:sp>
      <p:graphicFrame>
        <p:nvGraphicFramePr>
          <p:cNvPr id="3" name="Table 3"/>
          <p:cNvGraphicFramePr>
            <a:graphicFrameLocks noGrp="1"/>
          </p:cNvGraphicFramePr>
          <p:nvPr>
            <p:extLst>
              <p:ext uri="{D42A27DB-BD31-4B8C-83A1-F6EECF244321}">
                <p14:modId xmlns:p14="http://schemas.microsoft.com/office/powerpoint/2010/main" val="2477622828"/>
              </p:ext>
            </p:extLst>
          </p:nvPr>
        </p:nvGraphicFramePr>
        <p:xfrm>
          <a:off x="501862" y="2296957"/>
          <a:ext cx="8807167" cy="1209674"/>
        </p:xfrm>
        <a:graphic>
          <a:graphicData uri="http://schemas.openxmlformats.org/drawingml/2006/table">
            <a:tbl>
              <a:tblPr/>
              <a:tblGrid>
                <a:gridCol w="486362">
                  <a:extLst>
                    <a:ext uri="{9D8B030D-6E8A-4147-A177-3AD203B41FA5}">
                      <a16:colId xmlns:a16="http://schemas.microsoft.com/office/drawing/2014/main" val="20000"/>
                    </a:ext>
                  </a:extLst>
                </a:gridCol>
                <a:gridCol w="8320805">
                  <a:extLst>
                    <a:ext uri="{9D8B030D-6E8A-4147-A177-3AD203B41FA5}">
                      <a16:colId xmlns:a16="http://schemas.microsoft.com/office/drawing/2014/main" val="20001"/>
                    </a:ext>
                  </a:extLst>
                </a:gridCol>
              </a:tblGrid>
              <a:tr h="604837">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Program materials (public-facing, printed or electronic)</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4837">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1 Bold"/>
                        </a:rPr>
                        <a:t>Webpage (written or a link to the entire statement)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584078" y="2296957"/>
            <a:ext cx="502088" cy="522328"/>
          </a:xfrm>
          <a:custGeom>
            <a:avLst/>
            <a:gdLst/>
            <a:ahLst/>
            <a:cxnLst/>
            <a:rect l="l" t="t" r="r" b="b"/>
            <a:pathLst>
              <a:path w="502088" h="522328">
                <a:moveTo>
                  <a:pt x="0" y="0"/>
                </a:moveTo>
                <a:lnTo>
                  <a:pt x="502088" y="0"/>
                </a:lnTo>
                <a:lnTo>
                  <a:pt x="502088" y="522328"/>
                </a:lnTo>
                <a:lnTo>
                  <a:pt x="0" y="522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01862" y="2901794"/>
            <a:ext cx="502088" cy="522328"/>
          </a:xfrm>
          <a:custGeom>
            <a:avLst/>
            <a:gdLst/>
            <a:ahLst/>
            <a:cxnLst/>
            <a:rect l="l" t="t" r="r" b="b"/>
            <a:pathLst>
              <a:path w="502088" h="522328">
                <a:moveTo>
                  <a:pt x="0" y="0"/>
                </a:moveTo>
                <a:lnTo>
                  <a:pt x="502088" y="0"/>
                </a:lnTo>
                <a:lnTo>
                  <a:pt x="502088" y="522328"/>
                </a:lnTo>
                <a:lnTo>
                  <a:pt x="0" y="522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935967">
            <a:off x="794110" y="5703590"/>
            <a:ext cx="1827328" cy="516220"/>
          </a:xfrm>
          <a:custGeom>
            <a:avLst/>
            <a:gdLst/>
            <a:ahLst/>
            <a:cxnLst/>
            <a:rect l="l" t="t" r="r" b="b"/>
            <a:pathLst>
              <a:path w="1827328" h="516220">
                <a:moveTo>
                  <a:pt x="0" y="0"/>
                </a:moveTo>
                <a:lnTo>
                  <a:pt x="1827328" y="0"/>
                </a:lnTo>
                <a:lnTo>
                  <a:pt x="1827328" y="516220"/>
                </a:lnTo>
                <a:lnTo>
                  <a:pt x="0" y="5162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7" name="Group 7"/>
          <p:cNvGrpSpPr/>
          <p:nvPr/>
        </p:nvGrpSpPr>
        <p:grpSpPr>
          <a:xfrm>
            <a:off x="1630724" y="4411507"/>
            <a:ext cx="7229014" cy="740728"/>
            <a:chOff x="0" y="0"/>
            <a:chExt cx="2677413" cy="274344"/>
          </a:xfrm>
        </p:grpSpPr>
        <p:sp>
          <p:nvSpPr>
            <p:cNvPr id="8" name="Freeform 8"/>
            <p:cNvSpPr/>
            <p:nvPr/>
          </p:nvSpPr>
          <p:spPr>
            <a:xfrm>
              <a:off x="0" y="0"/>
              <a:ext cx="2677413" cy="274344"/>
            </a:xfrm>
            <a:custGeom>
              <a:avLst/>
              <a:gdLst/>
              <a:ahLst/>
              <a:cxnLst/>
              <a:rect l="l" t="t" r="r" b="b"/>
              <a:pathLst>
                <a:path w="2677413" h="274344">
                  <a:moveTo>
                    <a:pt x="0" y="0"/>
                  </a:moveTo>
                  <a:lnTo>
                    <a:pt x="2677413" y="0"/>
                  </a:lnTo>
                  <a:lnTo>
                    <a:pt x="2677413" y="274344"/>
                  </a:lnTo>
                  <a:lnTo>
                    <a:pt x="0" y="274344"/>
                  </a:lnTo>
                  <a:close/>
                </a:path>
              </a:pathLst>
            </a:custGeom>
            <a:solidFill>
              <a:srgbClr val="FFDD61"/>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sp>
        <p:nvSpPr>
          <p:cNvPr id="10" name="TextBox 10"/>
          <p:cNvSpPr txBox="1"/>
          <p:nvPr/>
        </p:nvSpPr>
        <p:spPr>
          <a:xfrm>
            <a:off x="1630724" y="409351"/>
            <a:ext cx="6492151" cy="982651"/>
          </a:xfrm>
          <a:prstGeom prst="rect">
            <a:avLst/>
          </a:prstGeom>
        </p:spPr>
        <p:txBody>
          <a:bodyPr lIns="0" tIns="0" rIns="0" bIns="0" rtlCol="0" anchor="t">
            <a:spAutoFit/>
          </a:bodyPr>
          <a:lstStyle/>
          <a:p>
            <a:pPr algn="ctr">
              <a:lnSpc>
                <a:spcPts val="3838"/>
              </a:lnSpc>
            </a:pPr>
            <a:r>
              <a:rPr lang="en-US" sz="3521" spc="493">
                <a:solidFill>
                  <a:srgbClr val="181818"/>
                </a:solidFill>
                <a:latin typeface="League Spartan"/>
              </a:rPr>
              <a:t>NONDISCRIMINATION STATEMENT</a:t>
            </a:r>
          </a:p>
        </p:txBody>
      </p:sp>
      <p:sp>
        <p:nvSpPr>
          <p:cNvPr id="11" name="TextBox 11"/>
          <p:cNvSpPr txBox="1"/>
          <p:nvPr/>
        </p:nvSpPr>
        <p:spPr>
          <a:xfrm>
            <a:off x="501862" y="1890114"/>
            <a:ext cx="3470679" cy="264003"/>
          </a:xfrm>
          <a:prstGeom prst="rect">
            <a:avLst/>
          </a:prstGeom>
        </p:spPr>
        <p:txBody>
          <a:bodyPr lIns="0" tIns="0" rIns="0" bIns="0" rtlCol="0" anchor="t">
            <a:spAutoFit/>
          </a:bodyPr>
          <a:lstStyle/>
          <a:p>
            <a:pPr>
              <a:lnSpc>
                <a:spcPts val="2052"/>
              </a:lnSpc>
            </a:pPr>
            <a:r>
              <a:rPr lang="en-US" sz="1882" spc="263">
                <a:solidFill>
                  <a:srgbClr val="181818"/>
                </a:solidFill>
                <a:latin typeface="League Spartan"/>
              </a:rPr>
              <a:t>MUST BE ON</a:t>
            </a:r>
          </a:p>
        </p:txBody>
      </p:sp>
      <p:sp>
        <p:nvSpPr>
          <p:cNvPr id="12" name="TextBox 12"/>
          <p:cNvSpPr txBox="1"/>
          <p:nvPr/>
        </p:nvSpPr>
        <p:spPr>
          <a:xfrm>
            <a:off x="1867683" y="4714592"/>
            <a:ext cx="6992055" cy="264003"/>
          </a:xfrm>
          <a:prstGeom prst="rect">
            <a:avLst/>
          </a:prstGeom>
        </p:spPr>
        <p:txBody>
          <a:bodyPr lIns="0" tIns="0" rIns="0" bIns="0" rtlCol="0" anchor="t">
            <a:spAutoFit/>
          </a:bodyPr>
          <a:lstStyle/>
          <a:p>
            <a:pPr>
              <a:lnSpc>
                <a:spcPts val="2052"/>
              </a:lnSpc>
            </a:pPr>
            <a:r>
              <a:rPr lang="en-US" sz="1882" spc="263">
                <a:solidFill>
                  <a:srgbClr val="181818"/>
                </a:solidFill>
                <a:latin typeface="League Spartan"/>
              </a:rPr>
              <a:t>THIS IS AN EQUAL OPPORTUNITY PROVIDER.</a:t>
            </a:r>
          </a:p>
        </p:txBody>
      </p:sp>
      <p:sp>
        <p:nvSpPr>
          <p:cNvPr id="13" name="TextBox 13"/>
          <p:cNvSpPr txBox="1"/>
          <p:nvPr/>
        </p:nvSpPr>
        <p:spPr>
          <a:xfrm>
            <a:off x="119060" y="5280655"/>
            <a:ext cx="1513372" cy="518668"/>
          </a:xfrm>
          <a:prstGeom prst="rect">
            <a:avLst/>
          </a:prstGeom>
        </p:spPr>
        <p:txBody>
          <a:bodyPr lIns="0" tIns="0" rIns="0" bIns="0" rtlCol="0" anchor="t">
            <a:spAutoFit/>
          </a:bodyPr>
          <a:lstStyle/>
          <a:p>
            <a:pPr algn="r">
              <a:lnSpc>
                <a:spcPts val="2067"/>
              </a:lnSpc>
            </a:pPr>
            <a:r>
              <a:rPr lang="en-US" sz="1477" spc="192">
                <a:solidFill>
                  <a:srgbClr val="000000"/>
                </a:solidFill>
                <a:latin typeface="Glacial Indifference Bold"/>
              </a:rPr>
              <a:t>ALTERNATE VERSION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par>
                                <p:cTn id="22" presetID="6"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TextBox 2"/>
          <p:cNvSpPr txBox="1"/>
          <p:nvPr/>
        </p:nvSpPr>
        <p:spPr>
          <a:xfrm>
            <a:off x="475917" y="1022530"/>
            <a:ext cx="6889708" cy="1428750"/>
          </a:xfrm>
          <a:prstGeom prst="rect">
            <a:avLst/>
          </a:prstGeom>
        </p:spPr>
        <p:txBody>
          <a:bodyPr lIns="0" tIns="0" rIns="0" bIns="0" rtlCol="0" anchor="t">
            <a:spAutoFit/>
          </a:bodyPr>
          <a:lstStyle/>
          <a:p>
            <a:pPr>
              <a:lnSpc>
                <a:spcPts val="5550"/>
              </a:lnSpc>
            </a:pPr>
            <a:r>
              <a:rPr lang="en-US" sz="5000" spc="110">
                <a:solidFill>
                  <a:srgbClr val="000000"/>
                </a:solidFill>
                <a:latin typeface="League Spartan"/>
              </a:rPr>
              <a:t>Public Notification Compliance</a:t>
            </a:r>
          </a:p>
        </p:txBody>
      </p:sp>
      <p:grpSp>
        <p:nvGrpSpPr>
          <p:cNvPr id="3" name="Group 3"/>
          <p:cNvGrpSpPr/>
          <p:nvPr/>
        </p:nvGrpSpPr>
        <p:grpSpPr>
          <a:xfrm>
            <a:off x="-140428" y="3334949"/>
            <a:ext cx="10450049" cy="4171816"/>
            <a:chOff x="0" y="0"/>
            <a:chExt cx="46527665" cy="18574539"/>
          </a:xfrm>
        </p:grpSpPr>
        <p:sp>
          <p:nvSpPr>
            <p:cNvPr id="4" name="Freeform 4"/>
            <p:cNvSpPr/>
            <p:nvPr/>
          </p:nvSpPr>
          <p:spPr>
            <a:xfrm>
              <a:off x="72390" y="72390"/>
              <a:ext cx="46382886" cy="18429760"/>
            </a:xfrm>
            <a:custGeom>
              <a:avLst/>
              <a:gdLst/>
              <a:ahLst/>
              <a:cxnLst/>
              <a:rect l="l" t="t" r="r" b="b"/>
              <a:pathLst>
                <a:path w="46382886" h="18429760">
                  <a:moveTo>
                    <a:pt x="0" y="0"/>
                  </a:moveTo>
                  <a:lnTo>
                    <a:pt x="46382886" y="0"/>
                  </a:lnTo>
                  <a:lnTo>
                    <a:pt x="46382886" y="18429760"/>
                  </a:lnTo>
                  <a:lnTo>
                    <a:pt x="0" y="18429760"/>
                  </a:lnTo>
                  <a:lnTo>
                    <a:pt x="0" y="0"/>
                  </a:lnTo>
                  <a:close/>
                </a:path>
              </a:pathLst>
            </a:custGeom>
            <a:solidFill>
              <a:srgbClr val="FAFEFF"/>
            </a:solidFill>
          </p:spPr>
        </p:sp>
        <p:sp>
          <p:nvSpPr>
            <p:cNvPr id="5" name="Freeform 5"/>
            <p:cNvSpPr/>
            <p:nvPr/>
          </p:nvSpPr>
          <p:spPr>
            <a:xfrm>
              <a:off x="0" y="0"/>
              <a:ext cx="46527665" cy="18574539"/>
            </a:xfrm>
            <a:custGeom>
              <a:avLst/>
              <a:gdLst/>
              <a:ahLst/>
              <a:cxnLst/>
              <a:rect l="l" t="t" r="r" b="b"/>
              <a:pathLst>
                <a:path w="46527665" h="18574539">
                  <a:moveTo>
                    <a:pt x="46382887" y="18429759"/>
                  </a:moveTo>
                  <a:lnTo>
                    <a:pt x="46527665" y="18429759"/>
                  </a:lnTo>
                  <a:lnTo>
                    <a:pt x="46527665" y="18574539"/>
                  </a:lnTo>
                  <a:lnTo>
                    <a:pt x="46382887" y="18574539"/>
                  </a:lnTo>
                  <a:lnTo>
                    <a:pt x="46382887" y="18429759"/>
                  </a:lnTo>
                  <a:close/>
                  <a:moveTo>
                    <a:pt x="0" y="144780"/>
                  </a:moveTo>
                  <a:lnTo>
                    <a:pt x="144780" y="144780"/>
                  </a:lnTo>
                  <a:lnTo>
                    <a:pt x="144780" y="18429759"/>
                  </a:lnTo>
                  <a:lnTo>
                    <a:pt x="0" y="18429759"/>
                  </a:lnTo>
                  <a:lnTo>
                    <a:pt x="0" y="144780"/>
                  </a:lnTo>
                  <a:close/>
                  <a:moveTo>
                    <a:pt x="0" y="18429759"/>
                  </a:moveTo>
                  <a:lnTo>
                    <a:pt x="144780" y="18429759"/>
                  </a:lnTo>
                  <a:lnTo>
                    <a:pt x="144780" y="18574539"/>
                  </a:lnTo>
                  <a:lnTo>
                    <a:pt x="0" y="18574539"/>
                  </a:lnTo>
                  <a:lnTo>
                    <a:pt x="0" y="18429759"/>
                  </a:lnTo>
                  <a:close/>
                  <a:moveTo>
                    <a:pt x="46382887" y="144780"/>
                  </a:moveTo>
                  <a:lnTo>
                    <a:pt x="46527665" y="144780"/>
                  </a:lnTo>
                  <a:lnTo>
                    <a:pt x="46527665" y="18429759"/>
                  </a:lnTo>
                  <a:lnTo>
                    <a:pt x="46382887" y="18429759"/>
                  </a:lnTo>
                  <a:lnTo>
                    <a:pt x="46382887" y="144780"/>
                  </a:lnTo>
                  <a:close/>
                  <a:moveTo>
                    <a:pt x="144780" y="18429759"/>
                  </a:moveTo>
                  <a:lnTo>
                    <a:pt x="46382887" y="18429759"/>
                  </a:lnTo>
                  <a:lnTo>
                    <a:pt x="46382887" y="18574539"/>
                  </a:lnTo>
                  <a:lnTo>
                    <a:pt x="144780" y="18574539"/>
                  </a:lnTo>
                  <a:lnTo>
                    <a:pt x="144780" y="18429759"/>
                  </a:lnTo>
                  <a:close/>
                  <a:moveTo>
                    <a:pt x="46382887" y="0"/>
                  </a:moveTo>
                  <a:lnTo>
                    <a:pt x="46527665" y="0"/>
                  </a:lnTo>
                  <a:lnTo>
                    <a:pt x="46527665" y="144780"/>
                  </a:lnTo>
                  <a:lnTo>
                    <a:pt x="46382887" y="144780"/>
                  </a:lnTo>
                  <a:lnTo>
                    <a:pt x="46382887" y="0"/>
                  </a:lnTo>
                  <a:close/>
                  <a:moveTo>
                    <a:pt x="0" y="0"/>
                  </a:moveTo>
                  <a:lnTo>
                    <a:pt x="144780" y="0"/>
                  </a:lnTo>
                  <a:lnTo>
                    <a:pt x="144780" y="144780"/>
                  </a:lnTo>
                  <a:lnTo>
                    <a:pt x="0" y="144780"/>
                  </a:lnTo>
                  <a:lnTo>
                    <a:pt x="0" y="0"/>
                  </a:lnTo>
                  <a:close/>
                  <a:moveTo>
                    <a:pt x="144780" y="0"/>
                  </a:moveTo>
                  <a:lnTo>
                    <a:pt x="46382887" y="0"/>
                  </a:lnTo>
                  <a:lnTo>
                    <a:pt x="46382887" y="144780"/>
                  </a:lnTo>
                  <a:lnTo>
                    <a:pt x="144780" y="144780"/>
                  </a:lnTo>
                  <a:lnTo>
                    <a:pt x="144780" y="0"/>
                  </a:lnTo>
                  <a:close/>
                </a:path>
              </a:pathLst>
            </a:custGeom>
            <a:solidFill>
              <a:srgbClr val="2E414D"/>
            </a:solidFill>
          </p:spPr>
        </p:sp>
      </p:grpSp>
      <p:sp>
        <p:nvSpPr>
          <p:cNvPr id="6" name="Freeform 6"/>
          <p:cNvSpPr/>
          <p:nvPr/>
        </p:nvSpPr>
        <p:spPr>
          <a:xfrm rot="-2700000">
            <a:off x="7679982" y="-347691"/>
            <a:ext cx="3021269" cy="2834499"/>
          </a:xfrm>
          <a:custGeom>
            <a:avLst/>
            <a:gdLst/>
            <a:ahLst/>
            <a:cxnLst/>
            <a:rect l="l" t="t" r="r" b="b"/>
            <a:pathLst>
              <a:path w="3021269" h="2834499">
                <a:moveTo>
                  <a:pt x="0" y="0"/>
                </a:moveTo>
                <a:lnTo>
                  <a:pt x="3021268" y="0"/>
                </a:lnTo>
                <a:lnTo>
                  <a:pt x="3021268" y="2834499"/>
                </a:lnTo>
                <a:lnTo>
                  <a:pt x="0" y="28344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492564" y="3622202"/>
            <a:ext cx="2556038" cy="2436564"/>
          </a:xfrm>
          <a:prstGeom prst="rect">
            <a:avLst/>
          </a:prstGeom>
        </p:spPr>
        <p:txBody>
          <a:bodyPr lIns="0" tIns="0" rIns="0" bIns="0" rtlCol="0" anchor="t">
            <a:spAutoFit/>
          </a:bodyPr>
          <a:lstStyle/>
          <a:p>
            <a:pPr>
              <a:lnSpc>
                <a:spcPts val="2399"/>
              </a:lnSpc>
            </a:pPr>
            <a:r>
              <a:rPr lang="en-US" sz="1599" spc="15">
                <a:solidFill>
                  <a:srgbClr val="000000"/>
                </a:solidFill>
                <a:latin typeface="Glacial Indifference"/>
              </a:rPr>
              <a:t>All TEFAP partners must have a public notification system, which informs neighbors of your services, rights and responsibilities, and nondiscrimination policy, and procedure for filing a complaint.</a:t>
            </a:r>
          </a:p>
        </p:txBody>
      </p:sp>
      <p:sp>
        <p:nvSpPr>
          <p:cNvPr id="8" name="Freeform 8"/>
          <p:cNvSpPr/>
          <p:nvPr/>
        </p:nvSpPr>
        <p:spPr>
          <a:xfrm>
            <a:off x="1624786" y="5764547"/>
            <a:ext cx="845212" cy="1303904"/>
          </a:xfrm>
          <a:custGeom>
            <a:avLst/>
            <a:gdLst/>
            <a:ahLst/>
            <a:cxnLst/>
            <a:rect l="l" t="t" r="r" b="b"/>
            <a:pathLst>
              <a:path w="845212" h="1303904">
                <a:moveTo>
                  <a:pt x="0" y="0"/>
                </a:moveTo>
                <a:lnTo>
                  <a:pt x="845212" y="0"/>
                </a:lnTo>
                <a:lnTo>
                  <a:pt x="845212" y="1303904"/>
                </a:lnTo>
                <a:lnTo>
                  <a:pt x="0" y="1303904"/>
                </a:lnTo>
                <a:lnTo>
                  <a:pt x="0" y="0"/>
                </a:lnTo>
                <a:close/>
              </a:path>
            </a:pathLst>
          </a:custGeom>
          <a:blipFill>
            <a:blip r:embed="rId5"/>
            <a:stretch>
              <a:fillRect/>
            </a:stretch>
          </a:blipFill>
        </p:spPr>
      </p:sp>
      <p:sp>
        <p:nvSpPr>
          <p:cNvPr id="9" name="Freeform 9"/>
          <p:cNvSpPr/>
          <p:nvPr/>
        </p:nvSpPr>
        <p:spPr>
          <a:xfrm>
            <a:off x="4367568" y="3432768"/>
            <a:ext cx="1030327" cy="1092025"/>
          </a:xfrm>
          <a:custGeom>
            <a:avLst/>
            <a:gdLst/>
            <a:ahLst/>
            <a:cxnLst/>
            <a:rect l="l" t="t" r="r" b="b"/>
            <a:pathLst>
              <a:path w="1030327" h="1092025">
                <a:moveTo>
                  <a:pt x="0" y="0"/>
                </a:moveTo>
                <a:lnTo>
                  <a:pt x="1030326" y="0"/>
                </a:lnTo>
                <a:lnTo>
                  <a:pt x="1030326" y="1092025"/>
                </a:lnTo>
                <a:lnTo>
                  <a:pt x="0" y="1092025"/>
                </a:lnTo>
                <a:lnTo>
                  <a:pt x="0" y="0"/>
                </a:lnTo>
                <a:close/>
              </a:path>
            </a:pathLst>
          </a:custGeom>
          <a:blipFill>
            <a:blip r:embed="rId6"/>
            <a:stretch>
              <a:fillRect l="-157669" t="-78106" r="-57669" b="-19746"/>
            </a:stretch>
          </a:blipFill>
        </p:spPr>
      </p:sp>
      <p:sp>
        <p:nvSpPr>
          <p:cNvPr id="10" name="Freeform 10"/>
          <p:cNvSpPr/>
          <p:nvPr/>
        </p:nvSpPr>
        <p:spPr>
          <a:xfrm>
            <a:off x="7538215" y="4996593"/>
            <a:ext cx="1699029" cy="1927182"/>
          </a:xfrm>
          <a:custGeom>
            <a:avLst/>
            <a:gdLst/>
            <a:ahLst/>
            <a:cxnLst/>
            <a:rect l="l" t="t" r="r" b="b"/>
            <a:pathLst>
              <a:path w="1699029" h="1927182">
                <a:moveTo>
                  <a:pt x="0" y="0"/>
                </a:moveTo>
                <a:lnTo>
                  <a:pt x="1699029" y="0"/>
                </a:lnTo>
                <a:lnTo>
                  <a:pt x="1699029" y="1927183"/>
                </a:lnTo>
                <a:lnTo>
                  <a:pt x="0" y="1927183"/>
                </a:lnTo>
                <a:lnTo>
                  <a:pt x="0" y="0"/>
                </a:lnTo>
                <a:close/>
              </a:path>
            </a:pathLst>
          </a:custGeom>
          <a:blipFill>
            <a:blip r:embed="rId7"/>
            <a:stretch>
              <a:fillRect l="-126416" t="-107224" r="-118025" b="-96439"/>
            </a:stretch>
          </a:blipFill>
        </p:spPr>
      </p:sp>
      <p:sp>
        <p:nvSpPr>
          <p:cNvPr id="11" name="TextBox 11"/>
          <p:cNvSpPr txBox="1"/>
          <p:nvPr/>
        </p:nvSpPr>
        <p:spPr>
          <a:xfrm>
            <a:off x="3724877" y="4596205"/>
            <a:ext cx="2556038" cy="1363980"/>
          </a:xfrm>
          <a:prstGeom prst="rect">
            <a:avLst/>
          </a:prstGeom>
        </p:spPr>
        <p:txBody>
          <a:bodyPr lIns="0" tIns="0" rIns="0" bIns="0" rtlCol="0" anchor="t">
            <a:spAutoFit/>
          </a:bodyPr>
          <a:lstStyle/>
          <a:p>
            <a:pPr>
              <a:lnSpc>
                <a:spcPts val="1800"/>
              </a:lnSpc>
            </a:pPr>
            <a:r>
              <a:rPr lang="en-US" sz="1200" spc="12">
                <a:solidFill>
                  <a:srgbClr val="000000"/>
                </a:solidFill>
                <a:latin typeface="Glacial Indifference"/>
              </a:rPr>
              <a:t>Neighbors need to know where you are and when you serve. Dare to Care posts hours on the website for public partners, but you also need outdoor signage at your facility listing information about service. </a:t>
            </a:r>
          </a:p>
        </p:txBody>
      </p:sp>
      <p:sp>
        <p:nvSpPr>
          <p:cNvPr id="12" name="TextBox 12"/>
          <p:cNvSpPr txBox="1"/>
          <p:nvPr/>
        </p:nvSpPr>
        <p:spPr>
          <a:xfrm>
            <a:off x="6735044" y="3622775"/>
            <a:ext cx="2556038" cy="1766509"/>
          </a:xfrm>
          <a:prstGeom prst="rect">
            <a:avLst/>
          </a:prstGeom>
        </p:spPr>
        <p:txBody>
          <a:bodyPr lIns="0" tIns="0" rIns="0" bIns="0" rtlCol="0" anchor="t">
            <a:spAutoFit/>
          </a:bodyPr>
          <a:lstStyle/>
          <a:p>
            <a:pPr>
              <a:lnSpc>
                <a:spcPts val="2849"/>
              </a:lnSpc>
            </a:pPr>
            <a:r>
              <a:rPr lang="en-US" sz="1899" spc="18">
                <a:solidFill>
                  <a:srgbClr val="000000"/>
                </a:solidFill>
                <a:latin typeface="Glacial Indifference"/>
              </a:rPr>
              <a:t>You'll need to be able to answer questions about who can access TEFAP foods (if you are a pantry).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a:off x="731520" y="89356"/>
            <a:ext cx="4625989" cy="7136488"/>
          </a:xfrm>
          <a:custGeom>
            <a:avLst/>
            <a:gdLst/>
            <a:ahLst/>
            <a:cxnLst/>
            <a:rect l="l" t="t" r="r" b="b"/>
            <a:pathLst>
              <a:path w="4625989" h="7136488">
                <a:moveTo>
                  <a:pt x="0" y="0"/>
                </a:moveTo>
                <a:lnTo>
                  <a:pt x="4625989" y="0"/>
                </a:lnTo>
                <a:lnTo>
                  <a:pt x="4625989" y="7136488"/>
                </a:lnTo>
                <a:lnTo>
                  <a:pt x="0" y="7136488"/>
                </a:lnTo>
                <a:lnTo>
                  <a:pt x="0" y="0"/>
                </a:lnTo>
                <a:close/>
              </a:path>
            </a:pathLst>
          </a:custGeom>
          <a:blipFill>
            <a:blip r:embed="rId3"/>
            <a:stretch>
              <a:fillRect/>
            </a:stretch>
          </a:blipFill>
        </p:spPr>
      </p:sp>
      <p:sp>
        <p:nvSpPr>
          <p:cNvPr id="3" name="Freeform 3"/>
          <p:cNvSpPr/>
          <p:nvPr/>
        </p:nvSpPr>
        <p:spPr>
          <a:xfrm>
            <a:off x="7708483" y="497400"/>
            <a:ext cx="1415304" cy="2112393"/>
          </a:xfrm>
          <a:custGeom>
            <a:avLst/>
            <a:gdLst/>
            <a:ahLst/>
            <a:cxnLst/>
            <a:rect l="l" t="t" r="r" b="b"/>
            <a:pathLst>
              <a:path w="1415304" h="2112393">
                <a:moveTo>
                  <a:pt x="0" y="0"/>
                </a:moveTo>
                <a:lnTo>
                  <a:pt x="1415304" y="0"/>
                </a:lnTo>
                <a:lnTo>
                  <a:pt x="1415304" y="2112393"/>
                </a:lnTo>
                <a:lnTo>
                  <a:pt x="0" y="2112393"/>
                </a:lnTo>
                <a:lnTo>
                  <a:pt x="0" y="0"/>
                </a:lnTo>
                <a:close/>
              </a:path>
            </a:pathLst>
          </a:custGeom>
          <a:blipFill>
            <a:blip r:embed="rId4"/>
            <a:stretch>
              <a:fillRect/>
            </a:stretch>
          </a:blipFill>
        </p:spPr>
      </p:sp>
      <p:sp>
        <p:nvSpPr>
          <p:cNvPr id="4" name="Freeform 4"/>
          <p:cNvSpPr/>
          <p:nvPr/>
        </p:nvSpPr>
        <p:spPr>
          <a:xfrm>
            <a:off x="7893656" y="1224141"/>
            <a:ext cx="795474" cy="1227173"/>
          </a:xfrm>
          <a:custGeom>
            <a:avLst/>
            <a:gdLst/>
            <a:ahLst/>
            <a:cxnLst/>
            <a:rect l="l" t="t" r="r" b="b"/>
            <a:pathLst>
              <a:path w="795474" h="1227173">
                <a:moveTo>
                  <a:pt x="0" y="0"/>
                </a:moveTo>
                <a:lnTo>
                  <a:pt x="795474" y="0"/>
                </a:lnTo>
                <a:lnTo>
                  <a:pt x="795474" y="1227172"/>
                </a:lnTo>
                <a:lnTo>
                  <a:pt x="0" y="1227172"/>
                </a:lnTo>
                <a:lnTo>
                  <a:pt x="0" y="0"/>
                </a:lnTo>
                <a:close/>
              </a:path>
            </a:pathLst>
          </a:custGeom>
          <a:blipFill>
            <a:blip r:embed="rId3"/>
            <a:stretch>
              <a:fillRect/>
            </a:stretch>
          </a:blipFill>
        </p:spPr>
      </p:sp>
      <p:sp>
        <p:nvSpPr>
          <p:cNvPr id="5" name="Freeform 5"/>
          <p:cNvSpPr/>
          <p:nvPr/>
        </p:nvSpPr>
        <p:spPr>
          <a:xfrm>
            <a:off x="8244172" y="1224141"/>
            <a:ext cx="97871" cy="97627"/>
          </a:xfrm>
          <a:custGeom>
            <a:avLst/>
            <a:gdLst/>
            <a:ahLst/>
            <a:cxnLst/>
            <a:rect l="l" t="t" r="r" b="b"/>
            <a:pathLst>
              <a:path w="97871" h="97627">
                <a:moveTo>
                  <a:pt x="0" y="0"/>
                </a:moveTo>
                <a:lnTo>
                  <a:pt x="97871" y="0"/>
                </a:lnTo>
                <a:lnTo>
                  <a:pt x="97871" y="97626"/>
                </a:lnTo>
                <a:lnTo>
                  <a:pt x="0" y="97626"/>
                </a:lnTo>
                <a:lnTo>
                  <a:pt x="0" y="0"/>
                </a:lnTo>
                <a:close/>
              </a:path>
            </a:pathLst>
          </a:custGeom>
          <a:blipFill>
            <a:blip r:embed="rId5"/>
            <a:stretch>
              <a:fillRect/>
            </a:stretch>
          </a:blipFill>
        </p:spPr>
      </p:sp>
      <p:sp>
        <p:nvSpPr>
          <p:cNvPr id="6" name="Freeform 6"/>
          <p:cNvSpPr/>
          <p:nvPr/>
        </p:nvSpPr>
        <p:spPr>
          <a:xfrm>
            <a:off x="998358" y="-255147"/>
            <a:ext cx="8755242" cy="8866068"/>
          </a:xfrm>
          <a:custGeom>
            <a:avLst/>
            <a:gdLst/>
            <a:ahLst/>
            <a:cxnLst/>
            <a:rect l="l" t="t" r="r" b="b"/>
            <a:pathLst>
              <a:path w="8755242" h="8866068">
                <a:moveTo>
                  <a:pt x="0" y="0"/>
                </a:moveTo>
                <a:lnTo>
                  <a:pt x="8755242" y="0"/>
                </a:lnTo>
                <a:lnTo>
                  <a:pt x="8755242" y="8866068"/>
                </a:lnTo>
                <a:lnTo>
                  <a:pt x="0" y="8866068"/>
                </a:lnTo>
                <a:lnTo>
                  <a:pt x="0" y="0"/>
                </a:lnTo>
                <a:close/>
              </a:path>
            </a:pathLst>
          </a:custGeom>
          <a:blipFill>
            <a:blip r:embed="rId6"/>
            <a:stretch>
              <a:fillRect/>
            </a:stretch>
          </a:blipFill>
        </p:spPr>
      </p:sp>
      <p:sp>
        <p:nvSpPr>
          <p:cNvPr id="7" name="TextBox 7"/>
          <p:cNvSpPr txBox="1"/>
          <p:nvPr/>
        </p:nvSpPr>
        <p:spPr>
          <a:xfrm>
            <a:off x="8293108" y="657409"/>
            <a:ext cx="665253" cy="510727"/>
          </a:xfrm>
          <a:prstGeom prst="rect">
            <a:avLst/>
          </a:prstGeom>
        </p:spPr>
        <p:txBody>
          <a:bodyPr lIns="0" tIns="0" rIns="0" bIns="0" rtlCol="0" anchor="t">
            <a:spAutoFit/>
          </a:bodyPr>
          <a:lstStyle/>
          <a:p>
            <a:pPr algn="ctr">
              <a:lnSpc>
                <a:spcPts val="1344"/>
              </a:lnSpc>
            </a:pPr>
            <a:r>
              <a:rPr lang="en-US" sz="960" spc="3">
                <a:solidFill>
                  <a:srgbClr val="000000"/>
                </a:solidFill>
                <a:latin typeface="Canva Student Font"/>
              </a:rPr>
              <a:t>Food Pantry Open </a:t>
            </a:r>
          </a:p>
          <a:p>
            <a:pPr algn="ctr">
              <a:lnSpc>
                <a:spcPts val="1344"/>
              </a:lnSpc>
              <a:spcBef>
                <a:spcPct val="0"/>
              </a:spcBef>
            </a:pPr>
            <a:r>
              <a:rPr lang="en-US" sz="960" spc="3">
                <a:solidFill>
                  <a:srgbClr val="000000"/>
                </a:solidFill>
                <a:latin typeface="Canva Student Font"/>
              </a:rPr>
              <a:t>M-F 12-2pm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487570" y="-355465"/>
            <a:ext cx="6446448" cy="6047940"/>
          </a:xfrm>
          <a:custGeom>
            <a:avLst/>
            <a:gdLst/>
            <a:ahLst/>
            <a:cxnLst/>
            <a:rect l="l" t="t" r="r" b="b"/>
            <a:pathLst>
              <a:path w="6446448" h="6047940">
                <a:moveTo>
                  <a:pt x="0" y="0"/>
                </a:moveTo>
                <a:lnTo>
                  <a:pt x="6446448" y="0"/>
                </a:lnTo>
                <a:lnTo>
                  <a:pt x="6446448" y="6047940"/>
                </a:lnTo>
                <a:lnTo>
                  <a:pt x="0" y="60479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810209" y="3999206"/>
            <a:ext cx="6605564" cy="2415960"/>
            <a:chOff x="0" y="0"/>
            <a:chExt cx="25868362" cy="9461255"/>
          </a:xfrm>
        </p:grpSpPr>
        <p:sp>
          <p:nvSpPr>
            <p:cNvPr id="4" name="Freeform 4"/>
            <p:cNvSpPr/>
            <p:nvPr/>
          </p:nvSpPr>
          <p:spPr>
            <a:xfrm>
              <a:off x="72390" y="72390"/>
              <a:ext cx="25723583" cy="9316475"/>
            </a:xfrm>
            <a:custGeom>
              <a:avLst/>
              <a:gdLst/>
              <a:ahLst/>
              <a:cxnLst/>
              <a:rect l="l" t="t" r="r" b="b"/>
              <a:pathLst>
                <a:path w="25723583" h="9316475">
                  <a:moveTo>
                    <a:pt x="0" y="0"/>
                  </a:moveTo>
                  <a:lnTo>
                    <a:pt x="25723583" y="0"/>
                  </a:lnTo>
                  <a:lnTo>
                    <a:pt x="25723583" y="9316475"/>
                  </a:lnTo>
                  <a:lnTo>
                    <a:pt x="0" y="9316475"/>
                  </a:lnTo>
                  <a:lnTo>
                    <a:pt x="0" y="0"/>
                  </a:lnTo>
                  <a:close/>
                </a:path>
              </a:pathLst>
            </a:custGeom>
            <a:solidFill>
              <a:srgbClr val="FAFEFF"/>
            </a:solidFill>
          </p:spPr>
        </p:sp>
        <p:sp>
          <p:nvSpPr>
            <p:cNvPr id="5" name="Freeform 5"/>
            <p:cNvSpPr/>
            <p:nvPr/>
          </p:nvSpPr>
          <p:spPr>
            <a:xfrm>
              <a:off x="0" y="0"/>
              <a:ext cx="25868362" cy="9461254"/>
            </a:xfrm>
            <a:custGeom>
              <a:avLst/>
              <a:gdLst/>
              <a:ahLst/>
              <a:cxnLst/>
              <a:rect l="l" t="t" r="r" b="b"/>
              <a:pathLst>
                <a:path w="25868362" h="9461254">
                  <a:moveTo>
                    <a:pt x="25723582" y="9316475"/>
                  </a:moveTo>
                  <a:lnTo>
                    <a:pt x="25868362" y="9316475"/>
                  </a:lnTo>
                  <a:lnTo>
                    <a:pt x="25868362" y="9461254"/>
                  </a:lnTo>
                  <a:lnTo>
                    <a:pt x="25723582" y="9461254"/>
                  </a:lnTo>
                  <a:lnTo>
                    <a:pt x="25723582" y="9316475"/>
                  </a:lnTo>
                  <a:close/>
                  <a:moveTo>
                    <a:pt x="0" y="144780"/>
                  </a:moveTo>
                  <a:lnTo>
                    <a:pt x="144780" y="144780"/>
                  </a:lnTo>
                  <a:lnTo>
                    <a:pt x="144780" y="9316475"/>
                  </a:lnTo>
                  <a:lnTo>
                    <a:pt x="0" y="9316475"/>
                  </a:lnTo>
                  <a:lnTo>
                    <a:pt x="0" y="144780"/>
                  </a:lnTo>
                  <a:close/>
                  <a:moveTo>
                    <a:pt x="0" y="9316475"/>
                  </a:moveTo>
                  <a:lnTo>
                    <a:pt x="144780" y="9316475"/>
                  </a:lnTo>
                  <a:lnTo>
                    <a:pt x="144780" y="9461254"/>
                  </a:lnTo>
                  <a:lnTo>
                    <a:pt x="0" y="9461254"/>
                  </a:lnTo>
                  <a:lnTo>
                    <a:pt x="0" y="9316475"/>
                  </a:lnTo>
                  <a:close/>
                  <a:moveTo>
                    <a:pt x="25723582" y="144780"/>
                  </a:moveTo>
                  <a:lnTo>
                    <a:pt x="25868362" y="144780"/>
                  </a:lnTo>
                  <a:lnTo>
                    <a:pt x="25868362" y="9316475"/>
                  </a:lnTo>
                  <a:lnTo>
                    <a:pt x="25723582" y="9316475"/>
                  </a:lnTo>
                  <a:lnTo>
                    <a:pt x="25723582" y="144780"/>
                  </a:lnTo>
                  <a:close/>
                  <a:moveTo>
                    <a:pt x="144780" y="9316475"/>
                  </a:moveTo>
                  <a:lnTo>
                    <a:pt x="25723582" y="9316475"/>
                  </a:lnTo>
                  <a:lnTo>
                    <a:pt x="25723582" y="9461254"/>
                  </a:lnTo>
                  <a:lnTo>
                    <a:pt x="144780" y="9461254"/>
                  </a:lnTo>
                  <a:lnTo>
                    <a:pt x="144780" y="9316475"/>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grpSp>
        <p:nvGrpSpPr>
          <p:cNvPr id="6" name="Group 6"/>
          <p:cNvGrpSpPr/>
          <p:nvPr/>
        </p:nvGrpSpPr>
        <p:grpSpPr>
          <a:xfrm>
            <a:off x="2810209" y="1208222"/>
            <a:ext cx="6605564" cy="2343496"/>
            <a:chOff x="0" y="0"/>
            <a:chExt cx="25868362" cy="9177474"/>
          </a:xfrm>
        </p:grpSpPr>
        <p:sp>
          <p:nvSpPr>
            <p:cNvPr id="7" name="Freeform 7"/>
            <p:cNvSpPr/>
            <p:nvPr/>
          </p:nvSpPr>
          <p:spPr>
            <a:xfrm>
              <a:off x="72390" y="72390"/>
              <a:ext cx="25723583" cy="9032695"/>
            </a:xfrm>
            <a:custGeom>
              <a:avLst/>
              <a:gdLst/>
              <a:ahLst/>
              <a:cxnLst/>
              <a:rect l="l" t="t" r="r" b="b"/>
              <a:pathLst>
                <a:path w="25723583" h="9032695">
                  <a:moveTo>
                    <a:pt x="0" y="0"/>
                  </a:moveTo>
                  <a:lnTo>
                    <a:pt x="25723583" y="0"/>
                  </a:lnTo>
                  <a:lnTo>
                    <a:pt x="25723583" y="9032695"/>
                  </a:lnTo>
                  <a:lnTo>
                    <a:pt x="0" y="9032695"/>
                  </a:lnTo>
                  <a:lnTo>
                    <a:pt x="0" y="0"/>
                  </a:lnTo>
                  <a:close/>
                </a:path>
              </a:pathLst>
            </a:custGeom>
            <a:solidFill>
              <a:srgbClr val="FAFEFF"/>
            </a:solidFill>
          </p:spPr>
        </p:sp>
        <p:sp>
          <p:nvSpPr>
            <p:cNvPr id="8" name="Freeform 8"/>
            <p:cNvSpPr/>
            <p:nvPr/>
          </p:nvSpPr>
          <p:spPr>
            <a:xfrm>
              <a:off x="0" y="0"/>
              <a:ext cx="25868362" cy="9177474"/>
            </a:xfrm>
            <a:custGeom>
              <a:avLst/>
              <a:gdLst/>
              <a:ahLst/>
              <a:cxnLst/>
              <a:rect l="l" t="t" r="r" b="b"/>
              <a:pathLst>
                <a:path w="25868362" h="9177474">
                  <a:moveTo>
                    <a:pt x="25723582" y="9032694"/>
                  </a:moveTo>
                  <a:lnTo>
                    <a:pt x="25868362" y="9032694"/>
                  </a:lnTo>
                  <a:lnTo>
                    <a:pt x="25868362" y="9177474"/>
                  </a:lnTo>
                  <a:lnTo>
                    <a:pt x="25723582" y="9177474"/>
                  </a:lnTo>
                  <a:lnTo>
                    <a:pt x="25723582" y="9032694"/>
                  </a:lnTo>
                  <a:close/>
                  <a:moveTo>
                    <a:pt x="0" y="144780"/>
                  </a:moveTo>
                  <a:lnTo>
                    <a:pt x="144780" y="144780"/>
                  </a:lnTo>
                  <a:lnTo>
                    <a:pt x="144780" y="9032694"/>
                  </a:lnTo>
                  <a:lnTo>
                    <a:pt x="0" y="9032694"/>
                  </a:lnTo>
                  <a:lnTo>
                    <a:pt x="0" y="144780"/>
                  </a:lnTo>
                  <a:close/>
                  <a:moveTo>
                    <a:pt x="0" y="9032694"/>
                  </a:moveTo>
                  <a:lnTo>
                    <a:pt x="144780" y="9032694"/>
                  </a:lnTo>
                  <a:lnTo>
                    <a:pt x="144780" y="9177474"/>
                  </a:lnTo>
                  <a:lnTo>
                    <a:pt x="0" y="9177474"/>
                  </a:lnTo>
                  <a:lnTo>
                    <a:pt x="0" y="9032694"/>
                  </a:lnTo>
                  <a:close/>
                  <a:moveTo>
                    <a:pt x="25723582" y="144780"/>
                  </a:moveTo>
                  <a:lnTo>
                    <a:pt x="25868362" y="144780"/>
                  </a:lnTo>
                  <a:lnTo>
                    <a:pt x="25868362" y="9032694"/>
                  </a:lnTo>
                  <a:lnTo>
                    <a:pt x="25723582" y="9032694"/>
                  </a:lnTo>
                  <a:lnTo>
                    <a:pt x="25723582" y="144780"/>
                  </a:lnTo>
                  <a:close/>
                  <a:moveTo>
                    <a:pt x="144780" y="9032694"/>
                  </a:moveTo>
                  <a:lnTo>
                    <a:pt x="25723582" y="9032694"/>
                  </a:lnTo>
                  <a:lnTo>
                    <a:pt x="25723582" y="9177474"/>
                  </a:lnTo>
                  <a:lnTo>
                    <a:pt x="144780" y="9177474"/>
                  </a:lnTo>
                  <a:lnTo>
                    <a:pt x="144780" y="9032694"/>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sp>
        <p:nvSpPr>
          <p:cNvPr id="9" name="Freeform 9">
            <a:hlinkClick r:id="rId5" tooltip="https://www.ada.gov/resources/service-animals-2010-requirements/"/>
          </p:cNvPr>
          <p:cNvSpPr/>
          <p:nvPr/>
        </p:nvSpPr>
        <p:spPr>
          <a:xfrm>
            <a:off x="8117550" y="2367496"/>
            <a:ext cx="2201204" cy="2201204"/>
          </a:xfrm>
          <a:custGeom>
            <a:avLst/>
            <a:gdLst/>
            <a:ahLst/>
            <a:cxnLst/>
            <a:rect l="l" t="t" r="r" b="b"/>
            <a:pathLst>
              <a:path w="2201204" h="2201204">
                <a:moveTo>
                  <a:pt x="0" y="0"/>
                </a:moveTo>
                <a:lnTo>
                  <a:pt x="2201204" y="0"/>
                </a:lnTo>
                <a:lnTo>
                  <a:pt x="2201204" y="2201204"/>
                </a:lnTo>
                <a:lnTo>
                  <a:pt x="0" y="2201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875436" y="613424"/>
            <a:ext cx="1132394" cy="1132394"/>
          </a:xfrm>
          <a:custGeom>
            <a:avLst/>
            <a:gdLst/>
            <a:ahLst/>
            <a:cxnLst/>
            <a:rect l="l" t="t" r="r" b="b"/>
            <a:pathLst>
              <a:path w="1132394" h="1132394">
                <a:moveTo>
                  <a:pt x="0" y="0"/>
                </a:moveTo>
                <a:lnTo>
                  <a:pt x="1132394" y="0"/>
                </a:lnTo>
                <a:lnTo>
                  <a:pt x="1132394" y="1132394"/>
                </a:lnTo>
                <a:lnTo>
                  <a:pt x="0" y="11323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1622625">
            <a:off x="7318927" y="3028342"/>
            <a:ext cx="777929" cy="278109"/>
          </a:xfrm>
          <a:custGeom>
            <a:avLst/>
            <a:gdLst/>
            <a:ahLst/>
            <a:cxnLst/>
            <a:rect l="l" t="t" r="r" b="b"/>
            <a:pathLst>
              <a:path w="777929" h="278109">
                <a:moveTo>
                  <a:pt x="0" y="0"/>
                </a:moveTo>
                <a:lnTo>
                  <a:pt x="777928" y="0"/>
                </a:lnTo>
                <a:lnTo>
                  <a:pt x="777928" y="278110"/>
                </a:lnTo>
                <a:lnTo>
                  <a:pt x="0" y="2781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3081405" y="4165678"/>
            <a:ext cx="3590791" cy="403023"/>
          </a:xfrm>
          <a:prstGeom prst="rect">
            <a:avLst/>
          </a:prstGeom>
        </p:spPr>
        <p:txBody>
          <a:bodyPr lIns="0" tIns="0" rIns="0" bIns="0" rtlCol="0" anchor="t">
            <a:spAutoFit/>
          </a:bodyPr>
          <a:lstStyle/>
          <a:p>
            <a:pPr>
              <a:lnSpc>
                <a:spcPts val="3219"/>
              </a:lnSpc>
            </a:pPr>
            <a:r>
              <a:rPr lang="en-US" sz="2300" spc="299">
                <a:solidFill>
                  <a:srgbClr val="000000"/>
                </a:solidFill>
                <a:latin typeface="Glacial Indifference Bold"/>
              </a:rPr>
              <a:t>RESOURCES</a:t>
            </a:r>
          </a:p>
        </p:txBody>
      </p:sp>
      <p:sp>
        <p:nvSpPr>
          <p:cNvPr id="13" name="TextBox 13"/>
          <p:cNvSpPr txBox="1"/>
          <p:nvPr/>
        </p:nvSpPr>
        <p:spPr>
          <a:xfrm>
            <a:off x="2958878" y="4550777"/>
            <a:ext cx="6407943" cy="1748409"/>
          </a:xfrm>
          <a:prstGeom prst="rect">
            <a:avLst/>
          </a:prstGeom>
        </p:spPr>
        <p:txBody>
          <a:bodyPr lIns="0" tIns="0" rIns="0" bIns="0" rtlCol="0" anchor="t">
            <a:spAutoFit/>
          </a:bodyPr>
          <a:lstStyle/>
          <a:p>
            <a:pPr marL="401574" lvl="1" indent="-200787">
              <a:lnSpc>
                <a:spcPts val="2790"/>
              </a:lnSpc>
              <a:buFont typeface="Arial"/>
              <a:buChar char="•"/>
            </a:pPr>
            <a:r>
              <a:rPr lang="en-US" sz="1860" spc="18">
                <a:solidFill>
                  <a:srgbClr val="000000"/>
                </a:solidFill>
                <a:latin typeface="Glacial Indifference"/>
              </a:rPr>
              <a:t>For braille, large print, audiotape communications, contact USDA's Target Center at (202) 720-2600</a:t>
            </a:r>
          </a:p>
          <a:p>
            <a:pPr marL="401574" lvl="1" indent="-200787">
              <a:lnSpc>
                <a:spcPts val="2790"/>
              </a:lnSpc>
              <a:buFont typeface="Arial"/>
              <a:buChar char="•"/>
            </a:pPr>
            <a:r>
              <a:rPr lang="en-US" sz="1860" spc="18">
                <a:solidFill>
                  <a:srgbClr val="000000"/>
                </a:solidFill>
                <a:latin typeface="Glacial Indifference"/>
              </a:rPr>
              <a:t>In Kentucky, for hearing impaired services: </a:t>
            </a:r>
            <a:r>
              <a:rPr lang="en-US" sz="1860" spc="18">
                <a:solidFill>
                  <a:srgbClr val="000000"/>
                </a:solidFill>
                <a:latin typeface="Glacial Indifference"/>
                <a:hlinkClick r:id="rId12"/>
              </a:rPr>
              <a:t>http://www.kyrelay.org</a:t>
            </a:r>
            <a:endParaRPr lang="en-US" sz="1860" spc="18">
              <a:solidFill>
                <a:srgbClr val="000000"/>
              </a:solidFill>
              <a:latin typeface="Glacial Indifference"/>
            </a:endParaRPr>
          </a:p>
          <a:p>
            <a:pPr marL="401574" lvl="1" indent="-200787">
              <a:lnSpc>
                <a:spcPts val="2790"/>
              </a:lnSpc>
              <a:buFont typeface="Arial"/>
              <a:buChar char="•"/>
            </a:pPr>
            <a:r>
              <a:rPr lang="en-US" sz="1860" spc="18">
                <a:solidFill>
                  <a:srgbClr val="000000"/>
                </a:solidFill>
                <a:latin typeface="Glacial Indifference"/>
              </a:rPr>
              <a:t>For language assistance: </a:t>
            </a:r>
            <a:r>
              <a:rPr lang="en-US" sz="1860" spc="18">
                <a:solidFill>
                  <a:srgbClr val="000000"/>
                </a:solidFill>
                <a:latin typeface="Glacial Indifference"/>
                <a:hlinkClick r:id="rId13"/>
              </a:rPr>
              <a:t>www.lep.gov</a:t>
            </a:r>
            <a:endParaRPr lang="en-US" sz="1860" spc="18">
              <a:solidFill>
                <a:srgbClr val="000000"/>
              </a:solidFill>
              <a:latin typeface="Glacial Indifference"/>
            </a:endParaRPr>
          </a:p>
        </p:txBody>
      </p:sp>
      <p:sp>
        <p:nvSpPr>
          <p:cNvPr id="14" name="TextBox 14"/>
          <p:cNvSpPr txBox="1"/>
          <p:nvPr/>
        </p:nvSpPr>
        <p:spPr>
          <a:xfrm>
            <a:off x="3007830" y="1772184"/>
            <a:ext cx="6210322" cy="1038256"/>
          </a:xfrm>
          <a:prstGeom prst="rect">
            <a:avLst/>
          </a:prstGeom>
        </p:spPr>
        <p:txBody>
          <a:bodyPr lIns="0" tIns="0" rIns="0" bIns="0" rtlCol="0" anchor="t">
            <a:spAutoFit/>
          </a:bodyPr>
          <a:lstStyle/>
          <a:p>
            <a:pPr>
              <a:lnSpc>
                <a:spcPts val="2791"/>
              </a:lnSpc>
            </a:pPr>
            <a:r>
              <a:rPr lang="en-US" sz="1861" spc="18">
                <a:solidFill>
                  <a:srgbClr val="000000"/>
                </a:solidFill>
                <a:latin typeface="Glacial Indifference"/>
              </a:rPr>
              <a:t>Have a plan for how to serve those who cannot access the building, such as an outside distribution, shopping list to build a box, or a drive thru model.</a:t>
            </a:r>
          </a:p>
        </p:txBody>
      </p:sp>
      <p:sp>
        <p:nvSpPr>
          <p:cNvPr id="15" name="TextBox 15"/>
          <p:cNvSpPr txBox="1"/>
          <p:nvPr/>
        </p:nvSpPr>
        <p:spPr>
          <a:xfrm>
            <a:off x="3060602" y="1342795"/>
            <a:ext cx="6157550" cy="403023"/>
          </a:xfrm>
          <a:prstGeom prst="rect">
            <a:avLst/>
          </a:prstGeom>
        </p:spPr>
        <p:txBody>
          <a:bodyPr lIns="0" tIns="0" rIns="0" bIns="0" rtlCol="0" anchor="t">
            <a:spAutoFit/>
          </a:bodyPr>
          <a:lstStyle/>
          <a:p>
            <a:pPr>
              <a:lnSpc>
                <a:spcPts val="3219"/>
              </a:lnSpc>
            </a:pPr>
            <a:r>
              <a:rPr lang="en-US" sz="2300" spc="299">
                <a:solidFill>
                  <a:srgbClr val="000000"/>
                </a:solidFill>
                <a:latin typeface="Glacial Indifference Bold"/>
              </a:rPr>
              <a:t>ACCOMODATIONS &amp; ACCESSIBILITY</a:t>
            </a:r>
          </a:p>
        </p:txBody>
      </p:sp>
      <p:sp>
        <p:nvSpPr>
          <p:cNvPr id="16" name="TextBox 16"/>
          <p:cNvSpPr txBox="1"/>
          <p:nvPr/>
        </p:nvSpPr>
        <p:spPr>
          <a:xfrm>
            <a:off x="7022780" y="3607971"/>
            <a:ext cx="1697120" cy="308635"/>
          </a:xfrm>
          <a:prstGeom prst="rect">
            <a:avLst/>
          </a:prstGeom>
        </p:spPr>
        <p:txBody>
          <a:bodyPr lIns="0" tIns="0" rIns="0" bIns="0" rtlCol="0" anchor="t">
            <a:spAutoFit/>
          </a:bodyPr>
          <a:lstStyle/>
          <a:p>
            <a:pPr>
              <a:lnSpc>
                <a:spcPts val="1198"/>
              </a:lnSpc>
            </a:pPr>
            <a:r>
              <a:rPr lang="en-US" sz="1461" spc="14">
                <a:solidFill>
                  <a:srgbClr val="000000"/>
                </a:solidFill>
                <a:latin typeface="Glacial Indifference Bold"/>
                <a:hlinkClick r:id="rId5" tooltip="https://www.ada.gov/resources/service-animals-2010-requirements/"/>
              </a:rPr>
              <a:t>Click here for info </a:t>
            </a:r>
          </a:p>
          <a:p>
            <a:pPr>
              <a:lnSpc>
                <a:spcPts val="1198"/>
              </a:lnSpc>
            </a:pPr>
            <a:r>
              <a:rPr lang="en-US" sz="1461" spc="14">
                <a:solidFill>
                  <a:srgbClr val="000000"/>
                </a:solidFill>
                <a:latin typeface="Glacial Indifference Bold"/>
                <a:hlinkClick r:id="rId5" tooltip="https://www.ada.gov/resources/service-animals-2010-requirements/"/>
              </a:rPr>
              <a:t>on service animals</a:t>
            </a:r>
          </a:p>
        </p:txBody>
      </p:sp>
    </p:spTree>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a:off x="731520" y="489735"/>
            <a:ext cx="4470388" cy="6335730"/>
          </a:xfrm>
          <a:custGeom>
            <a:avLst/>
            <a:gdLst/>
            <a:ahLst/>
            <a:cxnLst/>
            <a:rect l="l" t="t" r="r" b="b"/>
            <a:pathLst>
              <a:path w="4470388" h="6335730">
                <a:moveTo>
                  <a:pt x="0" y="0"/>
                </a:moveTo>
                <a:lnTo>
                  <a:pt x="4470388" y="0"/>
                </a:lnTo>
                <a:lnTo>
                  <a:pt x="4470388" y="6335730"/>
                </a:lnTo>
                <a:lnTo>
                  <a:pt x="0" y="6335730"/>
                </a:lnTo>
                <a:lnTo>
                  <a:pt x="0" y="0"/>
                </a:lnTo>
                <a:close/>
              </a:path>
            </a:pathLst>
          </a:custGeom>
          <a:blipFill>
            <a:blip r:embed="rId3"/>
            <a:stretch>
              <a:fillRect/>
            </a:stretch>
          </a:blipFill>
        </p:spPr>
      </p:sp>
      <p:sp>
        <p:nvSpPr>
          <p:cNvPr id="3" name="Freeform 3"/>
          <p:cNvSpPr/>
          <p:nvPr/>
        </p:nvSpPr>
        <p:spPr>
          <a:xfrm rot="916947">
            <a:off x="7382701" y="1029997"/>
            <a:ext cx="1698531" cy="2430813"/>
          </a:xfrm>
          <a:custGeom>
            <a:avLst/>
            <a:gdLst/>
            <a:ahLst/>
            <a:cxnLst/>
            <a:rect l="l" t="t" r="r" b="b"/>
            <a:pathLst>
              <a:path w="1698531" h="2430813">
                <a:moveTo>
                  <a:pt x="0" y="0"/>
                </a:moveTo>
                <a:lnTo>
                  <a:pt x="1698531" y="0"/>
                </a:lnTo>
                <a:lnTo>
                  <a:pt x="1698531" y="2430813"/>
                </a:lnTo>
                <a:lnTo>
                  <a:pt x="0" y="2430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96801">
            <a:off x="7552992" y="1283116"/>
            <a:ext cx="1357948" cy="1924574"/>
          </a:xfrm>
          <a:custGeom>
            <a:avLst/>
            <a:gdLst/>
            <a:ahLst/>
            <a:cxnLst/>
            <a:rect l="l" t="t" r="r" b="b"/>
            <a:pathLst>
              <a:path w="1357948" h="1924574">
                <a:moveTo>
                  <a:pt x="0" y="0"/>
                </a:moveTo>
                <a:lnTo>
                  <a:pt x="1357948" y="0"/>
                </a:lnTo>
                <a:lnTo>
                  <a:pt x="1357948" y="1924574"/>
                </a:lnTo>
                <a:lnTo>
                  <a:pt x="0" y="1924574"/>
                </a:lnTo>
                <a:lnTo>
                  <a:pt x="0" y="0"/>
                </a:lnTo>
                <a:close/>
              </a:path>
            </a:pathLst>
          </a:custGeom>
          <a:blipFill>
            <a:blip r:embed="rId3"/>
            <a:stretch>
              <a:fillRect/>
            </a:stretch>
          </a:blipFill>
        </p:spPr>
      </p:sp>
      <p:sp>
        <p:nvSpPr>
          <p:cNvPr id="5" name="Freeform 5"/>
          <p:cNvSpPr/>
          <p:nvPr/>
        </p:nvSpPr>
        <p:spPr>
          <a:xfrm>
            <a:off x="998358" y="-255147"/>
            <a:ext cx="8755242" cy="8866068"/>
          </a:xfrm>
          <a:custGeom>
            <a:avLst/>
            <a:gdLst/>
            <a:ahLst/>
            <a:cxnLst/>
            <a:rect l="l" t="t" r="r" b="b"/>
            <a:pathLst>
              <a:path w="8755242" h="8866068">
                <a:moveTo>
                  <a:pt x="0" y="0"/>
                </a:moveTo>
                <a:lnTo>
                  <a:pt x="8755242" y="0"/>
                </a:lnTo>
                <a:lnTo>
                  <a:pt x="8755242" y="8866068"/>
                </a:lnTo>
                <a:lnTo>
                  <a:pt x="0" y="8866068"/>
                </a:lnTo>
                <a:lnTo>
                  <a:pt x="0" y="0"/>
                </a:lnTo>
                <a:close/>
              </a:path>
            </a:pathLst>
          </a:custGeom>
          <a:blipFill>
            <a:blip r:embed="rId6"/>
            <a:stretch>
              <a:fillRect/>
            </a:stretch>
          </a:blipFill>
        </p:spPr>
      </p:sp>
      <p:sp>
        <p:nvSpPr>
          <p:cNvPr id="6" name="Freeform 6"/>
          <p:cNvSpPr/>
          <p:nvPr/>
        </p:nvSpPr>
        <p:spPr>
          <a:xfrm rot="-982844">
            <a:off x="7594413" y="681257"/>
            <a:ext cx="115242" cy="918592"/>
          </a:xfrm>
          <a:custGeom>
            <a:avLst/>
            <a:gdLst/>
            <a:ahLst/>
            <a:cxnLst/>
            <a:rect l="l" t="t" r="r" b="b"/>
            <a:pathLst>
              <a:path w="115242" h="918592">
                <a:moveTo>
                  <a:pt x="0" y="0"/>
                </a:moveTo>
                <a:lnTo>
                  <a:pt x="115241" y="0"/>
                </a:lnTo>
                <a:lnTo>
                  <a:pt x="115241" y="918592"/>
                </a:lnTo>
                <a:lnTo>
                  <a:pt x="0" y="9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a:off x="7708483" y="497400"/>
            <a:ext cx="1415304" cy="2112393"/>
          </a:xfrm>
          <a:custGeom>
            <a:avLst/>
            <a:gdLst/>
            <a:ahLst/>
            <a:cxnLst/>
            <a:rect l="l" t="t" r="r" b="b"/>
            <a:pathLst>
              <a:path w="1415304" h="2112393">
                <a:moveTo>
                  <a:pt x="0" y="0"/>
                </a:moveTo>
                <a:lnTo>
                  <a:pt x="1415304" y="0"/>
                </a:lnTo>
                <a:lnTo>
                  <a:pt x="1415304" y="2112393"/>
                </a:lnTo>
                <a:lnTo>
                  <a:pt x="0" y="2112393"/>
                </a:lnTo>
                <a:lnTo>
                  <a:pt x="0" y="0"/>
                </a:lnTo>
                <a:close/>
              </a:path>
            </a:pathLst>
          </a:custGeom>
          <a:blipFill>
            <a:blip r:embed="rId3"/>
            <a:stretch>
              <a:fillRect/>
            </a:stretch>
          </a:blipFill>
        </p:spPr>
      </p:sp>
      <p:sp>
        <p:nvSpPr>
          <p:cNvPr id="3" name="Freeform 3"/>
          <p:cNvSpPr/>
          <p:nvPr/>
        </p:nvSpPr>
        <p:spPr>
          <a:xfrm>
            <a:off x="7810217" y="685984"/>
            <a:ext cx="482891" cy="744953"/>
          </a:xfrm>
          <a:custGeom>
            <a:avLst/>
            <a:gdLst/>
            <a:ahLst/>
            <a:cxnLst/>
            <a:rect l="l" t="t" r="r" b="b"/>
            <a:pathLst>
              <a:path w="482891" h="744953">
                <a:moveTo>
                  <a:pt x="0" y="0"/>
                </a:moveTo>
                <a:lnTo>
                  <a:pt x="482891" y="0"/>
                </a:lnTo>
                <a:lnTo>
                  <a:pt x="482891" y="744953"/>
                </a:lnTo>
                <a:lnTo>
                  <a:pt x="0" y="744953"/>
                </a:lnTo>
                <a:lnTo>
                  <a:pt x="0" y="0"/>
                </a:lnTo>
                <a:close/>
              </a:path>
            </a:pathLst>
          </a:custGeom>
          <a:blipFill>
            <a:blip r:embed="rId4"/>
            <a:stretch>
              <a:fillRect/>
            </a:stretch>
          </a:blipFill>
        </p:spPr>
      </p:sp>
      <p:sp>
        <p:nvSpPr>
          <p:cNvPr id="4" name="Freeform 4"/>
          <p:cNvSpPr/>
          <p:nvPr/>
        </p:nvSpPr>
        <p:spPr>
          <a:xfrm>
            <a:off x="8022997" y="685984"/>
            <a:ext cx="59413" cy="59264"/>
          </a:xfrm>
          <a:custGeom>
            <a:avLst/>
            <a:gdLst/>
            <a:ahLst/>
            <a:cxnLst/>
            <a:rect l="l" t="t" r="r" b="b"/>
            <a:pathLst>
              <a:path w="59413" h="59264">
                <a:moveTo>
                  <a:pt x="0" y="0"/>
                </a:moveTo>
                <a:lnTo>
                  <a:pt x="59413" y="0"/>
                </a:lnTo>
                <a:lnTo>
                  <a:pt x="59413" y="59264"/>
                </a:lnTo>
                <a:lnTo>
                  <a:pt x="0" y="59264"/>
                </a:lnTo>
                <a:lnTo>
                  <a:pt x="0" y="0"/>
                </a:lnTo>
                <a:close/>
              </a:path>
            </a:pathLst>
          </a:custGeom>
          <a:blipFill>
            <a:blip r:embed="rId5"/>
            <a:stretch>
              <a:fillRect/>
            </a:stretch>
          </a:blipFill>
        </p:spPr>
      </p:sp>
      <p:sp>
        <p:nvSpPr>
          <p:cNvPr id="5" name="Freeform 5"/>
          <p:cNvSpPr/>
          <p:nvPr/>
        </p:nvSpPr>
        <p:spPr>
          <a:xfrm>
            <a:off x="395669" y="248458"/>
            <a:ext cx="5200386" cy="6818283"/>
          </a:xfrm>
          <a:custGeom>
            <a:avLst/>
            <a:gdLst/>
            <a:ahLst/>
            <a:cxnLst/>
            <a:rect l="l" t="t" r="r" b="b"/>
            <a:pathLst>
              <a:path w="5200386" h="6818283">
                <a:moveTo>
                  <a:pt x="0" y="0"/>
                </a:moveTo>
                <a:lnTo>
                  <a:pt x="5200386" y="0"/>
                </a:lnTo>
                <a:lnTo>
                  <a:pt x="5200386" y="6818284"/>
                </a:lnTo>
                <a:lnTo>
                  <a:pt x="0" y="6818284"/>
                </a:lnTo>
                <a:lnTo>
                  <a:pt x="0" y="0"/>
                </a:lnTo>
                <a:close/>
              </a:path>
            </a:pathLst>
          </a:custGeom>
          <a:blipFill>
            <a:blip r:embed="rId6"/>
            <a:stretch>
              <a:fillRect/>
            </a:stretch>
          </a:blipFill>
        </p:spPr>
      </p:sp>
      <p:sp>
        <p:nvSpPr>
          <p:cNvPr id="6" name="Freeform 6"/>
          <p:cNvSpPr/>
          <p:nvPr/>
        </p:nvSpPr>
        <p:spPr>
          <a:xfrm>
            <a:off x="8232521" y="1430937"/>
            <a:ext cx="786427" cy="1031093"/>
          </a:xfrm>
          <a:custGeom>
            <a:avLst/>
            <a:gdLst/>
            <a:ahLst/>
            <a:cxnLst/>
            <a:rect l="l" t="t" r="r" b="b"/>
            <a:pathLst>
              <a:path w="786427" h="1031093">
                <a:moveTo>
                  <a:pt x="0" y="0"/>
                </a:moveTo>
                <a:lnTo>
                  <a:pt x="786426" y="0"/>
                </a:lnTo>
                <a:lnTo>
                  <a:pt x="786426" y="1031093"/>
                </a:lnTo>
                <a:lnTo>
                  <a:pt x="0" y="1031093"/>
                </a:lnTo>
                <a:lnTo>
                  <a:pt x="0" y="0"/>
                </a:lnTo>
                <a:close/>
              </a:path>
            </a:pathLst>
          </a:custGeom>
          <a:blipFill>
            <a:blip r:embed="rId6"/>
            <a:stretch>
              <a:fillRect/>
            </a:stretch>
          </a:blipFill>
        </p:spPr>
      </p:sp>
      <p:sp>
        <p:nvSpPr>
          <p:cNvPr id="7" name="Freeform 7"/>
          <p:cNvSpPr/>
          <p:nvPr/>
        </p:nvSpPr>
        <p:spPr>
          <a:xfrm>
            <a:off x="8625734" y="1430937"/>
            <a:ext cx="59413" cy="59264"/>
          </a:xfrm>
          <a:custGeom>
            <a:avLst/>
            <a:gdLst/>
            <a:ahLst/>
            <a:cxnLst/>
            <a:rect l="l" t="t" r="r" b="b"/>
            <a:pathLst>
              <a:path w="59413" h="59264">
                <a:moveTo>
                  <a:pt x="0" y="0"/>
                </a:moveTo>
                <a:lnTo>
                  <a:pt x="59413" y="0"/>
                </a:lnTo>
                <a:lnTo>
                  <a:pt x="59413" y="59264"/>
                </a:lnTo>
                <a:lnTo>
                  <a:pt x="0" y="59264"/>
                </a:lnTo>
                <a:lnTo>
                  <a:pt x="0" y="0"/>
                </a:lnTo>
                <a:close/>
              </a:path>
            </a:pathLst>
          </a:custGeom>
          <a:blipFill>
            <a:blip r:embed="rId5"/>
            <a:stretch>
              <a:fillRect/>
            </a:stretch>
          </a:blipFill>
        </p:spPr>
      </p:sp>
      <p:sp>
        <p:nvSpPr>
          <p:cNvPr id="8" name="Freeform 8"/>
          <p:cNvSpPr/>
          <p:nvPr/>
        </p:nvSpPr>
        <p:spPr>
          <a:xfrm flipH="1">
            <a:off x="5185038" y="2387365"/>
            <a:ext cx="3295096" cy="930865"/>
          </a:xfrm>
          <a:custGeom>
            <a:avLst/>
            <a:gdLst/>
            <a:ahLst/>
            <a:cxnLst/>
            <a:rect l="l" t="t" r="r" b="b"/>
            <a:pathLst>
              <a:path w="3295096" h="930865">
                <a:moveTo>
                  <a:pt x="3295096" y="0"/>
                </a:moveTo>
                <a:lnTo>
                  <a:pt x="0" y="0"/>
                </a:lnTo>
                <a:lnTo>
                  <a:pt x="0" y="930864"/>
                </a:lnTo>
                <a:lnTo>
                  <a:pt x="3295096" y="930864"/>
                </a:lnTo>
                <a:lnTo>
                  <a:pt x="3295096"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5651545">
            <a:off x="7872073" y="1466660"/>
            <a:ext cx="1516561" cy="987661"/>
          </a:xfrm>
          <a:custGeom>
            <a:avLst/>
            <a:gdLst/>
            <a:ahLst/>
            <a:cxnLst/>
            <a:rect l="l" t="t" r="r" b="b"/>
            <a:pathLst>
              <a:path w="1516561" h="987661">
                <a:moveTo>
                  <a:pt x="0" y="0"/>
                </a:moveTo>
                <a:lnTo>
                  <a:pt x="1516562" y="0"/>
                </a:lnTo>
                <a:lnTo>
                  <a:pt x="1516562" y="987660"/>
                </a:lnTo>
                <a:lnTo>
                  <a:pt x="0" y="9876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5327132" y="1102118"/>
            <a:ext cx="2157594" cy="716902"/>
            <a:chOff x="0" y="0"/>
            <a:chExt cx="20788441" cy="6907355"/>
          </a:xfrm>
        </p:grpSpPr>
        <p:sp>
          <p:nvSpPr>
            <p:cNvPr id="11" name="Freeform 11"/>
            <p:cNvSpPr/>
            <p:nvPr/>
          </p:nvSpPr>
          <p:spPr>
            <a:xfrm>
              <a:off x="72390" y="72390"/>
              <a:ext cx="20643662" cy="6762575"/>
            </a:xfrm>
            <a:custGeom>
              <a:avLst/>
              <a:gdLst/>
              <a:ahLst/>
              <a:cxnLst/>
              <a:rect l="l" t="t" r="r" b="b"/>
              <a:pathLst>
                <a:path w="20643662" h="6762575">
                  <a:moveTo>
                    <a:pt x="0" y="0"/>
                  </a:moveTo>
                  <a:lnTo>
                    <a:pt x="20643662" y="0"/>
                  </a:lnTo>
                  <a:lnTo>
                    <a:pt x="20643662" y="6762575"/>
                  </a:lnTo>
                  <a:lnTo>
                    <a:pt x="0" y="6762575"/>
                  </a:lnTo>
                  <a:lnTo>
                    <a:pt x="0" y="0"/>
                  </a:lnTo>
                  <a:close/>
                </a:path>
              </a:pathLst>
            </a:custGeom>
            <a:solidFill>
              <a:srgbClr val="FAFEFF"/>
            </a:solidFill>
          </p:spPr>
        </p:sp>
        <p:sp>
          <p:nvSpPr>
            <p:cNvPr id="12" name="Freeform 12"/>
            <p:cNvSpPr/>
            <p:nvPr/>
          </p:nvSpPr>
          <p:spPr>
            <a:xfrm>
              <a:off x="0" y="0"/>
              <a:ext cx="20788441" cy="6907354"/>
            </a:xfrm>
            <a:custGeom>
              <a:avLst/>
              <a:gdLst/>
              <a:ahLst/>
              <a:cxnLst/>
              <a:rect l="l" t="t" r="r" b="b"/>
              <a:pathLst>
                <a:path w="20788441" h="6907354">
                  <a:moveTo>
                    <a:pt x="20643661" y="6762575"/>
                  </a:moveTo>
                  <a:lnTo>
                    <a:pt x="20788441" y="6762575"/>
                  </a:lnTo>
                  <a:lnTo>
                    <a:pt x="20788441" y="6907354"/>
                  </a:lnTo>
                  <a:lnTo>
                    <a:pt x="20643661" y="6907354"/>
                  </a:lnTo>
                  <a:lnTo>
                    <a:pt x="20643661" y="6762575"/>
                  </a:lnTo>
                  <a:close/>
                  <a:moveTo>
                    <a:pt x="0" y="144780"/>
                  </a:moveTo>
                  <a:lnTo>
                    <a:pt x="144780" y="144780"/>
                  </a:lnTo>
                  <a:lnTo>
                    <a:pt x="144780" y="6762575"/>
                  </a:lnTo>
                  <a:lnTo>
                    <a:pt x="0" y="6762575"/>
                  </a:lnTo>
                  <a:lnTo>
                    <a:pt x="0" y="144780"/>
                  </a:lnTo>
                  <a:close/>
                  <a:moveTo>
                    <a:pt x="0" y="6762575"/>
                  </a:moveTo>
                  <a:lnTo>
                    <a:pt x="144780" y="6762575"/>
                  </a:lnTo>
                  <a:lnTo>
                    <a:pt x="144780" y="6907354"/>
                  </a:lnTo>
                  <a:lnTo>
                    <a:pt x="0" y="6907354"/>
                  </a:lnTo>
                  <a:lnTo>
                    <a:pt x="0" y="6762575"/>
                  </a:lnTo>
                  <a:close/>
                  <a:moveTo>
                    <a:pt x="20643661" y="144780"/>
                  </a:moveTo>
                  <a:lnTo>
                    <a:pt x="20788441" y="144780"/>
                  </a:lnTo>
                  <a:lnTo>
                    <a:pt x="20788441" y="6762575"/>
                  </a:lnTo>
                  <a:lnTo>
                    <a:pt x="20643661" y="6762575"/>
                  </a:lnTo>
                  <a:lnTo>
                    <a:pt x="20643661" y="144780"/>
                  </a:lnTo>
                  <a:close/>
                  <a:moveTo>
                    <a:pt x="144780" y="6762575"/>
                  </a:moveTo>
                  <a:lnTo>
                    <a:pt x="20643661" y="6762575"/>
                  </a:lnTo>
                  <a:lnTo>
                    <a:pt x="20643661" y="6907354"/>
                  </a:lnTo>
                  <a:lnTo>
                    <a:pt x="144780" y="6907354"/>
                  </a:lnTo>
                  <a:lnTo>
                    <a:pt x="144780" y="6762575"/>
                  </a:lnTo>
                  <a:close/>
                  <a:moveTo>
                    <a:pt x="20643661" y="0"/>
                  </a:moveTo>
                  <a:lnTo>
                    <a:pt x="20788441" y="0"/>
                  </a:lnTo>
                  <a:lnTo>
                    <a:pt x="20788441" y="144780"/>
                  </a:lnTo>
                  <a:lnTo>
                    <a:pt x="20643661" y="144780"/>
                  </a:lnTo>
                  <a:lnTo>
                    <a:pt x="20643661" y="0"/>
                  </a:lnTo>
                  <a:close/>
                  <a:moveTo>
                    <a:pt x="0" y="0"/>
                  </a:moveTo>
                  <a:lnTo>
                    <a:pt x="144780" y="0"/>
                  </a:lnTo>
                  <a:lnTo>
                    <a:pt x="144780" y="144780"/>
                  </a:lnTo>
                  <a:lnTo>
                    <a:pt x="0" y="144780"/>
                  </a:lnTo>
                  <a:lnTo>
                    <a:pt x="0" y="0"/>
                  </a:lnTo>
                  <a:close/>
                  <a:moveTo>
                    <a:pt x="144780" y="0"/>
                  </a:moveTo>
                  <a:lnTo>
                    <a:pt x="20643661" y="0"/>
                  </a:lnTo>
                  <a:lnTo>
                    <a:pt x="20643661" y="144780"/>
                  </a:lnTo>
                  <a:lnTo>
                    <a:pt x="144780" y="144780"/>
                  </a:lnTo>
                  <a:lnTo>
                    <a:pt x="144780" y="0"/>
                  </a:lnTo>
                  <a:close/>
                </a:path>
              </a:pathLst>
            </a:custGeom>
            <a:solidFill>
              <a:srgbClr val="2E414D"/>
            </a:solidFill>
          </p:spPr>
        </p:sp>
      </p:grpSp>
      <p:grpSp>
        <p:nvGrpSpPr>
          <p:cNvPr id="13" name="Group 13"/>
          <p:cNvGrpSpPr/>
          <p:nvPr/>
        </p:nvGrpSpPr>
        <p:grpSpPr>
          <a:xfrm>
            <a:off x="5327132" y="6001071"/>
            <a:ext cx="2157594" cy="716902"/>
            <a:chOff x="0" y="0"/>
            <a:chExt cx="20788441" cy="6907355"/>
          </a:xfrm>
        </p:grpSpPr>
        <p:sp>
          <p:nvSpPr>
            <p:cNvPr id="14" name="Freeform 14"/>
            <p:cNvSpPr/>
            <p:nvPr/>
          </p:nvSpPr>
          <p:spPr>
            <a:xfrm>
              <a:off x="72390" y="72390"/>
              <a:ext cx="20643662" cy="6762575"/>
            </a:xfrm>
            <a:custGeom>
              <a:avLst/>
              <a:gdLst/>
              <a:ahLst/>
              <a:cxnLst/>
              <a:rect l="l" t="t" r="r" b="b"/>
              <a:pathLst>
                <a:path w="20643662" h="6762575">
                  <a:moveTo>
                    <a:pt x="0" y="0"/>
                  </a:moveTo>
                  <a:lnTo>
                    <a:pt x="20643662" y="0"/>
                  </a:lnTo>
                  <a:lnTo>
                    <a:pt x="20643662" y="6762575"/>
                  </a:lnTo>
                  <a:lnTo>
                    <a:pt x="0" y="6762575"/>
                  </a:lnTo>
                  <a:lnTo>
                    <a:pt x="0" y="0"/>
                  </a:lnTo>
                  <a:close/>
                </a:path>
              </a:pathLst>
            </a:custGeom>
            <a:solidFill>
              <a:srgbClr val="FAFEFF"/>
            </a:solidFill>
          </p:spPr>
        </p:sp>
        <p:sp>
          <p:nvSpPr>
            <p:cNvPr id="15" name="Freeform 15"/>
            <p:cNvSpPr/>
            <p:nvPr/>
          </p:nvSpPr>
          <p:spPr>
            <a:xfrm>
              <a:off x="0" y="0"/>
              <a:ext cx="20788441" cy="6907354"/>
            </a:xfrm>
            <a:custGeom>
              <a:avLst/>
              <a:gdLst/>
              <a:ahLst/>
              <a:cxnLst/>
              <a:rect l="l" t="t" r="r" b="b"/>
              <a:pathLst>
                <a:path w="20788441" h="6907354">
                  <a:moveTo>
                    <a:pt x="20643661" y="6762575"/>
                  </a:moveTo>
                  <a:lnTo>
                    <a:pt x="20788441" y="6762575"/>
                  </a:lnTo>
                  <a:lnTo>
                    <a:pt x="20788441" y="6907354"/>
                  </a:lnTo>
                  <a:lnTo>
                    <a:pt x="20643661" y="6907354"/>
                  </a:lnTo>
                  <a:lnTo>
                    <a:pt x="20643661" y="6762575"/>
                  </a:lnTo>
                  <a:close/>
                  <a:moveTo>
                    <a:pt x="0" y="144780"/>
                  </a:moveTo>
                  <a:lnTo>
                    <a:pt x="144780" y="144780"/>
                  </a:lnTo>
                  <a:lnTo>
                    <a:pt x="144780" y="6762575"/>
                  </a:lnTo>
                  <a:lnTo>
                    <a:pt x="0" y="6762575"/>
                  </a:lnTo>
                  <a:lnTo>
                    <a:pt x="0" y="144780"/>
                  </a:lnTo>
                  <a:close/>
                  <a:moveTo>
                    <a:pt x="0" y="6762575"/>
                  </a:moveTo>
                  <a:lnTo>
                    <a:pt x="144780" y="6762575"/>
                  </a:lnTo>
                  <a:lnTo>
                    <a:pt x="144780" y="6907354"/>
                  </a:lnTo>
                  <a:lnTo>
                    <a:pt x="0" y="6907354"/>
                  </a:lnTo>
                  <a:lnTo>
                    <a:pt x="0" y="6762575"/>
                  </a:lnTo>
                  <a:close/>
                  <a:moveTo>
                    <a:pt x="20643661" y="144780"/>
                  </a:moveTo>
                  <a:lnTo>
                    <a:pt x="20788441" y="144780"/>
                  </a:lnTo>
                  <a:lnTo>
                    <a:pt x="20788441" y="6762575"/>
                  </a:lnTo>
                  <a:lnTo>
                    <a:pt x="20643661" y="6762575"/>
                  </a:lnTo>
                  <a:lnTo>
                    <a:pt x="20643661" y="144780"/>
                  </a:lnTo>
                  <a:close/>
                  <a:moveTo>
                    <a:pt x="144780" y="6762575"/>
                  </a:moveTo>
                  <a:lnTo>
                    <a:pt x="20643661" y="6762575"/>
                  </a:lnTo>
                  <a:lnTo>
                    <a:pt x="20643661" y="6907354"/>
                  </a:lnTo>
                  <a:lnTo>
                    <a:pt x="144780" y="6907354"/>
                  </a:lnTo>
                  <a:lnTo>
                    <a:pt x="144780" y="6762575"/>
                  </a:lnTo>
                  <a:close/>
                  <a:moveTo>
                    <a:pt x="20643661" y="0"/>
                  </a:moveTo>
                  <a:lnTo>
                    <a:pt x="20788441" y="0"/>
                  </a:lnTo>
                  <a:lnTo>
                    <a:pt x="20788441" y="144780"/>
                  </a:lnTo>
                  <a:lnTo>
                    <a:pt x="20643661" y="144780"/>
                  </a:lnTo>
                  <a:lnTo>
                    <a:pt x="20643661" y="0"/>
                  </a:lnTo>
                  <a:close/>
                  <a:moveTo>
                    <a:pt x="0" y="0"/>
                  </a:moveTo>
                  <a:lnTo>
                    <a:pt x="144780" y="0"/>
                  </a:lnTo>
                  <a:lnTo>
                    <a:pt x="144780" y="144780"/>
                  </a:lnTo>
                  <a:lnTo>
                    <a:pt x="0" y="144780"/>
                  </a:lnTo>
                  <a:lnTo>
                    <a:pt x="0" y="0"/>
                  </a:lnTo>
                  <a:close/>
                  <a:moveTo>
                    <a:pt x="144780" y="0"/>
                  </a:moveTo>
                  <a:lnTo>
                    <a:pt x="20643661" y="0"/>
                  </a:lnTo>
                  <a:lnTo>
                    <a:pt x="20643661" y="144780"/>
                  </a:lnTo>
                  <a:lnTo>
                    <a:pt x="144780" y="144780"/>
                  </a:lnTo>
                  <a:lnTo>
                    <a:pt x="144780" y="0"/>
                  </a:lnTo>
                  <a:close/>
                </a:path>
              </a:pathLst>
            </a:custGeom>
            <a:solidFill>
              <a:srgbClr val="2E414D"/>
            </a:solidFill>
          </p:spPr>
        </p:sp>
      </p:grpSp>
      <p:sp>
        <p:nvSpPr>
          <p:cNvPr id="16" name="Freeform 16"/>
          <p:cNvSpPr/>
          <p:nvPr/>
        </p:nvSpPr>
        <p:spPr>
          <a:xfrm>
            <a:off x="6617930" y="4268054"/>
            <a:ext cx="1576779" cy="1576779"/>
          </a:xfrm>
          <a:custGeom>
            <a:avLst/>
            <a:gdLst/>
            <a:ahLst/>
            <a:cxnLst/>
            <a:rect l="l" t="t" r="r" b="b"/>
            <a:pathLst>
              <a:path w="1576779" h="1576779">
                <a:moveTo>
                  <a:pt x="0" y="0"/>
                </a:moveTo>
                <a:lnTo>
                  <a:pt x="1576779" y="0"/>
                </a:lnTo>
                <a:lnTo>
                  <a:pt x="1576779" y="1576779"/>
                </a:lnTo>
                <a:lnTo>
                  <a:pt x="0" y="15767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TextBox 17"/>
          <p:cNvSpPr txBox="1"/>
          <p:nvPr/>
        </p:nvSpPr>
        <p:spPr>
          <a:xfrm>
            <a:off x="8293108" y="657409"/>
            <a:ext cx="665253" cy="510727"/>
          </a:xfrm>
          <a:prstGeom prst="rect">
            <a:avLst/>
          </a:prstGeom>
        </p:spPr>
        <p:txBody>
          <a:bodyPr lIns="0" tIns="0" rIns="0" bIns="0" rtlCol="0" anchor="t">
            <a:spAutoFit/>
          </a:bodyPr>
          <a:lstStyle/>
          <a:p>
            <a:pPr algn="ctr">
              <a:lnSpc>
                <a:spcPts val="1344"/>
              </a:lnSpc>
            </a:pPr>
            <a:r>
              <a:rPr lang="en-US" sz="960" spc="3">
                <a:solidFill>
                  <a:srgbClr val="000000"/>
                </a:solidFill>
                <a:latin typeface="Canva Student Font"/>
              </a:rPr>
              <a:t>Food Pantry Open </a:t>
            </a:r>
          </a:p>
          <a:p>
            <a:pPr algn="ctr">
              <a:lnSpc>
                <a:spcPts val="1344"/>
              </a:lnSpc>
              <a:spcBef>
                <a:spcPct val="0"/>
              </a:spcBef>
            </a:pPr>
            <a:r>
              <a:rPr lang="en-US" sz="960" spc="3">
                <a:solidFill>
                  <a:srgbClr val="000000"/>
                </a:solidFill>
                <a:latin typeface="Canva Student Font"/>
              </a:rPr>
              <a:t>M-F 12-2pm</a:t>
            </a:r>
          </a:p>
        </p:txBody>
      </p:sp>
      <p:sp>
        <p:nvSpPr>
          <p:cNvPr id="18" name="TextBox 18"/>
          <p:cNvSpPr txBox="1"/>
          <p:nvPr/>
        </p:nvSpPr>
        <p:spPr>
          <a:xfrm>
            <a:off x="5403635" y="1107219"/>
            <a:ext cx="2004589" cy="659704"/>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YOUR AGENCY'S NAME &amp; PRIMARY CONTACT INFORMATION</a:t>
            </a:r>
          </a:p>
        </p:txBody>
      </p:sp>
      <p:sp>
        <p:nvSpPr>
          <p:cNvPr id="19" name="TextBox 19"/>
          <p:cNvSpPr txBox="1"/>
          <p:nvPr/>
        </p:nvSpPr>
        <p:spPr>
          <a:xfrm>
            <a:off x="5403635" y="6006173"/>
            <a:ext cx="2004589" cy="659704"/>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ALTERNATE AGENCY NAME &amp; PRIMARY CONTACT INFORMATION</a:t>
            </a:r>
          </a:p>
        </p:txBody>
      </p:sp>
      <p:sp>
        <p:nvSpPr>
          <p:cNvPr id="20" name="TextBox 20"/>
          <p:cNvSpPr txBox="1"/>
          <p:nvPr/>
        </p:nvSpPr>
        <p:spPr>
          <a:xfrm>
            <a:off x="6708512" y="4690498"/>
            <a:ext cx="1419965" cy="860474"/>
          </a:xfrm>
          <a:prstGeom prst="rect">
            <a:avLst/>
          </a:prstGeom>
        </p:spPr>
        <p:txBody>
          <a:bodyPr lIns="0" tIns="0" rIns="0" bIns="0" rtlCol="0" anchor="t">
            <a:spAutoFit/>
          </a:bodyPr>
          <a:lstStyle/>
          <a:p>
            <a:pPr algn="ctr">
              <a:lnSpc>
                <a:spcPts val="1748"/>
              </a:lnSpc>
            </a:pPr>
            <a:r>
              <a:rPr lang="en-US" sz="1165" b="1" spc="11">
                <a:solidFill>
                  <a:srgbClr val="FFFFFF"/>
                </a:solidFill>
                <a:latin typeface="Canva Sans"/>
              </a:rPr>
              <a:t>MUST BE ANOTHER TEFAP LOCATION IN THE SAME COUNTY</a:t>
            </a:r>
          </a:p>
        </p:txBody>
      </p:sp>
      <p:sp>
        <p:nvSpPr>
          <p:cNvPr id="21" name="Freeform 21"/>
          <p:cNvSpPr/>
          <p:nvPr/>
        </p:nvSpPr>
        <p:spPr>
          <a:xfrm>
            <a:off x="8022997" y="5255883"/>
            <a:ext cx="1576779" cy="1576779"/>
          </a:xfrm>
          <a:custGeom>
            <a:avLst/>
            <a:gdLst/>
            <a:ahLst/>
            <a:cxnLst/>
            <a:rect l="l" t="t" r="r" b="b"/>
            <a:pathLst>
              <a:path w="1576779" h="1576779">
                <a:moveTo>
                  <a:pt x="0" y="0"/>
                </a:moveTo>
                <a:lnTo>
                  <a:pt x="1576779" y="0"/>
                </a:lnTo>
                <a:lnTo>
                  <a:pt x="1576779" y="1576779"/>
                </a:lnTo>
                <a:lnTo>
                  <a:pt x="0" y="15767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2" name="TextBox 22"/>
          <p:cNvSpPr txBox="1"/>
          <p:nvPr/>
        </p:nvSpPr>
        <p:spPr>
          <a:xfrm>
            <a:off x="8099499" y="5795657"/>
            <a:ext cx="1425723" cy="641399"/>
          </a:xfrm>
          <a:prstGeom prst="rect">
            <a:avLst/>
          </a:prstGeom>
        </p:spPr>
        <p:txBody>
          <a:bodyPr lIns="0" tIns="0" rIns="0" bIns="0" rtlCol="0" anchor="t">
            <a:spAutoFit/>
          </a:bodyPr>
          <a:lstStyle/>
          <a:p>
            <a:pPr algn="ctr">
              <a:lnSpc>
                <a:spcPts val="1748"/>
              </a:lnSpc>
            </a:pPr>
            <a:r>
              <a:rPr lang="en-US" sz="1165" b="1" spc="11">
                <a:solidFill>
                  <a:srgbClr val="FFFFFF"/>
                </a:solidFill>
                <a:latin typeface="Canva Sans"/>
              </a:rPr>
              <a:t>PREFERABLY A SITE THAT IS NOT FAITH-BASED</a:t>
            </a:r>
          </a:p>
        </p:txBody>
      </p:sp>
      <p:grpSp>
        <p:nvGrpSpPr>
          <p:cNvPr id="23" name="Group 23"/>
          <p:cNvGrpSpPr/>
          <p:nvPr/>
        </p:nvGrpSpPr>
        <p:grpSpPr>
          <a:xfrm>
            <a:off x="8118206" y="2495724"/>
            <a:ext cx="1546357" cy="514240"/>
            <a:chOff x="0" y="0"/>
            <a:chExt cx="14899169" cy="4954706"/>
          </a:xfrm>
        </p:grpSpPr>
        <p:sp>
          <p:nvSpPr>
            <p:cNvPr id="24" name="Freeform 24"/>
            <p:cNvSpPr/>
            <p:nvPr/>
          </p:nvSpPr>
          <p:spPr>
            <a:xfrm>
              <a:off x="72390" y="72390"/>
              <a:ext cx="14754389" cy="4809926"/>
            </a:xfrm>
            <a:custGeom>
              <a:avLst/>
              <a:gdLst/>
              <a:ahLst/>
              <a:cxnLst/>
              <a:rect l="l" t="t" r="r" b="b"/>
              <a:pathLst>
                <a:path w="14754389" h="4809926">
                  <a:moveTo>
                    <a:pt x="0" y="0"/>
                  </a:moveTo>
                  <a:lnTo>
                    <a:pt x="14754389" y="0"/>
                  </a:lnTo>
                  <a:lnTo>
                    <a:pt x="14754389" y="4809926"/>
                  </a:lnTo>
                  <a:lnTo>
                    <a:pt x="0" y="4809926"/>
                  </a:lnTo>
                  <a:lnTo>
                    <a:pt x="0" y="0"/>
                  </a:lnTo>
                  <a:close/>
                </a:path>
              </a:pathLst>
            </a:custGeom>
            <a:solidFill>
              <a:srgbClr val="FAFEFF"/>
            </a:solidFill>
          </p:spPr>
        </p:sp>
        <p:sp>
          <p:nvSpPr>
            <p:cNvPr id="25" name="Freeform 25"/>
            <p:cNvSpPr/>
            <p:nvPr/>
          </p:nvSpPr>
          <p:spPr>
            <a:xfrm>
              <a:off x="0" y="0"/>
              <a:ext cx="14899168" cy="4954706"/>
            </a:xfrm>
            <a:custGeom>
              <a:avLst/>
              <a:gdLst/>
              <a:ahLst/>
              <a:cxnLst/>
              <a:rect l="l" t="t" r="r" b="b"/>
              <a:pathLst>
                <a:path w="14899168" h="4954706">
                  <a:moveTo>
                    <a:pt x="14754389" y="4809926"/>
                  </a:moveTo>
                  <a:lnTo>
                    <a:pt x="14899168" y="4809926"/>
                  </a:lnTo>
                  <a:lnTo>
                    <a:pt x="14899168" y="4954706"/>
                  </a:lnTo>
                  <a:lnTo>
                    <a:pt x="14754389" y="4954706"/>
                  </a:lnTo>
                  <a:lnTo>
                    <a:pt x="14754389" y="4809926"/>
                  </a:lnTo>
                  <a:close/>
                  <a:moveTo>
                    <a:pt x="0" y="144780"/>
                  </a:moveTo>
                  <a:lnTo>
                    <a:pt x="144780" y="144780"/>
                  </a:lnTo>
                  <a:lnTo>
                    <a:pt x="144780" y="4809926"/>
                  </a:lnTo>
                  <a:lnTo>
                    <a:pt x="0" y="4809926"/>
                  </a:lnTo>
                  <a:lnTo>
                    <a:pt x="0" y="144780"/>
                  </a:lnTo>
                  <a:close/>
                  <a:moveTo>
                    <a:pt x="0" y="4809926"/>
                  </a:moveTo>
                  <a:lnTo>
                    <a:pt x="144780" y="4809926"/>
                  </a:lnTo>
                  <a:lnTo>
                    <a:pt x="144780" y="4954706"/>
                  </a:lnTo>
                  <a:lnTo>
                    <a:pt x="0" y="4954706"/>
                  </a:lnTo>
                  <a:lnTo>
                    <a:pt x="0" y="4809926"/>
                  </a:lnTo>
                  <a:close/>
                  <a:moveTo>
                    <a:pt x="14754389" y="144780"/>
                  </a:moveTo>
                  <a:lnTo>
                    <a:pt x="14899168" y="144780"/>
                  </a:lnTo>
                  <a:lnTo>
                    <a:pt x="14899168" y="4809926"/>
                  </a:lnTo>
                  <a:lnTo>
                    <a:pt x="14754389" y="4809926"/>
                  </a:lnTo>
                  <a:lnTo>
                    <a:pt x="14754389" y="144780"/>
                  </a:lnTo>
                  <a:close/>
                  <a:moveTo>
                    <a:pt x="144780" y="4809926"/>
                  </a:moveTo>
                  <a:lnTo>
                    <a:pt x="14754389" y="4809926"/>
                  </a:lnTo>
                  <a:lnTo>
                    <a:pt x="14754389" y="4954706"/>
                  </a:lnTo>
                  <a:lnTo>
                    <a:pt x="144780" y="4954706"/>
                  </a:lnTo>
                  <a:lnTo>
                    <a:pt x="144780" y="4809926"/>
                  </a:lnTo>
                  <a:close/>
                  <a:moveTo>
                    <a:pt x="14754389" y="0"/>
                  </a:moveTo>
                  <a:lnTo>
                    <a:pt x="14899168" y="0"/>
                  </a:lnTo>
                  <a:lnTo>
                    <a:pt x="14899168" y="144780"/>
                  </a:lnTo>
                  <a:lnTo>
                    <a:pt x="14754389" y="144780"/>
                  </a:lnTo>
                  <a:lnTo>
                    <a:pt x="14754389" y="0"/>
                  </a:lnTo>
                  <a:close/>
                  <a:moveTo>
                    <a:pt x="0" y="0"/>
                  </a:moveTo>
                  <a:lnTo>
                    <a:pt x="144780" y="0"/>
                  </a:lnTo>
                  <a:lnTo>
                    <a:pt x="144780" y="144780"/>
                  </a:lnTo>
                  <a:lnTo>
                    <a:pt x="0" y="144780"/>
                  </a:lnTo>
                  <a:lnTo>
                    <a:pt x="0" y="0"/>
                  </a:lnTo>
                  <a:close/>
                  <a:moveTo>
                    <a:pt x="144780" y="0"/>
                  </a:moveTo>
                  <a:lnTo>
                    <a:pt x="14754389" y="0"/>
                  </a:lnTo>
                  <a:lnTo>
                    <a:pt x="14754389" y="144780"/>
                  </a:lnTo>
                  <a:lnTo>
                    <a:pt x="144780" y="144780"/>
                  </a:lnTo>
                  <a:lnTo>
                    <a:pt x="144780" y="0"/>
                  </a:lnTo>
                  <a:close/>
                </a:path>
              </a:pathLst>
            </a:custGeom>
            <a:solidFill>
              <a:srgbClr val="2E414D"/>
            </a:solidFill>
          </p:spPr>
        </p:sp>
      </p:grpSp>
      <p:sp>
        <p:nvSpPr>
          <p:cNvPr id="26" name="TextBox 26"/>
          <p:cNvSpPr txBox="1"/>
          <p:nvPr/>
        </p:nvSpPr>
        <p:spPr>
          <a:xfrm>
            <a:off x="8194709" y="2500825"/>
            <a:ext cx="1397546" cy="437702"/>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MUST BE POSTED IF A FAITH-BASED SITE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a:off x="4876800" y="731520"/>
            <a:ext cx="4494796" cy="6013943"/>
          </a:xfrm>
          <a:custGeom>
            <a:avLst/>
            <a:gdLst/>
            <a:ahLst/>
            <a:cxnLst/>
            <a:rect l="l" t="t" r="r" b="b"/>
            <a:pathLst>
              <a:path w="4494796" h="6013943">
                <a:moveTo>
                  <a:pt x="0" y="0"/>
                </a:moveTo>
                <a:lnTo>
                  <a:pt x="4494796" y="0"/>
                </a:lnTo>
                <a:lnTo>
                  <a:pt x="4494796" y="6013943"/>
                </a:lnTo>
                <a:lnTo>
                  <a:pt x="0" y="6013943"/>
                </a:lnTo>
                <a:lnTo>
                  <a:pt x="0" y="0"/>
                </a:lnTo>
                <a:close/>
              </a:path>
            </a:pathLst>
          </a:custGeom>
          <a:blipFill>
            <a:blip r:embed="rId3"/>
            <a:stretch>
              <a:fillRect/>
            </a:stretch>
          </a:blipFill>
        </p:spPr>
      </p:sp>
      <p:sp>
        <p:nvSpPr>
          <p:cNvPr id="3" name="TextBox 3"/>
          <p:cNvSpPr txBox="1"/>
          <p:nvPr/>
        </p:nvSpPr>
        <p:spPr>
          <a:xfrm>
            <a:off x="209256" y="200783"/>
            <a:ext cx="4918678" cy="1826191"/>
          </a:xfrm>
          <a:prstGeom prst="rect">
            <a:avLst/>
          </a:prstGeom>
        </p:spPr>
        <p:txBody>
          <a:bodyPr lIns="0" tIns="0" rIns="0" bIns="0" rtlCol="0" anchor="t">
            <a:spAutoFit/>
          </a:bodyPr>
          <a:lstStyle/>
          <a:p>
            <a:pPr>
              <a:lnSpc>
                <a:spcPts val="4764"/>
              </a:lnSpc>
            </a:pPr>
            <a:r>
              <a:rPr lang="en-US" sz="4292" spc="94">
                <a:solidFill>
                  <a:srgbClr val="000000"/>
                </a:solidFill>
                <a:latin typeface="League Spartan"/>
              </a:rPr>
              <a:t>Written Notice of Beneficiary Rights Example</a:t>
            </a:r>
          </a:p>
        </p:txBody>
      </p:sp>
      <p:sp>
        <p:nvSpPr>
          <p:cNvPr id="4" name="Freeform 4"/>
          <p:cNvSpPr/>
          <p:nvPr/>
        </p:nvSpPr>
        <p:spPr>
          <a:xfrm rot="281190">
            <a:off x="2551265" y="5870696"/>
            <a:ext cx="2208204" cy="623818"/>
          </a:xfrm>
          <a:custGeom>
            <a:avLst/>
            <a:gdLst/>
            <a:ahLst/>
            <a:cxnLst/>
            <a:rect l="l" t="t" r="r" b="b"/>
            <a:pathLst>
              <a:path w="2208204" h="623818">
                <a:moveTo>
                  <a:pt x="0" y="0"/>
                </a:moveTo>
                <a:lnTo>
                  <a:pt x="2208204" y="0"/>
                </a:lnTo>
                <a:lnTo>
                  <a:pt x="2208204" y="623817"/>
                </a:lnTo>
                <a:lnTo>
                  <a:pt x="0" y="6238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17392" flipV="1">
            <a:off x="4023832" y="1779063"/>
            <a:ext cx="2208204" cy="623818"/>
          </a:xfrm>
          <a:custGeom>
            <a:avLst/>
            <a:gdLst/>
            <a:ahLst/>
            <a:cxnLst/>
            <a:rect l="l" t="t" r="r" b="b"/>
            <a:pathLst>
              <a:path w="2208204" h="623818">
                <a:moveTo>
                  <a:pt x="0" y="623818"/>
                </a:moveTo>
                <a:lnTo>
                  <a:pt x="2208205" y="623818"/>
                </a:lnTo>
                <a:lnTo>
                  <a:pt x="2208205" y="0"/>
                </a:lnTo>
                <a:lnTo>
                  <a:pt x="0" y="0"/>
                </a:lnTo>
                <a:lnTo>
                  <a:pt x="0" y="623818"/>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2872211" y="2673228"/>
            <a:ext cx="2004589" cy="200889"/>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YOUR AGENCY</a:t>
            </a:r>
          </a:p>
        </p:txBody>
      </p:sp>
      <p:sp>
        <p:nvSpPr>
          <p:cNvPr id="7" name="TextBox 7"/>
          <p:cNvSpPr txBox="1"/>
          <p:nvPr/>
        </p:nvSpPr>
        <p:spPr>
          <a:xfrm>
            <a:off x="1650778" y="5565828"/>
            <a:ext cx="2004589" cy="200889"/>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ALTERNATE AGENCY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CC33"/>
        </a:solidFill>
        <a:effectLst/>
      </p:bgPr>
    </p:bg>
    <p:spTree>
      <p:nvGrpSpPr>
        <p:cNvPr id="1" name=""/>
        <p:cNvGrpSpPr/>
        <p:nvPr/>
      </p:nvGrpSpPr>
      <p:grpSpPr>
        <a:xfrm>
          <a:off x="0" y="0"/>
          <a:ext cx="0" cy="0"/>
          <a:chOff x="0" y="0"/>
          <a:chExt cx="0" cy="0"/>
        </a:xfrm>
      </p:grpSpPr>
      <p:sp>
        <p:nvSpPr>
          <p:cNvPr id="2" name="Freeform 2"/>
          <p:cNvSpPr/>
          <p:nvPr/>
        </p:nvSpPr>
        <p:spPr>
          <a:xfrm>
            <a:off x="-5521461" y="-1099966"/>
            <a:ext cx="11315733" cy="11245010"/>
          </a:xfrm>
          <a:custGeom>
            <a:avLst/>
            <a:gdLst/>
            <a:ahLst/>
            <a:cxnLst/>
            <a:rect l="l" t="t" r="r" b="b"/>
            <a:pathLst>
              <a:path w="11315733" h="11245010">
                <a:moveTo>
                  <a:pt x="0" y="0"/>
                </a:moveTo>
                <a:lnTo>
                  <a:pt x="11315733" y="0"/>
                </a:lnTo>
                <a:lnTo>
                  <a:pt x="11315733" y="11245010"/>
                </a:lnTo>
                <a:lnTo>
                  <a:pt x="0" y="112450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4979142" y="2271386"/>
            <a:ext cx="4352541" cy="4602139"/>
          </a:xfrm>
          <a:custGeom>
            <a:avLst/>
            <a:gdLst/>
            <a:ahLst/>
            <a:cxnLst/>
            <a:rect l="l" t="t" r="r" b="b"/>
            <a:pathLst>
              <a:path w="4352541" h="4602139">
                <a:moveTo>
                  <a:pt x="0" y="0"/>
                </a:moveTo>
                <a:lnTo>
                  <a:pt x="4352541" y="0"/>
                </a:lnTo>
                <a:lnTo>
                  <a:pt x="4352541" y="4602139"/>
                </a:lnTo>
                <a:lnTo>
                  <a:pt x="0" y="4602139"/>
                </a:lnTo>
                <a:lnTo>
                  <a:pt x="0" y="0"/>
                </a:lnTo>
                <a:close/>
              </a:path>
            </a:pathLst>
          </a:custGeom>
          <a:blipFill>
            <a:blip r:embed="rId5">
              <a:extLst>
                <a:ext uri="{96DAC541-7B7A-43D3-8B79-37D633B846F1}">
                  <asvg:svgBlip xmlns:asvg="http://schemas.microsoft.com/office/drawing/2016/SVG/main" r:embed="rId6"/>
                </a:ext>
              </a:extLst>
            </a:blip>
            <a:stretch>
              <a:fillRect t="-8822"/>
            </a:stretch>
          </a:blipFill>
        </p:spPr>
      </p:sp>
      <p:sp>
        <p:nvSpPr>
          <p:cNvPr id="4" name="Freeform 4"/>
          <p:cNvSpPr/>
          <p:nvPr/>
        </p:nvSpPr>
        <p:spPr>
          <a:xfrm rot="-5492931" flipH="1">
            <a:off x="3708565" y="2841931"/>
            <a:ext cx="3901440" cy="2667610"/>
          </a:xfrm>
          <a:custGeom>
            <a:avLst/>
            <a:gdLst/>
            <a:ahLst/>
            <a:cxnLst/>
            <a:rect l="l" t="t" r="r" b="b"/>
            <a:pathLst>
              <a:path w="3901440" h="2667610">
                <a:moveTo>
                  <a:pt x="3901440" y="0"/>
                </a:moveTo>
                <a:lnTo>
                  <a:pt x="0" y="0"/>
                </a:lnTo>
                <a:lnTo>
                  <a:pt x="0" y="2667610"/>
                </a:lnTo>
                <a:lnTo>
                  <a:pt x="3901440" y="2667610"/>
                </a:lnTo>
                <a:lnTo>
                  <a:pt x="390144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rot="-3950717">
            <a:off x="6558778" y="1793696"/>
            <a:ext cx="589483" cy="649568"/>
          </a:xfrm>
          <a:custGeom>
            <a:avLst/>
            <a:gdLst/>
            <a:ahLst/>
            <a:cxnLst/>
            <a:rect l="l" t="t" r="r" b="b"/>
            <a:pathLst>
              <a:path w="589483" h="649568">
                <a:moveTo>
                  <a:pt x="0" y="0"/>
                </a:moveTo>
                <a:lnTo>
                  <a:pt x="589484" y="0"/>
                </a:lnTo>
                <a:lnTo>
                  <a:pt x="589484" y="649568"/>
                </a:lnTo>
                <a:lnTo>
                  <a:pt x="0" y="649568"/>
                </a:lnTo>
                <a:lnTo>
                  <a:pt x="0" y="0"/>
                </a:lnTo>
                <a:close/>
              </a:path>
            </a:pathLst>
          </a:custGeom>
          <a:blipFill>
            <a:blip r:embed="rId9"/>
            <a:stretch>
              <a:fillRect/>
            </a:stretch>
          </a:blipFill>
        </p:spPr>
      </p:sp>
      <p:sp>
        <p:nvSpPr>
          <p:cNvPr id="6" name="Freeform 6"/>
          <p:cNvSpPr/>
          <p:nvPr/>
        </p:nvSpPr>
        <p:spPr>
          <a:xfrm>
            <a:off x="5021689" y="2839493"/>
            <a:ext cx="240520" cy="139501"/>
          </a:xfrm>
          <a:custGeom>
            <a:avLst/>
            <a:gdLst/>
            <a:ahLst/>
            <a:cxnLst/>
            <a:rect l="l" t="t" r="r" b="b"/>
            <a:pathLst>
              <a:path w="240520" h="139501">
                <a:moveTo>
                  <a:pt x="0" y="0"/>
                </a:moveTo>
                <a:lnTo>
                  <a:pt x="240519" y="0"/>
                </a:lnTo>
                <a:lnTo>
                  <a:pt x="240519" y="139501"/>
                </a:lnTo>
                <a:lnTo>
                  <a:pt x="0" y="139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2888667" y="3347318"/>
            <a:ext cx="432803" cy="443280"/>
          </a:xfrm>
          <a:custGeom>
            <a:avLst/>
            <a:gdLst/>
            <a:ahLst/>
            <a:cxnLst/>
            <a:rect l="l" t="t" r="r" b="b"/>
            <a:pathLst>
              <a:path w="432803" h="443280">
                <a:moveTo>
                  <a:pt x="0" y="0"/>
                </a:moveTo>
                <a:lnTo>
                  <a:pt x="432803" y="0"/>
                </a:lnTo>
                <a:lnTo>
                  <a:pt x="432803" y="443281"/>
                </a:lnTo>
                <a:lnTo>
                  <a:pt x="0" y="4432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799013" y="2978994"/>
            <a:ext cx="1658083" cy="1115061"/>
          </a:xfrm>
          <a:custGeom>
            <a:avLst/>
            <a:gdLst/>
            <a:ahLst/>
            <a:cxnLst/>
            <a:rect l="l" t="t" r="r" b="b"/>
            <a:pathLst>
              <a:path w="1658083" h="1115061">
                <a:moveTo>
                  <a:pt x="0" y="0"/>
                </a:moveTo>
                <a:lnTo>
                  <a:pt x="1658083" y="0"/>
                </a:lnTo>
                <a:lnTo>
                  <a:pt x="1658083" y="1115061"/>
                </a:lnTo>
                <a:lnTo>
                  <a:pt x="0" y="11150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a:off x="3862132" y="3004525"/>
            <a:ext cx="1451919" cy="1128867"/>
          </a:xfrm>
          <a:custGeom>
            <a:avLst/>
            <a:gdLst/>
            <a:ahLst/>
            <a:cxnLst/>
            <a:rect l="l" t="t" r="r" b="b"/>
            <a:pathLst>
              <a:path w="1451919" h="1128867">
                <a:moveTo>
                  <a:pt x="0" y="0"/>
                </a:moveTo>
                <a:lnTo>
                  <a:pt x="1451919" y="0"/>
                </a:lnTo>
                <a:lnTo>
                  <a:pt x="1451919" y="1128867"/>
                </a:lnTo>
                <a:lnTo>
                  <a:pt x="0" y="112886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0" name="TextBox 10"/>
          <p:cNvSpPr txBox="1"/>
          <p:nvPr/>
        </p:nvSpPr>
        <p:spPr>
          <a:xfrm>
            <a:off x="421917" y="235797"/>
            <a:ext cx="8909767" cy="745938"/>
          </a:xfrm>
          <a:prstGeom prst="rect">
            <a:avLst/>
          </a:prstGeom>
        </p:spPr>
        <p:txBody>
          <a:bodyPr lIns="0" tIns="0" rIns="0" bIns="0" rtlCol="0" anchor="t">
            <a:spAutoFit/>
          </a:bodyPr>
          <a:lstStyle/>
          <a:p>
            <a:pPr>
              <a:lnSpc>
                <a:spcPts val="6135"/>
              </a:lnSpc>
            </a:pPr>
            <a:r>
              <a:rPr lang="en-US" sz="4382">
                <a:solidFill>
                  <a:srgbClr val="000000"/>
                </a:solidFill>
                <a:latin typeface="League Spartan"/>
              </a:rPr>
              <a:t>FLOW OF TEFAP RESOURCES</a:t>
            </a:r>
          </a:p>
        </p:txBody>
      </p:sp>
      <p:sp>
        <p:nvSpPr>
          <p:cNvPr id="11" name="TextBox 11"/>
          <p:cNvSpPr txBox="1"/>
          <p:nvPr/>
        </p:nvSpPr>
        <p:spPr>
          <a:xfrm>
            <a:off x="7515735" y="2620350"/>
            <a:ext cx="1608764" cy="271398"/>
          </a:xfrm>
          <a:prstGeom prst="rect">
            <a:avLst/>
          </a:prstGeom>
        </p:spPr>
        <p:txBody>
          <a:bodyPr lIns="0" tIns="0" rIns="0" bIns="0" rtlCol="0" anchor="t">
            <a:spAutoFit/>
          </a:bodyPr>
          <a:lstStyle/>
          <a:p>
            <a:pPr algn="r">
              <a:lnSpc>
                <a:spcPts val="2266"/>
              </a:lnSpc>
            </a:pPr>
            <a:r>
              <a:rPr lang="en-US" sz="1618">
                <a:solidFill>
                  <a:srgbClr val="000000"/>
                </a:solidFill>
                <a:latin typeface="League Spartan"/>
              </a:rPr>
              <a:t>US CONGRESS</a:t>
            </a:r>
          </a:p>
        </p:txBody>
      </p:sp>
      <p:sp>
        <p:nvSpPr>
          <p:cNvPr id="12" name="TextBox 12"/>
          <p:cNvSpPr txBox="1"/>
          <p:nvPr/>
        </p:nvSpPr>
        <p:spPr>
          <a:xfrm>
            <a:off x="7413316" y="3266277"/>
            <a:ext cx="1608764" cy="391323"/>
          </a:xfrm>
          <a:prstGeom prst="rect">
            <a:avLst/>
          </a:prstGeom>
        </p:spPr>
        <p:txBody>
          <a:bodyPr lIns="0" tIns="0" rIns="0" bIns="0" rtlCol="0" anchor="t">
            <a:spAutoFit/>
          </a:bodyPr>
          <a:lstStyle/>
          <a:p>
            <a:pPr algn="ctr">
              <a:lnSpc>
                <a:spcPts val="3106"/>
              </a:lnSpc>
            </a:pPr>
            <a:r>
              <a:rPr lang="en-US" sz="2218">
                <a:solidFill>
                  <a:srgbClr val="000000"/>
                </a:solidFill>
                <a:latin typeface="League Spartan"/>
              </a:rPr>
              <a:t>USDA</a:t>
            </a:r>
          </a:p>
        </p:txBody>
      </p:sp>
      <p:sp>
        <p:nvSpPr>
          <p:cNvPr id="13" name="TextBox 13"/>
          <p:cNvSpPr txBox="1"/>
          <p:nvPr/>
        </p:nvSpPr>
        <p:spPr>
          <a:xfrm>
            <a:off x="6853520" y="4147161"/>
            <a:ext cx="2375744" cy="222287"/>
          </a:xfrm>
          <a:prstGeom prst="rect">
            <a:avLst/>
          </a:prstGeom>
        </p:spPr>
        <p:txBody>
          <a:bodyPr lIns="0" tIns="0" rIns="0" bIns="0" rtlCol="0" anchor="t">
            <a:spAutoFit/>
          </a:bodyPr>
          <a:lstStyle/>
          <a:p>
            <a:pPr algn="ctr">
              <a:lnSpc>
                <a:spcPts val="1850"/>
              </a:lnSpc>
            </a:pPr>
            <a:r>
              <a:rPr lang="en-US" sz="1321">
                <a:solidFill>
                  <a:srgbClr val="000000"/>
                </a:solidFill>
                <a:latin typeface="League Spartan"/>
              </a:rPr>
              <a:t>KY DEPT. OF AGRICULTURE</a:t>
            </a:r>
          </a:p>
        </p:txBody>
      </p:sp>
      <p:sp>
        <p:nvSpPr>
          <p:cNvPr id="14" name="TextBox 14"/>
          <p:cNvSpPr txBox="1"/>
          <p:nvPr/>
        </p:nvSpPr>
        <p:spPr>
          <a:xfrm>
            <a:off x="5251466" y="5117289"/>
            <a:ext cx="4919975" cy="458313"/>
          </a:xfrm>
          <a:prstGeom prst="rect">
            <a:avLst/>
          </a:prstGeom>
        </p:spPr>
        <p:txBody>
          <a:bodyPr lIns="0" tIns="0" rIns="0" bIns="0" rtlCol="0" anchor="t">
            <a:spAutoFit/>
          </a:bodyPr>
          <a:lstStyle/>
          <a:p>
            <a:pPr algn="ctr">
              <a:lnSpc>
                <a:spcPts val="3832"/>
              </a:lnSpc>
            </a:pPr>
            <a:r>
              <a:rPr lang="en-US" sz="2737">
                <a:solidFill>
                  <a:srgbClr val="000000"/>
                </a:solidFill>
                <a:latin typeface="League Spartan"/>
              </a:rPr>
              <a:t>DARE TO CARE</a:t>
            </a:r>
          </a:p>
        </p:txBody>
      </p:sp>
      <p:sp>
        <p:nvSpPr>
          <p:cNvPr id="15" name="TextBox 15"/>
          <p:cNvSpPr txBox="1"/>
          <p:nvPr/>
        </p:nvSpPr>
        <p:spPr>
          <a:xfrm>
            <a:off x="4695425" y="6228435"/>
            <a:ext cx="4919975" cy="458313"/>
          </a:xfrm>
          <a:prstGeom prst="rect">
            <a:avLst/>
          </a:prstGeom>
        </p:spPr>
        <p:txBody>
          <a:bodyPr lIns="0" tIns="0" rIns="0" bIns="0" rtlCol="0" anchor="t">
            <a:spAutoFit/>
          </a:bodyPr>
          <a:lstStyle/>
          <a:p>
            <a:pPr algn="ctr">
              <a:lnSpc>
                <a:spcPts val="3832"/>
              </a:lnSpc>
            </a:pPr>
            <a:r>
              <a:rPr lang="en-US" sz="2737">
                <a:solidFill>
                  <a:srgbClr val="000000"/>
                </a:solidFill>
                <a:latin typeface="League Spartan"/>
              </a:rPr>
              <a:t>AGENCY PARTNERS</a:t>
            </a:r>
          </a:p>
        </p:txBody>
      </p:sp>
      <p:sp>
        <p:nvSpPr>
          <p:cNvPr id="16" name="TextBox 16"/>
          <p:cNvSpPr txBox="1"/>
          <p:nvPr/>
        </p:nvSpPr>
        <p:spPr>
          <a:xfrm>
            <a:off x="312851" y="2810078"/>
            <a:ext cx="5144890" cy="207749"/>
          </a:xfrm>
          <a:prstGeom prst="rect">
            <a:avLst/>
          </a:prstGeom>
        </p:spPr>
        <p:txBody>
          <a:bodyPr wrap="square" lIns="0" tIns="0" rIns="0" bIns="0" rtlCol="0" anchor="t">
            <a:spAutoFit/>
          </a:bodyPr>
          <a:lstStyle/>
          <a:p>
            <a:pPr algn="ctr">
              <a:lnSpc>
                <a:spcPts val="1656"/>
              </a:lnSpc>
            </a:pPr>
            <a:r>
              <a:rPr lang="en-US" sz="1150">
                <a:solidFill>
                  <a:srgbClr val="000000"/>
                </a:solidFill>
                <a:latin typeface="League Spartan"/>
              </a:rPr>
              <a:t>USDA RATIO FOR RESOURCES FOR STATE &amp; COUNTIES:</a:t>
            </a:r>
            <a:endParaRPr lang="en-US" sz="1183">
              <a:solidFill>
                <a:srgbClr val="000000"/>
              </a:solidFill>
              <a:latin typeface="League Spartan"/>
            </a:endParaRPr>
          </a:p>
        </p:txBody>
      </p:sp>
      <p:sp>
        <p:nvSpPr>
          <p:cNvPr id="17" name="TextBox 17"/>
          <p:cNvSpPr txBox="1"/>
          <p:nvPr/>
        </p:nvSpPr>
        <p:spPr>
          <a:xfrm>
            <a:off x="690213" y="4148216"/>
            <a:ext cx="1765115" cy="407018"/>
          </a:xfrm>
          <a:prstGeom prst="rect">
            <a:avLst/>
          </a:prstGeom>
        </p:spPr>
        <p:txBody>
          <a:bodyPr lIns="0" tIns="0" rIns="0" bIns="0" rtlCol="0" anchor="t">
            <a:spAutoFit/>
          </a:bodyPr>
          <a:lstStyle/>
          <a:p>
            <a:pPr algn="ctr">
              <a:lnSpc>
                <a:spcPts val="1715"/>
              </a:lnSpc>
            </a:pPr>
            <a:r>
              <a:rPr lang="en-US" sz="1225">
                <a:solidFill>
                  <a:srgbClr val="000000"/>
                </a:solidFill>
                <a:latin typeface="League Spartan"/>
              </a:rPr>
              <a:t>HOUSEHOLDS BELOW THE POVERTY LINE</a:t>
            </a:r>
          </a:p>
        </p:txBody>
      </p:sp>
      <p:sp>
        <p:nvSpPr>
          <p:cNvPr id="18" name="TextBox 18"/>
          <p:cNvSpPr txBox="1"/>
          <p:nvPr/>
        </p:nvSpPr>
        <p:spPr>
          <a:xfrm>
            <a:off x="3797595" y="4146947"/>
            <a:ext cx="1450638" cy="407018"/>
          </a:xfrm>
          <a:prstGeom prst="rect">
            <a:avLst/>
          </a:prstGeom>
        </p:spPr>
        <p:txBody>
          <a:bodyPr lIns="0" tIns="0" rIns="0" bIns="0" rtlCol="0" anchor="t">
            <a:spAutoFit/>
          </a:bodyPr>
          <a:lstStyle/>
          <a:p>
            <a:pPr algn="ctr">
              <a:lnSpc>
                <a:spcPts val="1715"/>
              </a:lnSpc>
            </a:pPr>
            <a:r>
              <a:rPr lang="en-US" sz="1225">
                <a:solidFill>
                  <a:srgbClr val="000000"/>
                </a:solidFill>
                <a:latin typeface="League Spartan"/>
              </a:rPr>
              <a:t>UNEMPLOYED PERSONS</a:t>
            </a:r>
          </a:p>
        </p:txBody>
      </p:sp>
      <p:sp>
        <p:nvSpPr>
          <p:cNvPr id="20" name="TextBox 16">
            <a:extLst>
              <a:ext uri="{FF2B5EF4-FFF2-40B4-BE49-F238E27FC236}">
                <a16:creationId xmlns:a16="http://schemas.microsoft.com/office/drawing/2014/main" id="{B131200A-CD52-8B8F-E3FD-CF0842E1AAF4}"/>
              </a:ext>
            </a:extLst>
          </p:cNvPr>
          <p:cNvSpPr txBox="1"/>
          <p:nvPr/>
        </p:nvSpPr>
        <p:spPr>
          <a:xfrm>
            <a:off x="5518871" y="6652853"/>
            <a:ext cx="5144890" cy="207749"/>
          </a:xfrm>
          <a:prstGeom prst="rect">
            <a:avLst/>
          </a:prstGeom>
        </p:spPr>
        <p:txBody>
          <a:bodyPr wrap="square" lIns="0" tIns="0" rIns="0" bIns="0" rtlCol="0" anchor="t">
            <a:spAutoFit/>
          </a:bodyPr>
          <a:lstStyle/>
          <a:p>
            <a:pPr algn="ctr">
              <a:lnSpc>
                <a:spcPts val="1655"/>
              </a:lnSpc>
            </a:pPr>
            <a:r>
              <a:rPr lang="en-US" sz="1150" b="1">
                <a:latin typeface="League Spartan"/>
              </a:rPr>
              <a:t>COUNTY BOUNDARIES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84934"/>
            <a:ext cx="9788007" cy="2337899"/>
          </a:xfrm>
          <a:custGeom>
            <a:avLst/>
            <a:gdLst/>
            <a:ahLst/>
            <a:cxnLst/>
            <a:rect l="l" t="t" r="r" b="b"/>
            <a:pathLst>
              <a:path w="9788007" h="2337899">
                <a:moveTo>
                  <a:pt x="0" y="0"/>
                </a:moveTo>
                <a:lnTo>
                  <a:pt x="9788007" y="0"/>
                </a:lnTo>
                <a:lnTo>
                  <a:pt x="9788007" y="2337899"/>
                </a:lnTo>
                <a:lnTo>
                  <a:pt x="0" y="2337899"/>
                </a:lnTo>
                <a:lnTo>
                  <a:pt x="0" y="0"/>
                </a:lnTo>
                <a:close/>
              </a:path>
            </a:pathLst>
          </a:custGeom>
          <a:blipFill>
            <a:blip r:embed="rId3">
              <a:extLst>
                <a:ext uri="{96DAC541-7B7A-43D3-8B79-37D633B846F1}">
                  <asvg:svgBlip xmlns:asvg="http://schemas.microsoft.com/office/drawing/2016/SVG/main" r:embed="rId4"/>
                </a:ext>
              </a:extLst>
            </a:blip>
            <a:stretch>
              <a:fillRect t="-159333" b="-159333"/>
            </a:stretch>
          </a:blipFill>
        </p:spPr>
      </p:sp>
      <p:graphicFrame>
        <p:nvGraphicFramePr>
          <p:cNvPr id="3" name="Table 3"/>
          <p:cNvGraphicFramePr>
            <a:graphicFrameLocks noGrp="1"/>
          </p:cNvGraphicFramePr>
          <p:nvPr>
            <p:extLst>
              <p:ext uri="{D42A27DB-BD31-4B8C-83A1-F6EECF244321}">
                <p14:modId xmlns:p14="http://schemas.microsoft.com/office/powerpoint/2010/main" val="2193500048"/>
              </p:ext>
            </p:extLst>
          </p:nvPr>
        </p:nvGraphicFramePr>
        <p:xfrm>
          <a:off x="434912" y="1252965"/>
          <a:ext cx="8918183" cy="5937796"/>
        </p:xfrm>
        <a:graphic>
          <a:graphicData uri="http://schemas.openxmlformats.org/drawingml/2006/table">
            <a:tbl>
              <a:tblPr/>
              <a:tblGrid>
                <a:gridCol w="492493">
                  <a:extLst>
                    <a:ext uri="{9D8B030D-6E8A-4147-A177-3AD203B41FA5}">
                      <a16:colId xmlns:a16="http://schemas.microsoft.com/office/drawing/2014/main" val="20000"/>
                    </a:ext>
                  </a:extLst>
                </a:gridCol>
                <a:gridCol w="8425690">
                  <a:extLst>
                    <a:ext uri="{9D8B030D-6E8A-4147-A177-3AD203B41FA5}">
                      <a16:colId xmlns:a16="http://schemas.microsoft.com/office/drawing/2014/main" val="20001"/>
                    </a:ext>
                  </a:extLst>
                </a:gridCol>
              </a:tblGrid>
              <a:tr h="59527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Treat everyone with dignity and respect.</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Be mindful of neighbor's time and streamline your distribution.</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Be pleasant, transparent, and honest.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Find a way to hear back from your neighbors through surveys or suggestion boxes.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95274">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Consider the neighbor perspective.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Conduct outreach to ensure that potentially eligible persons and households are aware of the program.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Avoid all forms of harassment.</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Maintain confidentiality.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Provide accessibility to food distribution service, information, and facilities.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93406">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540"/>
                        </a:lnSpc>
                        <a:defRPr/>
                      </a:pPr>
                      <a:r>
                        <a:rPr lang="en-US" sz="1100">
                          <a:solidFill>
                            <a:srgbClr val="000000"/>
                          </a:solidFill>
                          <a:latin typeface="Open Sans 1 Bold"/>
                        </a:rPr>
                        <a:t>Provide language assistance to those with limited English proficiency.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4" name="Freeform 4"/>
          <p:cNvSpPr/>
          <p:nvPr/>
        </p:nvSpPr>
        <p:spPr>
          <a:xfrm>
            <a:off x="8076778" y="84016"/>
            <a:ext cx="1139607" cy="1295008"/>
          </a:xfrm>
          <a:custGeom>
            <a:avLst/>
            <a:gdLst/>
            <a:ahLst/>
            <a:cxnLst/>
            <a:rect l="l" t="t" r="r" b="b"/>
            <a:pathLst>
              <a:path w="1139607" h="1295008">
                <a:moveTo>
                  <a:pt x="0" y="0"/>
                </a:moveTo>
                <a:lnTo>
                  <a:pt x="1139607" y="0"/>
                </a:lnTo>
                <a:lnTo>
                  <a:pt x="1139607" y="1295008"/>
                </a:lnTo>
                <a:lnTo>
                  <a:pt x="0" y="12950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58960" y="1366337"/>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6"/>
          <p:cNvSpPr txBox="1"/>
          <p:nvPr/>
        </p:nvSpPr>
        <p:spPr>
          <a:xfrm>
            <a:off x="1710328" y="259245"/>
            <a:ext cx="6134241" cy="982651"/>
          </a:xfrm>
          <a:prstGeom prst="rect">
            <a:avLst/>
          </a:prstGeom>
        </p:spPr>
        <p:txBody>
          <a:bodyPr lIns="0" tIns="0" rIns="0" bIns="0" rtlCol="0" anchor="t">
            <a:spAutoFit/>
          </a:bodyPr>
          <a:lstStyle/>
          <a:p>
            <a:pPr algn="ctr">
              <a:lnSpc>
                <a:spcPts val="3838"/>
              </a:lnSpc>
            </a:pPr>
            <a:r>
              <a:rPr lang="en-US" sz="3521" spc="493">
                <a:solidFill>
                  <a:srgbClr val="FFFFFF"/>
                </a:solidFill>
                <a:latin typeface="League Spartan"/>
              </a:rPr>
              <a:t>CIVIL RIGHTS CUSTOMER SERVICE </a:t>
            </a:r>
          </a:p>
        </p:txBody>
      </p:sp>
      <p:sp>
        <p:nvSpPr>
          <p:cNvPr id="7" name="Freeform 7"/>
          <p:cNvSpPr/>
          <p:nvPr/>
        </p:nvSpPr>
        <p:spPr>
          <a:xfrm>
            <a:off x="558960" y="1951699"/>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558960" y="2617793"/>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58960" y="3205425"/>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558960" y="3793058"/>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558960" y="4380690"/>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558960" y="4968322"/>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558960" y="5555954"/>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558960" y="6143586"/>
            <a:ext cx="345120" cy="359032"/>
          </a:xfrm>
          <a:custGeom>
            <a:avLst/>
            <a:gdLst/>
            <a:ahLst/>
            <a:cxnLst/>
            <a:rect l="l" t="t" r="r" b="b"/>
            <a:pathLst>
              <a:path w="345120" h="359032">
                <a:moveTo>
                  <a:pt x="0" y="0"/>
                </a:moveTo>
                <a:lnTo>
                  <a:pt x="345120" y="0"/>
                </a:lnTo>
                <a:lnTo>
                  <a:pt x="345120" y="359033"/>
                </a:lnTo>
                <a:lnTo>
                  <a:pt x="0" y="359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a:off x="558960" y="6731219"/>
            <a:ext cx="345120" cy="359032"/>
          </a:xfrm>
          <a:custGeom>
            <a:avLst/>
            <a:gdLst/>
            <a:ahLst/>
            <a:cxnLst/>
            <a:rect l="l" t="t" r="r" b="b"/>
            <a:pathLst>
              <a:path w="345120" h="359032">
                <a:moveTo>
                  <a:pt x="0" y="0"/>
                </a:moveTo>
                <a:lnTo>
                  <a:pt x="345120" y="0"/>
                </a:lnTo>
                <a:lnTo>
                  <a:pt x="345120" y="359032"/>
                </a:lnTo>
                <a:lnTo>
                  <a:pt x="0" y="35903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2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2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2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2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2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2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2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DD61"/>
        </a:solidFill>
        <a:effectLst/>
      </p:bgPr>
    </p:bg>
    <p:spTree>
      <p:nvGrpSpPr>
        <p:cNvPr id="1" name=""/>
        <p:cNvGrpSpPr/>
        <p:nvPr/>
      </p:nvGrpSpPr>
      <p:grpSpPr>
        <a:xfrm>
          <a:off x="0" y="0"/>
          <a:ext cx="0" cy="0"/>
          <a:chOff x="0" y="0"/>
          <a:chExt cx="0" cy="0"/>
        </a:xfrm>
      </p:grpSpPr>
      <p:sp>
        <p:nvSpPr>
          <p:cNvPr id="2" name="Freeform 2"/>
          <p:cNvSpPr/>
          <p:nvPr/>
        </p:nvSpPr>
        <p:spPr>
          <a:xfrm rot="-10800000">
            <a:off x="-324382" y="-355465"/>
            <a:ext cx="2915677" cy="2735435"/>
          </a:xfrm>
          <a:custGeom>
            <a:avLst/>
            <a:gdLst/>
            <a:ahLst/>
            <a:cxnLst/>
            <a:rect l="l" t="t" r="r" b="b"/>
            <a:pathLst>
              <a:path w="2915677" h="2735435">
                <a:moveTo>
                  <a:pt x="0" y="0"/>
                </a:moveTo>
                <a:lnTo>
                  <a:pt x="2915677" y="0"/>
                </a:lnTo>
                <a:lnTo>
                  <a:pt x="2915677" y="2735435"/>
                </a:lnTo>
                <a:lnTo>
                  <a:pt x="0" y="2735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2810209" y="3999206"/>
            <a:ext cx="6605564" cy="2415960"/>
            <a:chOff x="0" y="0"/>
            <a:chExt cx="25868362" cy="9461255"/>
          </a:xfrm>
        </p:grpSpPr>
        <p:sp>
          <p:nvSpPr>
            <p:cNvPr id="4" name="Freeform 4"/>
            <p:cNvSpPr/>
            <p:nvPr/>
          </p:nvSpPr>
          <p:spPr>
            <a:xfrm>
              <a:off x="72390" y="72390"/>
              <a:ext cx="25723583" cy="9316475"/>
            </a:xfrm>
            <a:custGeom>
              <a:avLst/>
              <a:gdLst/>
              <a:ahLst/>
              <a:cxnLst/>
              <a:rect l="l" t="t" r="r" b="b"/>
              <a:pathLst>
                <a:path w="25723583" h="9316475">
                  <a:moveTo>
                    <a:pt x="0" y="0"/>
                  </a:moveTo>
                  <a:lnTo>
                    <a:pt x="25723583" y="0"/>
                  </a:lnTo>
                  <a:lnTo>
                    <a:pt x="25723583" y="9316475"/>
                  </a:lnTo>
                  <a:lnTo>
                    <a:pt x="0" y="9316475"/>
                  </a:lnTo>
                  <a:lnTo>
                    <a:pt x="0" y="0"/>
                  </a:lnTo>
                  <a:close/>
                </a:path>
              </a:pathLst>
            </a:custGeom>
            <a:solidFill>
              <a:srgbClr val="FAFEFF"/>
            </a:solidFill>
          </p:spPr>
        </p:sp>
        <p:sp>
          <p:nvSpPr>
            <p:cNvPr id="5" name="Freeform 5"/>
            <p:cNvSpPr/>
            <p:nvPr/>
          </p:nvSpPr>
          <p:spPr>
            <a:xfrm>
              <a:off x="0" y="0"/>
              <a:ext cx="25868362" cy="9461254"/>
            </a:xfrm>
            <a:custGeom>
              <a:avLst/>
              <a:gdLst/>
              <a:ahLst/>
              <a:cxnLst/>
              <a:rect l="l" t="t" r="r" b="b"/>
              <a:pathLst>
                <a:path w="25868362" h="9461254">
                  <a:moveTo>
                    <a:pt x="25723582" y="9316475"/>
                  </a:moveTo>
                  <a:lnTo>
                    <a:pt x="25868362" y="9316475"/>
                  </a:lnTo>
                  <a:lnTo>
                    <a:pt x="25868362" y="9461254"/>
                  </a:lnTo>
                  <a:lnTo>
                    <a:pt x="25723582" y="9461254"/>
                  </a:lnTo>
                  <a:lnTo>
                    <a:pt x="25723582" y="9316475"/>
                  </a:lnTo>
                  <a:close/>
                  <a:moveTo>
                    <a:pt x="0" y="144780"/>
                  </a:moveTo>
                  <a:lnTo>
                    <a:pt x="144780" y="144780"/>
                  </a:lnTo>
                  <a:lnTo>
                    <a:pt x="144780" y="9316475"/>
                  </a:lnTo>
                  <a:lnTo>
                    <a:pt x="0" y="9316475"/>
                  </a:lnTo>
                  <a:lnTo>
                    <a:pt x="0" y="144780"/>
                  </a:lnTo>
                  <a:close/>
                  <a:moveTo>
                    <a:pt x="0" y="9316475"/>
                  </a:moveTo>
                  <a:lnTo>
                    <a:pt x="144780" y="9316475"/>
                  </a:lnTo>
                  <a:lnTo>
                    <a:pt x="144780" y="9461254"/>
                  </a:lnTo>
                  <a:lnTo>
                    <a:pt x="0" y="9461254"/>
                  </a:lnTo>
                  <a:lnTo>
                    <a:pt x="0" y="9316475"/>
                  </a:lnTo>
                  <a:close/>
                  <a:moveTo>
                    <a:pt x="25723582" y="144780"/>
                  </a:moveTo>
                  <a:lnTo>
                    <a:pt x="25868362" y="144780"/>
                  </a:lnTo>
                  <a:lnTo>
                    <a:pt x="25868362" y="9316475"/>
                  </a:lnTo>
                  <a:lnTo>
                    <a:pt x="25723582" y="9316475"/>
                  </a:lnTo>
                  <a:lnTo>
                    <a:pt x="25723582" y="144780"/>
                  </a:lnTo>
                  <a:close/>
                  <a:moveTo>
                    <a:pt x="144780" y="9316475"/>
                  </a:moveTo>
                  <a:lnTo>
                    <a:pt x="25723582" y="9316475"/>
                  </a:lnTo>
                  <a:lnTo>
                    <a:pt x="25723582" y="9461254"/>
                  </a:lnTo>
                  <a:lnTo>
                    <a:pt x="144780" y="9461254"/>
                  </a:lnTo>
                  <a:lnTo>
                    <a:pt x="144780" y="9316475"/>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grpSp>
        <p:nvGrpSpPr>
          <p:cNvPr id="6" name="Group 6"/>
          <p:cNvGrpSpPr/>
          <p:nvPr/>
        </p:nvGrpSpPr>
        <p:grpSpPr>
          <a:xfrm>
            <a:off x="2810209" y="1208222"/>
            <a:ext cx="6605564" cy="2343496"/>
            <a:chOff x="0" y="0"/>
            <a:chExt cx="25868362" cy="9177474"/>
          </a:xfrm>
        </p:grpSpPr>
        <p:sp>
          <p:nvSpPr>
            <p:cNvPr id="7" name="Freeform 7"/>
            <p:cNvSpPr/>
            <p:nvPr/>
          </p:nvSpPr>
          <p:spPr>
            <a:xfrm>
              <a:off x="72390" y="72390"/>
              <a:ext cx="25723583" cy="9032695"/>
            </a:xfrm>
            <a:custGeom>
              <a:avLst/>
              <a:gdLst/>
              <a:ahLst/>
              <a:cxnLst/>
              <a:rect l="l" t="t" r="r" b="b"/>
              <a:pathLst>
                <a:path w="25723583" h="9032695">
                  <a:moveTo>
                    <a:pt x="0" y="0"/>
                  </a:moveTo>
                  <a:lnTo>
                    <a:pt x="25723583" y="0"/>
                  </a:lnTo>
                  <a:lnTo>
                    <a:pt x="25723583" y="9032695"/>
                  </a:lnTo>
                  <a:lnTo>
                    <a:pt x="0" y="9032695"/>
                  </a:lnTo>
                  <a:lnTo>
                    <a:pt x="0" y="0"/>
                  </a:lnTo>
                  <a:close/>
                </a:path>
              </a:pathLst>
            </a:custGeom>
            <a:solidFill>
              <a:srgbClr val="FAFEFF"/>
            </a:solidFill>
          </p:spPr>
        </p:sp>
        <p:sp>
          <p:nvSpPr>
            <p:cNvPr id="8" name="Freeform 8"/>
            <p:cNvSpPr/>
            <p:nvPr/>
          </p:nvSpPr>
          <p:spPr>
            <a:xfrm>
              <a:off x="0" y="0"/>
              <a:ext cx="25868362" cy="9177474"/>
            </a:xfrm>
            <a:custGeom>
              <a:avLst/>
              <a:gdLst/>
              <a:ahLst/>
              <a:cxnLst/>
              <a:rect l="l" t="t" r="r" b="b"/>
              <a:pathLst>
                <a:path w="25868362" h="9177474">
                  <a:moveTo>
                    <a:pt x="25723582" y="9032694"/>
                  </a:moveTo>
                  <a:lnTo>
                    <a:pt x="25868362" y="9032694"/>
                  </a:lnTo>
                  <a:lnTo>
                    <a:pt x="25868362" y="9177474"/>
                  </a:lnTo>
                  <a:lnTo>
                    <a:pt x="25723582" y="9177474"/>
                  </a:lnTo>
                  <a:lnTo>
                    <a:pt x="25723582" y="9032694"/>
                  </a:lnTo>
                  <a:close/>
                  <a:moveTo>
                    <a:pt x="0" y="144780"/>
                  </a:moveTo>
                  <a:lnTo>
                    <a:pt x="144780" y="144780"/>
                  </a:lnTo>
                  <a:lnTo>
                    <a:pt x="144780" y="9032694"/>
                  </a:lnTo>
                  <a:lnTo>
                    <a:pt x="0" y="9032694"/>
                  </a:lnTo>
                  <a:lnTo>
                    <a:pt x="0" y="144780"/>
                  </a:lnTo>
                  <a:close/>
                  <a:moveTo>
                    <a:pt x="0" y="9032694"/>
                  </a:moveTo>
                  <a:lnTo>
                    <a:pt x="144780" y="9032694"/>
                  </a:lnTo>
                  <a:lnTo>
                    <a:pt x="144780" y="9177474"/>
                  </a:lnTo>
                  <a:lnTo>
                    <a:pt x="0" y="9177474"/>
                  </a:lnTo>
                  <a:lnTo>
                    <a:pt x="0" y="9032694"/>
                  </a:lnTo>
                  <a:close/>
                  <a:moveTo>
                    <a:pt x="25723582" y="144780"/>
                  </a:moveTo>
                  <a:lnTo>
                    <a:pt x="25868362" y="144780"/>
                  </a:lnTo>
                  <a:lnTo>
                    <a:pt x="25868362" y="9032694"/>
                  </a:lnTo>
                  <a:lnTo>
                    <a:pt x="25723582" y="9032694"/>
                  </a:lnTo>
                  <a:lnTo>
                    <a:pt x="25723582" y="144780"/>
                  </a:lnTo>
                  <a:close/>
                  <a:moveTo>
                    <a:pt x="144780" y="9032694"/>
                  </a:moveTo>
                  <a:lnTo>
                    <a:pt x="25723582" y="9032694"/>
                  </a:lnTo>
                  <a:lnTo>
                    <a:pt x="25723582" y="9177474"/>
                  </a:lnTo>
                  <a:lnTo>
                    <a:pt x="144780" y="9177474"/>
                  </a:lnTo>
                  <a:lnTo>
                    <a:pt x="144780" y="9032694"/>
                  </a:lnTo>
                  <a:close/>
                  <a:moveTo>
                    <a:pt x="25723582" y="0"/>
                  </a:moveTo>
                  <a:lnTo>
                    <a:pt x="25868362" y="0"/>
                  </a:lnTo>
                  <a:lnTo>
                    <a:pt x="25868362" y="144780"/>
                  </a:lnTo>
                  <a:lnTo>
                    <a:pt x="25723582" y="144780"/>
                  </a:lnTo>
                  <a:lnTo>
                    <a:pt x="25723582" y="0"/>
                  </a:lnTo>
                  <a:close/>
                  <a:moveTo>
                    <a:pt x="0" y="0"/>
                  </a:moveTo>
                  <a:lnTo>
                    <a:pt x="144780" y="0"/>
                  </a:lnTo>
                  <a:lnTo>
                    <a:pt x="144780" y="144780"/>
                  </a:lnTo>
                  <a:lnTo>
                    <a:pt x="0" y="144780"/>
                  </a:lnTo>
                  <a:lnTo>
                    <a:pt x="0" y="0"/>
                  </a:lnTo>
                  <a:close/>
                  <a:moveTo>
                    <a:pt x="144780" y="0"/>
                  </a:moveTo>
                  <a:lnTo>
                    <a:pt x="25723582" y="0"/>
                  </a:lnTo>
                  <a:lnTo>
                    <a:pt x="25723582" y="144780"/>
                  </a:lnTo>
                  <a:lnTo>
                    <a:pt x="144780" y="144780"/>
                  </a:lnTo>
                  <a:lnTo>
                    <a:pt x="144780" y="0"/>
                  </a:lnTo>
                  <a:close/>
                </a:path>
              </a:pathLst>
            </a:custGeom>
            <a:solidFill>
              <a:srgbClr val="2E414D"/>
            </a:solidFill>
          </p:spPr>
        </p:sp>
      </p:grpSp>
      <p:sp>
        <p:nvSpPr>
          <p:cNvPr id="9" name="TextBox 9"/>
          <p:cNvSpPr txBox="1"/>
          <p:nvPr/>
        </p:nvSpPr>
        <p:spPr>
          <a:xfrm>
            <a:off x="2979255" y="4122289"/>
            <a:ext cx="6407943" cy="2173672"/>
          </a:xfrm>
          <a:prstGeom prst="rect">
            <a:avLst/>
          </a:prstGeom>
        </p:spPr>
        <p:txBody>
          <a:bodyPr lIns="0" tIns="0" rIns="0" bIns="0" rtlCol="0" anchor="t">
            <a:spAutoFit/>
          </a:bodyPr>
          <a:lstStyle/>
          <a:p>
            <a:pPr marL="280669" lvl="1" indent="-140335">
              <a:lnSpc>
                <a:spcPts val="1949"/>
              </a:lnSpc>
              <a:buFont typeface="Arial"/>
              <a:buChar char="•"/>
            </a:pPr>
            <a:r>
              <a:rPr lang="en-US" sz="1299" spc="12">
                <a:solidFill>
                  <a:srgbClr val="2E414D"/>
                </a:solidFill>
                <a:latin typeface="Glacial Indifference"/>
              </a:rPr>
              <a:t>Remain calm and non-combative. </a:t>
            </a:r>
          </a:p>
          <a:p>
            <a:pPr marL="280669" lvl="1" indent="-140335">
              <a:lnSpc>
                <a:spcPts val="1949"/>
              </a:lnSpc>
              <a:buFont typeface="Arial"/>
              <a:buChar char="•"/>
            </a:pPr>
            <a:r>
              <a:rPr lang="en-US" sz="1299" spc="12">
                <a:solidFill>
                  <a:srgbClr val="2E414D"/>
                </a:solidFill>
                <a:latin typeface="Glacial Indifference"/>
              </a:rPr>
              <a:t>Be consistent in messaging and avoid reactive/knee-jerk responses. </a:t>
            </a:r>
          </a:p>
          <a:p>
            <a:pPr marL="280669" lvl="1" indent="-140335">
              <a:lnSpc>
                <a:spcPts val="1949"/>
              </a:lnSpc>
              <a:buFont typeface="Arial"/>
              <a:buChar char="•"/>
            </a:pPr>
            <a:r>
              <a:rPr lang="en-US" sz="1299" spc="12">
                <a:solidFill>
                  <a:srgbClr val="2E414D"/>
                </a:solidFill>
                <a:latin typeface="Glacial Indifference"/>
              </a:rPr>
              <a:t>Remain focused on the issue at hand and avoid hard words like </a:t>
            </a:r>
            <a:r>
              <a:rPr lang="en-US" sz="1299" spc="12">
                <a:solidFill>
                  <a:srgbClr val="2E414D"/>
                </a:solidFill>
                <a:latin typeface="Glacial Indifference Bold"/>
              </a:rPr>
              <a:t>always </a:t>
            </a:r>
            <a:r>
              <a:rPr lang="en-US" sz="1299" spc="12">
                <a:solidFill>
                  <a:srgbClr val="2E414D"/>
                </a:solidFill>
                <a:latin typeface="Glacial Indifference"/>
              </a:rPr>
              <a:t>and </a:t>
            </a:r>
            <a:r>
              <a:rPr lang="en-US" sz="1299" spc="12">
                <a:solidFill>
                  <a:srgbClr val="2E414D"/>
                </a:solidFill>
                <a:latin typeface="Glacial Indifference Bold"/>
              </a:rPr>
              <a:t>never</a:t>
            </a:r>
            <a:r>
              <a:rPr lang="en-US" sz="1299" spc="12">
                <a:solidFill>
                  <a:srgbClr val="2E414D"/>
                </a:solidFill>
                <a:latin typeface="Glacial Indifference"/>
              </a:rPr>
              <a:t>.</a:t>
            </a:r>
          </a:p>
          <a:p>
            <a:pPr marL="561339" lvl="2" indent="-187113">
              <a:lnSpc>
                <a:spcPts val="1949"/>
              </a:lnSpc>
              <a:buFont typeface="Arial"/>
              <a:buChar char="⚬"/>
            </a:pPr>
            <a:r>
              <a:rPr lang="en-US" sz="1299" spc="12">
                <a:solidFill>
                  <a:srgbClr val="2E414D"/>
                </a:solidFill>
                <a:latin typeface="Glacial Indifference"/>
              </a:rPr>
              <a:t>Use words that provide some wiggle room and leeway like “perhaps,” “typically,” and “occasionally.”</a:t>
            </a:r>
          </a:p>
          <a:p>
            <a:pPr marL="280669" lvl="1" indent="-140335">
              <a:lnSpc>
                <a:spcPts val="1949"/>
              </a:lnSpc>
              <a:buFont typeface="Arial"/>
              <a:buChar char="•"/>
            </a:pPr>
            <a:r>
              <a:rPr lang="en-US" sz="1299" spc="12">
                <a:solidFill>
                  <a:srgbClr val="2E414D"/>
                </a:solidFill>
                <a:latin typeface="Glacial Indifference"/>
              </a:rPr>
              <a:t>Be honest and straightforward; do your best to explain the situation. </a:t>
            </a:r>
          </a:p>
          <a:p>
            <a:pPr marL="280669" lvl="1" indent="-140335">
              <a:lnSpc>
                <a:spcPts val="1949"/>
              </a:lnSpc>
              <a:buFont typeface="Arial"/>
              <a:buChar char="•"/>
            </a:pPr>
            <a:r>
              <a:rPr lang="en-US" sz="1299" spc="12">
                <a:solidFill>
                  <a:srgbClr val="2E414D"/>
                </a:solidFill>
                <a:latin typeface="Glacial Indifference"/>
              </a:rPr>
              <a:t>Call in a superior if needed; the customer is not always right. </a:t>
            </a:r>
          </a:p>
          <a:p>
            <a:pPr marL="280669" lvl="1" indent="-140335">
              <a:lnSpc>
                <a:spcPts val="1949"/>
              </a:lnSpc>
              <a:buFont typeface="Arial"/>
              <a:buChar char="•"/>
            </a:pPr>
            <a:r>
              <a:rPr lang="en-US" sz="1299" spc="12">
                <a:solidFill>
                  <a:srgbClr val="2E414D"/>
                </a:solidFill>
                <a:latin typeface="Glacial Indifference"/>
              </a:rPr>
              <a:t>If you feel there is an immediate threat, alert a supervisor or contact law enforcement. </a:t>
            </a:r>
          </a:p>
        </p:txBody>
      </p:sp>
      <p:grpSp>
        <p:nvGrpSpPr>
          <p:cNvPr id="10" name="Group 10"/>
          <p:cNvGrpSpPr/>
          <p:nvPr/>
        </p:nvGrpSpPr>
        <p:grpSpPr>
          <a:xfrm>
            <a:off x="7060558" y="1057757"/>
            <a:ext cx="2157594" cy="716902"/>
            <a:chOff x="0" y="0"/>
            <a:chExt cx="20788441" cy="6907355"/>
          </a:xfrm>
        </p:grpSpPr>
        <p:sp>
          <p:nvSpPr>
            <p:cNvPr id="11" name="Freeform 11"/>
            <p:cNvSpPr/>
            <p:nvPr/>
          </p:nvSpPr>
          <p:spPr>
            <a:xfrm>
              <a:off x="72390" y="72390"/>
              <a:ext cx="20643662" cy="6762575"/>
            </a:xfrm>
            <a:custGeom>
              <a:avLst/>
              <a:gdLst/>
              <a:ahLst/>
              <a:cxnLst/>
              <a:rect l="l" t="t" r="r" b="b"/>
              <a:pathLst>
                <a:path w="20643662" h="6762575">
                  <a:moveTo>
                    <a:pt x="0" y="0"/>
                  </a:moveTo>
                  <a:lnTo>
                    <a:pt x="20643662" y="0"/>
                  </a:lnTo>
                  <a:lnTo>
                    <a:pt x="20643662" y="6762575"/>
                  </a:lnTo>
                  <a:lnTo>
                    <a:pt x="0" y="6762575"/>
                  </a:lnTo>
                  <a:lnTo>
                    <a:pt x="0" y="0"/>
                  </a:lnTo>
                  <a:close/>
                </a:path>
              </a:pathLst>
            </a:custGeom>
            <a:solidFill>
              <a:srgbClr val="FAFEFF"/>
            </a:solidFill>
          </p:spPr>
        </p:sp>
        <p:sp>
          <p:nvSpPr>
            <p:cNvPr id="12" name="Freeform 12"/>
            <p:cNvSpPr/>
            <p:nvPr/>
          </p:nvSpPr>
          <p:spPr>
            <a:xfrm>
              <a:off x="0" y="0"/>
              <a:ext cx="20788441" cy="6907354"/>
            </a:xfrm>
            <a:custGeom>
              <a:avLst/>
              <a:gdLst/>
              <a:ahLst/>
              <a:cxnLst/>
              <a:rect l="l" t="t" r="r" b="b"/>
              <a:pathLst>
                <a:path w="20788441" h="6907354">
                  <a:moveTo>
                    <a:pt x="20643661" y="6762575"/>
                  </a:moveTo>
                  <a:lnTo>
                    <a:pt x="20788441" y="6762575"/>
                  </a:lnTo>
                  <a:lnTo>
                    <a:pt x="20788441" y="6907354"/>
                  </a:lnTo>
                  <a:lnTo>
                    <a:pt x="20643661" y="6907354"/>
                  </a:lnTo>
                  <a:lnTo>
                    <a:pt x="20643661" y="6762575"/>
                  </a:lnTo>
                  <a:close/>
                  <a:moveTo>
                    <a:pt x="0" y="144780"/>
                  </a:moveTo>
                  <a:lnTo>
                    <a:pt x="144780" y="144780"/>
                  </a:lnTo>
                  <a:lnTo>
                    <a:pt x="144780" y="6762575"/>
                  </a:lnTo>
                  <a:lnTo>
                    <a:pt x="0" y="6762575"/>
                  </a:lnTo>
                  <a:lnTo>
                    <a:pt x="0" y="144780"/>
                  </a:lnTo>
                  <a:close/>
                  <a:moveTo>
                    <a:pt x="0" y="6762575"/>
                  </a:moveTo>
                  <a:lnTo>
                    <a:pt x="144780" y="6762575"/>
                  </a:lnTo>
                  <a:lnTo>
                    <a:pt x="144780" y="6907354"/>
                  </a:lnTo>
                  <a:lnTo>
                    <a:pt x="0" y="6907354"/>
                  </a:lnTo>
                  <a:lnTo>
                    <a:pt x="0" y="6762575"/>
                  </a:lnTo>
                  <a:close/>
                  <a:moveTo>
                    <a:pt x="20643661" y="144780"/>
                  </a:moveTo>
                  <a:lnTo>
                    <a:pt x="20788441" y="144780"/>
                  </a:lnTo>
                  <a:lnTo>
                    <a:pt x="20788441" y="6762575"/>
                  </a:lnTo>
                  <a:lnTo>
                    <a:pt x="20643661" y="6762575"/>
                  </a:lnTo>
                  <a:lnTo>
                    <a:pt x="20643661" y="144780"/>
                  </a:lnTo>
                  <a:close/>
                  <a:moveTo>
                    <a:pt x="144780" y="6762575"/>
                  </a:moveTo>
                  <a:lnTo>
                    <a:pt x="20643661" y="6762575"/>
                  </a:lnTo>
                  <a:lnTo>
                    <a:pt x="20643661" y="6907354"/>
                  </a:lnTo>
                  <a:lnTo>
                    <a:pt x="144780" y="6907354"/>
                  </a:lnTo>
                  <a:lnTo>
                    <a:pt x="144780" y="6762575"/>
                  </a:lnTo>
                  <a:close/>
                  <a:moveTo>
                    <a:pt x="20643661" y="0"/>
                  </a:moveTo>
                  <a:lnTo>
                    <a:pt x="20788441" y="0"/>
                  </a:lnTo>
                  <a:lnTo>
                    <a:pt x="20788441" y="144780"/>
                  </a:lnTo>
                  <a:lnTo>
                    <a:pt x="20643661" y="144780"/>
                  </a:lnTo>
                  <a:lnTo>
                    <a:pt x="20643661" y="0"/>
                  </a:lnTo>
                  <a:close/>
                  <a:moveTo>
                    <a:pt x="0" y="0"/>
                  </a:moveTo>
                  <a:lnTo>
                    <a:pt x="144780" y="0"/>
                  </a:lnTo>
                  <a:lnTo>
                    <a:pt x="144780" y="144780"/>
                  </a:lnTo>
                  <a:lnTo>
                    <a:pt x="0" y="144780"/>
                  </a:lnTo>
                  <a:lnTo>
                    <a:pt x="0" y="0"/>
                  </a:lnTo>
                  <a:close/>
                  <a:moveTo>
                    <a:pt x="144780" y="0"/>
                  </a:moveTo>
                  <a:lnTo>
                    <a:pt x="20643661" y="0"/>
                  </a:lnTo>
                  <a:lnTo>
                    <a:pt x="20643661" y="144780"/>
                  </a:lnTo>
                  <a:lnTo>
                    <a:pt x="144780" y="144780"/>
                  </a:lnTo>
                  <a:lnTo>
                    <a:pt x="144780" y="0"/>
                  </a:lnTo>
                  <a:close/>
                </a:path>
              </a:pathLst>
            </a:custGeom>
            <a:solidFill>
              <a:srgbClr val="2E414D"/>
            </a:solidFill>
          </p:spPr>
        </p:sp>
      </p:grpSp>
      <p:grpSp>
        <p:nvGrpSpPr>
          <p:cNvPr id="13" name="Group 13"/>
          <p:cNvGrpSpPr/>
          <p:nvPr/>
        </p:nvGrpSpPr>
        <p:grpSpPr>
          <a:xfrm>
            <a:off x="862347" y="4176330"/>
            <a:ext cx="2198255" cy="619352"/>
            <a:chOff x="0" y="0"/>
            <a:chExt cx="15928693" cy="4487862"/>
          </a:xfrm>
        </p:grpSpPr>
        <p:sp>
          <p:nvSpPr>
            <p:cNvPr id="14" name="Freeform 14"/>
            <p:cNvSpPr/>
            <p:nvPr/>
          </p:nvSpPr>
          <p:spPr>
            <a:xfrm>
              <a:off x="72390" y="72390"/>
              <a:ext cx="15783913" cy="4343082"/>
            </a:xfrm>
            <a:custGeom>
              <a:avLst/>
              <a:gdLst/>
              <a:ahLst/>
              <a:cxnLst/>
              <a:rect l="l" t="t" r="r" b="b"/>
              <a:pathLst>
                <a:path w="15783913" h="4343082">
                  <a:moveTo>
                    <a:pt x="0" y="0"/>
                  </a:moveTo>
                  <a:lnTo>
                    <a:pt x="15783913" y="0"/>
                  </a:lnTo>
                  <a:lnTo>
                    <a:pt x="15783913" y="4343082"/>
                  </a:lnTo>
                  <a:lnTo>
                    <a:pt x="0" y="4343082"/>
                  </a:lnTo>
                  <a:lnTo>
                    <a:pt x="0" y="0"/>
                  </a:lnTo>
                  <a:close/>
                </a:path>
              </a:pathLst>
            </a:custGeom>
            <a:solidFill>
              <a:srgbClr val="FAFEFF"/>
            </a:solidFill>
          </p:spPr>
        </p:sp>
        <p:sp>
          <p:nvSpPr>
            <p:cNvPr id="15" name="Freeform 15"/>
            <p:cNvSpPr/>
            <p:nvPr/>
          </p:nvSpPr>
          <p:spPr>
            <a:xfrm>
              <a:off x="0" y="0"/>
              <a:ext cx="15928693" cy="4487862"/>
            </a:xfrm>
            <a:custGeom>
              <a:avLst/>
              <a:gdLst/>
              <a:ahLst/>
              <a:cxnLst/>
              <a:rect l="l" t="t" r="r" b="b"/>
              <a:pathLst>
                <a:path w="15928693" h="4487862">
                  <a:moveTo>
                    <a:pt x="15783913" y="4343082"/>
                  </a:moveTo>
                  <a:lnTo>
                    <a:pt x="15928693" y="4343082"/>
                  </a:lnTo>
                  <a:lnTo>
                    <a:pt x="15928693" y="4487862"/>
                  </a:lnTo>
                  <a:lnTo>
                    <a:pt x="15783913" y="4487862"/>
                  </a:lnTo>
                  <a:lnTo>
                    <a:pt x="15783913" y="4343082"/>
                  </a:lnTo>
                  <a:close/>
                  <a:moveTo>
                    <a:pt x="0" y="144780"/>
                  </a:moveTo>
                  <a:lnTo>
                    <a:pt x="144780" y="144780"/>
                  </a:lnTo>
                  <a:lnTo>
                    <a:pt x="144780" y="4343082"/>
                  </a:lnTo>
                  <a:lnTo>
                    <a:pt x="0" y="4343082"/>
                  </a:lnTo>
                  <a:lnTo>
                    <a:pt x="0" y="144780"/>
                  </a:lnTo>
                  <a:close/>
                  <a:moveTo>
                    <a:pt x="0" y="4343082"/>
                  </a:moveTo>
                  <a:lnTo>
                    <a:pt x="144780" y="4343082"/>
                  </a:lnTo>
                  <a:lnTo>
                    <a:pt x="144780" y="4487862"/>
                  </a:lnTo>
                  <a:lnTo>
                    <a:pt x="0" y="4487862"/>
                  </a:lnTo>
                  <a:lnTo>
                    <a:pt x="0" y="4343082"/>
                  </a:lnTo>
                  <a:close/>
                  <a:moveTo>
                    <a:pt x="15783913" y="144780"/>
                  </a:moveTo>
                  <a:lnTo>
                    <a:pt x="15928693" y="144780"/>
                  </a:lnTo>
                  <a:lnTo>
                    <a:pt x="15928693" y="4343082"/>
                  </a:lnTo>
                  <a:lnTo>
                    <a:pt x="15783913" y="4343082"/>
                  </a:lnTo>
                  <a:lnTo>
                    <a:pt x="15783913" y="144780"/>
                  </a:lnTo>
                  <a:close/>
                  <a:moveTo>
                    <a:pt x="144780" y="4343082"/>
                  </a:moveTo>
                  <a:lnTo>
                    <a:pt x="15783914" y="4343082"/>
                  </a:lnTo>
                  <a:lnTo>
                    <a:pt x="15783914" y="4487862"/>
                  </a:lnTo>
                  <a:lnTo>
                    <a:pt x="144780" y="4487862"/>
                  </a:lnTo>
                  <a:lnTo>
                    <a:pt x="144780" y="4343082"/>
                  </a:lnTo>
                  <a:close/>
                  <a:moveTo>
                    <a:pt x="15783913" y="0"/>
                  </a:moveTo>
                  <a:lnTo>
                    <a:pt x="15928693" y="0"/>
                  </a:lnTo>
                  <a:lnTo>
                    <a:pt x="15928693" y="144780"/>
                  </a:lnTo>
                  <a:lnTo>
                    <a:pt x="15783913" y="144780"/>
                  </a:lnTo>
                  <a:lnTo>
                    <a:pt x="15783913" y="0"/>
                  </a:lnTo>
                  <a:close/>
                  <a:moveTo>
                    <a:pt x="0" y="0"/>
                  </a:moveTo>
                  <a:lnTo>
                    <a:pt x="144780" y="0"/>
                  </a:lnTo>
                  <a:lnTo>
                    <a:pt x="144780" y="144780"/>
                  </a:lnTo>
                  <a:lnTo>
                    <a:pt x="0" y="144780"/>
                  </a:lnTo>
                  <a:lnTo>
                    <a:pt x="0" y="0"/>
                  </a:lnTo>
                  <a:close/>
                  <a:moveTo>
                    <a:pt x="144780" y="0"/>
                  </a:moveTo>
                  <a:lnTo>
                    <a:pt x="15783914" y="0"/>
                  </a:lnTo>
                  <a:lnTo>
                    <a:pt x="15783914" y="144780"/>
                  </a:lnTo>
                  <a:lnTo>
                    <a:pt x="144780" y="144780"/>
                  </a:lnTo>
                  <a:lnTo>
                    <a:pt x="144780" y="0"/>
                  </a:lnTo>
                  <a:close/>
                </a:path>
              </a:pathLst>
            </a:custGeom>
            <a:solidFill>
              <a:srgbClr val="2E414D"/>
            </a:solidFill>
          </p:spPr>
        </p:sp>
      </p:grpSp>
      <p:sp>
        <p:nvSpPr>
          <p:cNvPr id="16" name="Freeform 16"/>
          <p:cNvSpPr/>
          <p:nvPr/>
        </p:nvSpPr>
        <p:spPr>
          <a:xfrm>
            <a:off x="279021" y="109841"/>
            <a:ext cx="1912925" cy="2926080"/>
          </a:xfrm>
          <a:custGeom>
            <a:avLst/>
            <a:gdLst/>
            <a:ahLst/>
            <a:cxnLst/>
            <a:rect l="l" t="t" r="r" b="b"/>
            <a:pathLst>
              <a:path w="1912925" h="2926080">
                <a:moveTo>
                  <a:pt x="0" y="0"/>
                </a:moveTo>
                <a:lnTo>
                  <a:pt x="1912925" y="0"/>
                </a:lnTo>
                <a:lnTo>
                  <a:pt x="1912925"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TextBox 17"/>
          <p:cNvSpPr txBox="1"/>
          <p:nvPr/>
        </p:nvSpPr>
        <p:spPr>
          <a:xfrm>
            <a:off x="3007830" y="1772184"/>
            <a:ext cx="6210322" cy="1656930"/>
          </a:xfrm>
          <a:prstGeom prst="rect">
            <a:avLst/>
          </a:prstGeom>
        </p:spPr>
        <p:txBody>
          <a:bodyPr lIns="0" tIns="0" rIns="0" bIns="0" rtlCol="0" anchor="t">
            <a:spAutoFit/>
          </a:bodyPr>
          <a:lstStyle/>
          <a:p>
            <a:pPr>
              <a:lnSpc>
                <a:spcPts val="2641"/>
              </a:lnSpc>
            </a:pPr>
            <a:r>
              <a:rPr lang="en-US" sz="1761" spc="17">
                <a:solidFill>
                  <a:srgbClr val="000000"/>
                </a:solidFill>
                <a:latin typeface="Glacial Indifference"/>
              </a:rPr>
              <a:t>Conflict resolution starts with everyone on the same page of what constitutes unacceptable behavior, conflicts, and complaints. Have a written plan staff and volunteers know, and post information about the actions/activities that are unacceptable by neighbors when at the facility.</a:t>
            </a:r>
          </a:p>
        </p:txBody>
      </p:sp>
      <p:sp>
        <p:nvSpPr>
          <p:cNvPr id="18" name="TextBox 18"/>
          <p:cNvSpPr txBox="1"/>
          <p:nvPr/>
        </p:nvSpPr>
        <p:spPr>
          <a:xfrm>
            <a:off x="7137060" y="1178306"/>
            <a:ext cx="2004589" cy="418897"/>
          </a:xfrm>
          <a:prstGeom prst="rect">
            <a:avLst/>
          </a:prstGeom>
        </p:spPr>
        <p:txBody>
          <a:bodyPr lIns="0" tIns="0" rIns="0" bIns="0" rtlCol="0" anchor="t">
            <a:spAutoFit/>
          </a:bodyPr>
          <a:lstStyle/>
          <a:p>
            <a:pPr algn="ctr">
              <a:lnSpc>
                <a:spcPts val="1748"/>
              </a:lnSpc>
            </a:pPr>
            <a:r>
              <a:rPr lang="en-US" sz="1165" spc="11">
                <a:solidFill>
                  <a:srgbClr val="EB4B21"/>
                </a:solidFill>
                <a:latin typeface="Glacial Indifference Bold"/>
              </a:rPr>
              <a:t>CONSIDER THE PERSPECTIVE OF THE NEIGHBOR.</a:t>
            </a:r>
          </a:p>
        </p:txBody>
      </p:sp>
      <p:sp>
        <p:nvSpPr>
          <p:cNvPr id="19" name="TextBox 19"/>
          <p:cNvSpPr txBox="1"/>
          <p:nvPr/>
        </p:nvSpPr>
        <p:spPr>
          <a:xfrm>
            <a:off x="3060602" y="1342795"/>
            <a:ext cx="4903031" cy="403023"/>
          </a:xfrm>
          <a:prstGeom prst="rect">
            <a:avLst/>
          </a:prstGeom>
        </p:spPr>
        <p:txBody>
          <a:bodyPr lIns="0" tIns="0" rIns="0" bIns="0" rtlCol="0" anchor="t">
            <a:spAutoFit/>
          </a:bodyPr>
          <a:lstStyle/>
          <a:p>
            <a:pPr>
              <a:lnSpc>
                <a:spcPts val="3219"/>
              </a:lnSpc>
            </a:pPr>
            <a:r>
              <a:rPr lang="en-US" sz="2300" spc="299">
                <a:solidFill>
                  <a:srgbClr val="000000"/>
                </a:solidFill>
                <a:latin typeface="Glacial Indifference Bold"/>
              </a:rPr>
              <a:t>CONFLICT RESOLUTION</a:t>
            </a:r>
          </a:p>
        </p:txBody>
      </p:sp>
      <p:sp>
        <p:nvSpPr>
          <p:cNvPr id="20" name="TextBox 20"/>
          <p:cNvSpPr txBox="1"/>
          <p:nvPr/>
        </p:nvSpPr>
        <p:spPr>
          <a:xfrm>
            <a:off x="664329" y="4176624"/>
            <a:ext cx="2665480" cy="588497"/>
          </a:xfrm>
          <a:prstGeom prst="rect">
            <a:avLst/>
          </a:prstGeom>
        </p:spPr>
        <p:txBody>
          <a:bodyPr lIns="0" tIns="0" rIns="0" bIns="0" rtlCol="0" anchor="t">
            <a:spAutoFit/>
          </a:bodyPr>
          <a:lstStyle/>
          <a:p>
            <a:pPr algn="ctr">
              <a:lnSpc>
                <a:spcPts val="2324"/>
              </a:lnSpc>
            </a:pPr>
            <a:r>
              <a:rPr lang="en-US" sz="1549" spc="15">
                <a:solidFill>
                  <a:srgbClr val="EB4B21"/>
                </a:solidFill>
                <a:latin typeface="Glacial Indifference Bold"/>
              </a:rPr>
              <a:t>WHAT TO DO WHEN CONFLICT ARISES?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par>
                                <p:cTn id="16" presetID="26" presetClass="emph" presetSubtype="0" fill="hold" grpId="0" nodeType="withEffect">
                                  <p:stCondLst>
                                    <p:cond delay="0"/>
                                  </p:stCondLst>
                                  <p:childTnLst>
                                    <p:animEffect transition="out" filter="fade">
                                      <p:cBhvr>
                                        <p:cTn id="17" dur="500" tmFilter="0, 0; .2, .5; .8, .5; 1, 0"/>
                                        <p:tgtEl>
                                          <p:spTgt spid="20"/>
                                        </p:tgtEl>
                                      </p:cBhvr>
                                    </p:animEffect>
                                    <p:animScale>
                                      <p:cBhvr>
                                        <p:cTn id="1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B5E21"/>
        </a:solidFill>
        <a:effectLst/>
      </p:bgPr>
    </p:bg>
    <p:spTree>
      <p:nvGrpSpPr>
        <p:cNvPr id="1" name=""/>
        <p:cNvGrpSpPr/>
        <p:nvPr/>
      </p:nvGrpSpPr>
      <p:grpSpPr>
        <a:xfrm>
          <a:off x="0" y="0"/>
          <a:ext cx="0" cy="0"/>
          <a:chOff x="0" y="0"/>
          <a:chExt cx="0" cy="0"/>
        </a:xfrm>
      </p:grpSpPr>
      <p:sp>
        <p:nvSpPr>
          <p:cNvPr id="2" name="AutoShape 2"/>
          <p:cNvSpPr/>
          <p:nvPr/>
        </p:nvSpPr>
        <p:spPr>
          <a:xfrm>
            <a:off x="86676" y="83884"/>
            <a:ext cx="9547080" cy="2705905"/>
          </a:xfrm>
          <a:prstGeom prst="rect">
            <a:avLst/>
          </a:prstGeom>
          <a:solidFill>
            <a:srgbClr val="FFFFFF"/>
          </a:solidFill>
        </p:spPr>
      </p:sp>
      <p:grpSp>
        <p:nvGrpSpPr>
          <p:cNvPr id="3" name="Group 3"/>
          <p:cNvGrpSpPr/>
          <p:nvPr/>
        </p:nvGrpSpPr>
        <p:grpSpPr>
          <a:xfrm>
            <a:off x="7213436" y="204704"/>
            <a:ext cx="2116849" cy="211684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DD61"/>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Discrimination complaints can be submitted online, by mail, fax, email, or phone.</a:t>
              </a:r>
            </a:p>
          </p:txBody>
        </p:sp>
      </p:grpSp>
      <p:sp>
        <p:nvSpPr>
          <p:cNvPr id="6" name="TextBox 6"/>
          <p:cNvSpPr txBox="1"/>
          <p:nvPr/>
        </p:nvSpPr>
        <p:spPr>
          <a:xfrm>
            <a:off x="596451" y="681927"/>
            <a:ext cx="6383568" cy="1355387"/>
          </a:xfrm>
          <a:prstGeom prst="rect">
            <a:avLst/>
          </a:prstGeom>
        </p:spPr>
        <p:txBody>
          <a:bodyPr lIns="0" tIns="0" rIns="0" bIns="0" rtlCol="0" anchor="t">
            <a:spAutoFit/>
          </a:bodyPr>
          <a:lstStyle/>
          <a:p>
            <a:pPr algn="ctr">
              <a:lnSpc>
                <a:spcPts val="5465"/>
              </a:lnSpc>
            </a:pPr>
            <a:r>
              <a:rPr lang="en-US" sz="4172" spc="120">
                <a:solidFill>
                  <a:srgbClr val="000000"/>
                </a:solidFill>
                <a:latin typeface="Montserrat Classic Bold"/>
              </a:rPr>
              <a:t>HANDLING CIVIL RIGHTS COMPLAINTS</a:t>
            </a:r>
          </a:p>
        </p:txBody>
      </p:sp>
      <p:sp>
        <p:nvSpPr>
          <p:cNvPr id="7" name="TextBox 7"/>
          <p:cNvSpPr txBox="1"/>
          <p:nvPr/>
        </p:nvSpPr>
        <p:spPr>
          <a:xfrm>
            <a:off x="86676" y="3021965"/>
            <a:ext cx="8935404" cy="1204595"/>
          </a:xfrm>
          <a:prstGeom prst="rect">
            <a:avLst/>
          </a:prstGeom>
        </p:spPr>
        <p:txBody>
          <a:bodyPr lIns="0" tIns="0" rIns="0" bIns="0" rtlCol="0" anchor="t">
            <a:spAutoFit/>
          </a:bodyPr>
          <a:lstStyle/>
          <a:p>
            <a:pPr marL="367029" lvl="1" indent="-183514">
              <a:lnSpc>
                <a:spcPts val="2379"/>
              </a:lnSpc>
              <a:buFont typeface="Arial"/>
              <a:buChar char="•"/>
            </a:pPr>
            <a:r>
              <a:rPr lang="en-US" sz="1699" spc="169">
                <a:solidFill>
                  <a:srgbClr val="FAFEFF"/>
                </a:solidFill>
                <a:latin typeface="Calibri (MS)"/>
              </a:rPr>
              <a:t>Remember the basis for a civil rights complaint (protected classes).</a:t>
            </a:r>
          </a:p>
          <a:p>
            <a:pPr marL="367029" lvl="1" indent="-183514">
              <a:lnSpc>
                <a:spcPts val="2379"/>
              </a:lnSpc>
              <a:buFont typeface="Arial"/>
              <a:buChar char="•"/>
            </a:pPr>
            <a:r>
              <a:rPr lang="en-US" sz="1699" spc="169">
                <a:solidFill>
                  <a:srgbClr val="FAFEFF"/>
                </a:solidFill>
                <a:latin typeface="Calibri (MS)"/>
              </a:rPr>
              <a:t>Keep an internal log (date, time, witness, details).</a:t>
            </a:r>
          </a:p>
          <a:p>
            <a:pPr marL="367029" lvl="1" indent="-183514">
              <a:lnSpc>
                <a:spcPts val="2379"/>
              </a:lnSpc>
              <a:buFont typeface="Arial"/>
              <a:buChar char="•"/>
            </a:pPr>
            <a:r>
              <a:rPr lang="en-US" sz="1699" spc="169">
                <a:solidFill>
                  <a:srgbClr val="FAFEFF"/>
                </a:solidFill>
                <a:latin typeface="Calibri (MS)"/>
              </a:rPr>
              <a:t>Never discourage anyone from filing a discrimination complaint.</a:t>
            </a:r>
          </a:p>
          <a:p>
            <a:pPr marL="367029" lvl="1" indent="-183514">
              <a:lnSpc>
                <a:spcPts val="2379"/>
              </a:lnSpc>
              <a:buFont typeface="Arial"/>
              <a:buChar char="•"/>
            </a:pPr>
            <a:r>
              <a:rPr lang="en-US" sz="1699" spc="169">
                <a:solidFill>
                  <a:srgbClr val="FAFEFF"/>
                </a:solidFill>
                <a:latin typeface="Calibri (MS)"/>
              </a:rPr>
              <a:t>Resolve the issue at the lowest possible level and as quickly as possible. </a:t>
            </a:r>
          </a:p>
        </p:txBody>
      </p:sp>
      <p:grpSp>
        <p:nvGrpSpPr>
          <p:cNvPr id="8" name="Group 8"/>
          <p:cNvGrpSpPr/>
          <p:nvPr/>
        </p:nvGrpSpPr>
        <p:grpSpPr>
          <a:xfrm>
            <a:off x="923670" y="5486400"/>
            <a:ext cx="2864565" cy="829703"/>
            <a:chOff x="0" y="0"/>
            <a:chExt cx="42681797" cy="12362508"/>
          </a:xfrm>
        </p:grpSpPr>
        <p:sp>
          <p:nvSpPr>
            <p:cNvPr id="9" name="Freeform 9"/>
            <p:cNvSpPr/>
            <p:nvPr/>
          </p:nvSpPr>
          <p:spPr>
            <a:xfrm>
              <a:off x="72390" y="72390"/>
              <a:ext cx="42537015" cy="12217727"/>
            </a:xfrm>
            <a:custGeom>
              <a:avLst/>
              <a:gdLst/>
              <a:ahLst/>
              <a:cxnLst/>
              <a:rect l="l" t="t" r="r" b="b"/>
              <a:pathLst>
                <a:path w="42537015" h="12217727">
                  <a:moveTo>
                    <a:pt x="0" y="0"/>
                  </a:moveTo>
                  <a:lnTo>
                    <a:pt x="42537015" y="0"/>
                  </a:lnTo>
                  <a:lnTo>
                    <a:pt x="42537015" y="12217727"/>
                  </a:lnTo>
                  <a:lnTo>
                    <a:pt x="0" y="12217727"/>
                  </a:lnTo>
                  <a:lnTo>
                    <a:pt x="0" y="0"/>
                  </a:lnTo>
                  <a:close/>
                </a:path>
              </a:pathLst>
            </a:custGeom>
            <a:solidFill>
              <a:srgbClr val="FAFEFF"/>
            </a:solidFill>
          </p:spPr>
        </p:sp>
        <p:sp>
          <p:nvSpPr>
            <p:cNvPr id="10" name="Freeform 10"/>
            <p:cNvSpPr/>
            <p:nvPr/>
          </p:nvSpPr>
          <p:spPr>
            <a:xfrm>
              <a:off x="0" y="0"/>
              <a:ext cx="42681798" cy="12362507"/>
            </a:xfrm>
            <a:custGeom>
              <a:avLst/>
              <a:gdLst/>
              <a:ahLst/>
              <a:cxnLst/>
              <a:rect l="l" t="t" r="r" b="b"/>
              <a:pathLst>
                <a:path w="42681798" h="12362507">
                  <a:moveTo>
                    <a:pt x="42537016" y="12217728"/>
                  </a:moveTo>
                  <a:lnTo>
                    <a:pt x="42681798" y="12217728"/>
                  </a:lnTo>
                  <a:lnTo>
                    <a:pt x="42681798" y="12362507"/>
                  </a:lnTo>
                  <a:lnTo>
                    <a:pt x="42537016" y="12362507"/>
                  </a:lnTo>
                  <a:lnTo>
                    <a:pt x="42537016" y="12217728"/>
                  </a:lnTo>
                  <a:close/>
                  <a:moveTo>
                    <a:pt x="0" y="144780"/>
                  </a:moveTo>
                  <a:lnTo>
                    <a:pt x="144780" y="144780"/>
                  </a:lnTo>
                  <a:lnTo>
                    <a:pt x="144780" y="12217728"/>
                  </a:lnTo>
                  <a:lnTo>
                    <a:pt x="0" y="12217728"/>
                  </a:lnTo>
                  <a:lnTo>
                    <a:pt x="0" y="144780"/>
                  </a:lnTo>
                  <a:close/>
                  <a:moveTo>
                    <a:pt x="0" y="12217728"/>
                  </a:moveTo>
                  <a:lnTo>
                    <a:pt x="144780" y="12217728"/>
                  </a:lnTo>
                  <a:lnTo>
                    <a:pt x="144780" y="12362507"/>
                  </a:lnTo>
                  <a:lnTo>
                    <a:pt x="0" y="12362507"/>
                  </a:lnTo>
                  <a:lnTo>
                    <a:pt x="0" y="12217728"/>
                  </a:lnTo>
                  <a:close/>
                  <a:moveTo>
                    <a:pt x="42537016" y="144780"/>
                  </a:moveTo>
                  <a:lnTo>
                    <a:pt x="42681798" y="144780"/>
                  </a:lnTo>
                  <a:lnTo>
                    <a:pt x="42681798" y="12217728"/>
                  </a:lnTo>
                  <a:lnTo>
                    <a:pt x="42537016" y="12217728"/>
                  </a:lnTo>
                  <a:lnTo>
                    <a:pt x="42537016" y="144780"/>
                  </a:lnTo>
                  <a:close/>
                  <a:moveTo>
                    <a:pt x="144780" y="12217728"/>
                  </a:moveTo>
                  <a:lnTo>
                    <a:pt x="42537016" y="12217728"/>
                  </a:lnTo>
                  <a:lnTo>
                    <a:pt x="42537016" y="12362507"/>
                  </a:lnTo>
                  <a:lnTo>
                    <a:pt x="144780" y="12362507"/>
                  </a:lnTo>
                  <a:lnTo>
                    <a:pt x="144780" y="12217728"/>
                  </a:lnTo>
                  <a:close/>
                  <a:moveTo>
                    <a:pt x="42537016" y="0"/>
                  </a:moveTo>
                  <a:lnTo>
                    <a:pt x="42681798" y="0"/>
                  </a:lnTo>
                  <a:lnTo>
                    <a:pt x="42681798" y="144780"/>
                  </a:lnTo>
                  <a:lnTo>
                    <a:pt x="42537016" y="144780"/>
                  </a:lnTo>
                  <a:lnTo>
                    <a:pt x="42537016" y="0"/>
                  </a:lnTo>
                  <a:close/>
                  <a:moveTo>
                    <a:pt x="0" y="0"/>
                  </a:moveTo>
                  <a:lnTo>
                    <a:pt x="144780" y="0"/>
                  </a:lnTo>
                  <a:lnTo>
                    <a:pt x="144780" y="144780"/>
                  </a:lnTo>
                  <a:lnTo>
                    <a:pt x="0" y="144780"/>
                  </a:lnTo>
                  <a:lnTo>
                    <a:pt x="0" y="0"/>
                  </a:lnTo>
                  <a:close/>
                  <a:moveTo>
                    <a:pt x="144780" y="0"/>
                  </a:moveTo>
                  <a:lnTo>
                    <a:pt x="42537016" y="0"/>
                  </a:lnTo>
                  <a:lnTo>
                    <a:pt x="42537016" y="144780"/>
                  </a:lnTo>
                  <a:lnTo>
                    <a:pt x="144780" y="144780"/>
                  </a:lnTo>
                  <a:lnTo>
                    <a:pt x="144780" y="0"/>
                  </a:lnTo>
                  <a:close/>
                </a:path>
              </a:pathLst>
            </a:custGeom>
            <a:solidFill>
              <a:srgbClr val="2E414D"/>
            </a:solidFill>
          </p:spPr>
        </p:sp>
      </p:grpSp>
      <p:sp>
        <p:nvSpPr>
          <p:cNvPr id="11" name="TextBox 11"/>
          <p:cNvSpPr txBox="1"/>
          <p:nvPr/>
        </p:nvSpPr>
        <p:spPr>
          <a:xfrm>
            <a:off x="974829" y="5597452"/>
            <a:ext cx="2762247" cy="588547"/>
          </a:xfrm>
          <a:prstGeom prst="rect">
            <a:avLst/>
          </a:prstGeom>
        </p:spPr>
        <p:txBody>
          <a:bodyPr lIns="0" tIns="0" rIns="0" bIns="0" rtlCol="0" anchor="t">
            <a:spAutoFit/>
          </a:bodyPr>
          <a:lstStyle/>
          <a:p>
            <a:pPr algn="ctr">
              <a:lnSpc>
                <a:spcPts val="1618"/>
              </a:lnSpc>
            </a:pPr>
            <a:r>
              <a:rPr lang="en-US" sz="1156" spc="115">
                <a:solidFill>
                  <a:srgbClr val="000000"/>
                </a:solidFill>
                <a:latin typeface="Canva Sans Bold"/>
              </a:rPr>
              <a:t>ANYONE HAS 180 DAYS FROM THE ALLEGED DISCRIMINATION EVENT TO FILE THE COMPLAINT. </a:t>
            </a:r>
          </a:p>
        </p:txBody>
      </p:sp>
      <p:sp>
        <p:nvSpPr>
          <p:cNvPr id="12" name="TextBox 12"/>
          <p:cNvSpPr txBox="1"/>
          <p:nvPr/>
        </p:nvSpPr>
        <p:spPr>
          <a:xfrm>
            <a:off x="4515419" y="4525412"/>
            <a:ext cx="5215064" cy="2520690"/>
          </a:xfrm>
          <a:prstGeom prst="rect">
            <a:avLst/>
          </a:prstGeom>
        </p:spPr>
        <p:txBody>
          <a:bodyPr lIns="0" tIns="0" rIns="0" bIns="0" rtlCol="0" anchor="t">
            <a:spAutoFit/>
          </a:bodyPr>
          <a:lstStyle/>
          <a:p>
            <a:pPr>
              <a:lnSpc>
                <a:spcPts val="2153"/>
              </a:lnSpc>
            </a:pPr>
            <a:r>
              <a:rPr lang="en-US" sz="1537" spc="153">
                <a:solidFill>
                  <a:srgbClr val="FAFEFF"/>
                </a:solidFill>
                <a:latin typeface="Calibri (MS)"/>
              </a:rPr>
              <a:t>Collect the following information (if possible):</a:t>
            </a:r>
          </a:p>
          <a:p>
            <a:pPr marL="332045" lvl="1" indent="-166023">
              <a:lnSpc>
                <a:spcPts val="2153"/>
              </a:lnSpc>
              <a:buFont typeface="Arial"/>
              <a:buChar char="•"/>
            </a:pPr>
            <a:r>
              <a:rPr lang="en-US" sz="1537" spc="153">
                <a:solidFill>
                  <a:srgbClr val="FAFEFF"/>
                </a:solidFill>
                <a:latin typeface="Calibri (MS)"/>
              </a:rPr>
              <a:t>Name, address, phone number</a:t>
            </a:r>
          </a:p>
          <a:p>
            <a:pPr marL="332045" lvl="1" indent="-166023">
              <a:lnSpc>
                <a:spcPts val="2153"/>
              </a:lnSpc>
              <a:buFont typeface="Arial"/>
              <a:buChar char="•"/>
            </a:pPr>
            <a:r>
              <a:rPr lang="en-US" sz="1537" spc="153">
                <a:solidFill>
                  <a:srgbClr val="FAFEFF"/>
                </a:solidFill>
                <a:latin typeface="Calibri (MS)"/>
              </a:rPr>
              <a:t>Specific location and date</a:t>
            </a:r>
          </a:p>
          <a:p>
            <a:pPr marL="332045" lvl="1" indent="-166023">
              <a:lnSpc>
                <a:spcPts val="2153"/>
              </a:lnSpc>
              <a:buFont typeface="Arial"/>
              <a:buChar char="•"/>
            </a:pPr>
            <a:r>
              <a:rPr lang="en-US" sz="1537" spc="153">
                <a:solidFill>
                  <a:srgbClr val="FAFEFF"/>
                </a:solidFill>
                <a:latin typeface="Calibri (MS)"/>
              </a:rPr>
              <a:t>Nature of the incident</a:t>
            </a:r>
          </a:p>
          <a:p>
            <a:pPr marL="332045" lvl="1" indent="-166023">
              <a:lnSpc>
                <a:spcPts val="2153"/>
              </a:lnSpc>
              <a:buFont typeface="Arial"/>
              <a:buChar char="•"/>
            </a:pPr>
            <a:r>
              <a:rPr lang="en-US" sz="1537" spc="153">
                <a:solidFill>
                  <a:srgbClr val="FAFEFF"/>
                </a:solidFill>
                <a:latin typeface="Calibri (MS)"/>
              </a:rPr>
              <a:t>Basis on which complainant believes discrimination exists</a:t>
            </a:r>
          </a:p>
          <a:p>
            <a:pPr>
              <a:lnSpc>
                <a:spcPts val="2153"/>
              </a:lnSpc>
            </a:pPr>
            <a:endParaRPr lang="en-US" sz="1537" spc="153">
              <a:solidFill>
                <a:srgbClr val="FAFEFF"/>
              </a:solidFill>
              <a:latin typeface="Calibri (MS)"/>
            </a:endParaRPr>
          </a:p>
          <a:p>
            <a:pPr>
              <a:lnSpc>
                <a:spcPts val="2153"/>
              </a:lnSpc>
            </a:pPr>
            <a:r>
              <a:rPr lang="en-US" sz="1537" spc="153">
                <a:solidFill>
                  <a:srgbClr val="FAFEFF"/>
                </a:solidFill>
                <a:latin typeface="Calibri (MS) Bold"/>
              </a:rPr>
              <a:t>Communicate this with Dare to Care and the Kentucky Department of Agriculture.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sp>
        <p:nvSpPr>
          <p:cNvPr id="2" name="TextBox 2"/>
          <p:cNvSpPr txBox="1"/>
          <p:nvPr/>
        </p:nvSpPr>
        <p:spPr>
          <a:xfrm>
            <a:off x="313414" y="450460"/>
            <a:ext cx="8639603" cy="994623"/>
          </a:xfrm>
          <a:prstGeom prst="rect">
            <a:avLst/>
          </a:prstGeom>
        </p:spPr>
        <p:txBody>
          <a:bodyPr lIns="0" tIns="0" rIns="0" bIns="0" rtlCol="0" anchor="t">
            <a:spAutoFit/>
          </a:bodyPr>
          <a:lstStyle/>
          <a:p>
            <a:pPr>
              <a:lnSpc>
                <a:spcPts val="8178"/>
              </a:lnSpc>
            </a:pPr>
            <a:r>
              <a:rPr lang="en-US" sz="5841">
                <a:solidFill>
                  <a:srgbClr val="EB5E21"/>
                </a:solidFill>
                <a:latin typeface="League Spartan"/>
              </a:rPr>
              <a:t>NONCOMPLIANCE</a:t>
            </a:r>
          </a:p>
        </p:txBody>
      </p:sp>
      <p:sp>
        <p:nvSpPr>
          <p:cNvPr id="3" name="TextBox 3"/>
          <p:cNvSpPr txBox="1"/>
          <p:nvPr/>
        </p:nvSpPr>
        <p:spPr>
          <a:xfrm>
            <a:off x="486691" y="1828623"/>
            <a:ext cx="8780218" cy="2956561"/>
          </a:xfrm>
          <a:prstGeom prst="rect">
            <a:avLst/>
          </a:prstGeom>
        </p:spPr>
        <p:txBody>
          <a:bodyPr lIns="0" tIns="0" rIns="0" bIns="0" rtlCol="0" anchor="t">
            <a:spAutoFit/>
          </a:bodyPr>
          <a:lstStyle/>
          <a:p>
            <a:pPr>
              <a:lnSpc>
                <a:spcPts val="2939"/>
              </a:lnSpc>
            </a:pPr>
            <a:r>
              <a:rPr lang="en-US" sz="2099" spc="8">
                <a:solidFill>
                  <a:srgbClr val="000000"/>
                </a:solidFill>
                <a:latin typeface="Open Sans 1 Bold"/>
              </a:rPr>
              <a:t>Areas of review include:</a:t>
            </a:r>
          </a:p>
          <a:p>
            <a:pPr marL="453385" lvl="1" indent="-226693">
              <a:lnSpc>
                <a:spcPts val="2939"/>
              </a:lnSpc>
              <a:buFont typeface="Arial"/>
              <a:buChar char="•"/>
            </a:pPr>
            <a:r>
              <a:rPr lang="en-US" sz="2099" spc="8">
                <a:solidFill>
                  <a:srgbClr val="000000"/>
                </a:solidFill>
                <a:latin typeface="Open Sans 1"/>
              </a:rPr>
              <a:t>Equal access to the program. </a:t>
            </a:r>
          </a:p>
          <a:p>
            <a:pPr marL="453385" lvl="1" indent="-226693">
              <a:lnSpc>
                <a:spcPts val="2939"/>
              </a:lnSpc>
              <a:buFont typeface="Arial"/>
              <a:buChar char="•"/>
            </a:pPr>
            <a:r>
              <a:rPr lang="en-US" sz="2099" spc="8">
                <a:solidFill>
                  <a:srgbClr val="000000"/>
                </a:solidFill>
                <a:latin typeface="Open Sans 1"/>
              </a:rPr>
              <a:t>Displaying the appropriate information/posters.</a:t>
            </a:r>
          </a:p>
          <a:p>
            <a:pPr marL="453385" lvl="1" indent="-226693">
              <a:lnSpc>
                <a:spcPts val="2939"/>
              </a:lnSpc>
              <a:buFont typeface="Arial"/>
              <a:buChar char="•"/>
            </a:pPr>
            <a:r>
              <a:rPr lang="en-US" sz="2099" spc="8">
                <a:solidFill>
                  <a:srgbClr val="000000"/>
                </a:solidFill>
                <a:latin typeface="Open Sans 1"/>
              </a:rPr>
              <a:t>Nondiscrimination statement displayed.</a:t>
            </a:r>
          </a:p>
          <a:p>
            <a:pPr marL="453385" lvl="1" indent="-226693">
              <a:lnSpc>
                <a:spcPts val="2939"/>
              </a:lnSpc>
              <a:buFont typeface="Arial"/>
              <a:buChar char="•"/>
            </a:pPr>
            <a:r>
              <a:rPr lang="en-US" sz="2099" spc="8">
                <a:solidFill>
                  <a:srgbClr val="000000"/>
                </a:solidFill>
                <a:latin typeface="Open Sans 1"/>
              </a:rPr>
              <a:t>Sharing the service hours and location in the area and with others. </a:t>
            </a:r>
          </a:p>
          <a:p>
            <a:pPr marL="453385" lvl="1" indent="-226693">
              <a:lnSpc>
                <a:spcPts val="2939"/>
              </a:lnSpc>
              <a:buFont typeface="Arial"/>
              <a:buChar char="•"/>
            </a:pPr>
            <a:r>
              <a:rPr lang="en-US" sz="2099" spc="8">
                <a:solidFill>
                  <a:srgbClr val="000000"/>
                </a:solidFill>
                <a:latin typeface="Open Sans 1"/>
              </a:rPr>
              <a:t>If files are being kept for 3 years plus the current year. </a:t>
            </a:r>
          </a:p>
          <a:p>
            <a:pPr marL="453385" lvl="1" indent="-226693">
              <a:lnSpc>
                <a:spcPts val="2939"/>
              </a:lnSpc>
              <a:buFont typeface="Arial"/>
              <a:buChar char="•"/>
            </a:pPr>
            <a:r>
              <a:rPr lang="en-US" sz="2099" spc="8">
                <a:solidFill>
                  <a:srgbClr val="000000"/>
                </a:solidFill>
                <a:latin typeface="Open Sans 1"/>
              </a:rPr>
              <a:t>How Civil Rights complaints are handled. </a:t>
            </a:r>
          </a:p>
          <a:p>
            <a:pPr marL="453385" lvl="1" indent="-226693">
              <a:lnSpc>
                <a:spcPts val="2939"/>
              </a:lnSpc>
              <a:buFont typeface="Arial"/>
              <a:buChar char="•"/>
            </a:pPr>
            <a:r>
              <a:rPr lang="en-US" sz="2099" spc="8">
                <a:solidFill>
                  <a:srgbClr val="000000"/>
                </a:solidFill>
                <a:latin typeface="Open Sans 1"/>
              </a:rPr>
              <a:t>Whether Civil Rights training has been completed. </a:t>
            </a:r>
          </a:p>
        </p:txBody>
      </p:sp>
      <p:sp>
        <p:nvSpPr>
          <p:cNvPr id="4" name="TextBox 4"/>
          <p:cNvSpPr txBox="1"/>
          <p:nvPr/>
        </p:nvSpPr>
        <p:spPr>
          <a:xfrm>
            <a:off x="313414" y="1309193"/>
            <a:ext cx="7753828" cy="233680"/>
          </a:xfrm>
          <a:prstGeom prst="rect">
            <a:avLst/>
          </a:prstGeom>
        </p:spPr>
        <p:txBody>
          <a:bodyPr lIns="0" tIns="0" rIns="0" bIns="0" rtlCol="0" anchor="t">
            <a:spAutoFit/>
          </a:bodyPr>
          <a:lstStyle/>
          <a:p>
            <a:pPr>
              <a:lnSpc>
                <a:spcPts val="1819"/>
              </a:lnSpc>
              <a:spcBef>
                <a:spcPct val="0"/>
              </a:spcBef>
            </a:pPr>
            <a:r>
              <a:rPr lang="en-US" sz="1299" spc="5">
                <a:solidFill>
                  <a:srgbClr val="000000"/>
                </a:solidFill>
                <a:latin typeface="Open Sans 1 Bold Italics"/>
              </a:rPr>
              <a:t>a factual finding that any civil rights requirement is not being adhered to by an entity. </a:t>
            </a:r>
          </a:p>
        </p:txBody>
      </p:sp>
      <p:sp>
        <p:nvSpPr>
          <p:cNvPr id="5" name="TextBox 5"/>
          <p:cNvSpPr txBox="1"/>
          <p:nvPr/>
        </p:nvSpPr>
        <p:spPr>
          <a:xfrm>
            <a:off x="486691" y="5487458"/>
            <a:ext cx="8780218" cy="1544321"/>
          </a:xfrm>
          <a:prstGeom prst="rect">
            <a:avLst/>
          </a:prstGeom>
        </p:spPr>
        <p:txBody>
          <a:bodyPr lIns="0" tIns="0" rIns="0" bIns="0" rtlCol="0" anchor="t">
            <a:spAutoFit/>
          </a:bodyPr>
          <a:lstStyle/>
          <a:p>
            <a:pPr algn="ctr">
              <a:lnSpc>
                <a:spcPts val="3079"/>
              </a:lnSpc>
            </a:pPr>
            <a:r>
              <a:rPr lang="en-US" sz="2199" spc="8">
                <a:solidFill>
                  <a:srgbClr val="000000"/>
                </a:solidFill>
                <a:latin typeface="Open Sans 1 Bold"/>
              </a:rPr>
              <a:t>Examples of noncompliance include: </a:t>
            </a:r>
          </a:p>
          <a:p>
            <a:pPr marL="474975" lvl="1" indent="-237487" algn="ctr">
              <a:lnSpc>
                <a:spcPts val="3079"/>
              </a:lnSpc>
              <a:buFont typeface="Arial"/>
              <a:buChar char="•"/>
            </a:pPr>
            <a:r>
              <a:rPr lang="en-US" sz="2199" spc="8">
                <a:solidFill>
                  <a:srgbClr val="000000"/>
                </a:solidFill>
                <a:latin typeface="Open Sans 1"/>
              </a:rPr>
              <a:t>Denying someone access to TEFAP based on a protected class. </a:t>
            </a:r>
          </a:p>
          <a:p>
            <a:pPr marL="474975" lvl="1" indent="-237487" algn="ctr">
              <a:lnSpc>
                <a:spcPts val="3079"/>
              </a:lnSpc>
              <a:buFont typeface="Arial"/>
              <a:buChar char="•"/>
            </a:pPr>
            <a:r>
              <a:rPr lang="en-US" sz="2199" spc="8">
                <a:solidFill>
                  <a:srgbClr val="000000"/>
                </a:solidFill>
                <a:latin typeface="Open Sans 1"/>
              </a:rPr>
              <a:t>Providing TEFAP products inequitably or in a disparate manner on the basis of the protected class.  </a:t>
            </a:r>
          </a:p>
        </p:txBody>
      </p:sp>
      <p:sp>
        <p:nvSpPr>
          <p:cNvPr id="6" name="Freeform 6"/>
          <p:cNvSpPr/>
          <p:nvPr/>
        </p:nvSpPr>
        <p:spPr>
          <a:xfrm>
            <a:off x="-479" y="5109034"/>
            <a:ext cx="9267388" cy="92674"/>
          </a:xfrm>
          <a:custGeom>
            <a:avLst/>
            <a:gdLst/>
            <a:ahLst/>
            <a:cxnLst/>
            <a:rect l="l" t="t" r="r" b="b"/>
            <a:pathLst>
              <a:path w="9267388" h="92674">
                <a:moveTo>
                  <a:pt x="0" y="0"/>
                </a:moveTo>
                <a:lnTo>
                  <a:pt x="9267388" y="0"/>
                </a:lnTo>
                <a:lnTo>
                  <a:pt x="9267388" y="92674"/>
                </a:lnTo>
                <a:lnTo>
                  <a:pt x="0" y="926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B5E21"/>
        </a:solidFill>
        <a:effectLst/>
      </p:bgPr>
    </p:bg>
    <p:spTree>
      <p:nvGrpSpPr>
        <p:cNvPr id="1" name=""/>
        <p:cNvGrpSpPr/>
        <p:nvPr/>
      </p:nvGrpSpPr>
      <p:grpSpPr>
        <a:xfrm>
          <a:off x="0" y="0"/>
          <a:ext cx="0" cy="0"/>
          <a:chOff x="0" y="0"/>
          <a:chExt cx="0" cy="0"/>
        </a:xfrm>
      </p:grpSpPr>
      <p:grpSp>
        <p:nvGrpSpPr>
          <p:cNvPr id="2" name="Group 2"/>
          <p:cNvGrpSpPr/>
          <p:nvPr/>
        </p:nvGrpSpPr>
        <p:grpSpPr>
          <a:xfrm>
            <a:off x="206272" y="134590"/>
            <a:ext cx="4670528" cy="6065099"/>
            <a:chOff x="0" y="0"/>
            <a:chExt cx="1729825" cy="2246333"/>
          </a:xfrm>
        </p:grpSpPr>
        <p:sp>
          <p:nvSpPr>
            <p:cNvPr id="3" name="Freeform 3"/>
            <p:cNvSpPr/>
            <p:nvPr/>
          </p:nvSpPr>
          <p:spPr>
            <a:xfrm>
              <a:off x="0" y="0"/>
              <a:ext cx="1729825" cy="2246333"/>
            </a:xfrm>
            <a:custGeom>
              <a:avLst/>
              <a:gdLst/>
              <a:ahLst/>
              <a:cxnLst/>
              <a:rect l="l" t="t" r="r" b="b"/>
              <a:pathLst>
                <a:path w="1729825" h="2246333">
                  <a:moveTo>
                    <a:pt x="0" y="0"/>
                  </a:moveTo>
                  <a:lnTo>
                    <a:pt x="1729825" y="0"/>
                  </a:lnTo>
                  <a:lnTo>
                    <a:pt x="1729825" y="2246333"/>
                  </a:lnTo>
                  <a:lnTo>
                    <a:pt x="0" y="2246333"/>
                  </a:lnTo>
                  <a:close/>
                </a:path>
              </a:pathLst>
            </a:custGeom>
            <a:solidFill>
              <a:srgbClr val="FFDD61"/>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819"/>
                </a:lnSpc>
              </a:pPr>
              <a:endParaRPr/>
            </a:p>
          </p:txBody>
        </p:sp>
      </p:grpSp>
      <p:sp>
        <p:nvSpPr>
          <p:cNvPr id="5" name="Freeform 5"/>
          <p:cNvSpPr/>
          <p:nvPr/>
        </p:nvSpPr>
        <p:spPr>
          <a:xfrm>
            <a:off x="313009" y="214255"/>
            <a:ext cx="4457054" cy="5905770"/>
          </a:xfrm>
          <a:custGeom>
            <a:avLst/>
            <a:gdLst/>
            <a:ahLst/>
            <a:cxnLst/>
            <a:rect l="l" t="t" r="r" b="b"/>
            <a:pathLst>
              <a:path w="4457054" h="5905770">
                <a:moveTo>
                  <a:pt x="0" y="0"/>
                </a:moveTo>
                <a:lnTo>
                  <a:pt x="4457054" y="0"/>
                </a:lnTo>
                <a:lnTo>
                  <a:pt x="4457054" y="5905770"/>
                </a:lnTo>
                <a:lnTo>
                  <a:pt x="0" y="5905770"/>
                </a:lnTo>
                <a:lnTo>
                  <a:pt x="0" y="0"/>
                </a:lnTo>
                <a:close/>
              </a:path>
            </a:pathLst>
          </a:custGeom>
          <a:blipFill>
            <a:blip r:embed="rId3"/>
            <a:stretch>
              <a:fillRect/>
            </a:stretch>
          </a:blipFill>
        </p:spPr>
      </p:sp>
      <p:sp>
        <p:nvSpPr>
          <p:cNvPr id="6" name="Freeform 6"/>
          <p:cNvSpPr/>
          <p:nvPr/>
        </p:nvSpPr>
        <p:spPr>
          <a:xfrm>
            <a:off x="5873523" y="2644702"/>
            <a:ext cx="3659753" cy="4436405"/>
          </a:xfrm>
          <a:custGeom>
            <a:avLst/>
            <a:gdLst/>
            <a:ahLst/>
            <a:cxnLst/>
            <a:rect l="l" t="t" r="r" b="b"/>
            <a:pathLst>
              <a:path w="3659753" h="4436405">
                <a:moveTo>
                  <a:pt x="0" y="0"/>
                </a:moveTo>
                <a:lnTo>
                  <a:pt x="3659752" y="0"/>
                </a:lnTo>
                <a:lnTo>
                  <a:pt x="3659752" y="4436405"/>
                </a:lnTo>
                <a:lnTo>
                  <a:pt x="0" y="4436405"/>
                </a:lnTo>
                <a:lnTo>
                  <a:pt x="0" y="0"/>
                </a:lnTo>
                <a:close/>
              </a:path>
            </a:pathLst>
          </a:custGeom>
          <a:blipFill>
            <a:blip r:embed="rId4"/>
            <a:stretch>
              <a:fillRect l="-2914"/>
            </a:stretch>
          </a:blipFill>
        </p:spPr>
      </p:sp>
      <p:grpSp>
        <p:nvGrpSpPr>
          <p:cNvPr id="7" name="Group 7"/>
          <p:cNvGrpSpPr/>
          <p:nvPr/>
        </p:nvGrpSpPr>
        <p:grpSpPr>
          <a:xfrm>
            <a:off x="4168055" y="-201147"/>
            <a:ext cx="1204017" cy="1204017"/>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DD61"/>
            </a:solidFill>
          </p:spPr>
        </p:sp>
        <p:sp>
          <p:nvSpPr>
            <p:cNvPr id="9" name="TextBox 9"/>
            <p:cNvSpPr txBox="1"/>
            <p:nvPr/>
          </p:nvSpPr>
          <p:spPr>
            <a:xfrm>
              <a:off x="127000" y="88900"/>
              <a:ext cx="558800" cy="5969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SIGN NOW!</a:t>
              </a:r>
            </a:p>
          </p:txBody>
        </p:sp>
      </p:grpSp>
      <p:grpSp>
        <p:nvGrpSpPr>
          <p:cNvPr id="10" name="Group 10"/>
          <p:cNvGrpSpPr/>
          <p:nvPr/>
        </p:nvGrpSpPr>
        <p:grpSpPr>
          <a:xfrm>
            <a:off x="4952293" y="4073590"/>
            <a:ext cx="2586424" cy="1017316"/>
            <a:chOff x="0" y="0"/>
            <a:chExt cx="1004914" cy="395262"/>
          </a:xfrm>
        </p:grpSpPr>
        <p:sp>
          <p:nvSpPr>
            <p:cNvPr id="11" name="Freeform 11"/>
            <p:cNvSpPr/>
            <p:nvPr/>
          </p:nvSpPr>
          <p:spPr>
            <a:xfrm>
              <a:off x="0" y="0"/>
              <a:ext cx="1004914" cy="395262"/>
            </a:xfrm>
            <a:custGeom>
              <a:avLst/>
              <a:gdLst/>
              <a:ahLst/>
              <a:cxnLst/>
              <a:rect l="l" t="t" r="r" b="b"/>
              <a:pathLst>
                <a:path w="1004914" h="395262">
                  <a:moveTo>
                    <a:pt x="801714" y="0"/>
                  </a:moveTo>
                  <a:lnTo>
                    <a:pt x="0" y="0"/>
                  </a:lnTo>
                  <a:lnTo>
                    <a:pt x="0" y="395262"/>
                  </a:lnTo>
                  <a:lnTo>
                    <a:pt x="801714" y="395262"/>
                  </a:lnTo>
                  <a:lnTo>
                    <a:pt x="1004914" y="197631"/>
                  </a:lnTo>
                  <a:lnTo>
                    <a:pt x="801714" y="0"/>
                  </a:lnTo>
                  <a:close/>
                </a:path>
              </a:pathLst>
            </a:custGeom>
            <a:solidFill>
              <a:srgbClr val="FFDD61"/>
            </a:solidFill>
          </p:spPr>
        </p:sp>
        <p:sp>
          <p:nvSpPr>
            <p:cNvPr id="12" name="TextBox 12"/>
            <p:cNvSpPr txBox="1"/>
            <p:nvPr/>
          </p:nvSpPr>
          <p:spPr>
            <a:xfrm>
              <a:off x="0" y="-38100"/>
              <a:ext cx="698500" cy="444500"/>
            </a:xfrm>
            <a:prstGeom prst="rect">
              <a:avLst/>
            </a:prstGeom>
          </p:spPr>
          <p:txBody>
            <a:bodyPr lIns="50800" tIns="50800" rIns="50800" bIns="50800" rtlCol="0" anchor="ctr"/>
            <a:lstStyle/>
            <a:p>
              <a:pPr algn="ctr">
                <a:lnSpc>
                  <a:spcPts val="1819"/>
                </a:lnSpc>
              </a:pPr>
              <a:r>
                <a:rPr lang="en-US" sz="1299" spc="5">
                  <a:solidFill>
                    <a:srgbClr val="000000"/>
                  </a:solidFill>
                  <a:latin typeface="Open Sans 1 Bold"/>
                </a:rPr>
                <a:t>Send to Partner Development once staff/volunteers have been trained.</a:t>
              </a:r>
            </a:p>
          </p:txBody>
        </p:sp>
      </p:grpSp>
      <p:sp>
        <p:nvSpPr>
          <p:cNvPr id="13" name="TextBox 13"/>
          <p:cNvSpPr txBox="1"/>
          <p:nvPr/>
        </p:nvSpPr>
        <p:spPr>
          <a:xfrm>
            <a:off x="5479369" y="502960"/>
            <a:ext cx="4118697" cy="1826191"/>
          </a:xfrm>
          <a:prstGeom prst="rect">
            <a:avLst/>
          </a:prstGeom>
        </p:spPr>
        <p:txBody>
          <a:bodyPr lIns="0" tIns="0" rIns="0" bIns="0" rtlCol="0" anchor="t">
            <a:spAutoFit/>
          </a:bodyPr>
          <a:lstStyle/>
          <a:p>
            <a:pPr>
              <a:lnSpc>
                <a:spcPts val="4764"/>
              </a:lnSpc>
            </a:pPr>
            <a:r>
              <a:rPr lang="en-US" sz="4292" spc="94">
                <a:solidFill>
                  <a:srgbClr val="FFFFFF"/>
                </a:solidFill>
                <a:latin typeface="League Spartan"/>
              </a:rPr>
              <a:t>CIVIL RIGHTS TRAINING AGREEMENTS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91DB83A9-C135-D651-79B1-5CB54E07B155}"/>
              </a:ext>
            </a:extLst>
          </p:cNvPr>
          <p:cNvGrpSpPr/>
          <p:nvPr/>
        </p:nvGrpSpPr>
        <p:grpSpPr>
          <a:xfrm>
            <a:off x="1" y="0"/>
            <a:ext cx="9783202" cy="7315200"/>
            <a:chOff x="0" y="0"/>
            <a:chExt cx="29407768" cy="29772022"/>
          </a:xfrm>
        </p:grpSpPr>
        <p:sp>
          <p:nvSpPr>
            <p:cNvPr id="11" name="Freeform 3">
              <a:extLst>
                <a:ext uri="{FF2B5EF4-FFF2-40B4-BE49-F238E27FC236}">
                  <a16:creationId xmlns:a16="http://schemas.microsoft.com/office/drawing/2014/main" id="{B626D426-2B66-BE3C-2A54-C18E4C7E53F3}"/>
                </a:ext>
              </a:extLst>
            </p:cNvPr>
            <p:cNvSpPr/>
            <p:nvPr/>
          </p:nvSpPr>
          <p:spPr>
            <a:xfrm>
              <a:off x="72389" y="9259065"/>
              <a:ext cx="29262987" cy="10899074"/>
            </a:xfrm>
            <a:custGeom>
              <a:avLst/>
              <a:gdLst/>
              <a:ahLst/>
              <a:cxnLst/>
              <a:rect l="l" t="t" r="r" b="b"/>
              <a:pathLst>
                <a:path w="29262988" h="29627242">
                  <a:moveTo>
                    <a:pt x="0" y="0"/>
                  </a:moveTo>
                  <a:lnTo>
                    <a:pt x="29262988" y="0"/>
                  </a:lnTo>
                  <a:lnTo>
                    <a:pt x="29262988" y="29627242"/>
                  </a:lnTo>
                  <a:lnTo>
                    <a:pt x="0" y="29627242"/>
                  </a:lnTo>
                  <a:lnTo>
                    <a:pt x="0" y="0"/>
                  </a:lnTo>
                  <a:close/>
                </a:path>
              </a:pathLst>
            </a:custGeom>
            <a:solidFill>
              <a:srgbClr val="FFDD61"/>
            </a:solidFill>
          </p:spPr>
        </p:sp>
        <p:sp>
          <p:nvSpPr>
            <p:cNvPr id="12" name="Freeform 4">
              <a:extLst>
                <a:ext uri="{FF2B5EF4-FFF2-40B4-BE49-F238E27FC236}">
                  <a16:creationId xmlns:a16="http://schemas.microsoft.com/office/drawing/2014/main" id="{CD6688DA-96DA-A591-34D1-EFF6394CD832}"/>
                </a:ext>
              </a:extLst>
            </p:cNvPr>
            <p:cNvSpPr/>
            <p:nvPr/>
          </p:nvSpPr>
          <p:spPr>
            <a:xfrm>
              <a:off x="0" y="0"/>
              <a:ext cx="29407768" cy="29772022"/>
            </a:xfrm>
            <a:custGeom>
              <a:avLst/>
              <a:gdLst/>
              <a:ahLst/>
              <a:cxnLst/>
              <a:rect l="l" t="t" r="r" b="b"/>
              <a:pathLst>
                <a:path w="29407768" h="29772022">
                  <a:moveTo>
                    <a:pt x="29262989" y="29627240"/>
                  </a:moveTo>
                  <a:lnTo>
                    <a:pt x="29407768" y="29627240"/>
                  </a:lnTo>
                  <a:lnTo>
                    <a:pt x="29407768" y="29772022"/>
                  </a:lnTo>
                  <a:lnTo>
                    <a:pt x="29262989" y="29772022"/>
                  </a:lnTo>
                  <a:lnTo>
                    <a:pt x="29262989" y="29627240"/>
                  </a:lnTo>
                  <a:close/>
                  <a:moveTo>
                    <a:pt x="0" y="144780"/>
                  </a:moveTo>
                  <a:lnTo>
                    <a:pt x="144780" y="144780"/>
                  </a:lnTo>
                  <a:lnTo>
                    <a:pt x="144780" y="29627240"/>
                  </a:lnTo>
                  <a:lnTo>
                    <a:pt x="0" y="29627240"/>
                  </a:lnTo>
                  <a:lnTo>
                    <a:pt x="0" y="144780"/>
                  </a:lnTo>
                  <a:close/>
                  <a:moveTo>
                    <a:pt x="0" y="29627240"/>
                  </a:moveTo>
                  <a:lnTo>
                    <a:pt x="144780" y="29627240"/>
                  </a:lnTo>
                  <a:lnTo>
                    <a:pt x="144780" y="29772022"/>
                  </a:lnTo>
                  <a:lnTo>
                    <a:pt x="0" y="29772022"/>
                  </a:lnTo>
                  <a:lnTo>
                    <a:pt x="0" y="29627240"/>
                  </a:lnTo>
                  <a:close/>
                  <a:moveTo>
                    <a:pt x="29262989" y="144780"/>
                  </a:moveTo>
                  <a:lnTo>
                    <a:pt x="29407768" y="144780"/>
                  </a:lnTo>
                  <a:lnTo>
                    <a:pt x="29407768" y="29627240"/>
                  </a:lnTo>
                  <a:lnTo>
                    <a:pt x="29262989" y="29627240"/>
                  </a:lnTo>
                  <a:lnTo>
                    <a:pt x="29262989" y="144780"/>
                  </a:lnTo>
                  <a:close/>
                  <a:moveTo>
                    <a:pt x="144780" y="29627240"/>
                  </a:moveTo>
                  <a:lnTo>
                    <a:pt x="29262989" y="29627240"/>
                  </a:lnTo>
                  <a:lnTo>
                    <a:pt x="29262989" y="29772022"/>
                  </a:lnTo>
                  <a:lnTo>
                    <a:pt x="144780" y="29772022"/>
                  </a:lnTo>
                  <a:lnTo>
                    <a:pt x="144780" y="29627240"/>
                  </a:lnTo>
                  <a:close/>
                  <a:moveTo>
                    <a:pt x="29262989" y="0"/>
                  </a:moveTo>
                  <a:lnTo>
                    <a:pt x="29407768" y="0"/>
                  </a:lnTo>
                  <a:lnTo>
                    <a:pt x="29407768" y="144780"/>
                  </a:lnTo>
                  <a:lnTo>
                    <a:pt x="29262989" y="144780"/>
                  </a:lnTo>
                  <a:lnTo>
                    <a:pt x="29262989" y="0"/>
                  </a:lnTo>
                  <a:close/>
                  <a:moveTo>
                    <a:pt x="0" y="0"/>
                  </a:moveTo>
                  <a:lnTo>
                    <a:pt x="144780" y="0"/>
                  </a:lnTo>
                  <a:lnTo>
                    <a:pt x="144780" y="144780"/>
                  </a:lnTo>
                  <a:lnTo>
                    <a:pt x="0" y="144780"/>
                  </a:lnTo>
                  <a:lnTo>
                    <a:pt x="0" y="0"/>
                  </a:lnTo>
                  <a:close/>
                  <a:moveTo>
                    <a:pt x="144780" y="0"/>
                  </a:moveTo>
                  <a:lnTo>
                    <a:pt x="29262989" y="0"/>
                  </a:lnTo>
                  <a:lnTo>
                    <a:pt x="29262989" y="144780"/>
                  </a:lnTo>
                  <a:lnTo>
                    <a:pt x="144780" y="144780"/>
                  </a:lnTo>
                  <a:lnTo>
                    <a:pt x="144780" y="0"/>
                  </a:lnTo>
                  <a:close/>
                </a:path>
              </a:pathLst>
            </a:custGeom>
            <a:solidFill>
              <a:srgbClr val="EB4B21"/>
            </a:solidFill>
          </p:spPr>
        </p:sp>
      </p:grpSp>
      <p:sp>
        <p:nvSpPr>
          <p:cNvPr id="2" name="TextBox 2"/>
          <p:cNvSpPr txBox="1"/>
          <p:nvPr/>
        </p:nvSpPr>
        <p:spPr>
          <a:xfrm>
            <a:off x="-28575" y="1326534"/>
            <a:ext cx="9735036" cy="655949"/>
          </a:xfrm>
          <a:prstGeom prst="rect">
            <a:avLst/>
          </a:prstGeom>
        </p:spPr>
        <p:txBody>
          <a:bodyPr wrap="square" lIns="0" tIns="0" rIns="0" bIns="0" rtlCol="0" anchor="t">
            <a:spAutoFit/>
          </a:bodyPr>
          <a:lstStyle/>
          <a:p>
            <a:pPr algn="ctr">
              <a:lnSpc>
                <a:spcPts val="5320"/>
              </a:lnSpc>
            </a:pPr>
            <a:r>
              <a:rPr lang="en-US" sz="3800">
                <a:solidFill>
                  <a:srgbClr val="000000"/>
                </a:solidFill>
                <a:latin typeface="League Spartan"/>
              </a:rPr>
              <a:t>ADDITIONAL RESOURCES</a:t>
            </a:r>
          </a:p>
        </p:txBody>
      </p:sp>
      <p:sp>
        <p:nvSpPr>
          <p:cNvPr id="3" name="TextBox 3"/>
          <p:cNvSpPr txBox="1"/>
          <p:nvPr/>
        </p:nvSpPr>
        <p:spPr>
          <a:xfrm>
            <a:off x="731520" y="2544224"/>
            <a:ext cx="8552112" cy="349250"/>
          </a:xfrm>
          <a:prstGeom prst="rect">
            <a:avLst/>
          </a:prstGeom>
        </p:spPr>
        <p:txBody>
          <a:bodyPr lIns="0" tIns="0" rIns="0" bIns="0" rtlCol="0" anchor="t">
            <a:spAutoFit/>
          </a:bodyPr>
          <a:lstStyle/>
          <a:p>
            <a:pPr marL="431801" lvl="1" indent="-215900">
              <a:lnSpc>
                <a:spcPts val="2800"/>
              </a:lnSpc>
              <a:buFont typeface="Arial"/>
              <a:buChar char="•"/>
            </a:pPr>
            <a:r>
              <a:rPr lang="en-US" sz="2000" u="sng">
                <a:solidFill>
                  <a:srgbClr val="000000"/>
                </a:solidFill>
                <a:latin typeface="Canva Sans Bold"/>
                <a:hlinkClick r:id="rId3" tooltip="https://www.kyagr.com/CONSUMER/SUPPLEMENTAL-PROGRAMS.HTML"/>
              </a:rPr>
              <a:t>Kentucky Department of Agriculture TEFAP Materials ​</a:t>
            </a:r>
          </a:p>
        </p:txBody>
      </p:sp>
      <p:sp>
        <p:nvSpPr>
          <p:cNvPr id="4" name="TextBox 4"/>
          <p:cNvSpPr txBox="1"/>
          <p:nvPr/>
        </p:nvSpPr>
        <p:spPr>
          <a:xfrm>
            <a:off x="743561" y="3737015"/>
            <a:ext cx="8552112" cy="349250"/>
          </a:xfrm>
          <a:prstGeom prst="rect">
            <a:avLst/>
          </a:prstGeom>
        </p:spPr>
        <p:txBody>
          <a:bodyPr lIns="0" tIns="0" rIns="0" bIns="0" rtlCol="0" anchor="t">
            <a:spAutoFit/>
          </a:bodyPr>
          <a:lstStyle/>
          <a:p>
            <a:pPr marL="431801" lvl="1" indent="-215900">
              <a:lnSpc>
                <a:spcPts val="2800"/>
              </a:lnSpc>
              <a:buFont typeface="Arial"/>
              <a:buChar char="•"/>
            </a:pPr>
            <a:r>
              <a:rPr lang="en-US" sz="2000" u="sng">
                <a:solidFill>
                  <a:srgbClr val="000000"/>
                </a:solidFill>
                <a:latin typeface="Canva Sans Bold"/>
                <a:hlinkClick r:id="rId4" tooltip="https://www.usda.gov/sites/default/files/documents/USDA-OASCR%20P-Complaint-Form-0508-0002-508-11-28-17Fax2Mail.pdf"/>
              </a:rPr>
              <a:t>USDA Program Discrimination Complaint Form​</a:t>
            </a:r>
          </a:p>
        </p:txBody>
      </p:sp>
      <p:sp>
        <p:nvSpPr>
          <p:cNvPr id="5" name="TextBox 5"/>
          <p:cNvSpPr txBox="1"/>
          <p:nvPr/>
        </p:nvSpPr>
        <p:spPr>
          <a:xfrm>
            <a:off x="743561" y="4293666"/>
            <a:ext cx="9051683" cy="349250"/>
          </a:xfrm>
          <a:prstGeom prst="rect">
            <a:avLst/>
          </a:prstGeom>
        </p:spPr>
        <p:txBody>
          <a:bodyPr lIns="0" tIns="0" rIns="0" bIns="0" rtlCol="0" anchor="t">
            <a:spAutoFit/>
          </a:bodyPr>
          <a:lstStyle/>
          <a:p>
            <a:pPr marL="431801" lvl="1" indent="-215900">
              <a:lnSpc>
                <a:spcPts val="2800"/>
              </a:lnSpc>
              <a:buFont typeface="Arial"/>
              <a:buChar char="•"/>
            </a:pPr>
            <a:r>
              <a:rPr lang="en-US" sz="2000" u="sng" err="1">
                <a:solidFill>
                  <a:srgbClr val="000000"/>
                </a:solidFill>
                <a:latin typeface="Canva Sans Bold"/>
                <a:hlinkClick r:id="rId4" tooltip="https://www.usda.gov/sites/default/files/documents/USDA-OASCR%20P-Complaint-Form-0508-0002-508-11-28-17Fax2Mail.pdf"/>
              </a:rPr>
              <a:t>Formulario</a:t>
            </a:r>
            <a:r>
              <a:rPr lang="en-US" sz="2000" u="sng">
                <a:solidFill>
                  <a:srgbClr val="000000"/>
                </a:solidFill>
                <a:latin typeface="Canva Sans Bold"/>
                <a:hlinkClick r:id="rId4" tooltip="https://www.usda.gov/sites/default/files/documents/USDA-OASCR%20P-Complaint-Form-0508-0002-508-11-28-17Fax2Mail.pdf"/>
              </a:rPr>
              <a:t> de </a:t>
            </a:r>
            <a:r>
              <a:rPr lang="en-US" sz="2000" u="sng" err="1">
                <a:solidFill>
                  <a:srgbClr val="000000"/>
                </a:solidFill>
                <a:latin typeface="Canva Sans Bold"/>
                <a:hlinkClick r:id="rId4" tooltip="https://www.usda.gov/sites/default/files/documents/USDA-OASCR%20P-Complaint-Form-0508-0002-508-11-28-17Fax2Mail.pdf"/>
              </a:rPr>
              <a:t>Denuncia</a:t>
            </a:r>
            <a:r>
              <a:rPr lang="en-US" sz="2000" u="sng">
                <a:solidFill>
                  <a:srgbClr val="000000"/>
                </a:solidFill>
                <a:latin typeface="Canva Sans Bold"/>
                <a:hlinkClick r:id="rId4" tooltip="https://www.usda.gov/sites/default/files/documents/USDA-OASCR%20P-Complaint-Form-0508-0002-508-11-28-17Fax2Mail.pdf"/>
              </a:rPr>
              <a:t> </a:t>
            </a:r>
            <a:r>
              <a:rPr lang="en-US" sz="2000" u="sng" err="1">
                <a:solidFill>
                  <a:srgbClr val="000000"/>
                </a:solidFill>
                <a:latin typeface="Canva Sans Bold"/>
                <a:hlinkClick r:id="rId4" tooltip="https://www.usda.gov/sites/default/files/documents/USDA-OASCR%20P-Complaint-Form-0508-0002-508-11-28-17Fax2Mail.pdf"/>
              </a:rPr>
              <a:t>por</a:t>
            </a:r>
            <a:r>
              <a:rPr lang="en-US" sz="2000" u="sng">
                <a:solidFill>
                  <a:srgbClr val="000000"/>
                </a:solidFill>
                <a:latin typeface="Canva Sans Bold"/>
                <a:hlinkClick r:id="rId4" tooltip="https://www.usda.gov/sites/default/files/documents/USDA-OASCR%20P-Complaint-Form-0508-0002-508-11-28-17Fax2Mail.pdf"/>
              </a:rPr>
              <a:t> </a:t>
            </a:r>
            <a:r>
              <a:rPr lang="en-US" sz="2000" u="sng" err="1">
                <a:solidFill>
                  <a:srgbClr val="000000"/>
                </a:solidFill>
                <a:latin typeface="Canva Sans Bold"/>
                <a:hlinkClick r:id="rId4" tooltip="https://www.usda.gov/sites/default/files/documents/USDA-OASCR%20P-Complaint-Form-0508-0002-508-11-28-17Fax2Mail.pdf"/>
              </a:rPr>
              <a:t>Discriminación</a:t>
            </a:r>
            <a:r>
              <a:rPr lang="en-US" sz="2000" u="sng">
                <a:solidFill>
                  <a:srgbClr val="000000"/>
                </a:solidFill>
                <a:latin typeface="Canva Sans Bold"/>
                <a:hlinkClick r:id="rId4" tooltip="https://www.usda.gov/sites/default/files/documents/USDA-OASCR%20P-Complaint-Form-0508-0002-508-11-28-17Fax2Mail.pdf"/>
              </a:rPr>
              <a:t> del </a:t>
            </a:r>
            <a:r>
              <a:rPr lang="en-US" sz="2000" u="sng" err="1">
                <a:solidFill>
                  <a:srgbClr val="000000"/>
                </a:solidFill>
                <a:latin typeface="Canva Sans Bold"/>
                <a:hlinkClick r:id="rId4" tooltip="https://www.usda.gov/sites/default/files/documents/USDA-OASCR%20P-Complaint-Form-0508-0002-508-11-28-17Fax2Mail.pdf"/>
              </a:rPr>
              <a:t>Programa</a:t>
            </a:r>
            <a:r>
              <a:rPr lang="en-US" sz="2000" u="sng">
                <a:solidFill>
                  <a:srgbClr val="000000"/>
                </a:solidFill>
                <a:latin typeface="Canva Sans Bold"/>
                <a:hlinkClick r:id="rId4" tooltip="https://www.usda.gov/sites/default/files/documents/USDA-OASCR%20P-Complaint-Form-0508-0002-508-11-28-17Fax2Mail.pdf"/>
              </a:rPr>
              <a:t> del USDA​</a:t>
            </a:r>
          </a:p>
        </p:txBody>
      </p:sp>
      <p:sp>
        <p:nvSpPr>
          <p:cNvPr id="8" name="TextBox 5">
            <a:extLst>
              <a:ext uri="{FF2B5EF4-FFF2-40B4-BE49-F238E27FC236}">
                <a16:creationId xmlns:a16="http://schemas.microsoft.com/office/drawing/2014/main" id="{4CC475B6-4CEA-FE5E-B415-B0C004163322}"/>
              </a:ext>
            </a:extLst>
          </p:cNvPr>
          <p:cNvSpPr txBox="1"/>
          <p:nvPr/>
        </p:nvSpPr>
        <p:spPr>
          <a:xfrm>
            <a:off x="755602" y="3068834"/>
            <a:ext cx="9051683" cy="335541"/>
          </a:xfrm>
          <a:prstGeom prst="rect">
            <a:avLst/>
          </a:prstGeom>
        </p:spPr>
        <p:txBody>
          <a:bodyPr lIns="0" tIns="0" rIns="0" bIns="0" rtlCol="0" anchor="t">
            <a:spAutoFit/>
          </a:bodyPr>
          <a:lstStyle/>
          <a:p>
            <a:pPr marL="431801" lvl="1" indent="-215900">
              <a:lnSpc>
                <a:spcPts val="2800"/>
              </a:lnSpc>
              <a:buFont typeface="Arial"/>
              <a:buChar char="•"/>
            </a:pPr>
            <a:r>
              <a:rPr lang="en-US" sz="2000">
                <a:latin typeface="Canva Sans Bold" panose="020B0604020202020204" charset="0"/>
                <a:hlinkClick r:id="rId5"/>
              </a:rPr>
              <a:t>Partner Tools - Dare To Care</a:t>
            </a:r>
            <a:endParaRPr lang="en-US" sz="2000" u="sng">
              <a:solidFill>
                <a:srgbClr val="000000"/>
              </a:solidFill>
              <a:latin typeface="Canva Sans Bold" panose="020B0604020202020204" charset="0"/>
              <a:hlinkClick r:id="rId4" tooltip="https://www.usda.gov/sites/default/files/documents/USDA-OASCR%20P-Complaint-Form-0508-0002-508-11-28-17Fax2Mail.pdf"/>
            </a:endParaRPr>
          </a:p>
        </p:txBody>
      </p:sp>
      <p:sp>
        <p:nvSpPr>
          <p:cNvPr id="13" name="Freeform 6">
            <a:extLst>
              <a:ext uri="{FF2B5EF4-FFF2-40B4-BE49-F238E27FC236}">
                <a16:creationId xmlns:a16="http://schemas.microsoft.com/office/drawing/2014/main" id="{2E9B74FA-BFB0-C5A9-B8D2-70FF8D37771B}"/>
              </a:ext>
            </a:extLst>
          </p:cNvPr>
          <p:cNvSpPr/>
          <p:nvPr/>
        </p:nvSpPr>
        <p:spPr>
          <a:xfrm flipV="1">
            <a:off x="3353043" y="3524991"/>
            <a:ext cx="2971800" cy="45719"/>
          </a:xfrm>
          <a:custGeom>
            <a:avLst/>
            <a:gdLst/>
            <a:ahLst/>
            <a:cxnLst/>
            <a:rect l="l" t="t" r="r" b="b"/>
            <a:pathLst>
              <a:path w="9267388" h="92674">
                <a:moveTo>
                  <a:pt x="0" y="0"/>
                </a:moveTo>
                <a:lnTo>
                  <a:pt x="9267388" y="0"/>
                </a:lnTo>
                <a:lnTo>
                  <a:pt x="9267388" y="92674"/>
                </a:lnTo>
                <a:lnTo>
                  <a:pt x="0" y="926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AFEFF"/>
        </a:solidFill>
        <a:effectLst/>
      </p:bgPr>
    </p:bg>
    <p:spTree>
      <p:nvGrpSpPr>
        <p:cNvPr id="1" name=""/>
        <p:cNvGrpSpPr/>
        <p:nvPr/>
      </p:nvGrpSpPr>
      <p:grpSpPr>
        <a:xfrm>
          <a:off x="0" y="0"/>
          <a:ext cx="0" cy="0"/>
          <a:chOff x="0" y="0"/>
          <a:chExt cx="0" cy="0"/>
        </a:xfrm>
      </p:grpSpPr>
      <p:grpSp>
        <p:nvGrpSpPr>
          <p:cNvPr id="2" name="Group 2"/>
          <p:cNvGrpSpPr/>
          <p:nvPr/>
        </p:nvGrpSpPr>
        <p:grpSpPr>
          <a:xfrm>
            <a:off x="431784" y="973400"/>
            <a:ext cx="6604944" cy="6686754"/>
            <a:chOff x="0" y="0"/>
            <a:chExt cx="29407768" cy="29772021"/>
          </a:xfrm>
        </p:grpSpPr>
        <p:sp>
          <p:nvSpPr>
            <p:cNvPr id="3" name="Freeform 3"/>
            <p:cNvSpPr/>
            <p:nvPr/>
          </p:nvSpPr>
          <p:spPr>
            <a:xfrm>
              <a:off x="72390" y="72390"/>
              <a:ext cx="29262988" cy="29627242"/>
            </a:xfrm>
            <a:custGeom>
              <a:avLst/>
              <a:gdLst/>
              <a:ahLst/>
              <a:cxnLst/>
              <a:rect l="l" t="t" r="r" b="b"/>
              <a:pathLst>
                <a:path w="29262988" h="29627242">
                  <a:moveTo>
                    <a:pt x="0" y="0"/>
                  </a:moveTo>
                  <a:lnTo>
                    <a:pt x="29262988" y="0"/>
                  </a:lnTo>
                  <a:lnTo>
                    <a:pt x="29262988" y="29627242"/>
                  </a:lnTo>
                  <a:lnTo>
                    <a:pt x="0" y="29627242"/>
                  </a:lnTo>
                  <a:lnTo>
                    <a:pt x="0" y="0"/>
                  </a:lnTo>
                  <a:close/>
                </a:path>
              </a:pathLst>
            </a:custGeom>
            <a:solidFill>
              <a:srgbClr val="FFDD61"/>
            </a:solidFill>
          </p:spPr>
        </p:sp>
        <p:sp>
          <p:nvSpPr>
            <p:cNvPr id="4" name="Freeform 4"/>
            <p:cNvSpPr/>
            <p:nvPr/>
          </p:nvSpPr>
          <p:spPr>
            <a:xfrm>
              <a:off x="0" y="0"/>
              <a:ext cx="29407768" cy="29772022"/>
            </a:xfrm>
            <a:custGeom>
              <a:avLst/>
              <a:gdLst/>
              <a:ahLst/>
              <a:cxnLst/>
              <a:rect l="l" t="t" r="r" b="b"/>
              <a:pathLst>
                <a:path w="29407768" h="29772022">
                  <a:moveTo>
                    <a:pt x="29262989" y="29627240"/>
                  </a:moveTo>
                  <a:lnTo>
                    <a:pt x="29407768" y="29627240"/>
                  </a:lnTo>
                  <a:lnTo>
                    <a:pt x="29407768" y="29772022"/>
                  </a:lnTo>
                  <a:lnTo>
                    <a:pt x="29262989" y="29772022"/>
                  </a:lnTo>
                  <a:lnTo>
                    <a:pt x="29262989" y="29627240"/>
                  </a:lnTo>
                  <a:close/>
                  <a:moveTo>
                    <a:pt x="0" y="144780"/>
                  </a:moveTo>
                  <a:lnTo>
                    <a:pt x="144780" y="144780"/>
                  </a:lnTo>
                  <a:lnTo>
                    <a:pt x="144780" y="29627240"/>
                  </a:lnTo>
                  <a:lnTo>
                    <a:pt x="0" y="29627240"/>
                  </a:lnTo>
                  <a:lnTo>
                    <a:pt x="0" y="144780"/>
                  </a:lnTo>
                  <a:close/>
                  <a:moveTo>
                    <a:pt x="0" y="29627240"/>
                  </a:moveTo>
                  <a:lnTo>
                    <a:pt x="144780" y="29627240"/>
                  </a:lnTo>
                  <a:lnTo>
                    <a:pt x="144780" y="29772022"/>
                  </a:lnTo>
                  <a:lnTo>
                    <a:pt x="0" y="29772022"/>
                  </a:lnTo>
                  <a:lnTo>
                    <a:pt x="0" y="29627240"/>
                  </a:lnTo>
                  <a:close/>
                  <a:moveTo>
                    <a:pt x="29262989" y="144780"/>
                  </a:moveTo>
                  <a:lnTo>
                    <a:pt x="29407768" y="144780"/>
                  </a:lnTo>
                  <a:lnTo>
                    <a:pt x="29407768" y="29627240"/>
                  </a:lnTo>
                  <a:lnTo>
                    <a:pt x="29262989" y="29627240"/>
                  </a:lnTo>
                  <a:lnTo>
                    <a:pt x="29262989" y="144780"/>
                  </a:lnTo>
                  <a:close/>
                  <a:moveTo>
                    <a:pt x="144780" y="29627240"/>
                  </a:moveTo>
                  <a:lnTo>
                    <a:pt x="29262989" y="29627240"/>
                  </a:lnTo>
                  <a:lnTo>
                    <a:pt x="29262989" y="29772022"/>
                  </a:lnTo>
                  <a:lnTo>
                    <a:pt x="144780" y="29772022"/>
                  </a:lnTo>
                  <a:lnTo>
                    <a:pt x="144780" y="29627240"/>
                  </a:lnTo>
                  <a:close/>
                  <a:moveTo>
                    <a:pt x="29262989" y="0"/>
                  </a:moveTo>
                  <a:lnTo>
                    <a:pt x="29407768" y="0"/>
                  </a:lnTo>
                  <a:lnTo>
                    <a:pt x="29407768" y="144780"/>
                  </a:lnTo>
                  <a:lnTo>
                    <a:pt x="29262989" y="144780"/>
                  </a:lnTo>
                  <a:lnTo>
                    <a:pt x="29262989" y="0"/>
                  </a:lnTo>
                  <a:close/>
                  <a:moveTo>
                    <a:pt x="0" y="0"/>
                  </a:moveTo>
                  <a:lnTo>
                    <a:pt x="144780" y="0"/>
                  </a:lnTo>
                  <a:lnTo>
                    <a:pt x="144780" y="144780"/>
                  </a:lnTo>
                  <a:lnTo>
                    <a:pt x="0" y="144780"/>
                  </a:lnTo>
                  <a:lnTo>
                    <a:pt x="0" y="0"/>
                  </a:lnTo>
                  <a:close/>
                  <a:moveTo>
                    <a:pt x="144780" y="0"/>
                  </a:moveTo>
                  <a:lnTo>
                    <a:pt x="29262989" y="0"/>
                  </a:lnTo>
                  <a:lnTo>
                    <a:pt x="29262989" y="144780"/>
                  </a:lnTo>
                  <a:lnTo>
                    <a:pt x="144780" y="144780"/>
                  </a:lnTo>
                  <a:lnTo>
                    <a:pt x="144780" y="0"/>
                  </a:lnTo>
                  <a:close/>
                </a:path>
              </a:pathLst>
            </a:custGeom>
            <a:solidFill>
              <a:srgbClr val="EB4B21"/>
            </a:solidFill>
          </p:spPr>
        </p:sp>
      </p:grpSp>
      <p:sp>
        <p:nvSpPr>
          <p:cNvPr id="5" name="Freeform 5"/>
          <p:cNvSpPr/>
          <p:nvPr/>
        </p:nvSpPr>
        <p:spPr>
          <a:xfrm>
            <a:off x="7388129" y="4607712"/>
            <a:ext cx="3053767" cy="2864988"/>
          </a:xfrm>
          <a:custGeom>
            <a:avLst/>
            <a:gdLst/>
            <a:ahLst/>
            <a:cxnLst/>
            <a:rect l="l" t="t" r="r" b="b"/>
            <a:pathLst>
              <a:path w="3053767" h="2864988">
                <a:moveTo>
                  <a:pt x="0" y="0"/>
                </a:moveTo>
                <a:lnTo>
                  <a:pt x="3053767" y="0"/>
                </a:lnTo>
                <a:lnTo>
                  <a:pt x="3053767" y="2864989"/>
                </a:lnTo>
                <a:lnTo>
                  <a:pt x="0" y="28649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204371" y="5425821"/>
            <a:ext cx="1421282" cy="1725381"/>
          </a:xfrm>
          <a:custGeom>
            <a:avLst/>
            <a:gdLst/>
            <a:ahLst/>
            <a:cxnLst/>
            <a:rect l="l" t="t" r="r" b="b"/>
            <a:pathLst>
              <a:path w="1421282" h="1725381">
                <a:moveTo>
                  <a:pt x="0" y="0"/>
                </a:moveTo>
                <a:lnTo>
                  <a:pt x="1421283" y="0"/>
                </a:lnTo>
                <a:lnTo>
                  <a:pt x="1421283" y="1725381"/>
                </a:lnTo>
                <a:lnTo>
                  <a:pt x="0" y="17253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749532" y="3718792"/>
            <a:ext cx="6086302" cy="895322"/>
          </a:xfrm>
          <a:prstGeom prst="rect">
            <a:avLst/>
          </a:prstGeom>
        </p:spPr>
        <p:txBody>
          <a:bodyPr lIns="0" tIns="0" rIns="0" bIns="0" rtlCol="0" anchor="t">
            <a:spAutoFit/>
          </a:bodyPr>
          <a:lstStyle/>
          <a:p>
            <a:pPr>
              <a:lnSpc>
                <a:spcPts val="6680"/>
              </a:lnSpc>
            </a:pPr>
            <a:r>
              <a:rPr lang="en-US" sz="6817" spc="81">
                <a:solidFill>
                  <a:srgbClr val="000000"/>
                </a:solidFill>
                <a:latin typeface="League Spartan"/>
              </a:rPr>
              <a:t>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7FFF9"/>
        </a:solidFill>
        <a:effectLst/>
      </p:bgPr>
    </p:bg>
    <p:spTree>
      <p:nvGrpSpPr>
        <p:cNvPr id="1" name=""/>
        <p:cNvGrpSpPr/>
        <p:nvPr/>
      </p:nvGrpSpPr>
      <p:grpSpPr>
        <a:xfrm>
          <a:off x="0" y="0"/>
          <a:ext cx="0" cy="0"/>
          <a:chOff x="0" y="0"/>
          <a:chExt cx="0" cy="0"/>
        </a:xfrm>
      </p:grpSpPr>
      <p:sp>
        <p:nvSpPr>
          <p:cNvPr id="2" name="Freeform 2"/>
          <p:cNvSpPr/>
          <p:nvPr/>
        </p:nvSpPr>
        <p:spPr>
          <a:xfrm>
            <a:off x="-1587280" y="0"/>
            <a:ext cx="7764091" cy="6017170"/>
          </a:xfrm>
          <a:custGeom>
            <a:avLst/>
            <a:gdLst/>
            <a:ahLst/>
            <a:cxnLst/>
            <a:rect l="l" t="t" r="r" b="b"/>
            <a:pathLst>
              <a:path w="7764091" h="6017170">
                <a:moveTo>
                  <a:pt x="0" y="0"/>
                </a:moveTo>
                <a:lnTo>
                  <a:pt x="7764090" y="0"/>
                </a:lnTo>
                <a:lnTo>
                  <a:pt x="7764090" y="6017170"/>
                </a:lnTo>
                <a:lnTo>
                  <a:pt x="0" y="6017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516873" y="0"/>
            <a:ext cx="6693683" cy="6409202"/>
          </a:xfrm>
          <a:custGeom>
            <a:avLst/>
            <a:gdLst/>
            <a:ahLst/>
            <a:cxnLst/>
            <a:rect l="l" t="t" r="r" b="b"/>
            <a:pathLst>
              <a:path w="6693683" h="6409202">
                <a:moveTo>
                  <a:pt x="0" y="0"/>
                </a:moveTo>
                <a:lnTo>
                  <a:pt x="6693683" y="0"/>
                </a:lnTo>
                <a:lnTo>
                  <a:pt x="6693683" y="6409202"/>
                </a:lnTo>
                <a:lnTo>
                  <a:pt x="0" y="6409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rot="2700000">
            <a:off x="1854322" y="-2230843"/>
            <a:ext cx="9512386" cy="15063208"/>
          </a:xfrm>
          <a:custGeom>
            <a:avLst/>
            <a:gdLst/>
            <a:ahLst/>
            <a:cxnLst/>
            <a:rect l="l" t="t" r="r" b="b"/>
            <a:pathLst>
              <a:path w="9512386" h="15063208">
                <a:moveTo>
                  <a:pt x="0" y="0"/>
                </a:moveTo>
                <a:lnTo>
                  <a:pt x="9512386" y="0"/>
                </a:lnTo>
                <a:lnTo>
                  <a:pt x="9512386" y="15063207"/>
                </a:lnTo>
                <a:lnTo>
                  <a:pt x="0" y="15063207"/>
                </a:lnTo>
                <a:lnTo>
                  <a:pt x="0" y="0"/>
                </a:lnTo>
                <a:close/>
              </a:path>
            </a:pathLst>
          </a:custGeom>
          <a:blipFill>
            <a:blip r:embed="rId7">
              <a:extLst>
                <a:ext uri="{96DAC541-7B7A-43D3-8B79-37D633B846F1}">
                  <asvg:svgBlip xmlns:asvg="http://schemas.microsoft.com/office/drawing/2016/SVG/main" r:embed="rId8"/>
                </a:ext>
              </a:extLst>
            </a:blip>
            <a:stretch>
              <a:fillRect l="-29176" r="-29176"/>
            </a:stretch>
          </a:blipFill>
        </p:spPr>
        <p:txBody>
          <a:bodyPr/>
          <a:lstStyle/>
          <a:p>
            <a:endParaRPr lang="en-US"/>
          </a:p>
        </p:txBody>
      </p:sp>
      <p:sp>
        <p:nvSpPr>
          <p:cNvPr id="5" name="Freeform 5"/>
          <p:cNvSpPr/>
          <p:nvPr/>
        </p:nvSpPr>
        <p:spPr>
          <a:xfrm rot="2700000">
            <a:off x="-10852876" y="2407865"/>
            <a:ext cx="13980766" cy="9252946"/>
          </a:xfrm>
          <a:custGeom>
            <a:avLst/>
            <a:gdLst/>
            <a:ahLst/>
            <a:cxnLst/>
            <a:rect l="l" t="t" r="r" b="b"/>
            <a:pathLst>
              <a:path w="13980766" h="9252946">
                <a:moveTo>
                  <a:pt x="0" y="0"/>
                </a:moveTo>
                <a:lnTo>
                  <a:pt x="13980766" y="0"/>
                </a:lnTo>
                <a:lnTo>
                  <a:pt x="13980766" y="9252947"/>
                </a:lnTo>
                <a:lnTo>
                  <a:pt x="0" y="9252947"/>
                </a:lnTo>
                <a:lnTo>
                  <a:pt x="0" y="0"/>
                </a:lnTo>
                <a:close/>
              </a:path>
            </a:pathLst>
          </a:custGeom>
          <a:blipFill>
            <a:blip r:embed="rId9">
              <a:extLst>
                <a:ext uri="{96DAC541-7B7A-43D3-8B79-37D633B846F1}">
                  <asvg:svgBlip xmlns:asvg="http://schemas.microsoft.com/office/drawing/2016/SVG/main" r:embed="rId10"/>
                </a:ext>
              </a:extLst>
            </a:blip>
            <a:stretch>
              <a:fillRect t="-25547" b="-25547"/>
            </a:stretch>
          </a:blipFill>
        </p:spPr>
      </p:sp>
      <p:sp>
        <p:nvSpPr>
          <p:cNvPr id="6" name="Freeform 6"/>
          <p:cNvSpPr/>
          <p:nvPr/>
        </p:nvSpPr>
        <p:spPr>
          <a:xfrm>
            <a:off x="6848498" y="1583370"/>
            <a:ext cx="5953125" cy="28575"/>
          </a:xfrm>
          <a:custGeom>
            <a:avLst/>
            <a:gdLst/>
            <a:ahLst/>
            <a:cxnLst/>
            <a:rect l="l" t="t" r="r" b="b"/>
            <a:pathLst>
              <a:path w="5953125" h="28575">
                <a:moveTo>
                  <a:pt x="0" y="0"/>
                </a:moveTo>
                <a:lnTo>
                  <a:pt x="5953125" y="0"/>
                </a:lnTo>
                <a:lnTo>
                  <a:pt x="5953125" y="28575"/>
                </a:lnTo>
                <a:lnTo>
                  <a:pt x="0" y="28575"/>
                </a:lnTo>
                <a:lnTo>
                  <a:pt x="0" y="0"/>
                </a:lnTo>
                <a:close/>
              </a:path>
            </a:pathLst>
          </a:custGeom>
          <a:blipFill>
            <a:blip r:embed="rId9">
              <a:extLst>
                <a:ext uri="{96DAC541-7B7A-43D3-8B79-37D633B846F1}">
                  <asvg:svgBlip xmlns:asvg="http://schemas.microsoft.com/office/drawing/2016/SVG/main" r:embed="rId10"/>
                </a:ext>
              </a:extLst>
            </a:blip>
            <a:stretch>
              <a:fillRect t="-10366666" b="-10366666"/>
            </a:stretch>
          </a:blipFill>
        </p:spPr>
      </p:sp>
      <p:grpSp>
        <p:nvGrpSpPr>
          <p:cNvPr id="7" name="Group 7"/>
          <p:cNvGrpSpPr/>
          <p:nvPr/>
        </p:nvGrpSpPr>
        <p:grpSpPr>
          <a:xfrm>
            <a:off x="535109" y="249368"/>
            <a:ext cx="1467797" cy="2034830"/>
            <a:chOff x="0" y="0"/>
            <a:chExt cx="543628" cy="753641"/>
          </a:xfrm>
        </p:grpSpPr>
        <p:sp>
          <p:nvSpPr>
            <p:cNvPr id="8" name="Freeform 8"/>
            <p:cNvSpPr/>
            <p:nvPr/>
          </p:nvSpPr>
          <p:spPr>
            <a:xfrm>
              <a:off x="0" y="0"/>
              <a:ext cx="543628" cy="753641"/>
            </a:xfrm>
            <a:custGeom>
              <a:avLst/>
              <a:gdLst/>
              <a:ahLst/>
              <a:cxnLst/>
              <a:rect l="l" t="t" r="r" b="b"/>
              <a:pathLst>
                <a:path w="543628" h="753641">
                  <a:moveTo>
                    <a:pt x="0" y="0"/>
                  </a:moveTo>
                  <a:lnTo>
                    <a:pt x="543628" y="0"/>
                  </a:lnTo>
                  <a:lnTo>
                    <a:pt x="543628" y="753641"/>
                  </a:lnTo>
                  <a:lnTo>
                    <a:pt x="0" y="753641"/>
                  </a:lnTo>
                  <a:close/>
                </a:path>
              </a:pathLst>
            </a:custGeom>
            <a:solidFill>
              <a:srgbClr val="4B7E1B">
                <a:alpha val="70980"/>
              </a:srgbClr>
            </a:solidFill>
          </p:spPr>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grpSp>
        <p:nvGrpSpPr>
          <p:cNvPr id="10" name="Group 10"/>
          <p:cNvGrpSpPr/>
          <p:nvPr/>
        </p:nvGrpSpPr>
        <p:grpSpPr>
          <a:xfrm>
            <a:off x="625042" y="327308"/>
            <a:ext cx="1292686" cy="1838264"/>
            <a:chOff x="0" y="0"/>
            <a:chExt cx="478773" cy="680839"/>
          </a:xfrm>
        </p:grpSpPr>
        <p:sp>
          <p:nvSpPr>
            <p:cNvPr id="11" name="Freeform 11"/>
            <p:cNvSpPr/>
            <p:nvPr/>
          </p:nvSpPr>
          <p:spPr>
            <a:xfrm>
              <a:off x="0" y="0"/>
              <a:ext cx="478773" cy="680839"/>
            </a:xfrm>
            <a:custGeom>
              <a:avLst/>
              <a:gdLst/>
              <a:ahLst/>
              <a:cxnLst/>
              <a:rect l="l" t="t" r="r" b="b"/>
              <a:pathLst>
                <a:path w="478773" h="680839">
                  <a:moveTo>
                    <a:pt x="0" y="0"/>
                  </a:moveTo>
                  <a:lnTo>
                    <a:pt x="478773" y="0"/>
                  </a:lnTo>
                  <a:lnTo>
                    <a:pt x="478773" y="680839"/>
                  </a:lnTo>
                  <a:lnTo>
                    <a:pt x="0" y="680839"/>
                  </a:lnTo>
                  <a:close/>
                </a:path>
              </a:pathLst>
            </a:custGeom>
            <a:solidFill>
              <a:srgbClr val="FFFFFF"/>
            </a:solidFill>
          </p:spPr>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sp>
        <p:nvSpPr>
          <p:cNvPr id="13" name="Freeform 13"/>
          <p:cNvSpPr/>
          <p:nvPr/>
        </p:nvSpPr>
        <p:spPr>
          <a:xfrm>
            <a:off x="800153" y="494906"/>
            <a:ext cx="942465" cy="1503069"/>
          </a:xfrm>
          <a:custGeom>
            <a:avLst/>
            <a:gdLst/>
            <a:ahLst/>
            <a:cxnLst/>
            <a:rect l="l" t="t" r="r" b="b"/>
            <a:pathLst>
              <a:path w="942465" h="1503069">
                <a:moveTo>
                  <a:pt x="0" y="0"/>
                </a:moveTo>
                <a:lnTo>
                  <a:pt x="942465" y="0"/>
                </a:lnTo>
                <a:lnTo>
                  <a:pt x="942465" y="1503069"/>
                </a:lnTo>
                <a:lnTo>
                  <a:pt x="0" y="1503069"/>
                </a:lnTo>
                <a:lnTo>
                  <a:pt x="0" y="0"/>
                </a:lnTo>
                <a:close/>
              </a:path>
            </a:pathLst>
          </a:custGeom>
          <a:blipFill>
            <a:blip r:embed="rId11">
              <a:alphaModFix amt="71000"/>
            </a:blip>
            <a:stretch>
              <a:fillRect/>
            </a:stretch>
          </a:blipFill>
        </p:spPr>
      </p:sp>
      <p:sp>
        <p:nvSpPr>
          <p:cNvPr id="14" name="Freeform 14"/>
          <p:cNvSpPr/>
          <p:nvPr/>
        </p:nvSpPr>
        <p:spPr>
          <a:xfrm>
            <a:off x="3862090" y="1611945"/>
            <a:ext cx="5496850" cy="3593565"/>
          </a:xfrm>
          <a:custGeom>
            <a:avLst/>
            <a:gdLst/>
            <a:ahLst/>
            <a:cxnLst/>
            <a:rect l="l" t="t" r="r" b="b"/>
            <a:pathLst>
              <a:path w="5496850" h="3593565">
                <a:moveTo>
                  <a:pt x="0" y="0"/>
                </a:moveTo>
                <a:lnTo>
                  <a:pt x="5496850" y="0"/>
                </a:lnTo>
                <a:lnTo>
                  <a:pt x="5496850" y="3593565"/>
                </a:lnTo>
                <a:lnTo>
                  <a:pt x="0" y="35935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74331" y="5019986"/>
            <a:ext cx="4413873" cy="2295214"/>
          </a:xfrm>
          <a:custGeom>
            <a:avLst/>
            <a:gdLst/>
            <a:ahLst/>
            <a:cxnLst/>
            <a:rect l="l" t="t" r="r" b="b"/>
            <a:pathLst>
              <a:path w="4413873" h="2295214">
                <a:moveTo>
                  <a:pt x="0" y="0"/>
                </a:moveTo>
                <a:lnTo>
                  <a:pt x="4413873" y="0"/>
                </a:lnTo>
                <a:lnTo>
                  <a:pt x="4413873" y="2295214"/>
                </a:lnTo>
                <a:lnTo>
                  <a:pt x="0" y="22952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16"/>
          <p:cNvSpPr/>
          <p:nvPr/>
        </p:nvSpPr>
        <p:spPr>
          <a:xfrm>
            <a:off x="2318416" y="4396197"/>
            <a:ext cx="2477338" cy="2477338"/>
          </a:xfrm>
          <a:custGeom>
            <a:avLst/>
            <a:gdLst/>
            <a:ahLst/>
            <a:cxnLst/>
            <a:rect l="l" t="t" r="r" b="b"/>
            <a:pathLst>
              <a:path w="2477338" h="2477338">
                <a:moveTo>
                  <a:pt x="0" y="0"/>
                </a:moveTo>
                <a:lnTo>
                  <a:pt x="2477337" y="0"/>
                </a:lnTo>
                <a:lnTo>
                  <a:pt x="2477337" y="2477338"/>
                </a:lnTo>
                <a:lnTo>
                  <a:pt x="0" y="2477338"/>
                </a:lnTo>
                <a:lnTo>
                  <a:pt x="0" y="0"/>
                </a:lnTo>
                <a:close/>
              </a:path>
            </a:pathLst>
          </a:custGeom>
          <a:blipFill>
            <a:blip r:embed="rId16"/>
            <a:stretch>
              <a:fillRect/>
            </a:stretch>
          </a:blipFill>
        </p:spPr>
      </p:sp>
      <p:grpSp>
        <p:nvGrpSpPr>
          <p:cNvPr id="17" name="Group 17"/>
          <p:cNvGrpSpPr/>
          <p:nvPr/>
        </p:nvGrpSpPr>
        <p:grpSpPr>
          <a:xfrm>
            <a:off x="6375187" y="5616214"/>
            <a:ext cx="3247417" cy="801912"/>
            <a:chOff x="0" y="0"/>
            <a:chExt cx="4329890" cy="1069216"/>
          </a:xfrm>
        </p:grpSpPr>
        <p:sp>
          <p:nvSpPr>
            <p:cNvPr id="18" name="TextBox 18"/>
            <p:cNvSpPr txBox="1"/>
            <p:nvPr/>
          </p:nvSpPr>
          <p:spPr>
            <a:xfrm>
              <a:off x="0" y="76200"/>
              <a:ext cx="4329889" cy="673081"/>
            </a:xfrm>
            <a:prstGeom prst="rect">
              <a:avLst/>
            </a:prstGeom>
          </p:spPr>
          <p:txBody>
            <a:bodyPr lIns="0" tIns="0" rIns="0" bIns="0" rtlCol="0" anchor="t">
              <a:spAutoFit/>
            </a:bodyPr>
            <a:lstStyle/>
            <a:p>
              <a:pPr algn="r">
                <a:lnSpc>
                  <a:spcPts val="3670"/>
                </a:lnSpc>
              </a:pPr>
              <a:r>
                <a:rPr lang="en-US" sz="3707">
                  <a:solidFill>
                    <a:srgbClr val="F7FFF9"/>
                  </a:solidFill>
                  <a:latin typeface="League Spartan"/>
                </a:rPr>
                <a:t>THANK YOU!</a:t>
              </a:r>
            </a:p>
          </p:txBody>
        </p:sp>
        <p:sp>
          <p:nvSpPr>
            <p:cNvPr id="19" name="TextBox 19"/>
            <p:cNvSpPr txBox="1"/>
            <p:nvPr/>
          </p:nvSpPr>
          <p:spPr>
            <a:xfrm>
              <a:off x="0" y="804452"/>
              <a:ext cx="4329889" cy="264763"/>
            </a:xfrm>
            <a:prstGeom prst="rect">
              <a:avLst/>
            </a:prstGeom>
          </p:spPr>
          <p:txBody>
            <a:bodyPr lIns="0" tIns="0" rIns="0" bIns="0" rtlCol="0" anchor="t">
              <a:spAutoFit/>
            </a:bodyPr>
            <a:lstStyle/>
            <a:p>
              <a:pPr algn="r">
                <a:lnSpc>
                  <a:spcPts val="1397"/>
                </a:lnSpc>
              </a:pPr>
              <a:endParaRPr/>
            </a:p>
          </p:txBody>
        </p:sp>
      </p:grpSp>
      <p:sp>
        <p:nvSpPr>
          <p:cNvPr id="20" name="TextBox 20"/>
          <p:cNvSpPr txBox="1"/>
          <p:nvPr/>
        </p:nvSpPr>
        <p:spPr>
          <a:xfrm>
            <a:off x="4992526" y="1050837"/>
            <a:ext cx="4676535" cy="438831"/>
          </a:xfrm>
          <a:prstGeom prst="rect">
            <a:avLst/>
          </a:prstGeom>
        </p:spPr>
        <p:txBody>
          <a:bodyPr lIns="0" tIns="0" rIns="0" bIns="0" rtlCol="0" anchor="t">
            <a:spAutoFit/>
          </a:bodyPr>
          <a:lstStyle/>
          <a:p>
            <a:pPr algn="r">
              <a:lnSpc>
                <a:spcPts val="1793"/>
              </a:lnSpc>
            </a:pPr>
            <a:r>
              <a:rPr lang="en-US" sz="1811" spc="126">
                <a:solidFill>
                  <a:srgbClr val="F7FFF9"/>
                </a:solidFill>
                <a:latin typeface="Open Sans 2"/>
              </a:rPr>
              <a:t>YOU HAVE COMPLETED THE ANNUAL </a:t>
            </a:r>
          </a:p>
          <a:p>
            <a:pPr algn="r">
              <a:lnSpc>
                <a:spcPts val="1793"/>
              </a:lnSpc>
            </a:pPr>
            <a:r>
              <a:rPr lang="en-US" sz="1811" spc="126">
                <a:solidFill>
                  <a:srgbClr val="F7FFF9"/>
                </a:solidFill>
                <a:latin typeface="Open Sans 2 Bold"/>
              </a:rPr>
              <a:t>KY TEFAP &amp; CIVIL RIGHTS TRAINING</a:t>
            </a:r>
            <a:r>
              <a:rPr lang="en-US" sz="1811" spc="126">
                <a:solidFill>
                  <a:srgbClr val="F7FFF9"/>
                </a:solidFill>
                <a:latin typeface="Open Sans 2"/>
              </a:rPr>
              <a:t>!</a:t>
            </a:r>
          </a:p>
        </p:txBody>
      </p:sp>
      <p:sp>
        <p:nvSpPr>
          <p:cNvPr id="21" name="TextBox 21"/>
          <p:cNvSpPr txBox="1"/>
          <p:nvPr/>
        </p:nvSpPr>
        <p:spPr>
          <a:xfrm>
            <a:off x="1238548" y="3678580"/>
            <a:ext cx="2411795" cy="870816"/>
          </a:xfrm>
          <a:prstGeom prst="rect">
            <a:avLst/>
          </a:prstGeom>
        </p:spPr>
        <p:txBody>
          <a:bodyPr wrap="square" lIns="0" tIns="0" rIns="0" bIns="0" rtlCol="0" anchor="t">
            <a:spAutoFit/>
          </a:bodyPr>
          <a:lstStyle/>
          <a:p>
            <a:pPr algn="ctr">
              <a:lnSpc>
                <a:spcPts val="3529"/>
              </a:lnSpc>
            </a:pPr>
            <a:r>
              <a:rPr lang="en-US" sz="2521">
                <a:solidFill>
                  <a:srgbClr val="FFFFFF"/>
                </a:solidFill>
                <a:latin typeface="Calibri (MS) Bold"/>
              </a:rPr>
              <a:t>We want your feedback!</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00869" y="1281669"/>
            <a:ext cx="4751862" cy="4751862"/>
          </a:xfrm>
          <a:custGeom>
            <a:avLst/>
            <a:gdLst/>
            <a:ahLst/>
            <a:cxnLst/>
            <a:rect l="l" t="t" r="r" b="b"/>
            <a:pathLst>
              <a:path w="4751862" h="4751862">
                <a:moveTo>
                  <a:pt x="0" y="0"/>
                </a:moveTo>
                <a:lnTo>
                  <a:pt x="4751862" y="0"/>
                </a:lnTo>
                <a:lnTo>
                  <a:pt x="4751862" y="4751862"/>
                </a:lnTo>
                <a:lnTo>
                  <a:pt x="0" y="4751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89927" y="2276666"/>
            <a:ext cx="3783932" cy="2880518"/>
          </a:xfrm>
          <a:custGeom>
            <a:avLst/>
            <a:gdLst/>
            <a:ahLst/>
            <a:cxnLst/>
            <a:rect l="l" t="t" r="r" b="b"/>
            <a:pathLst>
              <a:path w="3783932" h="2880518">
                <a:moveTo>
                  <a:pt x="0" y="0"/>
                </a:moveTo>
                <a:lnTo>
                  <a:pt x="3783931" y="0"/>
                </a:lnTo>
                <a:lnTo>
                  <a:pt x="3783931" y="2880518"/>
                </a:lnTo>
                <a:lnTo>
                  <a:pt x="0" y="2880518"/>
                </a:lnTo>
                <a:lnTo>
                  <a:pt x="0" y="0"/>
                </a:lnTo>
                <a:close/>
              </a:path>
            </a:pathLst>
          </a:custGeom>
          <a:blipFill>
            <a:blip r:embed="rId5">
              <a:alphaModFix amt="48000"/>
              <a:extLst>
                <a:ext uri="{96DAC541-7B7A-43D3-8B79-37D633B846F1}">
                  <asvg:svgBlip xmlns:asvg="http://schemas.microsoft.com/office/drawing/2016/SVG/main" r:embed="rId6"/>
                </a:ext>
              </a:extLst>
            </a:blip>
            <a:stretch>
              <a:fillRect/>
            </a:stretch>
          </a:blipFill>
        </p:spPr>
      </p:sp>
      <p:sp>
        <p:nvSpPr>
          <p:cNvPr id="4" name="Freeform 4"/>
          <p:cNvSpPr/>
          <p:nvPr/>
        </p:nvSpPr>
        <p:spPr>
          <a:xfrm>
            <a:off x="3949544" y="460667"/>
            <a:ext cx="1978134" cy="1852253"/>
          </a:xfrm>
          <a:custGeom>
            <a:avLst/>
            <a:gdLst/>
            <a:ahLst/>
            <a:cxnLst/>
            <a:rect l="l" t="t" r="r" b="b"/>
            <a:pathLst>
              <a:path w="1978134" h="1852253">
                <a:moveTo>
                  <a:pt x="0" y="0"/>
                </a:moveTo>
                <a:lnTo>
                  <a:pt x="1978134" y="0"/>
                </a:lnTo>
                <a:lnTo>
                  <a:pt x="1978134" y="1852253"/>
                </a:lnTo>
                <a:lnTo>
                  <a:pt x="0" y="18522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6252819" y="3135506"/>
            <a:ext cx="1978134" cy="1852253"/>
          </a:xfrm>
          <a:custGeom>
            <a:avLst/>
            <a:gdLst/>
            <a:ahLst/>
            <a:cxnLst/>
            <a:rect l="l" t="t" r="r" b="b"/>
            <a:pathLst>
              <a:path w="1978134" h="1852253">
                <a:moveTo>
                  <a:pt x="0" y="0"/>
                </a:moveTo>
                <a:lnTo>
                  <a:pt x="1978134" y="0"/>
                </a:lnTo>
                <a:lnTo>
                  <a:pt x="1978134" y="1852254"/>
                </a:lnTo>
                <a:lnTo>
                  <a:pt x="0" y="18522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flipH="1">
            <a:off x="3887733" y="4987760"/>
            <a:ext cx="1978134" cy="1852253"/>
          </a:xfrm>
          <a:custGeom>
            <a:avLst/>
            <a:gdLst/>
            <a:ahLst/>
            <a:cxnLst/>
            <a:rect l="l" t="t" r="r" b="b"/>
            <a:pathLst>
              <a:path w="1978134" h="1852253">
                <a:moveTo>
                  <a:pt x="1978134" y="0"/>
                </a:moveTo>
                <a:lnTo>
                  <a:pt x="0" y="0"/>
                </a:lnTo>
                <a:lnTo>
                  <a:pt x="0" y="1852253"/>
                </a:lnTo>
                <a:lnTo>
                  <a:pt x="1978134" y="1852253"/>
                </a:lnTo>
                <a:lnTo>
                  <a:pt x="1978134"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flipH="1">
            <a:off x="1107698" y="2444010"/>
            <a:ext cx="1978134" cy="1852253"/>
          </a:xfrm>
          <a:custGeom>
            <a:avLst/>
            <a:gdLst/>
            <a:ahLst/>
            <a:cxnLst/>
            <a:rect l="l" t="t" r="r" b="b"/>
            <a:pathLst>
              <a:path w="1978134" h="1852253">
                <a:moveTo>
                  <a:pt x="1978135" y="0"/>
                </a:moveTo>
                <a:lnTo>
                  <a:pt x="0" y="0"/>
                </a:lnTo>
                <a:lnTo>
                  <a:pt x="0" y="1852253"/>
                </a:lnTo>
                <a:lnTo>
                  <a:pt x="1978135" y="1852253"/>
                </a:lnTo>
                <a:lnTo>
                  <a:pt x="197813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a:off x="7985932" y="5399754"/>
            <a:ext cx="3783932" cy="2880518"/>
          </a:xfrm>
          <a:custGeom>
            <a:avLst/>
            <a:gdLst/>
            <a:ahLst/>
            <a:cxnLst/>
            <a:rect l="l" t="t" r="r" b="b"/>
            <a:pathLst>
              <a:path w="3783932" h="2880518">
                <a:moveTo>
                  <a:pt x="0" y="0"/>
                </a:moveTo>
                <a:lnTo>
                  <a:pt x="3783932" y="0"/>
                </a:lnTo>
                <a:lnTo>
                  <a:pt x="3783932" y="2880518"/>
                </a:lnTo>
                <a:lnTo>
                  <a:pt x="0" y="2880518"/>
                </a:lnTo>
                <a:lnTo>
                  <a:pt x="0" y="0"/>
                </a:lnTo>
                <a:close/>
              </a:path>
            </a:pathLst>
          </a:custGeom>
          <a:blipFill>
            <a:blip r:embed="rId5">
              <a:alphaModFix amt="48000"/>
              <a:extLst>
                <a:ext uri="{96DAC541-7B7A-43D3-8B79-37D633B846F1}">
                  <asvg:svgBlip xmlns:asvg="http://schemas.microsoft.com/office/drawing/2016/SVG/main" r:embed="rId6"/>
                </a:ext>
              </a:extLst>
            </a:blip>
            <a:stretch>
              <a:fillRect/>
            </a:stretch>
          </a:blipFill>
        </p:spPr>
      </p:sp>
      <p:sp>
        <p:nvSpPr>
          <p:cNvPr id="9" name="Freeform 9"/>
          <p:cNvSpPr/>
          <p:nvPr/>
        </p:nvSpPr>
        <p:spPr>
          <a:xfrm>
            <a:off x="-1891966" y="-799866"/>
            <a:ext cx="3783932" cy="2880518"/>
          </a:xfrm>
          <a:custGeom>
            <a:avLst/>
            <a:gdLst/>
            <a:ahLst/>
            <a:cxnLst/>
            <a:rect l="l" t="t" r="r" b="b"/>
            <a:pathLst>
              <a:path w="3783932" h="2880518">
                <a:moveTo>
                  <a:pt x="0" y="0"/>
                </a:moveTo>
                <a:lnTo>
                  <a:pt x="3783932" y="0"/>
                </a:lnTo>
                <a:lnTo>
                  <a:pt x="3783932" y="2880518"/>
                </a:lnTo>
                <a:lnTo>
                  <a:pt x="0" y="2880518"/>
                </a:lnTo>
                <a:lnTo>
                  <a:pt x="0" y="0"/>
                </a:lnTo>
                <a:close/>
              </a:path>
            </a:pathLst>
          </a:custGeom>
          <a:blipFill>
            <a:blip r:embed="rId5">
              <a:alphaModFix amt="48000"/>
              <a:extLst>
                <a:ext uri="{96DAC541-7B7A-43D3-8B79-37D633B846F1}">
                  <asvg:svgBlip xmlns:asvg="http://schemas.microsoft.com/office/drawing/2016/SVG/main" r:embed="rId6"/>
                </a:ext>
              </a:extLst>
            </a:blip>
            <a:stretch>
              <a:fillRect/>
            </a:stretch>
          </a:blipFill>
        </p:spPr>
      </p:sp>
      <p:sp>
        <p:nvSpPr>
          <p:cNvPr id="10" name="Freeform 10"/>
          <p:cNvSpPr/>
          <p:nvPr/>
        </p:nvSpPr>
        <p:spPr>
          <a:xfrm rot="-6619036" flipH="1">
            <a:off x="173379" y="2954291"/>
            <a:ext cx="1116283" cy="578437"/>
          </a:xfrm>
          <a:custGeom>
            <a:avLst/>
            <a:gdLst/>
            <a:ahLst/>
            <a:cxnLst/>
            <a:rect l="l" t="t" r="r" b="b"/>
            <a:pathLst>
              <a:path w="1116283" h="578437">
                <a:moveTo>
                  <a:pt x="1116282" y="0"/>
                </a:moveTo>
                <a:lnTo>
                  <a:pt x="0" y="0"/>
                </a:lnTo>
                <a:lnTo>
                  <a:pt x="0" y="578438"/>
                </a:lnTo>
                <a:lnTo>
                  <a:pt x="1116282" y="578438"/>
                </a:lnTo>
                <a:lnTo>
                  <a:pt x="111628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TextBox 11"/>
          <p:cNvSpPr txBox="1"/>
          <p:nvPr/>
        </p:nvSpPr>
        <p:spPr>
          <a:xfrm>
            <a:off x="3665629" y="2801561"/>
            <a:ext cx="2262049" cy="1816852"/>
          </a:xfrm>
          <a:prstGeom prst="rect">
            <a:avLst/>
          </a:prstGeom>
        </p:spPr>
        <p:txBody>
          <a:bodyPr lIns="0" tIns="0" rIns="0" bIns="0" rtlCol="0" anchor="t">
            <a:spAutoFit/>
          </a:bodyPr>
          <a:lstStyle/>
          <a:p>
            <a:pPr marL="0" lvl="0" indent="0" algn="ctr">
              <a:lnSpc>
                <a:spcPts val="3550"/>
              </a:lnSpc>
              <a:spcBef>
                <a:spcPct val="0"/>
              </a:spcBef>
            </a:pPr>
            <a:r>
              <a:rPr lang="en-US" sz="3818">
                <a:solidFill>
                  <a:srgbClr val="000000"/>
                </a:solidFill>
                <a:latin typeface="League Spartan"/>
              </a:rPr>
              <a:t>Recent TEFAP Funding Amounts</a:t>
            </a:r>
          </a:p>
        </p:txBody>
      </p:sp>
      <p:sp>
        <p:nvSpPr>
          <p:cNvPr id="12" name="Freeform 12"/>
          <p:cNvSpPr/>
          <p:nvPr/>
        </p:nvSpPr>
        <p:spPr>
          <a:xfrm>
            <a:off x="1193644" y="3397248"/>
            <a:ext cx="973851" cy="394852"/>
          </a:xfrm>
          <a:custGeom>
            <a:avLst/>
            <a:gdLst/>
            <a:ahLst/>
            <a:cxnLst/>
            <a:rect l="l" t="t" r="r" b="b"/>
            <a:pathLst>
              <a:path w="973851" h="394852">
                <a:moveTo>
                  <a:pt x="0" y="0"/>
                </a:moveTo>
                <a:lnTo>
                  <a:pt x="973850" y="0"/>
                </a:lnTo>
                <a:lnTo>
                  <a:pt x="973850" y="394852"/>
                </a:lnTo>
                <a:lnTo>
                  <a:pt x="0" y="3948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3" name="Group 13"/>
          <p:cNvGrpSpPr/>
          <p:nvPr/>
        </p:nvGrpSpPr>
        <p:grpSpPr>
          <a:xfrm>
            <a:off x="3949544" y="963391"/>
            <a:ext cx="1978134" cy="846804"/>
            <a:chOff x="0" y="0"/>
            <a:chExt cx="2637513" cy="1129072"/>
          </a:xfrm>
        </p:grpSpPr>
        <p:sp>
          <p:nvSpPr>
            <p:cNvPr id="14" name="TextBox 14"/>
            <p:cNvSpPr txBox="1"/>
            <p:nvPr/>
          </p:nvSpPr>
          <p:spPr>
            <a:xfrm>
              <a:off x="0" y="19050"/>
              <a:ext cx="2637513" cy="42460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Open Sans 1 Bold"/>
                </a:rPr>
                <a:t>FY2020</a:t>
              </a:r>
            </a:p>
          </p:txBody>
        </p:sp>
        <p:sp>
          <p:nvSpPr>
            <p:cNvPr id="15" name="TextBox 15"/>
            <p:cNvSpPr txBox="1"/>
            <p:nvPr/>
          </p:nvSpPr>
          <p:spPr>
            <a:xfrm>
              <a:off x="0" y="647319"/>
              <a:ext cx="2637513" cy="48175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Gaegu Bold Bold"/>
                </a:rPr>
                <a:t>$317.5 million</a:t>
              </a:r>
            </a:p>
          </p:txBody>
        </p:sp>
      </p:grpSp>
      <p:grpSp>
        <p:nvGrpSpPr>
          <p:cNvPr id="16" name="Group 16"/>
          <p:cNvGrpSpPr/>
          <p:nvPr/>
        </p:nvGrpSpPr>
        <p:grpSpPr>
          <a:xfrm>
            <a:off x="6258241" y="3407546"/>
            <a:ext cx="1978134" cy="1322463"/>
            <a:chOff x="0" y="19050"/>
            <a:chExt cx="2637513" cy="1763284"/>
          </a:xfrm>
        </p:grpSpPr>
        <p:sp>
          <p:nvSpPr>
            <p:cNvPr id="17" name="TextBox 17"/>
            <p:cNvSpPr txBox="1"/>
            <p:nvPr/>
          </p:nvSpPr>
          <p:spPr>
            <a:xfrm>
              <a:off x="0" y="19050"/>
              <a:ext cx="2637513" cy="424603"/>
            </a:xfrm>
            <a:prstGeom prst="rect">
              <a:avLst/>
            </a:prstGeom>
          </p:spPr>
          <p:txBody>
            <a:bodyPr lIns="0" tIns="0" rIns="0" bIns="0" rtlCol="0" anchor="t">
              <a:spAutoFit/>
            </a:bodyPr>
            <a:lstStyle/>
            <a:p>
              <a:pPr marL="0" lvl="0" indent="0" algn="ctr">
                <a:lnSpc>
                  <a:spcPts val="2419"/>
                </a:lnSpc>
              </a:pPr>
              <a:r>
                <a:rPr lang="en-US" sz="2199">
                  <a:solidFill>
                    <a:srgbClr val="000000"/>
                  </a:solidFill>
                  <a:latin typeface="Open Sans 1 Bold"/>
                </a:rPr>
                <a:t>FY2021</a:t>
              </a:r>
            </a:p>
          </p:txBody>
        </p:sp>
        <p:sp>
          <p:nvSpPr>
            <p:cNvPr id="18" name="TextBox 18"/>
            <p:cNvSpPr txBox="1"/>
            <p:nvPr/>
          </p:nvSpPr>
          <p:spPr>
            <a:xfrm>
              <a:off x="0" y="487781"/>
              <a:ext cx="2637513" cy="129455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Gaegu Bold Bold"/>
                </a:rPr>
                <a:t>$342 million + additional $400 million</a:t>
              </a:r>
            </a:p>
          </p:txBody>
        </p:sp>
      </p:grpSp>
      <p:grpSp>
        <p:nvGrpSpPr>
          <p:cNvPr id="19" name="Group 19"/>
          <p:cNvGrpSpPr/>
          <p:nvPr/>
        </p:nvGrpSpPr>
        <p:grpSpPr>
          <a:xfrm>
            <a:off x="3887733" y="5253025"/>
            <a:ext cx="1978134" cy="1288423"/>
            <a:chOff x="0" y="19050"/>
            <a:chExt cx="2637513" cy="1717898"/>
          </a:xfrm>
        </p:grpSpPr>
        <p:sp>
          <p:nvSpPr>
            <p:cNvPr id="20" name="TextBox 20"/>
            <p:cNvSpPr txBox="1"/>
            <p:nvPr/>
          </p:nvSpPr>
          <p:spPr>
            <a:xfrm>
              <a:off x="0" y="19050"/>
              <a:ext cx="2637513" cy="42460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Open Sans 1 Bold"/>
                </a:rPr>
                <a:t>FY2022</a:t>
              </a:r>
            </a:p>
          </p:txBody>
        </p:sp>
        <p:sp>
          <p:nvSpPr>
            <p:cNvPr id="21" name="TextBox 21"/>
            <p:cNvSpPr txBox="1"/>
            <p:nvPr/>
          </p:nvSpPr>
          <p:spPr>
            <a:xfrm>
              <a:off x="0" y="505841"/>
              <a:ext cx="2637513" cy="1231107"/>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Gaegu Bold Bold"/>
                </a:rPr>
                <a:t>$399.74 million + additional $500 million</a:t>
              </a:r>
            </a:p>
          </p:txBody>
        </p:sp>
      </p:grpSp>
      <p:grpSp>
        <p:nvGrpSpPr>
          <p:cNvPr id="22" name="Group 22"/>
          <p:cNvGrpSpPr/>
          <p:nvPr/>
        </p:nvGrpSpPr>
        <p:grpSpPr>
          <a:xfrm>
            <a:off x="1107698" y="2976850"/>
            <a:ext cx="1978134" cy="786573"/>
            <a:chOff x="0" y="0"/>
            <a:chExt cx="2637513" cy="1048765"/>
          </a:xfrm>
        </p:grpSpPr>
        <p:sp>
          <p:nvSpPr>
            <p:cNvPr id="23" name="TextBox 23"/>
            <p:cNvSpPr txBox="1"/>
            <p:nvPr/>
          </p:nvSpPr>
          <p:spPr>
            <a:xfrm>
              <a:off x="261208" y="19050"/>
              <a:ext cx="2115096" cy="42460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Open Sans 1 Bold"/>
                </a:rPr>
                <a:t>FY2023</a:t>
              </a:r>
            </a:p>
          </p:txBody>
        </p:sp>
        <p:sp>
          <p:nvSpPr>
            <p:cNvPr id="24" name="TextBox 24"/>
            <p:cNvSpPr txBox="1"/>
            <p:nvPr/>
          </p:nvSpPr>
          <p:spPr>
            <a:xfrm>
              <a:off x="0" y="567011"/>
              <a:ext cx="2637513" cy="481753"/>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Gaegu Bold"/>
                </a:rPr>
                <a:t>$445.5 million</a:t>
              </a:r>
            </a:p>
          </p:txBody>
        </p:sp>
      </p:grpSp>
      <p:sp>
        <p:nvSpPr>
          <p:cNvPr id="25" name="TextBox 25"/>
          <p:cNvSpPr txBox="1"/>
          <p:nvPr/>
        </p:nvSpPr>
        <p:spPr>
          <a:xfrm rot="3136155">
            <a:off x="6581952" y="1916338"/>
            <a:ext cx="647890" cy="316900"/>
          </a:xfrm>
          <a:prstGeom prst="rect">
            <a:avLst/>
          </a:prstGeom>
        </p:spPr>
        <p:txBody>
          <a:bodyPr lIns="0" tIns="0" rIns="0" bIns="0" rtlCol="0" anchor="t">
            <a:spAutoFit/>
          </a:bodyPr>
          <a:lstStyle/>
          <a:p>
            <a:pPr algn="ctr">
              <a:lnSpc>
                <a:spcPts val="2497"/>
              </a:lnSpc>
            </a:pPr>
            <a:r>
              <a:rPr lang="en-US" sz="1784">
                <a:solidFill>
                  <a:srgbClr val="000000"/>
                </a:solidFill>
                <a:latin typeface="Open Sans 1 Bold"/>
              </a:rPr>
              <a:t>THEN</a:t>
            </a:r>
          </a:p>
        </p:txBody>
      </p:sp>
      <p:sp>
        <p:nvSpPr>
          <p:cNvPr id="26" name="TextBox 26"/>
          <p:cNvSpPr txBox="1"/>
          <p:nvPr/>
        </p:nvSpPr>
        <p:spPr>
          <a:xfrm rot="2792948">
            <a:off x="2682689" y="5275303"/>
            <a:ext cx="628790" cy="327380"/>
          </a:xfrm>
          <a:prstGeom prst="rect">
            <a:avLst/>
          </a:prstGeom>
        </p:spPr>
        <p:txBody>
          <a:bodyPr lIns="0" tIns="0" rIns="0" bIns="0" rtlCol="0" anchor="t">
            <a:spAutoFit/>
          </a:bodyPr>
          <a:lstStyle/>
          <a:p>
            <a:pPr algn="ctr">
              <a:lnSpc>
                <a:spcPts val="2497"/>
              </a:lnSpc>
            </a:pPr>
            <a:r>
              <a:rPr lang="en-US" sz="1784">
                <a:solidFill>
                  <a:srgbClr val="000000"/>
                </a:solidFill>
                <a:latin typeface="Open Sans 1 Bold"/>
              </a:rPr>
              <a:t>NOW</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45918" y="3038849"/>
            <a:ext cx="3816679" cy="1960975"/>
            <a:chOff x="0" y="0"/>
            <a:chExt cx="1413585" cy="726287"/>
          </a:xfrm>
        </p:grpSpPr>
        <p:sp>
          <p:nvSpPr>
            <p:cNvPr id="3" name="Freeform 3"/>
            <p:cNvSpPr/>
            <p:nvPr/>
          </p:nvSpPr>
          <p:spPr>
            <a:xfrm>
              <a:off x="0" y="0"/>
              <a:ext cx="1413585" cy="726287"/>
            </a:xfrm>
            <a:custGeom>
              <a:avLst/>
              <a:gdLst/>
              <a:ahLst/>
              <a:cxnLst/>
              <a:rect l="l" t="t" r="r" b="b"/>
              <a:pathLst>
                <a:path w="1413585" h="726287">
                  <a:moveTo>
                    <a:pt x="0" y="0"/>
                  </a:moveTo>
                  <a:lnTo>
                    <a:pt x="1413585" y="0"/>
                  </a:lnTo>
                  <a:lnTo>
                    <a:pt x="1413585" y="726287"/>
                  </a:lnTo>
                  <a:lnTo>
                    <a:pt x="0" y="726287"/>
                  </a:lnTo>
                  <a:close/>
                </a:path>
              </a:pathLst>
            </a:custGeom>
            <a:solidFill>
              <a:srgbClr val="4B7E1B"/>
            </a:solidFill>
          </p:spPr>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1715"/>
                </a:lnSpc>
              </a:pPr>
              <a:endParaRPr/>
            </a:p>
          </p:txBody>
        </p:sp>
      </p:grpSp>
      <p:grpSp>
        <p:nvGrpSpPr>
          <p:cNvPr id="5" name="Group 5"/>
          <p:cNvGrpSpPr/>
          <p:nvPr/>
        </p:nvGrpSpPr>
        <p:grpSpPr>
          <a:xfrm>
            <a:off x="733352" y="3126366"/>
            <a:ext cx="1215961" cy="1785942"/>
            <a:chOff x="0" y="0"/>
            <a:chExt cx="1621281" cy="2381256"/>
          </a:xfrm>
        </p:grpSpPr>
        <p:pic>
          <p:nvPicPr>
            <p:cNvPr id="6" name="Picture 6"/>
            <p:cNvPicPr>
              <a:picLocks noChangeAspect="1"/>
            </p:cNvPicPr>
            <p:nvPr/>
          </p:nvPicPr>
          <p:blipFill>
            <a:blip r:embed="rId3"/>
            <a:srcRect l="24468" r="24468"/>
            <a:stretch>
              <a:fillRect/>
            </a:stretch>
          </p:blipFill>
          <p:spPr>
            <a:xfrm>
              <a:off x="0" y="0"/>
              <a:ext cx="1621281" cy="2381256"/>
            </a:xfrm>
            <a:prstGeom prst="rect">
              <a:avLst/>
            </a:prstGeom>
          </p:spPr>
        </p:pic>
      </p:grpSp>
      <p:grpSp>
        <p:nvGrpSpPr>
          <p:cNvPr id="7" name="Group 7"/>
          <p:cNvGrpSpPr/>
          <p:nvPr/>
        </p:nvGrpSpPr>
        <p:grpSpPr>
          <a:xfrm>
            <a:off x="0" y="851693"/>
            <a:ext cx="9753600" cy="1656770"/>
            <a:chOff x="0" y="0"/>
            <a:chExt cx="6186311" cy="1050822"/>
          </a:xfrm>
        </p:grpSpPr>
        <p:sp>
          <p:nvSpPr>
            <p:cNvPr id="8" name="Freeform 8"/>
            <p:cNvSpPr/>
            <p:nvPr/>
          </p:nvSpPr>
          <p:spPr>
            <a:xfrm>
              <a:off x="0" y="0"/>
              <a:ext cx="6186311" cy="1050822"/>
            </a:xfrm>
            <a:custGeom>
              <a:avLst/>
              <a:gdLst/>
              <a:ahLst/>
              <a:cxnLst/>
              <a:rect l="l" t="t" r="r" b="b"/>
              <a:pathLst>
                <a:path w="6186311" h="1050822">
                  <a:moveTo>
                    <a:pt x="0" y="0"/>
                  </a:moveTo>
                  <a:lnTo>
                    <a:pt x="6186311" y="0"/>
                  </a:lnTo>
                  <a:lnTo>
                    <a:pt x="6186311" y="1050822"/>
                  </a:lnTo>
                  <a:lnTo>
                    <a:pt x="0" y="1050822"/>
                  </a:lnTo>
                  <a:close/>
                </a:path>
              </a:pathLst>
            </a:custGeom>
            <a:solidFill>
              <a:srgbClr val="4B7E1B"/>
            </a:solidFill>
          </p:spPr>
          <p:txBody>
            <a:bodyPr/>
            <a:lstStyle/>
            <a:p>
              <a:endParaRPr lang="en-US"/>
            </a:p>
          </p:txBody>
        </p:sp>
      </p:grpSp>
      <p:grpSp>
        <p:nvGrpSpPr>
          <p:cNvPr id="9" name="Group 9"/>
          <p:cNvGrpSpPr/>
          <p:nvPr/>
        </p:nvGrpSpPr>
        <p:grpSpPr>
          <a:xfrm>
            <a:off x="1939788" y="3126366"/>
            <a:ext cx="1215961" cy="1785942"/>
            <a:chOff x="0" y="0"/>
            <a:chExt cx="1621281" cy="2381256"/>
          </a:xfrm>
        </p:grpSpPr>
        <p:pic>
          <p:nvPicPr>
            <p:cNvPr id="10" name="Picture 10"/>
            <p:cNvPicPr>
              <a:picLocks noChangeAspect="1"/>
            </p:cNvPicPr>
            <p:nvPr/>
          </p:nvPicPr>
          <p:blipFill>
            <a:blip r:embed="rId4"/>
            <a:srcRect l="27319" r="27319"/>
            <a:stretch>
              <a:fillRect/>
            </a:stretch>
          </p:blipFill>
          <p:spPr>
            <a:xfrm>
              <a:off x="0" y="0"/>
              <a:ext cx="1621281" cy="2381256"/>
            </a:xfrm>
            <a:prstGeom prst="rect">
              <a:avLst/>
            </a:prstGeom>
          </p:spPr>
        </p:pic>
      </p:grpSp>
      <p:grpSp>
        <p:nvGrpSpPr>
          <p:cNvPr id="11" name="Group 11"/>
          <p:cNvGrpSpPr/>
          <p:nvPr/>
        </p:nvGrpSpPr>
        <p:grpSpPr>
          <a:xfrm>
            <a:off x="3155749" y="3126366"/>
            <a:ext cx="1215961" cy="1785942"/>
            <a:chOff x="0" y="0"/>
            <a:chExt cx="1621281" cy="2381256"/>
          </a:xfrm>
        </p:grpSpPr>
        <p:pic>
          <p:nvPicPr>
            <p:cNvPr id="12" name="Picture 12"/>
            <p:cNvPicPr>
              <a:picLocks noChangeAspect="1"/>
            </p:cNvPicPr>
            <p:nvPr/>
          </p:nvPicPr>
          <p:blipFill>
            <a:blip r:embed="rId5"/>
            <a:srcRect l="27319" r="27319"/>
            <a:stretch>
              <a:fillRect/>
            </a:stretch>
          </p:blipFill>
          <p:spPr>
            <a:xfrm>
              <a:off x="0" y="0"/>
              <a:ext cx="1621281" cy="2381256"/>
            </a:xfrm>
            <a:prstGeom prst="rect">
              <a:avLst/>
            </a:prstGeom>
          </p:spPr>
        </p:pic>
      </p:grpSp>
      <p:grpSp>
        <p:nvGrpSpPr>
          <p:cNvPr id="13" name="Group 13"/>
          <p:cNvGrpSpPr/>
          <p:nvPr/>
        </p:nvGrpSpPr>
        <p:grpSpPr>
          <a:xfrm>
            <a:off x="5282675" y="5078522"/>
            <a:ext cx="3816679" cy="1960975"/>
            <a:chOff x="0" y="0"/>
            <a:chExt cx="1413585" cy="726287"/>
          </a:xfrm>
        </p:grpSpPr>
        <p:sp>
          <p:nvSpPr>
            <p:cNvPr id="14" name="Freeform 14"/>
            <p:cNvSpPr/>
            <p:nvPr/>
          </p:nvSpPr>
          <p:spPr>
            <a:xfrm>
              <a:off x="0" y="0"/>
              <a:ext cx="1413585" cy="726287"/>
            </a:xfrm>
            <a:custGeom>
              <a:avLst/>
              <a:gdLst/>
              <a:ahLst/>
              <a:cxnLst/>
              <a:rect l="l" t="t" r="r" b="b"/>
              <a:pathLst>
                <a:path w="1413585" h="726287">
                  <a:moveTo>
                    <a:pt x="0" y="0"/>
                  </a:moveTo>
                  <a:lnTo>
                    <a:pt x="1413585" y="0"/>
                  </a:lnTo>
                  <a:lnTo>
                    <a:pt x="1413585" y="726287"/>
                  </a:lnTo>
                  <a:lnTo>
                    <a:pt x="0" y="726287"/>
                  </a:lnTo>
                  <a:close/>
                </a:path>
              </a:pathLst>
            </a:custGeom>
            <a:solidFill>
              <a:srgbClr val="EB5E21"/>
            </a:solidFill>
          </p:spPr>
        </p:sp>
        <p:sp>
          <p:nvSpPr>
            <p:cNvPr id="15" name="TextBox 15"/>
            <p:cNvSpPr txBox="1"/>
            <p:nvPr/>
          </p:nvSpPr>
          <p:spPr>
            <a:xfrm>
              <a:off x="0" y="-19050"/>
              <a:ext cx="812800" cy="831850"/>
            </a:xfrm>
            <a:prstGeom prst="rect">
              <a:avLst/>
            </a:prstGeom>
          </p:spPr>
          <p:txBody>
            <a:bodyPr lIns="50800" tIns="50800" rIns="50800" bIns="50800" rtlCol="0" anchor="ctr"/>
            <a:lstStyle/>
            <a:p>
              <a:pPr algn="ctr">
                <a:lnSpc>
                  <a:spcPts val="1715"/>
                </a:lnSpc>
              </a:pPr>
              <a:endParaRPr/>
            </a:p>
          </p:txBody>
        </p:sp>
      </p:grpSp>
      <p:grpSp>
        <p:nvGrpSpPr>
          <p:cNvPr id="16" name="Group 16"/>
          <p:cNvGrpSpPr/>
          <p:nvPr/>
        </p:nvGrpSpPr>
        <p:grpSpPr>
          <a:xfrm>
            <a:off x="5376598" y="5166038"/>
            <a:ext cx="1215961" cy="1785942"/>
            <a:chOff x="0" y="0"/>
            <a:chExt cx="1621281" cy="2381256"/>
          </a:xfrm>
        </p:grpSpPr>
        <p:pic>
          <p:nvPicPr>
            <p:cNvPr id="17" name="Picture 17"/>
            <p:cNvPicPr>
              <a:picLocks noChangeAspect="1"/>
            </p:cNvPicPr>
            <p:nvPr/>
          </p:nvPicPr>
          <p:blipFill>
            <a:blip r:embed="rId6"/>
            <a:srcRect l="27319" r="27319"/>
            <a:stretch>
              <a:fillRect/>
            </a:stretch>
          </p:blipFill>
          <p:spPr>
            <a:xfrm>
              <a:off x="0" y="0"/>
              <a:ext cx="1621281" cy="2381256"/>
            </a:xfrm>
            <a:prstGeom prst="rect">
              <a:avLst/>
            </a:prstGeom>
          </p:spPr>
        </p:pic>
      </p:grpSp>
      <p:grpSp>
        <p:nvGrpSpPr>
          <p:cNvPr id="18" name="Group 18"/>
          <p:cNvGrpSpPr/>
          <p:nvPr/>
        </p:nvGrpSpPr>
        <p:grpSpPr>
          <a:xfrm>
            <a:off x="6583034" y="5166038"/>
            <a:ext cx="1215961" cy="1785942"/>
            <a:chOff x="0" y="0"/>
            <a:chExt cx="1621281" cy="2381256"/>
          </a:xfrm>
        </p:grpSpPr>
        <p:pic>
          <p:nvPicPr>
            <p:cNvPr id="19" name="Picture 19"/>
            <p:cNvPicPr>
              <a:picLocks noChangeAspect="1"/>
            </p:cNvPicPr>
            <p:nvPr/>
          </p:nvPicPr>
          <p:blipFill>
            <a:blip r:embed="rId7"/>
            <a:srcRect l="27319" r="27319"/>
            <a:stretch>
              <a:fillRect/>
            </a:stretch>
          </p:blipFill>
          <p:spPr>
            <a:xfrm>
              <a:off x="0" y="0"/>
              <a:ext cx="1621281" cy="2381256"/>
            </a:xfrm>
            <a:prstGeom prst="rect">
              <a:avLst/>
            </a:prstGeom>
          </p:spPr>
        </p:pic>
      </p:grpSp>
      <p:grpSp>
        <p:nvGrpSpPr>
          <p:cNvPr id="20" name="Group 20"/>
          <p:cNvGrpSpPr/>
          <p:nvPr/>
        </p:nvGrpSpPr>
        <p:grpSpPr>
          <a:xfrm>
            <a:off x="7798995" y="5166038"/>
            <a:ext cx="1215961" cy="1785942"/>
            <a:chOff x="0" y="0"/>
            <a:chExt cx="1621281" cy="2381256"/>
          </a:xfrm>
        </p:grpSpPr>
        <p:pic>
          <p:nvPicPr>
            <p:cNvPr id="21" name="Picture 21"/>
            <p:cNvPicPr>
              <a:picLocks noChangeAspect="1"/>
            </p:cNvPicPr>
            <p:nvPr/>
          </p:nvPicPr>
          <p:blipFill>
            <a:blip r:embed="rId8"/>
            <a:srcRect l="27234" r="27234"/>
            <a:stretch>
              <a:fillRect/>
            </a:stretch>
          </p:blipFill>
          <p:spPr>
            <a:xfrm>
              <a:off x="0" y="0"/>
              <a:ext cx="1621281" cy="2381256"/>
            </a:xfrm>
            <a:prstGeom prst="rect">
              <a:avLst/>
            </a:prstGeom>
          </p:spPr>
        </p:pic>
      </p:grpSp>
      <p:grpSp>
        <p:nvGrpSpPr>
          <p:cNvPr id="22" name="Group 22"/>
          <p:cNvGrpSpPr/>
          <p:nvPr/>
        </p:nvGrpSpPr>
        <p:grpSpPr>
          <a:xfrm>
            <a:off x="639429" y="5091492"/>
            <a:ext cx="3816679" cy="1960975"/>
            <a:chOff x="0" y="0"/>
            <a:chExt cx="1413585" cy="726287"/>
          </a:xfrm>
        </p:grpSpPr>
        <p:sp>
          <p:nvSpPr>
            <p:cNvPr id="23" name="Freeform 23"/>
            <p:cNvSpPr/>
            <p:nvPr/>
          </p:nvSpPr>
          <p:spPr>
            <a:xfrm>
              <a:off x="0" y="0"/>
              <a:ext cx="1413585" cy="726287"/>
            </a:xfrm>
            <a:custGeom>
              <a:avLst/>
              <a:gdLst/>
              <a:ahLst/>
              <a:cxnLst/>
              <a:rect l="l" t="t" r="r" b="b"/>
              <a:pathLst>
                <a:path w="1413585" h="726287">
                  <a:moveTo>
                    <a:pt x="0" y="0"/>
                  </a:moveTo>
                  <a:lnTo>
                    <a:pt x="1413585" y="0"/>
                  </a:lnTo>
                  <a:lnTo>
                    <a:pt x="1413585" y="726287"/>
                  </a:lnTo>
                  <a:lnTo>
                    <a:pt x="0" y="726287"/>
                  </a:lnTo>
                  <a:close/>
                </a:path>
              </a:pathLst>
            </a:custGeom>
            <a:solidFill>
              <a:srgbClr val="6D2A96"/>
            </a:solidFill>
          </p:spPr>
        </p:sp>
        <p:sp>
          <p:nvSpPr>
            <p:cNvPr id="24" name="TextBox 24"/>
            <p:cNvSpPr txBox="1"/>
            <p:nvPr/>
          </p:nvSpPr>
          <p:spPr>
            <a:xfrm>
              <a:off x="0" y="-19050"/>
              <a:ext cx="812800" cy="831850"/>
            </a:xfrm>
            <a:prstGeom prst="rect">
              <a:avLst/>
            </a:prstGeom>
          </p:spPr>
          <p:txBody>
            <a:bodyPr lIns="50800" tIns="50800" rIns="50800" bIns="50800" rtlCol="0" anchor="ctr"/>
            <a:lstStyle/>
            <a:p>
              <a:pPr algn="ctr">
                <a:lnSpc>
                  <a:spcPts val="1715"/>
                </a:lnSpc>
              </a:pPr>
              <a:endParaRPr/>
            </a:p>
          </p:txBody>
        </p:sp>
      </p:grpSp>
      <p:grpSp>
        <p:nvGrpSpPr>
          <p:cNvPr id="25" name="Group 25"/>
          <p:cNvGrpSpPr/>
          <p:nvPr/>
        </p:nvGrpSpPr>
        <p:grpSpPr>
          <a:xfrm>
            <a:off x="733352" y="5170801"/>
            <a:ext cx="685691" cy="1785942"/>
            <a:chOff x="0" y="0"/>
            <a:chExt cx="914255" cy="2381256"/>
          </a:xfrm>
        </p:grpSpPr>
        <p:pic>
          <p:nvPicPr>
            <p:cNvPr id="26" name="Picture 26"/>
            <p:cNvPicPr>
              <a:picLocks noChangeAspect="1"/>
            </p:cNvPicPr>
            <p:nvPr/>
          </p:nvPicPr>
          <p:blipFill>
            <a:blip r:embed="rId9"/>
            <a:srcRect l="34186" r="34186"/>
            <a:stretch>
              <a:fillRect/>
            </a:stretch>
          </p:blipFill>
          <p:spPr>
            <a:xfrm>
              <a:off x="0" y="0"/>
              <a:ext cx="914255" cy="2381256"/>
            </a:xfrm>
            <a:prstGeom prst="rect">
              <a:avLst/>
            </a:prstGeom>
          </p:spPr>
        </p:pic>
      </p:grpSp>
      <p:grpSp>
        <p:nvGrpSpPr>
          <p:cNvPr id="27" name="Group 27"/>
          <p:cNvGrpSpPr/>
          <p:nvPr/>
        </p:nvGrpSpPr>
        <p:grpSpPr>
          <a:xfrm>
            <a:off x="1419044" y="5170801"/>
            <a:ext cx="741199" cy="1785942"/>
            <a:chOff x="0" y="0"/>
            <a:chExt cx="988266" cy="2381256"/>
          </a:xfrm>
        </p:grpSpPr>
        <p:pic>
          <p:nvPicPr>
            <p:cNvPr id="28" name="Picture 28"/>
            <p:cNvPicPr>
              <a:picLocks noChangeAspect="1"/>
            </p:cNvPicPr>
            <p:nvPr/>
          </p:nvPicPr>
          <p:blipFill>
            <a:blip r:embed="rId10"/>
            <a:srcRect l="36148" r="36148"/>
            <a:stretch>
              <a:fillRect/>
            </a:stretch>
          </p:blipFill>
          <p:spPr>
            <a:xfrm>
              <a:off x="0" y="0"/>
              <a:ext cx="988266" cy="2381256"/>
            </a:xfrm>
            <a:prstGeom prst="rect">
              <a:avLst/>
            </a:prstGeom>
          </p:spPr>
        </p:pic>
      </p:grpSp>
      <p:grpSp>
        <p:nvGrpSpPr>
          <p:cNvPr id="29" name="Group 29"/>
          <p:cNvGrpSpPr/>
          <p:nvPr/>
        </p:nvGrpSpPr>
        <p:grpSpPr>
          <a:xfrm>
            <a:off x="2160243" y="5170801"/>
            <a:ext cx="706709" cy="1785942"/>
            <a:chOff x="0" y="0"/>
            <a:chExt cx="942278" cy="2381256"/>
          </a:xfrm>
        </p:grpSpPr>
        <p:pic>
          <p:nvPicPr>
            <p:cNvPr id="30" name="Picture 30"/>
            <p:cNvPicPr>
              <a:picLocks noChangeAspect="1"/>
            </p:cNvPicPr>
            <p:nvPr/>
          </p:nvPicPr>
          <p:blipFill>
            <a:blip r:embed="rId11"/>
            <a:srcRect l="37733" r="37733"/>
            <a:stretch>
              <a:fillRect/>
            </a:stretch>
          </p:blipFill>
          <p:spPr>
            <a:xfrm>
              <a:off x="0" y="0"/>
              <a:ext cx="942278" cy="2381256"/>
            </a:xfrm>
            <a:prstGeom prst="rect">
              <a:avLst/>
            </a:prstGeom>
          </p:spPr>
        </p:pic>
      </p:grpSp>
      <p:grpSp>
        <p:nvGrpSpPr>
          <p:cNvPr id="31" name="Group 31"/>
          <p:cNvGrpSpPr/>
          <p:nvPr/>
        </p:nvGrpSpPr>
        <p:grpSpPr>
          <a:xfrm>
            <a:off x="2866952" y="5170801"/>
            <a:ext cx="749263" cy="1785942"/>
            <a:chOff x="0" y="0"/>
            <a:chExt cx="999017" cy="2381256"/>
          </a:xfrm>
        </p:grpSpPr>
        <p:pic>
          <p:nvPicPr>
            <p:cNvPr id="32" name="Picture 32"/>
            <p:cNvPicPr>
              <a:picLocks noChangeAspect="1"/>
            </p:cNvPicPr>
            <p:nvPr/>
          </p:nvPicPr>
          <p:blipFill>
            <a:blip r:embed="rId12"/>
            <a:srcRect l="34267" r="34267"/>
            <a:stretch>
              <a:fillRect/>
            </a:stretch>
          </p:blipFill>
          <p:spPr>
            <a:xfrm>
              <a:off x="0" y="0"/>
              <a:ext cx="999017" cy="2381256"/>
            </a:xfrm>
            <a:prstGeom prst="rect">
              <a:avLst/>
            </a:prstGeom>
          </p:spPr>
        </p:pic>
      </p:grpSp>
      <p:grpSp>
        <p:nvGrpSpPr>
          <p:cNvPr id="33" name="Group 33"/>
          <p:cNvGrpSpPr/>
          <p:nvPr/>
        </p:nvGrpSpPr>
        <p:grpSpPr>
          <a:xfrm>
            <a:off x="3616215" y="5170801"/>
            <a:ext cx="747590" cy="1785942"/>
            <a:chOff x="0" y="0"/>
            <a:chExt cx="996787" cy="2381256"/>
          </a:xfrm>
        </p:grpSpPr>
        <p:pic>
          <p:nvPicPr>
            <p:cNvPr id="34" name="Picture 34"/>
            <p:cNvPicPr>
              <a:picLocks noChangeAspect="1"/>
            </p:cNvPicPr>
            <p:nvPr/>
          </p:nvPicPr>
          <p:blipFill>
            <a:blip r:embed="rId13"/>
            <a:srcRect l="36029" r="36029"/>
            <a:stretch>
              <a:fillRect/>
            </a:stretch>
          </p:blipFill>
          <p:spPr>
            <a:xfrm>
              <a:off x="0" y="0"/>
              <a:ext cx="996787" cy="2381256"/>
            </a:xfrm>
            <a:prstGeom prst="rect">
              <a:avLst/>
            </a:prstGeom>
          </p:spPr>
        </p:pic>
      </p:grpSp>
      <p:grpSp>
        <p:nvGrpSpPr>
          <p:cNvPr id="35" name="Group 35"/>
          <p:cNvGrpSpPr/>
          <p:nvPr/>
        </p:nvGrpSpPr>
        <p:grpSpPr>
          <a:xfrm>
            <a:off x="5282675" y="3038849"/>
            <a:ext cx="3816679" cy="1960975"/>
            <a:chOff x="0" y="0"/>
            <a:chExt cx="1413585" cy="726287"/>
          </a:xfrm>
        </p:grpSpPr>
        <p:sp>
          <p:nvSpPr>
            <p:cNvPr id="36" name="Freeform 36"/>
            <p:cNvSpPr/>
            <p:nvPr/>
          </p:nvSpPr>
          <p:spPr>
            <a:xfrm>
              <a:off x="0" y="0"/>
              <a:ext cx="1413585" cy="726287"/>
            </a:xfrm>
            <a:custGeom>
              <a:avLst/>
              <a:gdLst/>
              <a:ahLst/>
              <a:cxnLst/>
              <a:rect l="l" t="t" r="r" b="b"/>
              <a:pathLst>
                <a:path w="1413585" h="726287">
                  <a:moveTo>
                    <a:pt x="0" y="0"/>
                  </a:moveTo>
                  <a:lnTo>
                    <a:pt x="1413585" y="0"/>
                  </a:lnTo>
                  <a:lnTo>
                    <a:pt x="1413585" y="726287"/>
                  </a:lnTo>
                  <a:lnTo>
                    <a:pt x="0" y="726287"/>
                  </a:lnTo>
                  <a:close/>
                </a:path>
              </a:pathLst>
            </a:custGeom>
            <a:solidFill>
              <a:srgbClr val="3A819F"/>
            </a:solidFill>
          </p:spPr>
        </p:sp>
        <p:sp>
          <p:nvSpPr>
            <p:cNvPr id="37" name="TextBox 37"/>
            <p:cNvSpPr txBox="1"/>
            <p:nvPr/>
          </p:nvSpPr>
          <p:spPr>
            <a:xfrm>
              <a:off x="0" y="-19050"/>
              <a:ext cx="812800" cy="831850"/>
            </a:xfrm>
            <a:prstGeom prst="rect">
              <a:avLst/>
            </a:prstGeom>
          </p:spPr>
          <p:txBody>
            <a:bodyPr lIns="50800" tIns="50800" rIns="50800" bIns="50800" rtlCol="0" anchor="ctr"/>
            <a:lstStyle/>
            <a:p>
              <a:pPr algn="ctr">
                <a:lnSpc>
                  <a:spcPts val="1715"/>
                </a:lnSpc>
              </a:pPr>
              <a:endParaRPr/>
            </a:p>
          </p:txBody>
        </p:sp>
      </p:grpSp>
      <p:grpSp>
        <p:nvGrpSpPr>
          <p:cNvPr id="38" name="Group 38"/>
          <p:cNvGrpSpPr/>
          <p:nvPr/>
        </p:nvGrpSpPr>
        <p:grpSpPr>
          <a:xfrm>
            <a:off x="5371835" y="3126366"/>
            <a:ext cx="1819179" cy="1785942"/>
            <a:chOff x="0" y="0"/>
            <a:chExt cx="2425572" cy="2381256"/>
          </a:xfrm>
        </p:grpSpPr>
        <p:pic>
          <p:nvPicPr>
            <p:cNvPr id="39" name="Picture 39"/>
            <p:cNvPicPr>
              <a:picLocks noChangeAspect="1"/>
            </p:cNvPicPr>
            <p:nvPr/>
          </p:nvPicPr>
          <p:blipFill>
            <a:blip r:embed="rId14"/>
            <a:srcRect b="33855"/>
            <a:stretch>
              <a:fillRect/>
            </a:stretch>
          </p:blipFill>
          <p:spPr>
            <a:xfrm>
              <a:off x="0" y="0"/>
              <a:ext cx="2425572" cy="2381256"/>
            </a:xfrm>
            <a:prstGeom prst="rect">
              <a:avLst/>
            </a:prstGeom>
          </p:spPr>
        </p:pic>
      </p:grpSp>
      <p:grpSp>
        <p:nvGrpSpPr>
          <p:cNvPr id="40" name="Group 40"/>
          <p:cNvGrpSpPr/>
          <p:nvPr/>
        </p:nvGrpSpPr>
        <p:grpSpPr>
          <a:xfrm>
            <a:off x="7191014" y="3126366"/>
            <a:ext cx="1823941" cy="1785942"/>
            <a:chOff x="0" y="0"/>
            <a:chExt cx="2431922" cy="2381256"/>
          </a:xfrm>
        </p:grpSpPr>
        <p:pic>
          <p:nvPicPr>
            <p:cNvPr id="41" name="Picture 41"/>
            <p:cNvPicPr>
              <a:picLocks noChangeAspect="1"/>
            </p:cNvPicPr>
            <p:nvPr/>
          </p:nvPicPr>
          <p:blipFill>
            <a:blip r:embed="rId15"/>
            <a:srcRect l="16170" r="16170"/>
            <a:stretch>
              <a:fillRect/>
            </a:stretch>
          </p:blipFill>
          <p:spPr>
            <a:xfrm>
              <a:off x="0" y="0"/>
              <a:ext cx="2431922" cy="2381256"/>
            </a:xfrm>
            <a:prstGeom prst="rect">
              <a:avLst/>
            </a:prstGeom>
          </p:spPr>
        </p:pic>
      </p:grpSp>
      <p:grpSp>
        <p:nvGrpSpPr>
          <p:cNvPr id="42" name="Group 42"/>
          <p:cNvGrpSpPr/>
          <p:nvPr/>
        </p:nvGrpSpPr>
        <p:grpSpPr>
          <a:xfrm>
            <a:off x="1949313" y="1233895"/>
            <a:ext cx="5983408" cy="1123962"/>
            <a:chOff x="-15056" y="-305527"/>
            <a:chExt cx="7977877" cy="1498615"/>
          </a:xfrm>
        </p:grpSpPr>
        <p:sp>
          <p:nvSpPr>
            <p:cNvPr id="43" name="TextBox 43"/>
            <p:cNvSpPr txBox="1"/>
            <p:nvPr/>
          </p:nvSpPr>
          <p:spPr>
            <a:xfrm>
              <a:off x="-15056" y="-305527"/>
              <a:ext cx="3394320" cy="1498615"/>
            </a:xfrm>
            <a:prstGeom prst="rect">
              <a:avLst/>
            </a:prstGeom>
          </p:spPr>
          <p:txBody>
            <a:bodyPr lIns="0" tIns="0" rIns="0" bIns="0" rtlCol="0" anchor="t">
              <a:spAutoFit/>
            </a:bodyPr>
            <a:lstStyle/>
            <a:p>
              <a:pPr algn="r">
                <a:lnSpc>
                  <a:spcPts val="9052"/>
                </a:lnSpc>
              </a:pPr>
              <a:r>
                <a:rPr lang="en-US" sz="6465">
                  <a:solidFill>
                    <a:srgbClr val="FFFFFF"/>
                  </a:solidFill>
                  <a:latin typeface="League Spartan"/>
                </a:rPr>
                <a:t>USDA  </a:t>
              </a:r>
            </a:p>
          </p:txBody>
        </p:sp>
        <p:sp>
          <p:nvSpPr>
            <p:cNvPr id="44" name="TextBox 44"/>
            <p:cNvSpPr txBox="1"/>
            <p:nvPr/>
          </p:nvSpPr>
          <p:spPr>
            <a:xfrm>
              <a:off x="3580621" y="-265280"/>
              <a:ext cx="4382200" cy="1435622"/>
            </a:xfrm>
            <a:prstGeom prst="rect">
              <a:avLst/>
            </a:prstGeom>
          </p:spPr>
          <p:txBody>
            <a:bodyPr lIns="0" tIns="0" rIns="0" bIns="0" rtlCol="0" anchor="t">
              <a:spAutoFit/>
            </a:bodyPr>
            <a:lstStyle/>
            <a:p>
              <a:pPr algn="just">
                <a:lnSpc>
                  <a:spcPts val="9052"/>
                </a:lnSpc>
                <a:spcBef>
                  <a:spcPct val="0"/>
                </a:spcBef>
              </a:pPr>
              <a:r>
                <a:rPr lang="en-US" sz="6465">
                  <a:solidFill>
                    <a:srgbClr val="FFFFFF"/>
                  </a:solidFill>
                  <a:latin typeface="League Spartan"/>
                </a:rPr>
                <a:t>FOODS</a:t>
              </a:r>
            </a:p>
          </p:txBody>
        </p:sp>
      </p:grpSp>
      <p:sp>
        <p:nvSpPr>
          <p:cNvPr id="45" name="TextBox 45"/>
          <p:cNvSpPr txBox="1"/>
          <p:nvPr/>
        </p:nvSpPr>
        <p:spPr>
          <a:xfrm>
            <a:off x="1694165" y="3618652"/>
            <a:ext cx="1707207" cy="763270"/>
          </a:xfrm>
          <a:prstGeom prst="rect">
            <a:avLst/>
          </a:prstGeom>
          <a:solidFill>
            <a:schemeClr val="accent2"/>
          </a:solidFill>
        </p:spPr>
        <p:txBody>
          <a:bodyPr lIns="0" tIns="0" rIns="0" bIns="0" rtlCol="0" anchor="t">
            <a:spAutoFit/>
          </a:bodyPr>
          <a:lstStyle/>
          <a:p>
            <a:pPr algn="ctr">
              <a:lnSpc>
                <a:spcPts val="3079"/>
              </a:lnSpc>
            </a:pPr>
            <a:r>
              <a:rPr lang="en-US" sz="2199">
                <a:solidFill>
                  <a:srgbClr val="FFFFFF">
                    <a:alpha val="84706"/>
                  </a:srgbClr>
                </a:solidFill>
                <a:latin typeface="Open Sans 1 Bold"/>
              </a:rPr>
              <a:t>FRUITS &amp; </a:t>
            </a:r>
          </a:p>
          <a:p>
            <a:pPr algn="ctr">
              <a:lnSpc>
                <a:spcPts val="3079"/>
              </a:lnSpc>
            </a:pPr>
            <a:r>
              <a:rPr lang="en-US" sz="2199">
                <a:solidFill>
                  <a:srgbClr val="FFFFFF">
                    <a:alpha val="84706"/>
                  </a:srgbClr>
                </a:solidFill>
                <a:latin typeface="Open Sans 1 Bold"/>
              </a:rPr>
              <a:t>VEGETABLES</a:t>
            </a:r>
          </a:p>
        </p:txBody>
      </p:sp>
      <p:sp>
        <p:nvSpPr>
          <p:cNvPr id="46" name="TextBox 46"/>
          <p:cNvSpPr txBox="1"/>
          <p:nvPr/>
        </p:nvSpPr>
        <p:spPr>
          <a:xfrm>
            <a:off x="6765589" y="3813914"/>
            <a:ext cx="850850" cy="372745"/>
          </a:xfrm>
          <a:prstGeom prst="rect">
            <a:avLst/>
          </a:prstGeom>
          <a:solidFill>
            <a:schemeClr val="accent1"/>
          </a:solidFill>
        </p:spPr>
        <p:txBody>
          <a:bodyPr lIns="0" tIns="0" rIns="0" bIns="0" rtlCol="0" anchor="t">
            <a:spAutoFit/>
          </a:bodyPr>
          <a:lstStyle/>
          <a:p>
            <a:pPr algn="ctr">
              <a:lnSpc>
                <a:spcPts val="3079"/>
              </a:lnSpc>
            </a:pPr>
            <a:r>
              <a:rPr lang="en-US" sz="2199">
                <a:solidFill>
                  <a:srgbClr val="FFFFFF">
                    <a:alpha val="84706"/>
                  </a:srgbClr>
                </a:solidFill>
                <a:latin typeface="Open Sans 1 Bold"/>
              </a:rPr>
              <a:t>DAIRY</a:t>
            </a:r>
          </a:p>
        </p:txBody>
      </p:sp>
      <p:sp>
        <p:nvSpPr>
          <p:cNvPr id="47" name="TextBox 47"/>
          <p:cNvSpPr txBox="1"/>
          <p:nvPr/>
        </p:nvSpPr>
        <p:spPr>
          <a:xfrm>
            <a:off x="1903551" y="5866557"/>
            <a:ext cx="1220093" cy="372745"/>
          </a:xfrm>
          <a:prstGeom prst="rect">
            <a:avLst/>
          </a:prstGeom>
          <a:solidFill>
            <a:schemeClr val="accent4">
              <a:lumMod val="75000"/>
            </a:schemeClr>
          </a:solidFill>
        </p:spPr>
        <p:txBody>
          <a:bodyPr lIns="0" tIns="0" rIns="0" bIns="0" rtlCol="0" anchor="t">
            <a:spAutoFit/>
          </a:bodyPr>
          <a:lstStyle/>
          <a:p>
            <a:pPr algn="ctr">
              <a:lnSpc>
                <a:spcPts val="3079"/>
              </a:lnSpc>
            </a:pPr>
            <a:r>
              <a:rPr lang="en-US" sz="2199">
                <a:solidFill>
                  <a:srgbClr val="FFFFFF">
                    <a:alpha val="84706"/>
                  </a:srgbClr>
                </a:solidFill>
                <a:latin typeface="Open Sans 1 Bold"/>
              </a:rPr>
              <a:t>PROTEIN</a:t>
            </a:r>
          </a:p>
        </p:txBody>
      </p:sp>
      <p:sp>
        <p:nvSpPr>
          <p:cNvPr id="48" name="TextBox 48"/>
          <p:cNvSpPr txBox="1"/>
          <p:nvPr/>
        </p:nvSpPr>
        <p:spPr>
          <a:xfrm>
            <a:off x="6664535" y="5853587"/>
            <a:ext cx="1052959" cy="372745"/>
          </a:xfrm>
          <a:prstGeom prst="rect">
            <a:avLst/>
          </a:prstGeom>
          <a:solidFill>
            <a:schemeClr val="accent6">
              <a:lumMod val="75000"/>
            </a:schemeClr>
          </a:solidFill>
        </p:spPr>
        <p:txBody>
          <a:bodyPr lIns="0" tIns="0" rIns="0" bIns="0" rtlCol="0" anchor="t">
            <a:spAutoFit/>
          </a:bodyPr>
          <a:lstStyle/>
          <a:p>
            <a:pPr algn="ctr">
              <a:lnSpc>
                <a:spcPts val="3079"/>
              </a:lnSpc>
            </a:pPr>
            <a:r>
              <a:rPr lang="en-US" sz="2199">
                <a:solidFill>
                  <a:srgbClr val="FFFFFF">
                    <a:alpha val="84706"/>
                  </a:srgbClr>
                </a:solidFill>
                <a:latin typeface="Open Sans 1 Bold"/>
              </a:rPr>
              <a:t>GRAINS</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6FF"/>
        </a:solidFill>
        <a:effectLst/>
      </p:bgPr>
    </p:bg>
    <p:spTree>
      <p:nvGrpSpPr>
        <p:cNvPr id="1" name=""/>
        <p:cNvGrpSpPr/>
        <p:nvPr/>
      </p:nvGrpSpPr>
      <p:grpSpPr>
        <a:xfrm>
          <a:off x="0" y="0"/>
          <a:ext cx="0" cy="0"/>
          <a:chOff x="0" y="0"/>
          <a:chExt cx="0" cy="0"/>
        </a:xfrm>
      </p:grpSpPr>
      <p:grpSp>
        <p:nvGrpSpPr>
          <p:cNvPr id="2" name="Group 2"/>
          <p:cNvGrpSpPr/>
          <p:nvPr/>
        </p:nvGrpSpPr>
        <p:grpSpPr>
          <a:xfrm>
            <a:off x="0" y="-146240"/>
            <a:ext cx="5003800" cy="7461440"/>
            <a:chOff x="0" y="0"/>
            <a:chExt cx="3173706" cy="4732487"/>
          </a:xfrm>
        </p:grpSpPr>
        <p:sp>
          <p:nvSpPr>
            <p:cNvPr id="3" name="Freeform 3"/>
            <p:cNvSpPr/>
            <p:nvPr/>
          </p:nvSpPr>
          <p:spPr>
            <a:xfrm>
              <a:off x="0" y="0"/>
              <a:ext cx="3173706" cy="4732487"/>
            </a:xfrm>
            <a:custGeom>
              <a:avLst/>
              <a:gdLst/>
              <a:ahLst/>
              <a:cxnLst/>
              <a:rect l="l" t="t" r="r" b="b"/>
              <a:pathLst>
                <a:path w="3173706" h="4732487">
                  <a:moveTo>
                    <a:pt x="0" y="0"/>
                  </a:moveTo>
                  <a:lnTo>
                    <a:pt x="3173706" y="0"/>
                  </a:lnTo>
                  <a:lnTo>
                    <a:pt x="3173706" y="4732487"/>
                  </a:lnTo>
                  <a:lnTo>
                    <a:pt x="0" y="4732487"/>
                  </a:lnTo>
                  <a:close/>
                </a:path>
              </a:pathLst>
            </a:custGeom>
            <a:solidFill>
              <a:srgbClr val="4B7E1B"/>
            </a:solidFill>
          </p:spPr>
        </p:sp>
      </p:grpSp>
      <p:sp>
        <p:nvSpPr>
          <p:cNvPr id="4" name="TextBox 4"/>
          <p:cNvSpPr txBox="1"/>
          <p:nvPr/>
        </p:nvSpPr>
        <p:spPr>
          <a:xfrm>
            <a:off x="276091" y="2716103"/>
            <a:ext cx="4727709" cy="2118033"/>
          </a:xfrm>
          <a:prstGeom prst="rect">
            <a:avLst/>
          </a:prstGeom>
        </p:spPr>
        <p:txBody>
          <a:bodyPr lIns="0" tIns="0" rIns="0" bIns="0" rtlCol="0" anchor="t">
            <a:spAutoFit/>
          </a:bodyPr>
          <a:lstStyle/>
          <a:p>
            <a:pPr marL="375206" lvl="1" indent="-187603">
              <a:lnSpc>
                <a:spcPts val="2433"/>
              </a:lnSpc>
              <a:buFont typeface="Arial"/>
              <a:buChar char="•"/>
            </a:pPr>
            <a:r>
              <a:rPr lang="en-US" sz="1737" spc="86">
                <a:solidFill>
                  <a:srgbClr val="FFFFFF"/>
                </a:solidFill>
                <a:latin typeface="Open Sans 1"/>
              </a:rPr>
              <a:t>Distribute food for household consumption.</a:t>
            </a:r>
          </a:p>
          <a:p>
            <a:pPr marL="375206" lvl="1" indent="-187603">
              <a:lnSpc>
                <a:spcPts val="2433"/>
              </a:lnSpc>
              <a:buFont typeface="Arial"/>
              <a:buChar char="•"/>
            </a:pPr>
            <a:r>
              <a:rPr lang="en-US" sz="1737" spc="86">
                <a:solidFill>
                  <a:srgbClr val="FFFFFF"/>
                </a:solidFill>
                <a:latin typeface="Open Sans 1"/>
              </a:rPr>
              <a:t>Must capture information and establish household eligibility for each visit.</a:t>
            </a:r>
          </a:p>
          <a:p>
            <a:pPr marL="375206" lvl="1" indent="-187603">
              <a:lnSpc>
                <a:spcPts val="2433"/>
              </a:lnSpc>
              <a:buFont typeface="Arial"/>
              <a:buChar char="•"/>
            </a:pPr>
            <a:r>
              <a:rPr lang="en-US" sz="1737" spc="86">
                <a:solidFill>
                  <a:srgbClr val="FFFFFF"/>
                </a:solidFill>
                <a:latin typeface="Open Sans 1"/>
              </a:rPr>
              <a:t>Will see occasional changes in household income guidelines.</a:t>
            </a:r>
          </a:p>
        </p:txBody>
      </p:sp>
      <p:sp>
        <p:nvSpPr>
          <p:cNvPr id="5" name="Freeform 5"/>
          <p:cNvSpPr/>
          <p:nvPr/>
        </p:nvSpPr>
        <p:spPr>
          <a:xfrm>
            <a:off x="276091" y="2744678"/>
            <a:ext cx="304800" cy="304800"/>
          </a:xfrm>
          <a:custGeom>
            <a:avLst/>
            <a:gdLst/>
            <a:ahLst/>
            <a:cxnLst/>
            <a:rect l="l" t="t" r="r" b="b"/>
            <a:pathLst>
              <a:path w="304800" h="304800">
                <a:moveTo>
                  <a:pt x="0" y="0"/>
                </a:moveTo>
                <a:lnTo>
                  <a:pt x="304800" y="0"/>
                </a:lnTo>
                <a:lnTo>
                  <a:pt x="304800" y="304800"/>
                </a:lnTo>
                <a:lnTo>
                  <a:pt x="0" y="30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5003800" y="3020903"/>
            <a:ext cx="4987249" cy="1508433"/>
          </a:xfrm>
          <a:prstGeom prst="rect">
            <a:avLst/>
          </a:prstGeom>
        </p:spPr>
        <p:txBody>
          <a:bodyPr lIns="0" tIns="0" rIns="0" bIns="0" rtlCol="0" anchor="t">
            <a:spAutoFit/>
          </a:bodyPr>
          <a:lstStyle/>
          <a:p>
            <a:pPr marL="375206" lvl="1" indent="-187603">
              <a:lnSpc>
                <a:spcPts val="2433"/>
              </a:lnSpc>
              <a:buFont typeface="Arial"/>
              <a:buChar char="•"/>
            </a:pPr>
            <a:r>
              <a:rPr lang="en-US" sz="1737" spc="86">
                <a:solidFill>
                  <a:srgbClr val="000000"/>
                </a:solidFill>
                <a:latin typeface="Open Sans 1"/>
              </a:rPr>
              <a:t>Prepare meals for consumption in a congregate setting.</a:t>
            </a:r>
          </a:p>
          <a:p>
            <a:pPr marL="375206" lvl="1" indent="-187603">
              <a:lnSpc>
                <a:spcPts val="2433"/>
              </a:lnSpc>
              <a:buFont typeface="Arial"/>
              <a:buChar char="•"/>
            </a:pPr>
            <a:r>
              <a:rPr lang="en-US" sz="1737" spc="86">
                <a:solidFill>
                  <a:srgbClr val="000000"/>
                </a:solidFill>
                <a:latin typeface="Open Sans 1"/>
              </a:rPr>
              <a:t>Do not need to establish income eligibility.</a:t>
            </a:r>
          </a:p>
          <a:p>
            <a:pPr marL="375206" lvl="1" indent="-187603">
              <a:lnSpc>
                <a:spcPts val="2433"/>
              </a:lnSpc>
              <a:buFont typeface="Arial"/>
              <a:buChar char="•"/>
            </a:pPr>
            <a:r>
              <a:rPr lang="en-US" sz="1737" spc="86">
                <a:solidFill>
                  <a:srgbClr val="000000"/>
                </a:solidFill>
                <a:latin typeface="Open Sans 1"/>
              </a:rPr>
              <a:t>Track meals and people served.</a:t>
            </a:r>
          </a:p>
        </p:txBody>
      </p:sp>
      <p:sp>
        <p:nvSpPr>
          <p:cNvPr id="7" name="Freeform 7"/>
          <p:cNvSpPr/>
          <p:nvPr/>
        </p:nvSpPr>
        <p:spPr>
          <a:xfrm>
            <a:off x="276091" y="3352800"/>
            <a:ext cx="304800" cy="304800"/>
          </a:xfrm>
          <a:custGeom>
            <a:avLst/>
            <a:gdLst/>
            <a:ahLst/>
            <a:cxnLst/>
            <a:rect l="l" t="t" r="r" b="b"/>
            <a:pathLst>
              <a:path w="304800" h="304800">
                <a:moveTo>
                  <a:pt x="0" y="0"/>
                </a:moveTo>
                <a:lnTo>
                  <a:pt x="304800" y="0"/>
                </a:lnTo>
                <a:lnTo>
                  <a:pt x="304800" y="304800"/>
                </a:lnTo>
                <a:lnTo>
                  <a:pt x="0" y="30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50249" y="4557911"/>
            <a:ext cx="1130488" cy="2757289"/>
          </a:xfrm>
          <a:custGeom>
            <a:avLst/>
            <a:gdLst/>
            <a:ahLst/>
            <a:cxnLst/>
            <a:rect l="l" t="t" r="r" b="b"/>
            <a:pathLst>
              <a:path w="1130488" h="2757289">
                <a:moveTo>
                  <a:pt x="0" y="0"/>
                </a:moveTo>
                <a:lnTo>
                  <a:pt x="1130488" y="0"/>
                </a:lnTo>
                <a:lnTo>
                  <a:pt x="1130488" y="2757289"/>
                </a:lnTo>
                <a:lnTo>
                  <a:pt x="0" y="27572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76091" y="4224536"/>
            <a:ext cx="304800" cy="304800"/>
          </a:xfrm>
          <a:custGeom>
            <a:avLst/>
            <a:gdLst/>
            <a:ahLst/>
            <a:cxnLst/>
            <a:rect l="l" t="t" r="r" b="b"/>
            <a:pathLst>
              <a:path w="304800" h="304800">
                <a:moveTo>
                  <a:pt x="0" y="0"/>
                </a:moveTo>
                <a:lnTo>
                  <a:pt x="304800" y="0"/>
                </a:lnTo>
                <a:lnTo>
                  <a:pt x="304800" y="304800"/>
                </a:lnTo>
                <a:lnTo>
                  <a:pt x="0" y="30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5042531" y="4253111"/>
            <a:ext cx="304800" cy="304800"/>
          </a:xfrm>
          <a:custGeom>
            <a:avLst/>
            <a:gdLst/>
            <a:ahLst/>
            <a:cxnLst/>
            <a:rect l="l" t="t" r="r" b="b"/>
            <a:pathLst>
              <a:path w="304800" h="304800">
                <a:moveTo>
                  <a:pt x="0" y="0"/>
                </a:moveTo>
                <a:lnTo>
                  <a:pt x="304800" y="0"/>
                </a:lnTo>
                <a:lnTo>
                  <a:pt x="304800" y="304800"/>
                </a:lnTo>
                <a:lnTo>
                  <a:pt x="0" y="30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5042531" y="3049478"/>
            <a:ext cx="304800" cy="304800"/>
          </a:xfrm>
          <a:custGeom>
            <a:avLst/>
            <a:gdLst/>
            <a:ahLst/>
            <a:cxnLst/>
            <a:rect l="l" t="t" r="r" b="b"/>
            <a:pathLst>
              <a:path w="304800" h="304800">
                <a:moveTo>
                  <a:pt x="0" y="0"/>
                </a:moveTo>
                <a:lnTo>
                  <a:pt x="304800" y="0"/>
                </a:lnTo>
                <a:lnTo>
                  <a:pt x="304800" y="304800"/>
                </a:lnTo>
                <a:lnTo>
                  <a:pt x="0" y="30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5042531" y="3657600"/>
            <a:ext cx="286504" cy="286504"/>
          </a:xfrm>
          <a:custGeom>
            <a:avLst/>
            <a:gdLst/>
            <a:ahLst/>
            <a:cxnLst/>
            <a:rect l="l" t="t" r="r" b="b"/>
            <a:pathLst>
              <a:path w="286504" h="286504">
                <a:moveTo>
                  <a:pt x="0" y="0"/>
                </a:moveTo>
                <a:lnTo>
                  <a:pt x="286504" y="0"/>
                </a:lnTo>
                <a:lnTo>
                  <a:pt x="286504" y="286504"/>
                </a:lnTo>
                <a:lnTo>
                  <a:pt x="0" y="2865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5003800" y="80076"/>
            <a:ext cx="1174341" cy="1769252"/>
          </a:xfrm>
          <a:custGeom>
            <a:avLst/>
            <a:gdLst/>
            <a:ahLst/>
            <a:cxnLst/>
            <a:rect l="l" t="t" r="r" b="b"/>
            <a:pathLst>
              <a:path w="1174341" h="1769252">
                <a:moveTo>
                  <a:pt x="0" y="0"/>
                </a:moveTo>
                <a:lnTo>
                  <a:pt x="1174341" y="0"/>
                </a:lnTo>
                <a:lnTo>
                  <a:pt x="1174341" y="1769252"/>
                </a:lnTo>
                <a:lnTo>
                  <a:pt x="0" y="17692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33416" y="-1047472"/>
            <a:ext cx="2628305" cy="2566182"/>
          </a:xfrm>
          <a:custGeom>
            <a:avLst/>
            <a:gdLst/>
            <a:ahLst/>
            <a:cxnLst/>
            <a:rect l="l" t="t" r="r" b="b"/>
            <a:pathLst>
              <a:path w="2628305" h="2566182">
                <a:moveTo>
                  <a:pt x="0" y="0"/>
                </a:moveTo>
                <a:lnTo>
                  <a:pt x="2628306" y="0"/>
                </a:lnTo>
                <a:lnTo>
                  <a:pt x="2628306" y="2566181"/>
                </a:lnTo>
                <a:lnTo>
                  <a:pt x="0" y="25661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5"/>
          <p:cNvSpPr txBox="1"/>
          <p:nvPr/>
        </p:nvSpPr>
        <p:spPr>
          <a:xfrm>
            <a:off x="746622" y="1709209"/>
            <a:ext cx="4295909" cy="1035469"/>
          </a:xfrm>
          <a:prstGeom prst="rect">
            <a:avLst/>
          </a:prstGeom>
        </p:spPr>
        <p:txBody>
          <a:bodyPr lIns="0" tIns="0" rIns="0" bIns="0" rtlCol="0" anchor="t">
            <a:spAutoFit/>
          </a:bodyPr>
          <a:lstStyle/>
          <a:p>
            <a:pPr algn="ctr">
              <a:lnSpc>
                <a:spcPts val="8468"/>
              </a:lnSpc>
            </a:pPr>
            <a:r>
              <a:rPr lang="en-US" sz="6049">
                <a:solidFill>
                  <a:srgbClr val="FFFFFF"/>
                </a:solidFill>
                <a:latin typeface="League Spartan"/>
              </a:rPr>
              <a:t>PANTRIES</a:t>
            </a:r>
          </a:p>
        </p:txBody>
      </p:sp>
      <p:sp>
        <p:nvSpPr>
          <p:cNvPr id="16" name="TextBox 16"/>
          <p:cNvSpPr txBox="1"/>
          <p:nvPr/>
        </p:nvSpPr>
        <p:spPr>
          <a:xfrm>
            <a:off x="5042531" y="1717248"/>
            <a:ext cx="4141506" cy="1027430"/>
          </a:xfrm>
          <a:prstGeom prst="rect">
            <a:avLst/>
          </a:prstGeom>
        </p:spPr>
        <p:txBody>
          <a:bodyPr lIns="0" tIns="0" rIns="0" bIns="0" rtlCol="0" anchor="t">
            <a:spAutoFit/>
          </a:bodyPr>
          <a:lstStyle/>
          <a:p>
            <a:pPr algn="ctr">
              <a:lnSpc>
                <a:spcPts val="8470"/>
              </a:lnSpc>
            </a:pPr>
            <a:r>
              <a:rPr lang="en-US" sz="6050">
                <a:solidFill>
                  <a:srgbClr val="4B7E1B"/>
                </a:solidFill>
                <a:latin typeface="League Spartan"/>
              </a:rPr>
              <a:t>KITCHENS</a:t>
            </a:r>
          </a:p>
        </p:txBody>
      </p:sp>
      <p:sp>
        <p:nvSpPr>
          <p:cNvPr id="17" name="TextBox 17"/>
          <p:cNvSpPr txBox="1"/>
          <p:nvPr/>
        </p:nvSpPr>
        <p:spPr>
          <a:xfrm>
            <a:off x="35398" y="51501"/>
            <a:ext cx="2459492" cy="586675"/>
          </a:xfrm>
          <a:prstGeom prst="rect">
            <a:avLst/>
          </a:prstGeom>
        </p:spPr>
        <p:txBody>
          <a:bodyPr lIns="0" tIns="0" rIns="0" bIns="0" rtlCol="0" anchor="t">
            <a:spAutoFit/>
          </a:bodyPr>
          <a:lstStyle/>
          <a:p>
            <a:pPr algn="ctr">
              <a:lnSpc>
                <a:spcPts val="2425"/>
              </a:lnSpc>
              <a:spcBef>
                <a:spcPct val="0"/>
              </a:spcBef>
            </a:pPr>
            <a:r>
              <a:rPr lang="en-US" sz="1732">
                <a:solidFill>
                  <a:srgbClr val="000000"/>
                </a:solidFill>
                <a:latin typeface="League Spartan"/>
              </a:rPr>
              <a:t>WHO RECEIVES TEFAP PRODUCT?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tgtEl>
                                        <p:attrNameLst>
                                          <p:attrName>style.visibility</p:attrName>
                                        </p:attrNameLst>
                                      </p:cBhvr>
                                      <p:to>
                                        <p:strVal val="visible"/>
                                      </p:to>
                                    </p:set>
                                    <p:anim calcmode="lin" valueType="num">
                                      <p:cBhvr additive="base">
                                        <p:cTn id="57" dur="500" fill="hold"/>
                                        <p:tgtEl>
                                          <p:spTgt spid="6"/>
                                        </p:tgtEl>
                                        <p:attrNameLst>
                                          <p:attrName>ppt_x</p:attrName>
                                        </p:attrNameLst>
                                      </p:cBhvr>
                                      <p:tavLst>
                                        <p:tav tm="0">
                                          <p:val>
                                            <p:strVal val="#ppt_x"/>
                                          </p:val>
                                        </p:tav>
                                        <p:tav tm="100000">
                                          <p:val>
                                            <p:strVal val="#ppt_x"/>
                                          </p:val>
                                        </p:tav>
                                      </p:tavLst>
                                    </p:anim>
                                    <p:anim calcmode="lin" valueType="num">
                                      <p:cBhvr additive="base">
                                        <p:cTn id="58" dur="500" fill="hold"/>
                                        <p:tgtEl>
                                          <p:spTgt spid="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98b078-0ecf-4f11-a43f-f68ec9a90acf">
      <UserInfo>
        <DisplayName>Clifton Griffin</DisplayName>
        <AccountId>13</AccountId>
        <AccountType/>
      </UserInfo>
      <UserInfo>
        <DisplayName>Trish Tobbe</DisplayName>
        <AccountId>12</AccountId>
        <AccountType/>
      </UserInfo>
    </SharedWithUsers>
    <lcf76f155ced4ddcb4097134ff3c332f xmlns="5e507797-fcf9-4cd5-85db-35b878d5f360">
      <Terms xmlns="http://schemas.microsoft.com/office/infopath/2007/PartnerControls"/>
    </lcf76f155ced4ddcb4097134ff3c332f>
    <TaxCatchAll xmlns="5398b078-0ecf-4f11-a43f-f68ec9a90a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0222EA94F37D4781A0944E2156F130" ma:contentTypeVersion="12" ma:contentTypeDescription="Create a new document." ma:contentTypeScope="" ma:versionID="1084cef08fe35df81d38e89523d0eae4">
  <xsd:schema xmlns:xsd="http://www.w3.org/2001/XMLSchema" xmlns:xs="http://www.w3.org/2001/XMLSchema" xmlns:p="http://schemas.microsoft.com/office/2006/metadata/properties" xmlns:ns2="5e507797-fcf9-4cd5-85db-35b878d5f360" xmlns:ns3="5398b078-0ecf-4f11-a43f-f68ec9a90acf" targetNamespace="http://schemas.microsoft.com/office/2006/metadata/properties" ma:root="true" ma:fieldsID="67ee3467f44fec462e423aa0009959a9" ns2:_="" ns3:_="">
    <xsd:import namespace="5e507797-fcf9-4cd5-85db-35b878d5f360"/>
    <xsd:import namespace="5398b078-0ecf-4f11-a43f-f68ec9a90ac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07797-fcf9-4cd5-85db-35b878d5f3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14dd437-c731-4b11-b1c8-13b1b07e797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98b078-0ecf-4f11-a43f-f68ec9a90a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ed587aac-0bd7-449b-855a-552cac0a4131}" ma:internalName="TaxCatchAll" ma:showField="CatchAllData" ma:web="5398b078-0ecf-4f11-a43f-f68ec9a90a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33DFE1-C1B5-4EA8-B46F-8AA6BEAD24CC}">
  <ds:schemaRefs>
    <ds:schemaRef ds:uri="http://purl.org/dc/elements/1.1/"/>
    <ds:schemaRef ds:uri="5398b078-0ecf-4f11-a43f-f68ec9a90acf"/>
    <ds:schemaRef ds:uri="5e507797-fcf9-4cd5-85db-35b878d5f360"/>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BFAC33B-17EE-4AAE-A68E-AAB142D43309}">
  <ds:schemaRefs>
    <ds:schemaRef ds:uri="http://schemas.microsoft.com/sharepoint/v3/contenttype/forms"/>
  </ds:schemaRefs>
</ds:datastoreItem>
</file>

<file path=customXml/itemProps3.xml><?xml version="1.0" encoding="utf-8"?>
<ds:datastoreItem xmlns:ds="http://schemas.openxmlformats.org/officeDocument/2006/customXml" ds:itemID="{66E2E639-12DC-49E2-B3FE-518B2BF288B2}">
  <ds:schemaRefs>
    <ds:schemaRef ds:uri="5398b078-0ecf-4f11-a43f-f68ec9a90acf"/>
    <ds:schemaRef ds:uri="5e507797-fcf9-4cd5-85db-35b878d5f3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TotalTime>
  <Words>10813</Words>
  <Application>Microsoft Office PowerPoint</Application>
  <PresentationFormat>Custom</PresentationFormat>
  <Paragraphs>976</Paragraphs>
  <Slides>67</Slides>
  <Notes>67</Notes>
  <HiddenSlides>0</HiddenSlides>
  <MMClips>0</MMClips>
  <ScaleCrop>false</ScaleCrop>
  <HeadingPairs>
    <vt:vector size="6" baseType="variant">
      <vt:variant>
        <vt:lpstr>Fonts Used</vt:lpstr>
      </vt:variant>
      <vt:variant>
        <vt:i4>34</vt:i4>
      </vt:variant>
      <vt:variant>
        <vt:lpstr>Theme</vt:lpstr>
      </vt:variant>
      <vt:variant>
        <vt:i4>2</vt:i4>
      </vt:variant>
      <vt:variant>
        <vt:lpstr>Slide Titles</vt:lpstr>
      </vt:variant>
      <vt:variant>
        <vt:i4>67</vt:i4>
      </vt:variant>
    </vt:vector>
  </HeadingPairs>
  <TitlesOfParts>
    <vt:vector size="103" baseType="lpstr">
      <vt:lpstr>Glacial Indifference</vt:lpstr>
      <vt:lpstr>Calibri (MS)</vt:lpstr>
      <vt:lpstr>Glacial Indifference Bold</vt:lpstr>
      <vt:lpstr>Montserrat Classic Bold</vt:lpstr>
      <vt:lpstr>Open Sans 1 Bold</vt:lpstr>
      <vt:lpstr>Open Sans 1 Bold Italics</vt:lpstr>
      <vt:lpstr>League Spartan</vt:lpstr>
      <vt:lpstr>Canva Sans</vt:lpstr>
      <vt:lpstr>Open Sans 2 Bold</vt:lpstr>
      <vt:lpstr>Open Sans Bold</vt:lpstr>
      <vt:lpstr>Open Sans Bold Italics</vt:lpstr>
      <vt:lpstr>Calibri (MS) Bold</vt:lpstr>
      <vt:lpstr>Canva Student Font</vt:lpstr>
      <vt:lpstr>Now Bold</vt:lpstr>
      <vt:lpstr>Lumios Marker</vt:lpstr>
      <vt:lpstr>Arial</vt:lpstr>
      <vt:lpstr>Symbol</vt:lpstr>
      <vt:lpstr>Calibri (MS) Bold Italics</vt:lpstr>
      <vt:lpstr>Canva Sans Bold</vt:lpstr>
      <vt:lpstr>Permanent Marker</vt:lpstr>
      <vt:lpstr>Montserrat</vt:lpstr>
      <vt:lpstr>Gaegu Bold</vt:lpstr>
      <vt:lpstr>Lato</vt:lpstr>
      <vt:lpstr>Open Sans 1</vt:lpstr>
      <vt:lpstr>Calibri</vt:lpstr>
      <vt:lpstr>Sigher</vt:lpstr>
      <vt:lpstr>Gaegu Bold Bold</vt:lpstr>
      <vt:lpstr>Courier New</vt:lpstr>
      <vt:lpstr>Open Sans 2</vt:lpstr>
      <vt:lpstr>Montserrat Light</vt:lpstr>
      <vt:lpstr>Montserrat Light Bold</vt:lpstr>
      <vt:lpstr>Montserrat Bold</vt:lpstr>
      <vt:lpstr>Arial,Sans-Serif</vt:lpstr>
      <vt:lpstr>League Spartan Bold</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 TEFAP CR 2023 Draft</dc:title>
  <dc:creator>Madison Monahan</dc:creator>
  <cp:lastModifiedBy>Madison Monahan</cp:lastModifiedBy>
  <cp:revision>7</cp:revision>
  <cp:lastPrinted>2023-06-21T19:25:41Z</cp:lastPrinted>
  <dcterms:created xsi:type="dcterms:W3CDTF">2006-08-16T00:00:00Z</dcterms:created>
  <dcterms:modified xsi:type="dcterms:W3CDTF">2023-07-24T19:55:41Z</dcterms:modified>
  <dc:identifier>DAFjwwg0Eto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0x010100DE0222EA94F37D4781A0944E2156F130</vt:lpwstr>
  </property>
  <property fmtid="{D5CDD505-2E9C-101B-9397-08002B2CF9AE}" pid="3" name="MediaServiceImageTags">
    <vt:lpwstr/>
  </property>
</Properties>
</file>