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23"/>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9" r:id="rId17"/>
    <p:sldId id="268" r:id="rId18"/>
    <p:sldId id="270" r:id="rId19"/>
    <p:sldId id="271" r:id="rId20"/>
    <p:sldId id="272" r:id="rId21"/>
    <p:sldId id="273" r:id="rId22"/>
  </p:sldIdLst>
  <p:sldSz cx="18288000" cy="10287000"/>
  <p:notesSz cx="6858000" cy="9144000"/>
  <p:embeddedFontLst>
    <p:embeddedFont>
      <p:font typeface="Arial" panose="020B0604020202020204" pitchFamily="34" charset="0"/>
      <p:regular r:id="rId24"/>
    </p:embeddedFont>
    <p:embeddedFont>
      <p:font typeface="Arial Bold" panose="020B0704020202020204" pitchFamily="34" charset="0"/>
      <p:regular r:id="rId25"/>
      <p:bold r:id="rId26"/>
    </p:embeddedFont>
    <p:embeddedFont>
      <p:font typeface="Arimo" panose="020B0604020202020204" charset="0"/>
      <p:regular r:id="rId27"/>
    </p:embeddedFont>
    <p:embeddedFont>
      <p:font typeface="Arimo Bold" panose="020B0604020202020204" charset="0"/>
      <p:regular r:id="rId28"/>
    </p:embeddedFont>
    <p:embeddedFont>
      <p:font typeface="Calibri" panose="020F0502020204030204" pitchFamily="34" charset="0"/>
      <p:regular r:id="rId29"/>
      <p:bold r:id="rId30"/>
      <p:italic r:id="rId31"/>
      <p:boldItalic r:id="rId32"/>
    </p:embeddedFont>
    <p:embeddedFont>
      <p:font typeface="Lato" panose="020B0604020202020204" charset="0"/>
      <p:regular r:id="rId33"/>
      <p:bold r:id="rId34"/>
      <p:italic r:id="rId35"/>
      <p:boldItalic r:id="rId36"/>
    </p:embeddedFont>
    <p:embeddedFont>
      <p:font typeface="Lato Bold" panose="020B0604020202020204" charset="0"/>
      <p:regular r:id="rId37"/>
      <p:bold r:id="rId38"/>
    </p:embeddedFont>
    <p:embeddedFont>
      <p:font typeface="Lato Italics" panose="020B0604020202020204" charset="0"/>
      <p:regular r:id="rId39"/>
    </p:embeddedFont>
    <p:embeddedFont>
      <p:font typeface="League Spartan" panose="020B0604020202020204" charset="0"/>
      <p:regular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2E69D2-664A-4387-84C2-17699EBFFEA5}" v="5" dt="2023-08-11T12:40:53.369"/>
    <p1510:client id="{49F1CCBA-243A-4654-9A8F-524E0EB966FE}" v="184" dt="2023-08-11T12:36:09.698"/>
    <p1510:client id="{4FAAFC46-A161-4A23-917B-B33FE39E0A46}" v="10" dt="2023-08-09T20:03:24.272"/>
    <p1510:client id="{62B4FBBA-2C11-5579-7828-56EB03222E95}" v="9" dt="2023-08-09T16:26:04.748"/>
    <p1510:client id="{70F5BD7D-C3FA-48F9-BBAC-F43F7B15724E}" v="60" dt="2023-08-09T15:43:37.119"/>
    <p1510:client id="{8C674CC0-4BF1-40FA-BBA8-13334525A27C}" v="7" dt="2023-08-11T12:19:41.4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3.fntdata"/><Relationship Id="rId39" Type="http://schemas.openxmlformats.org/officeDocument/2006/relationships/font" Target="fonts/font16.fntdata"/><Relationship Id="rId21" Type="http://schemas.openxmlformats.org/officeDocument/2006/relationships/slide" Target="slides/slide17.xml"/><Relationship Id="rId34" Type="http://schemas.openxmlformats.org/officeDocument/2006/relationships/font" Target="fonts/font11.fntdata"/><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6.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45"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8.fntdata"/><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46"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dison Monahan" userId="S::madison.monahan@daretocare.org::69a2845c-0ad8-4be0-9dc7-5662fee7e26f" providerId="AD" clId="Web-{1D2E69D2-664A-4387-84C2-17699EBFFEA5}"/>
    <pc:docChg chg="modSld">
      <pc:chgData name="Madison Monahan" userId="S::madison.monahan@daretocare.org::69a2845c-0ad8-4be0-9dc7-5662fee7e26f" providerId="AD" clId="Web-{1D2E69D2-664A-4387-84C2-17699EBFFEA5}" dt="2023-08-11T12:42:48.998" v="40"/>
      <pc:docMkLst>
        <pc:docMk/>
      </pc:docMkLst>
      <pc:sldChg chg="modNotes">
        <pc:chgData name="Madison Monahan" userId="S::madison.monahan@daretocare.org::69a2845c-0ad8-4be0-9dc7-5662fee7e26f" providerId="AD" clId="Web-{1D2E69D2-664A-4387-84C2-17699EBFFEA5}" dt="2023-08-11T12:38:46.959" v="3"/>
        <pc:sldMkLst>
          <pc:docMk/>
          <pc:sldMk cId="0" sldId="256"/>
        </pc:sldMkLst>
      </pc:sldChg>
      <pc:sldChg chg="modNotes">
        <pc:chgData name="Madison Monahan" userId="S::madison.monahan@daretocare.org::69a2845c-0ad8-4be0-9dc7-5662fee7e26f" providerId="AD" clId="Web-{1D2E69D2-664A-4387-84C2-17699EBFFEA5}" dt="2023-08-11T12:38:53.068" v="5"/>
        <pc:sldMkLst>
          <pc:docMk/>
          <pc:sldMk cId="0" sldId="257"/>
        </pc:sldMkLst>
      </pc:sldChg>
      <pc:sldChg chg="modNotes">
        <pc:chgData name="Madison Monahan" userId="S::madison.monahan@daretocare.org::69a2845c-0ad8-4be0-9dc7-5662fee7e26f" providerId="AD" clId="Web-{1D2E69D2-664A-4387-84C2-17699EBFFEA5}" dt="2023-08-11T12:39:01.350" v="7"/>
        <pc:sldMkLst>
          <pc:docMk/>
          <pc:sldMk cId="0" sldId="258"/>
        </pc:sldMkLst>
      </pc:sldChg>
      <pc:sldChg chg="modNotes">
        <pc:chgData name="Madison Monahan" userId="S::madison.monahan@daretocare.org::69a2845c-0ad8-4be0-9dc7-5662fee7e26f" providerId="AD" clId="Web-{1D2E69D2-664A-4387-84C2-17699EBFFEA5}" dt="2023-08-11T12:39:12.022" v="9"/>
        <pc:sldMkLst>
          <pc:docMk/>
          <pc:sldMk cId="0" sldId="259"/>
        </pc:sldMkLst>
      </pc:sldChg>
      <pc:sldChg chg="modNotes">
        <pc:chgData name="Madison Monahan" userId="S::madison.monahan@daretocare.org::69a2845c-0ad8-4be0-9dc7-5662fee7e26f" providerId="AD" clId="Web-{1D2E69D2-664A-4387-84C2-17699EBFFEA5}" dt="2023-08-11T12:39:37.679" v="11"/>
        <pc:sldMkLst>
          <pc:docMk/>
          <pc:sldMk cId="0" sldId="260"/>
        </pc:sldMkLst>
      </pc:sldChg>
      <pc:sldChg chg="modNotes">
        <pc:chgData name="Madison Monahan" userId="S::madison.monahan@daretocare.org::69a2845c-0ad8-4be0-9dc7-5662fee7e26f" providerId="AD" clId="Web-{1D2E69D2-664A-4387-84C2-17699EBFFEA5}" dt="2023-08-11T12:39:50.211" v="13"/>
        <pc:sldMkLst>
          <pc:docMk/>
          <pc:sldMk cId="0" sldId="261"/>
        </pc:sldMkLst>
      </pc:sldChg>
      <pc:sldChg chg="modNotes">
        <pc:chgData name="Madison Monahan" userId="S::madison.monahan@daretocare.org::69a2845c-0ad8-4be0-9dc7-5662fee7e26f" providerId="AD" clId="Web-{1D2E69D2-664A-4387-84C2-17699EBFFEA5}" dt="2023-08-11T12:39:56.961" v="15"/>
        <pc:sldMkLst>
          <pc:docMk/>
          <pc:sldMk cId="0" sldId="262"/>
        </pc:sldMkLst>
      </pc:sldChg>
      <pc:sldChg chg="modNotes">
        <pc:chgData name="Madison Monahan" userId="S::madison.monahan@daretocare.org::69a2845c-0ad8-4be0-9dc7-5662fee7e26f" providerId="AD" clId="Web-{1D2E69D2-664A-4387-84C2-17699EBFFEA5}" dt="2023-08-11T12:40:04.696" v="18"/>
        <pc:sldMkLst>
          <pc:docMk/>
          <pc:sldMk cId="0" sldId="263"/>
        </pc:sldMkLst>
      </pc:sldChg>
      <pc:sldChg chg="modNotes">
        <pc:chgData name="Madison Monahan" userId="S::madison.monahan@daretocare.org::69a2845c-0ad8-4be0-9dc7-5662fee7e26f" providerId="AD" clId="Web-{1D2E69D2-664A-4387-84C2-17699EBFFEA5}" dt="2023-08-11T12:40:13.212" v="21"/>
        <pc:sldMkLst>
          <pc:docMk/>
          <pc:sldMk cId="0" sldId="264"/>
        </pc:sldMkLst>
      </pc:sldChg>
      <pc:sldChg chg="modNotes">
        <pc:chgData name="Madison Monahan" userId="S::madison.monahan@daretocare.org::69a2845c-0ad8-4be0-9dc7-5662fee7e26f" providerId="AD" clId="Web-{1D2E69D2-664A-4387-84C2-17699EBFFEA5}" dt="2023-08-11T12:40:24.478" v="24"/>
        <pc:sldMkLst>
          <pc:docMk/>
          <pc:sldMk cId="0" sldId="265"/>
        </pc:sldMkLst>
      </pc:sldChg>
      <pc:sldChg chg="modNotes">
        <pc:chgData name="Madison Monahan" userId="S::madison.monahan@daretocare.org::69a2845c-0ad8-4be0-9dc7-5662fee7e26f" providerId="AD" clId="Web-{1D2E69D2-664A-4387-84C2-17699EBFFEA5}" dt="2023-08-11T12:40:32.900" v="26"/>
        <pc:sldMkLst>
          <pc:docMk/>
          <pc:sldMk cId="0" sldId="266"/>
        </pc:sldMkLst>
      </pc:sldChg>
      <pc:sldChg chg="modNotes">
        <pc:chgData name="Madison Monahan" userId="S::madison.monahan@daretocare.org::69a2845c-0ad8-4be0-9dc7-5662fee7e26f" providerId="AD" clId="Web-{1D2E69D2-664A-4387-84C2-17699EBFFEA5}" dt="2023-08-11T12:40:42.963" v="28"/>
        <pc:sldMkLst>
          <pc:docMk/>
          <pc:sldMk cId="0" sldId="267"/>
        </pc:sldMkLst>
      </pc:sldChg>
      <pc:sldChg chg="modNotes">
        <pc:chgData name="Madison Monahan" userId="S::madison.monahan@daretocare.org::69a2845c-0ad8-4be0-9dc7-5662fee7e26f" providerId="AD" clId="Web-{1D2E69D2-664A-4387-84C2-17699EBFFEA5}" dt="2023-08-11T12:41:00.088" v="32"/>
        <pc:sldMkLst>
          <pc:docMk/>
          <pc:sldMk cId="0" sldId="268"/>
        </pc:sldMkLst>
      </pc:sldChg>
      <pc:sldChg chg="modNotes">
        <pc:chgData name="Madison Monahan" userId="S::madison.monahan@daretocare.org::69a2845c-0ad8-4be0-9dc7-5662fee7e26f" providerId="AD" clId="Web-{1D2E69D2-664A-4387-84C2-17699EBFFEA5}" dt="2023-08-11T12:40:50.494" v="30"/>
        <pc:sldMkLst>
          <pc:docMk/>
          <pc:sldMk cId="0" sldId="269"/>
        </pc:sldMkLst>
      </pc:sldChg>
      <pc:sldChg chg="modSp modNotes">
        <pc:chgData name="Madison Monahan" userId="S::madison.monahan@daretocare.org::69a2845c-0ad8-4be0-9dc7-5662fee7e26f" providerId="AD" clId="Web-{1D2E69D2-664A-4387-84C2-17699EBFFEA5}" dt="2023-08-11T12:41:19.776" v="34"/>
        <pc:sldMkLst>
          <pc:docMk/>
          <pc:sldMk cId="0" sldId="270"/>
        </pc:sldMkLst>
        <pc:spChg chg="mod">
          <ac:chgData name="Madison Monahan" userId="S::madison.monahan@daretocare.org::69a2845c-0ad8-4be0-9dc7-5662fee7e26f" providerId="AD" clId="Web-{1D2E69D2-664A-4387-84C2-17699EBFFEA5}" dt="2023-08-11T12:36:29.252" v="1" actId="20577"/>
          <ac:spMkLst>
            <pc:docMk/>
            <pc:sldMk cId="0" sldId="270"/>
            <ac:spMk id="18" creationId="{00000000-0000-0000-0000-000000000000}"/>
          </ac:spMkLst>
        </pc:spChg>
      </pc:sldChg>
      <pc:sldChg chg="modNotes">
        <pc:chgData name="Madison Monahan" userId="S::madison.monahan@daretocare.org::69a2845c-0ad8-4be0-9dc7-5662fee7e26f" providerId="AD" clId="Web-{1D2E69D2-664A-4387-84C2-17699EBFFEA5}" dt="2023-08-11T12:41:30.761" v="36"/>
        <pc:sldMkLst>
          <pc:docMk/>
          <pc:sldMk cId="0" sldId="271"/>
        </pc:sldMkLst>
      </pc:sldChg>
      <pc:sldChg chg="modNotes">
        <pc:chgData name="Madison Monahan" userId="S::madison.monahan@daretocare.org::69a2845c-0ad8-4be0-9dc7-5662fee7e26f" providerId="AD" clId="Web-{1D2E69D2-664A-4387-84C2-17699EBFFEA5}" dt="2023-08-11T12:41:38.933" v="38"/>
        <pc:sldMkLst>
          <pc:docMk/>
          <pc:sldMk cId="0" sldId="272"/>
        </pc:sldMkLst>
      </pc:sldChg>
      <pc:sldChg chg="modNotes">
        <pc:chgData name="Madison Monahan" userId="S::madison.monahan@daretocare.org::69a2845c-0ad8-4be0-9dc7-5662fee7e26f" providerId="AD" clId="Web-{1D2E69D2-664A-4387-84C2-17699EBFFEA5}" dt="2023-08-11T12:42:48.998" v="40"/>
        <pc:sldMkLst>
          <pc:docMk/>
          <pc:sldMk cId="0" sldId="273"/>
        </pc:sldMkLst>
      </pc:sldChg>
    </pc:docChg>
  </pc:docChgLst>
  <pc:docChgLst>
    <pc:chgData name="Madison Monahan" userId="S::madison.monahan@daretocare.org::69a2845c-0ad8-4be0-9dc7-5662fee7e26f" providerId="AD" clId="Web-{8C674CC0-4BF1-40FA-BBA8-13334525A27C}"/>
    <pc:docChg chg="modSld">
      <pc:chgData name="Madison Monahan" userId="S::madison.monahan@daretocare.org::69a2845c-0ad8-4be0-9dc7-5662fee7e26f" providerId="AD" clId="Web-{8C674CC0-4BF1-40FA-BBA8-13334525A27C}" dt="2023-08-11T12:19:41.323" v="20" actId="20577"/>
      <pc:docMkLst>
        <pc:docMk/>
      </pc:docMkLst>
      <pc:sldChg chg="modSp modNotes">
        <pc:chgData name="Madison Monahan" userId="S::madison.monahan@daretocare.org::69a2845c-0ad8-4be0-9dc7-5662fee7e26f" providerId="AD" clId="Web-{8C674CC0-4BF1-40FA-BBA8-13334525A27C}" dt="2023-08-11T12:19:41.323" v="20" actId="20577"/>
        <pc:sldMkLst>
          <pc:docMk/>
          <pc:sldMk cId="0" sldId="270"/>
        </pc:sldMkLst>
        <pc:spChg chg="mod">
          <ac:chgData name="Madison Monahan" userId="S::madison.monahan@daretocare.org::69a2845c-0ad8-4be0-9dc7-5662fee7e26f" providerId="AD" clId="Web-{8C674CC0-4BF1-40FA-BBA8-13334525A27C}" dt="2023-08-11T12:19:41.323" v="20" actId="20577"/>
          <ac:spMkLst>
            <pc:docMk/>
            <pc:sldMk cId="0" sldId="270"/>
            <ac:spMk id="23" creationId="{00000000-0000-0000-0000-000000000000}"/>
          </ac:spMkLst>
        </pc:spChg>
      </pc:sldChg>
    </pc:docChg>
  </pc:docChgLst>
  <pc:docChgLst>
    <pc:chgData name="Madison Monahan" userId="S::madison.monahan@daretocare.org::69a2845c-0ad8-4be0-9dc7-5662fee7e26f" providerId="AD" clId="Web-{4FAAFC46-A161-4A23-917B-B33FE39E0A46}"/>
    <pc:docChg chg="modSld">
      <pc:chgData name="Madison Monahan" userId="S::madison.monahan@daretocare.org::69a2845c-0ad8-4be0-9dc7-5662fee7e26f" providerId="AD" clId="Web-{4FAAFC46-A161-4A23-917B-B33FE39E0A46}" dt="2023-08-09T20:03:24.272" v="9" actId="14100"/>
      <pc:docMkLst>
        <pc:docMk/>
      </pc:docMkLst>
      <pc:sldChg chg="modSp">
        <pc:chgData name="Madison Monahan" userId="S::madison.monahan@daretocare.org::69a2845c-0ad8-4be0-9dc7-5662fee7e26f" providerId="AD" clId="Web-{4FAAFC46-A161-4A23-917B-B33FE39E0A46}" dt="2023-08-09T20:03:24.272" v="9" actId="14100"/>
        <pc:sldMkLst>
          <pc:docMk/>
          <pc:sldMk cId="0" sldId="271"/>
        </pc:sldMkLst>
        <pc:spChg chg="mod">
          <ac:chgData name="Madison Monahan" userId="S::madison.monahan@daretocare.org::69a2845c-0ad8-4be0-9dc7-5662fee7e26f" providerId="AD" clId="Web-{4FAAFC46-A161-4A23-917B-B33FE39E0A46}" dt="2023-08-09T20:02:34.489" v="6" actId="1076"/>
          <ac:spMkLst>
            <pc:docMk/>
            <pc:sldMk cId="0" sldId="271"/>
            <ac:spMk id="3" creationId="{00000000-0000-0000-0000-000000000000}"/>
          </ac:spMkLst>
        </pc:spChg>
        <pc:spChg chg="mod">
          <ac:chgData name="Madison Monahan" userId="S::madison.monahan@daretocare.org::69a2845c-0ad8-4be0-9dc7-5662fee7e26f" providerId="AD" clId="Web-{4FAAFC46-A161-4A23-917B-B33FE39E0A46}" dt="2023-08-09T20:02:50.380" v="8" actId="14100"/>
          <ac:spMkLst>
            <pc:docMk/>
            <pc:sldMk cId="0" sldId="271"/>
            <ac:spMk id="5" creationId="{00000000-0000-0000-0000-000000000000}"/>
          </ac:spMkLst>
        </pc:spChg>
        <pc:spChg chg="mod">
          <ac:chgData name="Madison Monahan" userId="S::madison.monahan@daretocare.org::69a2845c-0ad8-4be0-9dc7-5662fee7e26f" providerId="AD" clId="Web-{4FAAFC46-A161-4A23-917B-B33FE39E0A46}" dt="2023-08-09T20:01:58.613" v="0" actId="1076"/>
          <ac:spMkLst>
            <pc:docMk/>
            <pc:sldMk cId="0" sldId="271"/>
            <ac:spMk id="16" creationId="{00000000-0000-0000-0000-000000000000}"/>
          </ac:spMkLst>
        </pc:spChg>
        <pc:grpChg chg="mod">
          <ac:chgData name="Madison Monahan" userId="S::madison.monahan@daretocare.org::69a2845c-0ad8-4be0-9dc7-5662fee7e26f" providerId="AD" clId="Web-{4FAAFC46-A161-4A23-917B-B33FE39E0A46}" dt="2023-08-09T20:03:24.272" v="9" actId="14100"/>
          <ac:grpSpMkLst>
            <pc:docMk/>
            <pc:sldMk cId="0" sldId="271"/>
            <ac:grpSpMk id="18" creationId="{0DD591DC-9604-F20B-4703-BC8DC3539A1A}"/>
          </ac:grpSpMkLst>
        </pc:grpChg>
        <pc:grpChg chg="mod">
          <ac:chgData name="Madison Monahan" userId="S::madison.monahan@daretocare.org::69a2845c-0ad8-4be0-9dc7-5662fee7e26f" providerId="AD" clId="Web-{4FAAFC46-A161-4A23-917B-B33FE39E0A46}" dt="2023-08-09T20:02:41.411" v="7" actId="14100"/>
          <ac:grpSpMkLst>
            <pc:docMk/>
            <pc:sldMk cId="0" sldId="271"/>
            <ac:grpSpMk id="21" creationId="{82D5A347-8E17-9003-4629-E8A1A54C3E86}"/>
          </ac:grpSpMkLst>
        </pc:grpChg>
      </pc:sldChg>
    </pc:docChg>
  </pc:docChgLst>
  <pc:docChgLst>
    <pc:chgData name="Madison Monahan" userId="S::madison.monahan@daretocare.org::69a2845c-0ad8-4be0-9dc7-5662fee7e26f" providerId="AD" clId="Web-{49F1CCBA-243A-4654-9A8F-524E0EB966FE}"/>
    <pc:docChg chg="modSld">
      <pc:chgData name="Madison Monahan" userId="S::madison.monahan@daretocare.org::69a2845c-0ad8-4be0-9dc7-5662fee7e26f" providerId="AD" clId="Web-{49F1CCBA-243A-4654-9A8F-524E0EB966FE}" dt="2023-08-11T12:36:09.167" v="5" actId="20577"/>
      <pc:docMkLst>
        <pc:docMk/>
      </pc:docMkLst>
      <pc:sldChg chg="modSp">
        <pc:chgData name="Madison Monahan" userId="S::madison.monahan@daretocare.org::69a2845c-0ad8-4be0-9dc7-5662fee7e26f" providerId="AD" clId="Web-{49F1CCBA-243A-4654-9A8F-524E0EB966FE}" dt="2023-08-11T12:36:09.167" v="5" actId="20577"/>
        <pc:sldMkLst>
          <pc:docMk/>
          <pc:sldMk cId="0" sldId="270"/>
        </pc:sldMkLst>
        <pc:spChg chg="mod">
          <ac:chgData name="Madison Monahan" userId="S::madison.monahan@daretocare.org::69a2845c-0ad8-4be0-9dc7-5662fee7e26f" providerId="AD" clId="Web-{49F1CCBA-243A-4654-9A8F-524E0EB966FE}" dt="2023-08-11T12:36:09.167" v="5" actId="20577"/>
          <ac:spMkLst>
            <pc:docMk/>
            <pc:sldMk cId="0" sldId="270"/>
            <ac:spMk id="18" creationId="{00000000-0000-0000-0000-000000000000}"/>
          </ac:spMkLst>
        </pc:spChg>
      </pc:sldChg>
    </pc:docChg>
  </pc:docChgLst>
  <pc:docChgLst>
    <pc:chgData name="Trish Tobbe" userId="S::trish.tobbe@daretocare.org::3dc64592-6c84-4b23-a948-38c3116d9bb6" providerId="AD" clId="Web-{62B4FBBA-2C11-5579-7828-56EB03222E95}"/>
    <pc:docChg chg="modSld">
      <pc:chgData name="Trish Tobbe" userId="S::trish.tobbe@daretocare.org::3dc64592-6c84-4b23-a948-38c3116d9bb6" providerId="AD" clId="Web-{62B4FBBA-2C11-5579-7828-56EB03222E95}" dt="2023-08-09T16:26:04.748" v="3" actId="20577"/>
      <pc:docMkLst>
        <pc:docMk/>
      </pc:docMkLst>
      <pc:sldChg chg="modSp">
        <pc:chgData name="Trish Tobbe" userId="S::trish.tobbe@daretocare.org::3dc64592-6c84-4b23-a948-38c3116d9bb6" providerId="AD" clId="Web-{62B4FBBA-2C11-5579-7828-56EB03222E95}" dt="2023-08-09T16:23:04.101" v="1" actId="20577"/>
        <pc:sldMkLst>
          <pc:docMk/>
          <pc:sldMk cId="0" sldId="261"/>
        </pc:sldMkLst>
        <pc:spChg chg="mod">
          <ac:chgData name="Trish Tobbe" userId="S::trish.tobbe@daretocare.org::3dc64592-6c84-4b23-a948-38c3116d9bb6" providerId="AD" clId="Web-{62B4FBBA-2C11-5579-7828-56EB03222E95}" dt="2023-08-09T16:23:04.101" v="1" actId="20577"/>
          <ac:spMkLst>
            <pc:docMk/>
            <pc:sldMk cId="0" sldId="261"/>
            <ac:spMk id="15" creationId="{00000000-0000-0000-0000-000000000000}"/>
          </ac:spMkLst>
        </pc:spChg>
      </pc:sldChg>
      <pc:sldChg chg="modSp">
        <pc:chgData name="Trish Tobbe" userId="S::trish.tobbe@daretocare.org::3dc64592-6c84-4b23-a948-38c3116d9bb6" providerId="AD" clId="Web-{62B4FBBA-2C11-5579-7828-56EB03222E95}" dt="2023-08-09T16:26:04.748" v="3" actId="20577"/>
        <pc:sldMkLst>
          <pc:docMk/>
          <pc:sldMk cId="0" sldId="266"/>
        </pc:sldMkLst>
        <pc:spChg chg="mod">
          <ac:chgData name="Trish Tobbe" userId="S::trish.tobbe@daretocare.org::3dc64592-6c84-4b23-a948-38c3116d9bb6" providerId="AD" clId="Web-{62B4FBBA-2C11-5579-7828-56EB03222E95}" dt="2023-08-09T16:26:04.748" v="3" actId="20577"/>
          <ac:spMkLst>
            <pc:docMk/>
            <pc:sldMk cId="0" sldId="266"/>
            <ac:spMk id="19" creationId="{00000000-0000-0000-0000-000000000000}"/>
          </ac:spMkLst>
        </pc:spChg>
      </pc:sldChg>
    </pc:docChg>
  </pc:docChgLst>
  <pc:docChgLst>
    <pc:chgData name="Madison Monahan" userId="69a2845c-0ad8-4be0-9dc7-5662fee7e26f" providerId="ADAL" clId="{70F5BD7D-C3FA-48F9-BBAC-F43F7B15724E}"/>
    <pc:docChg chg="undo custSel modSld sldOrd">
      <pc:chgData name="Madison Monahan" userId="69a2845c-0ad8-4be0-9dc7-5662fee7e26f" providerId="ADAL" clId="{70F5BD7D-C3FA-48F9-BBAC-F43F7B15724E}" dt="2023-08-09T15:47:57.382" v="2319" actId="20577"/>
      <pc:docMkLst>
        <pc:docMk/>
      </pc:docMkLst>
      <pc:sldChg chg="modSp mod modTransition modNotesTx">
        <pc:chgData name="Madison Monahan" userId="69a2845c-0ad8-4be0-9dc7-5662fee7e26f" providerId="ADAL" clId="{70F5BD7D-C3FA-48F9-BBAC-F43F7B15724E}" dt="2023-08-09T15:30:54.293" v="1491"/>
        <pc:sldMkLst>
          <pc:docMk/>
          <pc:sldMk cId="0" sldId="256"/>
        </pc:sldMkLst>
        <pc:spChg chg="mod">
          <ac:chgData name="Madison Monahan" userId="69a2845c-0ad8-4be0-9dc7-5662fee7e26f" providerId="ADAL" clId="{70F5BD7D-C3FA-48F9-BBAC-F43F7B15724E}" dt="2023-08-09T15:23:23.150" v="0" actId="113"/>
          <ac:spMkLst>
            <pc:docMk/>
            <pc:sldMk cId="0" sldId="256"/>
            <ac:spMk id="18" creationId="{00000000-0000-0000-0000-000000000000}"/>
          </ac:spMkLst>
        </pc:spChg>
      </pc:sldChg>
      <pc:sldChg chg="modTransition modNotesTx">
        <pc:chgData name="Madison Monahan" userId="69a2845c-0ad8-4be0-9dc7-5662fee7e26f" providerId="ADAL" clId="{70F5BD7D-C3FA-48F9-BBAC-F43F7B15724E}" dt="2023-08-09T15:31:00.799" v="1493"/>
        <pc:sldMkLst>
          <pc:docMk/>
          <pc:sldMk cId="0" sldId="257"/>
        </pc:sldMkLst>
      </pc:sldChg>
      <pc:sldChg chg="modTransition modNotesTx">
        <pc:chgData name="Madison Monahan" userId="69a2845c-0ad8-4be0-9dc7-5662fee7e26f" providerId="ADAL" clId="{70F5BD7D-C3FA-48F9-BBAC-F43F7B15724E}" dt="2023-08-09T15:31:03.109" v="1494"/>
        <pc:sldMkLst>
          <pc:docMk/>
          <pc:sldMk cId="0" sldId="258"/>
        </pc:sldMkLst>
      </pc:sldChg>
      <pc:sldChg chg="modTransition modAnim modNotesTx">
        <pc:chgData name="Madison Monahan" userId="69a2845c-0ad8-4be0-9dc7-5662fee7e26f" providerId="ADAL" clId="{70F5BD7D-C3FA-48F9-BBAC-F43F7B15724E}" dt="2023-08-09T15:31:19.339" v="1498"/>
        <pc:sldMkLst>
          <pc:docMk/>
          <pc:sldMk cId="0" sldId="259"/>
        </pc:sldMkLst>
      </pc:sldChg>
      <pc:sldChg chg="modTransition modAnim modNotesTx">
        <pc:chgData name="Madison Monahan" userId="69a2845c-0ad8-4be0-9dc7-5662fee7e26f" providerId="ADAL" clId="{70F5BD7D-C3FA-48F9-BBAC-F43F7B15724E}" dt="2023-08-09T15:31:51.209" v="1502"/>
        <pc:sldMkLst>
          <pc:docMk/>
          <pc:sldMk cId="0" sldId="260"/>
        </pc:sldMkLst>
      </pc:sldChg>
      <pc:sldChg chg="modTransition modAnim modNotesTx">
        <pc:chgData name="Madison Monahan" userId="69a2845c-0ad8-4be0-9dc7-5662fee7e26f" providerId="ADAL" clId="{70F5BD7D-C3FA-48F9-BBAC-F43F7B15724E}" dt="2023-08-09T15:32:15.932" v="1504"/>
        <pc:sldMkLst>
          <pc:docMk/>
          <pc:sldMk cId="0" sldId="261"/>
        </pc:sldMkLst>
      </pc:sldChg>
      <pc:sldChg chg="modTransition modAnim modNotesTx">
        <pc:chgData name="Madison Monahan" userId="69a2845c-0ad8-4be0-9dc7-5662fee7e26f" providerId="ADAL" clId="{70F5BD7D-C3FA-48F9-BBAC-F43F7B15724E}" dt="2023-08-09T15:33:20.935" v="1517"/>
        <pc:sldMkLst>
          <pc:docMk/>
          <pc:sldMk cId="0" sldId="262"/>
        </pc:sldMkLst>
      </pc:sldChg>
      <pc:sldChg chg="modTransition modNotesTx">
        <pc:chgData name="Madison Monahan" userId="69a2845c-0ad8-4be0-9dc7-5662fee7e26f" providerId="ADAL" clId="{70F5BD7D-C3FA-48F9-BBAC-F43F7B15724E}" dt="2023-08-09T15:33:22.323" v="1518"/>
        <pc:sldMkLst>
          <pc:docMk/>
          <pc:sldMk cId="0" sldId="263"/>
        </pc:sldMkLst>
      </pc:sldChg>
      <pc:sldChg chg="modTransition modNotesTx">
        <pc:chgData name="Madison Monahan" userId="69a2845c-0ad8-4be0-9dc7-5662fee7e26f" providerId="ADAL" clId="{70F5BD7D-C3FA-48F9-BBAC-F43F7B15724E}" dt="2023-08-09T15:42:00.479" v="1632" actId="20577"/>
        <pc:sldMkLst>
          <pc:docMk/>
          <pc:sldMk cId="0" sldId="264"/>
        </pc:sldMkLst>
      </pc:sldChg>
      <pc:sldChg chg="addSp modSp mod modTransition modAnim modNotesTx">
        <pc:chgData name="Madison Monahan" userId="69a2845c-0ad8-4be0-9dc7-5662fee7e26f" providerId="ADAL" clId="{70F5BD7D-C3FA-48F9-BBAC-F43F7B15724E}" dt="2023-08-09T15:42:57.095" v="1816" actId="113"/>
        <pc:sldMkLst>
          <pc:docMk/>
          <pc:sldMk cId="0" sldId="265"/>
        </pc:sldMkLst>
        <pc:spChg chg="ord">
          <ac:chgData name="Madison Monahan" userId="69a2845c-0ad8-4be0-9dc7-5662fee7e26f" providerId="ADAL" clId="{70F5BD7D-C3FA-48F9-BBAC-F43F7B15724E}" dt="2023-08-09T15:33:47.834" v="1524" actId="167"/>
          <ac:spMkLst>
            <pc:docMk/>
            <pc:sldMk cId="0" sldId="265"/>
            <ac:spMk id="9" creationId="{00000000-0000-0000-0000-000000000000}"/>
          </ac:spMkLst>
        </pc:spChg>
        <pc:spChg chg="mod">
          <ac:chgData name="Madison Monahan" userId="69a2845c-0ad8-4be0-9dc7-5662fee7e26f" providerId="ADAL" clId="{70F5BD7D-C3FA-48F9-BBAC-F43F7B15724E}" dt="2023-08-09T15:33:53.251" v="1525"/>
          <ac:spMkLst>
            <pc:docMk/>
            <pc:sldMk cId="0" sldId="265"/>
            <ac:spMk id="38" creationId="{30950EBA-ADEE-B8A0-2BC3-94AC5C82363E}"/>
          </ac:spMkLst>
        </pc:spChg>
        <pc:spChg chg="mod">
          <ac:chgData name="Madison Monahan" userId="69a2845c-0ad8-4be0-9dc7-5662fee7e26f" providerId="ADAL" clId="{70F5BD7D-C3FA-48F9-BBAC-F43F7B15724E}" dt="2023-08-09T15:33:53.251" v="1525"/>
          <ac:spMkLst>
            <pc:docMk/>
            <pc:sldMk cId="0" sldId="265"/>
            <ac:spMk id="39" creationId="{014B1B74-13F1-FC1C-96C7-D0EC32E52BFD}"/>
          </ac:spMkLst>
        </pc:spChg>
        <pc:grpChg chg="add mod ord">
          <ac:chgData name="Madison Monahan" userId="69a2845c-0ad8-4be0-9dc7-5662fee7e26f" providerId="ADAL" clId="{70F5BD7D-C3FA-48F9-BBAC-F43F7B15724E}" dt="2023-08-09T15:34:10.776" v="1530" actId="14100"/>
          <ac:grpSpMkLst>
            <pc:docMk/>
            <pc:sldMk cId="0" sldId="265"/>
            <ac:grpSpMk id="37" creationId="{4142FE26-FD5B-B4C5-8C46-28230CCAAED3}"/>
          </ac:grpSpMkLst>
        </pc:grpChg>
      </pc:sldChg>
      <pc:sldChg chg="modTransition modNotesTx">
        <pc:chgData name="Madison Monahan" userId="69a2845c-0ad8-4be0-9dc7-5662fee7e26f" providerId="ADAL" clId="{70F5BD7D-C3FA-48F9-BBAC-F43F7B15724E}" dt="2023-08-09T15:44:00.351" v="1897" actId="20577"/>
        <pc:sldMkLst>
          <pc:docMk/>
          <pc:sldMk cId="0" sldId="266"/>
        </pc:sldMkLst>
      </pc:sldChg>
      <pc:sldChg chg="modSp mod modAnim modNotesTx">
        <pc:chgData name="Madison Monahan" userId="69a2845c-0ad8-4be0-9dc7-5662fee7e26f" providerId="ADAL" clId="{70F5BD7D-C3FA-48F9-BBAC-F43F7B15724E}" dt="2023-08-09T15:44:35.160" v="1929" actId="20577"/>
        <pc:sldMkLst>
          <pc:docMk/>
          <pc:sldMk cId="0" sldId="267"/>
        </pc:sldMkLst>
        <pc:spChg chg="mod">
          <ac:chgData name="Madison Monahan" userId="69a2845c-0ad8-4be0-9dc7-5662fee7e26f" providerId="ADAL" clId="{70F5BD7D-C3FA-48F9-BBAC-F43F7B15724E}" dt="2023-08-09T15:35:55.600" v="1539" actId="1076"/>
          <ac:spMkLst>
            <pc:docMk/>
            <pc:sldMk cId="0" sldId="267"/>
            <ac:spMk id="10" creationId="{00000000-0000-0000-0000-000000000000}"/>
          </ac:spMkLst>
        </pc:spChg>
      </pc:sldChg>
      <pc:sldChg chg="modTransition modAnim modNotesTx">
        <pc:chgData name="Madison Monahan" userId="69a2845c-0ad8-4be0-9dc7-5662fee7e26f" providerId="ADAL" clId="{70F5BD7D-C3FA-48F9-BBAC-F43F7B15724E}" dt="2023-08-09T15:46:12.489" v="2050" actId="20577"/>
        <pc:sldMkLst>
          <pc:docMk/>
          <pc:sldMk cId="0" sldId="268"/>
        </pc:sldMkLst>
      </pc:sldChg>
      <pc:sldChg chg="modSp mod ord modTransition modAnim modNotes modNotesTx">
        <pc:chgData name="Madison Monahan" userId="69a2845c-0ad8-4be0-9dc7-5662fee7e26f" providerId="ADAL" clId="{70F5BD7D-C3FA-48F9-BBAC-F43F7B15724E}" dt="2023-08-09T15:45:15.608" v="1981" actId="20577"/>
        <pc:sldMkLst>
          <pc:docMk/>
          <pc:sldMk cId="0" sldId="269"/>
        </pc:sldMkLst>
        <pc:spChg chg="mod">
          <ac:chgData name="Madison Monahan" userId="69a2845c-0ad8-4be0-9dc7-5662fee7e26f" providerId="ADAL" clId="{70F5BD7D-C3FA-48F9-BBAC-F43F7B15724E}" dt="2023-08-09T15:36:50.282" v="1578" actId="1076"/>
          <ac:spMkLst>
            <pc:docMk/>
            <pc:sldMk cId="0" sldId="269"/>
            <ac:spMk id="21" creationId="{00000000-0000-0000-0000-000000000000}"/>
          </ac:spMkLst>
        </pc:spChg>
      </pc:sldChg>
      <pc:sldChg chg="addSp modSp mod modTransition modAnim modNotes modNotesTx">
        <pc:chgData name="Madison Monahan" userId="69a2845c-0ad8-4be0-9dc7-5662fee7e26f" providerId="ADAL" clId="{70F5BD7D-C3FA-48F9-BBAC-F43F7B15724E}" dt="2023-08-09T15:46:52.475" v="2239" actId="12"/>
        <pc:sldMkLst>
          <pc:docMk/>
          <pc:sldMk cId="0" sldId="270"/>
        </pc:sldMkLst>
        <pc:spChg chg="add mod">
          <ac:chgData name="Madison Monahan" userId="69a2845c-0ad8-4be0-9dc7-5662fee7e26f" providerId="ADAL" clId="{70F5BD7D-C3FA-48F9-BBAC-F43F7B15724E}" dt="2023-08-09T15:36:26.991" v="1574" actId="20577"/>
          <ac:spMkLst>
            <pc:docMk/>
            <pc:sldMk cId="0" sldId="270"/>
            <ac:spMk id="25" creationId="{48D8F92D-104C-52FC-7410-862E5FAECD30}"/>
          </ac:spMkLst>
        </pc:spChg>
      </pc:sldChg>
      <pc:sldChg chg="addSp delSp modSp mod modTransition modNotesTx">
        <pc:chgData name="Madison Monahan" userId="69a2845c-0ad8-4be0-9dc7-5662fee7e26f" providerId="ADAL" clId="{70F5BD7D-C3FA-48F9-BBAC-F43F7B15724E}" dt="2023-08-09T15:47:17.238" v="2276" actId="20577"/>
        <pc:sldMkLst>
          <pc:docMk/>
          <pc:sldMk cId="0" sldId="271"/>
        </pc:sldMkLst>
        <pc:spChg chg="mod">
          <ac:chgData name="Madison Monahan" userId="69a2845c-0ad8-4be0-9dc7-5662fee7e26f" providerId="ADAL" clId="{70F5BD7D-C3FA-48F9-BBAC-F43F7B15724E}" dt="2023-08-09T15:38:39.227" v="1610"/>
          <ac:spMkLst>
            <pc:docMk/>
            <pc:sldMk cId="0" sldId="271"/>
            <ac:spMk id="19" creationId="{8A87C37E-E169-A6A2-2168-03F09105000F}"/>
          </ac:spMkLst>
        </pc:spChg>
        <pc:spChg chg="mod">
          <ac:chgData name="Madison Monahan" userId="69a2845c-0ad8-4be0-9dc7-5662fee7e26f" providerId="ADAL" clId="{70F5BD7D-C3FA-48F9-BBAC-F43F7B15724E}" dt="2023-08-09T15:38:39.227" v="1610"/>
          <ac:spMkLst>
            <pc:docMk/>
            <pc:sldMk cId="0" sldId="271"/>
            <ac:spMk id="20" creationId="{39BB0632-37EB-AE21-92F0-F6CB1955412A}"/>
          </ac:spMkLst>
        </pc:spChg>
        <pc:spChg chg="mod">
          <ac:chgData name="Madison Monahan" userId="69a2845c-0ad8-4be0-9dc7-5662fee7e26f" providerId="ADAL" clId="{70F5BD7D-C3FA-48F9-BBAC-F43F7B15724E}" dt="2023-08-09T15:38:49.922" v="1616"/>
          <ac:spMkLst>
            <pc:docMk/>
            <pc:sldMk cId="0" sldId="271"/>
            <ac:spMk id="22" creationId="{4C98289D-994E-3BA7-6009-048120DE16A7}"/>
          </ac:spMkLst>
        </pc:spChg>
        <pc:spChg chg="mod">
          <ac:chgData name="Madison Monahan" userId="69a2845c-0ad8-4be0-9dc7-5662fee7e26f" providerId="ADAL" clId="{70F5BD7D-C3FA-48F9-BBAC-F43F7B15724E}" dt="2023-08-09T15:38:49.922" v="1616"/>
          <ac:spMkLst>
            <pc:docMk/>
            <pc:sldMk cId="0" sldId="271"/>
            <ac:spMk id="23" creationId="{8F81A99F-87D1-D5C0-96E9-5D92A788D879}"/>
          </ac:spMkLst>
        </pc:spChg>
        <pc:grpChg chg="mod">
          <ac:chgData name="Madison Monahan" userId="69a2845c-0ad8-4be0-9dc7-5662fee7e26f" providerId="ADAL" clId="{70F5BD7D-C3FA-48F9-BBAC-F43F7B15724E}" dt="2023-08-09T15:38:49.253" v="1615" actId="1076"/>
          <ac:grpSpMkLst>
            <pc:docMk/>
            <pc:sldMk cId="0" sldId="271"/>
            <ac:grpSpMk id="4" creationId="{00000000-0000-0000-0000-000000000000}"/>
          </ac:grpSpMkLst>
        </pc:grpChg>
        <pc:grpChg chg="del">
          <ac:chgData name="Madison Monahan" userId="69a2845c-0ad8-4be0-9dc7-5662fee7e26f" providerId="ADAL" clId="{70F5BD7D-C3FA-48F9-BBAC-F43F7B15724E}" dt="2023-08-09T15:38:38.049" v="1609" actId="478"/>
          <ac:grpSpMkLst>
            <pc:docMk/>
            <pc:sldMk cId="0" sldId="271"/>
            <ac:grpSpMk id="7" creationId="{00000000-0000-0000-0000-000000000000}"/>
          </ac:grpSpMkLst>
        </pc:grpChg>
        <pc:grpChg chg="mod">
          <ac:chgData name="Madison Monahan" userId="69a2845c-0ad8-4be0-9dc7-5662fee7e26f" providerId="ADAL" clId="{70F5BD7D-C3FA-48F9-BBAC-F43F7B15724E}" dt="2023-08-09T15:38:46.503" v="1614" actId="1076"/>
          <ac:grpSpMkLst>
            <pc:docMk/>
            <pc:sldMk cId="0" sldId="271"/>
            <ac:grpSpMk id="10" creationId="{00000000-0000-0000-0000-000000000000}"/>
          </ac:grpSpMkLst>
        </pc:grpChg>
        <pc:grpChg chg="del mod">
          <ac:chgData name="Madison Monahan" userId="69a2845c-0ad8-4be0-9dc7-5662fee7e26f" providerId="ADAL" clId="{70F5BD7D-C3FA-48F9-BBAC-F43F7B15724E}" dt="2023-08-09T15:38:35.209" v="1608" actId="478"/>
          <ac:grpSpMkLst>
            <pc:docMk/>
            <pc:sldMk cId="0" sldId="271"/>
            <ac:grpSpMk id="13" creationId="{00000000-0000-0000-0000-000000000000}"/>
          </ac:grpSpMkLst>
        </pc:grpChg>
        <pc:grpChg chg="add mod">
          <ac:chgData name="Madison Monahan" userId="69a2845c-0ad8-4be0-9dc7-5662fee7e26f" providerId="ADAL" clId="{70F5BD7D-C3FA-48F9-BBAC-F43F7B15724E}" dt="2023-08-09T15:38:41.702" v="1611" actId="1076"/>
          <ac:grpSpMkLst>
            <pc:docMk/>
            <pc:sldMk cId="0" sldId="271"/>
            <ac:grpSpMk id="18" creationId="{0DD591DC-9604-F20B-4703-BC8DC3539A1A}"/>
          </ac:grpSpMkLst>
        </pc:grpChg>
        <pc:grpChg chg="add mod">
          <ac:chgData name="Madison Monahan" userId="69a2845c-0ad8-4be0-9dc7-5662fee7e26f" providerId="ADAL" clId="{70F5BD7D-C3FA-48F9-BBAC-F43F7B15724E}" dt="2023-08-09T15:38:51.732" v="1617" actId="1076"/>
          <ac:grpSpMkLst>
            <pc:docMk/>
            <pc:sldMk cId="0" sldId="271"/>
            <ac:grpSpMk id="21" creationId="{82D5A347-8E17-9003-4629-E8A1A54C3E86}"/>
          </ac:grpSpMkLst>
        </pc:grpChg>
      </pc:sldChg>
      <pc:sldChg chg="addSp modSp mod modTransition modNotes modNotesTx">
        <pc:chgData name="Madison Monahan" userId="69a2845c-0ad8-4be0-9dc7-5662fee7e26f" providerId="ADAL" clId="{70F5BD7D-C3FA-48F9-BBAC-F43F7B15724E}" dt="2023-08-09T15:47:38.970" v="2289" actId="12"/>
        <pc:sldMkLst>
          <pc:docMk/>
          <pc:sldMk cId="0" sldId="272"/>
        </pc:sldMkLst>
        <pc:picChg chg="add mod">
          <ac:chgData name="Madison Monahan" userId="69a2845c-0ad8-4be0-9dc7-5662fee7e26f" providerId="ADAL" clId="{70F5BD7D-C3FA-48F9-BBAC-F43F7B15724E}" dt="2023-08-09T15:40:52.325" v="1623" actId="1076"/>
          <ac:picMkLst>
            <pc:docMk/>
            <pc:sldMk cId="0" sldId="272"/>
            <ac:picMk id="17" creationId="{B9CEC8E9-6798-51C1-1D65-165C379E47FA}"/>
          </ac:picMkLst>
        </pc:picChg>
        <pc:picChg chg="add mod">
          <ac:chgData name="Madison Monahan" userId="69a2845c-0ad8-4be0-9dc7-5662fee7e26f" providerId="ADAL" clId="{70F5BD7D-C3FA-48F9-BBAC-F43F7B15724E}" dt="2023-08-09T15:41:40.049" v="1628" actId="14100"/>
          <ac:picMkLst>
            <pc:docMk/>
            <pc:sldMk cId="0" sldId="272"/>
            <ac:picMk id="19" creationId="{447092A9-E017-F526-0D25-9FC9CFB7C885}"/>
          </ac:picMkLst>
        </pc:picChg>
      </pc:sldChg>
      <pc:sldChg chg="modTransition modNotesTx">
        <pc:chgData name="Madison Monahan" userId="69a2845c-0ad8-4be0-9dc7-5662fee7e26f" providerId="ADAL" clId="{70F5BD7D-C3FA-48F9-BBAC-F43F7B15724E}" dt="2023-08-09T15:47:57.382" v="2319" actId="20577"/>
        <pc:sldMkLst>
          <pc:docMk/>
          <pc:sldMk cId="0" sldId="27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11.08.2023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b="1"/>
              <a:t>Welcome to the kick off of the Morgan Stanley Child &amp; Family Choice Grant! Congratulations on being a part of this year's grant! </a:t>
            </a:r>
            <a:r>
              <a:rPr lang="en-US"/>
              <a:t> </a:t>
            </a:r>
          </a:p>
          <a:p>
            <a:pPr marL="171450" indent="-171450">
              <a:buFont typeface="Arial"/>
              <a:buChar char="•"/>
            </a:pPr>
            <a:r>
              <a:rPr lang="en-US"/>
              <a:t>This grant has had two prior years of testing out tools and learning. However, this year is different. The requirements to be eligible were that sites have could not have any level of choice being offered.  </a:t>
            </a:r>
            <a:endParaRPr lang="en-US">
              <a:cs typeface="Calibri"/>
            </a:endParaRPr>
          </a:p>
          <a:p>
            <a:pPr marL="628650" lvl="1" indent="-171450">
              <a:buFont typeface="Arial"/>
              <a:buChar char="•"/>
            </a:pPr>
            <a:r>
              <a:rPr lang="en-US"/>
              <a:t>The focus of this year is finding ways to make choice accessible to other pantries and food access points.  </a:t>
            </a:r>
            <a:endParaRPr lang="en-US">
              <a:cs typeface="Calibri"/>
            </a:endParaRPr>
          </a:p>
          <a:p>
            <a:pPr marL="628650" lvl="1" indent="-171450">
              <a:buFont typeface="Arial"/>
              <a:buChar char="•"/>
            </a:pPr>
            <a:r>
              <a:rPr lang="en-US"/>
              <a:t>We'll consider </a:t>
            </a:r>
            <a:endParaRPr lang="en-US">
              <a:cs typeface="Calibri"/>
            </a:endParaRPr>
          </a:p>
          <a:p>
            <a:pPr marL="1085850" lvl="2" indent="-171450">
              <a:buFont typeface="Arial"/>
              <a:buChar char="•"/>
            </a:pPr>
            <a:r>
              <a:rPr lang="en-US"/>
              <a:t>What resources are needed to make this change?  </a:t>
            </a:r>
            <a:endParaRPr lang="en-US">
              <a:cs typeface="Calibri"/>
            </a:endParaRPr>
          </a:p>
          <a:p>
            <a:pPr marL="1085850" lvl="2" indent="-171450">
              <a:buFont typeface="Arial"/>
              <a:buChar char="•"/>
            </a:pPr>
            <a:r>
              <a:rPr lang="en-US"/>
              <a:t>What kind of tools can food banks and sites work through to switching to choice models?  </a:t>
            </a:r>
            <a:endParaRPr lang="en-US">
              <a:cs typeface="Calibri"/>
            </a:endParaRPr>
          </a:p>
          <a:p>
            <a:pPr marL="1085850" lvl="2" indent="-171450">
              <a:buFont typeface="Arial"/>
              <a:buChar char="•"/>
            </a:pPr>
            <a:r>
              <a:rPr lang="en-US"/>
              <a:t>How to incorporate a trauma-informed approach </a:t>
            </a:r>
            <a:endParaRPr lang="en-US">
              <a:cs typeface="Calibri"/>
            </a:endParaRPr>
          </a:p>
          <a:p>
            <a:pPr marL="171450" indent="-171450">
              <a:buFont typeface="Arial"/>
              <a:buChar char="•"/>
            </a:pPr>
            <a:r>
              <a:rPr lang="en-US"/>
              <a:t>This funding round, there were fewer food banks awarded. There is a lot of room for experimentation and adjusting. Not everything will work, and that’s okay! We just need to document what worked well, what would be better, and keep adjusting to find the right fit.  </a:t>
            </a:r>
            <a:endParaRPr lang="en-US">
              <a:cs typeface="Calibri"/>
            </a:endParaRPr>
          </a:p>
          <a:p>
            <a:pPr lvl="0"/>
            <a:endParaRPr lang="en-US" b="1">
              <a:cs typeface="Calibri"/>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b="1"/>
              <a:t>Here is the spectrum of choice. You can see how it goes from no choice to having the neighbors be able to touch the food. </a:t>
            </a:r>
            <a:r>
              <a:rPr lang="en-US"/>
              <a:t> </a:t>
            </a:r>
          </a:p>
          <a:p>
            <a:pPr marL="171450" indent="-171450">
              <a:buFont typeface="Arial"/>
              <a:buChar char="•"/>
            </a:pPr>
            <a:r>
              <a:rPr lang="en-US"/>
              <a:t>While the goal is to get everyone to full choice, how that happens will vary from site to site.  </a:t>
            </a:r>
            <a:endParaRPr lang="en-US">
              <a:cs typeface="Calibri"/>
            </a:endParaRPr>
          </a:p>
          <a:p>
            <a:pPr marL="171450" indent="-171450">
              <a:buFont typeface="Arial"/>
              <a:buChar char="•"/>
            </a:pPr>
            <a:r>
              <a:rPr lang="en-US"/>
              <a:t>Some may hit every level as they work their way towards full.  </a:t>
            </a:r>
            <a:endParaRPr lang="en-US">
              <a:cs typeface="Calibri"/>
            </a:endParaRPr>
          </a:p>
          <a:p>
            <a:pPr marL="171450" indent="-171450">
              <a:buFont typeface="Arial"/>
              <a:buChar char="•"/>
            </a:pPr>
            <a:r>
              <a:rPr lang="en-US"/>
              <a:t>Others may skip a level or two.   And still others may decide to switch from none to shopping overnight. </a:t>
            </a:r>
            <a:endParaRPr lang="en-US">
              <a:cs typeface="Calibri"/>
            </a:endParaRPr>
          </a:p>
          <a:p>
            <a:pPr marL="171450" indent="-171450">
              <a:buFont typeface="Arial"/>
              <a:buChar char="•"/>
            </a:pPr>
            <a:r>
              <a:rPr lang="en-US"/>
              <a:t> It is not required to log time at every level listed.  </a:t>
            </a:r>
            <a:endParaRPr lang="en-US">
              <a:cs typeface="Calibri"/>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b="1"/>
              <a:t>Dare to Care: You are not alone in this work! Here’s how we will be supporting you and the grant work. </a:t>
            </a:r>
            <a:r>
              <a:rPr lang="en-US"/>
              <a:t> </a:t>
            </a:r>
          </a:p>
          <a:p>
            <a:pPr marL="171450" indent="-171450">
              <a:buFont typeface="Arial"/>
              <a:buChar char="•"/>
            </a:pPr>
            <a:r>
              <a:rPr lang="en-US"/>
              <a:t>We’re jumping on calls and will be communicating with you all monthly to offer support, assess progress, and share updates and resources . </a:t>
            </a:r>
            <a:endParaRPr lang="en-US">
              <a:cs typeface="Calibri"/>
            </a:endParaRPr>
          </a:p>
          <a:p>
            <a:pPr marL="628650" lvl="1" indent="-171450">
              <a:buFont typeface="Arial"/>
              <a:buChar char="•"/>
            </a:pPr>
            <a:r>
              <a:rPr lang="en-US"/>
              <a:t>(If asked: grant total awarded is $149,250 to support this week at the site level and Dare to Care. There is flexibility in how this money can be used by Dare to Care and the sites. Physical infrastructure, salary support, neighbor feedback incentives, food, etc.)  </a:t>
            </a:r>
            <a:endParaRPr lang="en-US">
              <a:cs typeface="Calibri"/>
            </a:endParaRPr>
          </a:p>
          <a:p>
            <a:pPr marL="171450" indent="-171450">
              <a:buFont typeface="Arial"/>
              <a:buChar char="•"/>
            </a:pPr>
            <a:r>
              <a:rPr lang="en-US"/>
              <a:t>Potentially sourcing food or purchasing equipment (we may have some bargaining power we can use).  </a:t>
            </a:r>
            <a:endParaRPr lang="en-US">
              <a:cs typeface="Calibri"/>
            </a:endParaRPr>
          </a:p>
          <a:p>
            <a:r>
              <a:rPr lang="en-US"/>
              <a:t> </a:t>
            </a:r>
            <a:endParaRPr lang="en-US">
              <a:cs typeface="Calibri"/>
            </a:endParaRPr>
          </a:p>
          <a:p>
            <a:r>
              <a:rPr lang="en-US" b="1"/>
              <a:t>Partners - this is a reminder of likely logging up to 10-18 hours per month towards this grant. </a:t>
            </a:r>
            <a:r>
              <a:rPr lang="en-US"/>
              <a:t> </a:t>
            </a:r>
            <a:endParaRPr lang="en-US">
              <a:cs typeface="Calibri"/>
            </a:endParaRPr>
          </a:p>
          <a:p>
            <a:pPr marL="171450" indent="-171450">
              <a:buFont typeface="Arial"/>
              <a:buChar char="•"/>
            </a:pPr>
            <a:r>
              <a:rPr lang="en-US"/>
              <a:t>There will be calls and site visits and continued conversations with Dare to Care.  </a:t>
            </a:r>
            <a:endParaRPr lang="en-US">
              <a:cs typeface="Calibri"/>
            </a:endParaRPr>
          </a:p>
          <a:p>
            <a:pPr marL="171450" indent="-171450">
              <a:buFont typeface="Arial"/>
              <a:buChar char="•"/>
            </a:pPr>
            <a:r>
              <a:rPr lang="en-US"/>
              <a:t>If not in person, there will be a virtual site visit with the evaluation team, in addition to the Dare to Care team coming to visit.  </a:t>
            </a:r>
            <a:endParaRPr lang="en-US">
              <a:cs typeface="Calibri"/>
            </a:endParaRPr>
          </a:p>
          <a:p>
            <a:pPr marL="171450" indent="-171450">
              <a:buFont typeface="Arial"/>
              <a:buChar char="•"/>
            </a:pPr>
            <a:r>
              <a:rPr lang="en-US"/>
              <a:t>This grant provides the space to work with neighbors to gather input on service models and ways to improve their experiences. You will be conducting listening session and surveys to hear their ideas. What you learn will be valuable in your service and when connecting with donors and funders (“research-driven changes that are working and proving successful” type of phrasing…)  </a:t>
            </a:r>
            <a:endParaRPr lang="en-US">
              <a:cs typeface="Calibri"/>
            </a:endParaRPr>
          </a:p>
          <a:p>
            <a:pPr marL="171450" indent="-171450">
              <a:buFont typeface="Arial"/>
              <a:buChar char="•"/>
            </a:pPr>
            <a:r>
              <a:rPr lang="en-US"/>
              <a:t>We want to pull everyone together a few times through out this grant (separate from the calls and individual sites visits) to discuss collectively what is working, where there are challenges, and how Dare to Care can continue supporting the work. We will also stay in touch with you about engaging the local staff of Morgan Stanley as volunteers. They have expressed an interest in participating in a volunteer day.  </a:t>
            </a:r>
            <a:endParaRPr lang="en-US">
              <a:cs typeface="Calibri"/>
            </a:endParaRPr>
          </a:p>
          <a:p>
            <a:endParaRPr lang="en-US" b="1">
              <a:cs typeface="Calibri"/>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b="1"/>
              <a:t>We talked about the goals. We talked about the expectations. But how are we going to get there?</a:t>
            </a:r>
            <a:endParaRPr lang="en-US"/>
          </a:p>
          <a:p>
            <a:pPr marL="171450" indent="-171450">
              <a:buFont typeface="Arial"/>
              <a:buChar char="•"/>
            </a:pPr>
            <a:r>
              <a:rPr lang="en-US"/>
              <a:t>Have to get volunteers and staff on board with change coming and how it will impact them. Have some information (that we can share) ready about the success of choice for encouraging change. Maybe someone will find the impact of choice on neighbors in other pantries inspiring. Maybe it will tap into a currently under-utilized skill set for them or improve operations.  </a:t>
            </a:r>
            <a:endParaRPr lang="en-US">
              <a:cs typeface="Calibri"/>
            </a:endParaRPr>
          </a:p>
          <a:p>
            <a:pPr marL="171450" indent="-171450">
              <a:buFont typeface="Arial"/>
              <a:buChar char="•"/>
            </a:pPr>
            <a:r>
              <a:rPr lang="en-US"/>
              <a:t>Be ready for notes and concerns from volunteers and staff. They need to feel that their concerns and questions are also heard.  </a:t>
            </a:r>
            <a:endParaRPr lang="en-US">
              <a:cs typeface="Calibri"/>
            </a:endParaRPr>
          </a:p>
          <a:p>
            <a:pPr marL="171450" indent="-171450">
              <a:buFont typeface="Arial"/>
              <a:buChar char="•"/>
            </a:pPr>
            <a:r>
              <a:rPr lang="en-US"/>
              <a:t>Talk to neighbors, and then make a plan for change. And that change may impact some or all of these areas.  </a:t>
            </a:r>
            <a:endParaRPr lang="en-US">
              <a:cs typeface="Calibri"/>
            </a:endParaRPr>
          </a:p>
          <a:p>
            <a:r>
              <a:rPr lang="en-US"/>
              <a:t>Neighbor and volunteer feedback is not a one-and-done check box. It is ongoing. Maybe you start with a listening session and then several surveys throughout the grant period to check in and make adjustments. It will take some time to find the right groove for your pantry that works for volunteers and for neighbors. </a:t>
            </a:r>
            <a:endParaRPr lang="en-US">
              <a:cs typeface="Calibri"/>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b="1"/>
              <a:t>As we mentioned earlier, pantries collecting neighbor feedback is an expectation of the grant, and we are here to help support you in this process! It may be old-hat for some, but for others this can be an exciting new area to explore and see what you can learn from those accessing your pantry. </a:t>
            </a:r>
            <a:r>
              <a:rPr lang="en-US"/>
              <a:t> </a:t>
            </a:r>
          </a:p>
          <a:p>
            <a:pPr marL="171450" indent="-171450">
              <a:buFont typeface="Arial"/>
              <a:buChar char="•"/>
            </a:pPr>
            <a:r>
              <a:rPr lang="en-US"/>
              <a:t>After the virtual trainings later this month, we plan on circling back on this topic to go in more detail if it is needed. There are three main ways people typically ask for feedback, and the timing can be important. It’s key that your neighbors know there is anonymity there. That you will not share their names or identifiable information with the foodbank or with the public when using this data for changes, fundraising, or advocacy. There’s a level of care taken with the information and vulnerability neighbors are sharing.  </a:t>
            </a:r>
            <a:endParaRPr lang="en-US">
              <a:cs typeface="Calibri"/>
            </a:endParaRPr>
          </a:p>
          <a:p>
            <a:pPr marL="171450" indent="-171450">
              <a:buFont typeface="Arial"/>
              <a:buChar char="•"/>
            </a:pPr>
            <a:r>
              <a:rPr lang="en-US"/>
              <a:t>Why-to see how your neighbors would like to access the food pantry and evaluating the impact of those changes along the way. We want to see data-driven changes. Maybe the layout of the pantry is causing traffic jams in the space. Maybe there isn’t a big enough lot to operate a drive thru.  </a:t>
            </a:r>
            <a:endParaRPr lang="en-US">
              <a:cs typeface="Calibri"/>
            </a:endParaRPr>
          </a:p>
          <a:p>
            <a:pPr marL="171450" indent="-171450">
              <a:buFont typeface="Arial"/>
              <a:buChar char="•"/>
            </a:pPr>
            <a:r>
              <a:rPr lang="en-US"/>
              <a:t>How-listening session, or a focus group. Gather 8 or so neighbors together to answer questions as a group. Could be an ideal first way to gather feedback. Surveys are great tools for quick touches on the changes that have been implemented. Can potentially reach more people, can be done by pen and paper or online/</a:t>
            </a:r>
            <a:r>
              <a:rPr lang="en-US" err="1"/>
              <a:t>qr</a:t>
            </a:r>
            <a:r>
              <a:rPr lang="en-US"/>
              <a:t> codes. One on one interviews can be wonderful for digging into a lot of deeper questions. However, be careful of setting up too many of these in a row. Because then you have to dig through all of that data you just collected. Which brings up a point of going through the answers as soon as possible after the collection event. It’s still fresh; it won’t build up on the to-do list, and you can make tweaks/plans for change faster.  </a:t>
            </a:r>
            <a:endParaRPr lang="en-US">
              <a:cs typeface="Calibri"/>
            </a:endParaRPr>
          </a:p>
          <a:p>
            <a:pPr marL="171450" indent="-171450">
              <a:buFont typeface="Arial"/>
              <a:buChar char="•"/>
            </a:pPr>
            <a:r>
              <a:rPr lang="en-US"/>
              <a:t>When - how often-one session or collection at the beginning so know how to make plans for change. Then touchpoints throughout to evaluate how that change is working.  </a:t>
            </a:r>
            <a:endParaRPr lang="en-US">
              <a:cs typeface="Calibri"/>
            </a:endParaRPr>
          </a:p>
          <a:p>
            <a:pPr marL="171450" indent="-171450">
              <a:buFont typeface="Arial"/>
              <a:buChar char="•"/>
            </a:pPr>
            <a:r>
              <a:rPr lang="en-US"/>
              <a:t>Who-trying to get a snapshot of the whole community. Try not to just ask people who are using other services or have kids or speak or are of one gender. Try to widen representation at the table. Have intentionality in the approach. Or a seemingly random process. Maybe it’s every 4th person in line is asked if they want to participate. Also, it does not have to be the same people every time. It’s great to have a wide range of engaged neighbors.  </a:t>
            </a:r>
            <a:endParaRPr lang="en-US">
              <a:cs typeface="Calibri"/>
            </a:endParaRPr>
          </a:p>
          <a:p>
            <a:pPr marL="171450" indent="-171450">
              <a:buFont typeface="Arial"/>
              <a:buChar char="•"/>
            </a:pPr>
            <a:r>
              <a:rPr lang="en-US"/>
              <a:t>What-you are going to dig through what you collect to find common themes. And figure out what is do-able. Be sure to have a way to let those in the pantry know that they were heard and how you are addressing those concerns (or if it isn’t feasible.) We have an example of a feedback flyer you can use to share with your neighbors. This shouldn’t be about collecting feedback to check a box, but rather implement change.  </a:t>
            </a:r>
            <a:endParaRPr lang="en-US">
              <a:cs typeface="Calibri"/>
            </a:endParaRPr>
          </a:p>
          <a:p>
            <a:pPr marL="171450" indent="-171450">
              <a:buFont typeface="Arial"/>
              <a:buChar char="•"/>
            </a:pPr>
            <a:r>
              <a:rPr lang="en-US"/>
              <a:t>Neighbor incentives: we have some guidelines on ways you can compensate neighbors for their lived experience and time. It should relate to the amount of time they are sharing. For instance, a survey response gift card will be less than a gift card for someone participating in a listening session.  </a:t>
            </a:r>
            <a:endParaRPr lang="en-US">
              <a:cs typeface="Calibri"/>
            </a:endParaRPr>
          </a:p>
          <a:p>
            <a:r>
              <a:rPr lang="en-US"/>
              <a:t>We can also help support the collection process. We can sit in on listening sessions and take notes. We have examples of questions that other grantees have asked their neighbors. One key take away is to not ask/offer a change you cannot make. Keep it realistic and reasonable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b="1"/>
              <a:t>These are not the traditional compliance monitoring visits. These will be specific to implementing choice and looking at capacity building. </a:t>
            </a:r>
            <a:r>
              <a:rPr lang="en-US"/>
              <a:t> </a:t>
            </a:r>
          </a:p>
          <a:p>
            <a:pPr marL="171450" indent="-171450">
              <a:buFont typeface="Arial"/>
              <a:buChar char="•"/>
            </a:pPr>
            <a:r>
              <a:rPr lang="en-US"/>
              <a:t>This is an example of a tool that we will be testing out and giving feedback on. Does it help organize thoughts and start the conversation? What would you add or remove?  </a:t>
            </a:r>
          </a:p>
          <a:p>
            <a:pPr marL="171450" indent="-171450">
              <a:buFont typeface="Arial"/>
              <a:buChar char="•"/>
            </a:pPr>
            <a:r>
              <a:rPr lang="en-US"/>
              <a:t>We’re going to document before, during, and after with note and photos, and maybe the occasional video.  </a:t>
            </a:r>
          </a:p>
          <a:p>
            <a:pPr marL="171450" indent="-171450">
              <a:buFont typeface="Arial"/>
              <a:buChar char="•"/>
            </a:pPr>
            <a:r>
              <a:rPr lang="en-US"/>
              <a:t>And what is discussed at the site visit may change based on what you learn from your neighbor engagement.  </a:t>
            </a:r>
          </a:p>
          <a:p>
            <a:r>
              <a:rPr lang="en-US"/>
              <a:t>There is going to be trial and error in this process. We’re going to have conversation and site visits to discuss successes and less successful implementations. It’s okay for something to not work immediately! It will take some tweaking or sometimes scrapping an idea. </a:t>
            </a:r>
            <a:endParaRPr lang="en-US">
              <a:cs typeface="Calibri"/>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b="1"/>
              <a:t>What’s next? Before the neighbor engagement and site visit pieces of the grant, you will be attending the Virtual Choice Capacity Institute hosted by Feeding America. </a:t>
            </a:r>
            <a:r>
              <a:rPr lang="en-US"/>
              <a:t> </a:t>
            </a:r>
          </a:p>
          <a:p>
            <a:pPr marL="171450" indent="-171450">
              <a:buFont typeface="Arial"/>
              <a:buChar char="•"/>
            </a:pPr>
            <a:r>
              <a:rPr lang="en-US"/>
              <a:t>The link should be in your inbox soon, if not already!   They’re also linked on the slide here. Please let us know if you did not receive the link.</a:t>
            </a:r>
          </a:p>
          <a:p>
            <a:pPr marL="171450" indent="-171450">
              <a:buFont typeface="Arial"/>
              <a:buChar char="•"/>
            </a:pPr>
            <a:r>
              <a:rPr lang="en-US"/>
              <a:t>Here’s when you signed up to attend.  </a:t>
            </a:r>
          </a:p>
          <a:p>
            <a:r>
              <a:rPr lang="en-US"/>
              <a:t>While we will be on this training with you all, we will not be on the bi-monthly calls. That’s a time for sites to connect and feel comfortable to share what’s working or not without the food banks.</a:t>
            </a:r>
            <a:endParaRPr lang="en-US">
              <a:cs typeface="Calibri"/>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b="1"/>
              <a:t>This is the overall timeline of the grant. </a:t>
            </a:r>
            <a:r>
              <a:rPr lang="en-US"/>
              <a:t> </a:t>
            </a:r>
          </a:p>
          <a:p>
            <a:pPr marL="171450" indent="-171450">
              <a:buFont typeface="Arial"/>
              <a:buChar char="•"/>
            </a:pPr>
            <a:r>
              <a:rPr lang="en-US"/>
              <a:t>We were awarded the grant in July of 2023, and it ends October of 2024.  </a:t>
            </a:r>
            <a:endParaRPr lang="en-US">
              <a:cs typeface="Calibri"/>
            </a:endParaRPr>
          </a:p>
          <a:p>
            <a:pPr marL="171450" indent="-171450">
              <a:buFont typeface="Arial"/>
              <a:buChar char="•"/>
            </a:pPr>
            <a:r>
              <a:rPr lang="en-US"/>
              <a:t>Clifton and Trish made it to Chicago to participate in the grant training. And virtual training will be later this month.  </a:t>
            </a:r>
            <a:endParaRPr lang="en-US">
              <a:cs typeface="Calibri"/>
            </a:endParaRPr>
          </a:p>
          <a:p>
            <a:pPr marL="171450" indent="-171450">
              <a:buFont typeface="Arial"/>
              <a:buChar char="•"/>
            </a:pPr>
            <a:r>
              <a:rPr lang="en-US"/>
              <a:t>We're in the Preparation Phase from now until October 2023 – where we roll into site visits and start thinking through what could work. In the fall, the neighbor engagement piece should begin. And we are here to help you all with that! We can help with questions, take notes in a listening session. And we’ll gather together again before then to review some tips and tricks to collecting feedback. For some, it may be a refresher. For others it may be a new skill set to develop!  </a:t>
            </a:r>
            <a:endParaRPr lang="en-US">
              <a:cs typeface="Calibri"/>
            </a:endParaRPr>
          </a:p>
          <a:p>
            <a:r>
              <a:rPr lang="en-US"/>
              <a:t>We expect that we will have a visit (virtual or in person) from the evaluation team early in this grant year. It will likely look at how the food bank is supporting and sharing/training partners about choice and how well the tool kit is working up to this point. </a:t>
            </a:r>
            <a:endParaRPr lang="en-US">
              <a:cs typeface="Calibri"/>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b="1"/>
              <a:t>There are some great resources for partners who have made the switch to full choice and what it looks like at their locations. </a:t>
            </a:r>
            <a:r>
              <a:rPr lang="en-US"/>
              <a:t> </a:t>
            </a:r>
          </a:p>
          <a:p>
            <a:pPr marL="171450" indent="-171450">
              <a:buFont typeface="Arial"/>
              <a:buChar char="•"/>
            </a:pPr>
            <a:r>
              <a:rPr lang="en-US"/>
              <a:t>You can explore this site to see small, medium, and large pantry operations. You can also find videos on neighbor intake process, staff interviews, and how they transitioned to choice.  </a:t>
            </a:r>
            <a:endParaRPr lang="en-US">
              <a:cs typeface="Calibri"/>
            </a:endParaRPr>
          </a:p>
          <a:p>
            <a:pPr marL="171450" indent="-171450">
              <a:buFont typeface="Arial"/>
              <a:buChar char="•"/>
            </a:pPr>
            <a:r>
              <a:rPr lang="en-US"/>
              <a:t>This resource is to not be shared outside of the partnership, so please do not put any links on social media or email with donors or anything like that. We'll send you the links as well. </a:t>
            </a:r>
            <a:endParaRPr lang="en-US">
              <a:cs typeface="Calibri"/>
            </a:endParaRPr>
          </a:p>
          <a:p>
            <a:r>
              <a:rPr lang="en-US" b="1"/>
              <a:t>We've also linked to Katie S. Martin's book Katie Martin (she/her) is the CEO of More Than Food Consulting, LLC and a member of the evaluation team for this grant.</a:t>
            </a:r>
            <a:r>
              <a:rPr lang="en-US"/>
              <a:t> </a:t>
            </a:r>
            <a:endParaRPr lang="en-US">
              <a:cs typeface="Calibri"/>
            </a:endParaRPr>
          </a:p>
          <a:p>
            <a:pPr marL="171450" indent="-171450">
              <a:buFont typeface="Arial"/>
              <a:buChar char="•"/>
            </a:pPr>
            <a:r>
              <a:rPr lang="en-US"/>
              <a:t>She is recognized as a thought leader on food security issues and has over 25 years of experience developing and evaluating holistic solutions to hunger. </a:t>
            </a:r>
            <a:endParaRPr lang="en-US">
              <a:cs typeface="Calibri"/>
            </a:endParaRPr>
          </a:p>
          <a:p>
            <a:endParaRPr lang="en-US" b="1">
              <a:cs typeface="Calibri"/>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b="1"/>
              <a:t>Questions &amp; Concerns?</a:t>
            </a:r>
            <a:r>
              <a:rPr lang="en-US"/>
              <a:t> </a:t>
            </a:r>
          </a:p>
          <a:p>
            <a:pPr marL="171450" indent="-171450">
              <a:buFont typeface="Arial"/>
              <a:buChar char="•"/>
            </a:pPr>
            <a:r>
              <a:rPr lang="en-US"/>
              <a:t>Make some notes of the areas where you are wanting more information after the virtual trainings as well.  </a:t>
            </a:r>
          </a:p>
          <a:p>
            <a:pPr marL="171450" indent="-171450">
              <a:buFont typeface="Arial"/>
              <a:buChar char="•"/>
            </a:pPr>
            <a:r>
              <a:rPr lang="en-US"/>
              <a:t>Then let’s hit on those topics in this smaller group or one on one. Do you want more information on collecting neighbor feedback, for instance?  </a:t>
            </a:r>
          </a:p>
          <a:p>
            <a:r>
              <a:rPr lang="en-US"/>
              <a:t>We'll see you at the virtual trainings later this month. Then we'll talk about site visits and neighbor engagement.</a:t>
            </a:r>
            <a:endParaRPr lang="en-US">
              <a:cs typeface="Calibri"/>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b="1"/>
              <a:t>Here’s what we’ll cover today. </a:t>
            </a:r>
            <a:r>
              <a:rPr lang="en-US"/>
              <a:t> </a:t>
            </a:r>
          </a:p>
          <a:p>
            <a:pPr marL="171450" indent="-171450">
              <a:buFont typeface="Arial"/>
              <a:buChar char="•"/>
            </a:pPr>
            <a:r>
              <a:rPr lang="en-US" b="0"/>
              <a:t>More information will be provided at the upcoming virtual Choice Capacity Institute for partners later this month hosted by Feeding America.</a:t>
            </a:r>
            <a:r>
              <a:rPr lang="en-US"/>
              <a:t> </a:t>
            </a:r>
            <a:endParaRPr lang="en-US">
              <a:cs typeface="Calibri"/>
            </a:endParaRPr>
          </a:p>
          <a:p>
            <a:endParaRPr lang="en-US" b="1">
              <a:cs typeface="Calibri"/>
            </a:endParaRPr>
          </a:p>
        </p:txBody>
      </p:sp>
      <p:sp>
        <p:nvSpPr>
          <p:cNvPr id="4" name="Slide Number Placeholder 3"/>
          <p:cNvSpPr>
            <a:spLocks noGrp="1"/>
          </p:cNvSpPr>
          <p:nvPr>
            <p:ph type="sldNum" sz="quarter" idx="5"/>
          </p:nvPr>
        </p:nvSpPr>
        <p:spPr/>
        <p:txBody>
          <a:bodyPr/>
          <a:lstStyle/>
          <a:p>
            <a:fld id="{871B2431-D351-4C6E-A3CF-9DFAC0E3E050}" type="slidenum">
              <a:rPr lang="cs-CZ" smtClean="0"/>
              <a:t>2</a:t>
            </a:fld>
            <a:endParaRPr lang="cs-CZ"/>
          </a:p>
        </p:txBody>
      </p:sp>
    </p:spTree>
    <p:extLst>
      <p:ext uri="{BB962C8B-B14F-4D97-AF65-F5344CB8AC3E}">
        <p14:creationId xmlns:p14="http://schemas.microsoft.com/office/powerpoint/2010/main" val="917963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b="1"/>
              <a:t>Here’s the Dare to Care team you’ll be working with! Each partner will be working with one member of the partner development team.</a:t>
            </a:r>
            <a:r>
              <a:rPr lang="en-US"/>
              <a:t>  </a:t>
            </a:r>
          </a:p>
          <a:p>
            <a:pPr marL="171450" indent="-171450">
              <a:buFont typeface="Arial"/>
              <a:buChar char="•"/>
            </a:pPr>
            <a:r>
              <a:rPr lang="en-US"/>
              <a:t>We’ve also included our Grants Director, Jill Luckett, here who is in charge of grant logistics.  </a:t>
            </a:r>
            <a:endParaRPr lang="en-US">
              <a:cs typeface="Calibri"/>
            </a:endParaRPr>
          </a:p>
          <a:p>
            <a:r>
              <a:rPr lang="en-US" b="1"/>
              <a:t>The Evaluation Team consists of</a:t>
            </a:r>
            <a:r>
              <a:rPr lang="en-US"/>
              <a:t> </a:t>
            </a:r>
            <a:endParaRPr lang="en-US">
              <a:cs typeface="Calibri"/>
            </a:endParaRPr>
          </a:p>
          <a:p>
            <a:pPr marL="171450" indent="-171450">
              <a:buFont typeface="Arial"/>
              <a:buChar char="•"/>
            </a:pPr>
            <a:r>
              <a:rPr lang="en-US"/>
              <a:t>Feeding America </a:t>
            </a:r>
            <a:endParaRPr lang="en-US">
              <a:cs typeface="Calibri"/>
            </a:endParaRPr>
          </a:p>
          <a:p>
            <a:pPr marL="171450" indent="-171450">
              <a:buFont typeface="Arial"/>
              <a:buChar char="•"/>
            </a:pPr>
            <a:r>
              <a:rPr lang="en-US"/>
              <a:t>NORC at the University of Chicago </a:t>
            </a:r>
            <a:endParaRPr lang="en-US">
              <a:cs typeface="Calibri"/>
            </a:endParaRPr>
          </a:p>
          <a:p>
            <a:pPr marL="171450" indent="-171450">
              <a:buFont typeface="Arial"/>
              <a:buChar char="•"/>
            </a:pPr>
            <a:r>
              <a:rPr lang="en-US"/>
              <a:t>More than Food Consulting </a:t>
            </a:r>
            <a:endParaRPr lang="en-US">
              <a:cs typeface="Calibri"/>
            </a:endParaRPr>
          </a:p>
          <a:p>
            <a:r>
              <a:rPr lang="en-US"/>
              <a:t>You’ll see faces from each of these team members on the bi-monthly calls. They will be taking the information we all (sites and foodbanks) provide to keep revamping and tweaking tools.  </a:t>
            </a:r>
            <a:endParaRPr lang="en-US">
              <a:cs typeface="Calibri"/>
            </a:endParaRPr>
          </a:p>
          <a:p>
            <a:pPr marL="0" indent="0">
              <a:buFontTx/>
              <a:buNone/>
            </a:pPr>
            <a:endParaRPr lang="en-US">
              <a:cs typeface="Calibri"/>
            </a:endParaRPr>
          </a:p>
        </p:txBody>
      </p:sp>
      <p:sp>
        <p:nvSpPr>
          <p:cNvPr id="4" name="Slide Number Placeholder 3"/>
          <p:cNvSpPr>
            <a:spLocks noGrp="1"/>
          </p:cNvSpPr>
          <p:nvPr>
            <p:ph type="sldNum" sz="quarter" idx="5"/>
          </p:nvPr>
        </p:nvSpPr>
        <p:spPr/>
        <p:txBody>
          <a:bodyPr/>
          <a:lstStyle/>
          <a:p>
            <a:fld id="{871B2431-D351-4C6E-A3CF-9DFAC0E3E050}" type="slidenum">
              <a:rPr lang="cs-CZ" smtClean="0"/>
              <a:t>3</a:t>
            </a:fld>
            <a:endParaRPr lang="cs-CZ"/>
          </a:p>
        </p:txBody>
      </p:sp>
    </p:spTree>
    <p:extLst>
      <p:ext uri="{BB962C8B-B14F-4D97-AF65-F5344CB8AC3E}">
        <p14:creationId xmlns:p14="http://schemas.microsoft.com/office/powerpoint/2010/main" val="27799154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b="1"/>
              <a:t>There are a lot of hands in the pot on this grant! 11 food banks with 27 sites will be testing, changing, and providing feedback. </a:t>
            </a:r>
            <a:r>
              <a:rPr lang="en-US"/>
              <a:t> </a:t>
            </a:r>
          </a:p>
          <a:p>
            <a:pPr marL="171450" indent="-171450">
              <a:buFont typeface="Arial"/>
              <a:buChar char="•"/>
            </a:pPr>
            <a:r>
              <a:rPr lang="en-US"/>
              <a:t>This is really interesting opportunity to learn about processes and ideas and collaborate with other sites from coast to coast….and a little off the coast. We’ll be able to share our pros and grows and learn from each other during this process.</a:t>
            </a:r>
          </a:p>
          <a:p>
            <a:r>
              <a:rPr lang="en-US"/>
              <a:t> </a:t>
            </a:r>
            <a:endParaRPr lang="en-US">
              <a:cs typeface="Calibri"/>
            </a:endParaRPr>
          </a:p>
          <a:p>
            <a:endParaRPr lang="en-US" b="1">
              <a:cs typeface="Calibri"/>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b="1"/>
              <a:t>Enjoy the local cohort of the Dare to Care team. You are close in proximity and have varying years of experience to connect and share. </a:t>
            </a:r>
            <a:r>
              <a:rPr lang="en-US"/>
              <a:t> </a:t>
            </a:r>
          </a:p>
          <a:p>
            <a:pPr marL="171450" indent="-171450">
              <a:buFont typeface="Arial"/>
              <a:buChar char="•"/>
            </a:pPr>
            <a:r>
              <a:rPr lang="en-US"/>
              <a:t>So, let's meet each other! We are looking forward to working you all to work with over the next year (and some change) to collaborate on creating a choice service model at your pantry and creating a landscape and foundation for other food pantries to learn from you all! </a:t>
            </a:r>
            <a:endParaRPr lang="en-US">
              <a:cs typeface="Calibri"/>
            </a:endParaRPr>
          </a:p>
          <a:p>
            <a:pPr marL="171450" indent="-171450">
              <a:buFont typeface="Arial"/>
              <a:buChar char="•"/>
            </a:pPr>
            <a:r>
              <a:rPr lang="en-US"/>
              <a:t>Please tell us your name, what agency you’re from, something that you’re most excited about and what you are most nervous about! </a:t>
            </a:r>
            <a:endParaRPr lang="en-US">
              <a:cs typeface="Calibri"/>
            </a:endParaRPr>
          </a:p>
          <a:p>
            <a:pPr marL="171450" indent="-171450">
              <a:buFont typeface="Arial"/>
              <a:buChar char="•"/>
            </a:pPr>
            <a:r>
              <a:rPr lang="en-US" b="1"/>
              <a:t>Please note this is an open and safe space where we can be honest and discuss pain points, frustrations, and more. </a:t>
            </a:r>
            <a:endParaRPr lang="en-US"/>
          </a:p>
          <a:p>
            <a:endParaRPr lang="en-US" b="1">
              <a:cs typeface="Calibri"/>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b="1"/>
              <a:t>These are the results we’re looking for at the site (partner) level</a:t>
            </a:r>
            <a:r>
              <a:rPr lang="en-US"/>
              <a:t> </a:t>
            </a:r>
          </a:p>
          <a:p>
            <a:pPr marL="171450" indent="-171450">
              <a:buFont typeface="Arial"/>
              <a:buChar char="•"/>
            </a:pPr>
            <a:r>
              <a:rPr lang="en-US"/>
              <a:t>Moving to full choice </a:t>
            </a:r>
            <a:endParaRPr lang="en-US">
              <a:cs typeface="Calibri"/>
            </a:endParaRPr>
          </a:p>
          <a:p>
            <a:pPr marL="171450" indent="-171450">
              <a:buFont typeface="Arial"/>
              <a:buChar char="•"/>
            </a:pPr>
            <a:r>
              <a:rPr lang="en-US"/>
              <a:t>Increase satisfaction in those involved in the pantry, and a </a:t>
            </a:r>
            <a:endParaRPr lang="en-US">
              <a:cs typeface="Calibri"/>
            </a:endParaRPr>
          </a:p>
          <a:p>
            <a:pPr marL="171450" indent="-171450">
              <a:buFont typeface="Arial"/>
              <a:buChar char="•"/>
            </a:pPr>
            <a:r>
              <a:rPr lang="en-US"/>
              <a:t>Decrease in food waste.  </a:t>
            </a:r>
            <a:endParaRPr lang="en-US">
              <a:cs typeface="Calibri"/>
            </a:endParaRPr>
          </a:p>
          <a:p>
            <a:r>
              <a:rPr lang="en-US"/>
              <a:t> </a:t>
            </a:r>
            <a:endParaRPr lang="en-US">
              <a:cs typeface="Calibri"/>
            </a:endParaRPr>
          </a:p>
          <a:p>
            <a:r>
              <a:rPr lang="en-US" b="1"/>
              <a:t>However, there are broader goals that hopefully will have a ripple effect amongst food banks in the Feeding America network. The work we’re doing in the grant will hopefully outline processes and tools to provide other sites routes to offering choice at their locations. It will be a co-developed set of tools for a wider audience of food access organizations. </a:t>
            </a:r>
            <a:r>
              <a:rPr lang="en-US"/>
              <a:t> </a:t>
            </a:r>
            <a:endParaRPr lang="en-US">
              <a:cs typeface="Calibri"/>
            </a:endParaRPr>
          </a:p>
          <a:p>
            <a:pPr marL="171450" indent="-171450">
              <a:buFont typeface="Arial"/>
              <a:buChar char="•"/>
            </a:pPr>
            <a:r>
              <a:rPr lang="en-US"/>
              <a:t>Choice is best practice, but it’s not a requirement by most food banks or funders. By making the path to choice accessible, more sites and food banks can jump on board and promote choice.  </a:t>
            </a:r>
            <a:endParaRPr lang="en-US">
              <a:cs typeface="Calibri"/>
            </a:endParaRPr>
          </a:p>
          <a:p>
            <a:pPr marL="171450" indent="-171450">
              <a:buFont typeface="Arial"/>
              <a:buChar char="•"/>
            </a:pPr>
            <a:r>
              <a:rPr lang="en-US"/>
              <a:t>Consider yourselves thought leaders in this process. You are setting a pathway for other pantries to offer dignity through a choice model and the tools they will need to do so!</a:t>
            </a:r>
            <a:endParaRPr lang="en-US">
              <a:cs typeface="Calibri"/>
            </a:endParaRPr>
          </a:p>
          <a:p>
            <a:endParaRPr lang="en-US" b="1">
              <a:cs typeface="Calibri"/>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b="1"/>
              <a:t>Just a few words and terms that you may be hearing on future calls with the evaluation team (or from us!). </a:t>
            </a:r>
            <a:endParaRPr lang="en-US"/>
          </a:p>
          <a:p>
            <a:pPr marL="171450" indent="-171450">
              <a:buFont typeface="Arial"/>
              <a:buChar char="•"/>
            </a:pPr>
            <a:r>
              <a:rPr lang="en-US"/>
              <a:t>You may hear the term "</a:t>
            </a:r>
            <a:r>
              <a:rPr lang="en-US" b="1"/>
              <a:t>sites</a:t>
            </a:r>
            <a:r>
              <a:rPr lang="en-US"/>
              <a:t>" that is just referring to you all, the agency partners. </a:t>
            </a:r>
          </a:p>
          <a:p>
            <a:pPr marL="171450" indent="-171450">
              <a:buFont typeface="Arial"/>
              <a:buChar char="•"/>
            </a:pPr>
            <a:r>
              <a:rPr lang="en-US" b="1"/>
              <a:t>Neighbor</a:t>
            </a:r>
            <a:r>
              <a:rPr lang="en-US"/>
              <a:t> is being used to replace the term client. It helps people take a beat to realize the food insecurity is in every community and neighborhood. And helps destigmatize the nature of seeking help.  </a:t>
            </a:r>
          </a:p>
          <a:p>
            <a:pPr marL="171450" indent="-171450">
              <a:buFont typeface="Arial"/>
              <a:buChar char="•"/>
            </a:pPr>
            <a:r>
              <a:rPr lang="en-US"/>
              <a:t>We often talk about the </a:t>
            </a:r>
            <a:r>
              <a:rPr lang="en-US" b="1"/>
              <a:t>stigma</a:t>
            </a:r>
            <a:r>
              <a:rPr lang="en-US"/>
              <a:t> people feel of having to come to a pantry.  </a:t>
            </a:r>
          </a:p>
          <a:p>
            <a:pPr marL="628650" lvl="1" indent="-171450">
              <a:buFont typeface="Arial"/>
              <a:buChar char="•"/>
            </a:pPr>
            <a:r>
              <a:rPr lang="en-US"/>
              <a:t>Working to move towards choice and away from distributing identically prepacked back to neighbors. Model may see efficient for the volunteers and for distribution, it can create stigma for the neighbors to ask for “charity” and create a power dynamic between the “give and the “receiver”.  </a:t>
            </a:r>
          </a:p>
          <a:p>
            <a:pPr marL="171450" indent="-171450">
              <a:buFont typeface="Arial"/>
              <a:buChar char="•"/>
            </a:pPr>
            <a:r>
              <a:rPr lang="en-US" b="1"/>
              <a:t>Rapid-cycle evaluation</a:t>
            </a:r>
            <a:r>
              <a:rPr lang="en-US"/>
              <a:t> is a fancy way to giving feedback in real time for things to undergo changes and be able to be tweaked more quickly.  </a:t>
            </a:r>
          </a:p>
          <a:p>
            <a:pPr marL="171450" indent="-171450">
              <a:buFont typeface="Arial"/>
              <a:buChar char="•"/>
            </a:pPr>
            <a:r>
              <a:rPr lang="en-US" b="1"/>
              <a:t>Choice</a:t>
            </a:r>
            <a:r>
              <a:rPr lang="en-US"/>
              <a:t> – allows neighbors to handle and choose their food with dignity when getting food from a pantry. </a:t>
            </a:r>
          </a:p>
          <a:p>
            <a:pPr marL="628650" lvl="1" indent="-171450">
              <a:buFont typeface="Arial"/>
              <a:buChar char="•"/>
            </a:pPr>
            <a:r>
              <a:rPr lang="en-US"/>
              <a:t>Choice can help reduce food waste, as neighbors may not want or need some of the items you have in stock. We’ll see the different levels of choice pantries offer; it’s not a binary state of offering choice or not. The goal of this grant is to get to FULL choice.  </a:t>
            </a:r>
            <a:endParaRPr lang="en-US">
              <a:cs typeface="Calibri"/>
            </a:endParaRPr>
          </a:p>
          <a:p>
            <a:pPr lvl="1"/>
            <a:r>
              <a:rPr lang="en-US"/>
              <a:t> </a:t>
            </a:r>
            <a:endParaRPr lang="en-US">
              <a:cs typeface="Calibri"/>
            </a:endParaRPr>
          </a:p>
          <a:p>
            <a:endParaRPr lang="en-US" b="1">
              <a:cs typeface="Calibri"/>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b="1"/>
              <a:t>Here is the why behind the grant. </a:t>
            </a:r>
            <a:r>
              <a:rPr lang="en-US"/>
              <a:t> </a:t>
            </a:r>
          </a:p>
          <a:p>
            <a:pPr marL="171450" indent="-171450">
              <a:buFont typeface="Arial"/>
              <a:buChar char="•"/>
            </a:pPr>
            <a:r>
              <a:rPr lang="en-US"/>
              <a:t>Feel free to save these as talking points for volunteers, staff, and organizational members, we can provide you quotes, frequently asked questions, and data/results from the first two years of this grant.  </a:t>
            </a:r>
          </a:p>
          <a:p>
            <a:pPr marL="171450" indent="-171450">
              <a:buFont typeface="Arial"/>
              <a:buChar char="•"/>
            </a:pPr>
            <a:r>
              <a:rPr lang="en-US"/>
              <a:t>These themes and quotes are from feedback from participants in the previous grant cycles.  </a:t>
            </a:r>
            <a:endParaRPr lang="en-US">
              <a:cs typeface="Calibri"/>
            </a:endParaRPr>
          </a:p>
          <a:p>
            <a:pPr marL="171450" indent="-171450">
              <a:buFont typeface="Arial"/>
              <a:buChar char="•"/>
            </a:pPr>
            <a:r>
              <a:rPr lang="en-US"/>
              <a:t>We are so happy that you are a part of this process and are looking forward to working together on the Year 3 launch!  </a:t>
            </a:r>
            <a:endParaRPr lang="en-US">
              <a:cs typeface="Calibri"/>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b="1"/>
              <a:t>Here are some other key findings: </a:t>
            </a:r>
            <a:r>
              <a:rPr lang="en-US"/>
              <a:t> </a:t>
            </a:r>
          </a:p>
          <a:p>
            <a:pPr marL="171450" indent="-171450">
              <a:buFont typeface="Arial"/>
              <a:buChar char="•"/>
            </a:pPr>
            <a:r>
              <a:rPr lang="en-US"/>
              <a:t>Shorter wait times  </a:t>
            </a:r>
            <a:endParaRPr lang="en-US">
              <a:cs typeface="Calibri"/>
            </a:endParaRPr>
          </a:p>
          <a:p>
            <a:pPr marL="171450" indent="-171450">
              <a:buFont typeface="Arial"/>
              <a:buChar char="•"/>
            </a:pPr>
            <a:r>
              <a:rPr lang="en-US"/>
              <a:t>Higher levels of satisfaction for neighbors  </a:t>
            </a:r>
            <a:endParaRPr lang="en-US">
              <a:cs typeface="Calibri"/>
            </a:endParaRPr>
          </a:p>
          <a:p>
            <a:pPr marL="171450" indent="-171450">
              <a:buFont typeface="Arial"/>
              <a:buChar char="•"/>
            </a:pPr>
            <a:r>
              <a:rPr lang="en-US"/>
              <a:t>Higher levels of satisfaction for volunteers and staff  </a:t>
            </a:r>
            <a:endParaRPr lang="en-US">
              <a:cs typeface="Calibri"/>
            </a:endParaRPr>
          </a:p>
          <a:p>
            <a:pPr marL="171450" indent="-171450">
              <a:buFont typeface="Arial"/>
              <a:buChar char="•"/>
            </a:pPr>
            <a:r>
              <a:rPr lang="en-US"/>
              <a:t>Full choice pantries reported less food waste.  </a:t>
            </a:r>
            <a:endParaRPr lang="en-US">
              <a:cs typeface="Calibri"/>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14.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svg"/><Relationship Id="rId2" Type="http://schemas.openxmlformats.org/officeDocument/2006/relationships/notesSlide" Target="../notesSlides/notesSlide12.xml"/><Relationship Id="rId16" Type="http://schemas.openxmlformats.org/officeDocument/2006/relationships/image" Target="../media/image41.svg"/><Relationship Id="rId1" Type="http://schemas.openxmlformats.org/officeDocument/2006/relationships/slideLayout" Target="../slideLayouts/slideLayout7.xml"/><Relationship Id="rId6" Type="http://schemas.openxmlformats.org/officeDocument/2006/relationships/image" Target="../media/image33.svg"/><Relationship Id="rId11" Type="http://schemas.openxmlformats.org/officeDocument/2006/relationships/image" Target="../media/image38.png"/><Relationship Id="rId5" Type="http://schemas.openxmlformats.org/officeDocument/2006/relationships/image" Target="../media/image32.png"/><Relationship Id="rId15" Type="http://schemas.openxmlformats.org/officeDocument/2006/relationships/image" Target="../media/image40.png"/><Relationship Id="rId10" Type="http://schemas.openxmlformats.org/officeDocument/2006/relationships/image" Target="../media/image37.svg"/><Relationship Id="rId4" Type="http://schemas.openxmlformats.org/officeDocument/2006/relationships/image" Target="../media/image31.svg"/><Relationship Id="rId9" Type="http://schemas.openxmlformats.org/officeDocument/2006/relationships/image" Target="../media/image36.png"/><Relationship Id="rId14" Type="http://schemas.openxmlformats.org/officeDocument/2006/relationships/image" Target="../media/image15.sv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svg"/></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48.svg"/><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8" Type="http://schemas.openxmlformats.org/officeDocument/2006/relationships/hyperlink" Target="https://fano.webex.com/fano/j.php?MTID=mfc9d87071073a782756917a8844046dc" TargetMode="External"/><Relationship Id="rId13" Type="http://schemas.openxmlformats.org/officeDocument/2006/relationships/hyperlink" Target="https://fano.webex.com/fano/j.php?MTID=m71bd7e5b34f6e2ac239ec8d30c9108e8" TargetMode="External"/><Relationship Id="rId3" Type="http://schemas.openxmlformats.org/officeDocument/2006/relationships/image" Target="../media/image49.png"/><Relationship Id="rId7" Type="http://schemas.openxmlformats.org/officeDocument/2006/relationships/image" Target="../media/image53.svg"/><Relationship Id="rId12" Type="http://schemas.openxmlformats.org/officeDocument/2006/relationships/image" Target="../media/image57.sv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52.svg"/><Relationship Id="rId11" Type="http://schemas.openxmlformats.org/officeDocument/2006/relationships/image" Target="../media/image56.png"/><Relationship Id="rId5" Type="http://schemas.openxmlformats.org/officeDocument/2006/relationships/image" Target="../media/image51.png"/><Relationship Id="rId10" Type="http://schemas.openxmlformats.org/officeDocument/2006/relationships/image" Target="../media/image55.svg"/><Relationship Id="rId4" Type="http://schemas.openxmlformats.org/officeDocument/2006/relationships/image" Target="../media/image50.svg"/><Relationship Id="rId9" Type="http://schemas.openxmlformats.org/officeDocument/2006/relationships/image" Target="../media/image54.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60.sv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23.svg"/></Relationships>
</file>

<file path=ppt/slides/_rels/slide17.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20.png"/><Relationship Id="rId7" Type="http://schemas.openxmlformats.org/officeDocument/2006/relationships/hyperlink" Target="https://www.katiesmartin.com/newbook"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hyperlink" Target="https://rise.articulate.com/share/b6rLpGmcbaimj1y-0Lv7Pj-qjErgl1Hr#/lessons/e1PUupDK3MsFeGI0sXEwVDk8WDpFTDHx" TargetMode="External"/><Relationship Id="rId5" Type="http://schemas.openxmlformats.org/officeDocument/2006/relationships/hyperlink" Target="https://learninghub.feedingamerica.org/mod/scorm/player.php?scoid=54&amp;cm=1647&amp;currentorg=articulate_rise" TargetMode="External"/><Relationship Id="rId4" Type="http://schemas.openxmlformats.org/officeDocument/2006/relationships/image" Target="../media/image21.svg"/><Relationship Id="rId9" Type="http://schemas.openxmlformats.org/officeDocument/2006/relationships/image" Target="../media/image62.png"/></Relationships>
</file>

<file path=ppt/slides/_rels/slide1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64.sv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5.sv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1.sv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5.sv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3.sv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5.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DFAF6"/>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7943850" cy="10315575"/>
            <a:chOff x="0" y="0"/>
            <a:chExt cx="10591800" cy="13754100"/>
          </a:xfrm>
        </p:grpSpPr>
        <p:sp>
          <p:nvSpPr>
            <p:cNvPr id="3" name="Freeform 3"/>
            <p:cNvSpPr/>
            <p:nvPr/>
          </p:nvSpPr>
          <p:spPr>
            <a:xfrm>
              <a:off x="0" y="0"/>
              <a:ext cx="10591800" cy="13754100"/>
            </a:xfrm>
            <a:custGeom>
              <a:avLst/>
              <a:gdLst/>
              <a:ahLst/>
              <a:cxnLst/>
              <a:rect l="l" t="t" r="r" b="b"/>
              <a:pathLst>
                <a:path w="10591800" h="13754100">
                  <a:moveTo>
                    <a:pt x="0" y="0"/>
                  </a:moveTo>
                  <a:lnTo>
                    <a:pt x="10591800" y="0"/>
                  </a:lnTo>
                  <a:lnTo>
                    <a:pt x="10591800" y="13754100"/>
                  </a:lnTo>
                  <a:lnTo>
                    <a:pt x="0" y="13754100"/>
                  </a:lnTo>
                  <a:close/>
                </a:path>
              </a:pathLst>
            </a:custGeom>
            <a:solidFill>
              <a:srgbClr val="4B7E1B">
                <a:alpha val="31765"/>
              </a:srgbClr>
            </a:solidFill>
          </p:spPr>
        </p:sp>
      </p:grpSp>
      <p:grpSp>
        <p:nvGrpSpPr>
          <p:cNvPr id="4" name="Group 4"/>
          <p:cNvGrpSpPr/>
          <p:nvPr/>
        </p:nvGrpSpPr>
        <p:grpSpPr>
          <a:xfrm>
            <a:off x="2400301" y="1729842"/>
            <a:ext cx="13787438" cy="8557158"/>
            <a:chOff x="0" y="0"/>
            <a:chExt cx="18383250" cy="11409544"/>
          </a:xfrm>
        </p:grpSpPr>
        <p:sp>
          <p:nvSpPr>
            <p:cNvPr id="5" name="Freeform 5"/>
            <p:cNvSpPr/>
            <p:nvPr/>
          </p:nvSpPr>
          <p:spPr>
            <a:xfrm>
              <a:off x="0" y="0"/>
              <a:ext cx="18383250" cy="11409553"/>
            </a:xfrm>
            <a:custGeom>
              <a:avLst/>
              <a:gdLst/>
              <a:ahLst/>
              <a:cxnLst/>
              <a:rect l="l" t="t" r="r" b="b"/>
              <a:pathLst>
                <a:path w="18383250" h="11409553">
                  <a:moveTo>
                    <a:pt x="9191625" y="0"/>
                  </a:moveTo>
                  <a:cubicBezTo>
                    <a:pt x="14267942" y="0"/>
                    <a:pt x="18383250" y="4111879"/>
                    <a:pt x="18383250" y="9184259"/>
                  </a:cubicBezTo>
                  <a:lnTo>
                    <a:pt x="18383250" y="11409553"/>
                  </a:lnTo>
                  <a:lnTo>
                    <a:pt x="0" y="11409553"/>
                  </a:lnTo>
                  <a:lnTo>
                    <a:pt x="0" y="9184259"/>
                  </a:lnTo>
                  <a:cubicBezTo>
                    <a:pt x="0" y="4111879"/>
                    <a:pt x="4115181" y="0"/>
                    <a:pt x="9191625" y="0"/>
                  </a:cubicBezTo>
                  <a:close/>
                </a:path>
              </a:pathLst>
            </a:custGeom>
            <a:solidFill>
              <a:srgbClr val="4B7E1B"/>
            </a:solidFill>
          </p:spPr>
        </p:sp>
      </p:grpSp>
      <p:grpSp>
        <p:nvGrpSpPr>
          <p:cNvPr id="6" name="Group 6"/>
          <p:cNvGrpSpPr/>
          <p:nvPr/>
        </p:nvGrpSpPr>
        <p:grpSpPr>
          <a:xfrm>
            <a:off x="4193382" y="0"/>
            <a:ext cx="10204713" cy="8094711"/>
            <a:chOff x="0" y="0"/>
            <a:chExt cx="13606284" cy="10792948"/>
          </a:xfrm>
        </p:grpSpPr>
        <p:sp>
          <p:nvSpPr>
            <p:cNvPr id="7" name="Freeform 7"/>
            <p:cNvSpPr/>
            <p:nvPr/>
          </p:nvSpPr>
          <p:spPr>
            <a:xfrm>
              <a:off x="0" y="0"/>
              <a:ext cx="13606272" cy="10792968"/>
            </a:xfrm>
            <a:custGeom>
              <a:avLst/>
              <a:gdLst/>
              <a:ahLst/>
              <a:cxnLst/>
              <a:rect l="l" t="t" r="r" b="b"/>
              <a:pathLst>
                <a:path w="13606272" h="10792968">
                  <a:moveTo>
                    <a:pt x="0" y="0"/>
                  </a:moveTo>
                  <a:lnTo>
                    <a:pt x="13606272" y="0"/>
                  </a:lnTo>
                  <a:lnTo>
                    <a:pt x="13606272" y="3994150"/>
                  </a:lnTo>
                  <a:cubicBezTo>
                    <a:pt x="13606272" y="7749032"/>
                    <a:pt x="10560431" y="10792968"/>
                    <a:pt x="6803136" y="10792968"/>
                  </a:cubicBezTo>
                  <a:cubicBezTo>
                    <a:pt x="3045841" y="10792968"/>
                    <a:pt x="0" y="7749032"/>
                    <a:pt x="0" y="3994150"/>
                  </a:cubicBezTo>
                  <a:close/>
                </a:path>
              </a:pathLst>
            </a:custGeom>
            <a:solidFill>
              <a:srgbClr val="FDFAF6">
                <a:alpha val="98824"/>
              </a:srgbClr>
            </a:solidFill>
          </p:spPr>
        </p:sp>
      </p:grpSp>
      <p:grpSp>
        <p:nvGrpSpPr>
          <p:cNvPr id="8" name="Group 8"/>
          <p:cNvGrpSpPr/>
          <p:nvPr/>
        </p:nvGrpSpPr>
        <p:grpSpPr>
          <a:xfrm>
            <a:off x="688343" y="597039"/>
            <a:ext cx="1906350" cy="2642803"/>
            <a:chOff x="0" y="0"/>
            <a:chExt cx="2541800" cy="3523737"/>
          </a:xfrm>
        </p:grpSpPr>
        <p:grpSp>
          <p:nvGrpSpPr>
            <p:cNvPr id="9" name="Group 9"/>
            <p:cNvGrpSpPr/>
            <p:nvPr/>
          </p:nvGrpSpPr>
          <p:grpSpPr>
            <a:xfrm>
              <a:off x="0" y="0"/>
              <a:ext cx="2541800" cy="3523737"/>
              <a:chOff x="0" y="0"/>
              <a:chExt cx="543628" cy="753641"/>
            </a:xfrm>
          </p:grpSpPr>
          <p:sp>
            <p:nvSpPr>
              <p:cNvPr id="10" name="Freeform 10"/>
              <p:cNvSpPr/>
              <p:nvPr/>
            </p:nvSpPr>
            <p:spPr>
              <a:xfrm>
                <a:off x="0" y="0"/>
                <a:ext cx="543628" cy="753641"/>
              </a:xfrm>
              <a:custGeom>
                <a:avLst/>
                <a:gdLst/>
                <a:ahLst/>
                <a:cxnLst/>
                <a:rect l="l" t="t" r="r" b="b"/>
                <a:pathLst>
                  <a:path w="543628" h="753641">
                    <a:moveTo>
                      <a:pt x="0" y="0"/>
                    </a:moveTo>
                    <a:lnTo>
                      <a:pt x="543628" y="0"/>
                    </a:lnTo>
                    <a:lnTo>
                      <a:pt x="543628" y="753641"/>
                    </a:lnTo>
                    <a:lnTo>
                      <a:pt x="0" y="753641"/>
                    </a:lnTo>
                    <a:close/>
                  </a:path>
                </a:pathLst>
              </a:custGeom>
              <a:solidFill>
                <a:srgbClr val="4B7E1B">
                  <a:alpha val="70980"/>
                </a:srgbClr>
              </a:solidFill>
            </p:spPr>
          </p:sp>
          <p:sp>
            <p:nvSpPr>
              <p:cNvPr id="11" name="TextBox 11"/>
              <p:cNvSpPr txBox="1"/>
              <p:nvPr/>
            </p:nvSpPr>
            <p:spPr>
              <a:xfrm>
                <a:off x="0" y="0"/>
                <a:ext cx="812800" cy="812800"/>
              </a:xfrm>
              <a:prstGeom prst="rect">
                <a:avLst/>
              </a:prstGeom>
            </p:spPr>
            <p:txBody>
              <a:bodyPr lIns="27093" tIns="27093" rIns="27093" bIns="27093" rtlCol="0" anchor="ctr"/>
              <a:lstStyle/>
              <a:p>
                <a:pPr algn="ctr">
                  <a:lnSpc>
                    <a:spcPts val="1168"/>
                  </a:lnSpc>
                </a:pPr>
                <a:endParaRPr/>
              </a:p>
            </p:txBody>
          </p:sp>
        </p:grpSp>
        <p:grpSp>
          <p:nvGrpSpPr>
            <p:cNvPr id="12" name="Group 12"/>
            <p:cNvGrpSpPr/>
            <p:nvPr/>
          </p:nvGrpSpPr>
          <p:grpSpPr>
            <a:xfrm>
              <a:off x="155739" y="134969"/>
              <a:ext cx="2238559" cy="3183342"/>
              <a:chOff x="0" y="0"/>
              <a:chExt cx="478773" cy="680839"/>
            </a:xfrm>
          </p:grpSpPr>
          <p:sp>
            <p:nvSpPr>
              <p:cNvPr id="13" name="Freeform 13"/>
              <p:cNvSpPr/>
              <p:nvPr/>
            </p:nvSpPr>
            <p:spPr>
              <a:xfrm>
                <a:off x="0" y="0"/>
                <a:ext cx="478773" cy="680839"/>
              </a:xfrm>
              <a:custGeom>
                <a:avLst/>
                <a:gdLst/>
                <a:ahLst/>
                <a:cxnLst/>
                <a:rect l="l" t="t" r="r" b="b"/>
                <a:pathLst>
                  <a:path w="478773" h="680839">
                    <a:moveTo>
                      <a:pt x="0" y="0"/>
                    </a:moveTo>
                    <a:lnTo>
                      <a:pt x="478773" y="0"/>
                    </a:lnTo>
                    <a:lnTo>
                      <a:pt x="478773" y="680839"/>
                    </a:lnTo>
                    <a:lnTo>
                      <a:pt x="0" y="680839"/>
                    </a:lnTo>
                    <a:close/>
                  </a:path>
                </a:pathLst>
              </a:custGeom>
              <a:solidFill>
                <a:srgbClr val="FFFFFF"/>
              </a:solidFill>
            </p:spPr>
          </p:sp>
          <p:sp>
            <p:nvSpPr>
              <p:cNvPr id="14" name="TextBox 14"/>
              <p:cNvSpPr txBox="1"/>
              <p:nvPr/>
            </p:nvSpPr>
            <p:spPr>
              <a:xfrm>
                <a:off x="0" y="0"/>
                <a:ext cx="812800" cy="812800"/>
              </a:xfrm>
              <a:prstGeom prst="rect">
                <a:avLst/>
              </a:prstGeom>
            </p:spPr>
            <p:txBody>
              <a:bodyPr lIns="27093" tIns="27093" rIns="27093" bIns="27093" rtlCol="0" anchor="ctr"/>
              <a:lstStyle/>
              <a:p>
                <a:pPr algn="ctr">
                  <a:lnSpc>
                    <a:spcPts val="1168"/>
                  </a:lnSpc>
                </a:pPr>
                <a:endParaRPr/>
              </a:p>
            </p:txBody>
          </p:sp>
        </p:grpSp>
        <p:sp>
          <p:nvSpPr>
            <p:cNvPr id="15" name="Freeform 15"/>
            <p:cNvSpPr/>
            <p:nvPr/>
          </p:nvSpPr>
          <p:spPr>
            <a:xfrm>
              <a:off x="458980" y="425200"/>
              <a:ext cx="1632077" cy="2602881"/>
            </a:xfrm>
            <a:custGeom>
              <a:avLst/>
              <a:gdLst/>
              <a:ahLst/>
              <a:cxnLst/>
              <a:rect l="l" t="t" r="r" b="b"/>
              <a:pathLst>
                <a:path w="1632077" h="2602881">
                  <a:moveTo>
                    <a:pt x="0" y="0"/>
                  </a:moveTo>
                  <a:lnTo>
                    <a:pt x="1632077" y="0"/>
                  </a:lnTo>
                  <a:lnTo>
                    <a:pt x="1632077" y="2602881"/>
                  </a:lnTo>
                  <a:lnTo>
                    <a:pt x="0" y="2602881"/>
                  </a:lnTo>
                  <a:lnTo>
                    <a:pt x="0" y="0"/>
                  </a:lnTo>
                  <a:close/>
                </a:path>
              </a:pathLst>
            </a:custGeom>
            <a:blipFill>
              <a:blip r:embed="rId3">
                <a:alphaModFix amt="71000"/>
              </a:blip>
              <a:stretch>
                <a:fillRect/>
              </a:stretch>
            </a:blipFill>
          </p:spPr>
        </p:sp>
      </p:grpSp>
      <p:pic>
        <p:nvPicPr>
          <p:cNvPr id="16" name="Picture 16"/>
          <p:cNvPicPr>
            <a:picLocks noChangeAspect="1"/>
          </p:cNvPicPr>
          <p:nvPr/>
        </p:nvPicPr>
        <p:blipFill>
          <a:blip r:embed="rId4"/>
          <a:srcRect/>
          <a:stretch>
            <a:fillRect/>
          </a:stretch>
        </p:blipFill>
        <p:spPr>
          <a:xfrm>
            <a:off x="-2494086" y="3500575"/>
            <a:ext cx="10177558" cy="10177558"/>
          </a:xfrm>
          <a:prstGeom prst="rect">
            <a:avLst/>
          </a:prstGeom>
        </p:spPr>
      </p:pic>
      <p:sp>
        <p:nvSpPr>
          <p:cNvPr id="17" name="Freeform 17"/>
          <p:cNvSpPr/>
          <p:nvPr/>
        </p:nvSpPr>
        <p:spPr>
          <a:xfrm>
            <a:off x="-178434" y="5768721"/>
            <a:ext cx="7125195" cy="4114800"/>
          </a:xfrm>
          <a:custGeom>
            <a:avLst/>
            <a:gdLst/>
            <a:ahLst/>
            <a:cxnLst/>
            <a:rect l="l" t="t" r="r" b="b"/>
            <a:pathLst>
              <a:path w="7125195" h="4114800">
                <a:moveTo>
                  <a:pt x="0" y="0"/>
                </a:moveTo>
                <a:lnTo>
                  <a:pt x="7125195" y="0"/>
                </a:lnTo>
                <a:lnTo>
                  <a:pt x="7125195"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8" name="TextBox 18"/>
          <p:cNvSpPr txBox="1"/>
          <p:nvPr/>
        </p:nvSpPr>
        <p:spPr>
          <a:xfrm>
            <a:off x="5196078" y="3033808"/>
            <a:ext cx="7895844" cy="1867852"/>
          </a:xfrm>
          <a:prstGeom prst="rect">
            <a:avLst/>
          </a:prstGeom>
        </p:spPr>
        <p:txBody>
          <a:bodyPr lIns="0" tIns="0" rIns="0" bIns="0" rtlCol="0" anchor="t">
            <a:spAutoFit/>
          </a:bodyPr>
          <a:lstStyle/>
          <a:p>
            <a:pPr algn="ctr">
              <a:lnSpc>
                <a:spcPts val="7312"/>
              </a:lnSpc>
            </a:pPr>
            <a:r>
              <a:rPr lang="en-US" sz="6600" b="1">
                <a:solidFill>
                  <a:srgbClr val="000000"/>
                </a:solidFill>
                <a:latin typeface="League Spartan"/>
              </a:rPr>
              <a:t>CHILD &amp; FAMILY CHOICE GRANT</a:t>
            </a:r>
          </a:p>
        </p:txBody>
      </p:sp>
      <p:sp>
        <p:nvSpPr>
          <p:cNvPr id="19" name="TextBox 19"/>
          <p:cNvSpPr txBox="1"/>
          <p:nvPr/>
        </p:nvSpPr>
        <p:spPr>
          <a:xfrm>
            <a:off x="6524244" y="5216271"/>
            <a:ext cx="5239512" cy="552450"/>
          </a:xfrm>
          <a:prstGeom prst="rect">
            <a:avLst/>
          </a:prstGeom>
        </p:spPr>
        <p:txBody>
          <a:bodyPr lIns="0" tIns="0" rIns="0" bIns="0" rtlCol="0" anchor="t">
            <a:spAutoFit/>
          </a:bodyPr>
          <a:lstStyle/>
          <a:p>
            <a:pPr algn="ctr">
              <a:lnSpc>
                <a:spcPts val="4320"/>
              </a:lnSpc>
            </a:pPr>
            <a:r>
              <a:rPr lang="en-US" sz="3600">
                <a:solidFill>
                  <a:srgbClr val="000000"/>
                </a:solidFill>
                <a:latin typeface="Lato"/>
              </a:rPr>
              <a:t>YEAR 3</a:t>
            </a:r>
          </a:p>
        </p:txBody>
      </p:sp>
      <p:sp>
        <p:nvSpPr>
          <p:cNvPr id="20" name="TextBox 20"/>
          <p:cNvSpPr txBox="1"/>
          <p:nvPr/>
        </p:nvSpPr>
        <p:spPr>
          <a:xfrm>
            <a:off x="6524244" y="2100072"/>
            <a:ext cx="5239512" cy="552450"/>
          </a:xfrm>
          <a:prstGeom prst="rect">
            <a:avLst/>
          </a:prstGeom>
        </p:spPr>
        <p:txBody>
          <a:bodyPr lIns="0" tIns="0" rIns="0" bIns="0" rtlCol="0" anchor="t">
            <a:spAutoFit/>
          </a:bodyPr>
          <a:lstStyle/>
          <a:p>
            <a:pPr algn="ctr">
              <a:lnSpc>
                <a:spcPts val="4320"/>
              </a:lnSpc>
            </a:pPr>
            <a:r>
              <a:rPr lang="en-US" sz="3600">
                <a:solidFill>
                  <a:srgbClr val="000000"/>
                </a:solidFill>
                <a:latin typeface="Lato"/>
              </a:rPr>
              <a:t>MORGAN STANLEY</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DFAF6"/>
        </a:solidFill>
        <a:effectLst/>
      </p:bgPr>
    </p:bg>
    <p:spTree>
      <p:nvGrpSpPr>
        <p:cNvPr id="1" name=""/>
        <p:cNvGrpSpPr/>
        <p:nvPr/>
      </p:nvGrpSpPr>
      <p:grpSpPr>
        <a:xfrm>
          <a:off x="0" y="0"/>
          <a:ext cx="0" cy="0"/>
          <a:chOff x="0" y="0"/>
          <a:chExt cx="0" cy="0"/>
        </a:xfrm>
      </p:grpSpPr>
      <p:sp>
        <p:nvSpPr>
          <p:cNvPr id="9" name="Freeform 9"/>
          <p:cNvSpPr/>
          <p:nvPr/>
        </p:nvSpPr>
        <p:spPr>
          <a:xfrm>
            <a:off x="13178444" y="-701766"/>
            <a:ext cx="9133513" cy="7295393"/>
          </a:xfrm>
          <a:custGeom>
            <a:avLst/>
            <a:gdLst/>
            <a:ahLst/>
            <a:cxnLst/>
            <a:rect l="l" t="t" r="r" b="b"/>
            <a:pathLst>
              <a:path w="9133513" h="7295393">
                <a:moveTo>
                  <a:pt x="0" y="0"/>
                </a:moveTo>
                <a:lnTo>
                  <a:pt x="9133513" y="0"/>
                </a:lnTo>
                <a:lnTo>
                  <a:pt x="9133513" y="7295393"/>
                </a:lnTo>
                <a:lnTo>
                  <a:pt x="0" y="729539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 name="Freeform 2"/>
          <p:cNvSpPr/>
          <p:nvPr/>
        </p:nvSpPr>
        <p:spPr>
          <a:xfrm>
            <a:off x="-759077" y="5739872"/>
            <a:ext cx="5930343" cy="5952666"/>
          </a:xfrm>
          <a:custGeom>
            <a:avLst/>
            <a:gdLst/>
            <a:ahLst/>
            <a:cxnLst/>
            <a:rect l="l" t="t" r="r" b="b"/>
            <a:pathLst>
              <a:path w="5930343" h="5952666">
                <a:moveTo>
                  <a:pt x="0" y="0"/>
                </a:moveTo>
                <a:lnTo>
                  <a:pt x="5930344" y="0"/>
                </a:lnTo>
                <a:lnTo>
                  <a:pt x="5930344" y="5952666"/>
                </a:lnTo>
                <a:lnTo>
                  <a:pt x="0" y="595266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3" name="Group 3"/>
          <p:cNvGrpSpPr/>
          <p:nvPr/>
        </p:nvGrpSpPr>
        <p:grpSpPr>
          <a:xfrm>
            <a:off x="2654011" y="4090268"/>
            <a:ext cx="3017520" cy="4053867"/>
            <a:chOff x="0" y="0"/>
            <a:chExt cx="4023360" cy="5405156"/>
          </a:xfrm>
        </p:grpSpPr>
        <p:sp>
          <p:nvSpPr>
            <p:cNvPr id="4" name="Freeform 4"/>
            <p:cNvSpPr/>
            <p:nvPr/>
          </p:nvSpPr>
          <p:spPr>
            <a:xfrm>
              <a:off x="0" y="0"/>
              <a:ext cx="4023360" cy="5405155"/>
            </a:xfrm>
            <a:custGeom>
              <a:avLst/>
              <a:gdLst/>
              <a:ahLst/>
              <a:cxnLst/>
              <a:rect l="l" t="t" r="r" b="b"/>
              <a:pathLst>
                <a:path w="4023360" h="5405155">
                  <a:moveTo>
                    <a:pt x="0" y="0"/>
                  </a:moveTo>
                  <a:lnTo>
                    <a:pt x="4023360" y="0"/>
                  </a:lnTo>
                  <a:lnTo>
                    <a:pt x="4023360" y="5405155"/>
                  </a:lnTo>
                  <a:lnTo>
                    <a:pt x="0" y="5405155"/>
                  </a:lnTo>
                  <a:close/>
                </a:path>
              </a:pathLst>
            </a:custGeom>
            <a:solidFill>
              <a:srgbClr val="D2D592"/>
            </a:solidFill>
          </p:spPr>
        </p:sp>
      </p:grpSp>
      <p:grpSp>
        <p:nvGrpSpPr>
          <p:cNvPr id="5" name="Group 5"/>
          <p:cNvGrpSpPr/>
          <p:nvPr/>
        </p:nvGrpSpPr>
        <p:grpSpPr>
          <a:xfrm>
            <a:off x="5973560" y="4090268"/>
            <a:ext cx="3017520" cy="4053867"/>
            <a:chOff x="0" y="0"/>
            <a:chExt cx="4023360" cy="5405156"/>
          </a:xfrm>
        </p:grpSpPr>
        <p:sp>
          <p:nvSpPr>
            <p:cNvPr id="6" name="Freeform 6"/>
            <p:cNvSpPr/>
            <p:nvPr/>
          </p:nvSpPr>
          <p:spPr>
            <a:xfrm>
              <a:off x="0" y="0"/>
              <a:ext cx="4023360" cy="5405155"/>
            </a:xfrm>
            <a:custGeom>
              <a:avLst/>
              <a:gdLst/>
              <a:ahLst/>
              <a:cxnLst/>
              <a:rect l="l" t="t" r="r" b="b"/>
              <a:pathLst>
                <a:path w="4023360" h="5405155">
                  <a:moveTo>
                    <a:pt x="0" y="0"/>
                  </a:moveTo>
                  <a:lnTo>
                    <a:pt x="4023360" y="0"/>
                  </a:lnTo>
                  <a:lnTo>
                    <a:pt x="4023360" y="5405155"/>
                  </a:lnTo>
                  <a:lnTo>
                    <a:pt x="0" y="5405155"/>
                  </a:lnTo>
                  <a:close/>
                </a:path>
              </a:pathLst>
            </a:custGeom>
            <a:solidFill>
              <a:srgbClr val="D2D592"/>
            </a:solidFill>
          </p:spPr>
        </p:sp>
      </p:grpSp>
      <p:grpSp>
        <p:nvGrpSpPr>
          <p:cNvPr id="7" name="Group 7"/>
          <p:cNvGrpSpPr/>
          <p:nvPr/>
        </p:nvGrpSpPr>
        <p:grpSpPr>
          <a:xfrm>
            <a:off x="9296920" y="4090268"/>
            <a:ext cx="3017520" cy="4053867"/>
            <a:chOff x="0" y="0"/>
            <a:chExt cx="4023360" cy="5405156"/>
          </a:xfrm>
        </p:grpSpPr>
        <p:sp>
          <p:nvSpPr>
            <p:cNvPr id="8" name="Freeform 8"/>
            <p:cNvSpPr/>
            <p:nvPr/>
          </p:nvSpPr>
          <p:spPr>
            <a:xfrm>
              <a:off x="0" y="0"/>
              <a:ext cx="4023360" cy="5405155"/>
            </a:xfrm>
            <a:custGeom>
              <a:avLst/>
              <a:gdLst/>
              <a:ahLst/>
              <a:cxnLst/>
              <a:rect l="l" t="t" r="r" b="b"/>
              <a:pathLst>
                <a:path w="4023360" h="5405155">
                  <a:moveTo>
                    <a:pt x="0" y="0"/>
                  </a:moveTo>
                  <a:lnTo>
                    <a:pt x="4023360" y="0"/>
                  </a:lnTo>
                  <a:lnTo>
                    <a:pt x="4023360" y="5405155"/>
                  </a:lnTo>
                  <a:lnTo>
                    <a:pt x="0" y="5405155"/>
                  </a:lnTo>
                  <a:close/>
                </a:path>
              </a:pathLst>
            </a:custGeom>
            <a:solidFill>
              <a:srgbClr val="D2D592"/>
            </a:solidFill>
          </p:spPr>
        </p:sp>
      </p:grpSp>
      <p:grpSp>
        <p:nvGrpSpPr>
          <p:cNvPr id="10" name="Group 10"/>
          <p:cNvGrpSpPr/>
          <p:nvPr/>
        </p:nvGrpSpPr>
        <p:grpSpPr>
          <a:xfrm>
            <a:off x="12620279" y="4090268"/>
            <a:ext cx="3017520" cy="4053867"/>
            <a:chOff x="0" y="0"/>
            <a:chExt cx="4023360" cy="5405156"/>
          </a:xfrm>
        </p:grpSpPr>
        <p:sp>
          <p:nvSpPr>
            <p:cNvPr id="11" name="Freeform 11"/>
            <p:cNvSpPr/>
            <p:nvPr/>
          </p:nvSpPr>
          <p:spPr>
            <a:xfrm>
              <a:off x="0" y="0"/>
              <a:ext cx="4023360" cy="5405155"/>
            </a:xfrm>
            <a:custGeom>
              <a:avLst/>
              <a:gdLst/>
              <a:ahLst/>
              <a:cxnLst/>
              <a:rect l="l" t="t" r="r" b="b"/>
              <a:pathLst>
                <a:path w="4023360" h="5405155">
                  <a:moveTo>
                    <a:pt x="0" y="0"/>
                  </a:moveTo>
                  <a:lnTo>
                    <a:pt x="4023360" y="0"/>
                  </a:lnTo>
                  <a:lnTo>
                    <a:pt x="4023360" y="5405155"/>
                  </a:lnTo>
                  <a:lnTo>
                    <a:pt x="0" y="5405155"/>
                  </a:lnTo>
                  <a:close/>
                </a:path>
              </a:pathLst>
            </a:custGeom>
            <a:solidFill>
              <a:srgbClr val="4B7E1B"/>
            </a:solidFill>
          </p:spPr>
        </p:sp>
      </p:grpSp>
      <p:grpSp>
        <p:nvGrpSpPr>
          <p:cNvPr id="12" name="Group 12"/>
          <p:cNvGrpSpPr/>
          <p:nvPr/>
        </p:nvGrpSpPr>
        <p:grpSpPr>
          <a:xfrm>
            <a:off x="2650201" y="3366489"/>
            <a:ext cx="3291356" cy="723779"/>
            <a:chOff x="0" y="0"/>
            <a:chExt cx="1736290" cy="381815"/>
          </a:xfrm>
        </p:grpSpPr>
        <p:sp>
          <p:nvSpPr>
            <p:cNvPr id="13" name="Freeform 13"/>
            <p:cNvSpPr/>
            <p:nvPr/>
          </p:nvSpPr>
          <p:spPr>
            <a:xfrm>
              <a:off x="0" y="0"/>
              <a:ext cx="1736290" cy="381815"/>
            </a:xfrm>
            <a:custGeom>
              <a:avLst/>
              <a:gdLst/>
              <a:ahLst/>
              <a:cxnLst/>
              <a:rect l="l" t="t" r="r" b="b"/>
              <a:pathLst>
                <a:path w="1736290" h="381815">
                  <a:moveTo>
                    <a:pt x="1533090" y="0"/>
                  </a:moveTo>
                  <a:lnTo>
                    <a:pt x="0" y="0"/>
                  </a:lnTo>
                  <a:lnTo>
                    <a:pt x="0" y="381815"/>
                  </a:lnTo>
                  <a:lnTo>
                    <a:pt x="1533090" y="381815"/>
                  </a:lnTo>
                  <a:lnTo>
                    <a:pt x="1736290" y="190908"/>
                  </a:lnTo>
                  <a:lnTo>
                    <a:pt x="1533090" y="0"/>
                  </a:lnTo>
                  <a:close/>
                </a:path>
              </a:pathLst>
            </a:custGeom>
            <a:solidFill>
              <a:srgbClr val="99CC33"/>
            </a:solidFill>
          </p:spPr>
        </p:sp>
        <p:sp>
          <p:nvSpPr>
            <p:cNvPr id="14" name="TextBox 14"/>
            <p:cNvSpPr txBox="1"/>
            <p:nvPr/>
          </p:nvSpPr>
          <p:spPr>
            <a:xfrm>
              <a:off x="0" y="-19050"/>
              <a:ext cx="698500" cy="425450"/>
            </a:xfrm>
            <a:prstGeom prst="rect">
              <a:avLst/>
            </a:prstGeom>
          </p:spPr>
          <p:txBody>
            <a:bodyPr lIns="50800" tIns="50800" rIns="50800" bIns="50800" rtlCol="0" anchor="ctr"/>
            <a:lstStyle/>
            <a:p>
              <a:pPr algn="ctr">
                <a:lnSpc>
                  <a:spcPts val="2700"/>
                </a:lnSpc>
              </a:pPr>
              <a:endParaRPr/>
            </a:p>
          </p:txBody>
        </p:sp>
      </p:grpSp>
      <p:grpSp>
        <p:nvGrpSpPr>
          <p:cNvPr id="15" name="Group 15"/>
          <p:cNvGrpSpPr/>
          <p:nvPr/>
        </p:nvGrpSpPr>
        <p:grpSpPr>
          <a:xfrm>
            <a:off x="5941556" y="3366489"/>
            <a:ext cx="3355364" cy="723779"/>
            <a:chOff x="0" y="0"/>
            <a:chExt cx="1770057" cy="381815"/>
          </a:xfrm>
        </p:grpSpPr>
        <p:sp>
          <p:nvSpPr>
            <p:cNvPr id="16" name="Freeform 16"/>
            <p:cNvSpPr/>
            <p:nvPr/>
          </p:nvSpPr>
          <p:spPr>
            <a:xfrm>
              <a:off x="0" y="0"/>
              <a:ext cx="1770056" cy="381815"/>
            </a:xfrm>
            <a:custGeom>
              <a:avLst/>
              <a:gdLst/>
              <a:ahLst/>
              <a:cxnLst/>
              <a:rect l="l" t="t" r="r" b="b"/>
              <a:pathLst>
                <a:path w="1770056" h="381815">
                  <a:moveTo>
                    <a:pt x="1566857" y="0"/>
                  </a:moveTo>
                  <a:lnTo>
                    <a:pt x="0" y="0"/>
                  </a:lnTo>
                  <a:lnTo>
                    <a:pt x="0" y="381815"/>
                  </a:lnTo>
                  <a:lnTo>
                    <a:pt x="1566857" y="381815"/>
                  </a:lnTo>
                  <a:lnTo>
                    <a:pt x="1770056" y="190908"/>
                  </a:lnTo>
                  <a:lnTo>
                    <a:pt x="1566857" y="0"/>
                  </a:lnTo>
                  <a:close/>
                </a:path>
              </a:pathLst>
            </a:custGeom>
            <a:solidFill>
              <a:srgbClr val="99CC33"/>
            </a:solidFill>
          </p:spPr>
        </p:sp>
        <p:sp>
          <p:nvSpPr>
            <p:cNvPr id="17" name="TextBox 17"/>
            <p:cNvSpPr txBox="1"/>
            <p:nvPr/>
          </p:nvSpPr>
          <p:spPr>
            <a:xfrm>
              <a:off x="0" y="-19050"/>
              <a:ext cx="698500" cy="425450"/>
            </a:xfrm>
            <a:prstGeom prst="rect">
              <a:avLst/>
            </a:prstGeom>
          </p:spPr>
          <p:txBody>
            <a:bodyPr lIns="50800" tIns="50800" rIns="50800" bIns="50800" rtlCol="0" anchor="ctr"/>
            <a:lstStyle/>
            <a:p>
              <a:pPr algn="ctr">
                <a:lnSpc>
                  <a:spcPts val="2700"/>
                </a:lnSpc>
              </a:pPr>
              <a:endParaRPr/>
            </a:p>
          </p:txBody>
        </p:sp>
      </p:grpSp>
      <p:grpSp>
        <p:nvGrpSpPr>
          <p:cNvPr id="18" name="Group 18"/>
          <p:cNvGrpSpPr/>
          <p:nvPr/>
        </p:nvGrpSpPr>
        <p:grpSpPr>
          <a:xfrm>
            <a:off x="9296920" y="3366489"/>
            <a:ext cx="3405274" cy="723779"/>
            <a:chOff x="0" y="0"/>
            <a:chExt cx="1796386" cy="381815"/>
          </a:xfrm>
        </p:grpSpPr>
        <p:sp>
          <p:nvSpPr>
            <p:cNvPr id="19" name="Freeform 19"/>
            <p:cNvSpPr/>
            <p:nvPr/>
          </p:nvSpPr>
          <p:spPr>
            <a:xfrm>
              <a:off x="0" y="0"/>
              <a:ext cx="1796386" cy="381815"/>
            </a:xfrm>
            <a:custGeom>
              <a:avLst/>
              <a:gdLst/>
              <a:ahLst/>
              <a:cxnLst/>
              <a:rect l="l" t="t" r="r" b="b"/>
              <a:pathLst>
                <a:path w="1796386" h="381815">
                  <a:moveTo>
                    <a:pt x="1593186" y="0"/>
                  </a:moveTo>
                  <a:lnTo>
                    <a:pt x="0" y="0"/>
                  </a:lnTo>
                  <a:lnTo>
                    <a:pt x="0" y="381815"/>
                  </a:lnTo>
                  <a:lnTo>
                    <a:pt x="1593186" y="381815"/>
                  </a:lnTo>
                  <a:lnTo>
                    <a:pt x="1796386" y="190908"/>
                  </a:lnTo>
                  <a:lnTo>
                    <a:pt x="1593186" y="0"/>
                  </a:lnTo>
                  <a:close/>
                </a:path>
              </a:pathLst>
            </a:custGeom>
            <a:solidFill>
              <a:srgbClr val="99CC33"/>
            </a:solidFill>
          </p:spPr>
        </p:sp>
        <p:sp>
          <p:nvSpPr>
            <p:cNvPr id="20" name="TextBox 20"/>
            <p:cNvSpPr txBox="1"/>
            <p:nvPr/>
          </p:nvSpPr>
          <p:spPr>
            <a:xfrm>
              <a:off x="0" y="-19050"/>
              <a:ext cx="698500" cy="425450"/>
            </a:xfrm>
            <a:prstGeom prst="rect">
              <a:avLst/>
            </a:prstGeom>
          </p:spPr>
          <p:txBody>
            <a:bodyPr lIns="50800" tIns="50800" rIns="50800" bIns="50800" rtlCol="0" anchor="ctr"/>
            <a:lstStyle/>
            <a:p>
              <a:pPr algn="ctr">
                <a:lnSpc>
                  <a:spcPts val="2700"/>
                </a:lnSpc>
              </a:pPr>
              <a:endParaRPr/>
            </a:p>
          </p:txBody>
        </p:sp>
      </p:grpSp>
      <p:grpSp>
        <p:nvGrpSpPr>
          <p:cNvPr id="21" name="Group 21"/>
          <p:cNvGrpSpPr/>
          <p:nvPr/>
        </p:nvGrpSpPr>
        <p:grpSpPr>
          <a:xfrm>
            <a:off x="15078969" y="7261927"/>
            <a:ext cx="1195592" cy="1139548"/>
            <a:chOff x="0" y="0"/>
            <a:chExt cx="812800" cy="774700"/>
          </a:xfrm>
        </p:grpSpPr>
        <p:sp>
          <p:nvSpPr>
            <p:cNvPr id="22" name="Freeform 22"/>
            <p:cNvSpPr/>
            <p:nvPr/>
          </p:nvSpPr>
          <p:spPr>
            <a:xfrm>
              <a:off x="0" y="0"/>
              <a:ext cx="812800" cy="774700"/>
            </a:xfrm>
            <a:custGeom>
              <a:avLst/>
              <a:gdLst/>
              <a:ahLst/>
              <a:cxnLst/>
              <a:rect l="l" t="t" r="r" b="b"/>
              <a:pathLst>
                <a:path w="812800" h="7747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9CC33"/>
            </a:solidFill>
          </p:spPr>
        </p:sp>
        <p:sp>
          <p:nvSpPr>
            <p:cNvPr id="23" name="TextBox 23"/>
            <p:cNvSpPr txBox="1"/>
            <p:nvPr/>
          </p:nvSpPr>
          <p:spPr>
            <a:xfrm>
              <a:off x="228600" y="247650"/>
              <a:ext cx="355600" cy="361950"/>
            </a:xfrm>
            <a:prstGeom prst="rect">
              <a:avLst/>
            </a:prstGeom>
          </p:spPr>
          <p:txBody>
            <a:bodyPr lIns="50800" tIns="50800" rIns="50800" bIns="50800" rtlCol="0" anchor="ctr"/>
            <a:lstStyle/>
            <a:p>
              <a:pPr algn="ctr">
                <a:lnSpc>
                  <a:spcPts val="2700"/>
                </a:lnSpc>
              </a:pPr>
              <a:endParaRPr/>
            </a:p>
          </p:txBody>
        </p:sp>
      </p:grpSp>
      <p:grpSp>
        <p:nvGrpSpPr>
          <p:cNvPr id="24" name="Group 24"/>
          <p:cNvGrpSpPr/>
          <p:nvPr/>
        </p:nvGrpSpPr>
        <p:grpSpPr>
          <a:xfrm>
            <a:off x="12590665" y="3315646"/>
            <a:ext cx="3086100" cy="819271"/>
            <a:chOff x="0" y="0"/>
            <a:chExt cx="812800" cy="215775"/>
          </a:xfrm>
        </p:grpSpPr>
        <p:sp>
          <p:nvSpPr>
            <p:cNvPr id="25" name="Freeform 25"/>
            <p:cNvSpPr/>
            <p:nvPr/>
          </p:nvSpPr>
          <p:spPr>
            <a:xfrm>
              <a:off x="386957" y="0"/>
              <a:ext cx="38886" cy="215775"/>
            </a:xfrm>
            <a:custGeom>
              <a:avLst/>
              <a:gdLst/>
              <a:ahLst/>
              <a:cxnLst/>
              <a:rect l="l" t="t" r="r" b="b"/>
              <a:pathLst>
                <a:path w="38886" h="215775">
                  <a:moveTo>
                    <a:pt x="19443" y="0"/>
                  </a:moveTo>
                  <a:lnTo>
                    <a:pt x="19443" y="0"/>
                  </a:lnTo>
                  <a:cubicBezTo>
                    <a:pt x="38886" y="70611"/>
                    <a:pt x="38886" y="145164"/>
                    <a:pt x="19443" y="215775"/>
                  </a:cubicBezTo>
                  <a:cubicBezTo>
                    <a:pt x="0" y="145164"/>
                    <a:pt x="0" y="70611"/>
                    <a:pt x="19443" y="0"/>
                  </a:cubicBezTo>
                  <a:close/>
                </a:path>
              </a:pathLst>
            </a:custGeom>
            <a:solidFill>
              <a:srgbClr val="99CC33"/>
            </a:solidFill>
          </p:spPr>
        </p:sp>
        <p:sp>
          <p:nvSpPr>
            <p:cNvPr id="26" name="TextBox 26"/>
            <p:cNvSpPr txBox="1"/>
            <p:nvPr/>
          </p:nvSpPr>
          <p:spPr>
            <a:xfrm>
              <a:off x="76200" y="57150"/>
              <a:ext cx="660400" cy="679450"/>
            </a:xfrm>
            <a:prstGeom prst="rect">
              <a:avLst/>
            </a:prstGeom>
          </p:spPr>
          <p:txBody>
            <a:bodyPr lIns="50800" tIns="50800" rIns="50800" bIns="50800" rtlCol="0" anchor="ctr"/>
            <a:lstStyle/>
            <a:p>
              <a:pPr algn="ctr">
                <a:lnSpc>
                  <a:spcPts val="2700"/>
                </a:lnSpc>
              </a:pPr>
              <a:endParaRPr/>
            </a:p>
          </p:txBody>
        </p:sp>
      </p:grpSp>
      <p:sp>
        <p:nvSpPr>
          <p:cNvPr id="27" name="TextBox 27"/>
          <p:cNvSpPr txBox="1"/>
          <p:nvPr/>
        </p:nvSpPr>
        <p:spPr>
          <a:xfrm>
            <a:off x="1229868" y="1307592"/>
            <a:ext cx="15823692" cy="1000125"/>
          </a:xfrm>
          <a:prstGeom prst="rect">
            <a:avLst/>
          </a:prstGeom>
        </p:spPr>
        <p:txBody>
          <a:bodyPr lIns="0" tIns="0" rIns="0" bIns="0" rtlCol="0" anchor="t">
            <a:spAutoFit/>
          </a:bodyPr>
          <a:lstStyle/>
          <a:p>
            <a:pPr algn="ctr">
              <a:lnSpc>
                <a:spcPts val="7920"/>
              </a:lnSpc>
            </a:pPr>
            <a:r>
              <a:rPr lang="en-US" sz="6600">
                <a:solidFill>
                  <a:srgbClr val="000000"/>
                </a:solidFill>
                <a:latin typeface="League Spartan"/>
              </a:rPr>
              <a:t>LEVELS OF CHOICE</a:t>
            </a:r>
          </a:p>
        </p:txBody>
      </p:sp>
      <p:sp>
        <p:nvSpPr>
          <p:cNvPr id="28" name="TextBox 28"/>
          <p:cNvSpPr txBox="1"/>
          <p:nvPr/>
        </p:nvSpPr>
        <p:spPr>
          <a:xfrm>
            <a:off x="1024128" y="720090"/>
            <a:ext cx="4617720" cy="304800"/>
          </a:xfrm>
          <a:prstGeom prst="rect">
            <a:avLst/>
          </a:prstGeom>
        </p:spPr>
        <p:txBody>
          <a:bodyPr lIns="0" tIns="0" rIns="0" bIns="0" rtlCol="0" anchor="t">
            <a:spAutoFit/>
          </a:bodyPr>
          <a:lstStyle/>
          <a:p>
            <a:pPr algn="l">
              <a:lnSpc>
                <a:spcPts val="2160"/>
              </a:lnSpc>
            </a:pPr>
            <a:r>
              <a:rPr lang="en-US" sz="1800">
                <a:solidFill>
                  <a:srgbClr val="000000"/>
                </a:solidFill>
                <a:latin typeface="Arial"/>
              </a:rPr>
              <a:t>DEFINING CHOICE</a:t>
            </a:r>
          </a:p>
        </p:txBody>
      </p:sp>
      <p:sp>
        <p:nvSpPr>
          <p:cNvPr id="29" name="TextBox 29"/>
          <p:cNvSpPr txBox="1"/>
          <p:nvPr/>
        </p:nvSpPr>
        <p:spPr>
          <a:xfrm>
            <a:off x="2654011" y="3501935"/>
            <a:ext cx="2853690" cy="466725"/>
          </a:xfrm>
          <a:prstGeom prst="rect">
            <a:avLst/>
          </a:prstGeom>
        </p:spPr>
        <p:txBody>
          <a:bodyPr lIns="0" tIns="0" rIns="0" bIns="0" rtlCol="0" anchor="t">
            <a:spAutoFit/>
          </a:bodyPr>
          <a:lstStyle/>
          <a:p>
            <a:pPr algn="ctr">
              <a:lnSpc>
                <a:spcPts val="3240"/>
              </a:lnSpc>
            </a:pPr>
            <a:r>
              <a:rPr lang="en-US" sz="2700">
                <a:solidFill>
                  <a:srgbClr val="000000"/>
                </a:solidFill>
                <a:latin typeface="Arial Bold"/>
              </a:rPr>
              <a:t>NO CHOICE</a:t>
            </a:r>
          </a:p>
        </p:txBody>
      </p:sp>
      <p:sp>
        <p:nvSpPr>
          <p:cNvPr id="30" name="TextBox 30"/>
          <p:cNvSpPr txBox="1"/>
          <p:nvPr/>
        </p:nvSpPr>
        <p:spPr>
          <a:xfrm>
            <a:off x="2761730" y="4736076"/>
            <a:ext cx="2697480" cy="2752725"/>
          </a:xfrm>
          <a:prstGeom prst="rect">
            <a:avLst/>
          </a:prstGeom>
        </p:spPr>
        <p:txBody>
          <a:bodyPr lIns="0" tIns="0" rIns="0" bIns="0" rtlCol="0" anchor="t">
            <a:spAutoFit/>
          </a:bodyPr>
          <a:lstStyle/>
          <a:p>
            <a:pPr algn="ctr">
              <a:lnSpc>
                <a:spcPts val="2700"/>
              </a:lnSpc>
            </a:pPr>
            <a:r>
              <a:rPr lang="en-US" sz="2250">
                <a:solidFill>
                  <a:srgbClr val="000000"/>
                </a:solidFill>
                <a:latin typeface="Lato"/>
              </a:rPr>
              <a:t>"Traditional" food pantry model</a:t>
            </a:r>
          </a:p>
          <a:p>
            <a:pPr algn="ctr">
              <a:lnSpc>
                <a:spcPts val="2700"/>
              </a:lnSpc>
            </a:pPr>
            <a:endParaRPr lang="en-US" sz="2250">
              <a:solidFill>
                <a:srgbClr val="000000"/>
              </a:solidFill>
              <a:latin typeface="Lato"/>
            </a:endParaRPr>
          </a:p>
          <a:p>
            <a:pPr algn="ctr">
              <a:lnSpc>
                <a:spcPts val="2700"/>
              </a:lnSpc>
            </a:pPr>
            <a:r>
              <a:rPr lang="en-US" sz="2250">
                <a:solidFill>
                  <a:srgbClr val="000000"/>
                </a:solidFill>
                <a:latin typeface="Lato"/>
              </a:rPr>
              <a:t>Bags/boxes are packed in advanced, and everyone receives the same items.</a:t>
            </a:r>
          </a:p>
        </p:txBody>
      </p:sp>
      <p:sp>
        <p:nvSpPr>
          <p:cNvPr id="31" name="TextBox 31"/>
          <p:cNvSpPr txBox="1"/>
          <p:nvPr/>
        </p:nvSpPr>
        <p:spPr>
          <a:xfrm>
            <a:off x="6039473" y="3463344"/>
            <a:ext cx="2853690" cy="466725"/>
          </a:xfrm>
          <a:prstGeom prst="rect">
            <a:avLst/>
          </a:prstGeom>
        </p:spPr>
        <p:txBody>
          <a:bodyPr lIns="0" tIns="0" rIns="0" bIns="0" rtlCol="0" anchor="t">
            <a:spAutoFit/>
          </a:bodyPr>
          <a:lstStyle/>
          <a:p>
            <a:pPr algn="ctr">
              <a:lnSpc>
                <a:spcPts val="3240"/>
              </a:lnSpc>
            </a:pPr>
            <a:r>
              <a:rPr lang="en-US" sz="2700">
                <a:solidFill>
                  <a:srgbClr val="000000"/>
                </a:solidFill>
                <a:latin typeface="Arial Bold"/>
              </a:rPr>
              <a:t>LIMITED CHOICE</a:t>
            </a:r>
          </a:p>
        </p:txBody>
      </p:sp>
      <p:sp>
        <p:nvSpPr>
          <p:cNvPr id="32" name="TextBox 32"/>
          <p:cNvSpPr txBox="1"/>
          <p:nvPr/>
        </p:nvSpPr>
        <p:spPr>
          <a:xfrm>
            <a:off x="6117578" y="4393176"/>
            <a:ext cx="2697480" cy="3438525"/>
          </a:xfrm>
          <a:prstGeom prst="rect">
            <a:avLst/>
          </a:prstGeom>
        </p:spPr>
        <p:txBody>
          <a:bodyPr lIns="0" tIns="0" rIns="0" bIns="0" rtlCol="0" anchor="t">
            <a:spAutoFit/>
          </a:bodyPr>
          <a:lstStyle/>
          <a:p>
            <a:pPr algn="ctr">
              <a:lnSpc>
                <a:spcPts val="2700"/>
              </a:lnSpc>
            </a:pPr>
            <a:r>
              <a:rPr lang="en-US" sz="2250">
                <a:solidFill>
                  <a:srgbClr val="000000"/>
                </a:solidFill>
                <a:latin typeface="Lato"/>
              </a:rPr>
              <a:t>Neighbors can choose between 2+ types of boxes or prepacked bags</a:t>
            </a:r>
          </a:p>
          <a:p>
            <a:pPr algn="ctr">
              <a:lnSpc>
                <a:spcPts val="2700"/>
              </a:lnSpc>
            </a:pPr>
            <a:endParaRPr lang="en-US" sz="2250">
              <a:solidFill>
                <a:srgbClr val="000000"/>
              </a:solidFill>
              <a:latin typeface="Lato"/>
            </a:endParaRPr>
          </a:p>
          <a:p>
            <a:pPr algn="ctr">
              <a:lnSpc>
                <a:spcPts val="2700"/>
              </a:lnSpc>
            </a:pPr>
            <a:r>
              <a:rPr lang="en-US" sz="2250">
                <a:solidFill>
                  <a:srgbClr val="000000"/>
                </a:solidFill>
                <a:latin typeface="Lato"/>
              </a:rPr>
              <a:t>May also be able to choose additional items for the prepacked bag or decline food</a:t>
            </a:r>
          </a:p>
        </p:txBody>
      </p:sp>
      <p:sp>
        <p:nvSpPr>
          <p:cNvPr id="33" name="TextBox 33"/>
          <p:cNvSpPr txBox="1"/>
          <p:nvPr/>
        </p:nvSpPr>
        <p:spPr>
          <a:xfrm>
            <a:off x="9267305" y="3463344"/>
            <a:ext cx="3323359" cy="466725"/>
          </a:xfrm>
          <a:prstGeom prst="rect">
            <a:avLst/>
          </a:prstGeom>
        </p:spPr>
        <p:txBody>
          <a:bodyPr lIns="0" tIns="0" rIns="0" bIns="0" rtlCol="0" anchor="t">
            <a:spAutoFit/>
          </a:bodyPr>
          <a:lstStyle/>
          <a:p>
            <a:pPr algn="ctr">
              <a:lnSpc>
                <a:spcPts val="3240"/>
              </a:lnSpc>
            </a:pPr>
            <a:r>
              <a:rPr lang="en-US" sz="2700">
                <a:solidFill>
                  <a:srgbClr val="000000"/>
                </a:solidFill>
                <a:latin typeface="Arial Bold"/>
              </a:rPr>
              <a:t>MODIFIED CHOICE</a:t>
            </a:r>
          </a:p>
        </p:txBody>
      </p:sp>
      <p:sp>
        <p:nvSpPr>
          <p:cNvPr id="34" name="TextBox 34"/>
          <p:cNvSpPr txBox="1"/>
          <p:nvPr/>
        </p:nvSpPr>
        <p:spPr>
          <a:xfrm>
            <a:off x="9438755" y="4736076"/>
            <a:ext cx="2697480" cy="2752725"/>
          </a:xfrm>
          <a:prstGeom prst="rect">
            <a:avLst/>
          </a:prstGeom>
        </p:spPr>
        <p:txBody>
          <a:bodyPr lIns="0" tIns="0" rIns="0" bIns="0" rtlCol="0" anchor="t">
            <a:spAutoFit/>
          </a:bodyPr>
          <a:lstStyle/>
          <a:p>
            <a:pPr algn="ctr">
              <a:lnSpc>
                <a:spcPts val="2700"/>
              </a:lnSpc>
            </a:pPr>
            <a:r>
              <a:rPr lang="en-US" sz="2250">
                <a:solidFill>
                  <a:srgbClr val="000000"/>
                </a:solidFill>
                <a:latin typeface="Lato"/>
              </a:rPr>
              <a:t>Neighbors can choose from a menu of options or tell volunteers what they want</a:t>
            </a:r>
          </a:p>
          <a:p>
            <a:pPr algn="ctr">
              <a:lnSpc>
                <a:spcPts val="2700"/>
              </a:lnSpc>
            </a:pPr>
            <a:endParaRPr lang="en-US" sz="2250">
              <a:solidFill>
                <a:srgbClr val="000000"/>
              </a:solidFill>
              <a:latin typeface="Lato"/>
            </a:endParaRPr>
          </a:p>
          <a:p>
            <a:pPr algn="ctr">
              <a:lnSpc>
                <a:spcPts val="2700"/>
              </a:lnSpc>
            </a:pPr>
            <a:r>
              <a:rPr lang="en-US" sz="2250">
                <a:solidFill>
                  <a:srgbClr val="000000"/>
                </a:solidFill>
                <a:latin typeface="Lato"/>
              </a:rPr>
              <a:t>Volunteers select and bag the food</a:t>
            </a:r>
          </a:p>
        </p:txBody>
      </p:sp>
      <p:grpSp>
        <p:nvGrpSpPr>
          <p:cNvPr id="37" name="Group 15">
            <a:extLst>
              <a:ext uri="{FF2B5EF4-FFF2-40B4-BE49-F238E27FC236}">
                <a16:creationId xmlns:a16="http://schemas.microsoft.com/office/drawing/2014/main" id="{4142FE26-FD5B-B4C5-8C46-28230CCAAED3}"/>
              </a:ext>
            </a:extLst>
          </p:cNvPr>
          <p:cNvGrpSpPr/>
          <p:nvPr/>
        </p:nvGrpSpPr>
        <p:grpSpPr>
          <a:xfrm>
            <a:off x="12582858" y="3353946"/>
            <a:ext cx="3355364" cy="723779"/>
            <a:chOff x="0" y="0"/>
            <a:chExt cx="1770057" cy="381815"/>
          </a:xfrm>
        </p:grpSpPr>
        <p:sp>
          <p:nvSpPr>
            <p:cNvPr id="38" name="Freeform 16">
              <a:extLst>
                <a:ext uri="{FF2B5EF4-FFF2-40B4-BE49-F238E27FC236}">
                  <a16:creationId xmlns:a16="http://schemas.microsoft.com/office/drawing/2014/main" id="{30950EBA-ADEE-B8A0-2BC3-94AC5C82363E}"/>
                </a:ext>
              </a:extLst>
            </p:cNvPr>
            <p:cNvSpPr/>
            <p:nvPr/>
          </p:nvSpPr>
          <p:spPr>
            <a:xfrm>
              <a:off x="0" y="0"/>
              <a:ext cx="1770056" cy="381815"/>
            </a:xfrm>
            <a:custGeom>
              <a:avLst/>
              <a:gdLst/>
              <a:ahLst/>
              <a:cxnLst/>
              <a:rect l="l" t="t" r="r" b="b"/>
              <a:pathLst>
                <a:path w="1770056" h="381815">
                  <a:moveTo>
                    <a:pt x="1566857" y="0"/>
                  </a:moveTo>
                  <a:lnTo>
                    <a:pt x="0" y="0"/>
                  </a:lnTo>
                  <a:lnTo>
                    <a:pt x="0" y="381815"/>
                  </a:lnTo>
                  <a:lnTo>
                    <a:pt x="1566857" y="381815"/>
                  </a:lnTo>
                  <a:lnTo>
                    <a:pt x="1770056" y="190908"/>
                  </a:lnTo>
                  <a:lnTo>
                    <a:pt x="1566857" y="0"/>
                  </a:lnTo>
                  <a:close/>
                </a:path>
              </a:pathLst>
            </a:custGeom>
            <a:solidFill>
              <a:srgbClr val="99CC33"/>
            </a:solidFill>
          </p:spPr>
        </p:sp>
        <p:sp>
          <p:nvSpPr>
            <p:cNvPr id="39" name="TextBox 17">
              <a:extLst>
                <a:ext uri="{FF2B5EF4-FFF2-40B4-BE49-F238E27FC236}">
                  <a16:creationId xmlns:a16="http://schemas.microsoft.com/office/drawing/2014/main" id="{014B1B74-13F1-FC1C-96C7-D0EC32E52BFD}"/>
                </a:ext>
              </a:extLst>
            </p:cNvPr>
            <p:cNvSpPr txBox="1"/>
            <p:nvPr/>
          </p:nvSpPr>
          <p:spPr>
            <a:xfrm>
              <a:off x="0" y="-19050"/>
              <a:ext cx="698500" cy="425450"/>
            </a:xfrm>
            <a:prstGeom prst="rect">
              <a:avLst/>
            </a:prstGeom>
          </p:spPr>
          <p:txBody>
            <a:bodyPr lIns="50800" tIns="50800" rIns="50800" bIns="50800" rtlCol="0" anchor="ctr"/>
            <a:lstStyle/>
            <a:p>
              <a:pPr algn="ctr">
                <a:lnSpc>
                  <a:spcPts val="2700"/>
                </a:lnSpc>
              </a:pPr>
              <a:endParaRPr/>
            </a:p>
          </p:txBody>
        </p:sp>
      </p:grpSp>
      <p:sp>
        <p:nvSpPr>
          <p:cNvPr id="35" name="TextBox 35"/>
          <p:cNvSpPr txBox="1"/>
          <p:nvPr/>
        </p:nvSpPr>
        <p:spPr>
          <a:xfrm>
            <a:off x="12702194" y="3466441"/>
            <a:ext cx="2853690" cy="466725"/>
          </a:xfrm>
          <a:prstGeom prst="rect">
            <a:avLst/>
          </a:prstGeom>
        </p:spPr>
        <p:txBody>
          <a:bodyPr lIns="0" tIns="0" rIns="0" bIns="0" rtlCol="0" anchor="t">
            <a:spAutoFit/>
          </a:bodyPr>
          <a:lstStyle/>
          <a:p>
            <a:pPr algn="ctr">
              <a:lnSpc>
                <a:spcPts val="3240"/>
              </a:lnSpc>
            </a:pPr>
            <a:r>
              <a:rPr lang="en-US" sz="2700">
                <a:solidFill>
                  <a:srgbClr val="000000"/>
                </a:solidFill>
                <a:latin typeface="Arial Bold"/>
              </a:rPr>
              <a:t>FULL CHOICE</a:t>
            </a:r>
          </a:p>
        </p:txBody>
      </p:sp>
      <p:sp>
        <p:nvSpPr>
          <p:cNvPr id="36" name="TextBox 36"/>
          <p:cNvSpPr txBox="1"/>
          <p:nvPr/>
        </p:nvSpPr>
        <p:spPr>
          <a:xfrm>
            <a:off x="12780299" y="4393176"/>
            <a:ext cx="2697480" cy="3438525"/>
          </a:xfrm>
          <a:prstGeom prst="rect">
            <a:avLst/>
          </a:prstGeom>
        </p:spPr>
        <p:txBody>
          <a:bodyPr lIns="0" tIns="0" rIns="0" bIns="0" rtlCol="0" anchor="t">
            <a:spAutoFit/>
          </a:bodyPr>
          <a:lstStyle/>
          <a:p>
            <a:pPr algn="ctr">
              <a:lnSpc>
                <a:spcPts val="2700"/>
              </a:lnSpc>
            </a:pPr>
            <a:r>
              <a:rPr lang="en-US" sz="2250">
                <a:solidFill>
                  <a:srgbClr val="FFFFFF"/>
                </a:solidFill>
                <a:latin typeface="Lato Bold"/>
              </a:rPr>
              <a:t>Pantry feels like a mini-supermarket; neighbors touch their own food</a:t>
            </a:r>
          </a:p>
          <a:p>
            <a:pPr algn="ctr">
              <a:lnSpc>
                <a:spcPts val="2700"/>
              </a:lnSpc>
            </a:pPr>
            <a:endParaRPr lang="en-US" sz="2250">
              <a:solidFill>
                <a:srgbClr val="FFFFFF"/>
              </a:solidFill>
              <a:latin typeface="Lato Bold"/>
            </a:endParaRPr>
          </a:p>
          <a:p>
            <a:pPr algn="ctr">
              <a:lnSpc>
                <a:spcPts val="2700"/>
              </a:lnSpc>
            </a:pPr>
            <a:r>
              <a:rPr lang="en-US" sz="2250">
                <a:solidFill>
                  <a:srgbClr val="FFFFFF"/>
                </a:solidFill>
                <a:latin typeface="Lato Bold"/>
              </a:rPr>
              <a:t>If online ordering, neighbors order food as if they are shopping through a grocery store</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1000" fill="hold"/>
                                        <p:tgtEl>
                                          <p:spTgt spid="10"/>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fade">
                                      <p:cBhvr>
                                        <p:cTn id="42" dur="1000"/>
                                        <p:tgtEl>
                                          <p:spTgt spid="36"/>
                                        </p:tgtEl>
                                      </p:cBhvr>
                                    </p:animEffect>
                                    <p:anim calcmode="lin" valueType="num">
                                      <p:cBhvr>
                                        <p:cTn id="43" dur="1000" fill="hold"/>
                                        <p:tgtEl>
                                          <p:spTgt spid="36"/>
                                        </p:tgtEl>
                                        <p:attrNameLst>
                                          <p:attrName>ppt_x</p:attrName>
                                        </p:attrNameLst>
                                      </p:cBhvr>
                                      <p:tavLst>
                                        <p:tav tm="0">
                                          <p:val>
                                            <p:strVal val="#ppt_x"/>
                                          </p:val>
                                        </p:tav>
                                        <p:tav tm="100000">
                                          <p:val>
                                            <p:strVal val="#ppt_x"/>
                                          </p:val>
                                        </p:tav>
                                      </p:tavLst>
                                    </p:anim>
                                    <p:anim calcmode="lin" valueType="num">
                                      <p:cBhvr>
                                        <p:cTn id="44" dur="1000" fill="hold"/>
                                        <p:tgtEl>
                                          <p:spTgt spid="36"/>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fade">
                                      <p:cBhvr>
                                        <p:cTn id="47" dur="1000"/>
                                        <p:tgtEl>
                                          <p:spTgt spid="37"/>
                                        </p:tgtEl>
                                      </p:cBhvr>
                                    </p:animEffect>
                                    <p:anim calcmode="lin" valueType="num">
                                      <p:cBhvr>
                                        <p:cTn id="48" dur="1000" fill="hold"/>
                                        <p:tgtEl>
                                          <p:spTgt spid="37"/>
                                        </p:tgtEl>
                                        <p:attrNameLst>
                                          <p:attrName>ppt_x</p:attrName>
                                        </p:attrNameLst>
                                      </p:cBhvr>
                                      <p:tavLst>
                                        <p:tav tm="0">
                                          <p:val>
                                            <p:strVal val="#ppt_x"/>
                                          </p:val>
                                        </p:tav>
                                        <p:tav tm="100000">
                                          <p:val>
                                            <p:strVal val="#ppt_x"/>
                                          </p:val>
                                        </p:tav>
                                      </p:tavLst>
                                    </p:anim>
                                    <p:anim calcmode="lin" valueType="num">
                                      <p:cBhvr>
                                        <p:cTn id="49" dur="1000" fill="hold"/>
                                        <p:tgtEl>
                                          <p:spTgt spid="37"/>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35"/>
                                        </p:tgtEl>
                                        <p:attrNameLst>
                                          <p:attrName>style.visibility</p:attrName>
                                        </p:attrNameLst>
                                      </p:cBhvr>
                                      <p:to>
                                        <p:strVal val="visible"/>
                                      </p:to>
                                    </p:set>
                                    <p:animEffect transition="in" filter="fade">
                                      <p:cBhvr>
                                        <p:cTn id="52" dur="1000"/>
                                        <p:tgtEl>
                                          <p:spTgt spid="35"/>
                                        </p:tgtEl>
                                      </p:cBhvr>
                                    </p:animEffect>
                                    <p:anim calcmode="lin" valueType="num">
                                      <p:cBhvr>
                                        <p:cTn id="53" dur="1000" fill="hold"/>
                                        <p:tgtEl>
                                          <p:spTgt spid="35"/>
                                        </p:tgtEl>
                                        <p:attrNameLst>
                                          <p:attrName>ppt_x</p:attrName>
                                        </p:attrNameLst>
                                      </p:cBhvr>
                                      <p:tavLst>
                                        <p:tav tm="0">
                                          <p:val>
                                            <p:strVal val="#ppt_x"/>
                                          </p:val>
                                        </p:tav>
                                        <p:tav tm="100000">
                                          <p:val>
                                            <p:strVal val="#ppt_x"/>
                                          </p:val>
                                        </p:tav>
                                      </p:tavLst>
                                    </p:anim>
                                    <p:anim calcmode="lin" valueType="num">
                                      <p:cBhvr>
                                        <p:cTn id="54" dur="1000" fill="hold"/>
                                        <p:tgtEl>
                                          <p:spTgt spid="35"/>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1000"/>
                                        <p:tgtEl>
                                          <p:spTgt spid="21"/>
                                        </p:tgtEl>
                                      </p:cBhvr>
                                    </p:animEffect>
                                    <p:anim calcmode="lin" valueType="num">
                                      <p:cBhvr>
                                        <p:cTn id="58" dur="1000" fill="hold"/>
                                        <p:tgtEl>
                                          <p:spTgt spid="21"/>
                                        </p:tgtEl>
                                        <p:attrNameLst>
                                          <p:attrName>ppt_x</p:attrName>
                                        </p:attrNameLst>
                                      </p:cBhvr>
                                      <p:tavLst>
                                        <p:tav tm="0">
                                          <p:val>
                                            <p:strVal val="#ppt_x"/>
                                          </p:val>
                                        </p:tav>
                                        <p:tav tm="100000">
                                          <p:val>
                                            <p:strVal val="#ppt_x"/>
                                          </p:val>
                                        </p:tav>
                                      </p:tavLst>
                                    </p:anim>
                                    <p:anim calcmode="lin" valueType="num">
                                      <p:cBhvr>
                                        <p:cTn id="5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32" grpId="0"/>
      <p:bldP spid="33" grpId="0"/>
      <p:bldP spid="34" grpId="0"/>
      <p:bldP spid="35" grpId="0"/>
      <p:bldP spid="3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FAF6"/>
        </a:solidFill>
        <a:effectLst/>
      </p:bgPr>
    </p:bg>
    <p:spTree>
      <p:nvGrpSpPr>
        <p:cNvPr id="1" name=""/>
        <p:cNvGrpSpPr/>
        <p:nvPr/>
      </p:nvGrpSpPr>
      <p:grpSpPr>
        <a:xfrm>
          <a:off x="0" y="0"/>
          <a:ext cx="0" cy="0"/>
          <a:chOff x="0" y="0"/>
          <a:chExt cx="0" cy="0"/>
        </a:xfrm>
      </p:grpSpPr>
      <p:grpSp>
        <p:nvGrpSpPr>
          <p:cNvPr id="2" name="Group 2"/>
          <p:cNvGrpSpPr/>
          <p:nvPr/>
        </p:nvGrpSpPr>
        <p:grpSpPr>
          <a:xfrm>
            <a:off x="6997843" y="4565439"/>
            <a:ext cx="4205447" cy="878862"/>
            <a:chOff x="0" y="0"/>
            <a:chExt cx="5607263" cy="1171816"/>
          </a:xfrm>
        </p:grpSpPr>
        <p:sp>
          <p:nvSpPr>
            <p:cNvPr id="3" name="Freeform 3"/>
            <p:cNvSpPr/>
            <p:nvPr/>
          </p:nvSpPr>
          <p:spPr>
            <a:xfrm>
              <a:off x="0" y="0"/>
              <a:ext cx="5607262" cy="1171816"/>
            </a:xfrm>
            <a:custGeom>
              <a:avLst/>
              <a:gdLst/>
              <a:ahLst/>
              <a:cxnLst/>
              <a:rect l="l" t="t" r="r" b="b"/>
              <a:pathLst>
                <a:path w="5607262" h="1171816">
                  <a:moveTo>
                    <a:pt x="0" y="0"/>
                  </a:moveTo>
                  <a:lnTo>
                    <a:pt x="5607262" y="0"/>
                  </a:lnTo>
                  <a:lnTo>
                    <a:pt x="5607262" y="1171816"/>
                  </a:lnTo>
                  <a:lnTo>
                    <a:pt x="0" y="1171816"/>
                  </a:lnTo>
                  <a:close/>
                </a:path>
              </a:pathLst>
            </a:custGeom>
            <a:solidFill>
              <a:srgbClr val="99CC33"/>
            </a:solidFill>
          </p:spPr>
        </p:sp>
      </p:grpSp>
      <p:grpSp>
        <p:nvGrpSpPr>
          <p:cNvPr id="4" name="Group 4"/>
          <p:cNvGrpSpPr/>
          <p:nvPr/>
        </p:nvGrpSpPr>
        <p:grpSpPr>
          <a:xfrm>
            <a:off x="6997843" y="5860515"/>
            <a:ext cx="4205447" cy="4426485"/>
            <a:chOff x="0" y="0"/>
            <a:chExt cx="5607263" cy="5901980"/>
          </a:xfrm>
        </p:grpSpPr>
        <p:sp>
          <p:nvSpPr>
            <p:cNvPr id="5" name="Freeform 5"/>
            <p:cNvSpPr/>
            <p:nvPr/>
          </p:nvSpPr>
          <p:spPr>
            <a:xfrm>
              <a:off x="0" y="0"/>
              <a:ext cx="5607262" cy="5901979"/>
            </a:xfrm>
            <a:custGeom>
              <a:avLst/>
              <a:gdLst/>
              <a:ahLst/>
              <a:cxnLst/>
              <a:rect l="l" t="t" r="r" b="b"/>
              <a:pathLst>
                <a:path w="5607262" h="5901979">
                  <a:moveTo>
                    <a:pt x="0" y="0"/>
                  </a:moveTo>
                  <a:lnTo>
                    <a:pt x="5607262" y="0"/>
                  </a:lnTo>
                  <a:lnTo>
                    <a:pt x="5607262" y="5901979"/>
                  </a:lnTo>
                  <a:lnTo>
                    <a:pt x="0" y="5901979"/>
                  </a:lnTo>
                  <a:close/>
                </a:path>
              </a:pathLst>
            </a:custGeom>
            <a:solidFill>
              <a:srgbClr val="99CC33"/>
            </a:solidFill>
          </p:spPr>
        </p:sp>
      </p:grpSp>
      <p:grpSp>
        <p:nvGrpSpPr>
          <p:cNvPr id="6" name="Group 6"/>
          <p:cNvGrpSpPr/>
          <p:nvPr/>
        </p:nvGrpSpPr>
        <p:grpSpPr>
          <a:xfrm>
            <a:off x="12532249" y="4565439"/>
            <a:ext cx="4205447" cy="878862"/>
            <a:chOff x="0" y="0"/>
            <a:chExt cx="5607263" cy="1171816"/>
          </a:xfrm>
        </p:grpSpPr>
        <p:sp>
          <p:nvSpPr>
            <p:cNvPr id="7" name="Freeform 7"/>
            <p:cNvSpPr/>
            <p:nvPr/>
          </p:nvSpPr>
          <p:spPr>
            <a:xfrm>
              <a:off x="0" y="0"/>
              <a:ext cx="5607262" cy="1171816"/>
            </a:xfrm>
            <a:custGeom>
              <a:avLst/>
              <a:gdLst/>
              <a:ahLst/>
              <a:cxnLst/>
              <a:rect l="l" t="t" r="r" b="b"/>
              <a:pathLst>
                <a:path w="5607262" h="1171816">
                  <a:moveTo>
                    <a:pt x="0" y="0"/>
                  </a:moveTo>
                  <a:lnTo>
                    <a:pt x="5607262" y="0"/>
                  </a:lnTo>
                  <a:lnTo>
                    <a:pt x="5607262" y="1171816"/>
                  </a:lnTo>
                  <a:lnTo>
                    <a:pt x="0" y="1171816"/>
                  </a:lnTo>
                  <a:close/>
                </a:path>
              </a:pathLst>
            </a:custGeom>
            <a:solidFill>
              <a:srgbClr val="4B7E1B"/>
            </a:solidFill>
          </p:spPr>
        </p:sp>
      </p:grpSp>
      <p:grpSp>
        <p:nvGrpSpPr>
          <p:cNvPr id="8" name="Group 8"/>
          <p:cNvGrpSpPr/>
          <p:nvPr/>
        </p:nvGrpSpPr>
        <p:grpSpPr>
          <a:xfrm>
            <a:off x="12532249" y="5860515"/>
            <a:ext cx="4205447" cy="4426485"/>
            <a:chOff x="0" y="0"/>
            <a:chExt cx="5607263" cy="5901980"/>
          </a:xfrm>
        </p:grpSpPr>
        <p:sp>
          <p:nvSpPr>
            <p:cNvPr id="9" name="Freeform 9"/>
            <p:cNvSpPr/>
            <p:nvPr/>
          </p:nvSpPr>
          <p:spPr>
            <a:xfrm>
              <a:off x="0" y="0"/>
              <a:ext cx="5607262" cy="5901979"/>
            </a:xfrm>
            <a:custGeom>
              <a:avLst/>
              <a:gdLst/>
              <a:ahLst/>
              <a:cxnLst/>
              <a:rect l="l" t="t" r="r" b="b"/>
              <a:pathLst>
                <a:path w="5607262" h="5901979">
                  <a:moveTo>
                    <a:pt x="0" y="0"/>
                  </a:moveTo>
                  <a:lnTo>
                    <a:pt x="5607262" y="0"/>
                  </a:lnTo>
                  <a:lnTo>
                    <a:pt x="5607262" y="5901979"/>
                  </a:lnTo>
                  <a:lnTo>
                    <a:pt x="0" y="5901979"/>
                  </a:lnTo>
                  <a:close/>
                </a:path>
              </a:pathLst>
            </a:custGeom>
            <a:solidFill>
              <a:srgbClr val="4B7E1B"/>
            </a:solidFill>
          </p:spPr>
        </p:sp>
      </p:grpSp>
      <p:grpSp>
        <p:nvGrpSpPr>
          <p:cNvPr id="10" name="Group 10"/>
          <p:cNvGrpSpPr/>
          <p:nvPr/>
        </p:nvGrpSpPr>
        <p:grpSpPr>
          <a:xfrm>
            <a:off x="1579626" y="4565439"/>
            <a:ext cx="4205447" cy="878862"/>
            <a:chOff x="0" y="0"/>
            <a:chExt cx="5607263" cy="1171816"/>
          </a:xfrm>
        </p:grpSpPr>
        <p:sp>
          <p:nvSpPr>
            <p:cNvPr id="11" name="Freeform 11"/>
            <p:cNvSpPr/>
            <p:nvPr/>
          </p:nvSpPr>
          <p:spPr>
            <a:xfrm>
              <a:off x="0" y="0"/>
              <a:ext cx="5607262" cy="1171816"/>
            </a:xfrm>
            <a:custGeom>
              <a:avLst/>
              <a:gdLst/>
              <a:ahLst/>
              <a:cxnLst/>
              <a:rect l="l" t="t" r="r" b="b"/>
              <a:pathLst>
                <a:path w="5607262" h="1171816">
                  <a:moveTo>
                    <a:pt x="0" y="0"/>
                  </a:moveTo>
                  <a:lnTo>
                    <a:pt x="5607262" y="0"/>
                  </a:lnTo>
                  <a:lnTo>
                    <a:pt x="5607262" y="1171816"/>
                  </a:lnTo>
                  <a:lnTo>
                    <a:pt x="0" y="1171816"/>
                  </a:lnTo>
                  <a:close/>
                </a:path>
              </a:pathLst>
            </a:custGeom>
            <a:solidFill>
              <a:srgbClr val="D2D592"/>
            </a:solidFill>
          </p:spPr>
        </p:sp>
      </p:grpSp>
      <p:grpSp>
        <p:nvGrpSpPr>
          <p:cNvPr id="12" name="Group 12"/>
          <p:cNvGrpSpPr/>
          <p:nvPr/>
        </p:nvGrpSpPr>
        <p:grpSpPr>
          <a:xfrm>
            <a:off x="1579626" y="5860515"/>
            <a:ext cx="4205447" cy="4426485"/>
            <a:chOff x="0" y="0"/>
            <a:chExt cx="5607263" cy="5901980"/>
          </a:xfrm>
        </p:grpSpPr>
        <p:sp>
          <p:nvSpPr>
            <p:cNvPr id="13" name="Freeform 13"/>
            <p:cNvSpPr/>
            <p:nvPr/>
          </p:nvSpPr>
          <p:spPr>
            <a:xfrm>
              <a:off x="0" y="0"/>
              <a:ext cx="5607262" cy="5901979"/>
            </a:xfrm>
            <a:custGeom>
              <a:avLst/>
              <a:gdLst/>
              <a:ahLst/>
              <a:cxnLst/>
              <a:rect l="l" t="t" r="r" b="b"/>
              <a:pathLst>
                <a:path w="5607262" h="5901979">
                  <a:moveTo>
                    <a:pt x="0" y="0"/>
                  </a:moveTo>
                  <a:lnTo>
                    <a:pt x="5607262" y="0"/>
                  </a:lnTo>
                  <a:lnTo>
                    <a:pt x="5607262" y="5901979"/>
                  </a:lnTo>
                  <a:lnTo>
                    <a:pt x="0" y="5901979"/>
                  </a:lnTo>
                  <a:close/>
                </a:path>
              </a:pathLst>
            </a:custGeom>
            <a:solidFill>
              <a:srgbClr val="D2D592"/>
            </a:solidFill>
          </p:spPr>
        </p:sp>
      </p:grpSp>
      <p:sp>
        <p:nvSpPr>
          <p:cNvPr id="14" name="TextBox 14"/>
          <p:cNvSpPr txBox="1"/>
          <p:nvPr/>
        </p:nvSpPr>
        <p:spPr>
          <a:xfrm>
            <a:off x="1229868" y="1897380"/>
            <a:ext cx="15823692" cy="1000125"/>
          </a:xfrm>
          <a:prstGeom prst="rect">
            <a:avLst/>
          </a:prstGeom>
        </p:spPr>
        <p:txBody>
          <a:bodyPr lIns="0" tIns="0" rIns="0" bIns="0" rtlCol="0" anchor="t">
            <a:spAutoFit/>
          </a:bodyPr>
          <a:lstStyle/>
          <a:p>
            <a:pPr algn="ctr">
              <a:lnSpc>
                <a:spcPts val="7920"/>
              </a:lnSpc>
            </a:pPr>
            <a:r>
              <a:rPr lang="en-US" sz="6600">
                <a:solidFill>
                  <a:srgbClr val="000000"/>
                </a:solidFill>
                <a:latin typeface="League Spartan"/>
              </a:rPr>
              <a:t>GRANT EXPECTATIONS &amp; ROLES</a:t>
            </a:r>
          </a:p>
        </p:txBody>
      </p:sp>
      <p:sp>
        <p:nvSpPr>
          <p:cNvPr id="15" name="TextBox 15"/>
          <p:cNvSpPr txBox="1"/>
          <p:nvPr/>
        </p:nvSpPr>
        <p:spPr>
          <a:xfrm>
            <a:off x="1024128" y="720090"/>
            <a:ext cx="4617720" cy="304800"/>
          </a:xfrm>
          <a:prstGeom prst="rect">
            <a:avLst/>
          </a:prstGeom>
        </p:spPr>
        <p:txBody>
          <a:bodyPr lIns="0" tIns="0" rIns="0" bIns="0" rtlCol="0" anchor="t">
            <a:spAutoFit/>
          </a:bodyPr>
          <a:lstStyle/>
          <a:p>
            <a:pPr algn="l">
              <a:lnSpc>
                <a:spcPts val="2160"/>
              </a:lnSpc>
            </a:pPr>
            <a:r>
              <a:rPr lang="en-US" sz="1800">
                <a:solidFill>
                  <a:srgbClr val="000000"/>
                </a:solidFill>
                <a:latin typeface="Arial"/>
              </a:rPr>
              <a:t>GRANT EXPECTATIONS &amp; ROLES</a:t>
            </a:r>
          </a:p>
        </p:txBody>
      </p:sp>
      <p:sp>
        <p:nvSpPr>
          <p:cNvPr id="16" name="TextBox 16"/>
          <p:cNvSpPr txBox="1"/>
          <p:nvPr/>
        </p:nvSpPr>
        <p:spPr>
          <a:xfrm>
            <a:off x="1151763" y="4791075"/>
            <a:ext cx="4828794" cy="409575"/>
          </a:xfrm>
          <a:prstGeom prst="rect">
            <a:avLst/>
          </a:prstGeom>
        </p:spPr>
        <p:txBody>
          <a:bodyPr lIns="0" tIns="0" rIns="0" bIns="0" rtlCol="0" anchor="t">
            <a:spAutoFit/>
          </a:bodyPr>
          <a:lstStyle/>
          <a:p>
            <a:pPr algn="ctr">
              <a:lnSpc>
                <a:spcPts val="3240"/>
              </a:lnSpc>
            </a:pPr>
            <a:r>
              <a:rPr lang="en-US" sz="2700">
                <a:solidFill>
                  <a:srgbClr val="000000"/>
                </a:solidFill>
                <a:latin typeface="League Spartan"/>
              </a:rPr>
              <a:t>FEEDING AMERICA</a:t>
            </a:r>
          </a:p>
        </p:txBody>
      </p:sp>
      <p:sp>
        <p:nvSpPr>
          <p:cNvPr id="17" name="TextBox 17"/>
          <p:cNvSpPr txBox="1"/>
          <p:nvPr/>
        </p:nvSpPr>
        <p:spPr>
          <a:xfrm>
            <a:off x="1695815" y="5961507"/>
            <a:ext cx="3973068" cy="4124325"/>
          </a:xfrm>
          <a:prstGeom prst="rect">
            <a:avLst/>
          </a:prstGeom>
        </p:spPr>
        <p:txBody>
          <a:bodyPr lIns="0" tIns="0" rIns="0" bIns="0" rtlCol="0" anchor="t">
            <a:spAutoFit/>
          </a:bodyPr>
          <a:lstStyle/>
          <a:p>
            <a:pPr marL="407194" lvl="1" indent="-203597">
              <a:lnSpc>
                <a:spcPts val="2700"/>
              </a:lnSpc>
              <a:buFont typeface="Arial"/>
              <a:buChar char="•"/>
            </a:pPr>
            <a:r>
              <a:rPr lang="en-US" sz="2250">
                <a:solidFill>
                  <a:srgbClr val="000000"/>
                </a:solidFill>
                <a:latin typeface="Lato"/>
              </a:rPr>
              <a:t>Create and facilitate virtual peer learning opportunities</a:t>
            </a:r>
          </a:p>
          <a:p>
            <a:pPr marL="407194" lvl="1" indent="-203597">
              <a:lnSpc>
                <a:spcPts val="2700"/>
              </a:lnSpc>
              <a:buFont typeface="Arial"/>
              <a:buChar char="•"/>
            </a:pPr>
            <a:r>
              <a:rPr lang="en-US" sz="2250">
                <a:solidFill>
                  <a:srgbClr val="000000"/>
                </a:solidFill>
                <a:latin typeface="Lato"/>
              </a:rPr>
              <a:t>Develop resources based on food bank and agency partner feedback</a:t>
            </a:r>
          </a:p>
          <a:p>
            <a:pPr marL="407194" lvl="1" indent="-203597">
              <a:lnSpc>
                <a:spcPts val="2700"/>
              </a:lnSpc>
              <a:buFont typeface="Arial"/>
              <a:buChar char="•"/>
            </a:pPr>
            <a:r>
              <a:rPr lang="en-US" sz="2250">
                <a:solidFill>
                  <a:srgbClr val="000000"/>
                </a:solidFill>
                <a:latin typeface="Lato"/>
              </a:rPr>
              <a:t>Offer support, creative thinking, and technical assistance throughout the grant period</a:t>
            </a:r>
          </a:p>
          <a:p>
            <a:pPr marL="407194" lvl="1" indent="-203597" algn="l">
              <a:lnSpc>
                <a:spcPts val="2700"/>
              </a:lnSpc>
              <a:buFont typeface="Arial"/>
              <a:buChar char="•"/>
            </a:pPr>
            <a:r>
              <a:rPr lang="en-US" sz="2250">
                <a:solidFill>
                  <a:srgbClr val="000000"/>
                </a:solidFill>
                <a:latin typeface="Lato"/>
              </a:rPr>
              <a:t>Learn from food banks and sites to identify best practices around choice</a:t>
            </a:r>
          </a:p>
        </p:txBody>
      </p:sp>
      <p:sp>
        <p:nvSpPr>
          <p:cNvPr id="18" name="TextBox 18"/>
          <p:cNvSpPr txBox="1"/>
          <p:nvPr/>
        </p:nvSpPr>
        <p:spPr>
          <a:xfrm>
            <a:off x="6686169" y="4791075"/>
            <a:ext cx="4828794" cy="409575"/>
          </a:xfrm>
          <a:prstGeom prst="rect">
            <a:avLst/>
          </a:prstGeom>
        </p:spPr>
        <p:txBody>
          <a:bodyPr lIns="0" tIns="0" rIns="0" bIns="0" rtlCol="0" anchor="t">
            <a:spAutoFit/>
          </a:bodyPr>
          <a:lstStyle/>
          <a:p>
            <a:pPr algn="ctr">
              <a:lnSpc>
                <a:spcPts val="3240"/>
              </a:lnSpc>
            </a:pPr>
            <a:r>
              <a:rPr lang="en-US" sz="2700">
                <a:solidFill>
                  <a:srgbClr val="000000"/>
                </a:solidFill>
                <a:latin typeface="League Spartan"/>
              </a:rPr>
              <a:t>PARTNER FOOD BANK</a:t>
            </a:r>
          </a:p>
        </p:txBody>
      </p:sp>
      <p:sp>
        <p:nvSpPr>
          <p:cNvPr id="19" name="TextBox 19"/>
          <p:cNvSpPr txBox="1"/>
          <p:nvPr/>
        </p:nvSpPr>
        <p:spPr>
          <a:xfrm>
            <a:off x="7114032" y="6132957"/>
            <a:ext cx="3973068" cy="3781425"/>
          </a:xfrm>
          <a:prstGeom prst="rect">
            <a:avLst/>
          </a:prstGeom>
        </p:spPr>
        <p:txBody>
          <a:bodyPr lIns="0" tIns="0" rIns="0" bIns="0" rtlCol="0" anchor="t">
            <a:spAutoFit/>
          </a:bodyPr>
          <a:lstStyle/>
          <a:p>
            <a:pPr marL="407035" lvl="1" indent="-203200">
              <a:lnSpc>
                <a:spcPts val="2700"/>
              </a:lnSpc>
              <a:buFont typeface="Arial"/>
              <a:buChar char="•"/>
            </a:pPr>
            <a:r>
              <a:rPr lang="en-US" sz="2250">
                <a:solidFill>
                  <a:srgbClr val="000000"/>
                </a:solidFill>
                <a:latin typeface="Lato"/>
              </a:rPr>
              <a:t>Be active participants in the peer learning opportunities </a:t>
            </a:r>
            <a:endParaRPr lang="en-US"/>
          </a:p>
          <a:p>
            <a:pPr marL="407035" lvl="1" indent="-203200">
              <a:lnSpc>
                <a:spcPts val="2700"/>
              </a:lnSpc>
              <a:buFont typeface="Arial"/>
              <a:buChar char="•"/>
            </a:pPr>
            <a:r>
              <a:rPr lang="en-US" sz="2250">
                <a:solidFill>
                  <a:srgbClr val="000000"/>
                </a:solidFill>
                <a:latin typeface="Lato"/>
              </a:rPr>
              <a:t>Provide direct technical assistance and regular support to sites through the choice implementation phase (including site visits)</a:t>
            </a:r>
            <a:endParaRPr lang="en-US" sz="2250">
              <a:solidFill>
                <a:srgbClr val="000000"/>
              </a:solidFill>
              <a:latin typeface="Lato"/>
              <a:ea typeface="Lato"/>
              <a:cs typeface="Lato"/>
            </a:endParaRPr>
          </a:p>
          <a:p>
            <a:pPr marL="407035" lvl="1" indent="-203200" algn="l">
              <a:lnSpc>
                <a:spcPts val="2700"/>
              </a:lnSpc>
              <a:buFont typeface="Arial"/>
              <a:buChar char="•"/>
            </a:pPr>
            <a:r>
              <a:rPr lang="en-US" sz="2250">
                <a:solidFill>
                  <a:srgbClr val="000000"/>
                </a:solidFill>
                <a:latin typeface="Lato"/>
              </a:rPr>
              <a:t>Support the development of the Choice Toolkit by testing resources and sharing feedback</a:t>
            </a:r>
            <a:endParaRPr lang="en-US" sz="2250">
              <a:solidFill>
                <a:srgbClr val="000000"/>
              </a:solidFill>
              <a:latin typeface="Lato"/>
              <a:ea typeface="Lato"/>
              <a:cs typeface="Lato"/>
            </a:endParaRPr>
          </a:p>
        </p:txBody>
      </p:sp>
      <p:sp>
        <p:nvSpPr>
          <p:cNvPr id="20" name="TextBox 20"/>
          <p:cNvSpPr txBox="1"/>
          <p:nvPr/>
        </p:nvSpPr>
        <p:spPr>
          <a:xfrm>
            <a:off x="12220575" y="4791075"/>
            <a:ext cx="4828794" cy="409575"/>
          </a:xfrm>
          <a:prstGeom prst="rect">
            <a:avLst/>
          </a:prstGeom>
        </p:spPr>
        <p:txBody>
          <a:bodyPr lIns="0" tIns="0" rIns="0" bIns="0" rtlCol="0" anchor="t">
            <a:spAutoFit/>
          </a:bodyPr>
          <a:lstStyle/>
          <a:p>
            <a:pPr algn="ctr">
              <a:lnSpc>
                <a:spcPts val="3240"/>
              </a:lnSpc>
            </a:pPr>
            <a:r>
              <a:rPr lang="en-US" sz="2700">
                <a:solidFill>
                  <a:srgbClr val="FFFFFF"/>
                </a:solidFill>
                <a:latin typeface="League Spartan"/>
              </a:rPr>
              <a:t>AGENCY PARTNERS</a:t>
            </a:r>
          </a:p>
        </p:txBody>
      </p:sp>
      <p:sp>
        <p:nvSpPr>
          <p:cNvPr id="21" name="TextBox 21"/>
          <p:cNvSpPr txBox="1"/>
          <p:nvPr/>
        </p:nvSpPr>
        <p:spPr>
          <a:xfrm>
            <a:off x="12648438" y="6132957"/>
            <a:ext cx="3973068" cy="3781425"/>
          </a:xfrm>
          <a:prstGeom prst="rect">
            <a:avLst/>
          </a:prstGeom>
        </p:spPr>
        <p:txBody>
          <a:bodyPr lIns="0" tIns="0" rIns="0" bIns="0" rtlCol="0" anchor="t">
            <a:spAutoFit/>
          </a:bodyPr>
          <a:lstStyle/>
          <a:p>
            <a:pPr marL="407194" lvl="1" indent="-203597">
              <a:lnSpc>
                <a:spcPts val="2700"/>
              </a:lnSpc>
              <a:buFont typeface="Arial"/>
              <a:buChar char="•"/>
            </a:pPr>
            <a:r>
              <a:rPr lang="en-US" sz="2250">
                <a:solidFill>
                  <a:srgbClr val="FFFFFF"/>
                </a:solidFill>
                <a:latin typeface="Lato"/>
              </a:rPr>
              <a:t>Participate in bi-monthly peer learning opportunities</a:t>
            </a:r>
          </a:p>
          <a:p>
            <a:pPr marL="407194" lvl="1" indent="-203597">
              <a:lnSpc>
                <a:spcPts val="2700"/>
              </a:lnSpc>
              <a:buFont typeface="Arial"/>
              <a:buChar char="•"/>
            </a:pPr>
            <a:r>
              <a:rPr lang="en-US" sz="2250">
                <a:solidFill>
                  <a:srgbClr val="FFFFFF"/>
                </a:solidFill>
                <a:latin typeface="Lato"/>
              </a:rPr>
              <a:t>Work with the food bank to engage neighbors and develop an action plan to offer more choice </a:t>
            </a:r>
          </a:p>
          <a:p>
            <a:pPr marL="407194" lvl="1" indent="-203597">
              <a:lnSpc>
                <a:spcPts val="2700"/>
              </a:lnSpc>
              <a:buFont typeface="Arial"/>
              <a:buChar char="•"/>
            </a:pPr>
            <a:r>
              <a:rPr lang="en-US" sz="2250">
                <a:solidFill>
                  <a:srgbClr val="FFFFFF"/>
                </a:solidFill>
                <a:latin typeface="Lato"/>
              </a:rPr>
              <a:t>Support the development of the Choice Toolkit by testing resources and sharing feedback</a:t>
            </a:r>
          </a:p>
          <a:p>
            <a:pPr marL="485775" lvl="1" indent="-242888" algn="l">
              <a:lnSpc>
                <a:spcPts val="2700"/>
              </a:lnSpc>
              <a:buFont typeface="Arial"/>
              <a:buChar char="•"/>
            </a:pPr>
            <a:r>
              <a:rPr lang="en-US" sz="2250">
                <a:solidFill>
                  <a:srgbClr val="FFFFFF"/>
                </a:solidFill>
                <a:latin typeface="Lato"/>
              </a:rPr>
              <a:t>Host site visits periodically</a:t>
            </a:r>
          </a:p>
        </p:txBody>
      </p:sp>
    </p:spTree>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DFAF6"/>
        </a:solidFill>
        <a:effectLst/>
      </p:bgPr>
    </p:bg>
    <p:spTree>
      <p:nvGrpSpPr>
        <p:cNvPr id="1" name=""/>
        <p:cNvGrpSpPr/>
        <p:nvPr/>
      </p:nvGrpSpPr>
      <p:grpSpPr>
        <a:xfrm>
          <a:off x="0" y="0"/>
          <a:ext cx="0" cy="0"/>
          <a:chOff x="0" y="0"/>
          <a:chExt cx="0" cy="0"/>
        </a:xfrm>
      </p:grpSpPr>
      <p:grpSp>
        <p:nvGrpSpPr>
          <p:cNvPr id="2" name="Group 2"/>
          <p:cNvGrpSpPr/>
          <p:nvPr/>
        </p:nvGrpSpPr>
        <p:grpSpPr>
          <a:xfrm>
            <a:off x="-8352" y="-4176"/>
            <a:ext cx="5164932" cy="10337006"/>
            <a:chOff x="0" y="0"/>
            <a:chExt cx="6886576" cy="13782674"/>
          </a:xfrm>
        </p:grpSpPr>
        <p:sp>
          <p:nvSpPr>
            <p:cNvPr id="3" name="Freeform 3"/>
            <p:cNvSpPr/>
            <p:nvPr/>
          </p:nvSpPr>
          <p:spPr>
            <a:xfrm>
              <a:off x="0" y="0"/>
              <a:ext cx="6886575" cy="13782675"/>
            </a:xfrm>
            <a:custGeom>
              <a:avLst/>
              <a:gdLst/>
              <a:ahLst/>
              <a:cxnLst/>
              <a:rect l="l" t="t" r="r" b="b"/>
              <a:pathLst>
                <a:path w="6886575" h="13782675">
                  <a:moveTo>
                    <a:pt x="6886575" y="0"/>
                  </a:moveTo>
                  <a:lnTo>
                    <a:pt x="0" y="0"/>
                  </a:lnTo>
                  <a:lnTo>
                    <a:pt x="0" y="13782675"/>
                  </a:lnTo>
                  <a:lnTo>
                    <a:pt x="6886575" y="13782675"/>
                  </a:lnTo>
                  <a:lnTo>
                    <a:pt x="6886575" y="0"/>
                  </a:lnTo>
                  <a:close/>
                </a:path>
              </a:pathLst>
            </a:custGeom>
            <a:solidFill>
              <a:srgbClr val="4B7E1B"/>
            </a:solidFill>
          </p:spPr>
        </p:sp>
      </p:grpSp>
      <p:sp>
        <p:nvSpPr>
          <p:cNvPr id="4" name="Freeform 4"/>
          <p:cNvSpPr/>
          <p:nvPr/>
        </p:nvSpPr>
        <p:spPr>
          <a:xfrm>
            <a:off x="2554966" y="-4176"/>
            <a:ext cx="2601615" cy="7750969"/>
          </a:xfrm>
          <a:custGeom>
            <a:avLst/>
            <a:gdLst/>
            <a:ahLst/>
            <a:cxnLst/>
            <a:rect l="l" t="t" r="r" b="b"/>
            <a:pathLst>
              <a:path w="2601615" h="7750969">
                <a:moveTo>
                  <a:pt x="0" y="0"/>
                </a:moveTo>
                <a:lnTo>
                  <a:pt x="2601616" y="0"/>
                </a:lnTo>
                <a:lnTo>
                  <a:pt x="2601616" y="7750969"/>
                </a:lnTo>
                <a:lnTo>
                  <a:pt x="0" y="7750969"/>
                </a:lnTo>
                <a:lnTo>
                  <a:pt x="0" y="0"/>
                </a:lnTo>
                <a:close/>
              </a:path>
            </a:pathLst>
          </a:custGeom>
          <a:blipFill>
            <a:blip r:embed="rId3">
              <a:extLst>
                <a:ext uri="{96DAC541-7B7A-43D3-8B79-37D633B846F1}">
                  <asvg:svgBlip xmlns:asvg="http://schemas.microsoft.com/office/drawing/2016/SVG/main" r:embed="rId4"/>
                </a:ext>
              </a:extLst>
            </a:blip>
            <a:stretch>
              <a:fillRect b="-572"/>
            </a:stretch>
          </a:blipFill>
        </p:spPr>
      </p:sp>
      <p:sp>
        <p:nvSpPr>
          <p:cNvPr id="5" name="Freeform 5"/>
          <p:cNvSpPr/>
          <p:nvPr/>
        </p:nvSpPr>
        <p:spPr>
          <a:xfrm>
            <a:off x="2582432" y="-4176"/>
            <a:ext cx="2574172" cy="2581280"/>
          </a:xfrm>
          <a:custGeom>
            <a:avLst/>
            <a:gdLst/>
            <a:ahLst/>
            <a:cxnLst/>
            <a:rect l="l" t="t" r="r" b="b"/>
            <a:pathLst>
              <a:path w="2574172" h="2581280">
                <a:moveTo>
                  <a:pt x="0" y="0"/>
                </a:moveTo>
                <a:lnTo>
                  <a:pt x="2574172" y="0"/>
                </a:lnTo>
                <a:lnTo>
                  <a:pt x="2574172" y="2581280"/>
                </a:lnTo>
                <a:lnTo>
                  <a:pt x="0" y="258128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6" name="Group 6"/>
          <p:cNvGrpSpPr/>
          <p:nvPr/>
        </p:nvGrpSpPr>
        <p:grpSpPr>
          <a:xfrm>
            <a:off x="-8352" y="5160756"/>
            <a:ext cx="5164932" cy="5172075"/>
            <a:chOff x="0" y="0"/>
            <a:chExt cx="6886576" cy="6896100"/>
          </a:xfrm>
        </p:grpSpPr>
        <p:sp>
          <p:nvSpPr>
            <p:cNvPr id="7" name="Freeform 7"/>
            <p:cNvSpPr/>
            <p:nvPr/>
          </p:nvSpPr>
          <p:spPr>
            <a:xfrm>
              <a:off x="0" y="0"/>
              <a:ext cx="6886702" cy="6896100"/>
            </a:xfrm>
            <a:custGeom>
              <a:avLst/>
              <a:gdLst/>
              <a:ahLst/>
              <a:cxnLst/>
              <a:rect l="l" t="t" r="r" b="b"/>
              <a:pathLst>
                <a:path w="6886702" h="6896100">
                  <a:moveTo>
                    <a:pt x="3443351" y="6896100"/>
                  </a:moveTo>
                  <a:cubicBezTo>
                    <a:pt x="5345049" y="6896100"/>
                    <a:pt x="6886702" y="5352415"/>
                    <a:pt x="6886702" y="3448050"/>
                  </a:cubicBezTo>
                  <a:cubicBezTo>
                    <a:pt x="6886702" y="1543685"/>
                    <a:pt x="5344922" y="0"/>
                    <a:pt x="3443351" y="0"/>
                  </a:cubicBezTo>
                  <a:cubicBezTo>
                    <a:pt x="1541780" y="0"/>
                    <a:pt x="0" y="1543685"/>
                    <a:pt x="0" y="3448050"/>
                  </a:cubicBezTo>
                  <a:cubicBezTo>
                    <a:pt x="0" y="5352415"/>
                    <a:pt x="1541653" y="6896100"/>
                    <a:pt x="3443351" y="6896100"/>
                  </a:cubicBezTo>
                  <a:close/>
                </a:path>
              </a:pathLst>
            </a:custGeom>
            <a:solidFill>
              <a:srgbClr val="4B7E1B"/>
            </a:solidFill>
          </p:spPr>
        </p:sp>
      </p:grpSp>
      <p:sp>
        <p:nvSpPr>
          <p:cNvPr id="8" name="Freeform 8"/>
          <p:cNvSpPr/>
          <p:nvPr/>
        </p:nvSpPr>
        <p:spPr>
          <a:xfrm>
            <a:off x="2577686" y="5160756"/>
            <a:ext cx="2578895" cy="2586037"/>
          </a:xfrm>
          <a:custGeom>
            <a:avLst/>
            <a:gdLst/>
            <a:ahLst/>
            <a:cxnLst/>
            <a:rect l="l" t="t" r="r" b="b"/>
            <a:pathLst>
              <a:path w="2578895" h="2586037">
                <a:moveTo>
                  <a:pt x="0" y="0"/>
                </a:moveTo>
                <a:lnTo>
                  <a:pt x="2578894" y="0"/>
                </a:lnTo>
                <a:lnTo>
                  <a:pt x="2578894" y="2586037"/>
                </a:lnTo>
                <a:lnTo>
                  <a:pt x="0" y="2586037"/>
                </a:lnTo>
                <a:lnTo>
                  <a:pt x="0" y="0"/>
                </a:lnTo>
                <a:close/>
              </a:path>
            </a:pathLst>
          </a:custGeom>
          <a:blipFill>
            <a:blip r:embed="rId7">
              <a:extLst>
                <a:ext uri="{96DAC541-7B7A-43D3-8B79-37D633B846F1}">
                  <asvg:svgBlip xmlns:asvg="http://schemas.microsoft.com/office/drawing/2016/SVG/main" r:embed="rId8"/>
                </a:ext>
              </a:extLst>
            </a:blip>
            <a:stretch>
              <a:fillRect b="-91"/>
            </a:stretch>
          </a:blipFill>
        </p:spPr>
      </p:sp>
      <p:sp>
        <p:nvSpPr>
          <p:cNvPr id="9" name="Freeform 9"/>
          <p:cNvSpPr/>
          <p:nvPr/>
        </p:nvSpPr>
        <p:spPr>
          <a:xfrm>
            <a:off x="6071616" y="6421244"/>
            <a:ext cx="2177108" cy="1896064"/>
          </a:xfrm>
          <a:custGeom>
            <a:avLst/>
            <a:gdLst/>
            <a:ahLst/>
            <a:cxnLst/>
            <a:rect l="l" t="t" r="r" b="b"/>
            <a:pathLst>
              <a:path w="2177108" h="1896064">
                <a:moveTo>
                  <a:pt x="0" y="0"/>
                </a:moveTo>
                <a:lnTo>
                  <a:pt x="2177108" y="0"/>
                </a:lnTo>
                <a:lnTo>
                  <a:pt x="2177108" y="1896064"/>
                </a:lnTo>
                <a:lnTo>
                  <a:pt x="0" y="189606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0" name="Freeform 10"/>
          <p:cNvSpPr/>
          <p:nvPr/>
        </p:nvSpPr>
        <p:spPr>
          <a:xfrm>
            <a:off x="10301931" y="6339030"/>
            <a:ext cx="2060492" cy="2060492"/>
          </a:xfrm>
          <a:custGeom>
            <a:avLst/>
            <a:gdLst/>
            <a:ahLst/>
            <a:cxnLst/>
            <a:rect l="l" t="t" r="r" b="b"/>
            <a:pathLst>
              <a:path w="2060492" h="2060492">
                <a:moveTo>
                  <a:pt x="0" y="0"/>
                </a:moveTo>
                <a:lnTo>
                  <a:pt x="2060492" y="0"/>
                </a:lnTo>
                <a:lnTo>
                  <a:pt x="2060492" y="2060491"/>
                </a:lnTo>
                <a:lnTo>
                  <a:pt x="0" y="206049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1" name="Freeform 11"/>
          <p:cNvSpPr/>
          <p:nvPr/>
        </p:nvSpPr>
        <p:spPr>
          <a:xfrm rot="1288901" flipH="1">
            <a:off x="14527755" y="7045238"/>
            <a:ext cx="3646262" cy="1256553"/>
          </a:xfrm>
          <a:custGeom>
            <a:avLst/>
            <a:gdLst/>
            <a:ahLst/>
            <a:cxnLst/>
            <a:rect l="l" t="t" r="r" b="b"/>
            <a:pathLst>
              <a:path w="3646262" h="1256553">
                <a:moveTo>
                  <a:pt x="3646262" y="0"/>
                </a:moveTo>
                <a:lnTo>
                  <a:pt x="0" y="0"/>
                </a:lnTo>
                <a:lnTo>
                  <a:pt x="0" y="1256554"/>
                </a:lnTo>
                <a:lnTo>
                  <a:pt x="3646262" y="1256554"/>
                </a:lnTo>
                <a:lnTo>
                  <a:pt x="3646262"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2" name="Freeform 12"/>
          <p:cNvSpPr/>
          <p:nvPr/>
        </p:nvSpPr>
        <p:spPr>
          <a:xfrm>
            <a:off x="15102117" y="6224286"/>
            <a:ext cx="1614436" cy="2289981"/>
          </a:xfrm>
          <a:custGeom>
            <a:avLst/>
            <a:gdLst/>
            <a:ahLst/>
            <a:cxnLst/>
            <a:rect l="l" t="t" r="r" b="b"/>
            <a:pathLst>
              <a:path w="1614436" h="2289981">
                <a:moveTo>
                  <a:pt x="0" y="0"/>
                </a:moveTo>
                <a:lnTo>
                  <a:pt x="1614437" y="0"/>
                </a:lnTo>
                <a:lnTo>
                  <a:pt x="1614437" y="2289980"/>
                </a:lnTo>
                <a:lnTo>
                  <a:pt x="0" y="228998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grpSp>
        <p:nvGrpSpPr>
          <p:cNvPr id="13" name="Group 13"/>
          <p:cNvGrpSpPr/>
          <p:nvPr/>
        </p:nvGrpSpPr>
        <p:grpSpPr>
          <a:xfrm>
            <a:off x="5381802" y="3593868"/>
            <a:ext cx="3892838" cy="554882"/>
            <a:chOff x="0" y="0"/>
            <a:chExt cx="5190450" cy="739843"/>
          </a:xfrm>
        </p:grpSpPr>
        <p:sp>
          <p:nvSpPr>
            <p:cNvPr id="14" name="Freeform 14"/>
            <p:cNvSpPr/>
            <p:nvPr/>
          </p:nvSpPr>
          <p:spPr>
            <a:xfrm>
              <a:off x="0" y="0"/>
              <a:ext cx="5190450" cy="739843"/>
            </a:xfrm>
            <a:custGeom>
              <a:avLst/>
              <a:gdLst/>
              <a:ahLst/>
              <a:cxnLst/>
              <a:rect l="l" t="t" r="r" b="b"/>
              <a:pathLst>
                <a:path w="5190450" h="739843">
                  <a:moveTo>
                    <a:pt x="0" y="0"/>
                  </a:moveTo>
                  <a:lnTo>
                    <a:pt x="5190450" y="0"/>
                  </a:lnTo>
                  <a:lnTo>
                    <a:pt x="5190450" y="739843"/>
                  </a:lnTo>
                  <a:lnTo>
                    <a:pt x="0" y="739843"/>
                  </a:lnTo>
                  <a:close/>
                </a:path>
              </a:pathLst>
            </a:custGeom>
            <a:solidFill>
              <a:srgbClr val="D2D592"/>
            </a:solidFill>
          </p:spPr>
        </p:sp>
      </p:grpSp>
      <p:grpSp>
        <p:nvGrpSpPr>
          <p:cNvPr id="15" name="Group 15"/>
          <p:cNvGrpSpPr/>
          <p:nvPr/>
        </p:nvGrpSpPr>
        <p:grpSpPr>
          <a:xfrm>
            <a:off x="9503239" y="3593868"/>
            <a:ext cx="3892838" cy="554882"/>
            <a:chOff x="0" y="0"/>
            <a:chExt cx="5190450" cy="739843"/>
          </a:xfrm>
        </p:grpSpPr>
        <p:sp>
          <p:nvSpPr>
            <p:cNvPr id="16" name="Freeform 16"/>
            <p:cNvSpPr/>
            <p:nvPr/>
          </p:nvSpPr>
          <p:spPr>
            <a:xfrm>
              <a:off x="0" y="0"/>
              <a:ext cx="5190450" cy="739843"/>
            </a:xfrm>
            <a:custGeom>
              <a:avLst/>
              <a:gdLst/>
              <a:ahLst/>
              <a:cxnLst/>
              <a:rect l="l" t="t" r="r" b="b"/>
              <a:pathLst>
                <a:path w="5190450" h="739843">
                  <a:moveTo>
                    <a:pt x="0" y="0"/>
                  </a:moveTo>
                  <a:lnTo>
                    <a:pt x="5190450" y="0"/>
                  </a:lnTo>
                  <a:lnTo>
                    <a:pt x="5190450" y="739843"/>
                  </a:lnTo>
                  <a:lnTo>
                    <a:pt x="0" y="739843"/>
                  </a:lnTo>
                  <a:close/>
                </a:path>
              </a:pathLst>
            </a:custGeom>
            <a:solidFill>
              <a:srgbClr val="D2D592"/>
            </a:solidFill>
          </p:spPr>
        </p:sp>
      </p:grpSp>
      <p:grpSp>
        <p:nvGrpSpPr>
          <p:cNvPr id="17" name="Group 17"/>
          <p:cNvGrpSpPr/>
          <p:nvPr/>
        </p:nvGrpSpPr>
        <p:grpSpPr>
          <a:xfrm>
            <a:off x="13674098" y="3593868"/>
            <a:ext cx="4031380" cy="554882"/>
            <a:chOff x="0" y="0"/>
            <a:chExt cx="5375174" cy="739843"/>
          </a:xfrm>
        </p:grpSpPr>
        <p:sp>
          <p:nvSpPr>
            <p:cNvPr id="18" name="Freeform 18"/>
            <p:cNvSpPr/>
            <p:nvPr/>
          </p:nvSpPr>
          <p:spPr>
            <a:xfrm>
              <a:off x="0" y="0"/>
              <a:ext cx="5375173" cy="739843"/>
            </a:xfrm>
            <a:custGeom>
              <a:avLst/>
              <a:gdLst/>
              <a:ahLst/>
              <a:cxnLst/>
              <a:rect l="l" t="t" r="r" b="b"/>
              <a:pathLst>
                <a:path w="5375173" h="739843">
                  <a:moveTo>
                    <a:pt x="0" y="0"/>
                  </a:moveTo>
                  <a:lnTo>
                    <a:pt x="5375173" y="0"/>
                  </a:lnTo>
                  <a:lnTo>
                    <a:pt x="5375173" y="739843"/>
                  </a:lnTo>
                  <a:lnTo>
                    <a:pt x="0" y="739843"/>
                  </a:lnTo>
                  <a:close/>
                </a:path>
              </a:pathLst>
            </a:custGeom>
            <a:solidFill>
              <a:srgbClr val="D2D592"/>
            </a:solidFill>
          </p:spPr>
        </p:sp>
      </p:grpSp>
      <p:sp>
        <p:nvSpPr>
          <p:cNvPr id="19" name="TextBox 19"/>
          <p:cNvSpPr txBox="1"/>
          <p:nvPr/>
        </p:nvSpPr>
        <p:spPr>
          <a:xfrm>
            <a:off x="6071616" y="1911096"/>
            <a:ext cx="12065508" cy="1000125"/>
          </a:xfrm>
          <a:prstGeom prst="rect">
            <a:avLst/>
          </a:prstGeom>
        </p:spPr>
        <p:txBody>
          <a:bodyPr lIns="0" tIns="0" rIns="0" bIns="0" rtlCol="0" anchor="t">
            <a:spAutoFit/>
          </a:bodyPr>
          <a:lstStyle/>
          <a:p>
            <a:pPr algn="l">
              <a:lnSpc>
                <a:spcPts val="7920"/>
              </a:lnSpc>
            </a:pPr>
            <a:r>
              <a:rPr lang="en-US" sz="6600">
                <a:solidFill>
                  <a:srgbClr val="000000"/>
                </a:solidFill>
                <a:latin typeface="League Spartan"/>
              </a:rPr>
              <a:t>HOW DO WE GET THERE?</a:t>
            </a:r>
          </a:p>
        </p:txBody>
      </p:sp>
      <p:sp>
        <p:nvSpPr>
          <p:cNvPr id="20" name="TextBox 20"/>
          <p:cNvSpPr txBox="1"/>
          <p:nvPr/>
        </p:nvSpPr>
        <p:spPr>
          <a:xfrm>
            <a:off x="5573268" y="3609371"/>
            <a:ext cx="2634587" cy="466725"/>
          </a:xfrm>
          <a:prstGeom prst="rect">
            <a:avLst/>
          </a:prstGeom>
        </p:spPr>
        <p:txBody>
          <a:bodyPr lIns="0" tIns="0" rIns="0" bIns="0" rtlCol="0" anchor="t">
            <a:spAutoFit/>
          </a:bodyPr>
          <a:lstStyle/>
          <a:p>
            <a:pPr algn="l">
              <a:lnSpc>
                <a:spcPts val="3240"/>
              </a:lnSpc>
            </a:pPr>
            <a:r>
              <a:rPr lang="en-US" sz="2700">
                <a:solidFill>
                  <a:srgbClr val="000000"/>
                </a:solidFill>
                <a:latin typeface="Arial Bold"/>
              </a:rPr>
              <a:t>BUILD BUY-IN</a:t>
            </a:r>
          </a:p>
        </p:txBody>
      </p:sp>
      <p:sp>
        <p:nvSpPr>
          <p:cNvPr id="21" name="TextBox 21"/>
          <p:cNvSpPr txBox="1"/>
          <p:nvPr/>
        </p:nvSpPr>
        <p:spPr>
          <a:xfrm>
            <a:off x="5573268" y="4500261"/>
            <a:ext cx="4123783" cy="1724025"/>
          </a:xfrm>
          <a:prstGeom prst="rect">
            <a:avLst/>
          </a:prstGeom>
        </p:spPr>
        <p:txBody>
          <a:bodyPr lIns="0" tIns="0" rIns="0" bIns="0" rtlCol="0" anchor="t">
            <a:spAutoFit/>
          </a:bodyPr>
          <a:lstStyle/>
          <a:p>
            <a:pPr marL="407194" lvl="1" indent="-203597">
              <a:lnSpc>
                <a:spcPts val="2700"/>
              </a:lnSpc>
              <a:buFont typeface="Arial"/>
              <a:buChar char="•"/>
            </a:pPr>
            <a:r>
              <a:rPr lang="en-US" sz="2250">
                <a:solidFill>
                  <a:srgbClr val="000000"/>
                </a:solidFill>
                <a:latin typeface="Lato"/>
              </a:rPr>
              <a:t>From volunteers and staff</a:t>
            </a:r>
          </a:p>
          <a:p>
            <a:pPr marL="407194" lvl="1" indent="-203597">
              <a:lnSpc>
                <a:spcPts val="2700"/>
              </a:lnSpc>
              <a:buFont typeface="Arial"/>
              <a:buChar char="•"/>
            </a:pPr>
            <a:r>
              <a:rPr lang="en-US" sz="2250">
                <a:solidFill>
                  <a:srgbClr val="000000"/>
                </a:solidFill>
                <a:latin typeface="Lato"/>
              </a:rPr>
              <a:t>Discuss motivations​ and successes of choice</a:t>
            </a:r>
          </a:p>
          <a:p>
            <a:pPr marL="407194" lvl="1" indent="-203597">
              <a:lnSpc>
                <a:spcPts val="2700"/>
              </a:lnSpc>
              <a:buFont typeface="Arial"/>
              <a:buChar char="•"/>
            </a:pPr>
            <a:r>
              <a:rPr lang="en-US" sz="2250">
                <a:solidFill>
                  <a:srgbClr val="000000"/>
                </a:solidFill>
                <a:latin typeface="Lato"/>
              </a:rPr>
              <a:t>Be open to notes​</a:t>
            </a:r>
          </a:p>
          <a:p>
            <a:pPr marL="407194" lvl="1" indent="-203597" algn="l">
              <a:lnSpc>
                <a:spcPts val="2700"/>
              </a:lnSpc>
            </a:pPr>
            <a:endParaRPr lang="en-US" sz="2250">
              <a:solidFill>
                <a:srgbClr val="000000"/>
              </a:solidFill>
              <a:latin typeface="Lato"/>
            </a:endParaRPr>
          </a:p>
        </p:txBody>
      </p:sp>
      <p:sp>
        <p:nvSpPr>
          <p:cNvPr id="22" name="TextBox 22"/>
          <p:cNvSpPr txBox="1"/>
          <p:nvPr/>
        </p:nvSpPr>
        <p:spPr>
          <a:xfrm>
            <a:off x="9697051" y="3609371"/>
            <a:ext cx="3347632" cy="466725"/>
          </a:xfrm>
          <a:prstGeom prst="rect">
            <a:avLst/>
          </a:prstGeom>
        </p:spPr>
        <p:txBody>
          <a:bodyPr lIns="0" tIns="0" rIns="0" bIns="0" rtlCol="0" anchor="t">
            <a:spAutoFit/>
          </a:bodyPr>
          <a:lstStyle/>
          <a:p>
            <a:pPr algn="l">
              <a:lnSpc>
                <a:spcPts val="3240"/>
              </a:lnSpc>
            </a:pPr>
            <a:r>
              <a:rPr lang="en-US" sz="2700">
                <a:solidFill>
                  <a:srgbClr val="000000"/>
                </a:solidFill>
                <a:latin typeface="Arial Bold"/>
              </a:rPr>
              <a:t>PLAN FOR CHANGE</a:t>
            </a:r>
          </a:p>
        </p:txBody>
      </p:sp>
      <p:sp>
        <p:nvSpPr>
          <p:cNvPr id="23" name="TextBox 23"/>
          <p:cNvSpPr txBox="1"/>
          <p:nvPr/>
        </p:nvSpPr>
        <p:spPr>
          <a:xfrm>
            <a:off x="9763636" y="4500261"/>
            <a:ext cx="4052742" cy="1724025"/>
          </a:xfrm>
          <a:prstGeom prst="rect">
            <a:avLst/>
          </a:prstGeom>
        </p:spPr>
        <p:txBody>
          <a:bodyPr lIns="0" tIns="0" rIns="0" bIns="0" rtlCol="0" anchor="t">
            <a:spAutoFit/>
          </a:bodyPr>
          <a:lstStyle/>
          <a:p>
            <a:pPr marL="407194" lvl="1" indent="-203597">
              <a:lnSpc>
                <a:spcPts val="2700"/>
              </a:lnSpc>
              <a:buFont typeface="Arial"/>
              <a:buChar char="•"/>
            </a:pPr>
            <a:r>
              <a:rPr lang="en-US" sz="2250">
                <a:solidFill>
                  <a:srgbClr val="000000"/>
                </a:solidFill>
                <a:latin typeface="Lato"/>
              </a:rPr>
              <a:t>Neighbor feedback methods</a:t>
            </a:r>
          </a:p>
          <a:p>
            <a:pPr marL="407194" lvl="1" indent="-203597">
              <a:lnSpc>
                <a:spcPts val="2700"/>
              </a:lnSpc>
              <a:buFont typeface="Arial"/>
              <a:buChar char="•"/>
            </a:pPr>
            <a:r>
              <a:rPr lang="en-US" sz="2250">
                <a:solidFill>
                  <a:srgbClr val="000000"/>
                </a:solidFill>
                <a:latin typeface="Lato"/>
              </a:rPr>
              <a:t>Service model layout</a:t>
            </a:r>
          </a:p>
          <a:p>
            <a:pPr marL="407194" lvl="1" indent="-203597">
              <a:lnSpc>
                <a:spcPts val="2700"/>
              </a:lnSpc>
              <a:buFont typeface="Arial"/>
              <a:buChar char="•"/>
            </a:pPr>
            <a:r>
              <a:rPr lang="en-US" sz="2250">
                <a:solidFill>
                  <a:srgbClr val="000000"/>
                </a:solidFill>
                <a:latin typeface="Lato"/>
              </a:rPr>
              <a:t>Volunteer roles</a:t>
            </a:r>
          </a:p>
          <a:p>
            <a:pPr marL="407194" lvl="1" indent="-203597">
              <a:lnSpc>
                <a:spcPts val="2700"/>
              </a:lnSpc>
              <a:buFont typeface="Arial"/>
              <a:buChar char="•"/>
            </a:pPr>
            <a:r>
              <a:rPr lang="en-US" sz="2250">
                <a:solidFill>
                  <a:srgbClr val="000000"/>
                </a:solidFill>
                <a:latin typeface="Lato"/>
              </a:rPr>
              <a:t>Distribution times</a:t>
            </a:r>
          </a:p>
          <a:p>
            <a:pPr marL="407194" lvl="1" indent="-203597" algn="l">
              <a:lnSpc>
                <a:spcPts val="2700"/>
              </a:lnSpc>
              <a:buFont typeface="Arial"/>
              <a:buChar char="•"/>
            </a:pPr>
            <a:r>
              <a:rPr lang="en-US" sz="2250">
                <a:solidFill>
                  <a:srgbClr val="000000"/>
                </a:solidFill>
                <a:latin typeface="Lato"/>
              </a:rPr>
              <a:t>Equipment needed</a:t>
            </a:r>
          </a:p>
        </p:txBody>
      </p:sp>
      <p:sp>
        <p:nvSpPr>
          <p:cNvPr id="24" name="TextBox 24"/>
          <p:cNvSpPr txBox="1"/>
          <p:nvPr/>
        </p:nvSpPr>
        <p:spPr>
          <a:xfrm>
            <a:off x="13882964" y="3609371"/>
            <a:ext cx="3822514" cy="466725"/>
          </a:xfrm>
          <a:prstGeom prst="rect">
            <a:avLst/>
          </a:prstGeom>
        </p:spPr>
        <p:txBody>
          <a:bodyPr lIns="0" tIns="0" rIns="0" bIns="0" rtlCol="0" anchor="t">
            <a:spAutoFit/>
          </a:bodyPr>
          <a:lstStyle/>
          <a:p>
            <a:pPr algn="l">
              <a:lnSpc>
                <a:spcPts val="3240"/>
              </a:lnSpc>
            </a:pPr>
            <a:r>
              <a:rPr lang="en-US" sz="2700">
                <a:solidFill>
                  <a:srgbClr val="000000"/>
                </a:solidFill>
                <a:latin typeface="Arial Bold"/>
              </a:rPr>
              <a:t>TEST, ADAPT, REVISE</a:t>
            </a:r>
          </a:p>
        </p:txBody>
      </p:sp>
      <p:sp>
        <p:nvSpPr>
          <p:cNvPr id="25" name="TextBox 25"/>
          <p:cNvSpPr txBox="1"/>
          <p:nvPr/>
        </p:nvSpPr>
        <p:spPr>
          <a:xfrm>
            <a:off x="13882964" y="4500261"/>
            <a:ext cx="4052742" cy="1724025"/>
          </a:xfrm>
          <a:prstGeom prst="rect">
            <a:avLst/>
          </a:prstGeom>
        </p:spPr>
        <p:txBody>
          <a:bodyPr lIns="0" tIns="0" rIns="0" bIns="0" rtlCol="0" anchor="t">
            <a:spAutoFit/>
          </a:bodyPr>
          <a:lstStyle/>
          <a:p>
            <a:pPr marL="485775" lvl="1" indent="-242888">
              <a:lnSpc>
                <a:spcPts val="2700"/>
              </a:lnSpc>
              <a:buFont typeface="Arial"/>
              <a:buChar char="•"/>
            </a:pPr>
            <a:r>
              <a:rPr lang="en-US" sz="2250">
                <a:solidFill>
                  <a:srgbClr val="000000"/>
                </a:solidFill>
                <a:latin typeface="Lato"/>
              </a:rPr>
              <a:t>By evaluating neighbor and volunteer experience​ and</a:t>
            </a:r>
          </a:p>
          <a:p>
            <a:pPr marL="485775" lvl="1" indent="-242888" algn="l">
              <a:lnSpc>
                <a:spcPts val="2700"/>
              </a:lnSpc>
              <a:buFont typeface="Arial"/>
              <a:buChar char="•"/>
            </a:pPr>
            <a:r>
              <a:rPr lang="en-US" sz="2250">
                <a:solidFill>
                  <a:srgbClr val="000000"/>
                </a:solidFill>
                <a:latin typeface="Lato"/>
              </a:rPr>
              <a:t>Employing a feedback loop with additional rounds of feedback</a:t>
            </a:r>
          </a:p>
        </p:txBody>
      </p:sp>
      <p:sp>
        <p:nvSpPr>
          <p:cNvPr id="26" name="TextBox 26"/>
          <p:cNvSpPr txBox="1"/>
          <p:nvPr/>
        </p:nvSpPr>
        <p:spPr>
          <a:xfrm>
            <a:off x="6071616" y="568899"/>
            <a:ext cx="4617720" cy="304800"/>
          </a:xfrm>
          <a:prstGeom prst="rect">
            <a:avLst/>
          </a:prstGeom>
        </p:spPr>
        <p:txBody>
          <a:bodyPr lIns="0" tIns="0" rIns="0" bIns="0" rtlCol="0" anchor="t">
            <a:spAutoFit/>
          </a:bodyPr>
          <a:lstStyle/>
          <a:p>
            <a:pPr algn="l">
              <a:lnSpc>
                <a:spcPts val="2160"/>
              </a:lnSpc>
            </a:pPr>
            <a:r>
              <a:rPr lang="en-US" sz="1800">
                <a:solidFill>
                  <a:srgbClr val="000000"/>
                </a:solidFill>
                <a:latin typeface="Arial"/>
              </a:rPr>
              <a:t>STEPS FOR CHANGE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DFAF6"/>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4257675" cy="4286937"/>
            <a:chOff x="0" y="0"/>
            <a:chExt cx="5676900" cy="5715916"/>
          </a:xfrm>
        </p:grpSpPr>
        <p:sp>
          <p:nvSpPr>
            <p:cNvPr id="3" name="Freeform 3"/>
            <p:cNvSpPr/>
            <p:nvPr/>
          </p:nvSpPr>
          <p:spPr>
            <a:xfrm>
              <a:off x="0" y="0"/>
              <a:ext cx="5676900" cy="5715889"/>
            </a:xfrm>
            <a:custGeom>
              <a:avLst/>
              <a:gdLst/>
              <a:ahLst/>
              <a:cxnLst/>
              <a:rect l="l" t="t" r="r" b="b"/>
              <a:pathLst>
                <a:path w="5676900" h="5715889">
                  <a:moveTo>
                    <a:pt x="3941953" y="0"/>
                  </a:moveTo>
                  <a:lnTo>
                    <a:pt x="5676900" y="0"/>
                  </a:lnTo>
                  <a:lnTo>
                    <a:pt x="5676900" y="14478"/>
                  </a:lnTo>
                  <a:cubicBezTo>
                    <a:pt x="5676900" y="2967990"/>
                    <a:pt x="3433826" y="5395849"/>
                    <a:pt x="557784" y="5687822"/>
                  </a:cubicBezTo>
                  <a:lnTo>
                    <a:pt x="0" y="5715889"/>
                  </a:lnTo>
                  <a:lnTo>
                    <a:pt x="0" y="3981196"/>
                  </a:lnTo>
                  <a:lnTo>
                    <a:pt x="380619" y="3961765"/>
                  </a:lnTo>
                  <a:cubicBezTo>
                    <a:pt x="2249170" y="3770249"/>
                    <a:pt x="3732403" y="2271522"/>
                    <a:pt x="3921760" y="400812"/>
                  </a:cubicBezTo>
                  <a:close/>
                </a:path>
              </a:pathLst>
            </a:custGeom>
            <a:solidFill>
              <a:srgbClr val="4B7E1B"/>
            </a:solidFill>
          </p:spPr>
        </p:sp>
      </p:grpSp>
      <p:grpSp>
        <p:nvGrpSpPr>
          <p:cNvPr id="4" name="Group 4"/>
          <p:cNvGrpSpPr/>
          <p:nvPr/>
        </p:nvGrpSpPr>
        <p:grpSpPr>
          <a:xfrm>
            <a:off x="1" y="-19050"/>
            <a:ext cx="2955940" cy="2985400"/>
            <a:chOff x="0" y="0"/>
            <a:chExt cx="3941254" cy="3980534"/>
          </a:xfrm>
        </p:grpSpPr>
        <p:sp>
          <p:nvSpPr>
            <p:cNvPr id="5" name="Freeform 5"/>
            <p:cNvSpPr/>
            <p:nvPr/>
          </p:nvSpPr>
          <p:spPr>
            <a:xfrm>
              <a:off x="0" y="0"/>
              <a:ext cx="3941191" cy="3980561"/>
            </a:xfrm>
            <a:custGeom>
              <a:avLst/>
              <a:gdLst/>
              <a:ahLst/>
              <a:cxnLst/>
              <a:rect l="l" t="t" r="r" b="b"/>
              <a:pathLst>
                <a:path w="3941191" h="3980561">
                  <a:moveTo>
                    <a:pt x="0" y="0"/>
                  </a:moveTo>
                  <a:lnTo>
                    <a:pt x="3941191" y="0"/>
                  </a:lnTo>
                  <a:lnTo>
                    <a:pt x="3920998" y="400685"/>
                  </a:lnTo>
                  <a:cubicBezTo>
                    <a:pt x="3731641" y="2271268"/>
                    <a:pt x="2248789" y="3769614"/>
                    <a:pt x="380492" y="3961130"/>
                  </a:cubicBezTo>
                  <a:lnTo>
                    <a:pt x="0" y="3980561"/>
                  </a:lnTo>
                  <a:close/>
                </a:path>
              </a:pathLst>
            </a:custGeom>
            <a:solidFill>
              <a:srgbClr val="D2D592"/>
            </a:solidFill>
          </p:spPr>
        </p:sp>
      </p:grpSp>
      <p:grpSp>
        <p:nvGrpSpPr>
          <p:cNvPr id="6" name="Group 6"/>
          <p:cNvGrpSpPr/>
          <p:nvPr/>
        </p:nvGrpSpPr>
        <p:grpSpPr>
          <a:xfrm>
            <a:off x="1" y="1"/>
            <a:ext cx="1505174" cy="1519522"/>
            <a:chOff x="0" y="0"/>
            <a:chExt cx="2006898" cy="2026030"/>
          </a:xfrm>
        </p:grpSpPr>
        <p:sp>
          <p:nvSpPr>
            <p:cNvPr id="7" name="Freeform 7"/>
            <p:cNvSpPr/>
            <p:nvPr/>
          </p:nvSpPr>
          <p:spPr>
            <a:xfrm>
              <a:off x="0" y="0"/>
              <a:ext cx="2006854" cy="2026031"/>
            </a:xfrm>
            <a:custGeom>
              <a:avLst/>
              <a:gdLst/>
              <a:ahLst/>
              <a:cxnLst/>
              <a:rect l="l" t="t" r="r" b="b"/>
              <a:pathLst>
                <a:path w="2006854" h="2026031">
                  <a:moveTo>
                    <a:pt x="0" y="0"/>
                  </a:moveTo>
                  <a:lnTo>
                    <a:pt x="2006854" y="0"/>
                  </a:lnTo>
                  <a:lnTo>
                    <a:pt x="1996567" y="201295"/>
                  </a:lnTo>
                  <a:cubicBezTo>
                    <a:pt x="1898777" y="1153541"/>
                    <a:pt x="1133475" y="1918970"/>
                    <a:pt x="181356" y="2016760"/>
                  </a:cubicBezTo>
                  <a:lnTo>
                    <a:pt x="0" y="2026031"/>
                  </a:lnTo>
                  <a:close/>
                </a:path>
              </a:pathLst>
            </a:custGeom>
            <a:solidFill>
              <a:srgbClr val="FDFAF6"/>
            </a:solidFill>
          </p:spPr>
        </p:sp>
      </p:grpSp>
      <p:grpSp>
        <p:nvGrpSpPr>
          <p:cNvPr id="8" name="Group 8"/>
          <p:cNvGrpSpPr/>
          <p:nvPr/>
        </p:nvGrpSpPr>
        <p:grpSpPr>
          <a:xfrm>
            <a:off x="2187498" y="885200"/>
            <a:ext cx="1162531" cy="1162532"/>
            <a:chOff x="0" y="0"/>
            <a:chExt cx="1550042" cy="1550042"/>
          </a:xfrm>
        </p:grpSpPr>
        <p:sp>
          <p:nvSpPr>
            <p:cNvPr id="9" name="Freeform 9"/>
            <p:cNvSpPr/>
            <p:nvPr/>
          </p:nvSpPr>
          <p:spPr>
            <a:xfrm>
              <a:off x="0" y="0"/>
              <a:ext cx="1550162" cy="1550162"/>
            </a:xfrm>
            <a:custGeom>
              <a:avLst/>
              <a:gdLst/>
              <a:ahLst/>
              <a:cxnLst/>
              <a:rect l="l" t="t" r="r" b="b"/>
              <a:pathLst>
                <a:path w="1550162" h="1550162">
                  <a:moveTo>
                    <a:pt x="775081" y="1550035"/>
                  </a:moveTo>
                  <a:cubicBezTo>
                    <a:pt x="1203071" y="1550035"/>
                    <a:pt x="1550162" y="1203071"/>
                    <a:pt x="1550162" y="774954"/>
                  </a:cubicBezTo>
                  <a:cubicBezTo>
                    <a:pt x="1550162" y="346837"/>
                    <a:pt x="1203071" y="0"/>
                    <a:pt x="775081" y="0"/>
                  </a:cubicBezTo>
                  <a:cubicBezTo>
                    <a:pt x="347091" y="0"/>
                    <a:pt x="0" y="346964"/>
                    <a:pt x="0" y="775081"/>
                  </a:cubicBezTo>
                  <a:cubicBezTo>
                    <a:pt x="0" y="1203198"/>
                    <a:pt x="346964" y="1550162"/>
                    <a:pt x="775081" y="1550162"/>
                  </a:cubicBezTo>
                  <a:close/>
                </a:path>
              </a:pathLst>
            </a:custGeom>
            <a:solidFill>
              <a:srgbClr val="4B7E1B"/>
            </a:solidFill>
          </p:spPr>
        </p:sp>
      </p:grpSp>
      <p:sp>
        <p:nvSpPr>
          <p:cNvPr id="10" name="AutoShape 10"/>
          <p:cNvSpPr/>
          <p:nvPr/>
        </p:nvSpPr>
        <p:spPr>
          <a:xfrm rot="4033">
            <a:off x="1099566" y="6281521"/>
            <a:ext cx="16237601" cy="0"/>
          </a:xfrm>
          <a:prstGeom prst="line">
            <a:avLst/>
          </a:prstGeom>
          <a:ln w="9525" cap="rnd">
            <a:solidFill>
              <a:srgbClr val="4B7E1B"/>
            </a:solidFill>
            <a:prstDash val="solid"/>
            <a:headEnd type="none" w="sm" len="sm"/>
            <a:tailEnd type="none" w="sm" len="sm"/>
          </a:ln>
        </p:spPr>
      </p:sp>
      <p:grpSp>
        <p:nvGrpSpPr>
          <p:cNvPr id="11" name="Group 11"/>
          <p:cNvGrpSpPr/>
          <p:nvPr/>
        </p:nvGrpSpPr>
        <p:grpSpPr>
          <a:xfrm rot="-5400000">
            <a:off x="2504160" y="6085259"/>
            <a:ext cx="122465" cy="391885"/>
            <a:chOff x="0" y="0"/>
            <a:chExt cx="163286" cy="522514"/>
          </a:xfrm>
        </p:grpSpPr>
        <p:sp>
          <p:nvSpPr>
            <p:cNvPr id="12" name="Freeform 12"/>
            <p:cNvSpPr/>
            <p:nvPr/>
          </p:nvSpPr>
          <p:spPr>
            <a:xfrm>
              <a:off x="0" y="0"/>
              <a:ext cx="163322" cy="522478"/>
            </a:xfrm>
            <a:custGeom>
              <a:avLst/>
              <a:gdLst/>
              <a:ahLst/>
              <a:cxnLst/>
              <a:rect l="l" t="t" r="r" b="b"/>
              <a:pathLst>
                <a:path w="163322" h="522478">
                  <a:moveTo>
                    <a:pt x="0" y="0"/>
                  </a:moveTo>
                  <a:lnTo>
                    <a:pt x="163322" y="0"/>
                  </a:lnTo>
                  <a:lnTo>
                    <a:pt x="163322" y="522478"/>
                  </a:lnTo>
                  <a:lnTo>
                    <a:pt x="0" y="522478"/>
                  </a:lnTo>
                  <a:close/>
                </a:path>
              </a:pathLst>
            </a:custGeom>
            <a:solidFill>
              <a:srgbClr val="4B7E1B"/>
            </a:solidFill>
          </p:spPr>
        </p:sp>
      </p:grpSp>
      <p:grpSp>
        <p:nvGrpSpPr>
          <p:cNvPr id="13" name="Group 13"/>
          <p:cNvGrpSpPr/>
          <p:nvPr/>
        </p:nvGrpSpPr>
        <p:grpSpPr>
          <a:xfrm rot="-5400000">
            <a:off x="5821725" y="6085258"/>
            <a:ext cx="122465" cy="391885"/>
            <a:chOff x="0" y="0"/>
            <a:chExt cx="163286" cy="522514"/>
          </a:xfrm>
        </p:grpSpPr>
        <p:sp>
          <p:nvSpPr>
            <p:cNvPr id="14" name="Freeform 14"/>
            <p:cNvSpPr/>
            <p:nvPr/>
          </p:nvSpPr>
          <p:spPr>
            <a:xfrm>
              <a:off x="0" y="0"/>
              <a:ext cx="163322" cy="522478"/>
            </a:xfrm>
            <a:custGeom>
              <a:avLst/>
              <a:gdLst/>
              <a:ahLst/>
              <a:cxnLst/>
              <a:rect l="l" t="t" r="r" b="b"/>
              <a:pathLst>
                <a:path w="163322" h="522478">
                  <a:moveTo>
                    <a:pt x="0" y="0"/>
                  </a:moveTo>
                  <a:lnTo>
                    <a:pt x="163322" y="0"/>
                  </a:lnTo>
                  <a:lnTo>
                    <a:pt x="163322" y="522478"/>
                  </a:lnTo>
                  <a:lnTo>
                    <a:pt x="0" y="522478"/>
                  </a:lnTo>
                  <a:close/>
                </a:path>
              </a:pathLst>
            </a:custGeom>
            <a:solidFill>
              <a:srgbClr val="D2D592"/>
            </a:solidFill>
          </p:spPr>
        </p:sp>
      </p:grpSp>
      <p:grpSp>
        <p:nvGrpSpPr>
          <p:cNvPr id="15" name="Group 15"/>
          <p:cNvGrpSpPr/>
          <p:nvPr/>
        </p:nvGrpSpPr>
        <p:grpSpPr>
          <a:xfrm rot="-5400000">
            <a:off x="9067524" y="6085259"/>
            <a:ext cx="122465" cy="391885"/>
            <a:chOff x="0" y="0"/>
            <a:chExt cx="163286" cy="522514"/>
          </a:xfrm>
        </p:grpSpPr>
        <p:sp>
          <p:nvSpPr>
            <p:cNvPr id="16" name="Freeform 16"/>
            <p:cNvSpPr/>
            <p:nvPr/>
          </p:nvSpPr>
          <p:spPr>
            <a:xfrm>
              <a:off x="0" y="0"/>
              <a:ext cx="163322" cy="522478"/>
            </a:xfrm>
            <a:custGeom>
              <a:avLst/>
              <a:gdLst/>
              <a:ahLst/>
              <a:cxnLst/>
              <a:rect l="l" t="t" r="r" b="b"/>
              <a:pathLst>
                <a:path w="163322" h="522478">
                  <a:moveTo>
                    <a:pt x="0" y="0"/>
                  </a:moveTo>
                  <a:lnTo>
                    <a:pt x="163322" y="0"/>
                  </a:lnTo>
                  <a:lnTo>
                    <a:pt x="163322" y="522478"/>
                  </a:lnTo>
                  <a:lnTo>
                    <a:pt x="0" y="522478"/>
                  </a:lnTo>
                  <a:close/>
                </a:path>
              </a:pathLst>
            </a:custGeom>
            <a:solidFill>
              <a:srgbClr val="4B7E1B"/>
            </a:solidFill>
          </p:spPr>
        </p:sp>
      </p:grpSp>
      <p:grpSp>
        <p:nvGrpSpPr>
          <p:cNvPr id="17" name="Group 17"/>
          <p:cNvGrpSpPr/>
          <p:nvPr/>
        </p:nvGrpSpPr>
        <p:grpSpPr>
          <a:xfrm rot="-5400000">
            <a:off x="12396947" y="6085258"/>
            <a:ext cx="122464" cy="391886"/>
            <a:chOff x="0" y="0"/>
            <a:chExt cx="163286" cy="522514"/>
          </a:xfrm>
        </p:grpSpPr>
        <p:sp>
          <p:nvSpPr>
            <p:cNvPr id="18" name="Freeform 18"/>
            <p:cNvSpPr/>
            <p:nvPr/>
          </p:nvSpPr>
          <p:spPr>
            <a:xfrm>
              <a:off x="0" y="0"/>
              <a:ext cx="163322" cy="522478"/>
            </a:xfrm>
            <a:custGeom>
              <a:avLst/>
              <a:gdLst/>
              <a:ahLst/>
              <a:cxnLst/>
              <a:rect l="l" t="t" r="r" b="b"/>
              <a:pathLst>
                <a:path w="163322" h="522478">
                  <a:moveTo>
                    <a:pt x="0" y="0"/>
                  </a:moveTo>
                  <a:lnTo>
                    <a:pt x="163322" y="0"/>
                  </a:lnTo>
                  <a:lnTo>
                    <a:pt x="163322" y="522478"/>
                  </a:lnTo>
                  <a:lnTo>
                    <a:pt x="0" y="522478"/>
                  </a:lnTo>
                  <a:close/>
                </a:path>
              </a:pathLst>
            </a:custGeom>
            <a:solidFill>
              <a:srgbClr val="D2D592"/>
            </a:solidFill>
          </p:spPr>
        </p:sp>
      </p:grpSp>
      <p:grpSp>
        <p:nvGrpSpPr>
          <p:cNvPr id="19" name="Group 19"/>
          <p:cNvGrpSpPr/>
          <p:nvPr/>
        </p:nvGrpSpPr>
        <p:grpSpPr>
          <a:xfrm rot="-5400000">
            <a:off x="15713258" y="6085258"/>
            <a:ext cx="122464" cy="391886"/>
            <a:chOff x="0" y="0"/>
            <a:chExt cx="163286" cy="522514"/>
          </a:xfrm>
        </p:grpSpPr>
        <p:sp>
          <p:nvSpPr>
            <p:cNvPr id="20" name="Freeform 20"/>
            <p:cNvSpPr/>
            <p:nvPr/>
          </p:nvSpPr>
          <p:spPr>
            <a:xfrm>
              <a:off x="0" y="0"/>
              <a:ext cx="163322" cy="522478"/>
            </a:xfrm>
            <a:custGeom>
              <a:avLst/>
              <a:gdLst/>
              <a:ahLst/>
              <a:cxnLst/>
              <a:rect l="l" t="t" r="r" b="b"/>
              <a:pathLst>
                <a:path w="163322" h="522478">
                  <a:moveTo>
                    <a:pt x="0" y="0"/>
                  </a:moveTo>
                  <a:lnTo>
                    <a:pt x="163322" y="0"/>
                  </a:lnTo>
                  <a:lnTo>
                    <a:pt x="163322" y="522478"/>
                  </a:lnTo>
                  <a:lnTo>
                    <a:pt x="0" y="522478"/>
                  </a:lnTo>
                  <a:close/>
                </a:path>
              </a:pathLst>
            </a:custGeom>
            <a:solidFill>
              <a:srgbClr val="4B7E1B"/>
            </a:solidFill>
          </p:spPr>
        </p:sp>
      </p:grpSp>
      <p:sp>
        <p:nvSpPr>
          <p:cNvPr id="21" name="Freeform 21"/>
          <p:cNvSpPr/>
          <p:nvPr/>
        </p:nvSpPr>
        <p:spPr>
          <a:xfrm>
            <a:off x="62720" y="4425172"/>
            <a:ext cx="1930574" cy="1713384"/>
          </a:xfrm>
          <a:custGeom>
            <a:avLst/>
            <a:gdLst/>
            <a:ahLst/>
            <a:cxnLst/>
            <a:rect l="l" t="t" r="r" b="b"/>
            <a:pathLst>
              <a:path w="1930574" h="1713384">
                <a:moveTo>
                  <a:pt x="0" y="0"/>
                </a:moveTo>
                <a:lnTo>
                  <a:pt x="1930573" y="0"/>
                </a:lnTo>
                <a:lnTo>
                  <a:pt x="1930573" y="1713384"/>
                </a:lnTo>
                <a:lnTo>
                  <a:pt x="0" y="171338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2" name="Freeform 22"/>
          <p:cNvSpPr/>
          <p:nvPr/>
        </p:nvSpPr>
        <p:spPr>
          <a:xfrm>
            <a:off x="15198529" y="1720685"/>
            <a:ext cx="1634880" cy="1538831"/>
          </a:xfrm>
          <a:custGeom>
            <a:avLst/>
            <a:gdLst/>
            <a:ahLst/>
            <a:cxnLst/>
            <a:rect l="l" t="t" r="r" b="b"/>
            <a:pathLst>
              <a:path w="1634880" h="1538831">
                <a:moveTo>
                  <a:pt x="0" y="0"/>
                </a:moveTo>
                <a:lnTo>
                  <a:pt x="1634879" y="0"/>
                </a:lnTo>
                <a:lnTo>
                  <a:pt x="1634879" y="1538831"/>
                </a:lnTo>
                <a:lnTo>
                  <a:pt x="0" y="153883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3" name="TextBox 23"/>
          <p:cNvSpPr txBox="1"/>
          <p:nvPr/>
        </p:nvSpPr>
        <p:spPr>
          <a:xfrm>
            <a:off x="1477972" y="1966225"/>
            <a:ext cx="15823692" cy="1000125"/>
          </a:xfrm>
          <a:prstGeom prst="rect">
            <a:avLst/>
          </a:prstGeom>
        </p:spPr>
        <p:txBody>
          <a:bodyPr lIns="0" tIns="0" rIns="0" bIns="0" rtlCol="0" anchor="t">
            <a:spAutoFit/>
          </a:bodyPr>
          <a:lstStyle/>
          <a:p>
            <a:pPr algn="ctr">
              <a:lnSpc>
                <a:spcPts val="7920"/>
              </a:lnSpc>
            </a:pPr>
            <a:r>
              <a:rPr lang="en-US" sz="6600">
                <a:solidFill>
                  <a:srgbClr val="000000"/>
                </a:solidFill>
                <a:latin typeface="League Spartan"/>
              </a:rPr>
              <a:t>NEIGHBOR ENGAGEMENT</a:t>
            </a:r>
          </a:p>
        </p:txBody>
      </p:sp>
      <p:sp>
        <p:nvSpPr>
          <p:cNvPr id="24" name="TextBox 24"/>
          <p:cNvSpPr txBox="1"/>
          <p:nvPr/>
        </p:nvSpPr>
        <p:spPr>
          <a:xfrm>
            <a:off x="1028007" y="4786503"/>
            <a:ext cx="2990088" cy="466725"/>
          </a:xfrm>
          <a:prstGeom prst="rect">
            <a:avLst/>
          </a:prstGeom>
        </p:spPr>
        <p:txBody>
          <a:bodyPr lIns="0" tIns="0" rIns="0" bIns="0" rtlCol="0" anchor="t">
            <a:spAutoFit/>
          </a:bodyPr>
          <a:lstStyle/>
          <a:p>
            <a:pPr algn="ctr">
              <a:lnSpc>
                <a:spcPts val="3240"/>
              </a:lnSpc>
            </a:pPr>
            <a:r>
              <a:rPr lang="en-US" sz="2700">
                <a:solidFill>
                  <a:srgbClr val="000000"/>
                </a:solidFill>
                <a:latin typeface="Arial Bold"/>
              </a:rPr>
              <a:t>HOW</a:t>
            </a:r>
          </a:p>
        </p:txBody>
      </p:sp>
      <p:sp>
        <p:nvSpPr>
          <p:cNvPr id="25" name="TextBox 25"/>
          <p:cNvSpPr txBox="1"/>
          <p:nvPr/>
        </p:nvSpPr>
        <p:spPr>
          <a:xfrm>
            <a:off x="4227174" y="4786503"/>
            <a:ext cx="2990088" cy="466725"/>
          </a:xfrm>
          <a:prstGeom prst="rect">
            <a:avLst/>
          </a:prstGeom>
        </p:spPr>
        <p:txBody>
          <a:bodyPr lIns="0" tIns="0" rIns="0" bIns="0" rtlCol="0" anchor="t">
            <a:spAutoFit/>
          </a:bodyPr>
          <a:lstStyle/>
          <a:p>
            <a:pPr algn="ctr">
              <a:lnSpc>
                <a:spcPts val="3240"/>
              </a:lnSpc>
            </a:pPr>
            <a:r>
              <a:rPr lang="en-US" sz="2700">
                <a:solidFill>
                  <a:srgbClr val="000000"/>
                </a:solidFill>
                <a:latin typeface="Arial Bold"/>
              </a:rPr>
              <a:t>WHEN</a:t>
            </a:r>
          </a:p>
        </p:txBody>
      </p:sp>
      <p:sp>
        <p:nvSpPr>
          <p:cNvPr id="26" name="TextBox 26"/>
          <p:cNvSpPr txBox="1"/>
          <p:nvPr/>
        </p:nvSpPr>
        <p:spPr>
          <a:xfrm>
            <a:off x="7426341" y="4786503"/>
            <a:ext cx="2990088" cy="466725"/>
          </a:xfrm>
          <a:prstGeom prst="rect">
            <a:avLst/>
          </a:prstGeom>
        </p:spPr>
        <p:txBody>
          <a:bodyPr lIns="0" tIns="0" rIns="0" bIns="0" rtlCol="0" anchor="t">
            <a:spAutoFit/>
          </a:bodyPr>
          <a:lstStyle/>
          <a:p>
            <a:pPr algn="ctr">
              <a:lnSpc>
                <a:spcPts val="3240"/>
              </a:lnSpc>
            </a:pPr>
            <a:r>
              <a:rPr lang="en-US" sz="2700">
                <a:solidFill>
                  <a:srgbClr val="000000"/>
                </a:solidFill>
                <a:latin typeface="Arial Bold"/>
              </a:rPr>
              <a:t>WHO</a:t>
            </a:r>
          </a:p>
        </p:txBody>
      </p:sp>
      <p:sp>
        <p:nvSpPr>
          <p:cNvPr id="27" name="TextBox 27"/>
          <p:cNvSpPr txBox="1"/>
          <p:nvPr/>
        </p:nvSpPr>
        <p:spPr>
          <a:xfrm>
            <a:off x="13824674" y="4786503"/>
            <a:ext cx="2990088" cy="466725"/>
          </a:xfrm>
          <a:prstGeom prst="rect">
            <a:avLst/>
          </a:prstGeom>
        </p:spPr>
        <p:txBody>
          <a:bodyPr lIns="0" tIns="0" rIns="0" bIns="0" rtlCol="0" anchor="t">
            <a:spAutoFit/>
          </a:bodyPr>
          <a:lstStyle/>
          <a:p>
            <a:pPr algn="ctr">
              <a:lnSpc>
                <a:spcPts val="3240"/>
              </a:lnSpc>
            </a:pPr>
            <a:r>
              <a:rPr lang="en-US" sz="2700">
                <a:solidFill>
                  <a:srgbClr val="000000"/>
                </a:solidFill>
                <a:latin typeface="Arial Bold"/>
              </a:rPr>
              <a:t>WHAT</a:t>
            </a:r>
          </a:p>
        </p:txBody>
      </p:sp>
      <p:sp>
        <p:nvSpPr>
          <p:cNvPr id="28" name="TextBox 28"/>
          <p:cNvSpPr txBox="1"/>
          <p:nvPr/>
        </p:nvSpPr>
        <p:spPr>
          <a:xfrm>
            <a:off x="1028007" y="7250049"/>
            <a:ext cx="2990088" cy="1762125"/>
          </a:xfrm>
          <a:prstGeom prst="rect">
            <a:avLst/>
          </a:prstGeom>
        </p:spPr>
        <p:txBody>
          <a:bodyPr lIns="0" tIns="0" rIns="0" bIns="0" rtlCol="0" anchor="t">
            <a:spAutoFit/>
          </a:bodyPr>
          <a:lstStyle/>
          <a:p>
            <a:pPr marL="507364" lvl="1" indent="-253682">
              <a:lnSpc>
                <a:spcPts val="2819"/>
              </a:lnSpc>
              <a:buFont typeface="Arial"/>
              <a:buChar char="•"/>
            </a:pPr>
            <a:r>
              <a:rPr lang="en-US" sz="2349">
                <a:solidFill>
                  <a:srgbClr val="000000"/>
                </a:solidFill>
                <a:latin typeface="Lato Bold"/>
              </a:rPr>
              <a:t>Listening sessions</a:t>
            </a:r>
          </a:p>
          <a:p>
            <a:pPr marL="507364" lvl="1" indent="-253682">
              <a:lnSpc>
                <a:spcPts val="2819"/>
              </a:lnSpc>
              <a:buFont typeface="Arial"/>
              <a:buChar char="•"/>
            </a:pPr>
            <a:r>
              <a:rPr lang="en-US" sz="2349">
                <a:solidFill>
                  <a:srgbClr val="000000"/>
                </a:solidFill>
                <a:latin typeface="Lato Bold"/>
              </a:rPr>
              <a:t>Surveys</a:t>
            </a:r>
          </a:p>
          <a:p>
            <a:pPr marL="507364" lvl="1" indent="-253682">
              <a:lnSpc>
                <a:spcPts val="2819"/>
              </a:lnSpc>
              <a:buFont typeface="Arial"/>
              <a:buChar char="•"/>
            </a:pPr>
            <a:r>
              <a:rPr lang="en-US" sz="2349">
                <a:solidFill>
                  <a:srgbClr val="000000"/>
                </a:solidFill>
                <a:latin typeface="Lato Bold"/>
              </a:rPr>
              <a:t>One-on-one interviews</a:t>
            </a:r>
          </a:p>
          <a:p>
            <a:pPr marL="507364" lvl="1" indent="-253682">
              <a:lnSpc>
                <a:spcPts val="2819"/>
              </a:lnSpc>
              <a:buFont typeface="Arial"/>
              <a:buChar char="•"/>
            </a:pPr>
            <a:r>
              <a:rPr lang="en-US" sz="2349">
                <a:solidFill>
                  <a:srgbClr val="000000"/>
                </a:solidFill>
                <a:latin typeface="Lato Bold"/>
              </a:rPr>
              <a:t>Compensation</a:t>
            </a:r>
          </a:p>
        </p:txBody>
      </p:sp>
      <p:sp>
        <p:nvSpPr>
          <p:cNvPr id="29" name="TextBox 29"/>
          <p:cNvSpPr txBox="1"/>
          <p:nvPr/>
        </p:nvSpPr>
        <p:spPr>
          <a:xfrm>
            <a:off x="4351366" y="7250049"/>
            <a:ext cx="2990088" cy="2114550"/>
          </a:xfrm>
          <a:prstGeom prst="rect">
            <a:avLst/>
          </a:prstGeom>
        </p:spPr>
        <p:txBody>
          <a:bodyPr lIns="0" tIns="0" rIns="0" bIns="0" rtlCol="0" anchor="t">
            <a:spAutoFit/>
          </a:bodyPr>
          <a:lstStyle/>
          <a:p>
            <a:pPr marL="507364" lvl="1" indent="-253682">
              <a:lnSpc>
                <a:spcPts val="2819"/>
              </a:lnSpc>
              <a:buFont typeface="Arial"/>
              <a:buChar char="•"/>
            </a:pPr>
            <a:r>
              <a:rPr lang="en-US" sz="2349">
                <a:solidFill>
                  <a:srgbClr val="000000"/>
                </a:solidFill>
                <a:latin typeface="Lato Bold"/>
              </a:rPr>
              <a:t>Neighbor engagement commences in Sept.-Oct. 2023</a:t>
            </a:r>
          </a:p>
          <a:p>
            <a:pPr marL="507364" lvl="1" indent="-253682">
              <a:lnSpc>
                <a:spcPts val="2819"/>
              </a:lnSpc>
              <a:buFont typeface="Arial"/>
              <a:buChar char="•"/>
            </a:pPr>
            <a:r>
              <a:rPr lang="en-US" sz="2349">
                <a:solidFill>
                  <a:srgbClr val="000000"/>
                </a:solidFill>
                <a:latin typeface="Lato Bold"/>
              </a:rPr>
              <a:t>Gather findings Nov.-Dec. 2023</a:t>
            </a:r>
          </a:p>
        </p:txBody>
      </p:sp>
      <p:sp>
        <p:nvSpPr>
          <p:cNvPr id="30" name="TextBox 30"/>
          <p:cNvSpPr txBox="1"/>
          <p:nvPr/>
        </p:nvSpPr>
        <p:spPr>
          <a:xfrm>
            <a:off x="7674725" y="7250049"/>
            <a:ext cx="2990088" cy="1057275"/>
          </a:xfrm>
          <a:prstGeom prst="rect">
            <a:avLst/>
          </a:prstGeom>
        </p:spPr>
        <p:txBody>
          <a:bodyPr lIns="0" tIns="0" rIns="0" bIns="0" rtlCol="0" anchor="t">
            <a:spAutoFit/>
          </a:bodyPr>
          <a:lstStyle/>
          <a:p>
            <a:pPr marL="507364" lvl="1" indent="-253682">
              <a:lnSpc>
                <a:spcPts val="2819"/>
              </a:lnSpc>
              <a:buFont typeface="Arial"/>
              <a:buChar char="•"/>
            </a:pPr>
            <a:r>
              <a:rPr lang="en-US" sz="2349">
                <a:solidFill>
                  <a:srgbClr val="000000"/>
                </a:solidFill>
                <a:latin typeface="Lato Bold"/>
              </a:rPr>
              <a:t>Intentionality </a:t>
            </a:r>
          </a:p>
          <a:p>
            <a:pPr marL="507364" lvl="1" indent="-253682">
              <a:lnSpc>
                <a:spcPts val="2819"/>
              </a:lnSpc>
              <a:buFont typeface="Arial"/>
              <a:buChar char="•"/>
            </a:pPr>
            <a:r>
              <a:rPr lang="en-US" sz="2349">
                <a:solidFill>
                  <a:srgbClr val="000000"/>
                </a:solidFill>
                <a:latin typeface="Lato Bold"/>
              </a:rPr>
              <a:t>Wide range of neighbors served</a:t>
            </a:r>
          </a:p>
        </p:txBody>
      </p:sp>
      <p:sp>
        <p:nvSpPr>
          <p:cNvPr id="31" name="TextBox 31"/>
          <p:cNvSpPr txBox="1"/>
          <p:nvPr/>
        </p:nvSpPr>
        <p:spPr>
          <a:xfrm>
            <a:off x="10998084" y="7250049"/>
            <a:ext cx="2990088" cy="1057275"/>
          </a:xfrm>
          <a:prstGeom prst="rect">
            <a:avLst/>
          </a:prstGeom>
        </p:spPr>
        <p:txBody>
          <a:bodyPr lIns="0" tIns="0" rIns="0" bIns="0" rtlCol="0" anchor="t">
            <a:spAutoFit/>
          </a:bodyPr>
          <a:lstStyle/>
          <a:p>
            <a:pPr marL="507364" lvl="1" indent="-253682">
              <a:lnSpc>
                <a:spcPts val="2819"/>
              </a:lnSpc>
              <a:buFont typeface="Arial"/>
              <a:buChar char="•"/>
            </a:pPr>
            <a:r>
              <a:rPr lang="en-US" sz="2349">
                <a:solidFill>
                  <a:srgbClr val="000000"/>
                </a:solidFill>
                <a:latin typeface="Lato Bold"/>
              </a:rPr>
              <a:t>Quiet, private space</a:t>
            </a:r>
          </a:p>
          <a:p>
            <a:pPr marL="507364" lvl="1" indent="-253682">
              <a:lnSpc>
                <a:spcPts val="2819"/>
              </a:lnSpc>
              <a:buFont typeface="Arial"/>
              <a:buChar char="•"/>
            </a:pPr>
            <a:r>
              <a:rPr lang="en-US" sz="2349">
                <a:solidFill>
                  <a:srgbClr val="000000"/>
                </a:solidFill>
                <a:latin typeface="Lato Bold"/>
              </a:rPr>
              <a:t>Virtual (i.e., Zoom)</a:t>
            </a:r>
          </a:p>
        </p:txBody>
      </p:sp>
      <p:sp>
        <p:nvSpPr>
          <p:cNvPr id="32" name="TextBox 32"/>
          <p:cNvSpPr txBox="1"/>
          <p:nvPr/>
        </p:nvSpPr>
        <p:spPr>
          <a:xfrm>
            <a:off x="14321443" y="7250049"/>
            <a:ext cx="2990088" cy="1762125"/>
          </a:xfrm>
          <a:prstGeom prst="rect">
            <a:avLst/>
          </a:prstGeom>
        </p:spPr>
        <p:txBody>
          <a:bodyPr lIns="0" tIns="0" rIns="0" bIns="0" rtlCol="0" anchor="t">
            <a:spAutoFit/>
          </a:bodyPr>
          <a:lstStyle/>
          <a:p>
            <a:pPr marL="507364" lvl="1" indent="-253682">
              <a:lnSpc>
                <a:spcPts val="2819"/>
              </a:lnSpc>
              <a:buFont typeface="Arial"/>
              <a:buChar char="•"/>
            </a:pPr>
            <a:r>
              <a:rPr lang="en-US" sz="2349">
                <a:solidFill>
                  <a:srgbClr val="000000"/>
                </a:solidFill>
                <a:latin typeface="Lato Bold"/>
              </a:rPr>
              <a:t>Identify common themes</a:t>
            </a:r>
          </a:p>
          <a:p>
            <a:pPr marL="507364" lvl="1" indent="-253682">
              <a:lnSpc>
                <a:spcPts val="2819"/>
              </a:lnSpc>
              <a:buFont typeface="Arial"/>
              <a:buChar char="•"/>
            </a:pPr>
            <a:r>
              <a:rPr lang="en-US" sz="2349">
                <a:solidFill>
                  <a:srgbClr val="000000"/>
                </a:solidFill>
                <a:latin typeface="Lato Bold"/>
              </a:rPr>
              <a:t>Implement changes</a:t>
            </a:r>
          </a:p>
          <a:p>
            <a:pPr marL="507364" lvl="1" indent="-253682">
              <a:lnSpc>
                <a:spcPts val="2819"/>
              </a:lnSpc>
              <a:buFont typeface="Arial"/>
              <a:buChar char="•"/>
            </a:pPr>
            <a:r>
              <a:rPr lang="en-US" sz="2349">
                <a:solidFill>
                  <a:srgbClr val="000000"/>
                </a:solidFill>
                <a:latin typeface="Lato Bold"/>
              </a:rPr>
              <a:t>Feedback loop</a:t>
            </a:r>
          </a:p>
        </p:txBody>
      </p:sp>
      <p:sp>
        <p:nvSpPr>
          <p:cNvPr id="33" name="TextBox 33"/>
          <p:cNvSpPr txBox="1"/>
          <p:nvPr/>
        </p:nvSpPr>
        <p:spPr>
          <a:xfrm>
            <a:off x="10625507" y="4786503"/>
            <a:ext cx="2990088" cy="466725"/>
          </a:xfrm>
          <a:prstGeom prst="rect">
            <a:avLst/>
          </a:prstGeom>
        </p:spPr>
        <p:txBody>
          <a:bodyPr lIns="0" tIns="0" rIns="0" bIns="0" rtlCol="0" anchor="t">
            <a:spAutoFit/>
          </a:bodyPr>
          <a:lstStyle/>
          <a:p>
            <a:pPr algn="ctr">
              <a:lnSpc>
                <a:spcPts val="3240"/>
              </a:lnSpc>
            </a:pPr>
            <a:r>
              <a:rPr lang="en-US" sz="2700">
                <a:solidFill>
                  <a:srgbClr val="000000"/>
                </a:solidFill>
                <a:latin typeface="Arial Bold"/>
              </a:rPr>
              <a:t>WHERE</a:t>
            </a:r>
          </a:p>
        </p:txBody>
      </p:sp>
      <p:sp>
        <p:nvSpPr>
          <p:cNvPr id="34" name="TextBox 34"/>
          <p:cNvSpPr txBox="1"/>
          <p:nvPr/>
        </p:nvSpPr>
        <p:spPr>
          <a:xfrm>
            <a:off x="4351366" y="580400"/>
            <a:ext cx="4617720" cy="304800"/>
          </a:xfrm>
          <a:prstGeom prst="rect">
            <a:avLst/>
          </a:prstGeom>
        </p:spPr>
        <p:txBody>
          <a:bodyPr lIns="0" tIns="0" rIns="0" bIns="0" rtlCol="0" anchor="t">
            <a:spAutoFit/>
          </a:bodyPr>
          <a:lstStyle/>
          <a:p>
            <a:pPr algn="l">
              <a:lnSpc>
                <a:spcPts val="2160"/>
              </a:lnSpc>
            </a:pPr>
            <a:r>
              <a:rPr lang="en-US" sz="1800">
                <a:solidFill>
                  <a:srgbClr val="000000"/>
                </a:solidFill>
                <a:latin typeface="Arial"/>
              </a:rPr>
              <a:t>STEPS FOR CHANGE</a:t>
            </a:r>
          </a:p>
        </p:txBody>
      </p:sp>
      <p:sp>
        <p:nvSpPr>
          <p:cNvPr id="35" name="TextBox 35"/>
          <p:cNvSpPr txBox="1"/>
          <p:nvPr/>
        </p:nvSpPr>
        <p:spPr>
          <a:xfrm>
            <a:off x="15578547" y="2128150"/>
            <a:ext cx="989143" cy="838200"/>
          </a:xfrm>
          <a:prstGeom prst="rect">
            <a:avLst/>
          </a:prstGeom>
        </p:spPr>
        <p:txBody>
          <a:bodyPr lIns="0" tIns="0" rIns="0" bIns="0" rtlCol="0" anchor="t">
            <a:spAutoFit/>
          </a:bodyPr>
          <a:lstStyle/>
          <a:p>
            <a:pPr>
              <a:lnSpc>
                <a:spcPts val="2160"/>
              </a:lnSpc>
            </a:pPr>
            <a:r>
              <a:rPr lang="en-US" sz="1800">
                <a:solidFill>
                  <a:srgbClr val="000000"/>
                </a:solidFill>
                <a:latin typeface="Arial"/>
              </a:rPr>
              <a:t>CREATE</a:t>
            </a:r>
          </a:p>
          <a:p>
            <a:pPr>
              <a:lnSpc>
                <a:spcPts val="2160"/>
              </a:lnSpc>
            </a:pPr>
            <a:r>
              <a:rPr lang="en-US" sz="1800">
                <a:solidFill>
                  <a:srgbClr val="000000"/>
                </a:solidFill>
                <a:latin typeface="Arial"/>
              </a:rPr>
              <a:t>REVISE</a:t>
            </a:r>
          </a:p>
          <a:p>
            <a:pPr algn="l">
              <a:lnSpc>
                <a:spcPts val="2160"/>
              </a:lnSpc>
            </a:pPr>
            <a:r>
              <a:rPr lang="en-US" sz="1800">
                <a:solidFill>
                  <a:srgbClr val="000000"/>
                </a:solidFill>
                <a:latin typeface="Arial"/>
              </a:rPr>
              <a:t>SHARE</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heel(1)">
                                      <p:cBhvr>
                                        <p:cTn id="7" dur="2000"/>
                                        <p:tgtEl>
                                          <p:spTgt spid="35"/>
                                        </p:tgtEl>
                                      </p:cBhvr>
                                    </p:animEffect>
                                  </p:childTnLst>
                                </p:cTn>
                              </p:par>
                              <p:par>
                                <p:cTn id="8" presetID="21" presetClass="entr" presetSubtype="1"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heel(1)">
                                      <p:cBhvr>
                                        <p:cTn id="10" dur="20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1000"/>
                                        <p:tgtEl>
                                          <p:spTgt spid="21"/>
                                        </p:tgtEl>
                                      </p:cBhvr>
                                    </p:animEffect>
                                    <p:anim calcmode="lin" valueType="num">
                                      <p:cBhvr>
                                        <p:cTn id="16" dur="1000" fill="hold"/>
                                        <p:tgtEl>
                                          <p:spTgt spid="21"/>
                                        </p:tgtEl>
                                        <p:attrNameLst>
                                          <p:attrName>ppt_x</p:attrName>
                                        </p:attrNameLst>
                                      </p:cBhvr>
                                      <p:tavLst>
                                        <p:tav tm="0">
                                          <p:val>
                                            <p:strVal val="#ppt_x"/>
                                          </p:val>
                                        </p:tav>
                                        <p:tav tm="100000">
                                          <p:val>
                                            <p:strVal val="#ppt_x"/>
                                          </p:val>
                                        </p:tav>
                                      </p:tavLst>
                                    </p:anim>
                                    <p:anim calcmode="lin" valueType="num">
                                      <p:cBhvr>
                                        <p:cTn id="1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additive="base">
                                        <p:cTn id="22" dur="500" fill="hold"/>
                                        <p:tgtEl>
                                          <p:spTgt spid="24"/>
                                        </p:tgtEl>
                                        <p:attrNameLst>
                                          <p:attrName>ppt_x</p:attrName>
                                        </p:attrNameLst>
                                      </p:cBhvr>
                                      <p:tavLst>
                                        <p:tav tm="0">
                                          <p:val>
                                            <p:strVal val="#ppt_x"/>
                                          </p:val>
                                        </p:tav>
                                        <p:tav tm="100000">
                                          <p:val>
                                            <p:strVal val="#ppt_x"/>
                                          </p:val>
                                        </p:tav>
                                      </p:tavLst>
                                    </p:anim>
                                    <p:anim calcmode="lin" valueType="num">
                                      <p:cBhvr additive="base">
                                        <p:cTn id="23" dur="500" fill="hold"/>
                                        <p:tgtEl>
                                          <p:spTgt spid="24"/>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28"/>
                                        </p:tgtEl>
                                        <p:attrNameLst>
                                          <p:attrName>style.visibility</p:attrName>
                                        </p:attrNameLst>
                                      </p:cBhvr>
                                      <p:to>
                                        <p:strVal val="visible"/>
                                      </p:to>
                                    </p:set>
                                    <p:anim calcmode="lin" valueType="num">
                                      <p:cBhvr additive="base">
                                        <p:cTn id="26" dur="500" fill="hold"/>
                                        <p:tgtEl>
                                          <p:spTgt spid="28"/>
                                        </p:tgtEl>
                                        <p:attrNameLst>
                                          <p:attrName>ppt_x</p:attrName>
                                        </p:attrNameLst>
                                      </p:cBhvr>
                                      <p:tavLst>
                                        <p:tav tm="0">
                                          <p:val>
                                            <p:strVal val="#ppt_x"/>
                                          </p:val>
                                        </p:tav>
                                        <p:tav tm="100000">
                                          <p:val>
                                            <p:strVal val="#ppt_x"/>
                                          </p:val>
                                        </p:tav>
                                      </p:tavLst>
                                    </p:anim>
                                    <p:anim calcmode="lin" valueType="num">
                                      <p:cBhvr additive="base">
                                        <p:cTn id="27"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additive="base">
                                        <p:cTn id="32" dur="500" fill="hold"/>
                                        <p:tgtEl>
                                          <p:spTgt spid="25"/>
                                        </p:tgtEl>
                                        <p:attrNameLst>
                                          <p:attrName>ppt_x</p:attrName>
                                        </p:attrNameLst>
                                      </p:cBhvr>
                                      <p:tavLst>
                                        <p:tav tm="0">
                                          <p:val>
                                            <p:strVal val="#ppt_x"/>
                                          </p:val>
                                        </p:tav>
                                        <p:tav tm="100000">
                                          <p:val>
                                            <p:strVal val="#ppt_x"/>
                                          </p:val>
                                        </p:tav>
                                      </p:tavLst>
                                    </p:anim>
                                    <p:anim calcmode="lin" valueType="num">
                                      <p:cBhvr additive="base">
                                        <p:cTn id="33" dur="500" fill="hold"/>
                                        <p:tgtEl>
                                          <p:spTgt spid="25"/>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 calcmode="lin" valueType="num">
                                      <p:cBhvr additive="base">
                                        <p:cTn id="36" dur="500" fill="hold"/>
                                        <p:tgtEl>
                                          <p:spTgt spid="29"/>
                                        </p:tgtEl>
                                        <p:attrNameLst>
                                          <p:attrName>ppt_x</p:attrName>
                                        </p:attrNameLst>
                                      </p:cBhvr>
                                      <p:tavLst>
                                        <p:tav tm="0">
                                          <p:val>
                                            <p:strVal val="#ppt_x"/>
                                          </p:val>
                                        </p:tav>
                                        <p:tav tm="100000">
                                          <p:val>
                                            <p:strVal val="#ppt_x"/>
                                          </p:val>
                                        </p:tav>
                                      </p:tavLst>
                                    </p:anim>
                                    <p:anim calcmode="lin" valueType="num">
                                      <p:cBhvr additive="base">
                                        <p:cTn id="37"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26"/>
                                        </p:tgtEl>
                                        <p:attrNameLst>
                                          <p:attrName>style.visibility</p:attrName>
                                        </p:attrNameLst>
                                      </p:cBhvr>
                                      <p:to>
                                        <p:strVal val="visible"/>
                                      </p:to>
                                    </p:set>
                                    <p:anim calcmode="lin" valueType="num">
                                      <p:cBhvr additive="base">
                                        <p:cTn id="42" dur="500" fill="hold"/>
                                        <p:tgtEl>
                                          <p:spTgt spid="26"/>
                                        </p:tgtEl>
                                        <p:attrNameLst>
                                          <p:attrName>ppt_x</p:attrName>
                                        </p:attrNameLst>
                                      </p:cBhvr>
                                      <p:tavLst>
                                        <p:tav tm="0">
                                          <p:val>
                                            <p:strVal val="#ppt_x"/>
                                          </p:val>
                                        </p:tav>
                                        <p:tav tm="100000">
                                          <p:val>
                                            <p:strVal val="#ppt_x"/>
                                          </p:val>
                                        </p:tav>
                                      </p:tavLst>
                                    </p:anim>
                                    <p:anim calcmode="lin" valueType="num">
                                      <p:cBhvr additive="base">
                                        <p:cTn id="43" dur="500" fill="hold"/>
                                        <p:tgtEl>
                                          <p:spTgt spid="26"/>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30"/>
                                        </p:tgtEl>
                                        <p:attrNameLst>
                                          <p:attrName>style.visibility</p:attrName>
                                        </p:attrNameLst>
                                      </p:cBhvr>
                                      <p:to>
                                        <p:strVal val="visible"/>
                                      </p:to>
                                    </p:set>
                                    <p:anim calcmode="lin" valueType="num">
                                      <p:cBhvr additive="base">
                                        <p:cTn id="46" dur="500" fill="hold"/>
                                        <p:tgtEl>
                                          <p:spTgt spid="30"/>
                                        </p:tgtEl>
                                        <p:attrNameLst>
                                          <p:attrName>ppt_x</p:attrName>
                                        </p:attrNameLst>
                                      </p:cBhvr>
                                      <p:tavLst>
                                        <p:tav tm="0">
                                          <p:val>
                                            <p:strVal val="#ppt_x"/>
                                          </p:val>
                                        </p:tav>
                                        <p:tav tm="100000">
                                          <p:val>
                                            <p:strVal val="#ppt_x"/>
                                          </p:val>
                                        </p:tav>
                                      </p:tavLst>
                                    </p:anim>
                                    <p:anim calcmode="lin" valueType="num">
                                      <p:cBhvr additive="base">
                                        <p:cTn id="47"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33"/>
                                        </p:tgtEl>
                                        <p:attrNameLst>
                                          <p:attrName>style.visibility</p:attrName>
                                        </p:attrNameLst>
                                      </p:cBhvr>
                                      <p:to>
                                        <p:strVal val="visible"/>
                                      </p:to>
                                    </p:set>
                                    <p:anim calcmode="lin" valueType="num">
                                      <p:cBhvr additive="base">
                                        <p:cTn id="52" dur="500" fill="hold"/>
                                        <p:tgtEl>
                                          <p:spTgt spid="33"/>
                                        </p:tgtEl>
                                        <p:attrNameLst>
                                          <p:attrName>ppt_x</p:attrName>
                                        </p:attrNameLst>
                                      </p:cBhvr>
                                      <p:tavLst>
                                        <p:tav tm="0">
                                          <p:val>
                                            <p:strVal val="#ppt_x"/>
                                          </p:val>
                                        </p:tav>
                                        <p:tav tm="100000">
                                          <p:val>
                                            <p:strVal val="#ppt_x"/>
                                          </p:val>
                                        </p:tav>
                                      </p:tavLst>
                                    </p:anim>
                                    <p:anim calcmode="lin" valueType="num">
                                      <p:cBhvr additive="base">
                                        <p:cTn id="53" dur="500" fill="hold"/>
                                        <p:tgtEl>
                                          <p:spTgt spid="33"/>
                                        </p:tgtEl>
                                        <p:attrNameLst>
                                          <p:attrName>ppt_y</p:attrName>
                                        </p:attrNameLst>
                                      </p:cBhvr>
                                      <p:tavLst>
                                        <p:tav tm="0">
                                          <p:val>
                                            <p:strVal val="1+#ppt_h/2"/>
                                          </p:val>
                                        </p:tav>
                                        <p:tav tm="100000">
                                          <p:val>
                                            <p:strVal val="#ppt_y"/>
                                          </p:val>
                                        </p:tav>
                                      </p:tavLst>
                                    </p:anim>
                                  </p:childTnLst>
                                </p:cTn>
                              </p:par>
                              <p:par>
                                <p:cTn id="54" presetID="2" presetClass="entr" presetSubtype="4" fill="hold" grpId="0" nodeType="withEffect">
                                  <p:stCondLst>
                                    <p:cond delay="0"/>
                                  </p:stCondLst>
                                  <p:childTnLst>
                                    <p:set>
                                      <p:cBhvr>
                                        <p:cTn id="55" dur="1" fill="hold">
                                          <p:stCondLst>
                                            <p:cond delay="0"/>
                                          </p:stCondLst>
                                        </p:cTn>
                                        <p:tgtEl>
                                          <p:spTgt spid="31"/>
                                        </p:tgtEl>
                                        <p:attrNameLst>
                                          <p:attrName>style.visibility</p:attrName>
                                        </p:attrNameLst>
                                      </p:cBhvr>
                                      <p:to>
                                        <p:strVal val="visible"/>
                                      </p:to>
                                    </p:set>
                                    <p:anim calcmode="lin" valueType="num">
                                      <p:cBhvr additive="base">
                                        <p:cTn id="56" dur="500" fill="hold"/>
                                        <p:tgtEl>
                                          <p:spTgt spid="31"/>
                                        </p:tgtEl>
                                        <p:attrNameLst>
                                          <p:attrName>ppt_x</p:attrName>
                                        </p:attrNameLst>
                                      </p:cBhvr>
                                      <p:tavLst>
                                        <p:tav tm="0">
                                          <p:val>
                                            <p:strVal val="#ppt_x"/>
                                          </p:val>
                                        </p:tav>
                                        <p:tav tm="100000">
                                          <p:val>
                                            <p:strVal val="#ppt_x"/>
                                          </p:val>
                                        </p:tav>
                                      </p:tavLst>
                                    </p:anim>
                                    <p:anim calcmode="lin" valueType="num">
                                      <p:cBhvr additive="base">
                                        <p:cTn id="57"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27"/>
                                        </p:tgtEl>
                                        <p:attrNameLst>
                                          <p:attrName>style.visibility</p:attrName>
                                        </p:attrNameLst>
                                      </p:cBhvr>
                                      <p:to>
                                        <p:strVal val="visible"/>
                                      </p:to>
                                    </p:set>
                                    <p:anim calcmode="lin" valueType="num">
                                      <p:cBhvr additive="base">
                                        <p:cTn id="62" dur="500" fill="hold"/>
                                        <p:tgtEl>
                                          <p:spTgt spid="27"/>
                                        </p:tgtEl>
                                        <p:attrNameLst>
                                          <p:attrName>ppt_x</p:attrName>
                                        </p:attrNameLst>
                                      </p:cBhvr>
                                      <p:tavLst>
                                        <p:tav tm="0">
                                          <p:val>
                                            <p:strVal val="#ppt_x"/>
                                          </p:val>
                                        </p:tav>
                                        <p:tav tm="100000">
                                          <p:val>
                                            <p:strVal val="#ppt_x"/>
                                          </p:val>
                                        </p:tav>
                                      </p:tavLst>
                                    </p:anim>
                                    <p:anim calcmode="lin" valueType="num">
                                      <p:cBhvr additive="base">
                                        <p:cTn id="63" dur="500" fill="hold"/>
                                        <p:tgtEl>
                                          <p:spTgt spid="27"/>
                                        </p:tgtEl>
                                        <p:attrNameLst>
                                          <p:attrName>ppt_y</p:attrName>
                                        </p:attrNameLst>
                                      </p:cBhvr>
                                      <p:tavLst>
                                        <p:tav tm="0">
                                          <p:val>
                                            <p:strVal val="1+#ppt_h/2"/>
                                          </p:val>
                                        </p:tav>
                                        <p:tav tm="100000">
                                          <p:val>
                                            <p:strVal val="#ppt_y"/>
                                          </p:val>
                                        </p:tav>
                                      </p:tavLst>
                                    </p:anim>
                                  </p:childTnLst>
                                </p:cTn>
                              </p:par>
                              <p:par>
                                <p:cTn id="64" presetID="2" presetClass="entr" presetSubtype="4" fill="hold" grpId="0" nodeType="withEffect">
                                  <p:stCondLst>
                                    <p:cond delay="0"/>
                                  </p:stCondLst>
                                  <p:childTnLst>
                                    <p:set>
                                      <p:cBhvr>
                                        <p:cTn id="65" dur="1" fill="hold">
                                          <p:stCondLst>
                                            <p:cond delay="0"/>
                                          </p:stCondLst>
                                        </p:cTn>
                                        <p:tgtEl>
                                          <p:spTgt spid="32"/>
                                        </p:tgtEl>
                                        <p:attrNameLst>
                                          <p:attrName>style.visibility</p:attrName>
                                        </p:attrNameLst>
                                      </p:cBhvr>
                                      <p:to>
                                        <p:strVal val="visible"/>
                                      </p:to>
                                    </p:set>
                                    <p:anim calcmode="lin" valueType="num">
                                      <p:cBhvr additive="base">
                                        <p:cTn id="66" dur="500" fill="hold"/>
                                        <p:tgtEl>
                                          <p:spTgt spid="32"/>
                                        </p:tgtEl>
                                        <p:attrNameLst>
                                          <p:attrName>ppt_x</p:attrName>
                                        </p:attrNameLst>
                                      </p:cBhvr>
                                      <p:tavLst>
                                        <p:tav tm="0">
                                          <p:val>
                                            <p:strVal val="#ppt_x"/>
                                          </p:val>
                                        </p:tav>
                                        <p:tav tm="100000">
                                          <p:val>
                                            <p:strVal val="#ppt_x"/>
                                          </p:val>
                                        </p:tav>
                                      </p:tavLst>
                                    </p:anim>
                                    <p:anim calcmode="lin" valueType="num">
                                      <p:cBhvr additive="base">
                                        <p:cTn id="67"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7" grpId="0"/>
      <p:bldP spid="28" grpId="0"/>
      <p:bldP spid="29" grpId="0"/>
      <p:bldP spid="30" grpId="0"/>
      <p:bldP spid="31" grpId="0"/>
      <p:bldP spid="32" grpId="0"/>
      <p:bldP spid="33" grpId="0"/>
      <p:bldP spid="3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DFAF6"/>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4257675" cy="4286937"/>
            <a:chOff x="0" y="0"/>
            <a:chExt cx="5676900" cy="5715916"/>
          </a:xfrm>
        </p:grpSpPr>
        <p:sp>
          <p:nvSpPr>
            <p:cNvPr id="3" name="Freeform 3"/>
            <p:cNvSpPr/>
            <p:nvPr/>
          </p:nvSpPr>
          <p:spPr>
            <a:xfrm>
              <a:off x="0" y="0"/>
              <a:ext cx="5676900" cy="5715889"/>
            </a:xfrm>
            <a:custGeom>
              <a:avLst/>
              <a:gdLst/>
              <a:ahLst/>
              <a:cxnLst/>
              <a:rect l="l" t="t" r="r" b="b"/>
              <a:pathLst>
                <a:path w="5676900" h="5715889">
                  <a:moveTo>
                    <a:pt x="3941953" y="0"/>
                  </a:moveTo>
                  <a:lnTo>
                    <a:pt x="5676900" y="0"/>
                  </a:lnTo>
                  <a:lnTo>
                    <a:pt x="5676900" y="14478"/>
                  </a:lnTo>
                  <a:cubicBezTo>
                    <a:pt x="5676900" y="2967990"/>
                    <a:pt x="3433826" y="5395849"/>
                    <a:pt x="557784" y="5687822"/>
                  </a:cubicBezTo>
                  <a:lnTo>
                    <a:pt x="0" y="5715889"/>
                  </a:lnTo>
                  <a:lnTo>
                    <a:pt x="0" y="3981196"/>
                  </a:lnTo>
                  <a:lnTo>
                    <a:pt x="380619" y="3961765"/>
                  </a:lnTo>
                  <a:cubicBezTo>
                    <a:pt x="2249170" y="3770249"/>
                    <a:pt x="3732403" y="2271522"/>
                    <a:pt x="3921760" y="400812"/>
                  </a:cubicBezTo>
                  <a:close/>
                </a:path>
              </a:pathLst>
            </a:custGeom>
            <a:solidFill>
              <a:srgbClr val="4B7E1B"/>
            </a:solidFill>
          </p:spPr>
        </p:sp>
      </p:grpSp>
      <p:grpSp>
        <p:nvGrpSpPr>
          <p:cNvPr id="4" name="Group 4"/>
          <p:cNvGrpSpPr/>
          <p:nvPr/>
        </p:nvGrpSpPr>
        <p:grpSpPr>
          <a:xfrm>
            <a:off x="1" y="-19050"/>
            <a:ext cx="2955940" cy="2985400"/>
            <a:chOff x="0" y="0"/>
            <a:chExt cx="3941254" cy="3980534"/>
          </a:xfrm>
        </p:grpSpPr>
        <p:sp>
          <p:nvSpPr>
            <p:cNvPr id="5" name="Freeform 5"/>
            <p:cNvSpPr/>
            <p:nvPr/>
          </p:nvSpPr>
          <p:spPr>
            <a:xfrm>
              <a:off x="0" y="0"/>
              <a:ext cx="3941191" cy="3980561"/>
            </a:xfrm>
            <a:custGeom>
              <a:avLst/>
              <a:gdLst/>
              <a:ahLst/>
              <a:cxnLst/>
              <a:rect l="l" t="t" r="r" b="b"/>
              <a:pathLst>
                <a:path w="3941191" h="3980561">
                  <a:moveTo>
                    <a:pt x="0" y="0"/>
                  </a:moveTo>
                  <a:lnTo>
                    <a:pt x="3941191" y="0"/>
                  </a:lnTo>
                  <a:lnTo>
                    <a:pt x="3920998" y="400685"/>
                  </a:lnTo>
                  <a:cubicBezTo>
                    <a:pt x="3731641" y="2271268"/>
                    <a:pt x="2248789" y="3769614"/>
                    <a:pt x="380492" y="3961130"/>
                  </a:cubicBezTo>
                  <a:lnTo>
                    <a:pt x="0" y="3980561"/>
                  </a:lnTo>
                  <a:close/>
                </a:path>
              </a:pathLst>
            </a:custGeom>
            <a:solidFill>
              <a:srgbClr val="D2D592"/>
            </a:solidFill>
          </p:spPr>
        </p:sp>
      </p:grpSp>
      <p:grpSp>
        <p:nvGrpSpPr>
          <p:cNvPr id="6" name="Group 6"/>
          <p:cNvGrpSpPr/>
          <p:nvPr/>
        </p:nvGrpSpPr>
        <p:grpSpPr>
          <a:xfrm>
            <a:off x="1" y="1"/>
            <a:ext cx="1505174" cy="1519522"/>
            <a:chOff x="0" y="0"/>
            <a:chExt cx="2006898" cy="2026030"/>
          </a:xfrm>
        </p:grpSpPr>
        <p:sp>
          <p:nvSpPr>
            <p:cNvPr id="7" name="Freeform 7"/>
            <p:cNvSpPr/>
            <p:nvPr/>
          </p:nvSpPr>
          <p:spPr>
            <a:xfrm>
              <a:off x="0" y="0"/>
              <a:ext cx="2006854" cy="2026031"/>
            </a:xfrm>
            <a:custGeom>
              <a:avLst/>
              <a:gdLst/>
              <a:ahLst/>
              <a:cxnLst/>
              <a:rect l="l" t="t" r="r" b="b"/>
              <a:pathLst>
                <a:path w="2006854" h="2026031">
                  <a:moveTo>
                    <a:pt x="0" y="0"/>
                  </a:moveTo>
                  <a:lnTo>
                    <a:pt x="2006854" y="0"/>
                  </a:lnTo>
                  <a:lnTo>
                    <a:pt x="1996567" y="201295"/>
                  </a:lnTo>
                  <a:cubicBezTo>
                    <a:pt x="1898777" y="1153541"/>
                    <a:pt x="1133475" y="1918970"/>
                    <a:pt x="181356" y="2016760"/>
                  </a:cubicBezTo>
                  <a:lnTo>
                    <a:pt x="0" y="2026031"/>
                  </a:lnTo>
                  <a:close/>
                </a:path>
              </a:pathLst>
            </a:custGeom>
            <a:solidFill>
              <a:srgbClr val="FDFAF6"/>
            </a:solidFill>
          </p:spPr>
        </p:sp>
      </p:grpSp>
      <p:grpSp>
        <p:nvGrpSpPr>
          <p:cNvPr id="8" name="Group 8"/>
          <p:cNvGrpSpPr/>
          <p:nvPr/>
        </p:nvGrpSpPr>
        <p:grpSpPr>
          <a:xfrm>
            <a:off x="2187498" y="885200"/>
            <a:ext cx="1162531" cy="1162532"/>
            <a:chOff x="0" y="0"/>
            <a:chExt cx="1550042" cy="1550042"/>
          </a:xfrm>
        </p:grpSpPr>
        <p:sp>
          <p:nvSpPr>
            <p:cNvPr id="9" name="Freeform 9"/>
            <p:cNvSpPr/>
            <p:nvPr/>
          </p:nvSpPr>
          <p:spPr>
            <a:xfrm>
              <a:off x="0" y="0"/>
              <a:ext cx="1550162" cy="1550162"/>
            </a:xfrm>
            <a:custGeom>
              <a:avLst/>
              <a:gdLst/>
              <a:ahLst/>
              <a:cxnLst/>
              <a:rect l="l" t="t" r="r" b="b"/>
              <a:pathLst>
                <a:path w="1550162" h="1550162">
                  <a:moveTo>
                    <a:pt x="775081" y="1550035"/>
                  </a:moveTo>
                  <a:cubicBezTo>
                    <a:pt x="1203071" y="1550035"/>
                    <a:pt x="1550162" y="1203071"/>
                    <a:pt x="1550162" y="774954"/>
                  </a:cubicBezTo>
                  <a:cubicBezTo>
                    <a:pt x="1550162" y="346837"/>
                    <a:pt x="1203071" y="0"/>
                    <a:pt x="775081" y="0"/>
                  </a:cubicBezTo>
                  <a:cubicBezTo>
                    <a:pt x="347091" y="0"/>
                    <a:pt x="0" y="346964"/>
                    <a:pt x="0" y="775081"/>
                  </a:cubicBezTo>
                  <a:cubicBezTo>
                    <a:pt x="0" y="1203198"/>
                    <a:pt x="346964" y="1550162"/>
                    <a:pt x="775081" y="1550162"/>
                  </a:cubicBezTo>
                  <a:close/>
                </a:path>
              </a:pathLst>
            </a:custGeom>
            <a:solidFill>
              <a:srgbClr val="4B7E1B"/>
            </a:solidFill>
          </p:spPr>
        </p:sp>
      </p:grpSp>
      <p:grpSp>
        <p:nvGrpSpPr>
          <p:cNvPr id="10" name="Group 10"/>
          <p:cNvGrpSpPr/>
          <p:nvPr/>
        </p:nvGrpSpPr>
        <p:grpSpPr>
          <a:xfrm>
            <a:off x="456672" y="7768710"/>
            <a:ext cx="17186248" cy="1639789"/>
            <a:chOff x="0" y="0"/>
            <a:chExt cx="22914998" cy="2186385"/>
          </a:xfrm>
        </p:grpSpPr>
        <p:sp>
          <p:nvSpPr>
            <p:cNvPr id="11" name="Freeform 11"/>
            <p:cNvSpPr/>
            <p:nvPr/>
          </p:nvSpPr>
          <p:spPr>
            <a:xfrm>
              <a:off x="0" y="0"/>
              <a:ext cx="22914997" cy="2186386"/>
            </a:xfrm>
            <a:custGeom>
              <a:avLst/>
              <a:gdLst/>
              <a:ahLst/>
              <a:cxnLst/>
              <a:rect l="l" t="t" r="r" b="b"/>
              <a:pathLst>
                <a:path w="22914997" h="2186386">
                  <a:moveTo>
                    <a:pt x="0" y="0"/>
                  </a:moveTo>
                  <a:lnTo>
                    <a:pt x="22914997" y="0"/>
                  </a:lnTo>
                  <a:lnTo>
                    <a:pt x="22914997" y="2186386"/>
                  </a:lnTo>
                  <a:lnTo>
                    <a:pt x="0" y="2186386"/>
                  </a:lnTo>
                  <a:close/>
                </a:path>
              </a:pathLst>
            </a:custGeom>
            <a:solidFill>
              <a:srgbClr val="D2D592"/>
            </a:solidFill>
          </p:spPr>
        </p:sp>
      </p:grpSp>
      <p:sp>
        <p:nvSpPr>
          <p:cNvPr id="12" name="Freeform 12"/>
          <p:cNvSpPr/>
          <p:nvPr/>
        </p:nvSpPr>
        <p:spPr>
          <a:xfrm>
            <a:off x="10448425" y="885200"/>
            <a:ext cx="6810875" cy="9401800"/>
          </a:xfrm>
          <a:custGeom>
            <a:avLst/>
            <a:gdLst/>
            <a:ahLst/>
            <a:cxnLst/>
            <a:rect l="l" t="t" r="r" b="b"/>
            <a:pathLst>
              <a:path w="6810875" h="9401800">
                <a:moveTo>
                  <a:pt x="0" y="0"/>
                </a:moveTo>
                <a:lnTo>
                  <a:pt x="6810875" y="0"/>
                </a:lnTo>
                <a:lnTo>
                  <a:pt x="6810875" y="9401800"/>
                </a:lnTo>
                <a:lnTo>
                  <a:pt x="0" y="9401800"/>
                </a:lnTo>
                <a:lnTo>
                  <a:pt x="0" y="0"/>
                </a:lnTo>
                <a:close/>
              </a:path>
            </a:pathLst>
          </a:custGeom>
          <a:blipFill>
            <a:blip r:embed="rId3"/>
            <a:stretch>
              <a:fillRect/>
            </a:stretch>
          </a:blipFill>
        </p:spPr>
      </p:sp>
      <p:sp>
        <p:nvSpPr>
          <p:cNvPr id="13" name="Freeform 13"/>
          <p:cNvSpPr/>
          <p:nvPr/>
        </p:nvSpPr>
        <p:spPr>
          <a:xfrm>
            <a:off x="4252182" y="3405531"/>
            <a:ext cx="4716904" cy="3007026"/>
          </a:xfrm>
          <a:custGeom>
            <a:avLst/>
            <a:gdLst/>
            <a:ahLst/>
            <a:cxnLst/>
            <a:rect l="l" t="t" r="r" b="b"/>
            <a:pathLst>
              <a:path w="4716904" h="3007026">
                <a:moveTo>
                  <a:pt x="0" y="0"/>
                </a:moveTo>
                <a:lnTo>
                  <a:pt x="4716904" y="0"/>
                </a:lnTo>
                <a:lnTo>
                  <a:pt x="4716904" y="3007026"/>
                </a:lnTo>
                <a:lnTo>
                  <a:pt x="0" y="30070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4" name="TextBox 14"/>
          <p:cNvSpPr txBox="1"/>
          <p:nvPr/>
        </p:nvSpPr>
        <p:spPr>
          <a:xfrm>
            <a:off x="-1251620" y="1643406"/>
            <a:ext cx="15823692" cy="1000125"/>
          </a:xfrm>
          <a:prstGeom prst="rect">
            <a:avLst/>
          </a:prstGeom>
        </p:spPr>
        <p:txBody>
          <a:bodyPr lIns="0" tIns="0" rIns="0" bIns="0" rtlCol="0" anchor="t">
            <a:spAutoFit/>
          </a:bodyPr>
          <a:lstStyle/>
          <a:p>
            <a:pPr algn="ctr">
              <a:lnSpc>
                <a:spcPts val="7920"/>
              </a:lnSpc>
            </a:pPr>
            <a:r>
              <a:rPr lang="en-US" sz="6600">
                <a:solidFill>
                  <a:srgbClr val="000000"/>
                </a:solidFill>
                <a:latin typeface="League Spartan"/>
              </a:rPr>
              <a:t>SITE VISITS</a:t>
            </a:r>
          </a:p>
        </p:txBody>
      </p:sp>
      <p:sp>
        <p:nvSpPr>
          <p:cNvPr id="15" name="TextBox 15"/>
          <p:cNvSpPr txBox="1"/>
          <p:nvPr/>
        </p:nvSpPr>
        <p:spPr>
          <a:xfrm>
            <a:off x="456672" y="7854435"/>
            <a:ext cx="12407109" cy="1285875"/>
          </a:xfrm>
          <a:prstGeom prst="rect">
            <a:avLst/>
          </a:prstGeom>
        </p:spPr>
        <p:txBody>
          <a:bodyPr lIns="0" tIns="0" rIns="0" bIns="0" rtlCol="0" anchor="t">
            <a:spAutoFit/>
          </a:bodyPr>
          <a:lstStyle/>
          <a:p>
            <a:pPr marL="615312" lvl="1" indent="-307656">
              <a:lnSpc>
                <a:spcPts val="3419"/>
              </a:lnSpc>
              <a:buFont typeface="Arial"/>
              <a:buChar char="•"/>
            </a:pPr>
            <a:r>
              <a:rPr lang="en-US" sz="2849">
                <a:solidFill>
                  <a:srgbClr val="000000"/>
                </a:solidFill>
                <a:latin typeface="Lato Bold"/>
              </a:rPr>
              <a:t>Pantry’s strengths and opportunities for growth.​</a:t>
            </a:r>
          </a:p>
          <a:p>
            <a:pPr marL="615312" lvl="1" indent="-307656">
              <a:lnSpc>
                <a:spcPts val="3419"/>
              </a:lnSpc>
              <a:buFont typeface="Arial"/>
              <a:buChar char="•"/>
            </a:pPr>
            <a:r>
              <a:rPr lang="en-US" sz="2849">
                <a:solidFill>
                  <a:srgbClr val="000000"/>
                </a:solidFill>
                <a:latin typeface="Lato Bold"/>
              </a:rPr>
              <a:t>Provide resources and discuss ideas for increasing choice.​</a:t>
            </a:r>
          </a:p>
          <a:p>
            <a:pPr marL="615312" lvl="1" indent="-307656">
              <a:lnSpc>
                <a:spcPts val="3419"/>
              </a:lnSpc>
              <a:buFont typeface="Arial"/>
              <a:buChar char="•"/>
            </a:pPr>
            <a:r>
              <a:rPr lang="en-US" sz="2849">
                <a:solidFill>
                  <a:srgbClr val="000000"/>
                </a:solidFill>
                <a:latin typeface="Lato Bold"/>
              </a:rPr>
              <a:t>Discuss any concerns, questions, and pain points. ​​</a:t>
            </a:r>
          </a:p>
        </p:txBody>
      </p:sp>
      <p:sp>
        <p:nvSpPr>
          <p:cNvPr id="16" name="TextBox 16"/>
          <p:cNvSpPr txBox="1"/>
          <p:nvPr/>
        </p:nvSpPr>
        <p:spPr>
          <a:xfrm>
            <a:off x="4351366" y="580400"/>
            <a:ext cx="4617720" cy="304800"/>
          </a:xfrm>
          <a:prstGeom prst="rect">
            <a:avLst/>
          </a:prstGeom>
        </p:spPr>
        <p:txBody>
          <a:bodyPr lIns="0" tIns="0" rIns="0" bIns="0" rtlCol="0" anchor="t">
            <a:spAutoFit/>
          </a:bodyPr>
          <a:lstStyle/>
          <a:p>
            <a:pPr algn="l">
              <a:lnSpc>
                <a:spcPts val="2160"/>
              </a:lnSpc>
            </a:pPr>
            <a:r>
              <a:rPr lang="en-US" sz="1800">
                <a:solidFill>
                  <a:srgbClr val="000000"/>
                </a:solidFill>
                <a:latin typeface="Arial"/>
              </a:rPr>
              <a:t>STEPS FOR CHANGE</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DFAF6"/>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4257675" cy="4286937"/>
            <a:chOff x="0" y="0"/>
            <a:chExt cx="5676900" cy="5715916"/>
          </a:xfrm>
        </p:grpSpPr>
        <p:sp>
          <p:nvSpPr>
            <p:cNvPr id="3" name="Freeform 3"/>
            <p:cNvSpPr/>
            <p:nvPr/>
          </p:nvSpPr>
          <p:spPr>
            <a:xfrm>
              <a:off x="0" y="0"/>
              <a:ext cx="5676900" cy="5715889"/>
            </a:xfrm>
            <a:custGeom>
              <a:avLst/>
              <a:gdLst/>
              <a:ahLst/>
              <a:cxnLst/>
              <a:rect l="l" t="t" r="r" b="b"/>
              <a:pathLst>
                <a:path w="5676900" h="5715889">
                  <a:moveTo>
                    <a:pt x="3941953" y="0"/>
                  </a:moveTo>
                  <a:lnTo>
                    <a:pt x="5676900" y="0"/>
                  </a:lnTo>
                  <a:lnTo>
                    <a:pt x="5676900" y="14478"/>
                  </a:lnTo>
                  <a:cubicBezTo>
                    <a:pt x="5676900" y="2967990"/>
                    <a:pt x="3433826" y="5395849"/>
                    <a:pt x="557784" y="5687822"/>
                  </a:cubicBezTo>
                  <a:lnTo>
                    <a:pt x="0" y="5715889"/>
                  </a:lnTo>
                  <a:lnTo>
                    <a:pt x="0" y="3981196"/>
                  </a:lnTo>
                  <a:lnTo>
                    <a:pt x="380619" y="3961765"/>
                  </a:lnTo>
                  <a:cubicBezTo>
                    <a:pt x="2249170" y="3770249"/>
                    <a:pt x="3732403" y="2271522"/>
                    <a:pt x="3921760" y="400812"/>
                  </a:cubicBezTo>
                  <a:close/>
                </a:path>
              </a:pathLst>
            </a:custGeom>
            <a:solidFill>
              <a:srgbClr val="4B7E1B"/>
            </a:solidFill>
          </p:spPr>
        </p:sp>
      </p:grpSp>
      <p:grpSp>
        <p:nvGrpSpPr>
          <p:cNvPr id="4" name="Group 4"/>
          <p:cNvGrpSpPr/>
          <p:nvPr/>
        </p:nvGrpSpPr>
        <p:grpSpPr>
          <a:xfrm>
            <a:off x="1" y="-19050"/>
            <a:ext cx="2955940" cy="2985400"/>
            <a:chOff x="0" y="0"/>
            <a:chExt cx="3941254" cy="3980534"/>
          </a:xfrm>
        </p:grpSpPr>
        <p:sp>
          <p:nvSpPr>
            <p:cNvPr id="5" name="Freeform 5"/>
            <p:cNvSpPr/>
            <p:nvPr/>
          </p:nvSpPr>
          <p:spPr>
            <a:xfrm>
              <a:off x="0" y="0"/>
              <a:ext cx="3941191" cy="3980561"/>
            </a:xfrm>
            <a:custGeom>
              <a:avLst/>
              <a:gdLst/>
              <a:ahLst/>
              <a:cxnLst/>
              <a:rect l="l" t="t" r="r" b="b"/>
              <a:pathLst>
                <a:path w="3941191" h="3980561">
                  <a:moveTo>
                    <a:pt x="0" y="0"/>
                  </a:moveTo>
                  <a:lnTo>
                    <a:pt x="3941191" y="0"/>
                  </a:lnTo>
                  <a:lnTo>
                    <a:pt x="3920998" y="400685"/>
                  </a:lnTo>
                  <a:cubicBezTo>
                    <a:pt x="3731641" y="2271268"/>
                    <a:pt x="2248789" y="3769614"/>
                    <a:pt x="380492" y="3961130"/>
                  </a:cubicBezTo>
                  <a:lnTo>
                    <a:pt x="0" y="3980561"/>
                  </a:lnTo>
                  <a:close/>
                </a:path>
              </a:pathLst>
            </a:custGeom>
            <a:solidFill>
              <a:srgbClr val="D2D592"/>
            </a:solidFill>
          </p:spPr>
        </p:sp>
      </p:grpSp>
      <p:grpSp>
        <p:nvGrpSpPr>
          <p:cNvPr id="6" name="Group 6"/>
          <p:cNvGrpSpPr/>
          <p:nvPr/>
        </p:nvGrpSpPr>
        <p:grpSpPr>
          <a:xfrm>
            <a:off x="1" y="1"/>
            <a:ext cx="1505174" cy="1519522"/>
            <a:chOff x="0" y="0"/>
            <a:chExt cx="2006898" cy="2026030"/>
          </a:xfrm>
        </p:grpSpPr>
        <p:sp>
          <p:nvSpPr>
            <p:cNvPr id="7" name="Freeform 7"/>
            <p:cNvSpPr/>
            <p:nvPr/>
          </p:nvSpPr>
          <p:spPr>
            <a:xfrm>
              <a:off x="0" y="0"/>
              <a:ext cx="2006854" cy="2026031"/>
            </a:xfrm>
            <a:custGeom>
              <a:avLst/>
              <a:gdLst/>
              <a:ahLst/>
              <a:cxnLst/>
              <a:rect l="l" t="t" r="r" b="b"/>
              <a:pathLst>
                <a:path w="2006854" h="2026031">
                  <a:moveTo>
                    <a:pt x="0" y="0"/>
                  </a:moveTo>
                  <a:lnTo>
                    <a:pt x="2006854" y="0"/>
                  </a:lnTo>
                  <a:lnTo>
                    <a:pt x="1996567" y="201295"/>
                  </a:lnTo>
                  <a:cubicBezTo>
                    <a:pt x="1898777" y="1153541"/>
                    <a:pt x="1133475" y="1918970"/>
                    <a:pt x="181356" y="2016760"/>
                  </a:cubicBezTo>
                  <a:lnTo>
                    <a:pt x="0" y="2026031"/>
                  </a:lnTo>
                  <a:close/>
                </a:path>
              </a:pathLst>
            </a:custGeom>
            <a:solidFill>
              <a:srgbClr val="FDFAF6"/>
            </a:solidFill>
          </p:spPr>
        </p:sp>
      </p:grpSp>
      <p:grpSp>
        <p:nvGrpSpPr>
          <p:cNvPr id="8" name="Group 8"/>
          <p:cNvGrpSpPr/>
          <p:nvPr/>
        </p:nvGrpSpPr>
        <p:grpSpPr>
          <a:xfrm>
            <a:off x="2187498" y="885200"/>
            <a:ext cx="1162531" cy="1162532"/>
            <a:chOff x="0" y="0"/>
            <a:chExt cx="1550042" cy="1550042"/>
          </a:xfrm>
        </p:grpSpPr>
        <p:sp>
          <p:nvSpPr>
            <p:cNvPr id="9" name="Freeform 9"/>
            <p:cNvSpPr/>
            <p:nvPr/>
          </p:nvSpPr>
          <p:spPr>
            <a:xfrm>
              <a:off x="0" y="0"/>
              <a:ext cx="1550162" cy="1550162"/>
            </a:xfrm>
            <a:custGeom>
              <a:avLst/>
              <a:gdLst/>
              <a:ahLst/>
              <a:cxnLst/>
              <a:rect l="l" t="t" r="r" b="b"/>
              <a:pathLst>
                <a:path w="1550162" h="1550162">
                  <a:moveTo>
                    <a:pt x="775081" y="1550035"/>
                  </a:moveTo>
                  <a:cubicBezTo>
                    <a:pt x="1203071" y="1550035"/>
                    <a:pt x="1550162" y="1203071"/>
                    <a:pt x="1550162" y="774954"/>
                  </a:cubicBezTo>
                  <a:cubicBezTo>
                    <a:pt x="1550162" y="346837"/>
                    <a:pt x="1203071" y="0"/>
                    <a:pt x="775081" y="0"/>
                  </a:cubicBezTo>
                  <a:cubicBezTo>
                    <a:pt x="347091" y="0"/>
                    <a:pt x="0" y="346964"/>
                    <a:pt x="0" y="775081"/>
                  </a:cubicBezTo>
                  <a:cubicBezTo>
                    <a:pt x="0" y="1203198"/>
                    <a:pt x="346964" y="1550162"/>
                    <a:pt x="775081" y="1550162"/>
                  </a:cubicBezTo>
                  <a:close/>
                </a:path>
              </a:pathLst>
            </a:custGeom>
            <a:solidFill>
              <a:srgbClr val="4B7E1B"/>
            </a:solidFill>
          </p:spPr>
        </p:sp>
      </p:grpSp>
      <p:sp>
        <p:nvSpPr>
          <p:cNvPr id="10" name="Freeform 10"/>
          <p:cNvSpPr/>
          <p:nvPr/>
        </p:nvSpPr>
        <p:spPr>
          <a:xfrm>
            <a:off x="268853" y="5769723"/>
            <a:ext cx="3358039" cy="2417788"/>
          </a:xfrm>
          <a:custGeom>
            <a:avLst/>
            <a:gdLst/>
            <a:ahLst/>
            <a:cxnLst/>
            <a:rect l="l" t="t" r="r" b="b"/>
            <a:pathLst>
              <a:path w="3358039" h="2417788">
                <a:moveTo>
                  <a:pt x="0" y="0"/>
                </a:moveTo>
                <a:lnTo>
                  <a:pt x="3358039" y="0"/>
                </a:lnTo>
                <a:lnTo>
                  <a:pt x="3358039" y="2417788"/>
                </a:lnTo>
                <a:lnTo>
                  <a:pt x="0" y="241778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11" name="Group 11"/>
          <p:cNvGrpSpPr/>
          <p:nvPr/>
        </p:nvGrpSpPr>
        <p:grpSpPr>
          <a:xfrm>
            <a:off x="4257675" y="3970700"/>
            <a:ext cx="11397804" cy="6563802"/>
            <a:chOff x="0" y="0"/>
            <a:chExt cx="15197073" cy="8751736"/>
          </a:xfrm>
        </p:grpSpPr>
        <p:sp>
          <p:nvSpPr>
            <p:cNvPr id="12" name="Freeform 12"/>
            <p:cNvSpPr/>
            <p:nvPr/>
          </p:nvSpPr>
          <p:spPr>
            <a:xfrm>
              <a:off x="0" y="0"/>
              <a:ext cx="15197072" cy="8751736"/>
            </a:xfrm>
            <a:custGeom>
              <a:avLst/>
              <a:gdLst/>
              <a:ahLst/>
              <a:cxnLst/>
              <a:rect l="l" t="t" r="r" b="b"/>
              <a:pathLst>
                <a:path w="15197072" h="8751736">
                  <a:moveTo>
                    <a:pt x="0" y="0"/>
                  </a:moveTo>
                  <a:lnTo>
                    <a:pt x="15197072" y="0"/>
                  </a:lnTo>
                  <a:lnTo>
                    <a:pt x="15197072" y="8751736"/>
                  </a:lnTo>
                  <a:lnTo>
                    <a:pt x="0" y="8751736"/>
                  </a:lnTo>
                  <a:close/>
                </a:path>
              </a:pathLst>
            </a:custGeom>
            <a:solidFill>
              <a:srgbClr val="4B7E1B"/>
            </a:solidFill>
          </p:spPr>
        </p:sp>
      </p:grpSp>
      <p:grpSp>
        <p:nvGrpSpPr>
          <p:cNvPr id="13" name="Group 13"/>
          <p:cNvGrpSpPr/>
          <p:nvPr/>
        </p:nvGrpSpPr>
        <p:grpSpPr>
          <a:xfrm>
            <a:off x="11261876" y="3970700"/>
            <a:ext cx="11397804" cy="6563802"/>
            <a:chOff x="0" y="0"/>
            <a:chExt cx="15197073" cy="8751736"/>
          </a:xfrm>
        </p:grpSpPr>
        <p:sp>
          <p:nvSpPr>
            <p:cNvPr id="14" name="Freeform 14"/>
            <p:cNvSpPr/>
            <p:nvPr/>
          </p:nvSpPr>
          <p:spPr>
            <a:xfrm>
              <a:off x="0" y="0"/>
              <a:ext cx="15197072" cy="8751736"/>
            </a:xfrm>
            <a:custGeom>
              <a:avLst/>
              <a:gdLst/>
              <a:ahLst/>
              <a:cxnLst/>
              <a:rect l="l" t="t" r="r" b="b"/>
              <a:pathLst>
                <a:path w="15197072" h="8751736">
                  <a:moveTo>
                    <a:pt x="0" y="0"/>
                  </a:moveTo>
                  <a:lnTo>
                    <a:pt x="15197072" y="0"/>
                  </a:lnTo>
                  <a:lnTo>
                    <a:pt x="15197072" y="8751736"/>
                  </a:lnTo>
                  <a:lnTo>
                    <a:pt x="0" y="8751736"/>
                  </a:lnTo>
                  <a:close/>
                </a:path>
              </a:pathLst>
            </a:custGeom>
            <a:solidFill>
              <a:srgbClr val="D2D592"/>
            </a:solidFill>
          </p:spPr>
        </p:sp>
      </p:grpSp>
      <p:sp>
        <p:nvSpPr>
          <p:cNvPr id="15" name="Freeform 15"/>
          <p:cNvSpPr/>
          <p:nvPr/>
        </p:nvSpPr>
        <p:spPr>
          <a:xfrm>
            <a:off x="4793136" y="3966476"/>
            <a:ext cx="3734181" cy="4114800"/>
          </a:xfrm>
          <a:custGeom>
            <a:avLst/>
            <a:gdLst/>
            <a:ahLst/>
            <a:cxnLst/>
            <a:rect l="l" t="t" r="r" b="b"/>
            <a:pathLst>
              <a:path w="3734181" h="4114800">
                <a:moveTo>
                  <a:pt x="0" y="0"/>
                </a:moveTo>
                <a:lnTo>
                  <a:pt x="3734181" y="0"/>
                </a:lnTo>
                <a:lnTo>
                  <a:pt x="3734181"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16" name="Group 16"/>
          <p:cNvGrpSpPr/>
          <p:nvPr/>
        </p:nvGrpSpPr>
        <p:grpSpPr>
          <a:xfrm>
            <a:off x="11560918" y="3966475"/>
            <a:ext cx="3734181" cy="4114800"/>
            <a:chOff x="0" y="0"/>
            <a:chExt cx="4978908" cy="5486400"/>
          </a:xfrm>
        </p:grpSpPr>
        <p:sp>
          <p:nvSpPr>
            <p:cNvPr id="17" name="Freeform 17"/>
            <p:cNvSpPr/>
            <p:nvPr/>
          </p:nvSpPr>
          <p:spPr>
            <a:xfrm>
              <a:off x="0" y="0"/>
              <a:ext cx="4978908" cy="5486400"/>
            </a:xfrm>
            <a:custGeom>
              <a:avLst/>
              <a:gdLst/>
              <a:ahLst/>
              <a:cxnLst/>
              <a:rect l="l" t="t" r="r" b="b"/>
              <a:pathLst>
                <a:path w="4978908" h="5486400">
                  <a:moveTo>
                    <a:pt x="0" y="0"/>
                  </a:moveTo>
                  <a:lnTo>
                    <a:pt x="4978908" y="0"/>
                  </a:lnTo>
                  <a:lnTo>
                    <a:pt x="4978908" y="5486400"/>
                  </a:lnTo>
                  <a:lnTo>
                    <a:pt x="0" y="5486400"/>
                  </a:lnTo>
                  <a:lnTo>
                    <a:pt x="0" y="0"/>
                  </a:lnTo>
                  <a:close/>
                </a:path>
              </a:pathLst>
            </a:custGeom>
            <a:blipFill>
              <a:blip r:embed="rId5">
                <a:extLst>
                  <a:ext uri="{96DAC541-7B7A-43D3-8B79-37D633B846F1}">
                    <asvg:svgBlip xmlns:asvg="http://schemas.microsoft.com/office/drawing/2016/SVG/main" r:embed="rId7"/>
                  </a:ext>
                </a:extLst>
              </a:blip>
              <a:stretch>
                <a:fillRect/>
              </a:stretch>
            </a:blipFill>
          </p:spPr>
        </p:sp>
        <p:sp>
          <p:nvSpPr>
            <p:cNvPr id="18" name="TextBox 18"/>
            <p:cNvSpPr txBox="1"/>
            <p:nvPr/>
          </p:nvSpPr>
          <p:spPr>
            <a:xfrm>
              <a:off x="78488" y="2743200"/>
              <a:ext cx="4821933" cy="1638300"/>
            </a:xfrm>
            <a:prstGeom prst="rect">
              <a:avLst/>
            </a:prstGeom>
          </p:spPr>
          <p:txBody>
            <a:bodyPr lIns="0" tIns="0" rIns="0" bIns="0" rtlCol="0" anchor="t">
              <a:spAutoFit/>
            </a:bodyPr>
            <a:lstStyle/>
            <a:p>
              <a:pPr algn="ctr">
                <a:lnSpc>
                  <a:spcPts val="3240"/>
                </a:lnSpc>
              </a:pPr>
              <a:r>
                <a:rPr lang="en-US" sz="2700" b="1">
                  <a:solidFill>
                    <a:srgbClr val="000000"/>
                  </a:solidFill>
                  <a:latin typeface="League Spartan"/>
                  <a:hlinkClick r:id="rId8"/>
                </a:rPr>
                <a:t>SATURDAY, AUGUST 26, 2023</a:t>
              </a:r>
              <a:endParaRPr lang="en-US" sz="2700" b="1">
                <a:solidFill>
                  <a:srgbClr val="000000"/>
                </a:solidFill>
                <a:latin typeface="League Spartan"/>
              </a:endParaRPr>
            </a:p>
            <a:p>
              <a:pPr algn="ctr">
                <a:lnSpc>
                  <a:spcPts val="3240"/>
                </a:lnSpc>
              </a:pPr>
              <a:r>
                <a:rPr lang="en-US" sz="2700" b="1">
                  <a:solidFill>
                    <a:srgbClr val="000000"/>
                  </a:solidFill>
                  <a:latin typeface="League Spartan"/>
                  <a:hlinkClick r:id="rId8"/>
                </a:rPr>
                <a:t>11AM-1PM</a:t>
              </a:r>
              <a:endParaRPr lang="en-US" sz="2700" b="1">
                <a:solidFill>
                  <a:srgbClr val="000000"/>
                </a:solidFill>
                <a:latin typeface="League Spartan"/>
              </a:endParaRPr>
            </a:p>
          </p:txBody>
        </p:sp>
      </p:grpSp>
      <p:sp>
        <p:nvSpPr>
          <p:cNvPr id="19" name="Freeform 19"/>
          <p:cNvSpPr/>
          <p:nvPr/>
        </p:nvSpPr>
        <p:spPr>
          <a:xfrm rot="-4692686" flipH="1">
            <a:off x="7675513" y="5971473"/>
            <a:ext cx="4983352" cy="1407797"/>
          </a:xfrm>
          <a:custGeom>
            <a:avLst/>
            <a:gdLst/>
            <a:ahLst/>
            <a:cxnLst/>
            <a:rect l="l" t="t" r="r" b="b"/>
            <a:pathLst>
              <a:path w="4983352" h="1407797">
                <a:moveTo>
                  <a:pt x="4983352" y="0"/>
                </a:moveTo>
                <a:lnTo>
                  <a:pt x="0" y="0"/>
                </a:lnTo>
                <a:lnTo>
                  <a:pt x="0" y="1407797"/>
                </a:lnTo>
                <a:lnTo>
                  <a:pt x="4983352" y="1407797"/>
                </a:lnTo>
                <a:lnTo>
                  <a:pt x="4983352"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0" name="TextBox 20"/>
          <p:cNvSpPr txBox="1"/>
          <p:nvPr/>
        </p:nvSpPr>
        <p:spPr>
          <a:xfrm>
            <a:off x="11560918" y="8307324"/>
            <a:ext cx="4545192" cy="1057275"/>
          </a:xfrm>
          <a:prstGeom prst="rect">
            <a:avLst/>
          </a:prstGeom>
        </p:spPr>
        <p:txBody>
          <a:bodyPr lIns="0" tIns="0" rIns="0" bIns="0" rtlCol="0" anchor="t">
            <a:spAutoFit/>
          </a:bodyPr>
          <a:lstStyle/>
          <a:p>
            <a:pPr>
              <a:lnSpc>
                <a:spcPts val="2819"/>
              </a:lnSpc>
            </a:pPr>
            <a:r>
              <a:rPr lang="en-US" sz="2349">
                <a:solidFill>
                  <a:srgbClr val="000000"/>
                </a:solidFill>
                <a:latin typeface="Lato Bold"/>
              </a:rPr>
              <a:t>Neighborhood House (Billie)</a:t>
            </a:r>
          </a:p>
          <a:p>
            <a:pPr>
              <a:lnSpc>
                <a:spcPts val="2819"/>
              </a:lnSpc>
            </a:pPr>
            <a:endParaRPr lang="en-US" sz="2349">
              <a:solidFill>
                <a:srgbClr val="000000"/>
              </a:solidFill>
              <a:latin typeface="Lato Bold"/>
            </a:endParaRPr>
          </a:p>
          <a:p>
            <a:pPr>
              <a:lnSpc>
                <a:spcPts val="2819"/>
              </a:lnSpc>
            </a:pPr>
            <a:r>
              <a:rPr lang="en-US" sz="2349">
                <a:solidFill>
                  <a:srgbClr val="000000"/>
                </a:solidFill>
                <a:latin typeface="Lato"/>
              </a:rPr>
              <a:t>Partner Development (Trish)</a:t>
            </a:r>
          </a:p>
        </p:txBody>
      </p:sp>
      <p:sp>
        <p:nvSpPr>
          <p:cNvPr id="21" name="Freeform 21"/>
          <p:cNvSpPr/>
          <p:nvPr/>
        </p:nvSpPr>
        <p:spPr>
          <a:xfrm rot="-4692686" flipH="1">
            <a:off x="14001526" y="5971473"/>
            <a:ext cx="4983352" cy="1407797"/>
          </a:xfrm>
          <a:custGeom>
            <a:avLst/>
            <a:gdLst/>
            <a:ahLst/>
            <a:cxnLst/>
            <a:rect l="l" t="t" r="r" b="b"/>
            <a:pathLst>
              <a:path w="4983352" h="1407797">
                <a:moveTo>
                  <a:pt x="4983352" y="0"/>
                </a:moveTo>
                <a:lnTo>
                  <a:pt x="0" y="0"/>
                </a:lnTo>
                <a:lnTo>
                  <a:pt x="0" y="1407797"/>
                </a:lnTo>
                <a:lnTo>
                  <a:pt x="4983352" y="1407797"/>
                </a:lnTo>
                <a:lnTo>
                  <a:pt x="4983352"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2" name="TextBox 22"/>
          <p:cNvSpPr txBox="1"/>
          <p:nvPr/>
        </p:nvSpPr>
        <p:spPr>
          <a:xfrm>
            <a:off x="3350030" y="1288916"/>
            <a:ext cx="15823692" cy="2000250"/>
          </a:xfrm>
          <a:prstGeom prst="rect">
            <a:avLst/>
          </a:prstGeom>
        </p:spPr>
        <p:txBody>
          <a:bodyPr lIns="0" tIns="0" rIns="0" bIns="0" rtlCol="0" anchor="t">
            <a:spAutoFit/>
          </a:bodyPr>
          <a:lstStyle/>
          <a:p>
            <a:pPr algn="ctr">
              <a:lnSpc>
                <a:spcPts val="7920"/>
              </a:lnSpc>
            </a:pPr>
            <a:r>
              <a:rPr lang="en-US" sz="6600">
                <a:solidFill>
                  <a:srgbClr val="000000"/>
                </a:solidFill>
                <a:latin typeface="League Spartan"/>
              </a:rPr>
              <a:t>VIRTUAL CHOICE CAPACITY INSTITUTE FOR PARTNERS</a:t>
            </a:r>
          </a:p>
        </p:txBody>
      </p:sp>
      <p:sp>
        <p:nvSpPr>
          <p:cNvPr id="23" name="TextBox 23"/>
          <p:cNvSpPr txBox="1"/>
          <p:nvPr/>
        </p:nvSpPr>
        <p:spPr>
          <a:xfrm>
            <a:off x="4852001" y="6023876"/>
            <a:ext cx="3616449" cy="1228725"/>
          </a:xfrm>
          <a:prstGeom prst="rect">
            <a:avLst/>
          </a:prstGeom>
        </p:spPr>
        <p:txBody>
          <a:bodyPr lIns="0" tIns="0" rIns="0" bIns="0" rtlCol="0" anchor="t">
            <a:spAutoFit/>
          </a:bodyPr>
          <a:lstStyle/>
          <a:p>
            <a:pPr algn="ctr">
              <a:lnSpc>
                <a:spcPts val="3240"/>
              </a:lnSpc>
            </a:pPr>
            <a:r>
              <a:rPr lang="en-US" sz="2700" b="1">
                <a:solidFill>
                  <a:srgbClr val="000000"/>
                </a:solidFill>
                <a:latin typeface="League Spartan"/>
                <a:hlinkClick r:id="rId13"/>
              </a:rPr>
              <a:t>THURSDAY, AUGUST 24, 2023</a:t>
            </a:r>
            <a:endParaRPr lang="en-US" sz="2700" b="1">
              <a:solidFill>
                <a:srgbClr val="000000"/>
              </a:solidFill>
              <a:latin typeface="League Spartan"/>
            </a:endParaRPr>
          </a:p>
          <a:p>
            <a:pPr algn="ctr">
              <a:lnSpc>
                <a:spcPts val="3240"/>
              </a:lnSpc>
            </a:pPr>
            <a:r>
              <a:rPr lang="en-US" sz="2700" b="1">
                <a:solidFill>
                  <a:srgbClr val="000000"/>
                </a:solidFill>
                <a:latin typeface="League Spartan"/>
                <a:hlinkClick r:id="rId13"/>
              </a:rPr>
              <a:t>1-3PM</a:t>
            </a:r>
            <a:endParaRPr lang="en-US" sz="2700" b="1">
              <a:solidFill>
                <a:srgbClr val="000000"/>
              </a:solidFill>
              <a:latin typeface="League Spartan"/>
            </a:endParaRPr>
          </a:p>
        </p:txBody>
      </p:sp>
      <p:sp>
        <p:nvSpPr>
          <p:cNvPr id="24" name="TextBox 24"/>
          <p:cNvSpPr txBox="1"/>
          <p:nvPr/>
        </p:nvSpPr>
        <p:spPr>
          <a:xfrm>
            <a:off x="4693482" y="8307324"/>
            <a:ext cx="5347201" cy="1762125"/>
          </a:xfrm>
          <a:prstGeom prst="rect">
            <a:avLst/>
          </a:prstGeom>
        </p:spPr>
        <p:txBody>
          <a:bodyPr lIns="0" tIns="0" rIns="0" bIns="0" rtlCol="0" anchor="t">
            <a:spAutoFit/>
          </a:bodyPr>
          <a:lstStyle/>
          <a:p>
            <a:pPr>
              <a:lnSpc>
                <a:spcPts val="2819"/>
              </a:lnSpc>
            </a:pPr>
            <a:r>
              <a:rPr lang="en-US" sz="2349">
                <a:solidFill>
                  <a:srgbClr val="FFFFFF"/>
                </a:solidFill>
                <a:latin typeface="Lato Bold"/>
              </a:rPr>
              <a:t>Catholic Enrichment Center</a:t>
            </a:r>
          </a:p>
          <a:p>
            <a:pPr>
              <a:lnSpc>
                <a:spcPts val="2819"/>
              </a:lnSpc>
            </a:pPr>
            <a:r>
              <a:rPr lang="en-US" sz="2349">
                <a:solidFill>
                  <a:srgbClr val="FFFFFF"/>
                </a:solidFill>
                <a:latin typeface="Lato Bold"/>
              </a:rPr>
              <a:t>Historic Calvary</a:t>
            </a:r>
          </a:p>
          <a:p>
            <a:pPr>
              <a:lnSpc>
                <a:spcPts val="2819"/>
              </a:lnSpc>
            </a:pPr>
            <a:r>
              <a:rPr lang="en-US" sz="2349">
                <a:solidFill>
                  <a:srgbClr val="FFFFFF"/>
                </a:solidFill>
                <a:latin typeface="Lato Bold"/>
              </a:rPr>
              <a:t>Neighborhood House (Lindsay)</a:t>
            </a:r>
          </a:p>
          <a:p>
            <a:pPr>
              <a:lnSpc>
                <a:spcPts val="2819"/>
              </a:lnSpc>
            </a:pPr>
            <a:endParaRPr lang="en-US" sz="2349">
              <a:solidFill>
                <a:srgbClr val="FFFFFF"/>
              </a:solidFill>
              <a:latin typeface="Lato Bold"/>
            </a:endParaRPr>
          </a:p>
          <a:p>
            <a:pPr>
              <a:lnSpc>
                <a:spcPts val="2819"/>
              </a:lnSpc>
            </a:pPr>
            <a:r>
              <a:rPr lang="en-US" sz="2349">
                <a:solidFill>
                  <a:srgbClr val="FFFFFF"/>
                </a:solidFill>
                <a:latin typeface="Lato"/>
              </a:rPr>
              <a:t>Partner Development (Maddie &amp; Clifton)</a:t>
            </a:r>
          </a:p>
        </p:txBody>
      </p:sp>
      <p:sp>
        <p:nvSpPr>
          <p:cNvPr id="25" name="TextBox 16">
            <a:extLst>
              <a:ext uri="{FF2B5EF4-FFF2-40B4-BE49-F238E27FC236}">
                <a16:creationId xmlns:a16="http://schemas.microsoft.com/office/drawing/2014/main" id="{48D8F92D-104C-52FC-7410-862E5FAECD30}"/>
              </a:ext>
            </a:extLst>
          </p:cNvPr>
          <p:cNvSpPr txBox="1"/>
          <p:nvPr/>
        </p:nvSpPr>
        <p:spPr>
          <a:xfrm>
            <a:off x="4351366" y="580400"/>
            <a:ext cx="4617720" cy="264175"/>
          </a:xfrm>
          <a:prstGeom prst="rect">
            <a:avLst/>
          </a:prstGeom>
        </p:spPr>
        <p:txBody>
          <a:bodyPr lIns="0" tIns="0" rIns="0" bIns="0" rtlCol="0" anchor="t">
            <a:spAutoFit/>
          </a:bodyPr>
          <a:lstStyle/>
          <a:p>
            <a:pPr algn="l">
              <a:lnSpc>
                <a:spcPts val="2160"/>
              </a:lnSpc>
            </a:pPr>
            <a:r>
              <a:rPr lang="en-US">
                <a:solidFill>
                  <a:srgbClr val="000000"/>
                </a:solidFill>
                <a:latin typeface="Arial"/>
              </a:rPr>
              <a:t>WHAT’S NEXT?</a:t>
            </a:r>
            <a:endParaRPr lang="en-US" sz="1800">
              <a:solidFill>
                <a:srgbClr val="000000"/>
              </a:solidFill>
              <a:latin typeface="Arial"/>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anim calcmode="lin" valueType="num">
                                      <p:cBhvr>
                                        <p:cTn id="8" dur="2000" fill="hold"/>
                                        <p:tgtEl>
                                          <p:spTgt spid="10"/>
                                        </p:tgtEl>
                                        <p:attrNameLst>
                                          <p:attrName>ppt_w</p:attrName>
                                        </p:attrNameLst>
                                      </p:cBhvr>
                                      <p:tavLst>
                                        <p:tav tm="0" fmla="#ppt_w*sin(2.5*pi*$)">
                                          <p:val>
                                            <p:fltVal val="0"/>
                                          </p:val>
                                        </p:tav>
                                        <p:tav tm="100000">
                                          <p:val>
                                            <p:fltVal val="1"/>
                                          </p:val>
                                        </p:tav>
                                      </p:tavLst>
                                    </p:anim>
                                    <p:anim calcmode="lin" valueType="num">
                                      <p:cBhvr>
                                        <p:cTn id="9" dur="20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DFAF6"/>
        </a:solidFill>
        <a:effectLst/>
      </p:bgPr>
    </p:bg>
    <p:spTree>
      <p:nvGrpSpPr>
        <p:cNvPr id="1" name=""/>
        <p:cNvGrpSpPr/>
        <p:nvPr/>
      </p:nvGrpSpPr>
      <p:grpSpPr>
        <a:xfrm>
          <a:off x="0" y="0"/>
          <a:ext cx="0" cy="0"/>
          <a:chOff x="0" y="0"/>
          <a:chExt cx="0" cy="0"/>
        </a:xfrm>
      </p:grpSpPr>
      <p:sp>
        <p:nvSpPr>
          <p:cNvPr id="2" name="Freeform 2"/>
          <p:cNvSpPr/>
          <p:nvPr/>
        </p:nvSpPr>
        <p:spPr>
          <a:xfrm>
            <a:off x="14799159" y="0"/>
            <a:ext cx="3488841" cy="3271281"/>
          </a:xfrm>
          <a:custGeom>
            <a:avLst/>
            <a:gdLst/>
            <a:ahLst/>
            <a:cxnLst/>
            <a:rect l="l" t="t" r="r" b="b"/>
            <a:pathLst>
              <a:path w="3488841" h="3271281">
                <a:moveTo>
                  <a:pt x="0" y="0"/>
                </a:moveTo>
                <a:lnTo>
                  <a:pt x="3488841" y="0"/>
                </a:lnTo>
                <a:lnTo>
                  <a:pt x="3488841" y="3271281"/>
                </a:lnTo>
                <a:lnTo>
                  <a:pt x="0" y="327128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1028700" y="1028700"/>
            <a:ext cx="16287482" cy="9258300"/>
          </a:xfrm>
          <a:custGeom>
            <a:avLst/>
            <a:gdLst/>
            <a:ahLst/>
            <a:cxnLst/>
            <a:rect l="l" t="t" r="r" b="b"/>
            <a:pathLst>
              <a:path w="16287482" h="9258300">
                <a:moveTo>
                  <a:pt x="0" y="0"/>
                </a:moveTo>
                <a:lnTo>
                  <a:pt x="16287482" y="0"/>
                </a:lnTo>
                <a:lnTo>
                  <a:pt x="16287482" y="9258300"/>
                </a:lnTo>
                <a:lnTo>
                  <a:pt x="0" y="9258300"/>
                </a:lnTo>
                <a:lnTo>
                  <a:pt x="0" y="0"/>
                </a:lnTo>
                <a:close/>
              </a:path>
            </a:pathLst>
          </a:custGeom>
          <a:blipFill>
            <a:blip r:embed="rId5"/>
            <a:stretch>
              <a:fillRect t="-10469"/>
            </a:stretch>
          </a:blipFill>
        </p:spPr>
      </p:sp>
      <p:grpSp>
        <p:nvGrpSpPr>
          <p:cNvPr id="4" name="Group 4"/>
          <p:cNvGrpSpPr/>
          <p:nvPr/>
        </p:nvGrpSpPr>
        <p:grpSpPr>
          <a:xfrm>
            <a:off x="1916213" y="2383881"/>
            <a:ext cx="3377346" cy="1624311"/>
            <a:chOff x="76200" y="0"/>
            <a:chExt cx="1076668" cy="812800"/>
          </a:xfrm>
        </p:grpSpPr>
        <p:sp>
          <p:nvSpPr>
            <p:cNvPr id="5" name="Freeform 5"/>
            <p:cNvSpPr/>
            <p:nvPr/>
          </p:nvSpPr>
          <p:spPr>
            <a:xfrm>
              <a:off x="343695" y="0"/>
              <a:ext cx="809173" cy="812800"/>
            </a:xfrm>
            <a:custGeom>
              <a:avLst/>
              <a:gdLst/>
              <a:ahLst/>
              <a:cxnLst/>
              <a:rect l="l" t="t" r="r" b="b"/>
              <a:pathLst>
                <a:path w="809173" h="812800">
                  <a:moveTo>
                    <a:pt x="404587" y="0"/>
                  </a:moveTo>
                  <a:cubicBezTo>
                    <a:pt x="628326" y="1001"/>
                    <a:pt x="809173" y="182659"/>
                    <a:pt x="809173" y="406400"/>
                  </a:cubicBezTo>
                  <a:cubicBezTo>
                    <a:pt x="809173" y="630141"/>
                    <a:pt x="628326" y="811799"/>
                    <a:pt x="404587" y="812800"/>
                  </a:cubicBezTo>
                  <a:cubicBezTo>
                    <a:pt x="180847" y="811799"/>
                    <a:pt x="0" y="630141"/>
                    <a:pt x="0" y="406400"/>
                  </a:cubicBezTo>
                  <a:cubicBezTo>
                    <a:pt x="0" y="182659"/>
                    <a:pt x="180847" y="1001"/>
                    <a:pt x="404587" y="0"/>
                  </a:cubicBezTo>
                  <a:close/>
                </a:path>
              </a:pathLst>
            </a:custGeom>
            <a:solidFill>
              <a:srgbClr val="000000">
                <a:alpha val="0"/>
              </a:srgbClr>
            </a:solidFill>
            <a:ln w="38100">
              <a:solidFill>
                <a:srgbClr val="CC0033"/>
              </a:solidFill>
            </a:ln>
          </p:spPr>
        </p:sp>
        <p:sp>
          <p:nvSpPr>
            <p:cNvPr id="6" name="TextBox 6"/>
            <p:cNvSpPr txBox="1"/>
            <p:nvPr/>
          </p:nvSpPr>
          <p:spPr>
            <a:xfrm>
              <a:off x="76200" y="28575"/>
              <a:ext cx="660400" cy="708025"/>
            </a:xfrm>
            <a:prstGeom prst="rect">
              <a:avLst/>
            </a:prstGeom>
          </p:spPr>
          <p:txBody>
            <a:bodyPr lIns="50800" tIns="50800" rIns="50800" bIns="50800" rtlCol="0" anchor="ctr"/>
            <a:lstStyle/>
            <a:p>
              <a:pPr algn="ctr">
                <a:lnSpc>
                  <a:spcPts val="2825"/>
                </a:lnSpc>
              </a:pPr>
              <a:endParaRPr/>
            </a:p>
          </p:txBody>
        </p:sp>
      </p:grpSp>
      <p:grpSp>
        <p:nvGrpSpPr>
          <p:cNvPr id="10" name="Group 10"/>
          <p:cNvGrpSpPr/>
          <p:nvPr/>
        </p:nvGrpSpPr>
        <p:grpSpPr>
          <a:xfrm>
            <a:off x="4608963" y="2681624"/>
            <a:ext cx="4508173" cy="1861896"/>
            <a:chOff x="0" y="0"/>
            <a:chExt cx="1385934" cy="931687"/>
          </a:xfrm>
        </p:grpSpPr>
        <p:sp>
          <p:nvSpPr>
            <p:cNvPr id="11" name="Freeform 11"/>
            <p:cNvSpPr/>
            <p:nvPr/>
          </p:nvSpPr>
          <p:spPr>
            <a:xfrm>
              <a:off x="229202" y="0"/>
              <a:ext cx="927530" cy="931687"/>
            </a:xfrm>
            <a:custGeom>
              <a:avLst/>
              <a:gdLst/>
              <a:ahLst/>
              <a:cxnLst/>
              <a:rect l="l" t="t" r="r" b="b"/>
              <a:pathLst>
                <a:path w="927530" h="931687">
                  <a:moveTo>
                    <a:pt x="463765" y="0"/>
                  </a:moveTo>
                  <a:cubicBezTo>
                    <a:pt x="720230" y="1147"/>
                    <a:pt x="927530" y="209376"/>
                    <a:pt x="927530" y="465843"/>
                  </a:cubicBezTo>
                  <a:cubicBezTo>
                    <a:pt x="927530" y="722311"/>
                    <a:pt x="720230" y="930540"/>
                    <a:pt x="463765" y="931687"/>
                  </a:cubicBezTo>
                  <a:cubicBezTo>
                    <a:pt x="207300" y="930540"/>
                    <a:pt x="0" y="722311"/>
                    <a:pt x="0" y="465843"/>
                  </a:cubicBezTo>
                  <a:cubicBezTo>
                    <a:pt x="0" y="209376"/>
                    <a:pt x="207300" y="1147"/>
                    <a:pt x="463765" y="0"/>
                  </a:cubicBezTo>
                  <a:close/>
                </a:path>
              </a:pathLst>
            </a:custGeom>
            <a:solidFill>
              <a:srgbClr val="000000">
                <a:alpha val="0"/>
              </a:srgbClr>
            </a:solidFill>
            <a:ln w="38100">
              <a:solidFill>
                <a:srgbClr val="CC0033"/>
              </a:solidFill>
            </a:ln>
          </p:spPr>
        </p:sp>
        <p:sp>
          <p:nvSpPr>
            <p:cNvPr id="12" name="TextBox 12"/>
            <p:cNvSpPr txBox="1"/>
            <p:nvPr/>
          </p:nvSpPr>
          <p:spPr>
            <a:xfrm>
              <a:off x="76200" y="28575"/>
              <a:ext cx="660400" cy="708025"/>
            </a:xfrm>
            <a:prstGeom prst="rect">
              <a:avLst/>
            </a:prstGeom>
          </p:spPr>
          <p:txBody>
            <a:bodyPr lIns="50800" tIns="50800" rIns="50800" bIns="50800" rtlCol="0" anchor="ctr"/>
            <a:lstStyle/>
            <a:p>
              <a:pPr algn="ctr">
                <a:lnSpc>
                  <a:spcPts val="2825"/>
                </a:lnSpc>
              </a:pPr>
              <a:endParaRPr/>
            </a:p>
          </p:txBody>
        </p:sp>
      </p:grpSp>
      <p:sp>
        <p:nvSpPr>
          <p:cNvPr id="16" name="Freeform 16"/>
          <p:cNvSpPr/>
          <p:nvPr/>
        </p:nvSpPr>
        <p:spPr>
          <a:xfrm>
            <a:off x="2213951" y="4009695"/>
            <a:ext cx="1217360" cy="1293344"/>
          </a:xfrm>
          <a:custGeom>
            <a:avLst/>
            <a:gdLst/>
            <a:ahLst/>
            <a:cxnLst/>
            <a:rect l="l" t="t" r="r" b="b"/>
            <a:pathLst>
              <a:path w="1217360" h="1293344">
                <a:moveTo>
                  <a:pt x="0" y="0"/>
                </a:moveTo>
                <a:lnTo>
                  <a:pt x="1217360" y="0"/>
                </a:lnTo>
                <a:lnTo>
                  <a:pt x="1217360" y="1293343"/>
                </a:lnTo>
                <a:lnTo>
                  <a:pt x="0" y="129334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7" name="TextBox 17"/>
          <p:cNvSpPr txBox="1"/>
          <p:nvPr/>
        </p:nvSpPr>
        <p:spPr>
          <a:xfrm>
            <a:off x="1024128" y="720090"/>
            <a:ext cx="4617720" cy="304800"/>
          </a:xfrm>
          <a:prstGeom prst="rect">
            <a:avLst/>
          </a:prstGeom>
        </p:spPr>
        <p:txBody>
          <a:bodyPr lIns="0" tIns="0" rIns="0" bIns="0" rtlCol="0" anchor="t">
            <a:spAutoFit/>
          </a:bodyPr>
          <a:lstStyle/>
          <a:p>
            <a:pPr algn="l">
              <a:lnSpc>
                <a:spcPts val="2160"/>
              </a:lnSpc>
            </a:pPr>
            <a:r>
              <a:rPr lang="en-US" sz="1800">
                <a:solidFill>
                  <a:srgbClr val="000000"/>
                </a:solidFill>
                <a:latin typeface="Arial"/>
              </a:rPr>
              <a:t>TIMELINE</a:t>
            </a:r>
          </a:p>
        </p:txBody>
      </p:sp>
      <p:grpSp>
        <p:nvGrpSpPr>
          <p:cNvPr id="18" name="Group 10">
            <a:extLst>
              <a:ext uri="{FF2B5EF4-FFF2-40B4-BE49-F238E27FC236}">
                <a16:creationId xmlns:a16="http://schemas.microsoft.com/office/drawing/2014/main" id="{0DD591DC-9604-F20B-4703-BC8DC3539A1A}"/>
              </a:ext>
            </a:extLst>
          </p:cNvPr>
          <p:cNvGrpSpPr/>
          <p:nvPr/>
        </p:nvGrpSpPr>
        <p:grpSpPr>
          <a:xfrm>
            <a:off x="4328936" y="1184723"/>
            <a:ext cx="4508173" cy="1652961"/>
            <a:chOff x="0" y="0"/>
            <a:chExt cx="1385934" cy="931687"/>
          </a:xfrm>
        </p:grpSpPr>
        <p:sp>
          <p:nvSpPr>
            <p:cNvPr id="19" name="Freeform 11">
              <a:extLst>
                <a:ext uri="{FF2B5EF4-FFF2-40B4-BE49-F238E27FC236}">
                  <a16:creationId xmlns:a16="http://schemas.microsoft.com/office/drawing/2014/main" id="{8A87C37E-E169-A6A2-2168-03F09105000F}"/>
                </a:ext>
              </a:extLst>
            </p:cNvPr>
            <p:cNvSpPr/>
            <p:nvPr/>
          </p:nvSpPr>
          <p:spPr>
            <a:xfrm>
              <a:off x="229202" y="0"/>
              <a:ext cx="927530" cy="931687"/>
            </a:xfrm>
            <a:custGeom>
              <a:avLst/>
              <a:gdLst/>
              <a:ahLst/>
              <a:cxnLst/>
              <a:rect l="l" t="t" r="r" b="b"/>
              <a:pathLst>
                <a:path w="927530" h="931687">
                  <a:moveTo>
                    <a:pt x="463765" y="0"/>
                  </a:moveTo>
                  <a:cubicBezTo>
                    <a:pt x="720230" y="1147"/>
                    <a:pt x="927530" y="209376"/>
                    <a:pt x="927530" y="465843"/>
                  </a:cubicBezTo>
                  <a:cubicBezTo>
                    <a:pt x="927530" y="722311"/>
                    <a:pt x="720230" y="930540"/>
                    <a:pt x="463765" y="931687"/>
                  </a:cubicBezTo>
                  <a:cubicBezTo>
                    <a:pt x="207300" y="930540"/>
                    <a:pt x="0" y="722311"/>
                    <a:pt x="0" y="465843"/>
                  </a:cubicBezTo>
                  <a:cubicBezTo>
                    <a:pt x="0" y="209376"/>
                    <a:pt x="207300" y="1147"/>
                    <a:pt x="463765" y="0"/>
                  </a:cubicBezTo>
                  <a:close/>
                </a:path>
              </a:pathLst>
            </a:custGeom>
            <a:solidFill>
              <a:srgbClr val="000000">
                <a:alpha val="0"/>
              </a:srgbClr>
            </a:solidFill>
            <a:ln w="38100">
              <a:solidFill>
                <a:srgbClr val="CC0033"/>
              </a:solidFill>
            </a:ln>
          </p:spPr>
        </p:sp>
        <p:sp>
          <p:nvSpPr>
            <p:cNvPr id="20" name="TextBox 12">
              <a:extLst>
                <a:ext uri="{FF2B5EF4-FFF2-40B4-BE49-F238E27FC236}">
                  <a16:creationId xmlns:a16="http://schemas.microsoft.com/office/drawing/2014/main" id="{39BB0632-37EB-AE21-92F0-F6CB1955412A}"/>
                </a:ext>
              </a:extLst>
            </p:cNvPr>
            <p:cNvSpPr txBox="1"/>
            <p:nvPr/>
          </p:nvSpPr>
          <p:spPr>
            <a:xfrm>
              <a:off x="76200" y="28575"/>
              <a:ext cx="660400" cy="708025"/>
            </a:xfrm>
            <a:prstGeom prst="rect">
              <a:avLst/>
            </a:prstGeom>
          </p:spPr>
          <p:txBody>
            <a:bodyPr lIns="50800" tIns="50800" rIns="50800" bIns="50800" rtlCol="0" anchor="ctr"/>
            <a:lstStyle/>
            <a:p>
              <a:pPr algn="ctr">
                <a:lnSpc>
                  <a:spcPts val="2825"/>
                </a:lnSpc>
              </a:pPr>
              <a:endParaRPr/>
            </a:p>
          </p:txBody>
        </p:sp>
      </p:grpSp>
      <p:grpSp>
        <p:nvGrpSpPr>
          <p:cNvPr id="21" name="Group 4">
            <a:extLst>
              <a:ext uri="{FF2B5EF4-FFF2-40B4-BE49-F238E27FC236}">
                <a16:creationId xmlns:a16="http://schemas.microsoft.com/office/drawing/2014/main" id="{82D5A347-8E17-9003-4629-E8A1A54C3E86}"/>
              </a:ext>
            </a:extLst>
          </p:cNvPr>
          <p:cNvGrpSpPr/>
          <p:nvPr/>
        </p:nvGrpSpPr>
        <p:grpSpPr>
          <a:xfrm>
            <a:off x="2825363" y="5420784"/>
            <a:ext cx="4694494" cy="1624311"/>
            <a:chOff x="0" y="0"/>
            <a:chExt cx="1496563" cy="812800"/>
          </a:xfrm>
        </p:grpSpPr>
        <p:sp>
          <p:nvSpPr>
            <p:cNvPr id="22" name="Freeform 5">
              <a:extLst>
                <a:ext uri="{FF2B5EF4-FFF2-40B4-BE49-F238E27FC236}">
                  <a16:creationId xmlns:a16="http://schemas.microsoft.com/office/drawing/2014/main" id="{4C98289D-994E-3BA7-6009-048120DE16A7}"/>
                </a:ext>
              </a:extLst>
            </p:cNvPr>
            <p:cNvSpPr/>
            <p:nvPr/>
          </p:nvSpPr>
          <p:spPr>
            <a:xfrm>
              <a:off x="343695" y="0"/>
              <a:ext cx="809173" cy="812800"/>
            </a:xfrm>
            <a:custGeom>
              <a:avLst/>
              <a:gdLst/>
              <a:ahLst/>
              <a:cxnLst/>
              <a:rect l="l" t="t" r="r" b="b"/>
              <a:pathLst>
                <a:path w="809173" h="812800">
                  <a:moveTo>
                    <a:pt x="404587" y="0"/>
                  </a:moveTo>
                  <a:cubicBezTo>
                    <a:pt x="628326" y="1001"/>
                    <a:pt x="809173" y="182659"/>
                    <a:pt x="809173" y="406400"/>
                  </a:cubicBezTo>
                  <a:cubicBezTo>
                    <a:pt x="809173" y="630141"/>
                    <a:pt x="628326" y="811799"/>
                    <a:pt x="404587" y="812800"/>
                  </a:cubicBezTo>
                  <a:cubicBezTo>
                    <a:pt x="180847" y="811799"/>
                    <a:pt x="0" y="630141"/>
                    <a:pt x="0" y="406400"/>
                  </a:cubicBezTo>
                  <a:cubicBezTo>
                    <a:pt x="0" y="182659"/>
                    <a:pt x="180847" y="1001"/>
                    <a:pt x="404587" y="0"/>
                  </a:cubicBezTo>
                  <a:close/>
                </a:path>
              </a:pathLst>
            </a:custGeom>
            <a:solidFill>
              <a:srgbClr val="000000">
                <a:alpha val="0"/>
              </a:srgbClr>
            </a:solidFill>
            <a:ln w="38100">
              <a:solidFill>
                <a:srgbClr val="CC0033"/>
              </a:solidFill>
            </a:ln>
          </p:spPr>
        </p:sp>
        <p:sp>
          <p:nvSpPr>
            <p:cNvPr id="23" name="TextBox 6">
              <a:extLst>
                <a:ext uri="{FF2B5EF4-FFF2-40B4-BE49-F238E27FC236}">
                  <a16:creationId xmlns:a16="http://schemas.microsoft.com/office/drawing/2014/main" id="{8F81A99F-87D1-D5C0-96E9-5D92A788D879}"/>
                </a:ext>
              </a:extLst>
            </p:cNvPr>
            <p:cNvSpPr txBox="1"/>
            <p:nvPr/>
          </p:nvSpPr>
          <p:spPr>
            <a:xfrm>
              <a:off x="76200" y="28575"/>
              <a:ext cx="660400" cy="708025"/>
            </a:xfrm>
            <a:prstGeom prst="rect">
              <a:avLst/>
            </a:prstGeom>
          </p:spPr>
          <p:txBody>
            <a:bodyPr lIns="50800" tIns="50800" rIns="50800" bIns="50800" rtlCol="0" anchor="ctr"/>
            <a:lstStyle/>
            <a:p>
              <a:pPr algn="ctr">
                <a:lnSpc>
                  <a:spcPts val="2825"/>
                </a:lnSpc>
              </a:pPr>
              <a:endParaRPr/>
            </a:p>
          </p:txBody>
        </p:sp>
      </p:grpSp>
    </p:spTree>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137357" y="-21430"/>
            <a:ext cx="5150644" cy="5179218"/>
            <a:chOff x="0" y="0"/>
            <a:chExt cx="6867526" cy="6905624"/>
          </a:xfrm>
        </p:grpSpPr>
        <p:sp>
          <p:nvSpPr>
            <p:cNvPr id="3" name="Freeform 3"/>
            <p:cNvSpPr/>
            <p:nvPr/>
          </p:nvSpPr>
          <p:spPr>
            <a:xfrm>
              <a:off x="0" y="0"/>
              <a:ext cx="6867525" cy="6905625"/>
            </a:xfrm>
            <a:custGeom>
              <a:avLst/>
              <a:gdLst/>
              <a:ahLst/>
              <a:cxnLst/>
              <a:rect l="l" t="t" r="r" b="b"/>
              <a:pathLst>
                <a:path w="6867525" h="6905625">
                  <a:moveTo>
                    <a:pt x="6867525" y="0"/>
                  </a:moveTo>
                  <a:lnTo>
                    <a:pt x="6867525" y="6905625"/>
                  </a:lnTo>
                  <a:lnTo>
                    <a:pt x="0" y="6905625"/>
                  </a:lnTo>
                  <a:cubicBezTo>
                    <a:pt x="0" y="3091815"/>
                    <a:pt x="3074797" y="0"/>
                    <a:pt x="6867525" y="0"/>
                  </a:cubicBezTo>
                  <a:close/>
                </a:path>
              </a:pathLst>
            </a:custGeom>
            <a:solidFill>
              <a:srgbClr val="D2D592"/>
            </a:solidFill>
          </p:spPr>
        </p:sp>
      </p:grpSp>
      <p:grpSp>
        <p:nvGrpSpPr>
          <p:cNvPr id="4" name="Group 4"/>
          <p:cNvGrpSpPr/>
          <p:nvPr/>
        </p:nvGrpSpPr>
        <p:grpSpPr>
          <a:xfrm>
            <a:off x="13137357" y="5157788"/>
            <a:ext cx="5150644" cy="5150643"/>
            <a:chOff x="0" y="0"/>
            <a:chExt cx="6867526" cy="6867524"/>
          </a:xfrm>
        </p:grpSpPr>
        <p:sp>
          <p:nvSpPr>
            <p:cNvPr id="5" name="Freeform 5"/>
            <p:cNvSpPr/>
            <p:nvPr/>
          </p:nvSpPr>
          <p:spPr>
            <a:xfrm>
              <a:off x="0" y="0"/>
              <a:ext cx="6867525" cy="6867525"/>
            </a:xfrm>
            <a:custGeom>
              <a:avLst/>
              <a:gdLst/>
              <a:ahLst/>
              <a:cxnLst/>
              <a:rect l="l" t="t" r="r" b="b"/>
              <a:pathLst>
                <a:path w="6867525" h="6867525">
                  <a:moveTo>
                    <a:pt x="0" y="0"/>
                  </a:moveTo>
                  <a:lnTo>
                    <a:pt x="6867525" y="0"/>
                  </a:lnTo>
                  <a:lnTo>
                    <a:pt x="6867525" y="6867525"/>
                  </a:lnTo>
                  <a:cubicBezTo>
                    <a:pt x="3074797" y="6867525"/>
                    <a:pt x="0" y="3792728"/>
                    <a:pt x="0" y="0"/>
                  </a:cubicBezTo>
                  <a:close/>
                </a:path>
              </a:pathLst>
            </a:custGeom>
            <a:solidFill>
              <a:srgbClr val="4B7E1B"/>
            </a:solidFill>
          </p:spPr>
        </p:sp>
      </p:grpSp>
      <p:grpSp>
        <p:nvGrpSpPr>
          <p:cNvPr id="6" name="Group 6"/>
          <p:cNvGrpSpPr/>
          <p:nvPr/>
        </p:nvGrpSpPr>
        <p:grpSpPr>
          <a:xfrm>
            <a:off x="14987588" y="1871662"/>
            <a:ext cx="3300412" cy="3271838"/>
            <a:chOff x="0" y="0"/>
            <a:chExt cx="4400550" cy="4362450"/>
          </a:xfrm>
        </p:grpSpPr>
        <p:sp>
          <p:nvSpPr>
            <p:cNvPr id="7" name="Freeform 7"/>
            <p:cNvSpPr/>
            <p:nvPr/>
          </p:nvSpPr>
          <p:spPr>
            <a:xfrm>
              <a:off x="0" y="0"/>
              <a:ext cx="4400550" cy="4362450"/>
            </a:xfrm>
            <a:custGeom>
              <a:avLst/>
              <a:gdLst/>
              <a:ahLst/>
              <a:cxnLst/>
              <a:rect l="l" t="t" r="r" b="b"/>
              <a:pathLst>
                <a:path w="4400550" h="4362450">
                  <a:moveTo>
                    <a:pt x="0" y="4362450"/>
                  </a:moveTo>
                  <a:cubicBezTo>
                    <a:pt x="0" y="1953133"/>
                    <a:pt x="1970151" y="0"/>
                    <a:pt x="4400550" y="0"/>
                  </a:cubicBezTo>
                  <a:lnTo>
                    <a:pt x="4400550" y="4362450"/>
                  </a:lnTo>
                  <a:lnTo>
                    <a:pt x="0" y="4362450"/>
                  </a:lnTo>
                  <a:close/>
                </a:path>
              </a:pathLst>
            </a:custGeom>
            <a:solidFill>
              <a:srgbClr val="D2D592"/>
            </a:solidFill>
          </p:spPr>
        </p:sp>
      </p:grpSp>
      <p:grpSp>
        <p:nvGrpSpPr>
          <p:cNvPr id="8" name="Group 8"/>
          <p:cNvGrpSpPr/>
          <p:nvPr/>
        </p:nvGrpSpPr>
        <p:grpSpPr>
          <a:xfrm>
            <a:off x="-30129" y="6870076"/>
            <a:ext cx="3416922" cy="3416922"/>
            <a:chOff x="0" y="0"/>
            <a:chExt cx="4555896" cy="4555896"/>
          </a:xfrm>
        </p:grpSpPr>
        <p:sp>
          <p:nvSpPr>
            <p:cNvPr id="9" name="Freeform 9"/>
            <p:cNvSpPr/>
            <p:nvPr/>
          </p:nvSpPr>
          <p:spPr>
            <a:xfrm>
              <a:off x="0" y="0"/>
              <a:ext cx="4555871" cy="4555871"/>
            </a:xfrm>
            <a:custGeom>
              <a:avLst/>
              <a:gdLst/>
              <a:ahLst/>
              <a:cxnLst/>
              <a:rect l="l" t="t" r="r" b="b"/>
              <a:pathLst>
                <a:path w="4555871" h="4555871">
                  <a:moveTo>
                    <a:pt x="0" y="0"/>
                  </a:moveTo>
                  <a:cubicBezTo>
                    <a:pt x="2516124" y="0"/>
                    <a:pt x="4555871" y="2039874"/>
                    <a:pt x="4555871" y="4555871"/>
                  </a:cubicBezTo>
                  <a:lnTo>
                    <a:pt x="0" y="4555871"/>
                  </a:lnTo>
                  <a:lnTo>
                    <a:pt x="0" y="0"/>
                  </a:lnTo>
                  <a:close/>
                </a:path>
              </a:pathLst>
            </a:custGeom>
            <a:solidFill>
              <a:srgbClr val="D2D592"/>
            </a:solidFill>
          </p:spPr>
        </p:sp>
      </p:grpSp>
      <p:sp>
        <p:nvSpPr>
          <p:cNvPr id="10" name="Freeform 10"/>
          <p:cNvSpPr/>
          <p:nvPr/>
        </p:nvSpPr>
        <p:spPr>
          <a:xfrm>
            <a:off x="14987829" y="5161904"/>
            <a:ext cx="3300171" cy="3300171"/>
          </a:xfrm>
          <a:custGeom>
            <a:avLst/>
            <a:gdLst/>
            <a:ahLst/>
            <a:cxnLst/>
            <a:rect l="l" t="t" r="r" b="b"/>
            <a:pathLst>
              <a:path w="3300171" h="3300171">
                <a:moveTo>
                  <a:pt x="0" y="0"/>
                </a:moveTo>
                <a:lnTo>
                  <a:pt x="3300171" y="0"/>
                </a:lnTo>
                <a:lnTo>
                  <a:pt x="3300171" y="3300171"/>
                </a:lnTo>
                <a:lnTo>
                  <a:pt x="0" y="330017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11" name="Group 11"/>
          <p:cNvGrpSpPr/>
          <p:nvPr/>
        </p:nvGrpSpPr>
        <p:grpSpPr>
          <a:xfrm>
            <a:off x="2561938" y="8501424"/>
            <a:ext cx="1162532" cy="1162532"/>
            <a:chOff x="0" y="0"/>
            <a:chExt cx="1550042" cy="1550042"/>
          </a:xfrm>
        </p:grpSpPr>
        <p:sp>
          <p:nvSpPr>
            <p:cNvPr id="12" name="Freeform 12"/>
            <p:cNvSpPr/>
            <p:nvPr/>
          </p:nvSpPr>
          <p:spPr>
            <a:xfrm>
              <a:off x="0" y="0"/>
              <a:ext cx="1550162" cy="1550162"/>
            </a:xfrm>
            <a:custGeom>
              <a:avLst/>
              <a:gdLst/>
              <a:ahLst/>
              <a:cxnLst/>
              <a:rect l="l" t="t" r="r" b="b"/>
              <a:pathLst>
                <a:path w="1550162" h="1550162">
                  <a:moveTo>
                    <a:pt x="775081" y="1550035"/>
                  </a:moveTo>
                  <a:cubicBezTo>
                    <a:pt x="1203071" y="1550035"/>
                    <a:pt x="1550162" y="1203071"/>
                    <a:pt x="1550162" y="774954"/>
                  </a:cubicBezTo>
                  <a:cubicBezTo>
                    <a:pt x="1550162" y="346837"/>
                    <a:pt x="1203071" y="0"/>
                    <a:pt x="775081" y="0"/>
                  </a:cubicBezTo>
                  <a:cubicBezTo>
                    <a:pt x="347091" y="0"/>
                    <a:pt x="0" y="346964"/>
                    <a:pt x="0" y="775081"/>
                  </a:cubicBezTo>
                  <a:cubicBezTo>
                    <a:pt x="0" y="1203198"/>
                    <a:pt x="346964" y="1550162"/>
                    <a:pt x="775081" y="1550162"/>
                  </a:cubicBezTo>
                  <a:close/>
                </a:path>
              </a:pathLst>
            </a:custGeom>
            <a:solidFill>
              <a:srgbClr val="4B7E1B"/>
            </a:solidFill>
          </p:spPr>
        </p:sp>
      </p:grpSp>
      <p:sp>
        <p:nvSpPr>
          <p:cNvPr id="13" name="TextBox 13"/>
          <p:cNvSpPr txBox="1"/>
          <p:nvPr/>
        </p:nvSpPr>
        <p:spPr>
          <a:xfrm>
            <a:off x="2354580" y="2871216"/>
            <a:ext cx="9966960" cy="1000125"/>
          </a:xfrm>
          <a:prstGeom prst="rect">
            <a:avLst/>
          </a:prstGeom>
        </p:spPr>
        <p:txBody>
          <a:bodyPr lIns="0" tIns="0" rIns="0" bIns="0" rtlCol="0" anchor="t">
            <a:spAutoFit/>
          </a:bodyPr>
          <a:lstStyle/>
          <a:p>
            <a:pPr algn="l">
              <a:lnSpc>
                <a:spcPts val="7920"/>
              </a:lnSpc>
            </a:pPr>
            <a:r>
              <a:rPr lang="en-US" sz="6600">
                <a:solidFill>
                  <a:srgbClr val="000000"/>
                </a:solidFill>
                <a:latin typeface="League Spartan"/>
              </a:rPr>
              <a:t>CHOICE RESOURCES</a:t>
            </a:r>
          </a:p>
        </p:txBody>
      </p:sp>
      <p:sp>
        <p:nvSpPr>
          <p:cNvPr id="14" name="TextBox 14"/>
          <p:cNvSpPr txBox="1"/>
          <p:nvPr/>
        </p:nvSpPr>
        <p:spPr>
          <a:xfrm>
            <a:off x="1024128" y="720090"/>
            <a:ext cx="4617720" cy="304800"/>
          </a:xfrm>
          <a:prstGeom prst="rect">
            <a:avLst/>
          </a:prstGeom>
        </p:spPr>
        <p:txBody>
          <a:bodyPr lIns="0" tIns="0" rIns="0" bIns="0" rtlCol="0" anchor="t">
            <a:spAutoFit/>
          </a:bodyPr>
          <a:lstStyle/>
          <a:p>
            <a:pPr algn="l">
              <a:lnSpc>
                <a:spcPts val="2160"/>
              </a:lnSpc>
            </a:pPr>
            <a:r>
              <a:rPr lang="en-US" sz="1800">
                <a:solidFill>
                  <a:srgbClr val="000000"/>
                </a:solidFill>
                <a:latin typeface="Arial"/>
              </a:rPr>
              <a:t>RESOURCES</a:t>
            </a:r>
          </a:p>
        </p:txBody>
      </p:sp>
      <p:sp>
        <p:nvSpPr>
          <p:cNvPr id="15" name="TextBox 15"/>
          <p:cNvSpPr txBox="1"/>
          <p:nvPr/>
        </p:nvSpPr>
        <p:spPr>
          <a:xfrm>
            <a:off x="2251561" y="4204096"/>
            <a:ext cx="10172998" cy="1053631"/>
          </a:xfrm>
          <a:prstGeom prst="rect">
            <a:avLst/>
          </a:prstGeom>
        </p:spPr>
        <p:txBody>
          <a:bodyPr lIns="0" tIns="0" rIns="0" bIns="0" rtlCol="0" anchor="t">
            <a:spAutoFit/>
          </a:bodyPr>
          <a:lstStyle/>
          <a:p>
            <a:pPr marL="435789" lvl="1" indent="-217894">
              <a:lnSpc>
                <a:spcPts val="2825"/>
              </a:lnSpc>
              <a:buFont typeface="Arial"/>
              <a:buChar char="•"/>
            </a:pPr>
            <a:r>
              <a:rPr lang="en-US" sz="2018" u="sng" spc="8">
                <a:solidFill>
                  <a:srgbClr val="000000"/>
                </a:solidFill>
                <a:latin typeface="Lato"/>
                <a:hlinkClick r:id="rId5" tooltip="https://learninghub.feedingamerica.org/mod/scorm/player.php?scoid=54&amp;cm=1647&amp;currentorg=articulate_rise"/>
              </a:rPr>
              <a:t>Choice Visual Library: Choice Visual Library (feedingamerica.org)​</a:t>
            </a:r>
          </a:p>
          <a:p>
            <a:pPr marL="435789" lvl="1" indent="-217894">
              <a:lnSpc>
                <a:spcPts val="2825"/>
              </a:lnSpc>
              <a:buFont typeface="Arial"/>
              <a:buChar char="•"/>
            </a:pPr>
            <a:r>
              <a:rPr lang="en-US" sz="2018" u="sng" spc="8">
                <a:solidFill>
                  <a:srgbClr val="000000"/>
                </a:solidFill>
                <a:latin typeface="Lato"/>
                <a:hlinkClick r:id="rId6" tooltip="https://rise.articulate.com/share/b6rLpGmcbaimj1y-0Lv7Pj-qjErgl1Hr#/lessons/e1PUupDK3MsFeGI0sXEwVDk8WDpFTDHx"/>
              </a:rPr>
              <a:t>Channel One Mobile Market – Small - Choice Visual Library | Rise 360 (articulate.com</a:t>
            </a:r>
            <a:r>
              <a:rPr lang="en-US" sz="2018" spc="8">
                <a:solidFill>
                  <a:srgbClr val="000000"/>
                </a:solidFill>
                <a:latin typeface="Lato"/>
              </a:rPr>
              <a:t>)</a:t>
            </a:r>
          </a:p>
          <a:p>
            <a:pPr marL="435789" lvl="1" indent="-217894">
              <a:lnSpc>
                <a:spcPts val="2825"/>
              </a:lnSpc>
              <a:buFont typeface="Arial"/>
              <a:buChar char="•"/>
            </a:pPr>
            <a:r>
              <a:rPr lang="en-US" sz="2018" u="sng" spc="8">
                <a:solidFill>
                  <a:srgbClr val="000000"/>
                </a:solidFill>
                <a:latin typeface="Lato Italics"/>
                <a:hlinkClick r:id="rId7" tooltip="https://www.katiesmartin.com/newbook"/>
              </a:rPr>
              <a:t>Reinventing Food Banks and Pantries: New Tools to End Hunger</a:t>
            </a:r>
            <a:r>
              <a:rPr lang="en-US" sz="2018" u="sng" spc="8">
                <a:solidFill>
                  <a:srgbClr val="000000"/>
                </a:solidFill>
                <a:latin typeface="Lato"/>
                <a:hlinkClick r:id="rId7" tooltip="https://www.katiesmartin.com/newbook"/>
              </a:rPr>
              <a:t> by Katie S. Martin</a:t>
            </a:r>
          </a:p>
        </p:txBody>
      </p:sp>
      <p:pic>
        <p:nvPicPr>
          <p:cNvPr id="17" name="Picture 16" descr="A screenshot of a website&#10;&#10;Description automatically generated">
            <a:extLst>
              <a:ext uri="{FF2B5EF4-FFF2-40B4-BE49-F238E27FC236}">
                <a16:creationId xmlns:a16="http://schemas.microsoft.com/office/drawing/2014/main" id="{B9CEC8E9-6798-51C1-1D65-165C379E47F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548655" y="342900"/>
            <a:ext cx="4877865" cy="2665980"/>
          </a:xfrm>
          <a:prstGeom prst="rect">
            <a:avLst/>
          </a:prstGeom>
        </p:spPr>
      </p:pic>
      <p:pic>
        <p:nvPicPr>
          <p:cNvPr id="19" name="Picture 18" descr="A book cover with text on it&#10;&#10;Description automatically generated">
            <a:extLst>
              <a:ext uri="{FF2B5EF4-FFF2-40B4-BE49-F238E27FC236}">
                <a16:creationId xmlns:a16="http://schemas.microsoft.com/office/drawing/2014/main" id="{447092A9-E017-F526-0D25-9FC9CFB7C88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100563" y="3048466"/>
            <a:ext cx="3033023" cy="4153260"/>
          </a:xfrm>
          <a:prstGeom prst="rect">
            <a:avLst/>
          </a:prstGeom>
        </p:spPr>
      </p:pic>
    </p:spTree>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DFAF6"/>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3423107" cy="10287000"/>
            <a:chOff x="0" y="0"/>
            <a:chExt cx="17897476" cy="13716000"/>
          </a:xfrm>
        </p:grpSpPr>
        <p:sp>
          <p:nvSpPr>
            <p:cNvPr id="3" name="Freeform 3"/>
            <p:cNvSpPr/>
            <p:nvPr/>
          </p:nvSpPr>
          <p:spPr>
            <a:xfrm>
              <a:off x="0" y="0"/>
              <a:ext cx="17897475" cy="13716127"/>
            </a:xfrm>
            <a:custGeom>
              <a:avLst/>
              <a:gdLst/>
              <a:ahLst/>
              <a:cxnLst/>
              <a:rect l="l" t="t" r="r" b="b"/>
              <a:pathLst>
                <a:path w="17897475" h="13716127">
                  <a:moveTo>
                    <a:pt x="0" y="0"/>
                  </a:moveTo>
                  <a:lnTo>
                    <a:pt x="11865864" y="0"/>
                  </a:lnTo>
                  <a:lnTo>
                    <a:pt x="12094591" y="29210"/>
                  </a:lnTo>
                  <a:cubicBezTo>
                    <a:pt x="15380336" y="534035"/>
                    <a:pt x="17897475" y="3387979"/>
                    <a:pt x="17897475" y="6832981"/>
                  </a:cubicBezTo>
                  <a:cubicBezTo>
                    <a:pt x="17897475" y="10515600"/>
                    <a:pt x="15021306" y="13522706"/>
                    <a:pt x="11404347" y="13707111"/>
                  </a:cubicBezTo>
                  <a:lnTo>
                    <a:pt x="11052176" y="13716127"/>
                  </a:lnTo>
                  <a:lnTo>
                    <a:pt x="0" y="13716127"/>
                  </a:lnTo>
                  <a:close/>
                </a:path>
              </a:pathLst>
            </a:custGeom>
            <a:solidFill>
              <a:srgbClr val="FDFAF6"/>
            </a:solidFill>
          </p:spPr>
        </p:sp>
      </p:grpSp>
      <p:grpSp>
        <p:nvGrpSpPr>
          <p:cNvPr id="4" name="Group 4"/>
          <p:cNvGrpSpPr/>
          <p:nvPr/>
        </p:nvGrpSpPr>
        <p:grpSpPr>
          <a:xfrm>
            <a:off x="11307939" y="19713"/>
            <a:ext cx="6980061" cy="10247576"/>
            <a:chOff x="0" y="0"/>
            <a:chExt cx="9306748" cy="13663434"/>
          </a:xfrm>
        </p:grpSpPr>
        <p:sp>
          <p:nvSpPr>
            <p:cNvPr id="5" name="Freeform 5"/>
            <p:cNvSpPr/>
            <p:nvPr/>
          </p:nvSpPr>
          <p:spPr>
            <a:xfrm>
              <a:off x="0" y="0"/>
              <a:ext cx="9306687" cy="13663422"/>
            </a:xfrm>
            <a:custGeom>
              <a:avLst/>
              <a:gdLst/>
              <a:ahLst/>
              <a:cxnLst/>
              <a:rect l="l" t="t" r="r" b="b"/>
              <a:pathLst>
                <a:path w="9306687" h="13663422">
                  <a:moveTo>
                    <a:pt x="6832981" y="0"/>
                  </a:moveTo>
                  <a:lnTo>
                    <a:pt x="9306687" y="0"/>
                  </a:lnTo>
                  <a:lnTo>
                    <a:pt x="9306687" y="13663422"/>
                  </a:lnTo>
                  <a:lnTo>
                    <a:pt x="6832981" y="13663422"/>
                  </a:lnTo>
                  <a:cubicBezTo>
                    <a:pt x="3059176" y="13663422"/>
                    <a:pt x="0" y="10604754"/>
                    <a:pt x="0" y="6831711"/>
                  </a:cubicBezTo>
                  <a:cubicBezTo>
                    <a:pt x="0" y="3058668"/>
                    <a:pt x="3059176" y="0"/>
                    <a:pt x="6832981" y="0"/>
                  </a:cubicBezTo>
                  <a:close/>
                </a:path>
              </a:pathLst>
            </a:custGeom>
            <a:solidFill>
              <a:srgbClr val="D2D592"/>
            </a:solidFill>
          </p:spPr>
        </p:sp>
      </p:grpSp>
      <p:sp>
        <p:nvSpPr>
          <p:cNvPr id="6" name="Freeform 6"/>
          <p:cNvSpPr/>
          <p:nvPr/>
        </p:nvSpPr>
        <p:spPr>
          <a:xfrm>
            <a:off x="13105851" y="-37562"/>
            <a:ext cx="5148286" cy="5148286"/>
          </a:xfrm>
          <a:custGeom>
            <a:avLst/>
            <a:gdLst/>
            <a:ahLst/>
            <a:cxnLst/>
            <a:rect l="l" t="t" r="r" b="b"/>
            <a:pathLst>
              <a:path w="5148286" h="5148286">
                <a:moveTo>
                  <a:pt x="0" y="0"/>
                </a:moveTo>
                <a:lnTo>
                  <a:pt x="5148286" y="0"/>
                </a:lnTo>
                <a:lnTo>
                  <a:pt x="5148286" y="5148287"/>
                </a:lnTo>
                <a:lnTo>
                  <a:pt x="0" y="51482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TextBox 7"/>
          <p:cNvSpPr txBox="1"/>
          <p:nvPr/>
        </p:nvSpPr>
        <p:spPr>
          <a:xfrm>
            <a:off x="2382012" y="2997041"/>
            <a:ext cx="6071616" cy="943927"/>
          </a:xfrm>
          <a:prstGeom prst="rect">
            <a:avLst/>
          </a:prstGeom>
        </p:spPr>
        <p:txBody>
          <a:bodyPr lIns="0" tIns="0" rIns="0" bIns="0" rtlCol="0" anchor="t">
            <a:spAutoFit/>
          </a:bodyPr>
          <a:lstStyle/>
          <a:p>
            <a:pPr algn="l">
              <a:lnSpc>
                <a:spcPts val="7312"/>
              </a:lnSpc>
            </a:pPr>
            <a:r>
              <a:rPr lang="en-US" sz="6600">
                <a:solidFill>
                  <a:srgbClr val="000000"/>
                </a:solidFill>
                <a:latin typeface="League Spartan"/>
              </a:rPr>
              <a:t>THANK YOU!</a:t>
            </a:r>
          </a:p>
        </p:txBody>
      </p:sp>
      <p:sp>
        <p:nvSpPr>
          <p:cNvPr id="8" name="TextBox 8"/>
          <p:cNvSpPr txBox="1"/>
          <p:nvPr/>
        </p:nvSpPr>
        <p:spPr>
          <a:xfrm>
            <a:off x="2409444" y="4241673"/>
            <a:ext cx="6071616" cy="571500"/>
          </a:xfrm>
          <a:prstGeom prst="rect">
            <a:avLst/>
          </a:prstGeom>
        </p:spPr>
        <p:txBody>
          <a:bodyPr lIns="0" tIns="0" rIns="0" bIns="0" rtlCol="0" anchor="t">
            <a:spAutoFit/>
          </a:bodyPr>
          <a:lstStyle/>
          <a:p>
            <a:pPr algn="l">
              <a:lnSpc>
                <a:spcPts val="4320"/>
              </a:lnSpc>
            </a:pPr>
            <a:r>
              <a:rPr lang="en-US" sz="3600">
                <a:solidFill>
                  <a:srgbClr val="000000"/>
                </a:solidFill>
                <a:latin typeface="Arimo"/>
              </a:rPr>
              <a:t>Q&amp;A</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DFAF6"/>
        </a:solidFill>
        <a:effectLst/>
      </p:bgPr>
    </p:bg>
    <p:spTree>
      <p:nvGrpSpPr>
        <p:cNvPr id="1" name=""/>
        <p:cNvGrpSpPr/>
        <p:nvPr/>
      </p:nvGrpSpPr>
      <p:grpSpPr>
        <a:xfrm>
          <a:off x="0" y="0"/>
          <a:ext cx="0" cy="0"/>
          <a:chOff x="0" y="0"/>
          <a:chExt cx="0" cy="0"/>
        </a:xfrm>
      </p:grpSpPr>
      <p:sp>
        <p:nvSpPr>
          <p:cNvPr id="2" name="Freeform 2"/>
          <p:cNvSpPr/>
          <p:nvPr/>
        </p:nvSpPr>
        <p:spPr>
          <a:xfrm>
            <a:off x="9678454" y="5107528"/>
            <a:ext cx="8609546" cy="5201956"/>
          </a:xfrm>
          <a:custGeom>
            <a:avLst/>
            <a:gdLst/>
            <a:ahLst/>
            <a:cxnLst/>
            <a:rect l="l" t="t" r="r" b="b"/>
            <a:pathLst>
              <a:path w="8609546" h="5201956">
                <a:moveTo>
                  <a:pt x="0" y="0"/>
                </a:moveTo>
                <a:lnTo>
                  <a:pt x="8609546" y="0"/>
                </a:lnTo>
                <a:lnTo>
                  <a:pt x="8609546" y="5201957"/>
                </a:lnTo>
                <a:lnTo>
                  <a:pt x="0" y="52019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9698415" y="0"/>
            <a:ext cx="8609545" cy="5201956"/>
          </a:xfrm>
          <a:custGeom>
            <a:avLst/>
            <a:gdLst/>
            <a:ahLst/>
            <a:cxnLst/>
            <a:rect l="l" t="t" r="r" b="b"/>
            <a:pathLst>
              <a:path w="8609545" h="5201956">
                <a:moveTo>
                  <a:pt x="0" y="0"/>
                </a:moveTo>
                <a:lnTo>
                  <a:pt x="8609545" y="0"/>
                </a:lnTo>
                <a:lnTo>
                  <a:pt x="8609545" y="5201956"/>
                </a:lnTo>
                <a:lnTo>
                  <a:pt x="0" y="520195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4" name="Group 4"/>
          <p:cNvGrpSpPr/>
          <p:nvPr/>
        </p:nvGrpSpPr>
        <p:grpSpPr>
          <a:xfrm>
            <a:off x="11463777" y="6866487"/>
            <a:ext cx="1162531" cy="1162532"/>
            <a:chOff x="0" y="0"/>
            <a:chExt cx="1550042" cy="1550042"/>
          </a:xfrm>
        </p:grpSpPr>
        <p:sp>
          <p:nvSpPr>
            <p:cNvPr id="5" name="Freeform 5"/>
            <p:cNvSpPr/>
            <p:nvPr/>
          </p:nvSpPr>
          <p:spPr>
            <a:xfrm>
              <a:off x="0" y="0"/>
              <a:ext cx="1550162" cy="1550162"/>
            </a:xfrm>
            <a:custGeom>
              <a:avLst/>
              <a:gdLst/>
              <a:ahLst/>
              <a:cxnLst/>
              <a:rect l="l" t="t" r="r" b="b"/>
              <a:pathLst>
                <a:path w="1550162" h="1550162">
                  <a:moveTo>
                    <a:pt x="775081" y="1550035"/>
                  </a:moveTo>
                  <a:cubicBezTo>
                    <a:pt x="1203071" y="1550035"/>
                    <a:pt x="1550162" y="1203071"/>
                    <a:pt x="1550162" y="774954"/>
                  </a:cubicBezTo>
                  <a:cubicBezTo>
                    <a:pt x="1550162" y="346837"/>
                    <a:pt x="1203071" y="0"/>
                    <a:pt x="775081" y="0"/>
                  </a:cubicBezTo>
                  <a:cubicBezTo>
                    <a:pt x="347091" y="0"/>
                    <a:pt x="0" y="346964"/>
                    <a:pt x="0" y="775081"/>
                  </a:cubicBezTo>
                  <a:cubicBezTo>
                    <a:pt x="0" y="1203198"/>
                    <a:pt x="346964" y="1550162"/>
                    <a:pt x="775081" y="1550162"/>
                  </a:cubicBezTo>
                  <a:close/>
                </a:path>
              </a:pathLst>
            </a:custGeom>
            <a:solidFill>
              <a:srgbClr val="4B7E1B"/>
            </a:solidFill>
          </p:spPr>
        </p:sp>
      </p:grpSp>
      <p:sp>
        <p:nvSpPr>
          <p:cNvPr id="6" name="TextBox 6"/>
          <p:cNvSpPr txBox="1"/>
          <p:nvPr/>
        </p:nvSpPr>
        <p:spPr>
          <a:xfrm>
            <a:off x="2440708" y="1540769"/>
            <a:ext cx="8357616" cy="1000125"/>
          </a:xfrm>
          <a:prstGeom prst="rect">
            <a:avLst/>
          </a:prstGeom>
        </p:spPr>
        <p:txBody>
          <a:bodyPr lIns="0" tIns="0" rIns="0" bIns="0" rtlCol="0" anchor="t">
            <a:spAutoFit/>
          </a:bodyPr>
          <a:lstStyle/>
          <a:p>
            <a:pPr algn="l">
              <a:lnSpc>
                <a:spcPts val="7920"/>
              </a:lnSpc>
            </a:pPr>
            <a:r>
              <a:rPr lang="en-US" sz="6600">
                <a:solidFill>
                  <a:srgbClr val="000000"/>
                </a:solidFill>
                <a:latin typeface="League Spartan"/>
              </a:rPr>
              <a:t>AGENDA</a:t>
            </a:r>
          </a:p>
        </p:txBody>
      </p:sp>
      <p:sp>
        <p:nvSpPr>
          <p:cNvPr id="7" name="TextBox 7"/>
          <p:cNvSpPr txBox="1"/>
          <p:nvPr/>
        </p:nvSpPr>
        <p:spPr>
          <a:xfrm>
            <a:off x="2440708" y="2634239"/>
            <a:ext cx="8357616" cy="8126730"/>
          </a:xfrm>
          <a:prstGeom prst="rect">
            <a:avLst/>
          </a:prstGeom>
        </p:spPr>
        <p:txBody>
          <a:bodyPr lIns="0" tIns="0" rIns="0" bIns="0" rtlCol="0" anchor="t">
            <a:spAutoFit/>
          </a:bodyPr>
          <a:lstStyle/>
          <a:p>
            <a:pPr algn="l">
              <a:lnSpc>
                <a:spcPts val="6480"/>
              </a:lnSpc>
            </a:pPr>
            <a:r>
              <a:rPr lang="en-US" sz="3600">
                <a:solidFill>
                  <a:srgbClr val="000000"/>
                </a:solidFill>
                <a:latin typeface="Lato"/>
              </a:rPr>
              <a:t>Introduction​s</a:t>
            </a:r>
          </a:p>
          <a:p>
            <a:pPr algn="l">
              <a:lnSpc>
                <a:spcPts val="6480"/>
              </a:lnSpc>
            </a:pPr>
            <a:r>
              <a:rPr lang="en-US" sz="3600">
                <a:solidFill>
                  <a:srgbClr val="000000"/>
                </a:solidFill>
                <a:latin typeface="Lato"/>
              </a:rPr>
              <a:t>Goals</a:t>
            </a:r>
          </a:p>
          <a:p>
            <a:pPr algn="l">
              <a:lnSpc>
                <a:spcPts val="6480"/>
              </a:lnSpc>
            </a:pPr>
            <a:r>
              <a:rPr lang="en-US" sz="3600">
                <a:solidFill>
                  <a:srgbClr val="000000"/>
                </a:solidFill>
                <a:latin typeface="Lato"/>
              </a:rPr>
              <a:t>​Defining Choice</a:t>
            </a:r>
          </a:p>
          <a:p>
            <a:pPr algn="l">
              <a:lnSpc>
                <a:spcPts val="6480"/>
              </a:lnSpc>
            </a:pPr>
            <a:r>
              <a:rPr lang="en-US" sz="3600">
                <a:solidFill>
                  <a:srgbClr val="000000"/>
                </a:solidFill>
                <a:latin typeface="Lato"/>
              </a:rPr>
              <a:t>Expectations &amp; Roles</a:t>
            </a:r>
          </a:p>
          <a:p>
            <a:pPr algn="l">
              <a:lnSpc>
                <a:spcPts val="6480"/>
              </a:lnSpc>
            </a:pPr>
            <a:r>
              <a:rPr lang="en-US" sz="3600">
                <a:solidFill>
                  <a:srgbClr val="000000"/>
                </a:solidFill>
                <a:latin typeface="Lato"/>
              </a:rPr>
              <a:t>Steps for Change</a:t>
            </a:r>
          </a:p>
          <a:p>
            <a:pPr algn="l">
              <a:lnSpc>
                <a:spcPts val="6480"/>
              </a:lnSpc>
            </a:pPr>
            <a:r>
              <a:rPr lang="en-US" sz="3600">
                <a:solidFill>
                  <a:srgbClr val="000000"/>
                </a:solidFill>
                <a:latin typeface="Lato"/>
              </a:rPr>
              <a:t>Choice Capacity Institute for Partners</a:t>
            </a:r>
          </a:p>
          <a:p>
            <a:pPr algn="l">
              <a:lnSpc>
                <a:spcPts val="6480"/>
              </a:lnSpc>
            </a:pPr>
            <a:r>
              <a:rPr lang="en-US" sz="3600">
                <a:solidFill>
                  <a:srgbClr val="000000"/>
                </a:solidFill>
                <a:latin typeface="Lato"/>
              </a:rPr>
              <a:t>Timeline</a:t>
            </a:r>
          </a:p>
          <a:p>
            <a:pPr algn="l">
              <a:lnSpc>
                <a:spcPts val="6480"/>
              </a:lnSpc>
            </a:pPr>
            <a:r>
              <a:rPr lang="en-US" sz="3600">
                <a:solidFill>
                  <a:srgbClr val="000000"/>
                </a:solidFill>
                <a:latin typeface="Lato"/>
              </a:rPr>
              <a:t>Resources</a:t>
            </a:r>
          </a:p>
          <a:p>
            <a:pPr algn="l">
              <a:lnSpc>
                <a:spcPts val="6480"/>
              </a:lnSpc>
            </a:pPr>
            <a:r>
              <a:rPr lang="en-US" sz="3600">
                <a:solidFill>
                  <a:srgbClr val="000000"/>
                </a:solidFill>
                <a:latin typeface="Lato"/>
              </a:rPr>
              <a:t>​Q&amp;A</a:t>
            </a:r>
          </a:p>
          <a:p>
            <a:pPr algn="l">
              <a:lnSpc>
                <a:spcPts val="6480"/>
              </a:lnSpc>
            </a:pPr>
            <a:endParaRPr lang="en-US" sz="3600">
              <a:solidFill>
                <a:srgbClr val="000000"/>
              </a:solidFill>
              <a:latin typeface="Lato"/>
            </a:endParaRPr>
          </a:p>
        </p:txBody>
      </p:sp>
    </p:spTree>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DFAF6"/>
        </a:solidFill>
        <a:effectLst/>
      </p:bgPr>
    </p:bg>
    <p:spTree>
      <p:nvGrpSpPr>
        <p:cNvPr id="1" name=""/>
        <p:cNvGrpSpPr/>
        <p:nvPr/>
      </p:nvGrpSpPr>
      <p:grpSpPr>
        <a:xfrm>
          <a:off x="0" y="0"/>
          <a:ext cx="0" cy="0"/>
          <a:chOff x="0" y="0"/>
          <a:chExt cx="0" cy="0"/>
        </a:xfrm>
      </p:grpSpPr>
      <p:grpSp>
        <p:nvGrpSpPr>
          <p:cNvPr id="2" name="Group 2"/>
          <p:cNvGrpSpPr/>
          <p:nvPr/>
        </p:nvGrpSpPr>
        <p:grpSpPr>
          <a:xfrm>
            <a:off x="-109984" y="4445209"/>
            <a:ext cx="18324094" cy="5612135"/>
            <a:chOff x="0" y="0"/>
            <a:chExt cx="24432126" cy="7482847"/>
          </a:xfrm>
        </p:grpSpPr>
        <p:sp>
          <p:nvSpPr>
            <p:cNvPr id="3" name="Freeform 3"/>
            <p:cNvSpPr/>
            <p:nvPr/>
          </p:nvSpPr>
          <p:spPr>
            <a:xfrm>
              <a:off x="0" y="0"/>
              <a:ext cx="24432133" cy="7482847"/>
            </a:xfrm>
            <a:custGeom>
              <a:avLst/>
              <a:gdLst/>
              <a:ahLst/>
              <a:cxnLst/>
              <a:rect l="l" t="t" r="r" b="b"/>
              <a:pathLst>
                <a:path w="24432133" h="7482847">
                  <a:moveTo>
                    <a:pt x="0" y="0"/>
                  </a:moveTo>
                  <a:lnTo>
                    <a:pt x="24432133" y="0"/>
                  </a:lnTo>
                  <a:lnTo>
                    <a:pt x="24432133" y="7482847"/>
                  </a:lnTo>
                  <a:lnTo>
                    <a:pt x="0" y="7482847"/>
                  </a:lnTo>
                  <a:close/>
                </a:path>
              </a:pathLst>
            </a:custGeom>
            <a:solidFill>
              <a:srgbClr val="D2D592"/>
            </a:solidFill>
          </p:spPr>
        </p:sp>
      </p:grpSp>
      <p:grpSp>
        <p:nvGrpSpPr>
          <p:cNvPr id="4" name="Group 4"/>
          <p:cNvGrpSpPr/>
          <p:nvPr/>
        </p:nvGrpSpPr>
        <p:grpSpPr>
          <a:xfrm>
            <a:off x="13623693" y="4445209"/>
            <a:ext cx="4664307" cy="5841791"/>
            <a:chOff x="0" y="0"/>
            <a:chExt cx="1228459" cy="1538579"/>
          </a:xfrm>
        </p:grpSpPr>
        <p:sp>
          <p:nvSpPr>
            <p:cNvPr id="5" name="Freeform 5"/>
            <p:cNvSpPr/>
            <p:nvPr/>
          </p:nvSpPr>
          <p:spPr>
            <a:xfrm>
              <a:off x="0" y="0"/>
              <a:ext cx="1228459" cy="1538579"/>
            </a:xfrm>
            <a:custGeom>
              <a:avLst/>
              <a:gdLst/>
              <a:ahLst/>
              <a:cxnLst/>
              <a:rect l="l" t="t" r="r" b="b"/>
              <a:pathLst>
                <a:path w="1228459" h="1538579">
                  <a:moveTo>
                    <a:pt x="0" y="0"/>
                  </a:moveTo>
                  <a:lnTo>
                    <a:pt x="1228459" y="0"/>
                  </a:lnTo>
                  <a:lnTo>
                    <a:pt x="1228459" y="1538579"/>
                  </a:lnTo>
                  <a:lnTo>
                    <a:pt x="0" y="1538579"/>
                  </a:lnTo>
                  <a:close/>
                </a:path>
              </a:pathLst>
            </a:custGeom>
            <a:solidFill>
              <a:srgbClr val="FFFFFF"/>
            </a:solidFill>
          </p:spPr>
        </p:sp>
        <p:sp>
          <p:nvSpPr>
            <p:cNvPr id="6" name="TextBox 6"/>
            <p:cNvSpPr txBox="1"/>
            <p:nvPr/>
          </p:nvSpPr>
          <p:spPr>
            <a:xfrm>
              <a:off x="0" y="-19050"/>
              <a:ext cx="812800" cy="831850"/>
            </a:xfrm>
            <a:prstGeom prst="rect">
              <a:avLst/>
            </a:prstGeom>
          </p:spPr>
          <p:txBody>
            <a:bodyPr lIns="50800" tIns="50800" rIns="50800" bIns="50800" rtlCol="0" anchor="ctr"/>
            <a:lstStyle/>
            <a:p>
              <a:pPr algn="ctr">
                <a:lnSpc>
                  <a:spcPts val="2700"/>
                </a:lnSpc>
              </a:pPr>
              <a:endParaRPr/>
            </a:p>
          </p:txBody>
        </p:sp>
      </p:grpSp>
      <p:grpSp>
        <p:nvGrpSpPr>
          <p:cNvPr id="7" name="Group 7"/>
          <p:cNvGrpSpPr/>
          <p:nvPr/>
        </p:nvGrpSpPr>
        <p:grpSpPr>
          <a:xfrm>
            <a:off x="752248" y="2471657"/>
            <a:ext cx="17645736" cy="4326673"/>
            <a:chOff x="0" y="0"/>
            <a:chExt cx="23527648" cy="5768897"/>
          </a:xfrm>
        </p:grpSpPr>
        <p:sp>
          <p:nvSpPr>
            <p:cNvPr id="8" name="Freeform 8"/>
            <p:cNvSpPr/>
            <p:nvPr/>
          </p:nvSpPr>
          <p:spPr>
            <a:xfrm>
              <a:off x="5829409" y="469991"/>
              <a:ext cx="3017948" cy="2516214"/>
            </a:xfrm>
            <a:custGeom>
              <a:avLst/>
              <a:gdLst/>
              <a:ahLst/>
              <a:cxnLst/>
              <a:rect l="l" t="t" r="r" b="b"/>
              <a:pathLst>
                <a:path w="3017948" h="2516214">
                  <a:moveTo>
                    <a:pt x="0" y="0"/>
                  </a:moveTo>
                  <a:lnTo>
                    <a:pt x="3017948" y="0"/>
                  </a:lnTo>
                  <a:lnTo>
                    <a:pt x="3017948" y="2516214"/>
                  </a:lnTo>
                  <a:lnTo>
                    <a:pt x="0" y="2516214"/>
                  </a:lnTo>
                  <a:lnTo>
                    <a:pt x="0" y="0"/>
                  </a:lnTo>
                  <a:close/>
                </a:path>
              </a:pathLst>
            </a:custGeom>
            <a:blipFill>
              <a:blip r:embed="rId3"/>
              <a:stretch>
                <a:fillRect/>
              </a:stretch>
            </a:blipFill>
          </p:spPr>
        </p:sp>
        <p:sp>
          <p:nvSpPr>
            <p:cNvPr id="9" name="TextBox 9"/>
            <p:cNvSpPr txBox="1"/>
            <p:nvPr/>
          </p:nvSpPr>
          <p:spPr>
            <a:xfrm>
              <a:off x="5895812" y="3372839"/>
              <a:ext cx="3931098" cy="644324"/>
            </a:xfrm>
            <a:prstGeom prst="rect">
              <a:avLst/>
            </a:prstGeom>
          </p:spPr>
          <p:txBody>
            <a:bodyPr lIns="0" tIns="0" rIns="0" bIns="0" rtlCol="0" anchor="t">
              <a:spAutoFit/>
            </a:bodyPr>
            <a:lstStyle/>
            <a:p>
              <a:pPr>
                <a:lnSpc>
                  <a:spcPts val="4077"/>
                </a:lnSpc>
                <a:spcBef>
                  <a:spcPct val="0"/>
                </a:spcBef>
              </a:pPr>
              <a:r>
                <a:rPr lang="en-US" sz="2912" spc="11">
                  <a:solidFill>
                    <a:srgbClr val="002F15"/>
                  </a:solidFill>
                  <a:latin typeface="Lato Bold"/>
                </a:rPr>
                <a:t>Clifton Griffin</a:t>
              </a:r>
            </a:p>
          </p:txBody>
        </p:sp>
        <p:sp>
          <p:nvSpPr>
            <p:cNvPr id="10" name="TextBox 10"/>
            <p:cNvSpPr txBox="1"/>
            <p:nvPr/>
          </p:nvSpPr>
          <p:spPr>
            <a:xfrm>
              <a:off x="5895812" y="4135001"/>
              <a:ext cx="5546698" cy="449166"/>
            </a:xfrm>
            <a:prstGeom prst="rect">
              <a:avLst/>
            </a:prstGeom>
          </p:spPr>
          <p:txBody>
            <a:bodyPr lIns="0" tIns="0" rIns="0" bIns="0" rtlCol="0" anchor="t">
              <a:spAutoFit/>
            </a:bodyPr>
            <a:lstStyle/>
            <a:p>
              <a:pPr>
                <a:lnSpc>
                  <a:spcPts val="2825"/>
                </a:lnSpc>
                <a:spcBef>
                  <a:spcPct val="0"/>
                </a:spcBef>
              </a:pPr>
              <a:r>
                <a:rPr lang="en-US" sz="2018" spc="8">
                  <a:solidFill>
                    <a:srgbClr val="000000"/>
                  </a:solidFill>
                  <a:latin typeface="Lato"/>
                </a:rPr>
                <a:t>Partner Development Manager</a:t>
              </a:r>
            </a:p>
          </p:txBody>
        </p:sp>
        <p:sp>
          <p:nvSpPr>
            <p:cNvPr id="11" name="TextBox 11"/>
            <p:cNvSpPr txBox="1"/>
            <p:nvPr/>
          </p:nvSpPr>
          <p:spPr>
            <a:xfrm>
              <a:off x="5895812" y="4703479"/>
              <a:ext cx="5307452" cy="449166"/>
            </a:xfrm>
            <a:prstGeom prst="rect">
              <a:avLst/>
            </a:prstGeom>
          </p:spPr>
          <p:txBody>
            <a:bodyPr lIns="0" tIns="0" rIns="0" bIns="0" rtlCol="0" anchor="t">
              <a:spAutoFit/>
            </a:bodyPr>
            <a:lstStyle/>
            <a:p>
              <a:pPr>
                <a:lnSpc>
                  <a:spcPts val="2825"/>
                </a:lnSpc>
                <a:spcBef>
                  <a:spcPct val="0"/>
                </a:spcBef>
              </a:pPr>
              <a:r>
                <a:rPr lang="en-US" sz="2018" spc="8">
                  <a:solidFill>
                    <a:srgbClr val="000000"/>
                  </a:solidFill>
                  <a:latin typeface="Lato"/>
                </a:rPr>
                <a:t>clifton.griffin@daretocare.org</a:t>
              </a:r>
            </a:p>
          </p:txBody>
        </p:sp>
        <p:sp>
          <p:nvSpPr>
            <p:cNvPr id="12" name="TextBox 12"/>
            <p:cNvSpPr txBox="1"/>
            <p:nvPr/>
          </p:nvSpPr>
          <p:spPr>
            <a:xfrm>
              <a:off x="5895812" y="5272762"/>
              <a:ext cx="4541865" cy="449166"/>
            </a:xfrm>
            <a:prstGeom prst="rect">
              <a:avLst/>
            </a:prstGeom>
          </p:spPr>
          <p:txBody>
            <a:bodyPr lIns="0" tIns="0" rIns="0" bIns="0" rtlCol="0" anchor="t">
              <a:spAutoFit/>
            </a:bodyPr>
            <a:lstStyle/>
            <a:p>
              <a:pPr>
                <a:lnSpc>
                  <a:spcPts val="2825"/>
                </a:lnSpc>
                <a:spcBef>
                  <a:spcPct val="0"/>
                </a:spcBef>
              </a:pPr>
              <a:r>
                <a:rPr lang="en-US" sz="2018" spc="8">
                  <a:solidFill>
                    <a:srgbClr val="000000"/>
                  </a:solidFill>
                  <a:latin typeface="Lato"/>
                </a:rPr>
                <a:t>(502) 736-9915</a:t>
              </a:r>
            </a:p>
          </p:txBody>
        </p:sp>
        <p:sp>
          <p:nvSpPr>
            <p:cNvPr id="13" name="Freeform 13"/>
            <p:cNvSpPr/>
            <p:nvPr/>
          </p:nvSpPr>
          <p:spPr>
            <a:xfrm>
              <a:off x="11903417" y="376053"/>
              <a:ext cx="2727958" cy="2704089"/>
            </a:xfrm>
            <a:custGeom>
              <a:avLst/>
              <a:gdLst/>
              <a:ahLst/>
              <a:cxnLst/>
              <a:rect l="l" t="t" r="r" b="b"/>
              <a:pathLst>
                <a:path w="2727958" h="2704089">
                  <a:moveTo>
                    <a:pt x="0" y="0"/>
                  </a:moveTo>
                  <a:lnTo>
                    <a:pt x="2727959" y="0"/>
                  </a:lnTo>
                  <a:lnTo>
                    <a:pt x="2727959" y="2704089"/>
                  </a:lnTo>
                  <a:lnTo>
                    <a:pt x="0" y="2704089"/>
                  </a:lnTo>
                  <a:lnTo>
                    <a:pt x="0" y="0"/>
                  </a:lnTo>
                  <a:close/>
                </a:path>
              </a:pathLst>
            </a:custGeom>
            <a:blipFill>
              <a:blip r:embed="rId4"/>
              <a:stretch>
                <a:fillRect/>
              </a:stretch>
            </a:blipFill>
          </p:spPr>
        </p:sp>
        <p:sp>
          <p:nvSpPr>
            <p:cNvPr id="14" name="TextBox 14"/>
            <p:cNvSpPr txBox="1"/>
            <p:nvPr/>
          </p:nvSpPr>
          <p:spPr>
            <a:xfrm>
              <a:off x="11791624" y="3419808"/>
              <a:ext cx="4771441" cy="644324"/>
            </a:xfrm>
            <a:prstGeom prst="rect">
              <a:avLst/>
            </a:prstGeom>
          </p:spPr>
          <p:txBody>
            <a:bodyPr lIns="0" tIns="0" rIns="0" bIns="0" rtlCol="0" anchor="t">
              <a:spAutoFit/>
            </a:bodyPr>
            <a:lstStyle/>
            <a:p>
              <a:pPr>
                <a:lnSpc>
                  <a:spcPts val="4077"/>
                </a:lnSpc>
                <a:spcBef>
                  <a:spcPct val="0"/>
                </a:spcBef>
              </a:pPr>
              <a:r>
                <a:rPr lang="en-US" sz="2912" spc="11">
                  <a:solidFill>
                    <a:srgbClr val="002F15"/>
                  </a:solidFill>
                  <a:latin typeface="Lato Bold"/>
                </a:rPr>
                <a:t>Maddie Monahan</a:t>
              </a:r>
            </a:p>
          </p:txBody>
        </p:sp>
        <p:sp>
          <p:nvSpPr>
            <p:cNvPr id="15" name="TextBox 15"/>
            <p:cNvSpPr txBox="1"/>
            <p:nvPr/>
          </p:nvSpPr>
          <p:spPr>
            <a:xfrm>
              <a:off x="11791624" y="4181970"/>
              <a:ext cx="5546698" cy="449166"/>
            </a:xfrm>
            <a:prstGeom prst="rect">
              <a:avLst/>
            </a:prstGeom>
          </p:spPr>
          <p:txBody>
            <a:bodyPr lIns="0" tIns="0" rIns="0" bIns="0" rtlCol="0" anchor="t">
              <a:spAutoFit/>
            </a:bodyPr>
            <a:lstStyle/>
            <a:p>
              <a:pPr>
                <a:lnSpc>
                  <a:spcPts val="2825"/>
                </a:lnSpc>
                <a:spcBef>
                  <a:spcPct val="0"/>
                </a:spcBef>
              </a:pPr>
              <a:r>
                <a:rPr lang="en-US" sz="2018" spc="8">
                  <a:solidFill>
                    <a:srgbClr val="000000"/>
                  </a:solidFill>
                  <a:latin typeface="Lato"/>
                </a:rPr>
                <a:t>Partner Development Manager</a:t>
              </a:r>
            </a:p>
          </p:txBody>
        </p:sp>
        <p:sp>
          <p:nvSpPr>
            <p:cNvPr id="16" name="TextBox 16"/>
            <p:cNvSpPr txBox="1"/>
            <p:nvPr/>
          </p:nvSpPr>
          <p:spPr>
            <a:xfrm>
              <a:off x="11791624" y="4750448"/>
              <a:ext cx="4541865" cy="449166"/>
            </a:xfrm>
            <a:prstGeom prst="rect">
              <a:avLst/>
            </a:prstGeom>
          </p:spPr>
          <p:txBody>
            <a:bodyPr lIns="0" tIns="0" rIns="0" bIns="0" rtlCol="0" anchor="t">
              <a:spAutoFit/>
            </a:bodyPr>
            <a:lstStyle/>
            <a:p>
              <a:pPr>
                <a:lnSpc>
                  <a:spcPts val="2825"/>
                </a:lnSpc>
                <a:spcBef>
                  <a:spcPct val="0"/>
                </a:spcBef>
              </a:pPr>
              <a:r>
                <a:rPr lang="en-US" sz="2018" spc="8">
                  <a:solidFill>
                    <a:srgbClr val="000000"/>
                  </a:solidFill>
                  <a:latin typeface="Lato"/>
                </a:rPr>
                <a:t>maddie@daretocare.org</a:t>
              </a:r>
            </a:p>
          </p:txBody>
        </p:sp>
        <p:sp>
          <p:nvSpPr>
            <p:cNvPr id="17" name="TextBox 17"/>
            <p:cNvSpPr txBox="1"/>
            <p:nvPr/>
          </p:nvSpPr>
          <p:spPr>
            <a:xfrm>
              <a:off x="11791624" y="5319731"/>
              <a:ext cx="4541865" cy="449166"/>
            </a:xfrm>
            <a:prstGeom prst="rect">
              <a:avLst/>
            </a:prstGeom>
          </p:spPr>
          <p:txBody>
            <a:bodyPr lIns="0" tIns="0" rIns="0" bIns="0" rtlCol="0" anchor="t">
              <a:spAutoFit/>
            </a:bodyPr>
            <a:lstStyle/>
            <a:p>
              <a:pPr>
                <a:lnSpc>
                  <a:spcPts val="2825"/>
                </a:lnSpc>
                <a:spcBef>
                  <a:spcPct val="0"/>
                </a:spcBef>
              </a:pPr>
              <a:r>
                <a:rPr lang="en-US" sz="2018" spc="8">
                  <a:solidFill>
                    <a:srgbClr val="000000"/>
                  </a:solidFill>
                  <a:latin typeface="Lato"/>
                </a:rPr>
                <a:t>(502) 736-9423</a:t>
              </a:r>
            </a:p>
          </p:txBody>
        </p:sp>
        <p:sp>
          <p:nvSpPr>
            <p:cNvPr id="18" name="Freeform 18"/>
            <p:cNvSpPr/>
            <p:nvPr/>
          </p:nvSpPr>
          <p:spPr>
            <a:xfrm>
              <a:off x="42989" y="386808"/>
              <a:ext cx="2730361" cy="2682579"/>
            </a:xfrm>
            <a:custGeom>
              <a:avLst/>
              <a:gdLst/>
              <a:ahLst/>
              <a:cxnLst/>
              <a:rect l="l" t="t" r="r" b="b"/>
              <a:pathLst>
                <a:path w="2730361" h="2682579">
                  <a:moveTo>
                    <a:pt x="0" y="0"/>
                  </a:moveTo>
                  <a:lnTo>
                    <a:pt x="2730360" y="0"/>
                  </a:lnTo>
                  <a:lnTo>
                    <a:pt x="2730360" y="2682579"/>
                  </a:lnTo>
                  <a:lnTo>
                    <a:pt x="0" y="2682579"/>
                  </a:lnTo>
                  <a:lnTo>
                    <a:pt x="0" y="0"/>
                  </a:lnTo>
                  <a:close/>
                </a:path>
              </a:pathLst>
            </a:custGeom>
            <a:blipFill>
              <a:blip r:embed="rId5"/>
              <a:stretch>
                <a:fillRect/>
              </a:stretch>
            </a:blipFill>
          </p:spPr>
        </p:sp>
        <p:sp>
          <p:nvSpPr>
            <p:cNvPr id="19" name="TextBox 19"/>
            <p:cNvSpPr txBox="1"/>
            <p:nvPr/>
          </p:nvSpPr>
          <p:spPr>
            <a:xfrm>
              <a:off x="0" y="3414430"/>
              <a:ext cx="3931098" cy="644324"/>
            </a:xfrm>
            <a:prstGeom prst="rect">
              <a:avLst/>
            </a:prstGeom>
          </p:spPr>
          <p:txBody>
            <a:bodyPr lIns="0" tIns="0" rIns="0" bIns="0" rtlCol="0" anchor="t">
              <a:spAutoFit/>
            </a:bodyPr>
            <a:lstStyle/>
            <a:p>
              <a:pPr>
                <a:lnSpc>
                  <a:spcPts val="4077"/>
                </a:lnSpc>
                <a:spcBef>
                  <a:spcPct val="0"/>
                </a:spcBef>
              </a:pPr>
              <a:r>
                <a:rPr lang="en-US" sz="2912" spc="11">
                  <a:solidFill>
                    <a:srgbClr val="002F15"/>
                  </a:solidFill>
                  <a:latin typeface="Lato Bold"/>
                </a:rPr>
                <a:t>Trish Tobbe</a:t>
              </a:r>
            </a:p>
          </p:txBody>
        </p:sp>
        <p:sp>
          <p:nvSpPr>
            <p:cNvPr id="20" name="TextBox 20"/>
            <p:cNvSpPr txBox="1"/>
            <p:nvPr/>
          </p:nvSpPr>
          <p:spPr>
            <a:xfrm>
              <a:off x="0" y="4176592"/>
              <a:ext cx="5546698" cy="449166"/>
            </a:xfrm>
            <a:prstGeom prst="rect">
              <a:avLst/>
            </a:prstGeom>
          </p:spPr>
          <p:txBody>
            <a:bodyPr lIns="0" tIns="0" rIns="0" bIns="0" rtlCol="0" anchor="t">
              <a:spAutoFit/>
            </a:bodyPr>
            <a:lstStyle/>
            <a:p>
              <a:pPr>
                <a:lnSpc>
                  <a:spcPts val="2825"/>
                </a:lnSpc>
                <a:spcBef>
                  <a:spcPct val="0"/>
                </a:spcBef>
              </a:pPr>
              <a:r>
                <a:rPr lang="en-US" sz="2018" spc="8">
                  <a:solidFill>
                    <a:srgbClr val="000000"/>
                  </a:solidFill>
                  <a:latin typeface="Lato"/>
                </a:rPr>
                <a:t>Partner Development Manager</a:t>
              </a:r>
            </a:p>
          </p:txBody>
        </p:sp>
        <p:sp>
          <p:nvSpPr>
            <p:cNvPr id="21" name="TextBox 21"/>
            <p:cNvSpPr txBox="1"/>
            <p:nvPr/>
          </p:nvSpPr>
          <p:spPr>
            <a:xfrm>
              <a:off x="0" y="4745070"/>
              <a:ext cx="4541865" cy="449166"/>
            </a:xfrm>
            <a:prstGeom prst="rect">
              <a:avLst/>
            </a:prstGeom>
          </p:spPr>
          <p:txBody>
            <a:bodyPr lIns="0" tIns="0" rIns="0" bIns="0" rtlCol="0" anchor="t">
              <a:spAutoFit/>
            </a:bodyPr>
            <a:lstStyle/>
            <a:p>
              <a:pPr>
                <a:lnSpc>
                  <a:spcPts val="2825"/>
                </a:lnSpc>
                <a:spcBef>
                  <a:spcPct val="0"/>
                </a:spcBef>
              </a:pPr>
              <a:r>
                <a:rPr lang="en-US" sz="2018" spc="8">
                  <a:solidFill>
                    <a:srgbClr val="000000"/>
                  </a:solidFill>
                  <a:latin typeface="Lato"/>
                </a:rPr>
                <a:t>trish.tobbe@daretocare.org</a:t>
              </a:r>
            </a:p>
          </p:txBody>
        </p:sp>
        <p:sp>
          <p:nvSpPr>
            <p:cNvPr id="22" name="TextBox 22"/>
            <p:cNvSpPr txBox="1"/>
            <p:nvPr/>
          </p:nvSpPr>
          <p:spPr>
            <a:xfrm>
              <a:off x="0" y="5314353"/>
              <a:ext cx="4541865" cy="449166"/>
            </a:xfrm>
            <a:prstGeom prst="rect">
              <a:avLst/>
            </a:prstGeom>
          </p:spPr>
          <p:txBody>
            <a:bodyPr lIns="0" tIns="0" rIns="0" bIns="0" rtlCol="0" anchor="t">
              <a:spAutoFit/>
            </a:bodyPr>
            <a:lstStyle/>
            <a:p>
              <a:pPr>
                <a:lnSpc>
                  <a:spcPts val="2825"/>
                </a:lnSpc>
                <a:spcBef>
                  <a:spcPct val="0"/>
                </a:spcBef>
              </a:pPr>
              <a:r>
                <a:rPr lang="en-US" sz="2018" spc="8">
                  <a:solidFill>
                    <a:srgbClr val="000000"/>
                  </a:solidFill>
                  <a:latin typeface="Lato"/>
                </a:rPr>
                <a:t>(502) 736-9918</a:t>
              </a:r>
            </a:p>
          </p:txBody>
        </p:sp>
        <p:sp>
          <p:nvSpPr>
            <p:cNvPr id="23" name="Freeform 23"/>
            <p:cNvSpPr/>
            <p:nvPr/>
          </p:nvSpPr>
          <p:spPr>
            <a:xfrm rot="-2182675">
              <a:off x="17897223" y="821445"/>
              <a:ext cx="3365763" cy="1813305"/>
            </a:xfrm>
            <a:custGeom>
              <a:avLst/>
              <a:gdLst/>
              <a:ahLst/>
              <a:cxnLst/>
              <a:rect l="l" t="t" r="r" b="b"/>
              <a:pathLst>
                <a:path w="3365763" h="1813305">
                  <a:moveTo>
                    <a:pt x="0" y="0"/>
                  </a:moveTo>
                  <a:lnTo>
                    <a:pt x="3365763" y="0"/>
                  </a:lnTo>
                  <a:lnTo>
                    <a:pt x="3365763" y="1813305"/>
                  </a:lnTo>
                  <a:lnTo>
                    <a:pt x="0" y="181330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4" name="TextBox 24"/>
            <p:cNvSpPr txBox="1"/>
            <p:nvPr/>
          </p:nvSpPr>
          <p:spPr>
            <a:xfrm>
              <a:off x="17980949" y="3414430"/>
              <a:ext cx="3931098" cy="644324"/>
            </a:xfrm>
            <a:prstGeom prst="rect">
              <a:avLst/>
            </a:prstGeom>
          </p:spPr>
          <p:txBody>
            <a:bodyPr lIns="0" tIns="0" rIns="0" bIns="0" rtlCol="0" anchor="t">
              <a:spAutoFit/>
            </a:bodyPr>
            <a:lstStyle/>
            <a:p>
              <a:pPr>
                <a:lnSpc>
                  <a:spcPts val="4077"/>
                </a:lnSpc>
                <a:spcBef>
                  <a:spcPct val="0"/>
                </a:spcBef>
              </a:pPr>
              <a:r>
                <a:rPr lang="en-US" sz="2912" spc="11">
                  <a:solidFill>
                    <a:srgbClr val="002F15"/>
                  </a:solidFill>
                  <a:latin typeface="Lato Bold"/>
                </a:rPr>
                <a:t>Jill Luckett</a:t>
              </a:r>
            </a:p>
          </p:txBody>
        </p:sp>
        <p:sp>
          <p:nvSpPr>
            <p:cNvPr id="25" name="TextBox 25"/>
            <p:cNvSpPr txBox="1"/>
            <p:nvPr/>
          </p:nvSpPr>
          <p:spPr>
            <a:xfrm>
              <a:off x="17980949" y="4250645"/>
              <a:ext cx="5546698" cy="449166"/>
            </a:xfrm>
            <a:prstGeom prst="rect">
              <a:avLst/>
            </a:prstGeom>
          </p:spPr>
          <p:txBody>
            <a:bodyPr lIns="0" tIns="0" rIns="0" bIns="0" rtlCol="0" anchor="t">
              <a:spAutoFit/>
            </a:bodyPr>
            <a:lstStyle/>
            <a:p>
              <a:pPr>
                <a:lnSpc>
                  <a:spcPts val="2825"/>
                </a:lnSpc>
                <a:spcBef>
                  <a:spcPct val="0"/>
                </a:spcBef>
              </a:pPr>
              <a:r>
                <a:rPr lang="en-US" sz="2018" spc="8">
                  <a:solidFill>
                    <a:srgbClr val="000000"/>
                  </a:solidFill>
                  <a:latin typeface="Lato"/>
                </a:rPr>
                <a:t>Grants Director</a:t>
              </a:r>
            </a:p>
          </p:txBody>
        </p:sp>
        <p:sp>
          <p:nvSpPr>
            <p:cNvPr id="26" name="TextBox 26"/>
            <p:cNvSpPr txBox="1"/>
            <p:nvPr/>
          </p:nvSpPr>
          <p:spPr>
            <a:xfrm>
              <a:off x="17980949" y="4745070"/>
              <a:ext cx="4541865" cy="449166"/>
            </a:xfrm>
            <a:prstGeom prst="rect">
              <a:avLst/>
            </a:prstGeom>
          </p:spPr>
          <p:txBody>
            <a:bodyPr lIns="0" tIns="0" rIns="0" bIns="0" rtlCol="0" anchor="t">
              <a:spAutoFit/>
            </a:bodyPr>
            <a:lstStyle/>
            <a:p>
              <a:pPr>
                <a:lnSpc>
                  <a:spcPts val="2825"/>
                </a:lnSpc>
                <a:spcBef>
                  <a:spcPct val="0"/>
                </a:spcBef>
              </a:pPr>
              <a:r>
                <a:rPr lang="en-US" sz="2018" spc="8">
                  <a:solidFill>
                    <a:srgbClr val="000000"/>
                  </a:solidFill>
                  <a:latin typeface="Lato"/>
                </a:rPr>
                <a:t>jill.luckett@daretocare.org</a:t>
              </a:r>
            </a:p>
          </p:txBody>
        </p:sp>
        <p:sp>
          <p:nvSpPr>
            <p:cNvPr id="27" name="TextBox 27"/>
            <p:cNvSpPr txBox="1"/>
            <p:nvPr/>
          </p:nvSpPr>
          <p:spPr>
            <a:xfrm>
              <a:off x="17980949" y="5319731"/>
              <a:ext cx="4541865" cy="449166"/>
            </a:xfrm>
            <a:prstGeom prst="rect">
              <a:avLst/>
            </a:prstGeom>
          </p:spPr>
          <p:txBody>
            <a:bodyPr lIns="0" tIns="0" rIns="0" bIns="0" rtlCol="0" anchor="t">
              <a:spAutoFit/>
            </a:bodyPr>
            <a:lstStyle/>
            <a:p>
              <a:pPr>
                <a:lnSpc>
                  <a:spcPts val="2825"/>
                </a:lnSpc>
                <a:spcBef>
                  <a:spcPct val="0"/>
                </a:spcBef>
              </a:pPr>
              <a:r>
                <a:rPr lang="en-US" sz="2018" spc="8">
                  <a:solidFill>
                    <a:srgbClr val="000000"/>
                  </a:solidFill>
                  <a:latin typeface="Lato"/>
                </a:rPr>
                <a:t>(502) 931-4895</a:t>
              </a:r>
            </a:p>
          </p:txBody>
        </p:sp>
      </p:grpSp>
      <p:sp>
        <p:nvSpPr>
          <p:cNvPr id="28" name="TextBox 28"/>
          <p:cNvSpPr txBox="1"/>
          <p:nvPr/>
        </p:nvSpPr>
        <p:spPr>
          <a:xfrm>
            <a:off x="752248" y="1471532"/>
            <a:ext cx="15823692" cy="1000125"/>
          </a:xfrm>
          <a:prstGeom prst="rect">
            <a:avLst/>
          </a:prstGeom>
        </p:spPr>
        <p:txBody>
          <a:bodyPr lIns="0" tIns="0" rIns="0" bIns="0" rtlCol="0" anchor="t">
            <a:spAutoFit/>
          </a:bodyPr>
          <a:lstStyle/>
          <a:p>
            <a:pPr>
              <a:lnSpc>
                <a:spcPts val="7920"/>
              </a:lnSpc>
            </a:pPr>
            <a:r>
              <a:rPr lang="en-US" sz="6600">
                <a:solidFill>
                  <a:srgbClr val="000000"/>
                </a:solidFill>
                <a:latin typeface="League Spartan"/>
              </a:rPr>
              <a:t>DARE TO CARE TEAM</a:t>
            </a:r>
          </a:p>
        </p:txBody>
      </p:sp>
      <p:sp>
        <p:nvSpPr>
          <p:cNvPr id="29" name="TextBox 29"/>
          <p:cNvSpPr txBox="1"/>
          <p:nvPr/>
        </p:nvSpPr>
        <p:spPr>
          <a:xfrm>
            <a:off x="1024128" y="720090"/>
            <a:ext cx="4617720" cy="304800"/>
          </a:xfrm>
          <a:prstGeom prst="rect">
            <a:avLst/>
          </a:prstGeom>
        </p:spPr>
        <p:txBody>
          <a:bodyPr lIns="0" tIns="0" rIns="0" bIns="0" rtlCol="0" anchor="t">
            <a:spAutoFit/>
          </a:bodyPr>
          <a:lstStyle/>
          <a:p>
            <a:pPr algn="l">
              <a:lnSpc>
                <a:spcPts val="2160"/>
              </a:lnSpc>
            </a:pPr>
            <a:r>
              <a:rPr lang="en-US" sz="1800">
                <a:solidFill>
                  <a:srgbClr val="000000"/>
                </a:solidFill>
                <a:latin typeface="Arial"/>
              </a:rPr>
              <a:t>MEET THE TEAM</a:t>
            </a:r>
          </a:p>
        </p:txBody>
      </p:sp>
      <p:grpSp>
        <p:nvGrpSpPr>
          <p:cNvPr id="30" name="Group 30"/>
          <p:cNvGrpSpPr/>
          <p:nvPr/>
        </p:nvGrpSpPr>
        <p:grpSpPr>
          <a:xfrm>
            <a:off x="0" y="7480932"/>
            <a:ext cx="13907829" cy="2806068"/>
            <a:chOff x="0" y="0"/>
            <a:chExt cx="3662967" cy="739047"/>
          </a:xfrm>
        </p:grpSpPr>
        <p:sp>
          <p:nvSpPr>
            <p:cNvPr id="31" name="Freeform 31"/>
            <p:cNvSpPr/>
            <p:nvPr/>
          </p:nvSpPr>
          <p:spPr>
            <a:xfrm>
              <a:off x="0" y="0"/>
              <a:ext cx="3662967" cy="739047"/>
            </a:xfrm>
            <a:custGeom>
              <a:avLst/>
              <a:gdLst/>
              <a:ahLst/>
              <a:cxnLst/>
              <a:rect l="l" t="t" r="r" b="b"/>
              <a:pathLst>
                <a:path w="3662967" h="739047">
                  <a:moveTo>
                    <a:pt x="0" y="0"/>
                  </a:moveTo>
                  <a:lnTo>
                    <a:pt x="3662967" y="0"/>
                  </a:lnTo>
                  <a:lnTo>
                    <a:pt x="3662967" y="739047"/>
                  </a:lnTo>
                  <a:lnTo>
                    <a:pt x="0" y="739047"/>
                  </a:lnTo>
                  <a:close/>
                </a:path>
              </a:pathLst>
            </a:custGeom>
            <a:solidFill>
              <a:srgbClr val="FFFFFF"/>
            </a:solidFill>
          </p:spPr>
        </p:sp>
        <p:sp>
          <p:nvSpPr>
            <p:cNvPr id="32" name="TextBox 32"/>
            <p:cNvSpPr txBox="1"/>
            <p:nvPr/>
          </p:nvSpPr>
          <p:spPr>
            <a:xfrm>
              <a:off x="0" y="-19050"/>
              <a:ext cx="812800" cy="831850"/>
            </a:xfrm>
            <a:prstGeom prst="rect">
              <a:avLst/>
            </a:prstGeom>
          </p:spPr>
          <p:txBody>
            <a:bodyPr lIns="50800" tIns="50800" rIns="50800" bIns="50800" rtlCol="0" anchor="ctr"/>
            <a:lstStyle/>
            <a:p>
              <a:pPr algn="ctr">
                <a:lnSpc>
                  <a:spcPts val="2700"/>
                </a:lnSpc>
              </a:pPr>
              <a:endParaRPr/>
            </a:p>
          </p:txBody>
        </p:sp>
      </p:grpSp>
      <p:sp>
        <p:nvSpPr>
          <p:cNvPr id="33" name="TextBox 33"/>
          <p:cNvSpPr txBox="1"/>
          <p:nvPr/>
        </p:nvSpPr>
        <p:spPr>
          <a:xfrm>
            <a:off x="685800" y="7708209"/>
            <a:ext cx="15823692" cy="1000125"/>
          </a:xfrm>
          <a:prstGeom prst="rect">
            <a:avLst/>
          </a:prstGeom>
        </p:spPr>
        <p:txBody>
          <a:bodyPr lIns="0" tIns="0" rIns="0" bIns="0" rtlCol="0" anchor="t">
            <a:spAutoFit/>
          </a:bodyPr>
          <a:lstStyle/>
          <a:p>
            <a:pPr>
              <a:lnSpc>
                <a:spcPts val="7920"/>
              </a:lnSpc>
            </a:pPr>
            <a:r>
              <a:rPr lang="en-US" sz="6600">
                <a:solidFill>
                  <a:srgbClr val="000000"/>
                </a:solidFill>
                <a:latin typeface="League Spartan"/>
              </a:rPr>
              <a:t>EVALUATION TEAM</a:t>
            </a:r>
          </a:p>
        </p:txBody>
      </p:sp>
      <p:sp>
        <p:nvSpPr>
          <p:cNvPr id="34" name="TextBox 34"/>
          <p:cNvSpPr txBox="1"/>
          <p:nvPr/>
        </p:nvSpPr>
        <p:spPr>
          <a:xfrm>
            <a:off x="752248" y="8883966"/>
            <a:ext cx="11096709" cy="1228725"/>
          </a:xfrm>
          <a:prstGeom prst="rect">
            <a:avLst/>
          </a:prstGeom>
        </p:spPr>
        <p:txBody>
          <a:bodyPr lIns="0" tIns="0" rIns="0" bIns="0" rtlCol="0" anchor="t">
            <a:spAutoFit/>
          </a:bodyPr>
          <a:lstStyle/>
          <a:p>
            <a:pPr>
              <a:lnSpc>
                <a:spcPts val="3299"/>
              </a:lnSpc>
            </a:pPr>
            <a:r>
              <a:rPr lang="en-US" sz="2749">
                <a:solidFill>
                  <a:srgbClr val="000000"/>
                </a:solidFill>
                <a:latin typeface="Lato Bold"/>
              </a:rPr>
              <a:t>Feeding America</a:t>
            </a:r>
          </a:p>
          <a:p>
            <a:pPr>
              <a:lnSpc>
                <a:spcPts val="3299"/>
              </a:lnSpc>
            </a:pPr>
            <a:r>
              <a:rPr lang="en-US" sz="2749">
                <a:solidFill>
                  <a:srgbClr val="000000"/>
                </a:solidFill>
                <a:latin typeface="Lato Bold"/>
              </a:rPr>
              <a:t>NORC at the University of Chicago</a:t>
            </a:r>
          </a:p>
          <a:p>
            <a:pPr>
              <a:lnSpc>
                <a:spcPts val="3299"/>
              </a:lnSpc>
              <a:spcBef>
                <a:spcPct val="0"/>
              </a:spcBef>
            </a:pPr>
            <a:r>
              <a:rPr lang="en-US" sz="2749">
                <a:solidFill>
                  <a:srgbClr val="000000"/>
                </a:solidFill>
                <a:latin typeface="Lato Bold"/>
              </a:rPr>
              <a:t>More than Food Consulting</a:t>
            </a:r>
          </a:p>
        </p:txBody>
      </p:sp>
    </p:spTree>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DFAF6"/>
        </a:solidFill>
        <a:effectLst/>
      </p:bgPr>
    </p:bg>
    <p:spTree>
      <p:nvGrpSpPr>
        <p:cNvPr id="1" name=""/>
        <p:cNvGrpSpPr/>
        <p:nvPr/>
      </p:nvGrpSpPr>
      <p:grpSpPr>
        <a:xfrm>
          <a:off x="0" y="0"/>
          <a:ext cx="0" cy="0"/>
          <a:chOff x="0" y="0"/>
          <a:chExt cx="0" cy="0"/>
        </a:xfrm>
      </p:grpSpPr>
      <p:grpSp>
        <p:nvGrpSpPr>
          <p:cNvPr id="2" name="Group 2"/>
          <p:cNvGrpSpPr/>
          <p:nvPr/>
        </p:nvGrpSpPr>
        <p:grpSpPr>
          <a:xfrm>
            <a:off x="0" y="5141004"/>
            <a:ext cx="5145300" cy="5145998"/>
            <a:chOff x="0" y="0"/>
            <a:chExt cx="6860400" cy="6861330"/>
          </a:xfrm>
        </p:grpSpPr>
        <p:sp>
          <p:nvSpPr>
            <p:cNvPr id="3" name="Freeform 3"/>
            <p:cNvSpPr/>
            <p:nvPr/>
          </p:nvSpPr>
          <p:spPr>
            <a:xfrm>
              <a:off x="0" y="0"/>
              <a:ext cx="6860413" cy="6861302"/>
            </a:xfrm>
            <a:custGeom>
              <a:avLst/>
              <a:gdLst/>
              <a:ahLst/>
              <a:cxnLst/>
              <a:rect l="l" t="t" r="r" b="b"/>
              <a:pathLst>
                <a:path w="6860413" h="6861302">
                  <a:moveTo>
                    <a:pt x="0" y="0"/>
                  </a:moveTo>
                  <a:lnTo>
                    <a:pt x="6860413" y="0"/>
                  </a:lnTo>
                  <a:lnTo>
                    <a:pt x="6860413" y="6861302"/>
                  </a:lnTo>
                  <a:lnTo>
                    <a:pt x="0" y="6861302"/>
                  </a:lnTo>
                  <a:close/>
                </a:path>
              </a:pathLst>
            </a:custGeom>
            <a:solidFill>
              <a:srgbClr val="4B7E1B"/>
            </a:solidFill>
          </p:spPr>
        </p:sp>
      </p:grpSp>
      <p:grpSp>
        <p:nvGrpSpPr>
          <p:cNvPr id="4" name="Group 4"/>
          <p:cNvGrpSpPr/>
          <p:nvPr/>
        </p:nvGrpSpPr>
        <p:grpSpPr>
          <a:xfrm>
            <a:off x="0" y="5141004"/>
            <a:ext cx="5145300" cy="5145998"/>
            <a:chOff x="0" y="0"/>
            <a:chExt cx="6860400" cy="6861330"/>
          </a:xfrm>
        </p:grpSpPr>
        <p:sp>
          <p:nvSpPr>
            <p:cNvPr id="5" name="Freeform 5"/>
            <p:cNvSpPr/>
            <p:nvPr/>
          </p:nvSpPr>
          <p:spPr>
            <a:xfrm>
              <a:off x="0" y="0"/>
              <a:ext cx="6860413" cy="6861302"/>
            </a:xfrm>
            <a:custGeom>
              <a:avLst/>
              <a:gdLst/>
              <a:ahLst/>
              <a:cxnLst/>
              <a:rect l="l" t="t" r="r" b="b"/>
              <a:pathLst>
                <a:path w="6860413" h="6861302">
                  <a:moveTo>
                    <a:pt x="6860413" y="0"/>
                  </a:moveTo>
                  <a:lnTo>
                    <a:pt x="6860413" y="6861302"/>
                  </a:lnTo>
                  <a:lnTo>
                    <a:pt x="0" y="6861302"/>
                  </a:lnTo>
                  <a:lnTo>
                    <a:pt x="0" y="6835013"/>
                  </a:lnTo>
                  <a:close/>
                </a:path>
              </a:pathLst>
            </a:custGeom>
            <a:solidFill>
              <a:srgbClr val="D2D592"/>
            </a:solidFill>
          </p:spPr>
        </p:sp>
      </p:grpSp>
      <p:grpSp>
        <p:nvGrpSpPr>
          <p:cNvPr id="6" name="Group 6"/>
          <p:cNvGrpSpPr/>
          <p:nvPr/>
        </p:nvGrpSpPr>
        <p:grpSpPr>
          <a:xfrm>
            <a:off x="1" y="1"/>
            <a:ext cx="5135678" cy="5156018"/>
            <a:chOff x="0" y="0"/>
            <a:chExt cx="6847570" cy="6874690"/>
          </a:xfrm>
        </p:grpSpPr>
        <p:sp>
          <p:nvSpPr>
            <p:cNvPr id="7" name="Freeform 7"/>
            <p:cNvSpPr/>
            <p:nvPr/>
          </p:nvSpPr>
          <p:spPr>
            <a:xfrm>
              <a:off x="0" y="0"/>
              <a:ext cx="6847586" cy="6874637"/>
            </a:xfrm>
            <a:custGeom>
              <a:avLst/>
              <a:gdLst/>
              <a:ahLst/>
              <a:cxnLst/>
              <a:rect l="l" t="t" r="r" b="b"/>
              <a:pathLst>
                <a:path w="6847586" h="6874637">
                  <a:moveTo>
                    <a:pt x="0" y="0"/>
                  </a:moveTo>
                  <a:lnTo>
                    <a:pt x="6847586" y="0"/>
                  </a:lnTo>
                  <a:lnTo>
                    <a:pt x="6847586" y="6874637"/>
                  </a:lnTo>
                  <a:lnTo>
                    <a:pt x="0" y="6874637"/>
                  </a:lnTo>
                  <a:close/>
                </a:path>
              </a:pathLst>
            </a:custGeom>
            <a:solidFill>
              <a:srgbClr val="CCBE89"/>
            </a:solidFill>
          </p:spPr>
        </p:sp>
      </p:grpSp>
      <p:grpSp>
        <p:nvGrpSpPr>
          <p:cNvPr id="8" name="Group 8"/>
          <p:cNvGrpSpPr/>
          <p:nvPr/>
        </p:nvGrpSpPr>
        <p:grpSpPr>
          <a:xfrm>
            <a:off x="1" y="1304"/>
            <a:ext cx="5135678" cy="5154715"/>
            <a:chOff x="0" y="0"/>
            <a:chExt cx="6847570" cy="6872954"/>
          </a:xfrm>
        </p:grpSpPr>
        <p:sp>
          <p:nvSpPr>
            <p:cNvPr id="9" name="Freeform 9"/>
            <p:cNvSpPr/>
            <p:nvPr/>
          </p:nvSpPr>
          <p:spPr>
            <a:xfrm>
              <a:off x="0" y="0"/>
              <a:ext cx="6847586" cy="6872986"/>
            </a:xfrm>
            <a:custGeom>
              <a:avLst/>
              <a:gdLst/>
              <a:ahLst/>
              <a:cxnLst/>
              <a:rect l="l" t="t" r="r" b="b"/>
              <a:pathLst>
                <a:path w="6847586" h="6872986">
                  <a:moveTo>
                    <a:pt x="0" y="0"/>
                  </a:moveTo>
                  <a:lnTo>
                    <a:pt x="6847586" y="6872986"/>
                  </a:lnTo>
                  <a:lnTo>
                    <a:pt x="0" y="6872986"/>
                  </a:lnTo>
                  <a:close/>
                </a:path>
              </a:pathLst>
            </a:custGeom>
            <a:solidFill>
              <a:srgbClr val="D2D592"/>
            </a:solidFill>
          </p:spPr>
        </p:sp>
      </p:grpSp>
      <p:sp>
        <p:nvSpPr>
          <p:cNvPr id="10" name="TextBox 10"/>
          <p:cNvSpPr txBox="1"/>
          <p:nvPr/>
        </p:nvSpPr>
        <p:spPr>
          <a:xfrm>
            <a:off x="5856696" y="7964596"/>
            <a:ext cx="9966960" cy="1098804"/>
          </a:xfrm>
          <a:prstGeom prst="rect">
            <a:avLst/>
          </a:prstGeom>
        </p:spPr>
        <p:txBody>
          <a:bodyPr lIns="0" tIns="0" rIns="0" bIns="0" rtlCol="0" anchor="t">
            <a:spAutoFit/>
          </a:bodyPr>
          <a:lstStyle/>
          <a:p>
            <a:pPr algn="l">
              <a:lnSpc>
                <a:spcPts val="7920"/>
              </a:lnSpc>
            </a:pPr>
            <a:r>
              <a:rPr lang="en-US" sz="6600">
                <a:solidFill>
                  <a:srgbClr val="000000"/>
                </a:solidFill>
                <a:latin typeface="Arimo Bold"/>
              </a:rPr>
              <a:t>Introduction</a:t>
            </a:r>
          </a:p>
        </p:txBody>
      </p:sp>
      <p:graphicFrame>
        <p:nvGraphicFramePr>
          <p:cNvPr id="11" name="Table 11"/>
          <p:cNvGraphicFramePr>
            <a:graphicFrameLocks noGrp="1"/>
          </p:cNvGraphicFramePr>
          <p:nvPr/>
        </p:nvGraphicFramePr>
        <p:xfrm>
          <a:off x="5727512" y="1835294"/>
          <a:ext cx="12080428" cy="7674736"/>
        </p:xfrm>
        <a:graphic>
          <a:graphicData uri="http://schemas.openxmlformats.org/drawingml/2006/table">
            <a:tbl>
              <a:tblPr/>
              <a:tblGrid>
                <a:gridCol w="6040214">
                  <a:extLst>
                    <a:ext uri="{9D8B030D-6E8A-4147-A177-3AD203B41FA5}">
                      <a16:colId xmlns:a16="http://schemas.microsoft.com/office/drawing/2014/main" val="20000"/>
                    </a:ext>
                  </a:extLst>
                </a:gridCol>
                <a:gridCol w="6040214">
                  <a:extLst>
                    <a:ext uri="{9D8B030D-6E8A-4147-A177-3AD203B41FA5}">
                      <a16:colId xmlns:a16="http://schemas.microsoft.com/office/drawing/2014/main" val="20001"/>
                    </a:ext>
                  </a:extLst>
                </a:gridCol>
              </a:tblGrid>
              <a:tr h="616285">
                <a:tc>
                  <a:txBody>
                    <a:bodyPr/>
                    <a:lstStyle/>
                    <a:p>
                      <a:pPr algn="ctr">
                        <a:lnSpc>
                          <a:spcPts val="2400"/>
                        </a:lnSpc>
                        <a:defRPr/>
                      </a:pPr>
                      <a:r>
                        <a:rPr lang="en-US" sz="2000">
                          <a:solidFill>
                            <a:srgbClr val="FDFAF6"/>
                          </a:solidFill>
                          <a:latin typeface="Lato Bold"/>
                        </a:rPr>
                        <a:t>FOOD BANK GRANTEES (11 TOTAL)</a:t>
                      </a:r>
                      <a:endParaRPr lang="en-US" sz="1100"/>
                    </a:p>
                  </a:txBody>
                  <a:tcPr marL="96897" marR="96897" marT="96897" marB="9689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4B7E1B"/>
                    </a:solidFill>
                  </a:tcPr>
                </a:tc>
                <a:tc>
                  <a:txBody>
                    <a:bodyPr/>
                    <a:lstStyle/>
                    <a:p>
                      <a:pPr algn="ctr">
                        <a:lnSpc>
                          <a:spcPts val="2400"/>
                        </a:lnSpc>
                        <a:defRPr/>
                      </a:pPr>
                      <a:r>
                        <a:rPr lang="en-US" sz="2000">
                          <a:solidFill>
                            <a:srgbClr val="FDFAF6"/>
                          </a:solidFill>
                          <a:latin typeface="Lato Bold"/>
                        </a:rPr>
                        <a:t>YEAR 3 COHORT SITES (27 TOTAL)</a:t>
                      </a:r>
                      <a:endParaRPr lang="en-US" sz="1100"/>
                    </a:p>
                  </a:txBody>
                  <a:tcPr marL="96897" marR="96897" marT="96897" marB="9689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4B7E1B"/>
                    </a:solidFill>
                  </a:tcPr>
                </a:tc>
                <a:extLst>
                  <a:ext uri="{0D108BD9-81ED-4DB2-BD59-A6C34878D82A}">
                    <a16:rowId xmlns:a16="http://schemas.microsoft.com/office/drawing/2014/main" val="10000"/>
                  </a:ext>
                </a:extLst>
              </a:tr>
              <a:tr h="614305">
                <a:tc>
                  <a:txBody>
                    <a:bodyPr/>
                    <a:lstStyle/>
                    <a:p>
                      <a:pPr algn="ctr">
                        <a:lnSpc>
                          <a:spcPts val="2400"/>
                        </a:lnSpc>
                        <a:defRPr/>
                      </a:pPr>
                      <a:r>
                        <a:rPr lang="en-US" sz="2000">
                          <a:solidFill>
                            <a:srgbClr val="000000"/>
                          </a:solidFill>
                          <a:latin typeface="Arimo"/>
                        </a:rPr>
                        <a:t>Banco de Alimentos de Puerto Rico</a:t>
                      </a:r>
                      <a:endParaRPr lang="en-US" sz="1100"/>
                    </a:p>
                  </a:txBody>
                  <a:tcPr marL="96897" marR="96897" marT="96897" marB="9689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592"/>
                    </a:solidFill>
                  </a:tcPr>
                </a:tc>
                <a:tc>
                  <a:txBody>
                    <a:bodyPr/>
                    <a:lstStyle/>
                    <a:p>
                      <a:pPr algn="ctr">
                        <a:lnSpc>
                          <a:spcPts val="2400"/>
                        </a:lnSpc>
                        <a:defRPr/>
                      </a:pPr>
                      <a:r>
                        <a:rPr lang="en-US" sz="2000">
                          <a:solidFill>
                            <a:srgbClr val="000000"/>
                          </a:solidFill>
                          <a:latin typeface="Arimo"/>
                        </a:rPr>
                        <a:t>3 Agency Partners</a:t>
                      </a:r>
                      <a:endParaRPr lang="en-US" sz="1100"/>
                    </a:p>
                  </a:txBody>
                  <a:tcPr marL="96897" marR="96897" marT="96897" marB="9689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592"/>
                    </a:solidFill>
                  </a:tcPr>
                </a:tc>
                <a:extLst>
                  <a:ext uri="{0D108BD9-81ED-4DB2-BD59-A6C34878D82A}">
                    <a16:rowId xmlns:a16="http://schemas.microsoft.com/office/drawing/2014/main" val="10001"/>
                  </a:ext>
                </a:extLst>
              </a:tr>
              <a:tr h="614738">
                <a:tc>
                  <a:txBody>
                    <a:bodyPr/>
                    <a:lstStyle/>
                    <a:p>
                      <a:pPr algn="ctr">
                        <a:lnSpc>
                          <a:spcPts val="2400"/>
                        </a:lnSpc>
                        <a:defRPr/>
                      </a:pPr>
                      <a:r>
                        <a:rPr lang="en-US" sz="2000">
                          <a:solidFill>
                            <a:srgbClr val="000000"/>
                          </a:solidFill>
                          <a:latin typeface="Arimo"/>
                        </a:rPr>
                        <a:t>Central California Food Bank</a:t>
                      </a:r>
                      <a:endParaRPr lang="en-US" sz="1100"/>
                    </a:p>
                  </a:txBody>
                  <a:tcPr marL="96897" marR="96897" marT="96897" marB="9689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592"/>
                    </a:solidFill>
                  </a:tcPr>
                </a:tc>
                <a:tc>
                  <a:txBody>
                    <a:bodyPr/>
                    <a:lstStyle/>
                    <a:p>
                      <a:pPr algn="ctr">
                        <a:lnSpc>
                          <a:spcPts val="2400"/>
                        </a:lnSpc>
                        <a:defRPr/>
                      </a:pPr>
                      <a:r>
                        <a:rPr lang="en-US" sz="2000">
                          <a:solidFill>
                            <a:srgbClr val="000000"/>
                          </a:solidFill>
                          <a:latin typeface="Arimo"/>
                        </a:rPr>
                        <a:t>2 School Pantries</a:t>
                      </a:r>
                      <a:endParaRPr lang="en-US" sz="1100"/>
                    </a:p>
                  </a:txBody>
                  <a:tcPr marL="96897" marR="96897" marT="96897" marB="9689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592"/>
                    </a:solidFill>
                  </a:tcPr>
                </a:tc>
                <a:extLst>
                  <a:ext uri="{0D108BD9-81ED-4DB2-BD59-A6C34878D82A}">
                    <a16:rowId xmlns:a16="http://schemas.microsoft.com/office/drawing/2014/main" val="10002"/>
                  </a:ext>
                </a:extLst>
              </a:tr>
              <a:tr h="614305">
                <a:tc>
                  <a:txBody>
                    <a:bodyPr/>
                    <a:lstStyle/>
                    <a:p>
                      <a:pPr algn="ctr">
                        <a:lnSpc>
                          <a:spcPts val="2400"/>
                        </a:lnSpc>
                        <a:defRPr/>
                      </a:pPr>
                      <a:r>
                        <a:rPr lang="en-US" sz="2000">
                          <a:solidFill>
                            <a:srgbClr val="000000"/>
                          </a:solidFill>
                          <a:latin typeface="Arimo"/>
                        </a:rPr>
                        <a:t>Community Foodbank of New Jersey</a:t>
                      </a:r>
                      <a:endParaRPr lang="en-US" sz="1100"/>
                    </a:p>
                  </a:txBody>
                  <a:tcPr marL="96897" marR="96897" marT="96897" marB="9689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592"/>
                    </a:solidFill>
                  </a:tcPr>
                </a:tc>
                <a:tc>
                  <a:txBody>
                    <a:bodyPr/>
                    <a:lstStyle/>
                    <a:p>
                      <a:pPr algn="ctr">
                        <a:lnSpc>
                          <a:spcPts val="2400"/>
                        </a:lnSpc>
                        <a:defRPr/>
                      </a:pPr>
                      <a:r>
                        <a:rPr lang="en-US" sz="2000">
                          <a:solidFill>
                            <a:srgbClr val="000000"/>
                          </a:solidFill>
                          <a:latin typeface="Arimo"/>
                        </a:rPr>
                        <a:t>1 School Pantry and 1 Agency Partner</a:t>
                      </a:r>
                      <a:endParaRPr lang="en-US" sz="1100"/>
                    </a:p>
                  </a:txBody>
                  <a:tcPr marL="96897" marR="96897" marT="96897" marB="9689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592"/>
                    </a:solidFill>
                  </a:tcPr>
                </a:tc>
                <a:extLst>
                  <a:ext uri="{0D108BD9-81ED-4DB2-BD59-A6C34878D82A}">
                    <a16:rowId xmlns:a16="http://schemas.microsoft.com/office/drawing/2014/main" val="10003"/>
                  </a:ext>
                </a:extLst>
              </a:tr>
              <a:tr h="614305">
                <a:tc>
                  <a:txBody>
                    <a:bodyPr/>
                    <a:lstStyle/>
                    <a:p>
                      <a:pPr algn="ctr">
                        <a:lnSpc>
                          <a:spcPts val="2400"/>
                        </a:lnSpc>
                        <a:defRPr/>
                      </a:pPr>
                      <a:r>
                        <a:rPr lang="en-US" sz="2000">
                          <a:solidFill>
                            <a:srgbClr val="000000"/>
                          </a:solidFill>
                          <a:latin typeface="Arimo"/>
                        </a:rPr>
                        <a:t>Concho Valley Regional Food Bank</a:t>
                      </a:r>
                      <a:endParaRPr lang="en-US" sz="1100"/>
                    </a:p>
                  </a:txBody>
                  <a:tcPr marL="96897" marR="96897" marT="96897" marB="9689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592"/>
                    </a:solidFill>
                  </a:tcPr>
                </a:tc>
                <a:tc>
                  <a:txBody>
                    <a:bodyPr/>
                    <a:lstStyle/>
                    <a:p>
                      <a:pPr algn="ctr">
                        <a:lnSpc>
                          <a:spcPts val="2400"/>
                        </a:lnSpc>
                        <a:defRPr/>
                      </a:pPr>
                      <a:r>
                        <a:rPr lang="en-US" sz="2000">
                          <a:solidFill>
                            <a:srgbClr val="000000"/>
                          </a:solidFill>
                          <a:latin typeface="Arimo"/>
                        </a:rPr>
                        <a:t>3 Agency Partners</a:t>
                      </a:r>
                      <a:endParaRPr lang="en-US" sz="1100"/>
                    </a:p>
                  </a:txBody>
                  <a:tcPr marL="96897" marR="96897" marT="96897" marB="9689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592"/>
                    </a:solidFill>
                  </a:tcPr>
                </a:tc>
                <a:extLst>
                  <a:ext uri="{0D108BD9-81ED-4DB2-BD59-A6C34878D82A}">
                    <a16:rowId xmlns:a16="http://schemas.microsoft.com/office/drawing/2014/main" val="10004"/>
                  </a:ext>
                </a:extLst>
              </a:tr>
              <a:tr h="614305">
                <a:tc>
                  <a:txBody>
                    <a:bodyPr/>
                    <a:lstStyle/>
                    <a:p>
                      <a:pPr algn="ctr">
                        <a:lnSpc>
                          <a:spcPts val="2400"/>
                        </a:lnSpc>
                        <a:defRPr/>
                      </a:pPr>
                      <a:r>
                        <a:rPr lang="en-US" sz="2000">
                          <a:solidFill>
                            <a:srgbClr val="000000"/>
                          </a:solidFill>
                          <a:latin typeface="Arimo Bold"/>
                        </a:rPr>
                        <a:t>Dare to Care Food Bank</a:t>
                      </a:r>
                      <a:endParaRPr lang="en-US" sz="1100"/>
                    </a:p>
                  </a:txBody>
                  <a:tcPr marL="96897" marR="96897" marT="96897" marB="9689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592"/>
                    </a:solidFill>
                  </a:tcPr>
                </a:tc>
                <a:tc>
                  <a:txBody>
                    <a:bodyPr/>
                    <a:lstStyle/>
                    <a:p>
                      <a:pPr algn="ctr">
                        <a:lnSpc>
                          <a:spcPts val="2400"/>
                        </a:lnSpc>
                        <a:defRPr/>
                      </a:pPr>
                      <a:r>
                        <a:rPr lang="en-US" sz="2000">
                          <a:solidFill>
                            <a:srgbClr val="000000"/>
                          </a:solidFill>
                          <a:latin typeface="Arimo Bold"/>
                        </a:rPr>
                        <a:t>3 Agency Partners</a:t>
                      </a:r>
                      <a:endParaRPr lang="en-US" sz="1100"/>
                    </a:p>
                  </a:txBody>
                  <a:tcPr marL="96897" marR="96897" marT="96897" marB="9689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592"/>
                    </a:solidFill>
                  </a:tcPr>
                </a:tc>
                <a:extLst>
                  <a:ext uri="{0D108BD9-81ED-4DB2-BD59-A6C34878D82A}">
                    <a16:rowId xmlns:a16="http://schemas.microsoft.com/office/drawing/2014/main" val="10005"/>
                  </a:ext>
                </a:extLst>
              </a:tr>
              <a:tr h="614305">
                <a:tc>
                  <a:txBody>
                    <a:bodyPr/>
                    <a:lstStyle/>
                    <a:p>
                      <a:pPr algn="ctr">
                        <a:lnSpc>
                          <a:spcPts val="2400"/>
                        </a:lnSpc>
                        <a:defRPr/>
                      </a:pPr>
                      <a:r>
                        <a:rPr lang="en-US" sz="2000">
                          <a:solidFill>
                            <a:srgbClr val="000000"/>
                          </a:solidFill>
                          <a:latin typeface="Arimo"/>
                        </a:rPr>
                        <a:t>Feeding Tampa Bay</a:t>
                      </a:r>
                      <a:endParaRPr lang="en-US" sz="1100"/>
                    </a:p>
                  </a:txBody>
                  <a:tcPr marL="96897" marR="96897" marT="96897" marB="9689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592"/>
                    </a:solidFill>
                  </a:tcPr>
                </a:tc>
                <a:tc>
                  <a:txBody>
                    <a:bodyPr/>
                    <a:lstStyle/>
                    <a:p>
                      <a:pPr algn="ctr">
                        <a:lnSpc>
                          <a:spcPts val="2400"/>
                        </a:lnSpc>
                        <a:defRPr/>
                      </a:pPr>
                      <a:r>
                        <a:rPr lang="en-US" sz="2000">
                          <a:solidFill>
                            <a:srgbClr val="000000"/>
                          </a:solidFill>
                          <a:latin typeface="Arimo"/>
                        </a:rPr>
                        <a:t>2 School Pantries and 1 Agency Partner</a:t>
                      </a:r>
                      <a:endParaRPr lang="en-US" sz="1100"/>
                    </a:p>
                  </a:txBody>
                  <a:tcPr marL="96897" marR="96897" marT="96897" marB="9689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592"/>
                    </a:solidFill>
                  </a:tcPr>
                </a:tc>
                <a:extLst>
                  <a:ext uri="{0D108BD9-81ED-4DB2-BD59-A6C34878D82A}">
                    <a16:rowId xmlns:a16="http://schemas.microsoft.com/office/drawing/2014/main" val="10006"/>
                  </a:ext>
                </a:extLst>
              </a:tr>
              <a:tr h="614305">
                <a:tc>
                  <a:txBody>
                    <a:bodyPr/>
                    <a:lstStyle/>
                    <a:p>
                      <a:pPr algn="ctr">
                        <a:lnSpc>
                          <a:spcPts val="2400"/>
                        </a:lnSpc>
                        <a:defRPr/>
                      </a:pPr>
                      <a:r>
                        <a:rPr lang="en-US" sz="2000">
                          <a:solidFill>
                            <a:srgbClr val="000000"/>
                          </a:solidFill>
                          <a:latin typeface="Arimo"/>
                        </a:rPr>
                        <a:t>Food Bank for New York City</a:t>
                      </a:r>
                      <a:endParaRPr lang="en-US" sz="1100"/>
                    </a:p>
                  </a:txBody>
                  <a:tcPr marL="96897" marR="96897" marT="96897" marB="9689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592"/>
                    </a:solidFill>
                  </a:tcPr>
                </a:tc>
                <a:tc>
                  <a:txBody>
                    <a:bodyPr/>
                    <a:lstStyle/>
                    <a:p>
                      <a:pPr algn="ctr">
                        <a:lnSpc>
                          <a:spcPts val="2400"/>
                        </a:lnSpc>
                        <a:defRPr/>
                      </a:pPr>
                      <a:r>
                        <a:rPr lang="en-US" sz="2000">
                          <a:solidFill>
                            <a:srgbClr val="000000"/>
                          </a:solidFill>
                          <a:latin typeface="Arimo"/>
                        </a:rPr>
                        <a:t>2 School Pantries</a:t>
                      </a:r>
                      <a:endParaRPr lang="en-US" sz="1100"/>
                    </a:p>
                  </a:txBody>
                  <a:tcPr marL="96897" marR="96897" marT="96897" marB="9689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592"/>
                    </a:solidFill>
                  </a:tcPr>
                </a:tc>
                <a:extLst>
                  <a:ext uri="{0D108BD9-81ED-4DB2-BD59-A6C34878D82A}">
                    <a16:rowId xmlns:a16="http://schemas.microsoft.com/office/drawing/2014/main" val="10007"/>
                  </a:ext>
                </a:extLst>
              </a:tr>
              <a:tr h="614305">
                <a:tc>
                  <a:txBody>
                    <a:bodyPr/>
                    <a:lstStyle/>
                    <a:p>
                      <a:pPr algn="ctr">
                        <a:lnSpc>
                          <a:spcPts val="2400"/>
                        </a:lnSpc>
                        <a:defRPr/>
                      </a:pPr>
                      <a:r>
                        <a:rPr lang="en-US" sz="2000">
                          <a:solidFill>
                            <a:srgbClr val="000000"/>
                          </a:solidFill>
                          <a:latin typeface="Arimo"/>
                        </a:rPr>
                        <a:t>Food Bank of Eastern Oklahoma</a:t>
                      </a:r>
                      <a:endParaRPr lang="en-US" sz="1100"/>
                    </a:p>
                  </a:txBody>
                  <a:tcPr marL="96897" marR="96897" marT="96897" marB="9689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592"/>
                    </a:solidFill>
                  </a:tcPr>
                </a:tc>
                <a:tc>
                  <a:txBody>
                    <a:bodyPr/>
                    <a:lstStyle/>
                    <a:p>
                      <a:pPr algn="ctr">
                        <a:lnSpc>
                          <a:spcPts val="2400"/>
                        </a:lnSpc>
                        <a:defRPr/>
                      </a:pPr>
                      <a:r>
                        <a:rPr lang="en-US" sz="2000">
                          <a:solidFill>
                            <a:srgbClr val="000000"/>
                          </a:solidFill>
                          <a:latin typeface="Arimo"/>
                        </a:rPr>
                        <a:t>3 Agency Partners</a:t>
                      </a:r>
                      <a:endParaRPr lang="en-US" sz="1100"/>
                    </a:p>
                  </a:txBody>
                  <a:tcPr marL="96897" marR="96897" marT="96897" marB="9689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592"/>
                    </a:solidFill>
                  </a:tcPr>
                </a:tc>
                <a:extLst>
                  <a:ext uri="{0D108BD9-81ED-4DB2-BD59-A6C34878D82A}">
                    <a16:rowId xmlns:a16="http://schemas.microsoft.com/office/drawing/2014/main" val="10008"/>
                  </a:ext>
                </a:extLst>
              </a:tr>
              <a:tr h="614305">
                <a:tc>
                  <a:txBody>
                    <a:bodyPr/>
                    <a:lstStyle/>
                    <a:p>
                      <a:pPr algn="ctr">
                        <a:lnSpc>
                          <a:spcPts val="2400"/>
                        </a:lnSpc>
                        <a:defRPr/>
                      </a:pPr>
                      <a:r>
                        <a:rPr lang="en-US" sz="2000">
                          <a:solidFill>
                            <a:srgbClr val="000000"/>
                          </a:solidFill>
                          <a:latin typeface="Arimo"/>
                        </a:rPr>
                        <a:t>MANNA FoodBank</a:t>
                      </a:r>
                      <a:endParaRPr lang="en-US" sz="1100"/>
                    </a:p>
                  </a:txBody>
                  <a:tcPr marL="96897" marR="96897" marT="96897" marB="9689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592"/>
                    </a:solidFill>
                  </a:tcPr>
                </a:tc>
                <a:tc>
                  <a:txBody>
                    <a:bodyPr/>
                    <a:lstStyle/>
                    <a:p>
                      <a:pPr algn="ctr">
                        <a:lnSpc>
                          <a:spcPts val="2400"/>
                        </a:lnSpc>
                        <a:defRPr/>
                      </a:pPr>
                      <a:r>
                        <a:rPr lang="en-US" sz="2000">
                          <a:solidFill>
                            <a:srgbClr val="000000"/>
                          </a:solidFill>
                          <a:latin typeface="Arimo"/>
                        </a:rPr>
                        <a:t>2 Agency Partners</a:t>
                      </a:r>
                      <a:endParaRPr lang="en-US" sz="1100"/>
                    </a:p>
                  </a:txBody>
                  <a:tcPr marL="96897" marR="96897" marT="96897" marB="9689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592"/>
                    </a:solidFill>
                  </a:tcPr>
                </a:tc>
                <a:extLst>
                  <a:ext uri="{0D108BD9-81ED-4DB2-BD59-A6C34878D82A}">
                    <a16:rowId xmlns:a16="http://schemas.microsoft.com/office/drawing/2014/main" val="10009"/>
                  </a:ext>
                </a:extLst>
              </a:tr>
              <a:tr h="914968">
                <a:tc>
                  <a:txBody>
                    <a:bodyPr/>
                    <a:lstStyle/>
                    <a:p>
                      <a:pPr algn="ctr">
                        <a:lnSpc>
                          <a:spcPts val="2400"/>
                        </a:lnSpc>
                        <a:defRPr/>
                      </a:pPr>
                      <a:r>
                        <a:rPr lang="en-US" sz="2000">
                          <a:solidFill>
                            <a:srgbClr val="000000"/>
                          </a:solidFill>
                          <a:latin typeface="Arimo"/>
                        </a:rPr>
                        <a:t>Second Harvest Food Bank of Greater New Orleans and Acadiana</a:t>
                      </a:r>
                      <a:endParaRPr lang="en-US" sz="1100"/>
                    </a:p>
                  </a:txBody>
                  <a:tcPr marL="96897" marR="96897" marT="96897" marB="9689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592"/>
                    </a:solidFill>
                  </a:tcPr>
                </a:tc>
                <a:tc>
                  <a:txBody>
                    <a:bodyPr/>
                    <a:lstStyle/>
                    <a:p>
                      <a:pPr algn="ctr">
                        <a:lnSpc>
                          <a:spcPts val="2400"/>
                        </a:lnSpc>
                        <a:defRPr/>
                      </a:pPr>
                      <a:r>
                        <a:rPr lang="en-US" sz="2000">
                          <a:solidFill>
                            <a:srgbClr val="000000"/>
                          </a:solidFill>
                          <a:latin typeface="Arimo"/>
                        </a:rPr>
                        <a:t>2 Agency Partners</a:t>
                      </a:r>
                      <a:endParaRPr lang="en-US" sz="1100"/>
                    </a:p>
                  </a:txBody>
                  <a:tcPr marL="96897" marR="96897" marT="96897" marB="9689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592"/>
                    </a:solidFill>
                  </a:tcPr>
                </a:tc>
                <a:extLst>
                  <a:ext uri="{0D108BD9-81ED-4DB2-BD59-A6C34878D82A}">
                    <a16:rowId xmlns:a16="http://schemas.microsoft.com/office/drawing/2014/main" val="10010"/>
                  </a:ext>
                </a:extLst>
              </a:tr>
              <a:tr h="614305">
                <a:tc>
                  <a:txBody>
                    <a:bodyPr/>
                    <a:lstStyle/>
                    <a:p>
                      <a:pPr algn="ctr">
                        <a:lnSpc>
                          <a:spcPts val="2400"/>
                        </a:lnSpc>
                        <a:defRPr/>
                      </a:pPr>
                      <a:r>
                        <a:rPr lang="en-US" sz="2000">
                          <a:solidFill>
                            <a:srgbClr val="000000"/>
                          </a:solidFill>
                          <a:latin typeface="Arimo"/>
                        </a:rPr>
                        <a:t>Second Harvest of the Big Bend, Inc</a:t>
                      </a:r>
                      <a:endParaRPr lang="en-US" sz="1100"/>
                    </a:p>
                  </a:txBody>
                  <a:tcPr marL="96897" marR="96897" marT="96897" marB="9689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592"/>
                    </a:solidFill>
                  </a:tcPr>
                </a:tc>
                <a:tc>
                  <a:txBody>
                    <a:bodyPr/>
                    <a:lstStyle/>
                    <a:p>
                      <a:pPr algn="ctr">
                        <a:lnSpc>
                          <a:spcPts val="2400"/>
                        </a:lnSpc>
                        <a:defRPr/>
                      </a:pPr>
                      <a:r>
                        <a:rPr lang="en-US" sz="2000">
                          <a:solidFill>
                            <a:srgbClr val="000000"/>
                          </a:solidFill>
                          <a:latin typeface="Arimo"/>
                        </a:rPr>
                        <a:t>2 School Pantries</a:t>
                      </a:r>
                      <a:endParaRPr lang="en-US" sz="1100"/>
                    </a:p>
                  </a:txBody>
                  <a:tcPr marL="96897" marR="96897" marT="96897" marB="9689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592"/>
                    </a:solidFill>
                  </a:tcPr>
                </a:tc>
                <a:extLst>
                  <a:ext uri="{0D108BD9-81ED-4DB2-BD59-A6C34878D82A}">
                    <a16:rowId xmlns:a16="http://schemas.microsoft.com/office/drawing/2014/main" val="10011"/>
                  </a:ext>
                </a:extLst>
              </a:tr>
            </a:tbl>
          </a:graphicData>
        </a:graphic>
      </p:graphicFrame>
      <p:sp>
        <p:nvSpPr>
          <p:cNvPr id="12" name="Freeform 12"/>
          <p:cNvSpPr/>
          <p:nvPr/>
        </p:nvSpPr>
        <p:spPr>
          <a:xfrm>
            <a:off x="-222142" y="5193082"/>
            <a:ext cx="7315200" cy="2520921"/>
          </a:xfrm>
          <a:custGeom>
            <a:avLst/>
            <a:gdLst/>
            <a:ahLst/>
            <a:cxnLst/>
            <a:rect l="l" t="t" r="r" b="b"/>
            <a:pathLst>
              <a:path w="7315200" h="2520921">
                <a:moveTo>
                  <a:pt x="0" y="0"/>
                </a:moveTo>
                <a:lnTo>
                  <a:pt x="7315200" y="0"/>
                </a:lnTo>
                <a:lnTo>
                  <a:pt x="7315200" y="2520921"/>
                </a:lnTo>
                <a:lnTo>
                  <a:pt x="0" y="25209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3" name="TextBox 13"/>
          <p:cNvSpPr txBox="1"/>
          <p:nvPr/>
        </p:nvSpPr>
        <p:spPr>
          <a:xfrm>
            <a:off x="6428232" y="720090"/>
            <a:ext cx="4617720" cy="304800"/>
          </a:xfrm>
          <a:prstGeom prst="rect">
            <a:avLst/>
          </a:prstGeom>
        </p:spPr>
        <p:txBody>
          <a:bodyPr lIns="0" tIns="0" rIns="0" bIns="0" rtlCol="0" anchor="t">
            <a:spAutoFit/>
          </a:bodyPr>
          <a:lstStyle/>
          <a:p>
            <a:pPr algn="l">
              <a:lnSpc>
                <a:spcPts val="2160"/>
              </a:lnSpc>
            </a:pPr>
            <a:r>
              <a:rPr lang="en-US" sz="1800">
                <a:solidFill>
                  <a:srgbClr val="000000"/>
                </a:solidFill>
                <a:latin typeface="Arial"/>
              </a:rPr>
              <a:t>MEET THE PARTNERS (SITES)</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DFAF6"/>
        </a:solidFill>
        <a:effectLst/>
      </p:bgPr>
    </p:bg>
    <p:spTree>
      <p:nvGrpSpPr>
        <p:cNvPr id="1" name=""/>
        <p:cNvGrpSpPr/>
        <p:nvPr/>
      </p:nvGrpSpPr>
      <p:grpSpPr>
        <a:xfrm>
          <a:off x="0" y="0"/>
          <a:ext cx="0" cy="0"/>
          <a:chOff x="0" y="0"/>
          <a:chExt cx="0" cy="0"/>
        </a:xfrm>
      </p:grpSpPr>
      <p:grpSp>
        <p:nvGrpSpPr>
          <p:cNvPr id="2" name="Group 2"/>
          <p:cNvGrpSpPr/>
          <p:nvPr/>
        </p:nvGrpSpPr>
        <p:grpSpPr>
          <a:xfrm>
            <a:off x="0" y="5141004"/>
            <a:ext cx="5145300" cy="5145998"/>
            <a:chOff x="0" y="0"/>
            <a:chExt cx="6860400" cy="6861330"/>
          </a:xfrm>
        </p:grpSpPr>
        <p:sp>
          <p:nvSpPr>
            <p:cNvPr id="3" name="Freeform 3"/>
            <p:cNvSpPr/>
            <p:nvPr/>
          </p:nvSpPr>
          <p:spPr>
            <a:xfrm>
              <a:off x="0" y="0"/>
              <a:ext cx="6860413" cy="6861302"/>
            </a:xfrm>
            <a:custGeom>
              <a:avLst/>
              <a:gdLst/>
              <a:ahLst/>
              <a:cxnLst/>
              <a:rect l="l" t="t" r="r" b="b"/>
              <a:pathLst>
                <a:path w="6860413" h="6861302">
                  <a:moveTo>
                    <a:pt x="0" y="0"/>
                  </a:moveTo>
                  <a:lnTo>
                    <a:pt x="6860413" y="0"/>
                  </a:lnTo>
                  <a:lnTo>
                    <a:pt x="6860413" y="6861302"/>
                  </a:lnTo>
                  <a:lnTo>
                    <a:pt x="0" y="6861302"/>
                  </a:lnTo>
                  <a:close/>
                </a:path>
              </a:pathLst>
            </a:custGeom>
            <a:solidFill>
              <a:srgbClr val="4B7E1B"/>
            </a:solidFill>
          </p:spPr>
        </p:sp>
      </p:grpSp>
      <p:grpSp>
        <p:nvGrpSpPr>
          <p:cNvPr id="4" name="Group 4"/>
          <p:cNvGrpSpPr/>
          <p:nvPr/>
        </p:nvGrpSpPr>
        <p:grpSpPr>
          <a:xfrm>
            <a:off x="0" y="5141004"/>
            <a:ext cx="5145300" cy="5145998"/>
            <a:chOff x="0" y="0"/>
            <a:chExt cx="6860400" cy="6861330"/>
          </a:xfrm>
        </p:grpSpPr>
        <p:sp>
          <p:nvSpPr>
            <p:cNvPr id="5" name="Freeform 5"/>
            <p:cNvSpPr/>
            <p:nvPr/>
          </p:nvSpPr>
          <p:spPr>
            <a:xfrm>
              <a:off x="0" y="0"/>
              <a:ext cx="6860413" cy="6861302"/>
            </a:xfrm>
            <a:custGeom>
              <a:avLst/>
              <a:gdLst/>
              <a:ahLst/>
              <a:cxnLst/>
              <a:rect l="l" t="t" r="r" b="b"/>
              <a:pathLst>
                <a:path w="6860413" h="6861302">
                  <a:moveTo>
                    <a:pt x="6860413" y="0"/>
                  </a:moveTo>
                  <a:lnTo>
                    <a:pt x="6860413" y="6861302"/>
                  </a:lnTo>
                  <a:lnTo>
                    <a:pt x="0" y="6861302"/>
                  </a:lnTo>
                  <a:lnTo>
                    <a:pt x="0" y="6835013"/>
                  </a:lnTo>
                  <a:close/>
                </a:path>
              </a:pathLst>
            </a:custGeom>
            <a:solidFill>
              <a:srgbClr val="D2D592"/>
            </a:solidFill>
          </p:spPr>
        </p:sp>
      </p:grpSp>
      <p:grpSp>
        <p:nvGrpSpPr>
          <p:cNvPr id="6" name="Group 6"/>
          <p:cNvGrpSpPr/>
          <p:nvPr/>
        </p:nvGrpSpPr>
        <p:grpSpPr>
          <a:xfrm>
            <a:off x="1" y="1"/>
            <a:ext cx="5135678" cy="5156018"/>
            <a:chOff x="0" y="0"/>
            <a:chExt cx="6847570" cy="6874690"/>
          </a:xfrm>
        </p:grpSpPr>
        <p:sp>
          <p:nvSpPr>
            <p:cNvPr id="7" name="Freeform 7"/>
            <p:cNvSpPr/>
            <p:nvPr/>
          </p:nvSpPr>
          <p:spPr>
            <a:xfrm>
              <a:off x="0" y="0"/>
              <a:ext cx="6847586" cy="6874637"/>
            </a:xfrm>
            <a:custGeom>
              <a:avLst/>
              <a:gdLst/>
              <a:ahLst/>
              <a:cxnLst/>
              <a:rect l="l" t="t" r="r" b="b"/>
              <a:pathLst>
                <a:path w="6847586" h="6874637">
                  <a:moveTo>
                    <a:pt x="0" y="0"/>
                  </a:moveTo>
                  <a:lnTo>
                    <a:pt x="6847586" y="0"/>
                  </a:lnTo>
                  <a:lnTo>
                    <a:pt x="6847586" y="6874637"/>
                  </a:lnTo>
                  <a:lnTo>
                    <a:pt x="0" y="6874637"/>
                  </a:lnTo>
                  <a:close/>
                </a:path>
              </a:pathLst>
            </a:custGeom>
            <a:solidFill>
              <a:srgbClr val="CCBE89"/>
            </a:solidFill>
          </p:spPr>
        </p:sp>
      </p:grpSp>
      <p:grpSp>
        <p:nvGrpSpPr>
          <p:cNvPr id="8" name="Group 8"/>
          <p:cNvGrpSpPr/>
          <p:nvPr/>
        </p:nvGrpSpPr>
        <p:grpSpPr>
          <a:xfrm>
            <a:off x="1" y="1304"/>
            <a:ext cx="5135678" cy="5154715"/>
            <a:chOff x="0" y="0"/>
            <a:chExt cx="6847570" cy="6872954"/>
          </a:xfrm>
        </p:grpSpPr>
        <p:sp>
          <p:nvSpPr>
            <p:cNvPr id="9" name="Freeform 9"/>
            <p:cNvSpPr/>
            <p:nvPr/>
          </p:nvSpPr>
          <p:spPr>
            <a:xfrm>
              <a:off x="0" y="0"/>
              <a:ext cx="6847586" cy="6872986"/>
            </a:xfrm>
            <a:custGeom>
              <a:avLst/>
              <a:gdLst/>
              <a:ahLst/>
              <a:cxnLst/>
              <a:rect l="l" t="t" r="r" b="b"/>
              <a:pathLst>
                <a:path w="6847586" h="6872986">
                  <a:moveTo>
                    <a:pt x="0" y="0"/>
                  </a:moveTo>
                  <a:lnTo>
                    <a:pt x="6847586" y="6872986"/>
                  </a:lnTo>
                  <a:lnTo>
                    <a:pt x="0" y="6872986"/>
                  </a:lnTo>
                  <a:close/>
                </a:path>
              </a:pathLst>
            </a:custGeom>
            <a:solidFill>
              <a:srgbClr val="D2D592"/>
            </a:solidFill>
          </p:spPr>
        </p:sp>
      </p:grpSp>
      <p:sp>
        <p:nvSpPr>
          <p:cNvPr id="10" name="Freeform 10"/>
          <p:cNvSpPr/>
          <p:nvPr/>
        </p:nvSpPr>
        <p:spPr>
          <a:xfrm rot="-1378814">
            <a:off x="-29902" y="1679176"/>
            <a:ext cx="5205104" cy="1724191"/>
          </a:xfrm>
          <a:custGeom>
            <a:avLst/>
            <a:gdLst/>
            <a:ahLst/>
            <a:cxnLst/>
            <a:rect l="l" t="t" r="r" b="b"/>
            <a:pathLst>
              <a:path w="5205104" h="1724191">
                <a:moveTo>
                  <a:pt x="0" y="0"/>
                </a:moveTo>
                <a:lnTo>
                  <a:pt x="5205104" y="0"/>
                </a:lnTo>
                <a:lnTo>
                  <a:pt x="5205104" y="1724190"/>
                </a:lnTo>
                <a:lnTo>
                  <a:pt x="0" y="17241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aphicFrame>
        <p:nvGraphicFramePr>
          <p:cNvPr id="11" name="Table 11"/>
          <p:cNvGraphicFramePr>
            <a:graphicFrameLocks noGrp="1"/>
          </p:cNvGraphicFramePr>
          <p:nvPr/>
        </p:nvGraphicFramePr>
        <p:xfrm>
          <a:off x="5722749" y="2941171"/>
          <a:ext cx="12085191" cy="3643313"/>
        </p:xfrm>
        <a:graphic>
          <a:graphicData uri="http://schemas.openxmlformats.org/drawingml/2006/table">
            <a:tbl>
              <a:tblPr/>
              <a:tblGrid>
                <a:gridCol w="12085191">
                  <a:extLst>
                    <a:ext uri="{9D8B030D-6E8A-4147-A177-3AD203B41FA5}">
                      <a16:colId xmlns:a16="http://schemas.microsoft.com/office/drawing/2014/main" val="20000"/>
                    </a:ext>
                  </a:extLst>
                </a:gridCol>
              </a:tblGrid>
              <a:tr h="953747">
                <a:tc>
                  <a:txBody>
                    <a:bodyPr/>
                    <a:lstStyle/>
                    <a:p>
                      <a:pPr algn="ctr">
                        <a:lnSpc>
                          <a:spcPts val="4079"/>
                        </a:lnSpc>
                        <a:defRPr/>
                      </a:pPr>
                      <a:r>
                        <a:rPr lang="en-US" sz="3399">
                          <a:solidFill>
                            <a:srgbClr val="FDFAF6"/>
                          </a:solidFill>
                          <a:latin typeface="League Spartan"/>
                        </a:rPr>
                        <a:t>AGENCY PARTNERS (SITES)</a:t>
                      </a:r>
                      <a:endParaRPr lang="en-US" sz="1100"/>
                    </a:p>
                  </a:txBody>
                  <a:tcPr marL="96897" marR="96897" marT="96897" marB="9689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4B7E1B"/>
                    </a:solidFill>
                  </a:tcPr>
                </a:tc>
                <a:extLst>
                  <a:ext uri="{0D108BD9-81ED-4DB2-BD59-A6C34878D82A}">
                    <a16:rowId xmlns:a16="http://schemas.microsoft.com/office/drawing/2014/main" val="10000"/>
                  </a:ext>
                </a:extLst>
              </a:tr>
              <a:tr h="896522">
                <a:tc>
                  <a:txBody>
                    <a:bodyPr/>
                    <a:lstStyle/>
                    <a:p>
                      <a:pPr algn="ctr">
                        <a:lnSpc>
                          <a:spcPts val="4079"/>
                        </a:lnSpc>
                        <a:defRPr/>
                      </a:pPr>
                      <a:r>
                        <a:rPr lang="en-US" sz="3399">
                          <a:solidFill>
                            <a:srgbClr val="000000"/>
                          </a:solidFill>
                          <a:latin typeface="Lato Bold"/>
                        </a:rPr>
                        <a:t>Catholic Enrichment Center </a:t>
                      </a:r>
                      <a:endParaRPr lang="en-US" sz="1100"/>
                    </a:p>
                  </a:txBody>
                  <a:tcPr marL="96897" marR="96897" marT="96897" marB="9689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CCBE89"/>
                    </a:solidFill>
                  </a:tcPr>
                </a:tc>
                <a:extLst>
                  <a:ext uri="{0D108BD9-81ED-4DB2-BD59-A6C34878D82A}">
                    <a16:rowId xmlns:a16="http://schemas.microsoft.com/office/drawing/2014/main" val="10001"/>
                  </a:ext>
                </a:extLst>
              </a:tr>
              <a:tr h="896522">
                <a:tc>
                  <a:txBody>
                    <a:bodyPr/>
                    <a:lstStyle/>
                    <a:p>
                      <a:pPr algn="ctr">
                        <a:lnSpc>
                          <a:spcPts val="4079"/>
                        </a:lnSpc>
                        <a:defRPr/>
                      </a:pPr>
                      <a:r>
                        <a:rPr lang="en-US" sz="3399">
                          <a:solidFill>
                            <a:srgbClr val="000000"/>
                          </a:solidFill>
                          <a:latin typeface="Lato Bold"/>
                        </a:rPr>
                        <a:t>Historic Calvary Baptist Church</a:t>
                      </a:r>
                      <a:endParaRPr lang="en-US" sz="1100"/>
                    </a:p>
                  </a:txBody>
                  <a:tcPr marL="96897" marR="96897" marT="96897" marB="9689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CCBE89"/>
                    </a:solidFill>
                  </a:tcPr>
                </a:tc>
                <a:extLst>
                  <a:ext uri="{0D108BD9-81ED-4DB2-BD59-A6C34878D82A}">
                    <a16:rowId xmlns:a16="http://schemas.microsoft.com/office/drawing/2014/main" val="10002"/>
                  </a:ext>
                </a:extLst>
              </a:tr>
              <a:tr h="896522">
                <a:tc>
                  <a:txBody>
                    <a:bodyPr/>
                    <a:lstStyle/>
                    <a:p>
                      <a:pPr algn="ctr">
                        <a:lnSpc>
                          <a:spcPts val="4079"/>
                        </a:lnSpc>
                        <a:defRPr/>
                      </a:pPr>
                      <a:r>
                        <a:rPr lang="en-US" sz="3399">
                          <a:solidFill>
                            <a:srgbClr val="000000"/>
                          </a:solidFill>
                          <a:latin typeface="Lato Bold"/>
                        </a:rPr>
                        <a:t>Neighborhood House </a:t>
                      </a:r>
                      <a:endParaRPr lang="en-US" sz="1100"/>
                    </a:p>
                  </a:txBody>
                  <a:tcPr marL="96897" marR="96897" marT="96897" marB="9689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592"/>
                    </a:solidFill>
                  </a:tcPr>
                </a:tc>
                <a:extLst>
                  <a:ext uri="{0D108BD9-81ED-4DB2-BD59-A6C34878D82A}">
                    <a16:rowId xmlns:a16="http://schemas.microsoft.com/office/drawing/2014/main" val="10003"/>
                  </a:ext>
                </a:extLst>
              </a:tr>
            </a:tbl>
          </a:graphicData>
        </a:graphic>
      </p:graphicFrame>
      <p:grpSp>
        <p:nvGrpSpPr>
          <p:cNvPr id="12" name="Group 12"/>
          <p:cNvGrpSpPr/>
          <p:nvPr/>
        </p:nvGrpSpPr>
        <p:grpSpPr>
          <a:xfrm>
            <a:off x="5881658" y="4351022"/>
            <a:ext cx="2668886" cy="929083"/>
            <a:chOff x="0" y="0"/>
            <a:chExt cx="702916" cy="244697"/>
          </a:xfrm>
        </p:grpSpPr>
        <p:sp>
          <p:nvSpPr>
            <p:cNvPr id="13" name="Freeform 13"/>
            <p:cNvSpPr/>
            <p:nvPr/>
          </p:nvSpPr>
          <p:spPr>
            <a:xfrm>
              <a:off x="0" y="0"/>
              <a:ext cx="702916" cy="244697"/>
            </a:xfrm>
            <a:custGeom>
              <a:avLst/>
              <a:gdLst/>
              <a:ahLst/>
              <a:cxnLst/>
              <a:rect l="l" t="t" r="r" b="b"/>
              <a:pathLst>
                <a:path w="702916" h="244697">
                  <a:moveTo>
                    <a:pt x="0" y="0"/>
                  </a:moveTo>
                  <a:lnTo>
                    <a:pt x="702916" y="0"/>
                  </a:lnTo>
                  <a:lnTo>
                    <a:pt x="702916" y="244697"/>
                  </a:lnTo>
                  <a:lnTo>
                    <a:pt x="0" y="244697"/>
                  </a:lnTo>
                  <a:close/>
                </a:path>
              </a:pathLst>
            </a:custGeom>
            <a:solidFill>
              <a:srgbClr val="FFFFFF"/>
            </a:solidFill>
          </p:spPr>
        </p:sp>
        <p:sp>
          <p:nvSpPr>
            <p:cNvPr id="14" name="TextBox 14"/>
            <p:cNvSpPr txBox="1"/>
            <p:nvPr/>
          </p:nvSpPr>
          <p:spPr>
            <a:xfrm>
              <a:off x="0" y="-19050"/>
              <a:ext cx="812800" cy="831850"/>
            </a:xfrm>
            <a:prstGeom prst="rect">
              <a:avLst/>
            </a:prstGeom>
          </p:spPr>
          <p:txBody>
            <a:bodyPr lIns="50800" tIns="50800" rIns="50800" bIns="50800" rtlCol="0" anchor="ctr"/>
            <a:lstStyle/>
            <a:p>
              <a:pPr algn="ctr">
                <a:lnSpc>
                  <a:spcPts val="2700"/>
                </a:lnSpc>
              </a:pPr>
              <a:endParaRPr/>
            </a:p>
          </p:txBody>
        </p:sp>
      </p:grpSp>
      <p:sp>
        <p:nvSpPr>
          <p:cNvPr id="15" name="Freeform 15"/>
          <p:cNvSpPr/>
          <p:nvPr/>
        </p:nvSpPr>
        <p:spPr>
          <a:xfrm>
            <a:off x="6931477" y="3455806"/>
            <a:ext cx="569248" cy="968933"/>
          </a:xfrm>
          <a:custGeom>
            <a:avLst/>
            <a:gdLst/>
            <a:ahLst/>
            <a:cxnLst/>
            <a:rect l="l" t="t" r="r" b="b"/>
            <a:pathLst>
              <a:path w="569248" h="968933">
                <a:moveTo>
                  <a:pt x="0" y="0"/>
                </a:moveTo>
                <a:lnTo>
                  <a:pt x="569248" y="0"/>
                </a:lnTo>
                <a:lnTo>
                  <a:pt x="569248" y="968932"/>
                </a:lnTo>
                <a:lnTo>
                  <a:pt x="0" y="96893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6" name="TextBox 16"/>
          <p:cNvSpPr txBox="1"/>
          <p:nvPr/>
        </p:nvSpPr>
        <p:spPr>
          <a:xfrm>
            <a:off x="6245352" y="1483846"/>
            <a:ext cx="9966960" cy="1000125"/>
          </a:xfrm>
          <a:prstGeom prst="rect">
            <a:avLst/>
          </a:prstGeom>
        </p:spPr>
        <p:txBody>
          <a:bodyPr lIns="0" tIns="0" rIns="0" bIns="0" rtlCol="0" anchor="t">
            <a:spAutoFit/>
          </a:bodyPr>
          <a:lstStyle/>
          <a:p>
            <a:pPr algn="l">
              <a:lnSpc>
                <a:spcPts val="7920"/>
              </a:lnSpc>
            </a:pPr>
            <a:r>
              <a:rPr lang="en-US" sz="6600">
                <a:solidFill>
                  <a:srgbClr val="000000"/>
                </a:solidFill>
                <a:latin typeface="League Spartan"/>
              </a:rPr>
              <a:t>Introductions</a:t>
            </a:r>
          </a:p>
        </p:txBody>
      </p:sp>
      <p:sp>
        <p:nvSpPr>
          <p:cNvPr id="17" name="TextBox 17"/>
          <p:cNvSpPr txBox="1"/>
          <p:nvPr/>
        </p:nvSpPr>
        <p:spPr>
          <a:xfrm>
            <a:off x="6428232" y="720090"/>
            <a:ext cx="4617720" cy="304800"/>
          </a:xfrm>
          <a:prstGeom prst="rect">
            <a:avLst/>
          </a:prstGeom>
        </p:spPr>
        <p:txBody>
          <a:bodyPr lIns="0" tIns="0" rIns="0" bIns="0" rtlCol="0" anchor="t">
            <a:spAutoFit/>
          </a:bodyPr>
          <a:lstStyle/>
          <a:p>
            <a:pPr algn="l">
              <a:lnSpc>
                <a:spcPts val="2160"/>
              </a:lnSpc>
            </a:pPr>
            <a:r>
              <a:rPr lang="en-US" sz="1800">
                <a:solidFill>
                  <a:srgbClr val="000000"/>
                </a:solidFill>
                <a:latin typeface="Arial"/>
              </a:rPr>
              <a:t>MEET THE DARE TO CARE PARTNERS</a:t>
            </a:r>
          </a:p>
        </p:txBody>
      </p:sp>
      <p:sp>
        <p:nvSpPr>
          <p:cNvPr id="18" name="TextBox 18"/>
          <p:cNvSpPr txBox="1"/>
          <p:nvPr/>
        </p:nvSpPr>
        <p:spPr>
          <a:xfrm>
            <a:off x="5722749" y="6855654"/>
            <a:ext cx="12085191" cy="3183033"/>
          </a:xfrm>
          <a:prstGeom prst="rect">
            <a:avLst/>
          </a:prstGeom>
        </p:spPr>
        <p:txBody>
          <a:bodyPr lIns="0" tIns="0" rIns="0" bIns="0" rtlCol="0" anchor="t">
            <a:spAutoFit/>
          </a:bodyPr>
          <a:lstStyle/>
          <a:p>
            <a:pPr>
              <a:lnSpc>
                <a:spcPts val="5083"/>
              </a:lnSpc>
            </a:pPr>
            <a:r>
              <a:rPr lang="en-US" sz="4235">
                <a:solidFill>
                  <a:srgbClr val="000000"/>
                </a:solidFill>
                <a:latin typeface="Lato"/>
              </a:rPr>
              <a:t>Tell us: </a:t>
            </a:r>
          </a:p>
          <a:p>
            <a:pPr marL="914552" lvl="1" indent="-457276">
              <a:lnSpc>
                <a:spcPts val="5083"/>
              </a:lnSpc>
              <a:buFont typeface="Arial"/>
              <a:buChar char="•"/>
            </a:pPr>
            <a:r>
              <a:rPr lang="en-US" sz="4235">
                <a:solidFill>
                  <a:srgbClr val="000000"/>
                </a:solidFill>
                <a:latin typeface="Lato"/>
              </a:rPr>
              <a:t>Your name</a:t>
            </a:r>
          </a:p>
          <a:p>
            <a:pPr marL="914552" lvl="1" indent="-457276">
              <a:lnSpc>
                <a:spcPts val="5083"/>
              </a:lnSpc>
              <a:buFont typeface="Arial"/>
              <a:buChar char="•"/>
            </a:pPr>
            <a:r>
              <a:rPr lang="en-US" sz="4235">
                <a:solidFill>
                  <a:srgbClr val="000000"/>
                </a:solidFill>
                <a:latin typeface="Lato"/>
              </a:rPr>
              <a:t>Your agency's name</a:t>
            </a:r>
          </a:p>
          <a:p>
            <a:pPr marL="914552" lvl="1" indent="-457276">
              <a:lnSpc>
                <a:spcPts val="5083"/>
              </a:lnSpc>
              <a:buFont typeface="Arial"/>
              <a:buChar char="•"/>
            </a:pPr>
            <a:r>
              <a:rPr lang="en-US" sz="4235">
                <a:solidFill>
                  <a:srgbClr val="000000"/>
                </a:solidFill>
                <a:latin typeface="Lato"/>
              </a:rPr>
              <a:t>What is something you're most excited about?</a:t>
            </a:r>
          </a:p>
          <a:p>
            <a:pPr marL="914552" lvl="1" indent="-457276" algn="l">
              <a:lnSpc>
                <a:spcPts val="5083"/>
              </a:lnSpc>
              <a:buFont typeface="Arial"/>
              <a:buChar char="•"/>
            </a:pPr>
            <a:r>
              <a:rPr lang="en-US" sz="4235">
                <a:solidFill>
                  <a:srgbClr val="000000"/>
                </a:solidFill>
                <a:latin typeface="Lato"/>
              </a:rPr>
              <a:t>What are you most nervous about?</a:t>
            </a:r>
          </a:p>
        </p:txBody>
      </p:sp>
      <p:sp>
        <p:nvSpPr>
          <p:cNvPr id="19" name="TextBox 19"/>
          <p:cNvSpPr txBox="1"/>
          <p:nvPr/>
        </p:nvSpPr>
        <p:spPr>
          <a:xfrm>
            <a:off x="6055537" y="4572676"/>
            <a:ext cx="2321129" cy="476250"/>
          </a:xfrm>
          <a:prstGeom prst="rect">
            <a:avLst/>
          </a:prstGeom>
        </p:spPr>
        <p:txBody>
          <a:bodyPr lIns="0" tIns="0" rIns="0" bIns="0" rtlCol="0" anchor="t">
            <a:spAutoFit/>
          </a:bodyPr>
          <a:lstStyle/>
          <a:p>
            <a:pPr algn="l">
              <a:lnSpc>
                <a:spcPts val="3719"/>
              </a:lnSpc>
            </a:pPr>
            <a:r>
              <a:rPr lang="en-US" sz="3099">
                <a:solidFill>
                  <a:srgbClr val="000000"/>
                </a:solidFill>
                <a:latin typeface="League Spartan"/>
              </a:rPr>
              <a:t>PARKLAND</a:t>
            </a:r>
          </a:p>
        </p:txBody>
      </p:sp>
      <p:grpSp>
        <p:nvGrpSpPr>
          <p:cNvPr id="20" name="Group 20"/>
          <p:cNvGrpSpPr/>
          <p:nvPr/>
        </p:nvGrpSpPr>
        <p:grpSpPr>
          <a:xfrm>
            <a:off x="14593245" y="5764571"/>
            <a:ext cx="2668886" cy="929083"/>
            <a:chOff x="0" y="0"/>
            <a:chExt cx="702916" cy="244697"/>
          </a:xfrm>
        </p:grpSpPr>
        <p:sp>
          <p:nvSpPr>
            <p:cNvPr id="21" name="Freeform 21"/>
            <p:cNvSpPr/>
            <p:nvPr/>
          </p:nvSpPr>
          <p:spPr>
            <a:xfrm>
              <a:off x="0" y="0"/>
              <a:ext cx="702916" cy="244697"/>
            </a:xfrm>
            <a:custGeom>
              <a:avLst/>
              <a:gdLst/>
              <a:ahLst/>
              <a:cxnLst/>
              <a:rect l="l" t="t" r="r" b="b"/>
              <a:pathLst>
                <a:path w="702916" h="244697">
                  <a:moveTo>
                    <a:pt x="0" y="0"/>
                  </a:moveTo>
                  <a:lnTo>
                    <a:pt x="702916" y="0"/>
                  </a:lnTo>
                  <a:lnTo>
                    <a:pt x="702916" y="244697"/>
                  </a:lnTo>
                  <a:lnTo>
                    <a:pt x="0" y="244697"/>
                  </a:lnTo>
                  <a:close/>
                </a:path>
              </a:pathLst>
            </a:custGeom>
            <a:solidFill>
              <a:srgbClr val="FFFFFF"/>
            </a:solidFill>
          </p:spPr>
        </p:sp>
        <p:sp>
          <p:nvSpPr>
            <p:cNvPr id="22" name="TextBox 22"/>
            <p:cNvSpPr txBox="1"/>
            <p:nvPr/>
          </p:nvSpPr>
          <p:spPr>
            <a:xfrm>
              <a:off x="0" y="-19050"/>
              <a:ext cx="812800" cy="831850"/>
            </a:xfrm>
            <a:prstGeom prst="rect">
              <a:avLst/>
            </a:prstGeom>
          </p:spPr>
          <p:txBody>
            <a:bodyPr lIns="50800" tIns="50800" rIns="50800" bIns="50800" rtlCol="0" anchor="ctr"/>
            <a:lstStyle/>
            <a:p>
              <a:pPr algn="ctr">
                <a:lnSpc>
                  <a:spcPts val="2700"/>
                </a:lnSpc>
              </a:pPr>
              <a:endParaRPr/>
            </a:p>
          </p:txBody>
        </p:sp>
      </p:grpSp>
      <p:sp>
        <p:nvSpPr>
          <p:cNvPr id="23" name="Freeform 23"/>
          <p:cNvSpPr/>
          <p:nvPr/>
        </p:nvSpPr>
        <p:spPr>
          <a:xfrm>
            <a:off x="15643064" y="4825088"/>
            <a:ext cx="569248" cy="968933"/>
          </a:xfrm>
          <a:custGeom>
            <a:avLst/>
            <a:gdLst/>
            <a:ahLst/>
            <a:cxnLst/>
            <a:rect l="l" t="t" r="r" b="b"/>
            <a:pathLst>
              <a:path w="569248" h="968933">
                <a:moveTo>
                  <a:pt x="0" y="0"/>
                </a:moveTo>
                <a:lnTo>
                  <a:pt x="569248" y="0"/>
                </a:lnTo>
                <a:lnTo>
                  <a:pt x="569248" y="968933"/>
                </a:lnTo>
                <a:lnTo>
                  <a:pt x="0" y="9689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4" name="TextBox 24"/>
          <p:cNvSpPr txBox="1"/>
          <p:nvPr/>
        </p:nvSpPr>
        <p:spPr>
          <a:xfrm>
            <a:off x="14368494" y="6033850"/>
            <a:ext cx="3118388" cy="390525"/>
          </a:xfrm>
          <a:prstGeom prst="rect">
            <a:avLst/>
          </a:prstGeom>
        </p:spPr>
        <p:txBody>
          <a:bodyPr lIns="0" tIns="0" rIns="0" bIns="0" rtlCol="0" anchor="t">
            <a:spAutoFit/>
          </a:bodyPr>
          <a:lstStyle/>
          <a:p>
            <a:pPr algn="ctr">
              <a:lnSpc>
                <a:spcPts val="3120"/>
              </a:lnSpc>
            </a:pPr>
            <a:r>
              <a:rPr lang="en-US" sz="2600">
                <a:solidFill>
                  <a:srgbClr val="000000"/>
                </a:solidFill>
                <a:latin typeface="League Spartan"/>
              </a:rPr>
              <a:t>PORTLAND</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anim calcmode="lin" valueType="num">
                                      <p:cBhvr>
                                        <p:cTn id="8" dur="2000" fill="hold"/>
                                        <p:tgtEl>
                                          <p:spTgt spid="10"/>
                                        </p:tgtEl>
                                        <p:attrNameLst>
                                          <p:attrName>ppt_w</p:attrName>
                                        </p:attrNameLst>
                                      </p:cBhvr>
                                      <p:tavLst>
                                        <p:tav tm="0" fmla="#ppt_w*sin(2.5*pi*$)">
                                          <p:val>
                                            <p:fltVal val="0"/>
                                          </p:val>
                                        </p:tav>
                                        <p:tav tm="100000">
                                          <p:val>
                                            <p:fltVal val="1"/>
                                          </p:val>
                                        </p:tav>
                                      </p:tavLst>
                                    </p:anim>
                                    <p:anim calcmode="lin" valueType="num">
                                      <p:cBhvr>
                                        <p:cTn id="9" dur="20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down)">
                                      <p:cBhvr>
                                        <p:cTn id="14" dur="580">
                                          <p:stCondLst>
                                            <p:cond delay="0"/>
                                          </p:stCondLst>
                                        </p:cTn>
                                        <p:tgtEl>
                                          <p:spTgt spid="15"/>
                                        </p:tgtEl>
                                      </p:cBhvr>
                                    </p:animEffect>
                                    <p:anim calcmode="lin" valueType="num">
                                      <p:cBhvr>
                                        <p:cTn id="15"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0" dur="26">
                                          <p:stCondLst>
                                            <p:cond delay="650"/>
                                          </p:stCondLst>
                                        </p:cTn>
                                        <p:tgtEl>
                                          <p:spTgt spid="15"/>
                                        </p:tgtEl>
                                      </p:cBhvr>
                                      <p:to x="100000" y="60000"/>
                                    </p:animScale>
                                    <p:animScale>
                                      <p:cBhvr>
                                        <p:cTn id="21" dur="166" decel="50000">
                                          <p:stCondLst>
                                            <p:cond delay="676"/>
                                          </p:stCondLst>
                                        </p:cTn>
                                        <p:tgtEl>
                                          <p:spTgt spid="15"/>
                                        </p:tgtEl>
                                      </p:cBhvr>
                                      <p:to x="100000" y="100000"/>
                                    </p:animScale>
                                    <p:animScale>
                                      <p:cBhvr>
                                        <p:cTn id="22" dur="26">
                                          <p:stCondLst>
                                            <p:cond delay="1312"/>
                                          </p:stCondLst>
                                        </p:cTn>
                                        <p:tgtEl>
                                          <p:spTgt spid="15"/>
                                        </p:tgtEl>
                                      </p:cBhvr>
                                      <p:to x="100000" y="80000"/>
                                    </p:animScale>
                                    <p:animScale>
                                      <p:cBhvr>
                                        <p:cTn id="23" dur="166" decel="50000">
                                          <p:stCondLst>
                                            <p:cond delay="1338"/>
                                          </p:stCondLst>
                                        </p:cTn>
                                        <p:tgtEl>
                                          <p:spTgt spid="15"/>
                                        </p:tgtEl>
                                      </p:cBhvr>
                                      <p:to x="100000" y="100000"/>
                                    </p:animScale>
                                    <p:animScale>
                                      <p:cBhvr>
                                        <p:cTn id="24" dur="26">
                                          <p:stCondLst>
                                            <p:cond delay="1642"/>
                                          </p:stCondLst>
                                        </p:cTn>
                                        <p:tgtEl>
                                          <p:spTgt spid="15"/>
                                        </p:tgtEl>
                                      </p:cBhvr>
                                      <p:to x="100000" y="90000"/>
                                    </p:animScale>
                                    <p:animScale>
                                      <p:cBhvr>
                                        <p:cTn id="25" dur="166" decel="50000">
                                          <p:stCondLst>
                                            <p:cond delay="1668"/>
                                          </p:stCondLst>
                                        </p:cTn>
                                        <p:tgtEl>
                                          <p:spTgt spid="15"/>
                                        </p:tgtEl>
                                      </p:cBhvr>
                                      <p:to x="100000" y="100000"/>
                                    </p:animScale>
                                    <p:animScale>
                                      <p:cBhvr>
                                        <p:cTn id="26" dur="26">
                                          <p:stCondLst>
                                            <p:cond delay="1808"/>
                                          </p:stCondLst>
                                        </p:cTn>
                                        <p:tgtEl>
                                          <p:spTgt spid="15"/>
                                        </p:tgtEl>
                                      </p:cBhvr>
                                      <p:to x="100000" y="95000"/>
                                    </p:animScale>
                                    <p:animScale>
                                      <p:cBhvr>
                                        <p:cTn id="27" dur="166" decel="50000">
                                          <p:stCondLst>
                                            <p:cond delay="1834"/>
                                          </p:stCondLst>
                                        </p:cTn>
                                        <p:tgtEl>
                                          <p:spTgt spid="15"/>
                                        </p:tgtEl>
                                      </p:cBhvr>
                                      <p:to x="100000" y="100000"/>
                                    </p:animScale>
                                  </p:childTnLst>
                                </p:cTn>
                              </p:par>
                              <p:par>
                                <p:cTn id="28" presetID="26" presetClass="entr" presetSubtype="0"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down)">
                                      <p:cBhvr>
                                        <p:cTn id="30" dur="580">
                                          <p:stCondLst>
                                            <p:cond delay="0"/>
                                          </p:stCondLst>
                                        </p:cTn>
                                        <p:tgtEl>
                                          <p:spTgt spid="19"/>
                                        </p:tgtEl>
                                      </p:cBhvr>
                                    </p:animEffect>
                                    <p:anim calcmode="lin" valueType="num">
                                      <p:cBhvr>
                                        <p:cTn id="31"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36" dur="26">
                                          <p:stCondLst>
                                            <p:cond delay="650"/>
                                          </p:stCondLst>
                                        </p:cTn>
                                        <p:tgtEl>
                                          <p:spTgt spid="19"/>
                                        </p:tgtEl>
                                      </p:cBhvr>
                                      <p:to x="100000" y="60000"/>
                                    </p:animScale>
                                    <p:animScale>
                                      <p:cBhvr>
                                        <p:cTn id="37" dur="166" decel="50000">
                                          <p:stCondLst>
                                            <p:cond delay="676"/>
                                          </p:stCondLst>
                                        </p:cTn>
                                        <p:tgtEl>
                                          <p:spTgt spid="19"/>
                                        </p:tgtEl>
                                      </p:cBhvr>
                                      <p:to x="100000" y="100000"/>
                                    </p:animScale>
                                    <p:animScale>
                                      <p:cBhvr>
                                        <p:cTn id="38" dur="26">
                                          <p:stCondLst>
                                            <p:cond delay="1312"/>
                                          </p:stCondLst>
                                        </p:cTn>
                                        <p:tgtEl>
                                          <p:spTgt spid="19"/>
                                        </p:tgtEl>
                                      </p:cBhvr>
                                      <p:to x="100000" y="80000"/>
                                    </p:animScale>
                                    <p:animScale>
                                      <p:cBhvr>
                                        <p:cTn id="39" dur="166" decel="50000">
                                          <p:stCondLst>
                                            <p:cond delay="1338"/>
                                          </p:stCondLst>
                                        </p:cTn>
                                        <p:tgtEl>
                                          <p:spTgt spid="19"/>
                                        </p:tgtEl>
                                      </p:cBhvr>
                                      <p:to x="100000" y="100000"/>
                                    </p:animScale>
                                    <p:animScale>
                                      <p:cBhvr>
                                        <p:cTn id="40" dur="26">
                                          <p:stCondLst>
                                            <p:cond delay="1642"/>
                                          </p:stCondLst>
                                        </p:cTn>
                                        <p:tgtEl>
                                          <p:spTgt spid="19"/>
                                        </p:tgtEl>
                                      </p:cBhvr>
                                      <p:to x="100000" y="90000"/>
                                    </p:animScale>
                                    <p:animScale>
                                      <p:cBhvr>
                                        <p:cTn id="41" dur="166" decel="50000">
                                          <p:stCondLst>
                                            <p:cond delay="1668"/>
                                          </p:stCondLst>
                                        </p:cTn>
                                        <p:tgtEl>
                                          <p:spTgt spid="19"/>
                                        </p:tgtEl>
                                      </p:cBhvr>
                                      <p:to x="100000" y="100000"/>
                                    </p:animScale>
                                    <p:animScale>
                                      <p:cBhvr>
                                        <p:cTn id="42" dur="26">
                                          <p:stCondLst>
                                            <p:cond delay="1808"/>
                                          </p:stCondLst>
                                        </p:cTn>
                                        <p:tgtEl>
                                          <p:spTgt spid="19"/>
                                        </p:tgtEl>
                                      </p:cBhvr>
                                      <p:to x="100000" y="95000"/>
                                    </p:animScale>
                                    <p:animScale>
                                      <p:cBhvr>
                                        <p:cTn id="43" dur="166" decel="50000">
                                          <p:stCondLst>
                                            <p:cond delay="1834"/>
                                          </p:stCondLst>
                                        </p:cTn>
                                        <p:tgtEl>
                                          <p:spTgt spid="19"/>
                                        </p:tgtEl>
                                      </p:cBhvr>
                                      <p:to x="100000" y="100000"/>
                                    </p:animScale>
                                  </p:childTnLst>
                                </p:cTn>
                              </p:par>
                              <p:par>
                                <p:cTn id="44" presetID="26" presetClass="entr" presetSubtype="0" fill="hold"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ipe(down)">
                                      <p:cBhvr>
                                        <p:cTn id="46" dur="580">
                                          <p:stCondLst>
                                            <p:cond delay="0"/>
                                          </p:stCondLst>
                                        </p:cTn>
                                        <p:tgtEl>
                                          <p:spTgt spid="12"/>
                                        </p:tgtEl>
                                      </p:cBhvr>
                                    </p:animEffect>
                                    <p:anim calcmode="lin" valueType="num">
                                      <p:cBhvr>
                                        <p:cTn id="47"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48"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49"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50"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51"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52" dur="26">
                                          <p:stCondLst>
                                            <p:cond delay="650"/>
                                          </p:stCondLst>
                                        </p:cTn>
                                        <p:tgtEl>
                                          <p:spTgt spid="12"/>
                                        </p:tgtEl>
                                      </p:cBhvr>
                                      <p:to x="100000" y="60000"/>
                                    </p:animScale>
                                    <p:animScale>
                                      <p:cBhvr>
                                        <p:cTn id="53" dur="166" decel="50000">
                                          <p:stCondLst>
                                            <p:cond delay="676"/>
                                          </p:stCondLst>
                                        </p:cTn>
                                        <p:tgtEl>
                                          <p:spTgt spid="12"/>
                                        </p:tgtEl>
                                      </p:cBhvr>
                                      <p:to x="100000" y="100000"/>
                                    </p:animScale>
                                    <p:animScale>
                                      <p:cBhvr>
                                        <p:cTn id="54" dur="26">
                                          <p:stCondLst>
                                            <p:cond delay="1312"/>
                                          </p:stCondLst>
                                        </p:cTn>
                                        <p:tgtEl>
                                          <p:spTgt spid="12"/>
                                        </p:tgtEl>
                                      </p:cBhvr>
                                      <p:to x="100000" y="80000"/>
                                    </p:animScale>
                                    <p:animScale>
                                      <p:cBhvr>
                                        <p:cTn id="55" dur="166" decel="50000">
                                          <p:stCondLst>
                                            <p:cond delay="1338"/>
                                          </p:stCondLst>
                                        </p:cTn>
                                        <p:tgtEl>
                                          <p:spTgt spid="12"/>
                                        </p:tgtEl>
                                      </p:cBhvr>
                                      <p:to x="100000" y="100000"/>
                                    </p:animScale>
                                    <p:animScale>
                                      <p:cBhvr>
                                        <p:cTn id="56" dur="26">
                                          <p:stCondLst>
                                            <p:cond delay="1642"/>
                                          </p:stCondLst>
                                        </p:cTn>
                                        <p:tgtEl>
                                          <p:spTgt spid="12"/>
                                        </p:tgtEl>
                                      </p:cBhvr>
                                      <p:to x="100000" y="90000"/>
                                    </p:animScale>
                                    <p:animScale>
                                      <p:cBhvr>
                                        <p:cTn id="57" dur="166" decel="50000">
                                          <p:stCondLst>
                                            <p:cond delay="1668"/>
                                          </p:stCondLst>
                                        </p:cTn>
                                        <p:tgtEl>
                                          <p:spTgt spid="12"/>
                                        </p:tgtEl>
                                      </p:cBhvr>
                                      <p:to x="100000" y="100000"/>
                                    </p:animScale>
                                    <p:animScale>
                                      <p:cBhvr>
                                        <p:cTn id="58" dur="26">
                                          <p:stCondLst>
                                            <p:cond delay="1808"/>
                                          </p:stCondLst>
                                        </p:cTn>
                                        <p:tgtEl>
                                          <p:spTgt spid="12"/>
                                        </p:tgtEl>
                                      </p:cBhvr>
                                      <p:to x="100000" y="95000"/>
                                    </p:animScale>
                                    <p:animScale>
                                      <p:cBhvr>
                                        <p:cTn id="59" dur="166" decel="50000">
                                          <p:stCondLst>
                                            <p:cond delay="1834"/>
                                          </p:stCondLst>
                                        </p:cTn>
                                        <p:tgtEl>
                                          <p:spTgt spid="12"/>
                                        </p:tgtEl>
                                      </p:cBhvr>
                                      <p:to x="100000" y="100000"/>
                                    </p:animScale>
                                  </p:childTnLst>
                                </p:cTn>
                              </p:par>
                            </p:childTnLst>
                          </p:cTn>
                        </p:par>
                      </p:childTnLst>
                    </p:cTn>
                  </p:par>
                  <p:par>
                    <p:cTn id="60" fill="hold">
                      <p:stCondLst>
                        <p:cond delay="indefinite"/>
                      </p:stCondLst>
                      <p:childTnLst>
                        <p:par>
                          <p:cTn id="61" fill="hold">
                            <p:stCondLst>
                              <p:cond delay="0"/>
                            </p:stCondLst>
                            <p:childTnLst>
                              <p:par>
                                <p:cTn id="62" presetID="26" presetClass="entr" presetSubtype="0" fill="hold" nodeType="click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wipe(down)">
                                      <p:cBhvr>
                                        <p:cTn id="64" dur="580">
                                          <p:stCondLst>
                                            <p:cond delay="0"/>
                                          </p:stCondLst>
                                        </p:cTn>
                                        <p:tgtEl>
                                          <p:spTgt spid="23"/>
                                        </p:tgtEl>
                                      </p:cBhvr>
                                    </p:animEffect>
                                    <p:anim calcmode="lin" valueType="num">
                                      <p:cBhvr>
                                        <p:cTn id="65"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66"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67"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68"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69"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70" dur="26">
                                          <p:stCondLst>
                                            <p:cond delay="650"/>
                                          </p:stCondLst>
                                        </p:cTn>
                                        <p:tgtEl>
                                          <p:spTgt spid="23"/>
                                        </p:tgtEl>
                                      </p:cBhvr>
                                      <p:to x="100000" y="60000"/>
                                    </p:animScale>
                                    <p:animScale>
                                      <p:cBhvr>
                                        <p:cTn id="71" dur="166" decel="50000">
                                          <p:stCondLst>
                                            <p:cond delay="676"/>
                                          </p:stCondLst>
                                        </p:cTn>
                                        <p:tgtEl>
                                          <p:spTgt spid="23"/>
                                        </p:tgtEl>
                                      </p:cBhvr>
                                      <p:to x="100000" y="100000"/>
                                    </p:animScale>
                                    <p:animScale>
                                      <p:cBhvr>
                                        <p:cTn id="72" dur="26">
                                          <p:stCondLst>
                                            <p:cond delay="1312"/>
                                          </p:stCondLst>
                                        </p:cTn>
                                        <p:tgtEl>
                                          <p:spTgt spid="23"/>
                                        </p:tgtEl>
                                      </p:cBhvr>
                                      <p:to x="100000" y="80000"/>
                                    </p:animScale>
                                    <p:animScale>
                                      <p:cBhvr>
                                        <p:cTn id="73" dur="166" decel="50000">
                                          <p:stCondLst>
                                            <p:cond delay="1338"/>
                                          </p:stCondLst>
                                        </p:cTn>
                                        <p:tgtEl>
                                          <p:spTgt spid="23"/>
                                        </p:tgtEl>
                                      </p:cBhvr>
                                      <p:to x="100000" y="100000"/>
                                    </p:animScale>
                                    <p:animScale>
                                      <p:cBhvr>
                                        <p:cTn id="74" dur="26">
                                          <p:stCondLst>
                                            <p:cond delay="1642"/>
                                          </p:stCondLst>
                                        </p:cTn>
                                        <p:tgtEl>
                                          <p:spTgt spid="23"/>
                                        </p:tgtEl>
                                      </p:cBhvr>
                                      <p:to x="100000" y="90000"/>
                                    </p:animScale>
                                    <p:animScale>
                                      <p:cBhvr>
                                        <p:cTn id="75" dur="166" decel="50000">
                                          <p:stCondLst>
                                            <p:cond delay="1668"/>
                                          </p:stCondLst>
                                        </p:cTn>
                                        <p:tgtEl>
                                          <p:spTgt spid="23"/>
                                        </p:tgtEl>
                                      </p:cBhvr>
                                      <p:to x="100000" y="100000"/>
                                    </p:animScale>
                                    <p:animScale>
                                      <p:cBhvr>
                                        <p:cTn id="76" dur="26">
                                          <p:stCondLst>
                                            <p:cond delay="1808"/>
                                          </p:stCondLst>
                                        </p:cTn>
                                        <p:tgtEl>
                                          <p:spTgt spid="23"/>
                                        </p:tgtEl>
                                      </p:cBhvr>
                                      <p:to x="100000" y="95000"/>
                                    </p:animScale>
                                    <p:animScale>
                                      <p:cBhvr>
                                        <p:cTn id="77" dur="166" decel="50000">
                                          <p:stCondLst>
                                            <p:cond delay="1834"/>
                                          </p:stCondLst>
                                        </p:cTn>
                                        <p:tgtEl>
                                          <p:spTgt spid="23"/>
                                        </p:tgtEl>
                                      </p:cBhvr>
                                      <p:to x="100000" y="100000"/>
                                    </p:animScale>
                                  </p:childTnLst>
                                </p:cTn>
                              </p:par>
                              <p:par>
                                <p:cTn id="78" presetID="26" presetClass="entr" presetSubtype="0" fill="hold" nodeType="withEffect">
                                  <p:stCondLst>
                                    <p:cond delay="0"/>
                                  </p:stCondLst>
                                  <p:childTnLst>
                                    <p:set>
                                      <p:cBhvr>
                                        <p:cTn id="79" dur="1" fill="hold">
                                          <p:stCondLst>
                                            <p:cond delay="0"/>
                                          </p:stCondLst>
                                        </p:cTn>
                                        <p:tgtEl>
                                          <p:spTgt spid="20"/>
                                        </p:tgtEl>
                                        <p:attrNameLst>
                                          <p:attrName>style.visibility</p:attrName>
                                        </p:attrNameLst>
                                      </p:cBhvr>
                                      <p:to>
                                        <p:strVal val="visible"/>
                                      </p:to>
                                    </p:set>
                                    <p:animEffect transition="in" filter="wipe(down)">
                                      <p:cBhvr>
                                        <p:cTn id="80" dur="580">
                                          <p:stCondLst>
                                            <p:cond delay="0"/>
                                          </p:stCondLst>
                                        </p:cTn>
                                        <p:tgtEl>
                                          <p:spTgt spid="20"/>
                                        </p:tgtEl>
                                      </p:cBhvr>
                                    </p:animEffect>
                                    <p:anim calcmode="lin" valueType="num">
                                      <p:cBhvr>
                                        <p:cTn id="81"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82"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83"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84"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85"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86" dur="26">
                                          <p:stCondLst>
                                            <p:cond delay="650"/>
                                          </p:stCondLst>
                                        </p:cTn>
                                        <p:tgtEl>
                                          <p:spTgt spid="20"/>
                                        </p:tgtEl>
                                      </p:cBhvr>
                                      <p:to x="100000" y="60000"/>
                                    </p:animScale>
                                    <p:animScale>
                                      <p:cBhvr>
                                        <p:cTn id="87" dur="166" decel="50000">
                                          <p:stCondLst>
                                            <p:cond delay="676"/>
                                          </p:stCondLst>
                                        </p:cTn>
                                        <p:tgtEl>
                                          <p:spTgt spid="20"/>
                                        </p:tgtEl>
                                      </p:cBhvr>
                                      <p:to x="100000" y="100000"/>
                                    </p:animScale>
                                    <p:animScale>
                                      <p:cBhvr>
                                        <p:cTn id="88" dur="26">
                                          <p:stCondLst>
                                            <p:cond delay="1312"/>
                                          </p:stCondLst>
                                        </p:cTn>
                                        <p:tgtEl>
                                          <p:spTgt spid="20"/>
                                        </p:tgtEl>
                                      </p:cBhvr>
                                      <p:to x="100000" y="80000"/>
                                    </p:animScale>
                                    <p:animScale>
                                      <p:cBhvr>
                                        <p:cTn id="89" dur="166" decel="50000">
                                          <p:stCondLst>
                                            <p:cond delay="1338"/>
                                          </p:stCondLst>
                                        </p:cTn>
                                        <p:tgtEl>
                                          <p:spTgt spid="20"/>
                                        </p:tgtEl>
                                      </p:cBhvr>
                                      <p:to x="100000" y="100000"/>
                                    </p:animScale>
                                    <p:animScale>
                                      <p:cBhvr>
                                        <p:cTn id="90" dur="26">
                                          <p:stCondLst>
                                            <p:cond delay="1642"/>
                                          </p:stCondLst>
                                        </p:cTn>
                                        <p:tgtEl>
                                          <p:spTgt spid="20"/>
                                        </p:tgtEl>
                                      </p:cBhvr>
                                      <p:to x="100000" y="90000"/>
                                    </p:animScale>
                                    <p:animScale>
                                      <p:cBhvr>
                                        <p:cTn id="91" dur="166" decel="50000">
                                          <p:stCondLst>
                                            <p:cond delay="1668"/>
                                          </p:stCondLst>
                                        </p:cTn>
                                        <p:tgtEl>
                                          <p:spTgt spid="20"/>
                                        </p:tgtEl>
                                      </p:cBhvr>
                                      <p:to x="100000" y="100000"/>
                                    </p:animScale>
                                    <p:animScale>
                                      <p:cBhvr>
                                        <p:cTn id="92" dur="26">
                                          <p:stCondLst>
                                            <p:cond delay="1808"/>
                                          </p:stCondLst>
                                        </p:cTn>
                                        <p:tgtEl>
                                          <p:spTgt spid="20"/>
                                        </p:tgtEl>
                                      </p:cBhvr>
                                      <p:to x="100000" y="95000"/>
                                    </p:animScale>
                                    <p:animScale>
                                      <p:cBhvr>
                                        <p:cTn id="93" dur="166" decel="50000">
                                          <p:stCondLst>
                                            <p:cond delay="1834"/>
                                          </p:stCondLst>
                                        </p:cTn>
                                        <p:tgtEl>
                                          <p:spTgt spid="20"/>
                                        </p:tgtEl>
                                      </p:cBhvr>
                                      <p:to x="100000" y="100000"/>
                                    </p:animScale>
                                  </p:childTnLst>
                                </p:cTn>
                              </p:par>
                              <p:par>
                                <p:cTn id="94" presetID="26" presetClass="entr" presetSubtype="0" fill="hold" grpId="0" nodeType="withEffect">
                                  <p:stCondLst>
                                    <p:cond delay="0"/>
                                  </p:stCondLst>
                                  <p:childTnLst>
                                    <p:set>
                                      <p:cBhvr>
                                        <p:cTn id="95" dur="1" fill="hold">
                                          <p:stCondLst>
                                            <p:cond delay="0"/>
                                          </p:stCondLst>
                                        </p:cTn>
                                        <p:tgtEl>
                                          <p:spTgt spid="24"/>
                                        </p:tgtEl>
                                        <p:attrNameLst>
                                          <p:attrName>style.visibility</p:attrName>
                                        </p:attrNameLst>
                                      </p:cBhvr>
                                      <p:to>
                                        <p:strVal val="visible"/>
                                      </p:to>
                                    </p:set>
                                    <p:animEffect transition="in" filter="wipe(down)">
                                      <p:cBhvr>
                                        <p:cTn id="96" dur="580">
                                          <p:stCondLst>
                                            <p:cond delay="0"/>
                                          </p:stCondLst>
                                        </p:cTn>
                                        <p:tgtEl>
                                          <p:spTgt spid="24"/>
                                        </p:tgtEl>
                                      </p:cBhvr>
                                    </p:animEffect>
                                    <p:anim calcmode="lin" valueType="num">
                                      <p:cBhvr>
                                        <p:cTn id="97"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98"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99"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100"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101"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102" dur="26">
                                          <p:stCondLst>
                                            <p:cond delay="650"/>
                                          </p:stCondLst>
                                        </p:cTn>
                                        <p:tgtEl>
                                          <p:spTgt spid="24"/>
                                        </p:tgtEl>
                                      </p:cBhvr>
                                      <p:to x="100000" y="60000"/>
                                    </p:animScale>
                                    <p:animScale>
                                      <p:cBhvr>
                                        <p:cTn id="103" dur="166" decel="50000">
                                          <p:stCondLst>
                                            <p:cond delay="676"/>
                                          </p:stCondLst>
                                        </p:cTn>
                                        <p:tgtEl>
                                          <p:spTgt spid="24"/>
                                        </p:tgtEl>
                                      </p:cBhvr>
                                      <p:to x="100000" y="100000"/>
                                    </p:animScale>
                                    <p:animScale>
                                      <p:cBhvr>
                                        <p:cTn id="104" dur="26">
                                          <p:stCondLst>
                                            <p:cond delay="1312"/>
                                          </p:stCondLst>
                                        </p:cTn>
                                        <p:tgtEl>
                                          <p:spTgt spid="24"/>
                                        </p:tgtEl>
                                      </p:cBhvr>
                                      <p:to x="100000" y="80000"/>
                                    </p:animScale>
                                    <p:animScale>
                                      <p:cBhvr>
                                        <p:cTn id="105" dur="166" decel="50000">
                                          <p:stCondLst>
                                            <p:cond delay="1338"/>
                                          </p:stCondLst>
                                        </p:cTn>
                                        <p:tgtEl>
                                          <p:spTgt spid="24"/>
                                        </p:tgtEl>
                                      </p:cBhvr>
                                      <p:to x="100000" y="100000"/>
                                    </p:animScale>
                                    <p:animScale>
                                      <p:cBhvr>
                                        <p:cTn id="106" dur="26">
                                          <p:stCondLst>
                                            <p:cond delay="1642"/>
                                          </p:stCondLst>
                                        </p:cTn>
                                        <p:tgtEl>
                                          <p:spTgt spid="24"/>
                                        </p:tgtEl>
                                      </p:cBhvr>
                                      <p:to x="100000" y="90000"/>
                                    </p:animScale>
                                    <p:animScale>
                                      <p:cBhvr>
                                        <p:cTn id="107" dur="166" decel="50000">
                                          <p:stCondLst>
                                            <p:cond delay="1668"/>
                                          </p:stCondLst>
                                        </p:cTn>
                                        <p:tgtEl>
                                          <p:spTgt spid="24"/>
                                        </p:tgtEl>
                                      </p:cBhvr>
                                      <p:to x="100000" y="100000"/>
                                    </p:animScale>
                                    <p:animScale>
                                      <p:cBhvr>
                                        <p:cTn id="108" dur="26">
                                          <p:stCondLst>
                                            <p:cond delay="1808"/>
                                          </p:stCondLst>
                                        </p:cTn>
                                        <p:tgtEl>
                                          <p:spTgt spid="24"/>
                                        </p:tgtEl>
                                      </p:cBhvr>
                                      <p:to x="100000" y="95000"/>
                                    </p:animScale>
                                    <p:animScale>
                                      <p:cBhvr>
                                        <p:cTn id="109" dur="166" decel="50000">
                                          <p:stCondLst>
                                            <p:cond delay="1834"/>
                                          </p:stCondLst>
                                        </p:cTn>
                                        <p:tgtEl>
                                          <p:spTgt spid="2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137357" y="-21430"/>
            <a:ext cx="5150644" cy="5179218"/>
            <a:chOff x="0" y="0"/>
            <a:chExt cx="6867526" cy="6905624"/>
          </a:xfrm>
        </p:grpSpPr>
        <p:sp>
          <p:nvSpPr>
            <p:cNvPr id="3" name="Freeform 3"/>
            <p:cNvSpPr/>
            <p:nvPr/>
          </p:nvSpPr>
          <p:spPr>
            <a:xfrm>
              <a:off x="0" y="0"/>
              <a:ext cx="6867525" cy="6905625"/>
            </a:xfrm>
            <a:custGeom>
              <a:avLst/>
              <a:gdLst/>
              <a:ahLst/>
              <a:cxnLst/>
              <a:rect l="l" t="t" r="r" b="b"/>
              <a:pathLst>
                <a:path w="6867525" h="6905625">
                  <a:moveTo>
                    <a:pt x="6867525" y="0"/>
                  </a:moveTo>
                  <a:lnTo>
                    <a:pt x="6867525" y="6905625"/>
                  </a:lnTo>
                  <a:lnTo>
                    <a:pt x="0" y="6905625"/>
                  </a:lnTo>
                  <a:cubicBezTo>
                    <a:pt x="0" y="3091815"/>
                    <a:pt x="3074797" y="0"/>
                    <a:pt x="6867525" y="0"/>
                  </a:cubicBezTo>
                  <a:close/>
                </a:path>
              </a:pathLst>
            </a:custGeom>
            <a:solidFill>
              <a:srgbClr val="D2D592"/>
            </a:solidFill>
          </p:spPr>
        </p:sp>
      </p:grpSp>
      <p:grpSp>
        <p:nvGrpSpPr>
          <p:cNvPr id="4" name="Group 4"/>
          <p:cNvGrpSpPr/>
          <p:nvPr/>
        </p:nvGrpSpPr>
        <p:grpSpPr>
          <a:xfrm>
            <a:off x="13137357" y="5157788"/>
            <a:ext cx="5150644" cy="5150643"/>
            <a:chOff x="0" y="0"/>
            <a:chExt cx="6867526" cy="6867524"/>
          </a:xfrm>
        </p:grpSpPr>
        <p:sp>
          <p:nvSpPr>
            <p:cNvPr id="5" name="Freeform 5"/>
            <p:cNvSpPr/>
            <p:nvPr/>
          </p:nvSpPr>
          <p:spPr>
            <a:xfrm>
              <a:off x="0" y="0"/>
              <a:ext cx="6867525" cy="6867525"/>
            </a:xfrm>
            <a:custGeom>
              <a:avLst/>
              <a:gdLst/>
              <a:ahLst/>
              <a:cxnLst/>
              <a:rect l="l" t="t" r="r" b="b"/>
              <a:pathLst>
                <a:path w="6867525" h="6867525">
                  <a:moveTo>
                    <a:pt x="0" y="0"/>
                  </a:moveTo>
                  <a:lnTo>
                    <a:pt x="6867525" y="0"/>
                  </a:lnTo>
                  <a:lnTo>
                    <a:pt x="6867525" y="6867525"/>
                  </a:lnTo>
                  <a:cubicBezTo>
                    <a:pt x="3074797" y="6867525"/>
                    <a:pt x="0" y="3792728"/>
                    <a:pt x="0" y="0"/>
                  </a:cubicBezTo>
                  <a:close/>
                </a:path>
              </a:pathLst>
            </a:custGeom>
            <a:solidFill>
              <a:srgbClr val="4B7E1B"/>
            </a:solidFill>
          </p:spPr>
        </p:sp>
      </p:grpSp>
      <p:grpSp>
        <p:nvGrpSpPr>
          <p:cNvPr id="6" name="Group 6"/>
          <p:cNvGrpSpPr/>
          <p:nvPr/>
        </p:nvGrpSpPr>
        <p:grpSpPr>
          <a:xfrm>
            <a:off x="14987588" y="1871662"/>
            <a:ext cx="3300412" cy="3271838"/>
            <a:chOff x="0" y="0"/>
            <a:chExt cx="4400550" cy="4362450"/>
          </a:xfrm>
        </p:grpSpPr>
        <p:sp>
          <p:nvSpPr>
            <p:cNvPr id="7" name="Freeform 7"/>
            <p:cNvSpPr/>
            <p:nvPr/>
          </p:nvSpPr>
          <p:spPr>
            <a:xfrm>
              <a:off x="0" y="0"/>
              <a:ext cx="4400550" cy="4362450"/>
            </a:xfrm>
            <a:custGeom>
              <a:avLst/>
              <a:gdLst/>
              <a:ahLst/>
              <a:cxnLst/>
              <a:rect l="l" t="t" r="r" b="b"/>
              <a:pathLst>
                <a:path w="4400550" h="4362450">
                  <a:moveTo>
                    <a:pt x="0" y="4362450"/>
                  </a:moveTo>
                  <a:cubicBezTo>
                    <a:pt x="0" y="1953133"/>
                    <a:pt x="1970151" y="0"/>
                    <a:pt x="4400550" y="0"/>
                  </a:cubicBezTo>
                  <a:lnTo>
                    <a:pt x="4400550" y="4362450"/>
                  </a:lnTo>
                  <a:lnTo>
                    <a:pt x="0" y="4362450"/>
                  </a:lnTo>
                  <a:close/>
                </a:path>
              </a:pathLst>
            </a:custGeom>
            <a:solidFill>
              <a:srgbClr val="D2D592"/>
            </a:solidFill>
          </p:spPr>
        </p:sp>
      </p:grpSp>
      <p:grpSp>
        <p:nvGrpSpPr>
          <p:cNvPr id="8" name="Group 8"/>
          <p:cNvGrpSpPr/>
          <p:nvPr/>
        </p:nvGrpSpPr>
        <p:grpSpPr>
          <a:xfrm>
            <a:off x="-30129" y="6870076"/>
            <a:ext cx="3416922" cy="3416922"/>
            <a:chOff x="0" y="0"/>
            <a:chExt cx="4555896" cy="4555896"/>
          </a:xfrm>
        </p:grpSpPr>
        <p:sp>
          <p:nvSpPr>
            <p:cNvPr id="9" name="Freeform 9"/>
            <p:cNvSpPr/>
            <p:nvPr/>
          </p:nvSpPr>
          <p:spPr>
            <a:xfrm>
              <a:off x="0" y="0"/>
              <a:ext cx="4555871" cy="4555871"/>
            </a:xfrm>
            <a:custGeom>
              <a:avLst/>
              <a:gdLst/>
              <a:ahLst/>
              <a:cxnLst/>
              <a:rect l="l" t="t" r="r" b="b"/>
              <a:pathLst>
                <a:path w="4555871" h="4555871">
                  <a:moveTo>
                    <a:pt x="0" y="0"/>
                  </a:moveTo>
                  <a:cubicBezTo>
                    <a:pt x="2516124" y="0"/>
                    <a:pt x="4555871" y="2039874"/>
                    <a:pt x="4555871" y="4555871"/>
                  </a:cubicBezTo>
                  <a:lnTo>
                    <a:pt x="0" y="4555871"/>
                  </a:lnTo>
                  <a:lnTo>
                    <a:pt x="0" y="0"/>
                  </a:lnTo>
                  <a:close/>
                </a:path>
              </a:pathLst>
            </a:custGeom>
            <a:solidFill>
              <a:srgbClr val="D2D592"/>
            </a:solidFill>
          </p:spPr>
        </p:sp>
      </p:grpSp>
      <p:sp>
        <p:nvSpPr>
          <p:cNvPr id="10" name="Freeform 10"/>
          <p:cNvSpPr/>
          <p:nvPr/>
        </p:nvSpPr>
        <p:spPr>
          <a:xfrm>
            <a:off x="14987829" y="5161904"/>
            <a:ext cx="3300171" cy="3300171"/>
          </a:xfrm>
          <a:custGeom>
            <a:avLst/>
            <a:gdLst/>
            <a:ahLst/>
            <a:cxnLst/>
            <a:rect l="l" t="t" r="r" b="b"/>
            <a:pathLst>
              <a:path w="3300171" h="3300171">
                <a:moveTo>
                  <a:pt x="0" y="0"/>
                </a:moveTo>
                <a:lnTo>
                  <a:pt x="3300171" y="0"/>
                </a:lnTo>
                <a:lnTo>
                  <a:pt x="3300171" y="3300171"/>
                </a:lnTo>
                <a:lnTo>
                  <a:pt x="0" y="330017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11" name="Group 11"/>
          <p:cNvGrpSpPr/>
          <p:nvPr/>
        </p:nvGrpSpPr>
        <p:grpSpPr>
          <a:xfrm>
            <a:off x="2561938" y="8501424"/>
            <a:ext cx="1162532" cy="1162532"/>
            <a:chOff x="0" y="0"/>
            <a:chExt cx="1550042" cy="1550042"/>
          </a:xfrm>
        </p:grpSpPr>
        <p:sp>
          <p:nvSpPr>
            <p:cNvPr id="12" name="Freeform 12"/>
            <p:cNvSpPr/>
            <p:nvPr/>
          </p:nvSpPr>
          <p:spPr>
            <a:xfrm>
              <a:off x="0" y="0"/>
              <a:ext cx="1550162" cy="1550162"/>
            </a:xfrm>
            <a:custGeom>
              <a:avLst/>
              <a:gdLst/>
              <a:ahLst/>
              <a:cxnLst/>
              <a:rect l="l" t="t" r="r" b="b"/>
              <a:pathLst>
                <a:path w="1550162" h="1550162">
                  <a:moveTo>
                    <a:pt x="775081" y="1550035"/>
                  </a:moveTo>
                  <a:cubicBezTo>
                    <a:pt x="1203071" y="1550035"/>
                    <a:pt x="1550162" y="1203071"/>
                    <a:pt x="1550162" y="774954"/>
                  </a:cubicBezTo>
                  <a:cubicBezTo>
                    <a:pt x="1550162" y="346837"/>
                    <a:pt x="1203071" y="0"/>
                    <a:pt x="775081" y="0"/>
                  </a:cubicBezTo>
                  <a:cubicBezTo>
                    <a:pt x="347091" y="0"/>
                    <a:pt x="0" y="346964"/>
                    <a:pt x="0" y="775081"/>
                  </a:cubicBezTo>
                  <a:cubicBezTo>
                    <a:pt x="0" y="1203198"/>
                    <a:pt x="346964" y="1550162"/>
                    <a:pt x="775081" y="1550162"/>
                  </a:cubicBezTo>
                  <a:close/>
                </a:path>
              </a:pathLst>
            </a:custGeom>
            <a:solidFill>
              <a:srgbClr val="4B7E1B"/>
            </a:solidFill>
          </p:spPr>
        </p:sp>
      </p:grpSp>
      <p:sp>
        <p:nvSpPr>
          <p:cNvPr id="13" name="TextBox 13"/>
          <p:cNvSpPr txBox="1"/>
          <p:nvPr/>
        </p:nvSpPr>
        <p:spPr>
          <a:xfrm>
            <a:off x="2220082" y="3673018"/>
            <a:ext cx="9966960" cy="1000125"/>
          </a:xfrm>
          <a:prstGeom prst="rect">
            <a:avLst/>
          </a:prstGeom>
        </p:spPr>
        <p:txBody>
          <a:bodyPr lIns="0" tIns="0" rIns="0" bIns="0" rtlCol="0" anchor="t">
            <a:spAutoFit/>
          </a:bodyPr>
          <a:lstStyle/>
          <a:p>
            <a:pPr algn="l">
              <a:lnSpc>
                <a:spcPts val="7920"/>
              </a:lnSpc>
            </a:pPr>
            <a:r>
              <a:rPr lang="en-US" sz="6600">
                <a:solidFill>
                  <a:srgbClr val="000000"/>
                </a:solidFill>
                <a:latin typeface="League Spartan"/>
              </a:rPr>
              <a:t>GOALS OF THE GRANT</a:t>
            </a:r>
          </a:p>
        </p:txBody>
      </p:sp>
      <p:sp>
        <p:nvSpPr>
          <p:cNvPr id="14" name="TextBox 14"/>
          <p:cNvSpPr txBox="1"/>
          <p:nvPr/>
        </p:nvSpPr>
        <p:spPr>
          <a:xfrm>
            <a:off x="1024128" y="720090"/>
            <a:ext cx="4617720" cy="304800"/>
          </a:xfrm>
          <a:prstGeom prst="rect">
            <a:avLst/>
          </a:prstGeom>
        </p:spPr>
        <p:txBody>
          <a:bodyPr lIns="0" tIns="0" rIns="0" bIns="0" rtlCol="0" anchor="t">
            <a:spAutoFit/>
          </a:bodyPr>
          <a:lstStyle/>
          <a:p>
            <a:pPr algn="l">
              <a:lnSpc>
                <a:spcPts val="2160"/>
              </a:lnSpc>
            </a:pPr>
            <a:r>
              <a:rPr lang="en-US" sz="1800">
                <a:solidFill>
                  <a:srgbClr val="000000"/>
                </a:solidFill>
                <a:latin typeface="Arial"/>
              </a:rPr>
              <a:t>GOALS</a:t>
            </a:r>
          </a:p>
        </p:txBody>
      </p:sp>
      <p:sp>
        <p:nvSpPr>
          <p:cNvPr id="15" name="TextBox 15"/>
          <p:cNvSpPr txBox="1"/>
          <p:nvPr/>
        </p:nvSpPr>
        <p:spPr>
          <a:xfrm>
            <a:off x="1980457" y="4682668"/>
            <a:ext cx="11156900" cy="2129321"/>
          </a:xfrm>
          <a:prstGeom prst="rect">
            <a:avLst/>
          </a:prstGeom>
        </p:spPr>
        <p:txBody>
          <a:bodyPr lIns="0" tIns="0" rIns="0" bIns="0" rtlCol="0" anchor="t">
            <a:spAutoFit/>
          </a:bodyPr>
          <a:lstStyle/>
          <a:p>
            <a:pPr marL="521970" lvl="1" indent="-260985">
              <a:lnSpc>
                <a:spcPts val="3385"/>
              </a:lnSpc>
              <a:buFont typeface="Arial"/>
              <a:buChar char="•"/>
            </a:pPr>
            <a:r>
              <a:rPr lang="en-US" sz="2400" spc="9">
                <a:solidFill>
                  <a:srgbClr val="000000"/>
                </a:solidFill>
                <a:latin typeface="Lato"/>
              </a:rPr>
              <a:t>Assess the process and resources needed to implement choice at sites.</a:t>
            </a:r>
            <a:endParaRPr lang="en-US" sz="2400"/>
          </a:p>
          <a:p>
            <a:pPr marL="521970" lvl="1" indent="-260985">
              <a:lnSpc>
                <a:spcPts val="3385"/>
              </a:lnSpc>
              <a:buFont typeface="Arial"/>
              <a:buChar char="•"/>
            </a:pPr>
            <a:r>
              <a:rPr lang="en-US" sz="2400" spc="9">
                <a:solidFill>
                  <a:srgbClr val="000000"/>
                </a:solidFill>
                <a:latin typeface="Lato"/>
              </a:rPr>
              <a:t>Engage neighbors to gather feedback to meet needs and preferences.</a:t>
            </a:r>
            <a:endParaRPr lang="en-US" sz="2400" spc="9">
              <a:solidFill>
                <a:srgbClr val="000000"/>
              </a:solidFill>
              <a:latin typeface="Lato"/>
              <a:ea typeface="Lato"/>
              <a:cs typeface="Lato"/>
            </a:endParaRPr>
          </a:p>
          <a:p>
            <a:pPr marL="521970" lvl="1" indent="-260985">
              <a:lnSpc>
                <a:spcPts val="3385"/>
              </a:lnSpc>
              <a:buFont typeface="Arial"/>
              <a:buChar char="•"/>
            </a:pPr>
            <a:r>
              <a:rPr lang="en-US" sz="2400" spc="9">
                <a:solidFill>
                  <a:srgbClr val="000000"/>
                </a:solidFill>
                <a:latin typeface="Lato"/>
              </a:rPr>
              <a:t>Measure the impact on site staff and volunteers of increasing choice.</a:t>
            </a:r>
            <a:endParaRPr lang="en-US" sz="2400" spc="9">
              <a:solidFill>
                <a:srgbClr val="000000"/>
              </a:solidFill>
              <a:latin typeface="Lato"/>
              <a:ea typeface="Lato"/>
              <a:cs typeface="Lato"/>
            </a:endParaRPr>
          </a:p>
          <a:p>
            <a:pPr marL="521970" lvl="1" indent="-260985">
              <a:lnSpc>
                <a:spcPts val="3385"/>
              </a:lnSpc>
              <a:buFont typeface="Arial"/>
              <a:buChar char="•"/>
            </a:pPr>
            <a:r>
              <a:rPr lang="en-US" sz="2400" spc="9">
                <a:solidFill>
                  <a:srgbClr val="000000"/>
                </a:solidFill>
                <a:latin typeface="Lato"/>
              </a:rPr>
              <a:t>Test and revisit tools intended to build choice capacity.</a:t>
            </a:r>
            <a:endParaRPr lang="en-US" sz="2400" spc="9">
              <a:solidFill>
                <a:srgbClr val="000000"/>
              </a:solidFill>
              <a:latin typeface="Lato"/>
              <a:ea typeface="Lato"/>
              <a:cs typeface="Lato"/>
            </a:endParaRPr>
          </a:p>
          <a:p>
            <a:pPr marL="521970" lvl="1" indent="-260985">
              <a:lnSpc>
                <a:spcPts val="3385"/>
              </a:lnSpc>
              <a:buFont typeface="Arial"/>
              <a:buChar char="•"/>
            </a:pPr>
            <a:r>
              <a:rPr lang="en-US" sz="2400" spc="9">
                <a:solidFill>
                  <a:srgbClr val="000000"/>
                </a:solidFill>
                <a:latin typeface="Lato"/>
              </a:rPr>
              <a:t>Support the creation of the Choice Toolkit for the broader food bank network.</a:t>
            </a:r>
            <a:endParaRPr lang="en-US" sz="2400" spc="9">
              <a:solidFill>
                <a:srgbClr val="000000"/>
              </a:solidFill>
              <a:latin typeface="Lato"/>
              <a:ea typeface="Lato"/>
              <a:cs typeface="Lato"/>
            </a:endParaRPr>
          </a:p>
        </p:txBody>
      </p:sp>
      <p:sp>
        <p:nvSpPr>
          <p:cNvPr id="16" name="TextBox 16"/>
          <p:cNvSpPr txBox="1"/>
          <p:nvPr/>
        </p:nvSpPr>
        <p:spPr>
          <a:xfrm>
            <a:off x="13581601" y="3230855"/>
            <a:ext cx="4591334" cy="460713"/>
          </a:xfrm>
          <a:prstGeom prst="rect">
            <a:avLst/>
          </a:prstGeom>
        </p:spPr>
        <p:txBody>
          <a:bodyPr lIns="0" tIns="0" rIns="0" bIns="0" rtlCol="0" anchor="t">
            <a:spAutoFit/>
          </a:bodyPr>
          <a:lstStyle/>
          <a:p>
            <a:pPr algn="l">
              <a:lnSpc>
                <a:spcPts val="3648"/>
              </a:lnSpc>
            </a:pPr>
            <a:r>
              <a:rPr lang="en-US" sz="3040">
                <a:solidFill>
                  <a:srgbClr val="000000"/>
                </a:solidFill>
                <a:latin typeface="League Spartan"/>
              </a:rPr>
              <a:t>FOR PARTNERS:</a:t>
            </a:r>
          </a:p>
        </p:txBody>
      </p:sp>
      <p:sp>
        <p:nvSpPr>
          <p:cNvPr id="17" name="TextBox 17"/>
          <p:cNvSpPr txBox="1"/>
          <p:nvPr/>
        </p:nvSpPr>
        <p:spPr>
          <a:xfrm>
            <a:off x="13137357" y="3701093"/>
            <a:ext cx="5479822" cy="1406056"/>
          </a:xfrm>
          <a:prstGeom prst="rect">
            <a:avLst/>
          </a:prstGeom>
        </p:spPr>
        <p:txBody>
          <a:bodyPr lIns="0" tIns="0" rIns="0" bIns="0" rtlCol="0" anchor="t">
            <a:spAutoFit/>
          </a:bodyPr>
          <a:lstStyle/>
          <a:p>
            <a:pPr marL="435789" lvl="1" indent="-217894">
              <a:lnSpc>
                <a:spcPts val="2825"/>
              </a:lnSpc>
              <a:buFont typeface="Arial"/>
              <a:buChar char="•"/>
            </a:pPr>
            <a:r>
              <a:rPr lang="en-US" sz="2018" spc="8">
                <a:solidFill>
                  <a:srgbClr val="000000"/>
                </a:solidFill>
                <a:latin typeface="Lato Bold"/>
              </a:rPr>
              <a:t>EXPAND TO FULL CHOICE</a:t>
            </a:r>
            <a:r>
              <a:rPr lang="en-US" sz="2018" spc="8">
                <a:solidFill>
                  <a:srgbClr val="000000"/>
                </a:solidFill>
                <a:latin typeface="Lato"/>
              </a:rPr>
              <a:t> MODEL</a:t>
            </a:r>
          </a:p>
          <a:p>
            <a:pPr marL="435789" lvl="1" indent="-217894">
              <a:lnSpc>
                <a:spcPts val="2825"/>
              </a:lnSpc>
              <a:buFont typeface="Arial"/>
              <a:buChar char="•"/>
            </a:pPr>
            <a:r>
              <a:rPr lang="en-US" sz="2018" spc="8">
                <a:solidFill>
                  <a:srgbClr val="000000"/>
                </a:solidFill>
                <a:latin typeface="Lato Bold"/>
              </a:rPr>
              <a:t>INCREASE SATISTFACTION</a:t>
            </a:r>
            <a:r>
              <a:rPr lang="en-US" sz="2018" spc="8">
                <a:solidFill>
                  <a:srgbClr val="000000"/>
                </a:solidFill>
                <a:latin typeface="Lato"/>
              </a:rPr>
              <a:t> AMONG NEIGHBORS, STAFF, AND VOLUNTEERS</a:t>
            </a:r>
          </a:p>
          <a:p>
            <a:pPr marL="435789" lvl="1" indent="-217894">
              <a:lnSpc>
                <a:spcPts val="2825"/>
              </a:lnSpc>
              <a:buFont typeface="Arial"/>
              <a:buChar char="•"/>
            </a:pPr>
            <a:r>
              <a:rPr lang="en-US" sz="2018" spc="8">
                <a:solidFill>
                  <a:srgbClr val="000000"/>
                </a:solidFill>
                <a:latin typeface="Lato Bold"/>
              </a:rPr>
              <a:t>DECREASE FOOD WASTE</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DFAF6"/>
        </a:solidFill>
        <a:effectLst/>
      </p:bgPr>
    </p:bg>
    <p:spTree>
      <p:nvGrpSpPr>
        <p:cNvPr id="1" name=""/>
        <p:cNvGrpSpPr/>
        <p:nvPr/>
      </p:nvGrpSpPr>
      <p:grpSpPr>
        <a:xfrm>
          <a:off x="0" y="0"/>
          <a:ext cx="0" cy="0"/>
          <a:chOff x="0" y="0"/>
          <a:chExt cx="0" cy="0"/>
        </a:xfrm>
      </p:grpSpPr>
      <p:grpSp>
        <p:nvGrpSpPr>
          <p:cNvPr id="2" name="Group 2"/>
          <p:cNvGrpSpPr/>
          <p:nvPr/>
        </p:nvGrpSpPr>
        <p:grpSpPr>
          <a:xfrm>
            <a:off x="3094254" y="1029713"/>
            <a:ext cx="11661944" cy="9289527"/>
            <a:chOff x="0" y="0"/>
            <a:chExt cx="15549258" cy="12386036"/>
          </a:xfrm>
        </p:grpSpPr>
        <p:sp>
          <p:nvSpPr>
            <p:cNvPr id="3" name="Freeform 3"/>
            <p:cNvSpPr/>
            <p:nvPr/>
          </p:nvSpPr>
          <p:spPr>
            <a:xfrm>
              <a:off x="0" y="0"/>
              <a:ext cx="15549245" cy="12386056"/>
            </a:xfrm>
            <a:custGeom>
              <a:avLst/>
              <a:gdLst/>
              <a:ahLst/>
              <a:cxnLst/>
              <a:rect l="l" t="t" r="r" b="b"/>
              <a:pathLst>
                <a:path w="15549245" h="12386056">
                  <a:moveTo>
                    <a:pt x="7774686" y="0"/>
                  </a:moveTo>
                  <a:cubicBezTo>
                    <a:pt x="12068556" y="0"/>
                    <a:pt x="15549245" y="3478657"/>
                    <a:pt x="15549245" y="7769606"/>
                  </a:cubicBezTo>
                  <a:lnTo>
                    <a:pt x="15549245" y="12386056"/>
                  </a:lnTo>
                  <a:lnTo>
                    <a:pt x="0" y="12386056"/>
                  </a:lnTo>
                  <a:lnTo>
                    <a:pt x="0" y="7769606"/>
                  </a:lnTo>
                  <a:cubicBezTo>
                    <a:pt x="0" y="3478657"/>
                    <a:pt x="3480816" y="0"/>
                    <a:pt x="7774686" y="0"/>
                  </a:cubicBezTo>
                  <a:close/>
                </a:path>
              </a:pathLst>
            </a:custGeom>
            <a:solidFill>
              <a:srgbClr val="F8E8E8">
                <a:alpha val="98824"/>
              </a:srgbClr>
            </a:solidFill>
          </p:spPr>
        </p:sp>
      </p:grpSp>
      <p:grpSp>
        <p:nvGrpSpPr>
          <p:cNvPr id="4" name="Group 4"/>
          <p:cNvGrpSpPr/>
          <p:nvPr/>
        </p:nvGrpSpPr>
        <p:grpSpPr>
          <a:xfrm>
            <a:off x="11415378" y="1"/>
            <a:ext cx="3410502" cy="4721997"/>
            <a:chOff x="0" y="0"/>
            <a:chExt cx="4547336" cy="6295996"/>
          </a:xfrm>
        </p:grpSpPr>
        <p:sp>
          <p:nvSpPr>
            <p:cNvPr id="5" name="Freeform 5"/>
            <p:cNvSpPr/>
            <p:nvPr/>
          </p:nvSpPr>
          <p:spPr>
            <a:xfrm>
              <a:off x="0" y="0"/>
              <a:ext cx="4547362" cy="6296025"/>
            </a:xfrm>
            <a:custGeom>
              <a:avLst/>
              <a:gdLst/>
              <a:ahLst/>
              <a:cxnLst/>
              <a:rect l="l" t="t" r="r" b="b"/>
              <a:pathLst>
                <a:path w="4547362" h="6296025">
                  <a:moveTo>
                    <a:pt x="366649" y="0"/>
                  </a:moveTo>
                  <a:lnTo>
                    <a:pt x="4547362" y="0"/>
                  </a:lnTo>
                  <a:lnTo>
                    <a:pt x="4547362" y="6296025"/>
                  </a:lnTo>
                  <a:lnTo>
                    <a:pt x="4192651" y="6296025"/>
                  </a:lnTo>
                  <a:lnTo>
                    <a:pt x="4067429" y="6289675"/>
                  </a:lnTo>
                  <a:cubicBezTo>
                    <a:pt x="1791843" y="6056884"/>
                    <a:pt x="0" y="4121150"/>
                    <a:pt x="0" y="1773936"/>
                  </a:cubicBezTo>
                  <a:cubicBezTo>
                    <a:pt x="0" y="1152525"/>
                    <a:pt x="127381" y="559181"/>
                    <a:pt x="357505" y="18796"/>
                  </a:cubicBezTo>
                  <a:close/>
                </a:path>
              </a:pathLst>
            </a:custGeom>
            <a:solidFill>
              <a:srgbClr val="4B7E1B"/>
            </a:solidFill>
          </p:spPr>
        </p:sp>
      </p:grpSp>
      <p:grpSp>
        <p:nvGrpSpPr>
          <p:cNvPr id="6" name="Group 6"/>
          <p:cNvGrpSpPr/>
          <p:nvPr/>
        </p:nvGrpSpPr>
        <p:grpSpPr>
          <a:xfrm>
            <a:off x="14825878" y="3"/>
            <a:ext cx="3382392" cy="4712336"/>
            <a:chOff x="0" y="0"/>
            <a:chExt cx="4509856" cy="6283114"/>
          </a:xfrm>
        </p:grpSpPr>
        <p:sp>
          <p:nvSpPr>
            <p:cNvPr id="7" name="Freeform 7"/>
            <p:cNvSpPr/>
            <p:nvPr/>
          </p:nvSpPr>
          <p:spPr>
            <a:xfrm>
              <a:off x="0" y="0"/>
              <a:ext cx="4509770" cy="6283071"/>
            </a:xfrm>
            <a:custGeom>
              <a:avLst/>
              <a:gdLst/>
              <a:ahLst/>
              <a:cxnLst/>
              <a:rect l="l" t="t" r="r" b="b"/>
              <a:pathLst>
                <a:path w="4509770" h="6283071">
                  <a:moveTo>
                    <a:pt x="0" y="0"/>
                  </a:moveTo>
                  <a:lnTo>
                    <a:pt x="4160901" y="0"/>
                  </a:lnTo>
                  <a:lnTo>
                    <a:pt x="4308475" y="405257"/>
                  </a:lnTo>
                  <a:cubicBezTo>
                    <a:pt x="4439412" y="828294"/>
                    <a:pt x="4509770" y="1277874"/>
                    <a:pt x="4509770" y="1743964"/>
                  </a:cubicBezTo>
                  <a:cubicBezTo>
                    <a:pt x="4509770" y="4091178"/>
                    <a:pt x="2749931" y="6011037"/>
                    <a:pt x="463804" y="6256655"/>
                  </a:cubicBezTo>
                  <a:lnTo>
                    <a:pt x="0" y="6283071"/>
                  </a:lnTo>
                  <a:lnTo>
                    <a:pt x="0" y="6283071"/>
                  </a:lnTo>
                  <a:lnTo>
                    <a:pt x="0" y="5459984"/>
                  </a:lnTo>
                  <a:lnTo>
                    <a:pt x="0" y="4688332"/>
                  </a:lnTo>
                  <a:lnTo>
                    <a:pt x="0" y="3966337"/>
                  </a:lnTo>
                  <a:lnTo>
                    <a:pt x="0" y="3292475"/>
                  </a:lnTo>
                  <a:lnTo>
                    <a:pt x="0" y="2665095"/>
                  </a:lnTo>
                  <a:lnTo>
                    <a:pt x="0" y="2082546"/>
                  </a:lnTo>
                  <a:lnTo>
                    <a:pt x="0" y="1543050"/>
                  </a:lnTo>
                  <a:lnTo>
                    <a:pt x="0" y="1045083"/>
                  </a:lnTo>
                  <a:lnTo>
                    <a:pt x="0" y="586994"/>
                  </a:lnTo>
                  <a:lnTo>
                    <a:pt x="0" y="167005"/>
                  </a:lnTo>
                  <a:close/>
                </a:path>
              </a:pathLst>
            </a:custGeom>
            <a:solidFill>
              <a:srgbClr val="4B7E1B"/>
            </a:solidFill>
          </p:spPr>
        </p:sp>
      </p:grpSp>
      <p:grpSp>
        <p:nvGrpSpPr>
          <p:cNvPr id="8" name="Group 8"/>
          <p:cNvGrpSpPr/>
          <p:nvPr/>
        </p:nvGrpSpPr>
        <p:grpSpPr>
          <a:xfrm>
            <a:off x="12593595" y="3"/>
            <a:ext cx="4438804" cy="3529190"/>
            <a:chOff x="0" y="0"/>
            <a:chExt cx="5918406" cy="4705586"/>
          </a:xfrm>
        </p:grpSpPr>
        <p:sp>
          <p:nvSpPr>
            <p:cNvPr id="9" name="Freeform 9"/>
            <p:cNvSpPr/>
            <p:nvPr/>
          </p:nvSpPr>
          <p:spPr>
            <a:xfrm>
              <a:off x="0" y="0"/>
              <a:ext cx="5918327" cy="4705604"/>
            </a:xfrm>
            <a:custGeom>
              <a:avLst/>
              <a:gdLst/>
              <a:ahLst/>
              <a:cxnLst/>
              <a:rect l="l" t="t" r="r" b="b"/>
              <a:pathLst>
                <a:path w="5918327" h="4705604">
                  <a:moveTo>
                    <a:pt x="579628" y="0"/>
                  </a:moveTo>
                  <a:lnTo>
                    <a:pt x="5338699" y="0"/>
                  </a:lnTo>
                  <a:lnTo>
                    <a:pt x="5412994" y="99187"/>
                  </a:lnTo>
                  <a:cubicBezTo>
                    <a:pt x="5678932" y="492125"/>
                    <a:pt x="5852541" y="952373"/>
                    <a:pt x="5903087" y="1448943"/>
                  </a:cubicBezTo>
                  <a:lnTo>
                    <a:pt x="5918327" y="1750949"/>
                  </a:lnTo>
                  <a:lnTo>
                    <a:pt x="5918327" y="1751076"/>
                  </a:lnTo>
                  <a:lnTo>
                    <a:pt x="5903087" y="2053082"/>
                  </a:lnTo>
                  <a:cubicBezTo>
                    <a:pt x="5751576" y="3543046"/>
                    <a:pt x="4491355" y="4705604"/>
                    <a:pt x="2959227" y="4705604"/>
                  </a:cubicBezTo>
                  <a:cubicBezTo>
                    <a:pt x="1324864" y="4705604"/>
                    <a:pt x="0" y="3382772"/>
                    <a:pt x="0" y="1751076"/>
                  </a:cubicBezTo>
                  <a:cubicBezTo>
                    <a:pt x="0" y="1139190"/>
                    <a:pt x="186309" y="570738"/>
                    <a:pt x="505333" y="99187"/>
                  </a:cubicBezTo>
                  <a:close/>
                </a:path>
              </a:pathLst>
            </a:custGeom>
            <a:solidFill>
              <a:srgbClr val="FDFAF6"/>
            </a:solidFill>
          </p:spPr>
        </p:sp>
      </p:grpSp>
      <p:grpSp>
        <p:nvGrpSpPr>
          <p:cNvPr id="10" name="Group 10"/>
          <p:cNvGrpSpPr/>
          <p:nvPr/>
        </p:nvGrpSpPr>
        <p:grpSpPr>
          <a:xfrm>
            <a:off x="2086281" y="4695993"/>
            <a:ext cx="4659372" cy="5623246"/>
            <a:chOff x="0" y="0"/>
            <a:chExt cx="6212496" cy="7497662"/>
          </a:xfrm>
        </p:grpSpPr>
        <p:sp>
          <p:nvSpPr>
            <p:cNvPr id="11" name="Freeform 11"/>
            <p:cNvSpPr/>
            <p:nvPr/>
          </p:nvSpPr>
          <p:spPr>
            <a:xfrm>
              <a:off x="0" y="0"/>
              <a:ext cx="6212459" cy="7497699"/>
            </a:xfrm>
            <a:custGeom>
              <a:avLst/>
              <a:gdLst/>
              <a:ahLst/>
              <a:cxnLst/>
              <a:rect l="l" t="t" r="r" b="b"/>
              <a:pathLst>
                <a:path w="6212459" h="7497699">
                  <a:moveTo>
                    <a:pt x="0" y="0"/>
                  </a:moveTo>
                  <a:lnTo>
                    <a:pt x="6212459" y="7497699"/>
                  </a:lnTo>
                  <a:lnTo>
                    <a:pt x="0" y="7497699"/>
                  </a:lnTo>
                  <a:close/>
                </a:path>
              </a:pathLst>
            </a:custGeom>
            <a:solidFill>
              <a:srgbClr val="4B7E1B">
                <a:alpha val="98824"/>
              </a:srgbClr>
            </a:solidFill>
          </p:spPr>
        </p:sp>
      </p:grpSp>
      <p:grpSp>
        <p:nvGrpSpPr>
          <p:cNvPr id="12" name="Group 12"/>
          <p:cNvGrpSpPr/>
          <p:nvPr/>
        </p:nvGrpSpPr>
        <p:grpSpPr>
          <a:xfrm>
            <a:off x="0" y="4830740"/>
            <a:ext cx="2100960" cy="5623248"/>
            <a:chOff x="0" y="0"/>
            <a:chExt cx="2801280" cy="7497664"/>
          </a:xfrm>
        </p:grpSpPr>
        <p:sp>
          <p:nvSpPr>
            <p:cNvPr id="13" name="Freeform 13"/>
            <p:cNvSpPr/>
            <p:nvPr/>
          </p:nvSpPr>
          <p:spPr>
            <a:xfrm>
              <a:off x="0" y="0"/>
              <a:ext cx="2801239" cy="7497699"/>
            </a:xfrm>
            <a:custGeom>
              <a:avLst/>
              <a:gdLst/>
              <a:ahLst/>
              <a:cxnLst/>
              <a:rect l="l" t="t" r="r" b="b"/>
              <a:pathLst>
                <a:path w="2801239" h="7497699">
                  <a:moveTo>
                    <a:pt x="2801239" y="0"/>
                  </a:moveTo>
                  <a:lnTo>
                    <a:pt x="2801239" y="7497699"/>
                  </a:lnTo>
                  <a:lnTo>
                    <a:pt x="0" y="7497699"/>
                  </a:lnTo>
                  <a:lnTo>
                    <a:pt x="0" y="3369437"/>
                  </a:lnTo>
                  <a:close/>
                </a:path>
              </a:pathLst>
            </a:custGeom>
            <a:solidFill>
              <a:srgbClr val="4B7E1B"/>
            </a:solidFill>
          </p:spPr>
        </p:sp>
      </p:grpSp>
      <p:sp>
        <p:nvSpPr>
          <p:cNvPr id="14" name="TextBox 14"/>
          <p:cNvSpPr txBox="1"/>
          <p:nvPr/>
        </p:nvSpPr>
        <p:spPr>
          <a:xfrm>
            <a:off x="2444095" y="2242732"/>
            <a:ext cx="9553801" cy="3743325"/>
          </a:xfrm>
          <a:prstGeom prst="rect">
            <a:avLst/>
          </a:prstGeom>
        </p:spPr>
        <p:txBody>
          <a:bodyPr lIns="0" tIns="0" rIns="0" bIns="0" rtlCol="0" anchor="t">
            <a:spAutoFit/>
          </a:bodyPr>
          <a:lstStyle/>
          <a:p>
            <a:pPr marL="669289" lvl="1" indent="-334645">
              <a:lnSpc>
                <a:spcPts val="3719"/>
              </a:lnSpc>
              <a:buFont typeface="Arial"/>
              <a:buChar char="•"/>
            </a:pPr>
            <a:r>
              <a:rPr lang="en-US" sz="3099">
                <a:solidFill>
                  <a:srgbClr val="000000"/>
                </a:solidFill>
                <a:latin typeface="Lato Bold"/>
              </a:rPr>
              <a:t>Sites: </a:t>
            </a:r>
            <a:r>
              <a:rPr lang="en-US" sz="3099">
                <a:solidFill>
                  <a:srgbClr val="000000"/>
                </a:solidFill>
                <a:latin typeface="Lato"/>
              </a:rPr>
              <a:t>grant language used for agency partners</a:t>
            </a:r>
          </a:p>
          <a:p>
            <a:pPr marL="669289" lvl="1" indent="-334645">
              <a:lnSpc>
                <a:spcPts val="3719"/>
              </a:lnSpc>
              <a:buFont typeface="Arial"/>
              <a:buChar char="•"/>
            </a:pPr>
            <a:r>
              <a:rPr lang="en-US" sz="3099">
                <a:solidFill>
                  <a:srgbClr val="000000"/>
                </a:solidFill>
                <a:latin typeface="Lato Bold"/>
              </a:rPr>
              <a:t>Neighbor</a:t>
            </a:r>
            <a:r>
              <a:rPr lang="en-US" sz="3099">
                <a:solidFill>
                  <a:srgbClr val="000000"/>
                </a:solidFill>
                <a:latin typeface="Lato"/>
              </a:rPr>
              <a:t>: person receiving food from your pantry</a:t>
            </a:r>
          </a:p>
          <a:p>
            <a:pPr marL="669289" lvl="1" indent="-334645">
              <a:lnSpc>
                <a:spcPts val="3719"/>
              </a:lnSpc>
              <a:buFont typeface="Arial"/>
              <a:buChar char="•"/>
            </a:pPr>
            <a:r>
              <a:rPr lang="en-US" sz="3099">
                <a:solidFill>
                  <a:srgbClr val="000000"/>
                </a:solidFill>
                <a:latin typeface="Lato Bold"/>
              </a:rPr>
              <a:t>Stigma</a:t>
            </a:r>
            <a:r>
              <a:rPr lang="en-US" sz="3099">
                <a:solidFill>
                  <a:srgbClr val="000000"/>
                </a:solidFill>
                <a:latin typeface="Lato"/>
              </a:rPr>
              <a:t>: negative associations that a society or group of people have about something.​</a:t>
            </a:r>
          </a:p>
          <a:p>
            <a:pPr marL="669289" lvl="1" indent="-334645">
              <a:lnSpc>
                <a:spcPts val="3719"/>
              </a:lnSpc>
              <a:buFont typeface="Arial"/>
              <a:buChar char="•"/>
            </a:pPr>
            <a:r>
              <a:rPr lang="en-US" sz="3099">
                <a:solidFill>
                  <a:srgbClr val="000000"/>
                </a:solidFill>
                <a:latin typeface="Lato Bold"/>
              </a:rPr>
              <a:t>Rapid-Cycle Evaluation</a:t>
            </a:r>
            <a:r>
              <a:rPr lang="en-US" sz="3099">
                <a:solidFill>
                  <a:srgbClr val="000000"/>
                </a:solidFill>
                <a:latin typeface="Lato"/>
              </a:rPr>
              <a:t>: way to gather feedback in real time, from food banks, pantries, and neighbors to improve learning tools.​</a:t>
            </a:r>
          </a:p>
          <a:p>
            <a:pPr algn="l">
              <a:lnSpc>
                <a:spcPts val="3719"/>
              </a:lnSpc>
            </a:pPr>
            <a:endParaRPr lang="en-US" sz="3099">
              <a:solidFill>
                <a:srgbClr val="000000"/>
              </a:solidFill>
              <a:latin typeface="Lato"/>
            </a:endParaRPr>
          </a:p>
        </p:txBody>
      </p:sp>
      <p:grpSp>
        <p:nvGrpSpPr>
          <p:cNvPr id="15" name="Group 15"/>
          <p:cNvGrpSpPr/>
          <p:nvPr/>
        </p:nvGrpSpPr>
        <p:grpSpPr>
          <a:xfrm>
            <a:off x="0" y="6412667"/>
            <a:ext cx="18208270" cy="2109593"/>
            <a:chOff x="0" y="0"/>
            <a:chExt cx="4795594" cy="555613"/>
          </a:xfrm>
        </p:grpSpPr>
        <p:sp>
          <p:nvSpPr>
            <p:cNvPr id="16" name="Freeform 16"/>
            <p:cNvSpPr/>
            <p:nvPr/>
          </p:nvSpPr>
          <p:spPr>
            <a:xfrm>
              <a:off x="0" y="0"/>
              <a:ext cx="4795594" cy="555613"/>
            </a:xfrm>
            <a:custGeom>
              <a:avLst/>
              <a:gdLst/>
              <a:ahLst/>
              <a:cxnLst/>
              <a:rect l="l" t="t" r="r" b="b"/>
              <a:pathLst>
                <a:path w="4795594" h="555613">
                  <a:moveTo>
                    <a:pt x="0" y="0"/>
                  </a:moveTo>
                  <a:lnTo>
                    <a:pt x="4795594" y="0"/>
                  </a:lnTo>
                  <a:lnTo>
                    <a:pt x="4795594" y="555613"/>
                  </a:lnTo>
                  <a:lnTo>
                    <a:pt x="0" y="555613"/>
                  </a:lnTo>
                  <a:close/>
                </a:path>
              </a:pathLst>
            </a:custGeom>
            <a:solidFill>
              <a:srgbClr val="FFFFFF"/>
            </a:solidFill>
          </p:spPr>
        </p:sp>
        <p:sp>
          <p:nvSpPr>
            <p:cNvPr id="17" name="TextBox 17"/>
            <p:cNvSpPr txBox="1"/>
            <p:nvPr/>
          </p:nvSpPr>
          <p:spPr>
            <a:xfrm>
              <a:off x="0" y="-19050"/>
              <a:ext cx="812800" cy="831850"/>
            </a:xfrm>
            <a:prstGeom prst="rect">
              <a:avLst/>
            </a:prstGeom>
          </p:spPr>
          <p:txBody>
            <a:bodyPr lIns="50800" tIns="50800" rIns="50800" bIns="50800" rtlCol="0" anchor="ctr"/>
            <a:lstStyle/>
            <a:p>
              <a:pPr algn="ctr">
                <a:lnSpc>
                  <a:spcPts val="2700"/>
                </a:lnSpc>
              </a:pPr>
              <a:endParaRPr/>
            </a:p>
          </p:txBody>
        </p:sp>
      </p:grpSp>
      <p:sp>
        <p:nvSpPr>
          <p:cNvPr id="18" name="Freeform 18"/>
          <p:cNvSpPr/>
          <p:nvPr/>
        </p:nvSpPr>
        <p:spPr>
          <a:xfrm>
            <a:off x="-6286500" y="7798318"/>
            <a:ext cx="7315200" cy="2520921"/>
          </a:xfrm>
          <a:custGeom>
            <a:avLst/>
            <a:gdLst/>
            <a:ahLst/>
            <a:cxnLst/>
            <a:rect l="l" t="t" r="r" b="b"/>
            <a:pathLst>
              <a:path w="7315200" h="2520921">
                <a:moveTo>
                  <a:pt x="0" y="0"/>
                </a:moveTo>
                <a:lnTo>
                  <a:pt x="7315200" y="0"/>
                </a:lnTo>
                <a:lnTo>
                  <a:pt x="7315200" y="2520922"/>
                </a:lnTo>
                <a:lnTo>
                  <a:pt x="0" y="252092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9" name="TextBox 19"/>
          <p:cNvSpPr txBox="1"/>
          <p:nvPr/>
        </p:nvSpPr>
        <p:spPr>
          <a:xfrm>
            <a:off x="754634" y="579173"/>
            <a:ext cx="9418320" cy="1000125"/>
          </a:xfrm>
          <a:prstGeom prst="rect">
            <a:avLst/>
          </a:prstGeom>
        </p:spPr>
        <p:txBody>
          <a:bodyPr lIns="0" tIns="0" rIns="0" bIns="0" rtlCol="0" anchor="t">
            <a:spAutoFit/>
          </a:bodyPr>
          <a:lstStyle/>
          <a:p>
            <a:pPr algn="ctr">
              <a:lnSpc>
                <a:spcPts val="7920"/>
              </a:lnSpc>
            </a:pPr>
            <a:r>
              <a:rPr lang="en-US" sz="6600">
                <a:solidFill>
                  <a:srgbClr val="000000"/>
                </a:solidFill>
                <a:latin typeface="League Spartan"/>
              </a:rPr>
              <a:t>TERMINOLOGY</a:t>
            </a:r>
          </a:p>
        </p:txBody>
      </p:sp>
      <p:sp>
        <p:nvSpPr>
          <p:cNvPr id="20" name="TextBox 20"/>
          <p:cNvSpPr txBox="1"/>
          <p:nvPr/>
        </p:nvSpPr>
        <p:spPr>
          <a:xfrm>
            <a:off x="531009" y="6876783"/>
            <a:ext cx="17225983" cy="1428750"/>
          </a:xfrm>
          <a:prstGeom prst="rect">
            <a:avLst/>
          </a:prstGeom>
        </p:spPr>
        <p:txBody>
          <a:bodyPr lIns="0" tIns="0" rIns="0" bIns="0" rtlCol="0" anchor="t">
            <a:spAutoFit/>
          </a:bodyPr>
          <a:lstStyle/>
          <a:p>
            <a:pPr algn="ctr">
              <a:lnSpc>
                <a:spcPts val="5640"/>
              </a:lnSpc>
              <a:spcBef>
                <a:spcPct val="0"/>
              </a:spcBef>
            </a:pPr>
            <a:r>
              <a:rPr lang="en-US" sz="4700">
                <a:solidFill>
                  <a:srgbClr val="000000"/>
                </a:solidFill>
                <a:latin typeface="League Spartan"/>
              </a:rPr>
              <a:t>CHOICE: allowing neighbors to handle and choose their food with dignity when getting food from a pantry. ​</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par>
                                <p:cTn id="15" presetID="53" presetClass="entr" presetSubtype="16"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DFAF6"/>
        </a:solidFill>
        <a:effectLst/>
      </p:bgPr>
    </p:bg>
    <p:spTree>
      <p:nvGrpSpPr>
        <p:cNvPr id="1" name=""/>
        <p:cNvGrpSpPr/>
        <p:nvPr/>
      </p:nvGrpSpPr>
      <p:grpSpPr>
        <a:xfrm>
          <a:off x="0" y="0"/>
          <a:ext cx="0" cy="0"/>
          <a:chOff x="0" y="0"/>
          <a:chExt cx="0" cy="0"/>
        </a:xfrm>
      </p:grpSpPr>
      <p:sp>
        <p:nvSpPr>
          <p:cNvPr id="2" name="Freeform 2"/>
          <p:cNvSpPr/>
          <p:nvPr/>
        </p:nvSpPr>
        <p:spPr>
          <a:xfrm>
            <a:off x="14799159" y="0"/>
            <a:ext cx="3488841" cy="3271281"/>
          </a:xfrm>
          <a:custGeom>
            <a:avLst/>
            <a:gdLst/>
            <a:ahLst/>
            <a:cxnLst/>
            <a:rect l="l" t="t" r="r" b="b"/>
            <a:pathLst>
              <a:path w="3488841" h="3271281">
                <a:moveTo>
                  <a:pt x="0" y="0"/>
                </a:moveTo>
                <a:lnTo>
                  <a:pt x="3488841" y="0"/>
                </a:lnTo>
                <a:lnTo>
                  <a:pt x="3488841" y="3271281"/>
                </a:lnTo>
                <a:lnTo>
                  <a:pt x="0" y="327128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TextBox 3"/>
          <p:cNvSpPr txBox="1"/>
          <p:nvPr/>
        </p:nvSpPr>
        <p:spPr>
          <a:xfrm>
            <a:off x="1229868" y="1869948"/>
            <a:ext cx="15823692" cy="1000125"/>
          </a:xfrm>
          <a:prstGeom prst="rect">
            <a:avLst/>
          </a:prstGeom>
        </p:spPr>
        <p:txBody>
          <a:bodyPr lIns="0" tIns="0" rIns="0" bIns="0" rtlCol="0" anchor="t">
            <a:spAutoFit/>
          </a:bodyPr>
          <a:lstStyle/>
          <a:p>
            <a:pPr algn="ctr">
              <a:lnSpc>
                <a:spcPts val="7920"/>
              </a:lnSpc>
            </a:pPr>
            <a:r>
              <a:rPr lang="en-US" sz="6600">
                <a:solidFill>
                  <a:srgbClr val="000000"/>
                </a:solidFill>
                <a:latin typeface="League Spartan"/>
              </a:rPr>
              <a:t>WHY CHOICE?</a:t>
            </a:r>
          </a:p>
        </p:txBody>
      </p:sp>
      <p:graphicFrame>
        <p:nvGraphicFramePr>
          <p:cNvPr id="4" name="Table 4"/>
          <p:cNvGraphicFramePr>
            <a:graphicFrameLocks noGrp="1"/>
          </p:cNvGraphicFramePr>
          <p:nvPr/>
        </p:nvGraphicFramePr>
        <p:xfrm>
          <a:off x="0" y="3188287"/>
          <a:ext cx="18288000" cy="6276148"/>
        </p:xfrm>
        <a:graphic>
          <a:graphicData uri="http://schemas.openxmlformats.org/drawingml/2006/table">
            <a:tbl>
              <a:tblPr/>
              <a:tblGrid>
                <a:gridCol w="9144000">
                  <a:extLst>
                    <a:ext uri="{9D8B030D-6E8A-4147-A177-3AD203B41FA5}">
                      <a16:colId xmlns:a16="http://schemas.microsoft.com/office/drawing/2014/main" val="20000"/>
                    </a:ext>
                  </a:extLst>
                </a:gridCol>
                <a:gridCol w="9144000">
                  <a:extLst>
                    <a:ext uri="{9D8B030D-6E8A-4147-A177-3AD203B41FA5}">
                      <a16:colId xmlns:a16="http://schemas.microsoft.com/office/drawing/2014/main" val="20001"/>
                    </a:ext>
                  </a:extLst>
                </a:gridCol>
              </a:tblGrid>
              <a:tr h="2920802">
                <a:tc>
                  <a:txBody>
                    <a:bodyPr/>
                    <a:lstStyle/>
                    <a:p>
                      <a:pPr algn="ctr">
                        <a:lnSpc>
                          <a:spcPts val="3419"/>
                        </a:lnSpc>
                        <a:defRPr/>
                      </a:pPr>
                      <a:r>
                        <a:rPr lang="en-US" sz="2850">
                          <a:solidFill>
                            <a:srgbClr val="000000"/>
                          </a:solidFill>
                          <a:latin typeface="Lato Bold"/>
                        </a:rPr>
                        <a:t>More efficient use of resources: </a:t>
                      </a:r>
                      <a:endParaRPr lang="en-US" sz="1100"/>
                    </a:p>
                    <a:p>
                      <a:pPr algn="ctr">
                        <a:lnSpc>
                          <a:spcPts val="3419"/>
                        </a:lnSpc>
                      </a:pPr>
                      <a:r>
                        <a:rPr lang="en-US" sz="2850">
                          <a:solidFill>
                            <a:srgbClr val="000000"/>
                          </a:solidFill>
                          <a:latin typeface="Lato"/>
                        </a:rPr>
                        <a:t>"It's been really easy for them to transition to this [full choice] model because not only does it take </a:t>
                      </a:r>
                      <a:r>
                        <a:rPr lang="en-US" sz="2850">
                          <a:solidFill>
                            <a:srgbClr val="000000"/>
                          </a:solidFill>
                          <a:latin typeface="Lato Bold"/>
                        </a:rPr>
                        <a:t>less time</a:t>
                      </a:r>
                      <a:r>
                        <a:rPr lang="en-US" sz="2850">
                          <a:solidFill>
                            <a:srgbClr val="000000"/>
                          </a:solidFill>
                          <a:latin typeface="Lato"/>
                        </a:rPr>
                        <a:t>, but we can </a:t>
                      </a:r>
                      <a:r>
                        <a:rPr lang="en-US" sz="2850">
                          <a:solidFill>
                            <a:srgbClr val="000000"/>
                          </a:solidFill>
                          <a:latin typeface="Lato Bold"/>
                        </a:rPr>
                        <a:t>serve a lot more</a:t>
                      </a:r>
                      <a:r>
                        <a:rPr lang="en-US" sz="2850">
                          <a:solidFill>
                            <a:srgbClr val="000000"/>
                          </a:solidFill>
                          <a:latin typeface="Lato"/>
                        </a:rPr>
                        <a:t> families."</a:t>
                      </a:r>
                    </a:p>
                  </a:txBody>
                  <a:tcPr marL="96897" marR="96897" marT="96897" marB="9689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592"/>
                    </a:solidFill>
                  </a:tcPr>
                </a:tc>
                <a:tc>
                  <a:txBody>
                    <a:bodyPr/>
                    <a:lstStyle/>
                    <a:p>
                      <a:pPr algn="ctr">
                        <a:lnSpc>
                          <a:spcPts val="3419"/>
                        </a:lnSpc>
                        <a:defRPr/>
                      </a:pPr>
                      <a:r>
                        <a:rPr lang="en-US" sz="2850">
                          <a:solidFill>
                            <a:srgbClr val="000000"/>
                          </a:solidFill>
                          <a:latin typeface="Lato Bold"/>
                        </a:rPr>
                        <a:t>Providing a more dignified experience for neighbors:</a:t>
                      </a:r>
                      <a:endParaRPr lang="en-US" sz="1100"/>
                    </a:p>
                    <a:p>
                      <a:pPr algn="ctr">
                        <a:lnSpc>
                          <a:spcPts val="3419"/>
                        </a:lnSpc>
                      </a:pPr>
                      <a:r>
                        <a:rPr lang="en-US" sz="2850">
                          <a:solidFill>
                            <a:srgbClr val="000000"/>
                          </a:solidFill>
                          <a:latin typeface="Lato"/>
                        </a:rPr>
                        <a:t>"Allowing choice has been so </a:t>
                      </a:r>
                      <a:r>
                        <a:rPr lang="en-US" sz="2850">
                          <a:solidFill>
                            <a:srgbClr val="000000"/>
                          </a:solidFill>
                          <a:latin typeface="Lato Bold"/>
                        </a:rPr>
                        <a:t>powerful </a:t>
                      </a:r>
                      <a:r>
                        <a:rPr lang="en-US" sz="2850">
                          <a:solidFill>
                            <a:srgbClr val="000000"/>
                          </a:solidFill>
                          <a:latin typeface="Lato"/>
                        </a:rPr>
                        <a:t>for people....They feel worthy and </a:t>
                      </a:r>
                      <a:r>
                        <a:rPr lang="en-US" sz="2850">
                          <a:solidFill>
                            <a:srgbClr val="000000"/>
                          </a:solidFill>
                          <a:latin typeface="Lato Bold"/>
                        </a:rPr>
                        <a:t>valued </a:t>
                      </a:r>
                      <a:r>
                        <a:rPr lang="en-US" sz="2850">
                          <a:solidFill>
                            <a:srgbClr val="000000"/>
                          </a:solidFill>
                          <a:latin typeface="Lato"/>
                        </a:rPr>
                        <a:t>because we care enough to check in with them and provide an opportunity for them to shop."</a:t>
                      </a:r>
                    </a:p>
                  </a:txBody>
                  <a:tcPr marL="96897" marR="96897" marT="96897" marB="9689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592"/>
                    </a:solidFill>
                  </a:tcPr>
                </a:tc>
                <a:extLst>
                  <a:ext uri="{0D108BD9-81ED-4DB2-BD59-A6C34878D82A}">
                    <a16:rowId xmlns:a16="http://schemas.microsoft.com/office/drawing/2014/main" val="10000"/>
                  </a:ext>
                </a:extLst>
              </a:tr>
              <a:tr h="3355346">
                <a:tc>
                  <a:txBody>
                    <a:bodyPr/>
                    <a:lstStyle/>
                    <a:p>
                      <a:pPr algn="ctr">
                        <a:lnSpc>
                          <a:spcPts val="3419"/>
                        </a:lnSpc>
                        <a:defRPr/>
                      </a:pPr>
                      <a:r>
                        <a:rPr lang="en-US" sz="2850">
                          <a:solidFill>
                            <a:srgbClr val="000000"/>
                          </a:solidFill>
                          <a:latin typeface="Lato Bold"/>
                        </a:rPr>
                        <a:t>Enriched relationships between neighbors and volunteers, reducing stigma and power dynamics:</a:t>
                      </a:r>
                      <a:endParaRPr lang="en-US" sz="1100"/>
                    </a:p>
                    <a:p>
                      <a:pPr algn="ctr">
                        <a:lnSpc>
                          <a:spcPts val="3419"/>
                        </a:lnSpc>
                      </a:pPr>
                      <a:r>
                        <a:rPr lang="en-US" sz="2850">
                          <a:solidFill>
                            <a:srgbClr val="000000"/>
                          </a:solidFill>
                          <a:latin typeface="Lato"/>
                        </a:rPr>
                        <a:t>"It's much more personal, it's much more about being with the person...[W]e have regulars [who] look for a certain volunteer...and it becomes a bond. For some people that's the only warm face they see."</a:t>
                      </a:r>
                    </a:p>
                  </a:txBody>
                  <a:tcPr marL="96897" marR="96897" marT="96897" marB="9689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592"/>
                    </a:solidFill>
                  </a:tcPr>
                </a:tc>
                <a:tc>
                  <a:txBody>
                    <a:bodyPr/>
                    <a:lstStyle/>
                    <a:p>
                      <a:pPr algn="ctr">
                        <a:lnSpc>
                          <a:spcPts val="3419"/>
                        </a:lnSpc>
                        <a:defRPr/>
                      </a:pPr>
                      <a:r>
                        <a:rPr lang="en-US" sz="2850">
                          <a:solidFill>
                            <a:srgbClr val="000000"/>
                          </a:solidFill>
                          <a:latin typeface="Lato Bold"/>
                        </a:rPr>
                        <a:t>Better meeting neighbor food needs and preferences (reducing food waste)</a:t>
                      </a:r>
                      <a:r>
                        <a:rPr lang="en-US" sz="2850">
                          <a:solidFill>
                            <a:srgbClr val="000000"/>
                          </a:solidFill>
                          <a:latin typeface="Lato"/>
                        </a:rPr>
                        <a:t>:</a:t>
                      </a:r>
                      <a:endParaRPr lang="en-US" sz="1100"/>
                    </a:p>
                    <a:p>
                      <a:pPr algn="ctr">
                        <a:lnSpc>
                          <a:spcPts val="3419"/>
                        </a:lnSpc>
                      </a:pPr>
                      <a:r>
                        <a:rPr lang="en-US" sz="2850">
                          <a:solidFill>
                            <a:srgbClr val="000000"/>
                          </a:solidFill>
                          <a:latin typeface="Lato"/>
                        </a:rPr>
                        <a:t>"It's just a matter of being willing to recognize the value of giving people choice in terms of just the </a:t>
                      </a:r>
                      <a:r>
                        <a:rPr lang="en-US" sz="2850">
                          <a:solidFill>
                            <a:srgbClr val="000000"/>
                          </a:solidFill>
                          <a:latin typeface="Lato Bold"/>
                        </a:rPr>
                        <a:t>dignity </a:t>
                      </a:r>
                      <a:r>
                        <a:rPr lang="en-US" sz="2850">
                          <a:solidFill>
                            <a:srgbClr val="000000"/>
                          </a:solidFill>
                          <a:latin typeface="Lato"/>
                        </a:rPr>
                        <a:t>factor of it, but also in that if you make me take food that I don't like or I'm not going to eat, it is going to be wasted and what's the point?"</a:t>
                      </a:r>
                    </a:p>
                  </a:txBody>
                  <a:tcPr marL="96897" marR="96897" marT="96897" marB="96897"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592"/>
                    </a:solidFill>
                  </a:tcPr>
                </a:tc>
                <a:extLst>
                  <a:ext uri="{0D108BD9-81ED-4DB2-BD59-A6C34878D82A}">
                    <a16:rowId xmlns:a16="http://schemas.microsoft.com/office/drawing/2014/main" val="10001"/>
                  </a:ext>
                </a:extLst>
              </a:tr>
            </a:tbl>
          </a:graphicData>
        </a:graphic>
      </p:graphicFrame>
      <p:sp>
        <p:nvSpPr>
          <p:cNvPr id="5" name="TextBox 5"/>
          <p:cNvSpPr txBox="1"/>
          <p:nvPr/>
        </p:nvSpPr>
        <p:spPr>
          <a:xfrm>
            <a:off x="1024128" y="720090"/>
            <a:ext cx="4617720" cy="304800"/>
          </a:xfrm>
          <a:prstGeom prst="rect">
            <a:avLst/>
          </a:prstGeom>
        </p:spPr>
        <p:txBody>
          <a:bodyPr lIns="0" tIns="0" rIns="0" bIns="0" rtlCol="0" anchor="t">
            <a:spAutoFit/>
          </a:bodyPr>
          <a:lstStyle/>
          <a:p>
            <a:pPr algn="l">
              <a:lnSpc>
                <a:spcPts val="2160"/>
              </a:lnSpc>
            </a:pPr>
            <a:r>
              <a:rPr lang="en-US" sz="1800">
                <a:solidFill>
                  <a:srgbClr val="000000"/>
                </a:solidFill>
                <a:latin typeface="Arial"/>
              </a:rPr>
              <a:t>DEFINING CHOICE</a:t>
            </a:r>
          </a:p>
        </p:txBody>
      </p:sp>
    </p:spTree>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DFAF6"/>
        </a:solidFill>
        <a:effectLst/>
      </p:bgPr>
    </p:bg>
    <p:spTree>
      <p:nvGrpSpPr>
        <p:cNvPr id="1" name=""/>
        <p:cNvGrpSpPr/>
        <p:nvPr/>
      </p:nvGrpSpPr>
      <p:grpSpPr>
        <a:xfrm>
          <a:off x="0" y="0"/>
          <a:ext cx="0" cy="0"/>
          <a:chOff x="0" y="0"/>
          <a:chExt cx="0" cy="0"/>
        </a:xfrm>
      </p:grpSpPr>
      <p:grpSp>
        <p:nvGrpSpPr>
          <p:cNvPr id="2" name="Group 2"/>
          <p:cNvGrpSpPr/>
          <p:nvPr/>
        </p:nvGrpSpPr>
        <p:grpSpPr>
          <a:xfrm>
            <a:off x="-10676" y="0"/>
            <a:ext cx="3826478" cy="10287000"/>
            <a:chOff x="0" y="0"/>
            <a:chExt cx="5101970" cy="13716000"/>
          </a:xfrm>
        </p:grpSpPr>
        <p:sp>
          <p:nvSpPr>
            <p:cNvPr id="3" name="Freeform 3"/>
            <p:cNvSpPr/>
            <p:nvPr/>
          </p:nvSpPr>
          <p:spPr>
            <a:xfrm>
              <a:off x="0" y="0"/>
              <a:ext cx="5101971" cy="13716000"/>
            </a:xfrm>
            <a:custGeom>
              <a:avLst/>
              <a:gdLst/>
              <a:ahLst/>
              <a:cxnLst/>
              <a:rect l="l" t="t" r="r" b="b"/>
              <a:pathLst>
                <a:path w="5101971" h="13716000">
                  <a:moveTo>
                    <a:pt x="5101971" y="0"/>
                  </a:moveTo>
                  <a:lnTo>
                    <a:pt x="0" y="0"/>
                  </a:lnTo>
                  <a:lnTo>
                    <a:pt x="0" y="13716000"/>
                  </a:lnTo>
                  <a:lnTo>
                    <a:pt x="5101971" y="13716000"/>
                  </a:lnTo>
                  <a:lnTo>
                    <a:pt x="5101971" y="0"/>
                  </a:lnTo>
                  <a:close/>
                </a:path>
              </a:pathLst>
            </a:custGeom>
            <a:solidFill>
              <a:srgbClr val="D2D592"/>
            </a:solidFill>
          </p:spPr>
        </p:sp>
      </p:grpSp>
      <p:sp>
        <p:nvSpPr>
          <p:cNvPr id="4" name="Freeform 4"/>
          <p:cNvSpPr/>
          <p:nvPr/>
        </p:nvSpPr>
        <p:spPr>
          <a:xfrm>
            <a:off x="-14122" y="0"/>
            <a:ext cx="3822886" cy="3833442"/>
          </a:xfrm>
          <a:custGeom>
            <a:avLst/>
            <a:gdLst/>
            <a:ahLst/>
            <a:cxnLst/>
            <a:rect l="l" t="t" r="r" b="b"/>
            <a:pathLst>
              <a:path w="3822886" h="3833442">
                <a:moveTo>
                  <a:pt x="0" y="0"/>
                </a:moveTo>
                <a:lnTo>
                  <a:pt x="3822886" y="0"/>
                </a:lnTo>
                <a:lnTo>
                  <a:pt x="3822886" y="3833442"/>
                </a:lnTo>
                <a:lnTo>
                  <a:pt x="0" y="38334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5" name="Group 5"/>
          <p:cNvGrpSpPr/>
          <p:nvPr/>
        </p:nvGrpSpPr>
        <p:grpSpPr>
          <a:xfrm>
            <a:off x="3815802" y="0"/>
            <a:ext cx="3840510" cy="3840510"/>
            <a:chOff x="0" y="0"/>
            <a:chExt cx="5120680" cy="5120680"/>
          </a:xfrm>
        </p:grpSpPr>
        <p:sp>
          <p:nvSpPr>
            <p:cNvPr id="6" name="Freeform 6"/>
            <p:cNvSpPr/>
            <p:nvPr/>
          </p:nvSpPr>
          <p:spPr>
            <a:xfrm>
              <a:off x="0" y="0"/>
              <a:ext cx="5120640" cy="5120640"/>
            </a:xfrm>
            <a:custGeom>
              <a:avLst/>
              <a:gdLst/>
              <a:ahLst/>
              <a:cxnLst/>
              <a:rect l="l" t="t" r="r" b="b"/>
              <a:pathLst>
                <a:path w="5120640" h="5120640">
                  <a:moveTo>
                    <a:pt x="0" y="5120640"/>
                  </a:moveTo>
                  <a:cubicBezTo>
                    <a:pt x="2828163" y="5120640"/>
                    <a:pt x="5120640" y="2828163"/>
                    <a:pt x="5120640" y="0"/>
                  </a:cubicBezTo>
                  <a:lnTo>
                    <a:pt x="0" y="0"/>
                  </a:lnTo>
                  <a:lnTo>
                    <a:pt x="0" y="5120640"/>
                  </a:lnTo>
                  <a:close/>
                </a:path>
              </a:pathLst>
            </a:custGeom>
            <a:solidFill>
              <a:srgbClr val="4B7E1B"/>
            </a:solidFill>
          </p:spPr>
        </p:sp>
      </p:grpSp>
      <p:grpSp>
        <p:nvGrpSpPr>
          <p:cNvPr id="7" name="Group 7"/>
          <p:cNvGrpSpPr/>
          <p:nvPr/>
        </p:nvGrpSpPr>
        <p:grpSpPr>
          <a:xfrm>
            <a:off x="3802876" y="6462699"/>
            <a:ext cx="3826476" cy="3840661"/>
            <a:chOff x="0" y="0"/>
            <a:chExt cx="5101968" cy="5120882"/>
          </a:xfrm>
        </p:grpSpPr>
        <p:sp>
          <p:nvSpPr>
            <p:cNvPr id="8" name="Freeform 8"/>
            <p:cNvSpPr/>
            <p:nvPr/>
          </p:nvSpPr>
          <p:spPr>
            <a:xfrm>
              <a:off x="0" y="0"/>
              <a:ext cx="5101971" cy="5120894"/>
            </a:xfrm>
            <a:custGeom>
              <a:avLst/>
              <a:gdLst/>
              <a:ahLst/>
              <a:cxnLst/>
              <a:rect l="l" t="t" r="r" b="b"/>
              <a:pathLst>
                <a:path w="5101971" h="5120894">
                  <a:moveTo>
                    <a:pt x="5101971" y="5120894"/>
                  </a:moveTo>
                  <a:lnTo>
                    <a:pt x="0" y="5120894"/>
                  </a:lnTo>
                  <a:lnTo>
                    <a:pt x="0" y="0"/>
                  </a:lnTo>
                  <a:lnTo>
                    <a:pt x="5101971" y="5120894"/>
                  </a:lnTo>
                  <a:close/>
                </a:path>
              </a:pathLst>
            </a:custGeom>
            <a:solidFill>
              <a:srgbClr val="4B7E1B"/>
            </a:solidFill>
          </p:spPr>
        </p:sp>
      </p:grpSp>
      <p:grpSp>
        <p:nvGrpSpPr>
          <p:cNvPr id="9" name="Group 9"/>
          <p:cNvGrpSpPr/>
          <p:nvPr/>
        </p:nvGrpSpPr>
        <p:grpSpPr>
          <a:xfrm>
            <a:off x="-15925" y="6462699"/>
            <a:ext cx="3826476" cy="3840661"/>
            <a:chOff x="0" y="0"/>
            <a:chExt cx="5101968" cy="5120882"/>
          </a:xfrm>
        </p:grpSpPr>
        <p:sp>
          <p:nvSpPr>
            <p:cNvPr id="10" name="Freeform 10"/>
            <p:cNvSpPr/>
            <p:nvPr/>
          </p:nvSpPr>
          <p:spPr>
            <a:xfrm>
              <a:off x="0" y="0"/>
              <a:ext cx="5101971" cy="5120894"/>
            </a:xfrm>
            <a:custGeom>
              <a:avLst/>
              <a:gdLst/>
              <a:ahLst/>
              <a:cxnLst/>
              <a:rect l="l" t="t" r="r" b="b"/>
              <a:pathLst>
                <a:path w="5101971" h="5120894">
                  <a:moveTo>
                    <a:pt x="5101971" y="5120894"/>
                  </a:moveTo>
                  <a:lnTo>
                    <a:pt x="0" y="5120894"/>
                  </a:lnTo>
                  <a:lnTo>
                    <a:pt x="0" y="0"/>
                  </a:lnTo>
                  <a:lnTo>
                    <a:pt x="5101971" y="5120894"/>
                  </a:lnTo>
                  <a:close/>
                </a:path>
              </a:pathLst>
            </a:custGeom>
            <a:solidFill>
              <a:srgbClr val="D2D592"/>
            </a:solidFill>
          </p:spPr>
        </p:sp>
      </p:grpSp>
      <p:sp>
        <p:nvSpPr>
          <p:cNvPr id="11" name="TextBox 11"/>
          <p:cNvSpPr txBox="1"/>
          <p:nvPr/>
        </p:nvSpPr>
        <p:spPr>
          <a:xfrm>
            <a:off x="6583680" y="3584067"/>
            <a:ext cx="11210407" cy="2266950"/>
          </a:xfrm>
          <a:prstGeom prst="rect">
            <a:avLst/>
          </a:prstGeom>
        </p:spPr>
        <p:txBody>
          <a:bodyPr lIns="0" tIns="0" rIns="0" bIns="0" rtlCol="0" anchor="t">
            <a:spAutoFit/>
          </a:bodyPr>
          <a:lstStyle/>
          <a:p>
            <a:pPr algn="l">
              <a:lnSpc>
                <a:spcPts val="5940"/>
              </a:lnSpc>
            </a:pPr>
            <a:r>
              <a:rPr lang="en-US" sz="4950">
                <a:solidFill>
                  <a:srgbClr val="000000"/>
                </a:solidFill>
                <a:latin typeface="Lato Bold"/>
              </a:rPr>
              <a:t>79% of pantries that increased their level of choice said overall operations improved.</a:t>
            </a:r>
          </a:p>
        </p:txBody>
      </p:sp>
      <p:sp>
        <p:nvSpPr>
          <p:cNvPr id="12" name="TextBox 12"/>
          <p:cNvSpPr txBox="1"/>
          <p:nvPr/>
        </p:nvSpPr>
        <p:spPr>
          <a:xfrm>
            <a:off x="5509260" y="2955417"/>
            <a:ext cx="969264" cy="2407539"/>
          </a:xfrm>
          <a:prstGeom prst="rect">
            <a:avLst/>
          </a:prstGeom>
        </p:spPr>
        <p:txBody>
          <a:bodyPr lIns="0" tIns="0" rIns="0" bIns="0" rtlCol="0" anchor="t">
            <a:spAutoFit/>
          </a:bodyPr>
          <a:lstStyle/>
          <a:p>
            <a:pPr algn="l">
              <a:lnSpc>
                <a:spcPts val="18000"/>
              </a:lnSpc>
            </a:pPr>
            <a:r>
              <a:rPr lang="en-US" sz="15000">
                <a:solidFill>
                  <a:srgbClr val="000000"/>
                </a:solidFill>
                <a:latin typeface="Arimo Bold"/>
              </a:rPr>
              <a:t>“</a:t>
            </a:r>
          </a:p>
        </p:txBody>
      </p:sp>
      <p:sp>
        <p:nvSpPr>
          <p:cNvPr id="13" name="TextBox 13"/>
          <p:cNvSpPr txBox="1"/>
          <p:nvPr/>
        </p:nvSpPr>
        <p:spPr>
          <a:xfrm>
            <a:off x="5993892" y="6453174"/>
            <a:ext cx="10971586" cy="1095375"/>
          </a:xfrm>
          <a:prstGeom prst="rect">
            <a:avLst/>
          </a:prstGeom>
        </p:spPr>
        <p:txBody>
          <a:bodyPr lIns="0" tIns="0" rIns="0" bIns="0" rtlCol="0" anchor="t">
            <a:spAutoFit/>
          </a:bodyPr>
          <a:lstStyle/>
          <a:p>
            <a:pPr algn="l">
              <a:lnSpc>
                <a:spcPts val="4320"/>
              </a:lnSpc>
            </a:pPr>
            <a:r>
              <a:rPr lang="en-US" sz="3600">
                <a:solidFill>
                  <a:srgbClr val="000000"/>
                </a:solidFill>
                <a:latin typeface="Lato Italics"/>
              </a:rPr>
              <a:t>-Morgan Stanley Choice &amp; Family Grant Finding (Year 2 Evaluation)</a:t>
            </a:r>
          </a:p>
        </p:txBody>
      </p:sp>
      <p:sp>
        <p:nvSpPr>
          <p:cNvPr id="14" name="TextBox 14"/>
          <p:cNvSpPr txBox="1"/>
          <p:nvPr/>
        </p:nvSpPr>
        <p:spPr>
          <a:xfrm>
            <a:off x="9683276" y="4655629"/>
            <a:ext cx="969264" cy="2407539"/>
          </a:xfrm>
          <a:prstGeom prst="rect">
            <a:avLst/>
          </a:prstGeom>
        </p:spPr>
        <p:txBody>
          <a:bodyPr lIns="0" tIns="0" rIns="0" bIns="0" rtlCol="0" anchor="t">
            <a:spAutoFit/>
          </a:bodyPr>
          <a:lstStyle/>
          <a:p>
            <a:pPr algn="l">
              <a:lnSpc>
                <a:spcPts val="18000"/>
              </a:lnSpc>
            </a:pPr>
            <a:r>
              <a:rPr lang="en-US" sz="15000">
                <a:solidFill>
                  <a:srgbClr val="000000"/>
                </a:solidFill>
                <a:latin typeface="Arimo Bold"/>
              </a:rPr>
              <a:t>”</a:t>
            </a:r>
          </a:p>
        </p:txBody>
      </p:sp>
    </p:spTree>
  </p:cSld>
  <p:clrMapOvr>
    <a:masterClrMapping/>
  </p:clrMapOvr>
  <p:transition spd="slow">
    <p:wip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5e507797-fcf9-4cd5-85db-35b878d5f360">
      <Terms xmlns="http://schemas.microsoft.com/office/infopath/2007/PartnerControls"/>
    </lcf76f155ced4ddcb4097134ff3c332f>
    <TaxCatchAll xmlns="5398b078-0ecf-4f11-a43f-f68ec9a90acf" xsi:nil="true"/>
    <SharedWithUsers xmlns="5398b078-0ecf-4f11-a43f-f68ec9a90acf">
      <UserInfo>
        <DisplayName>Trish Tobbe</DisplayName>
        <AccountId>12</AccountId>
        <AccountType/>
      </UserInfo>
      <UserInfo>
        <DisplayName>Clifton Griffin</DisplayName>
        <AccountId>13</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E0222EA94F37D4781A0944E2156F130" ma:contentTypeVersion="13" ma:contentTypeDescription="Create a new document." ma:contentTypeScope="" ma:versionID="5926a9921f0e720833a1f390ddf4234f">
  <xsd:schema xmlns:xsd="http://www.w3.org/2001/XMLSchema" xmlns:xs="http://www.w3.org/2001/XMLSchema" xmlns:p="http://schemas.microsoft.com/office/2006/metadata/properties" xmlns:ns2="5e507797-fcf9-4cd5-85db-35b878d5f360" xmlns:ns3="5398b078-0ecf-4f11-a43f-f68ec9a90acf" targetNamespace="http://schemas.microsoft.com/office/2006/metadata/properties" ma:root="true" ma:fieldsID="25e539b56eff7a97a252598f5e60f079" ns2:_="" ns3:_="">
    <xsd:import namespace="5e507797-fcf9-4cd5-85db-35b878d5f360"/>
    <xsd:import namespace="5398b078-0ecf-4f11-a43f-f68ec9a90ac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e507797-fcf9-4cd5-85db-35b878d5f36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e14dd437-c731-4b11-b1c8-13b1b07e797d"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398b078-0ecf-4f11-a43f-f68ec9a90ac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ed587aac-0bd7-449b-855a-552cac0a4131}" ma:internalName="TaxCatchAll" ma:showField="CatchAllData" ma:web="5398b078-0ecf-4f11-a43f-f68ec9a90ac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64F94D7-6D7A-4FA3-A2FD-CBC1A8F3F9D4}">
  <ds:schemaRefs>
    <ds:schemaRef ds:uri="http://schemas.microsoft.com/sharepoint/v3/contenttype/forms"/>
  </ds:schemaRefs>
</ds:datastoreItem>
</file>

<file path=customXml/itemProps2.xml><?xml version="1.0" encoding="utf-8"?>
<ds:datastoreItem xmlns:ds="http://schemas.openxmlformats.org/officeDocument/2006/customXml" ds:itemID="{E82A8DD4-85A4-468F-A36E-CEC128DD0CB1}">
  <ds:schemaRefs>
    <ds:schemaRef ds:uri="5398b078-0ecf-4f11-a43f-f68ec9a90acf"/>
    <ds:schemaRef ds:uri="5e507797-fcf9-4cd5-85db-35b878d5f360"/>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058EECD9-EB87-4667-8744-8DAF565A0F5C}">
  <ds:schemaRefs>
    <ds:schemaRef ds:uri="5398b078-0ecf-4f11-a43f-f68ec9a90acf"/>
    <ds:schemaRef ds:uri="5e507797-fcf9-4cd5-85db-35b878d5f36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Custom</PresentationFormat>
  <Slides>18</Slides>
  <Notes>18</Notes>
  <HiddenSlides>0</HiddenSlide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Morgan Stanley Grant Kickoff Presentation for Partners_August 2023</dc:title>
  <cp:revision>1</cp:revision>
  <dcterms:created xsi:type="dcterms:W3CDTF">2006-08-16T00:00:00Z</dcterms:created>
  <dcterms:modified xsi:type="dcterms:W3CDTF">2023-08-11T12:43:51Z</dcterms:modified>
  <dc:identifier>DAFrDDVxtWI</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0x010100DE0222EA94F37D4781A0944E2156F130</vt:lpwstr>
  </property>
  <property fmtid="{D5CDD505-2E9C-101B-9397-08002B2CF9AE}" pid="3" name="MediaServiceImageTags">
    <vt:lpwstr/>
  </property>
</Properties>
</file>