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1_9A6250EA.xml" ContentType="application/vnd.ms-powerpoint.comment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09_402D48A1.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3.xml" ContentType="application/inkml+xml"/>
  <Override PartName="/ppt/ink/ink4.xml" ContentType="application/inkml+xml"/>
  <Override PartName="/ppt/comments/modernComment_11F_94E614B1.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5.xml" ContentType="application/inkml+xml"/>
  <Override PartName="/ppt/ink/ink6.xml" ContentType="application/inkml+xml"/>
  <Override PartName="/ppt/notesSlides/notesSlide15.xml" ContentType="application/vnd.openxmlformats-officedocument.presentationml.notesSlide+xml"/>
  <Override PartName="/ppt/comments/modernComment_123_2ED86CC.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121_7C94DF3C.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32"/>
  </p:notesMasterIdLst>
  <p:sldIdLst>
    <p:sldId id="256" r:id="rId6"/>
    <p:sldId id="257" r:id="rId7"/>
    <p:sldId id="258" r:id="rId8"/>
    <p:sldId id="290" r:id="rId9"/>
    <p:sldId id="265" r:id="rId10"/>
    <p:sldId id="274" r:id="rId11"/>
    <p:sldId id="275" r:id="rId12"/>
    <p:sldId id="317" r:id="rId13"/>
    <p:sldId id="319" r:id="rId14"/>
    <p:sldId id="320" r:id="rId15"/>
    <p:sldId id="318" r:id="rId16"/>
    <p:sldId id="269" r:id="rId17"/>
    <p:sldId id="282" r:id="rId18"/>
    <p:sldId id="284" r:id="rId19"/>
    <p:sldId id="321" r:id="rId20"/>
    <p:sldId id="283" r:id="rId21"/>
    <p:sldId id="272" r:id="rId22"/>
    <p:sldId id="287" r:id="rId23"/>
    <p:sldId id="285" r:id="rId24"/>
    <p:sldId id="322" r:id="rId25"/>
    <p:sldId id="288" r:id="rId26"/>
    <p:sldId id="291" r:id="rId27"/>
    <p:sldId id="260" r:id="rId28"/>
    <p:sldId id="263" r:id="rId29"/>
    <p:sldId id="264" r:id="rId30"/>
    <p:sldId id="28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574D1C-EE71-AF0C-4287-07B3F26EFFC6}" name="Madison Monahan" initials="MM" userId="S::madison.monahan@daretocare.org::69a2845c-0ad8-4be0-9dc7-5662fee7e26f" providerId="AD"/>
  <p188:author id="{6963976C-C675-2136-8D72-95054A383421}" name="Trish Tobbe" initials="TT" userId="S::Trish.Tobbe@daretocare.org::3dc64592-6c84-4b23-a948-38c3116d9bb6" providerId="AD"/>
  <p188:author id="{FCC5C1E8-33CB-942B-63B9-81B089E70327}" name="Trish Tobbe" initials="TT" userId="S::trish.tobbe@daretocare.org::3dc64592-6c84-4b23-a948-38c3116d9bb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D121F8-A33C-4AE5-B538-C8F022716724}" v="3" dt="2023-12-27T14:11:33.9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19" autoAdjust="0"/>
  </p:normalViewPr>
  <p:slideViewPr>
    <p:cSldViewPr snapToGrid="0">
      <p:cViewPr>
        <p:scale>
          <a:sx n="80" d="100"/>
          <a:sy n="80" d="100"/>
        </p:scale>
        <p:origin x="112" y="-12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omments/modernComment_101_9A6250EA.xml><?xml version="1.0" encoding="utf-8"?>
<p188:cmLst xmlns:a="http://schemas.openxmlformats.org/drawingml/2006/main" xmlns:r="http://schemas.openxmlformats.org/officeDocument/2006/relationships" xmlns:p188="http://schemas.microsoft.com/office/powerpoint/2018/8/main">
  <p188:cm id="{64D5E377-0BA1-4981-942F-E29BCDC40CAD}" authorId="{89574D1C-EE71-AF0C-4287-07B3F26EFFC6}" created="2023-07-27T13:13:07.857">
    <ac:deMkLst xmlns:ac="http://schemas.microsoft.com/office/drawing/2013/main/command">
      <pc:docMk xmlns:pc="http://schemas.microsoft.com/office/powerpoint/2013/main/command"/>
      <pc:sldMk xmlns:pc="http://schemas.microsoft.com/office/powerpoint/2013/main/command" cId="2590134506" sldId="257"/>
      <ac:picMk id="6" creationId="{AE198854-957A-012A-D8EF-C6CE2109E770}"/>
    </ac:deMkLst>
    <p188:txBody>
      <a:bodyPr/>
      <a:lstStyle/>
      <a:p>
        <a:r>
          <a:rPr lang="en-US"/>
          <a:t>Added this as a reminder!</a:t>
        </a:r>
      </a:p>
    </p188:txBody>
  </p188:cm>
</p188:cmLst>
</file>

<file path=ppt/comments/modernComment_109_402D48A1.xml><?xml version="1.0" encoding="utf-8"?>
<p188:cmLst xmlns:a="http://schemas.openxmlformats.org/drawingml/2006/main" xmlns:r="http://schemas.openxmlformats.org/officeDocument/2006/relationships" xmlns:p188="http://schemas.microsoft.com/office/powerpoint/2018/8/main">
  <p188:cm id="{7680FA15-92E1-42FA-81B6-AF881DBEC360}" authorId="{89574D1C-EE71-AF0C-4287-07B3F26EFFC6}" created="2023-07-27T13:38:46.135">
    <pc:sldMkLst xmlns:pc="http://schemas.microsoft.com/office/powerpoint/2013/main/command">
      <pc:docMk/>
      <pc:sldMk cId="1076709537" sldId="265"/>
    </pc:sldMkLst>
    <p188:replyLst>
      <p188:reply id="{6986FAF3-04F1-448B-BBDA-C6D31A5CC92F}" authorId="{89574D1C-EE71-AF0C-4287-07B3F26EFFC6}" created="2023-07-27T13:39:44.731">
        <p188:txBody>
          <a:bodyPr/>
          <a:lstStyle/>
          <a:p>
            <a:r>
              <a:rPr lang="en-US"/>
              <a:t>and put the due date from slide 12 somewhere else? Maybe we have another slide that has the deadlines for each...</a:t>
            </a:r>
          </a:p>
        </p188:txBody>
      </p188:reply>
    </p188:replyLst>
    <p188:txBody>
      <a:bodyPr/>
      <a:lstStyle/>
      <a:p>
        <a:r>
          <a:rPr lang="en-US"/>
          <a:t>[@Trish Tobbe] do you think we should move slides 13 to 15 to be after slide #6? and maybe delete slide 12?</a:t>
        </a:r>
      </a:p>
    </p188:txBody>
  </p188:cm>
</p188:cmLst>
</file>

<file path=ppt/comments/modernComment_11F_94E614B1.xml><?xml version="1.0" encoding="utf-8"?>
<p188:cmLst xmlns:a="http://schemas.openxmlformats.org/drawingml/2006/main" xmlns:r="http://schemas.openxmlformats.org/officeDocument/2006/relationships" xmlns:p188="http://schemas.microsoft.com/office/powerpoint/2018/8/main">
  <p188:cm id="{D0347C3B-07FF-42A9-8466-EB7E06002DFC}" authorId="{89574D1C-EE71-AF0C-4287-07B3F26EFFC6}" created="2023-07-27T14:46:17.988">
    <ac:deMkLst xmlns:ac="http://schemas.microsoft.com/office/drawing/2013/main/command">
      <pc:docMk xmlns:pc="http://schemas.microsoft.com/office/powerpoint/2013/main/command"/>
      <pc:sldMk xmlns:pc="http://schemas.microsoft.com/office/powerpoint/2013/main/command" cId="2498106545" sldId="287"/>
      <ac:spMk id="4" creationId="{3FD06FA8-BC57-AC1B-BDB3-5519AEA4B8E4}"/>
    </ac:deMkLst>
    <p188:txBody>
      <a:bodyPr/>
      <a:lstStyle/>
      <a:p>
        <a:r>
          <a:rPr lang="en-US"/>
          <a:t>[@Trish Tobbe] put the "no signatures required" on a few pages </a:t>
        </a:r>
      </a:p>
    </p188:txBody>
  </p188:cm>
</p188:cmLst>
</file>

<file path=ppt/comments/modernComment_121_7C94DF3C.xml><?xml version="1.0" encoding="utf-8"?>
<p188:cmLst xmlns:a="http://schemas.openxmlformats.org/drawingml/2006/main" xmlns:r="http://schemas.openxmlformats.org/officeDocument/2006/relationships" xmlns:p188="http://schemas.microsoft.com/office/powerpoint/2018/8/main">
  <p188:cm id="{FF1C0205-E382-4576-B3D3-70B6D23FA42A}" authorId="{89574D1C-EE71-AF0C-4287-07B3F26EFFC6}" created="2023-07-27T13:24:05.157">
    <ac:deMkLst xmlns:ac="http://schemas.microsoft.com/office/drawing/2013/main/command">
      <pc:docMk xmlns:pc="http://schemas.microsoft.com/office/powerpoint/2013/main/command"/>
      <pc:sldMk xmlns:pc="http://schemas.microsoft.com/office/powerpoint/2013/main/command" cId="2090131260" sldId="289"/>
      <ac:spMk id="5" creationId="{00000000-0000-0000-0000-000000000000}"/>
    </ac:deMkLst>
    <p188:txBody>
      <a:bodyPr/>
      <a:lstStyle/>
      <a:p>
        <a:r>
          <a:rPr lang="en-US"/>
          <a:t>Added a slide for questions</a:t>
        </a:r>
      </a:p>
    </p188:txBody>
    <p188:extLst>
      <p:ext xmlns:p="http://schemas.openxmlformats.org/presentationml/2006/main" uri="{57CB4572-C831-44C2-8A1C-0ADB6CCDFE69}">
        <p223:reactions xmlns:p223="http://schemas.microsoft.com/office/powerpoint/2022/03/main">
          <p223:rxn type="👍">
            <p223:instance time="2023-07-27T14:08:28.897" authorId="{FCC5C1E8-33CB-942B-63B9-81B089E70327}"/>
          </p223:rxn>
        </p223:reactions>
      </p:ext>
    </p188:extLst>
  </p188:cm>
</p188:cmLst>
</file>

<file path=ppt/comments/modernComment_123_2ED86CC.xml><?xml version="1.0" encoding="utf-8"?>
<p188:cmLst xmlns:a="http://schemas.openxmlformats.org/drawingml/2006/main" xmlns:r="http://schemas.openxmlformats.org/officeDocument/2006/relationships" xmlns:p188="http://schemas.microsoft.com/office/powerpoint/2018/8/main">
  <p188:cm id="{66AD6614-C225-4F77-BF0B-FC37F08ECA29}" authorId="{89574D1C-EE71-AF0C-4287-07B3F26EFFC6}" created="2023-07-27T14:36:50.546">
    <pc:sldMkLst xmlns:pc="http://schemas.microsoft.com/office/powerpoint/2013/main/command">
      <pc:docMk/>
      <pc:sldMk cId="49120972" sldId="291"/>
    </pc:sldMkLst>
    <p188:txBody>
      <a:bodyPr/>
      <a:lstStyle/>
      <a:p>
        <a:r>
          <a:rPr lang="en-US"/>
          <a:t>Added this slide as a break like the other ones you had! Feel free to change the wording</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C455D0-6908-406F-9BBB-15DE5A53B15B}"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4111D513-62A7-4A17-AD85-427EBA1540F7}">
      <dgm:prSet/>
      <dgm:spPr/>
      <dgm:t>
        <a:bodyPr/>
        <a:lstStyle/>
        <a:p>
          <a:r>
            <a:rPr lang="en-US"/>
            <a:t>Partner Size</a:t>
          </a:r>
        </a:p>
      </dgm:t>
    </dgm:pt>
    <dgm:pt modelId="{B8259A1B-05A1-4492-8FEF-EFE6C424939C}" type="parTrans" cxnId="{4521EB85-F417-44EF-B2EC-5824A1F22DC7}">
      <dgm:prSet/>
      <dgm:spPr/>
      <dgm:t>
        <a:bodyPr/>
        <a:lstStyle/>
        <a:p>
          <a:endParaRPr lang="en-US"/>
        </a:p>
      </dgm:t>
    </dgm:pt>
    <dgm:pt modelId="{B4C272BC-47AB-4344-8817-8FE11EC152D1}" type="sibTrans" cxnId="{4521EB85-F417-44EF-B2EC-5824A1F22DC7}">
      <dgm:prSet/>
      <dgm:spPr/>
      <dgm:t>
        <a:bodyPr/>
        <a:lstStyle/>
        <a:p>
          <a:endParaRPr lang="en-US"/>
        </a:p>
      </dgm:t>
    </dgm:pt>
    <dgm:pt modelId="{6BD75FFC-BB1A-4F7E-BCCD-5E58BCEE01E2}">
      <dgm:prSet/>
      <dgm:spPr/>
      <dgm:t>
        <a:bodyPr/>
        <a:lstStyle/>
        <a:p>
          <a:r>
            <a:rPr lang="en-US"/>
            <a:t>Fundraising</a:t>
          </a:r>
        </a:p>
      </dgm:t>
    </dgm:pt>
    <dgm:pt modelId="{B61FD9DD-07A8-43E3-AEA3-880E9DDFF6FC}" type="parTrans" cxnId="{14297657-F8F4-4FFA-9F37-9B2220E7F0DC}">
      <dgm:prSet/>
      <dgm:spPr/>
      <dgm:t>
        <a:bodyPr/>
        <a:lstStyle/>
        <a:p>
          <a:endParaRPr lang="en-US"/>
        </a:p>
      </dgm:t>
    </dgm:pt>
    <dgm:pt modelId="{191B0FF9-3D08-417A-A1BB-F2EB12EAEBD2}" type="sibTrans" cxnId="{14297657-F8F4-4FFA-9F37-9B2220E7F0DC}">
      <dgm:prSet/>
      <dgm:spPr/>
      <dgm:t>
        <a:bodyPr/>
        <a:lstStyle/>
        <a:p>
          <a:endParaRPr lang="en-US"/>
        </a:p>
      </dgm:t>
    </dgm:pt>
    <dgm:pt modelId="{183FA83F-D011-4F0A-84EC-5304927F8E2C}">
      <dgm:prSet/>
      <dgm:spPr/>
      <dgm:t>
        <a:bodyPr/>
        <a:lstStyle/>
        <a:p>
          <a:r>
            <a:rPr lang="en-US"/>
            <a:t>Grant Reporting</a:t>
          </a:r>
        </a:p>
      </dgm:t>
    </dgm:pt>
    <dgm:pt modelId="{A19D2441-CC42-4755-9C83-352A90FD4B63}" type="parTrans" cxnId="{A81C6546-DF84-40DD-89A8-B07166103B40}">
      <dgm:prSet/>
      <dgm:spPr/>
      <dgm:t>
        <a:bodyPr/>
        <a:lstStyle/>
        <a:p>
          <a:endParaRPr lang="en-US"/>
        </a:p>
      </dgm:t>
    </dgm:pt>
    <dgm:pt modelId="{32B3BD87-469C-4A18-A160-9159D66B8396}" type="sibTrans" cxnId="{A81C6546-DF84-40DD-89A8-B07166103B40}">
      <dgm:prSet/>
      <dgm:spPr/>
      <dgm:t>
        <a:bodyPr/>
        <a:lstStyle/>
        <a:p>
          <a:endParaRPr lang="en-US"/>
        </a:p>
      </dgm:t>
    </dgm:pt>
    <dgm:pt modelId="{092715BE-5833-474B-8F97-654CF1F897B3}">
      <dgm:prSet/>
      <dgm:spPr/>
      <dgm:t>
        <a:bodyPr/>
        <a:lstStyle/>
        <a:p>
          <a:r>
            <a:rPr lang="en-US"/>
            <a:t>Increasing Community Awareness</a:t>
          </a:r>
        </a:p>
      </dgm:t>
    </dgm:pt>
    <dgm:pt modelId="{9A237DA7-12E0-4A5A-A6D3-448C6CDAB4A3}" type="parTrans" cxnId="{0F1C8CBC-D638-42CF-803C-553B405BFEE7}">
      <dgm:prSet/>
      <dgm:spPr/>
      <dgm:t>
        <a:bodyPr/>
        <a:lstStyle/>
        <a:p>
          <a:endParaRPr lang="en-US"/>
        </a:p>
      </dgm:t>
    </dgm:pt>
    <dgm:pt modelId="{CC22FF9A-49D9-452B-BFF9-9BD8B5D6B387}" type="sibTrans" cxnId="{0F1C8CBC-D638-42CF-803C-553B405BFEE7}">
      <dgm:prSet/>
      <dgm:spPr/>
      <dgm:t>
        <a:bodyPr/>
        <a:lstStyle/>
        <a:p>
          <a:endParaRPr lang="en-US"/>
        </a:p>
      </dgm:t>
    </dgm:pt>
    <dgm:pt modelId="{059A0D6D-403C-4A4E-9B6E-65A561070495}" type="pres">
      <dgm:prSet presAssocID="{43C455D0-6908-406F-9BBB-15DE5A53B15B}" presName="matrix" presStyleCnt="0">
        <dgm:presLayoutVars>
          <dgm:chMax val="1"/>
          <dgm:dir/>
          <dgm:resizeHandles val="exact"/>
        </dgm:presLayoutVars>
      </dgm:prSet>
      <dgm:spPr/>
    </dgm:pt>
    <dgm:pt modelId="{E040020C-F485-427C-8849-57656B4CD2D1}" type="pres">
      <dgm:prSet presAssocID="{43C455D0-6908-406F-9BBB-15DE5A53B15B}" presName="diamond" presStyleLbl="bgShp" presStyleIdx="0" presStyleCnt="1"/>
      <dgm:spPr/>
    </dgm:pt>
    <dgm:pt modelId="{A5795D5C-CBCD-456C-A329-56D80E39B244}" type="pres">
      <dgm:prSet presAssocID="{43C455D0-6908-406F-9BBB-15DE5A53B15B}" presName="quad1" presStyleLbl="node1" presStyleIdx="0" presStyleCnt="4">
        <dgm:presLayoutVars>
          <dgm:chMax val="0"/>
          <dgm:chPref val="0"/>
          <dgm:bulletEnabled val="1"/>
        </dgm:presLayoutVars>
      </dgm:prSet>
      <dgm:spPr/>
    </dgm:pt>
    <dgm:pt modelId="{D5C6F5C3-9FAF-49BB-958D-AC0792166F81}" type="pres">
      <dgm:prSet presAssocID="{43C455D0-6908-406F-9BBB-15DE5A53B15B}" presName="quad2" presStyleLbl="node1" presStyleIdx="1" presStyleCnt="4">
        <dgm:presLayoutVars>
          <dgm:chMax val="0"/>
          <dgm:chPref val="0"/>
          <dgm:bulletEnabled val="1"/>
        </dgm:presLayoutVars>
      </dgm:prSet>
      <dgm:spPr/>
    </dgm:pt>
    <dgm:pt modelId="{520F3ED7-2224-4549-8955-CFAFC0CE31C7}" type="pres">
      <dgm:prSet presAssocID="{43C455D0-6908-406F-9BBB-15DE5A53B15B}" presName="quad3" presStyleLbl="node1" presStyleIdx="2" presStyleCnt="4">
        <dgm:presLayoutVars>
          <dgm:chMax val="0"/>
          <dgm:chPref val="0"/>
          <dgm:bulletEnabled val="1"/>
        </dgm:presLayoutVars>
      </dgm:prSet>
      <dgm:spPr/>
    </dgm:pt>
    <dgm:pt modelId="{9601B270-F53C-4CF1-9D1E-DB71C5CA6326}" type="pres">
      <dgm:prSet presAssocID="{43C455D0-6908-406F-9BBB-15DE5A53B15B}" presName="quad4" presStyleLbl="node1" presStyleIdx="3" presStyleCnt="4">
        <dgm:presLayoutVars>
          <dgm:chMax val="0"/>
          <dgm:chPref val="0"/>
          <dgm:bulletEnabled val="1"/>
        </dgm:presLayoutVars>
      </dgm:prSet>
      <dgm:spPr/>
    </dgm:pt>
  </dgm:ptLst>
  <dgm:cxnLst>
    <dgm:cxn modelId="{CBDFD625-0D67-4626-9C16-18065E42E957}" type="presOf" srcId="{43C455D0-6908-406F-9BBB-15DE5A53B15B}" destId="{059A0D6D-403C-4A4E-9B6E-65A561070495}" srcOrd="0" destOrd="0" presId="urn:microsoft.com/office/officeart/2005/8/layout/matrix3"/>
    <dgm:cxn modelId="{A81C6546-DF84-40DD-89A8-B07166103B40}" srcId="{43C455D0-6908-406F-9BBB-15DE5A53B15B}" destId="{183FA83F-D011-4F0A-84EC-5304927F8E2C}" srcOrd="2" destOrd="0" parTransId="{A19D2441-CC42-4755-9C83-352A90FD4B63}" sibTransId="{32B3BD87-469C-4A18-A160-9159D66B8396}"/>
    <dgm:cxn modelId="{14297657-F8F4-4FFA-9F37-9B2220E7F0DC}" srcId="{43C455D0-6908-406F-9BBB-15DE5A53B15B}" destId="{6BD75FFC-BB1A-4F7E-BCCD-5E58BCEE01E2}" srcOrd="1" destOrd="0" parTransId="{B61FD9DD-07A8-43E3-AEA3-880E9DDFF6FC}" sibTransId="{191B0FF9-3D08-417A-A1BB-F2EB12EAEBD2}"/>
    <dgm:cxn modelId="{4521EB85-F417-44EF-B2EC-5824A1F22DC7}" srcId="{43C455D0-6908-406F-9BBB-15DE5A53B15B}" destId="{4111D513-62A7-4A17-AD85-427EBA1540F7}" srcOrd="0" destOrd="0" parTransId="{B8259A1B-05A1-4492-8FEF-EFE6C424939C}" sibTransId="{B4C272BC-47AB-4344-8817-8FE11EC152D1}"/>
    <dgm:cxn modelId="{C9D8BB87-40DA-42A4-A4F5-AAAAAA62AE50}" type="presOf" srcId="{4111D513-62A7-4A17-AD85-427EBA1540F7}" destId="{A5795D5C-CBCD-456C-A329-56D80E39B244}" srcOrd="0" destOrd="0" presId="urn:microsoft.com/office/officeart/2005/8/layout/matrix3"/>
    <dgm:cxn modelId="{5882369F-707F-4EFD-97FF-CEC99BAE8581}" type="presOf" srcId="{6BD75FFC-BB1A-4F7E-BCCD-5E58BCEE01E2}" destId="{D5C6F5C3-9FAF-49BB-958D-AC0792166F81}" srcOrd="0" destOrd="0" presId="urn:microsoft.com/office/officeart/2005/8/layout/matrix3"/>
    <dgm:cxn modelId="{7D66EBB1-AD62-4B70-8E5E-B1683A32A48B}" type="presOf" srcId="{092715BE-5833-474B-8F97-654CF1F897B3}" destId="{9601B270-F53C-4CF1-9D1E-DB71C5CA6326}" srcOrd="0" destOrd="0" presId="urn:microsoft.com/office/officeart/2005/8/layout/matrix3"/>
    <dgm:cxn modelId="{0F1C8CBC-D638-42CF-803C-553B405BFEE7}" srcId="{43C455D0-6908-406F-9BBB-15DE5A53B15B}" destId="{092715BE-5833-474B-8F97-654CF1F897B3}" srcOrd="3" destOrd="0" parTransId="{9A237DA7-12E0-4A5A-A6D3-448C6CDAB4A3}" sibTransId="{CC22FF9A-49D9-452B-BFF9-9BD8B5D6B387}"/>
    <dgm:cxn modelId="{15AECFE9-FC2D-4DAA-A72D-F2FBA4B7300E}" type="presOf" srcId="{183FA83F-D011-4F0A-84EC-5304927F8E2C}" destId="{520F3ED7-2224-4549-8955-CFAFC0CE31C7}" srcOrd="0" destOrd="0" presId="urn:microsoft.com/office/officeart/2005/8/layout/matrix3"/>
    <dgm:cxn modelId="{181F09B6-C245-4011-99D3-8D0C5DED6786}" type="presParOf" srcId="{059A0D6D-403C-4A4E-9B6E-65A561070495}" destId="{E040020C-F485-427C-8849-57656B4CD2D1}" srcOrd="0" destOrd="0" presId="urn:microsoft.com/office/officeart/2005/8/layout/matrix3"/>
    <dgm:cxn modelId="{E021B57B-4F5C-4218-B029-F69EBF7D24E8}" type="presParOf" srcId="{059A0D6D-403C-4A4E-9B6E-65A561070495}" destId="{A5795D5C-CBCD-456C-A329-56D80E39B244}" srcOrd="1" destOrd="0" presId="urn:microsoft.com/office/officeart/2005/8/layout/matrix3"/>
    <dgm:cxn modelId="{98BB1E07-46F0-465C-839F-59B83EE772CF}" type="presParOf" srcId="{059A0D6D-403C-4A4E-9B6E-65A561070495}" destId="{D5C6F5C3-9FAF-49BB-958D-AC0792166F81}" srcOrd="2" destOrd="0" presId="urn:microsoft.com/office/officeart/2005/8/layout/matrix3"/>
    <dgm:cxn modelId="{C86CD0A5-0055-4489-BB36-44330046A645}" type="presParOf" srcId="{059A0D6D-403C-4A4E-9B6E-65A561070495}" destId="{520F3ED7-2224-4549-8955-CFAFC0CE31C7}" srcOrd="3" destOrd="0" presId="urn:microsoft.com/office/officeart/2005/8/layout/matrix3"/>
    <dgm:cxn modelId="{B4ACB49D-6930-4B01-96F4-8B80BFF3EE0C}" type="presParOf" srcId="{059A0D6D-403C-4A4E-9B6E-65A561070495}" destId="{9601B270-F53C-4CF1-9D1E-DB71C5CA6326}"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0020C-F485-427C-8849-57656B4CD2D1}">
      <dsp:nvSpPr>
        <dsp:cNvPr id="0" name=""/>
        <dsp:cNvSpPr/>
      </dsp:nvSpPr>
      <dsp:spPr>
        <a:xfrm>
          <a:off x="682185" y="0"/>
          <a:ext cx="5536141" cy="5536141"/>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795D5C-CBCD-456C-A329-56D80E39B244}">
      <dsp:nvSpPr>
        <dsp:cNvPr id="0" name=""/>
        <dsp:cNvSpPr/>
      </dsp:nvSpPr>
      <dsp:spPr>
        <a:xfrm>
          <a:off x="1208118" y="525933"/>
          <a:ext cx="2159094" cy="215909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Partner Size</a:t>
          </a:r>
        </a:p>
      </dsp:txBody>
      <dsp:txXfrm>
        <a:off x="1313516" y="631331"/>
        <a:ext cx="1948298" cy="1948298"/>
      </dsp:txXfrm>
    </dsp:sp>
    <dsp:sp modelId="{D5C6F5C3-9FAF-49BB-958D-AC0792166F81}">
      <dsp:nvSpPr>
        <dsp:cNvPr id="0" name=""/>
        <dsp:cNvSpPr/>
      </dsp:nvSpPr>
      <dsp:spPr>
        <a:xfrm>
          <a:off x="3533298" y="525933"/>
          <a:ext cx="2159094" cy="215909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Fundraising</a:t>
          </a:r>
        </a:p>
      </dsp:txBody>
      <dsp:txXfrm>
        <a:off x="3638696" y="631331"/>
        <a:ext cx="1948298" cy="1948298"/>
      </dsp:txXfrm>
    </dsp:sp>
    <dsp:sp modelId="{520F3ED7-2224-4549-8955-CFAFC0CE31C7}">
      <dsp:nvSpPr>
        <dsp:cNvPr id="0" name=""/>
        <dsp:cNvSpPr/>
      </dsp:nvSpPr>
      <dsp:spPr>
        <a:xfrm>
          <a:off x="1208118" y="2851112"/>
          <a:ext cx="2159094" cy="215909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Grant Reporting</a:t>
          </a:r>
        </a:p>
      </dsp:txBody>
      <dsp:txXfrm>
        <a:off x="1313516" y="2956510"/>
        <a:ext cx="1948298" cy="1948298"/>
      </dsp:txXfrm>
    </dsp:sp>
    <dsp:sp modelId="{9601B270-F53C-4CF1-9D1E-DB71C5CA6326}">
      <dsp:nvSpPr>
        <dsp:cNvPr id="0" name=""/>
        <dsp:cNvSpPr/>
      </dsp:nvSpPr>
      <dsp:spPr>
        <a:xfrm>
          <a:off x="3533298" y="2851112"/>
          <a:ext cx="2159094" cy="215909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Increasing Community Awareness</a:t>
          </a:r>
        </a:p>
      </dsp:txBody>
      <dsp:txXfrm>
        <a:off x="3638696" y="2956510"/>
        <a:ext cx="1948298" cy="1948298"/>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7T14:37:29.388"/>
    </inkml:context>
    <inkml:brush xml:id="br0">
      <inkml:brushProperty name="width" value="0.3" units="cm"/>
      <inkml:brushProperty name="height" value="0.6" units="cm"/>
      <inkml:brushProperty name="color" value="#00F900"/>
      <inkml:brushProperty name="tip" value="rectangle"/>
      <inkml:brushProperty name="rasterOp" value="maskPen"/>
    </inkml:brush>
  </inkml:definitions>
  <inkml:trace contextRef="#ctx0" brushRef="#br0">0 24 144 0 0,'10'11'8149'0'0,"2"-12"-7751"0"0,-6 0-318 0 0,-1 1 0 0 0,0 0 0 0 0,0 0-1 0 0,0 0 1 0 0,1 0 0 0 0,-1 1 0 0 0,0 0-1 0 0,0 0 1 0 0,0 0 0 0 0,7 4 0 0 0,11 1 302 0 0,-14-5-311 0 0,0 0-1 0 0,0 0 0 0 0,0-1 0 0 0,0 0 0 0 0,0-1 0 0 0,1 0 0 0 0,-1-1 0 0 0,13-3 1 0 0,36-4-18 0 0,8 4 59 0 0,82-2 317 0 0,-118 6-102 0 0,57-10-1 0 0,-57 6-252 0 0,-13 3-53 0 0,0 1-1 0 0,0 1 1 0 0,1 0 0 0 0,26 5 0 0 0,-28-4 10 0 0,0 0 0 0 0,1-1-1 0 0,18-4 1 0 0,-19 2 4 0 0,1 1-1 0 0,-1 1 1 0 0,18 1-1 0 0,115 10 236 0 0,-8 0-46 0 0,48 21 76 0 0,-156-25-216 0 0,112 11 200 0 0,-3 3-183 0 0,-97-19-24 0 0,65-6-1 0 0,-11 0 41 0 0,-42 6-108 0 0,-23-1 32 0 0,40-3-1 0 0,49 0-22 0 0,-88 3-9 0 0,0-1 1 0 0,45-7 0 0 0,-16-3 21 0 0,107-2 1 0 0,-40 4 4 0 0,-25 0-38 0 0,203-14 56 0 0,-268 18-51 0 0,0 2 1 0 0,56 5-1 0 0,-57-2 3 0 0,54 7 13 0 0,21 0-26 0 0,46-1 59 0 0,41-1 5 0 0,118-10-1 0 0,-238 0-72 0 0,28 2 48 0 0,30 7 31 0 0,43 3-22 0 0,-163-6-46 0 0,30 8 0 0 0,18 3 28 0 0,-48-11-22 0 0,33 10 0 0 0,13 3-9 0 0,-26-8 19 0 0,-24-4 18 0 0,0 0-1 0 0,26 0 1 0 0,287-11 3 0 0,12-18 101 0 0,-208 17-132 0 0,56-1 68 0 0,-165 9-51 0 0,43-8 0 0 0,-45 5-2 0 0,42-2 0 0 0,-48 5-2 0 0,-1 0 0 0 0,21-5 0 0 0,-27 3-17 0 0,0 1 0 0 0,1 1 0 0 0,-1 0 1 0 0,1 0-1 0 0,-1 1 0 0 0,1 0 0 0 0,-1 1 0 0 0,18 3 0 0 0,0 1 22 0 0,0-2 1 0 0,1 0-1 0 0,-1-2 1 0 0,56-4-1 0 0,-5 1-47 0 0,32-1 27 0 0,53 1 62 0 0,-5 3-71 0 0,-72-1 34 0 0,97 11 0 0 0,22 3 0 0 0,-150-9-20 0 0,77-1 1 0 0,-98-5-10 0 0,253 0 50 0 0,85 17 86 0 0,-182-15-107 0 0,-98-2 92 0 0,0 1-78 0 0,137 2-22 0 0,-15-2 30 0 0,-84 7-33 0 0,74 3-4 0 0,-120-9-5 0 0,-7 0 6 0 0,81-8 0 0 0,-87-2 6 0 0,2 4-1 0 0,117 7 1 0 0,-93 3 20 0 0,98-7 0 0 0,-96-10 2 0 0,-64 7-16 0 0,51-1-1 0 0,451-3 258 0 0,-433 4-276 0 0,-6-1 8 0 0,0 4 0 0 0,98 12 0 0 0,97 20 28 0 0,-73 2-14 0 0,-148-14-28 0 0,-53-12 11 0 0,0-1 0 0 0,0 0 0 0 0,1-2 0 0 0,28 2 0 0 0,54-6 41 0 0,95 2-38 0 0,-109-1 108 0 0,-56-1-32 0 0,0 1 0 0 0,53 8-1 0 0,-70-7-68 0 0,-1 0-1 0 0,1 0 1 0 0,0-2-1 0 0,26-3 1 0 0,23-1 42 0 0,37 6-26 0 0,-19 1 32 0 0,85-9 0 0 0,-154 6-63 0 0,0 1 0 0 0,20 2 1 0 0,-22 0 10 0 0,0-2 1 0 0,0 1-1 0 0,0-2 1 0 0,12-1-1 0 0,6-2 0 0 0,0 2-1 0 0,1 1 0 0 0,46 3 1 0 0,-55-1 17 0 0,0-2 0 0 0,0-1 0 0 0,33-7 0 0 0,-33 5-4 0 0,0 1 0 0 0,1 0 1 0 0,28 1-1 0 0,-14 3 48 0 0,44-6 1 0 0,-45 2 5 0 0,46 2-1 0 0,-62 0-54 0 0,1 0-1 0 0,-1-1 0 0 0,34-7 1 0 0,2-1 51 0 0,-1 2-34 0 0,36-4 7 0 0,-29 9 13 0 0,-31 1-26 0 0,0-1-1 0 0,41-10 1 0 0,-10 2 5 0 0,5 4-15 0 0,0 3-1 0 0,92 5 1 0 0,-121 1-27 0 0,96 0 33 0 0,64 4-14 0 0,-175-5-35 0 0,16 1 33 0 0,0-1 1 0 0,49-5-1 0 0,-83 3-15 0 0,0 1 1 0 0,0 0 0 0 0,0 0-1 0 0,0 0 1 0 0,0 1-1 0 0,1-1 1 0 0,-1 1-1 0 0,4 2 1 0 0,-1-2-23 0 0,24-1-18 0 0,12 4 29 0 0,-32-4 6 0 0,1 1 1 0 0,-1 1 0 0 0,1-1-1 0 0,15 6 1 0 0,-3-5 7 0 0,-23-2-11 0 0,1-1 1 0 0,-1 1-1 0 0,1 0 0 0 0,-1 0 0 0 0,0 0 1 0 0,1 0-1 0 0,-1 1 0 0 0,1-1 0 0 0,-1 0 1 0 0,1 0-1 0 0,-1 1 0 0 0,0-1 0 0 0,1 1 1 0 0,-1 0-1 0 0,0-1 0 0 0,1 1 0 0 0,-1 0 1 0 0,2 1-1 0 0,-1-2 1 0 0,0 0 0 0 0,0 0 0 0 0,0 0 1 0 0,-1 0-1 0 0,1-1 0 0 0,0 1 0 0 0,0 0 0 0 0,0-1 0 0 0,3-1 1 0 0,11-1-46 0 0,-14 3-171 0 0,1 0-1 0 0,0 0 0 0 0,-1-1 0 0 0,1 1 0 0 0,-1 0 1 0 0,1-1-1 0 0,-1 1 0 0 0,1-1 0 0 0,-1 0 0 0 0,1 0 0 0 0,2-1 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27T14:37:38.69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1 146 1160 0 0,'6'-12'508'0'0,"-5"10"-512"0"0,-1 1 0 0 0,0 0 0 0 0,1 0 1 0 0,-1 0-1 0 0,1 0 0 0 0,-1 0 0 0 0,1 0 1 0 0,0 0-1 0 0,-1 0 0 0 0,1 0 0 0 0,0 0 1 0 0,0 1-1 0 0,0-2 0 0 0,2 0 170 0 0,-1-1 0 0 0,1 1-1 0 0,-1-1 1 0 0,0 1 0 0 0,0-1 0 0 0,0 0 0 0 0,2-3-1 0 0,9-12 2208 0 0,-11 17-2182 0 0,1 0 0 0 0,0 0-1 0 0,0 1 1 0 0,0-1-1 0 0,0 1 1 0 0,0 0-1 0 0,5 0 1 0 0,0-1-14 0 0,13 0 202 0 0,0 1 0 0 0,32 3 0 0 0,-32-1-249 0 0,-1-1 0 0 0,41-3 0 0 0,-29 0 130 0 0,55 2 0 0 0,-61 1-203 0 0,0 0 0 0 0,0-2-1 0 0,40-7 1 0 0,-20-4 57 0 0,-29 6-20 0 0,29-4 1 0 0,0 6 43 0 0,1 3 0 0 0,-1 1 0 0 0,59 9 0 0 0,-101-8-127 0 0,341 20 1226 0 0,-104-38-539 0 0,-210 13-545 0 0,0 2 0 0 0,0 1 1 0 0,1 1-1 0 0,59 9 0 0 0,-5 1-71 0 0,61-6 113 0 0,-103-5-168 0 0,134-6 66 0 0,8 6 72 0 0,-153 0-121 0 0,-14 1 2 0 0,-1 0 0 0 0,27 3-1 0 0,-18 1-10 0 0,1-1 0 0 0,0-1-1 0 0,31-3 1 0 0,4-1 50 0 0,-19 0 23 0 0,48-7 0 0 0,-62 6-67 0 0,34-1 0 0 0,-1 1-24 0 0,163-17 118 0 0,-184 17-84 0 0,45 4 1 0 0,5-1 46 0 0,41-3 1 0 0,74-3-47 0 0,48 1-27 0 0,-131 12 154 0 0,-47-1-107 0 0,1-4-1 0 0,85-8 1 0 0,-124 3-50 0 0,-1 1 1 0 0,0 3 0 0 0,1 0-1 0 0,40 9 1 0 0,-29-5 12 0 0,1-2 1 0 0,54-3 0 0 0,19-12 41 0 0,25 0-9 0 0,38 19 68 0 0,-1 0 40 0 0,-29-16-51 0 0,1-1 37 0 0,-73 12-112 0 0,43-1 37 0 0,-33 3-29 0 0,-60-2-12 0 0,37-2 1 0 0,-49 0-26 0 0,41 4 1 0 0,4 1 86 0 0,-9-8-33 0 0,-35 1-53 0 0,-1 1 0 0 0,28 3 0 0 0,206 4 21 0 0,-159-7-27 0 0,107 3 68 0 0,238 25 258 0 0,-51-14-186 0 0,-369-13-158 0 0,235-7 50 0 0,-91-4-22 0 0,-33 1 4 0 0,-20-1 9 0 0,-73 5-39 0 0,43 0 1 0 0,-20 2 16 0 0,204 20 14 0 0,-96-15-39 0 0,-89-2 16 0 0,-3 0 29 0 0,-35-1-34 0 0,1 2 0 0 0,75 10 0 0 0,32 3 5 0 0,-58-7-30 0 0,-73-5 37 0 0,0-1 0 0 0,24-4 0 0 0,-27 2-13 0 0,0 1 0 0 0,0 1 0 0 0,29 3 0 0 0,-31-2-7 0 0,0 0-1 0 0,29-3 0 0 0,-5 1 6 0 0,238 13 28 0 0,-235-8-17 0 0,-10 0 15 0 0,58-3 1 0 0,104-1-24 0 0,-81 3 0 0 0,20 0 17 0 0,53 0-5 0 0,55-23 17 0 0,-217 18-34 0 0,0 0 1 0 0,49 4-1 0 0,-45-1 14 0 0,57-3 0 0 0,-30-5-14 0 0,116 2 1 0 0,122 11 48 0 0,-55-7-22 0 0,-142 2-30 0 0,11 1-7 0 0,-37-4 42 0 0,12-7-45 0 0,-57 5 18 0 0,1 1 0 0 0,0 2 0 0 0,0 0 0 0 0,30 4 0 0 0,8 1 1 0 0,-47-4-1 0 0,32 4 0 0 0,-34-3-8 0 0,0 0 1 0 0,0 0-1 0 0,22-3 1 0 0,-19 0-3 0 0,39 3 1 0 0,199 23-10 0 0,-89-13 89 0 0,251 22 82 0 0,-264-20-24 0 0,-152-13-130 0 0,0 0-1 0 0,0 1 1 0 0,0-1 0 0 0,0 1 0 0 0,0 0 0 0 0,0 0-1 0 0,0 0 1 0 0,-1 1 0 0 0,6 2 0 0 0,-3-2 1 0 0,0 0-1 0 0,1 0 1 0 0,-1-1 0 0 0,1 0 0 0 0,-1 0 0 0 0,1 0-1 0 0,0-1 1 0 0,-1 0 0 0 0,1 0 0 0 0,12-2 0 0 0,10 0 2 0 0,134 9 29 0 0,-69-1-18 0 0,-21-6-5 0 0,34 4 11 0 0,-69-2 4 0 0,71-5 1 0 0,-24 0 107 0 0,-47 7-31 0 0,-32-3-93 0 0,0 0-1 0 0,0 0 0 0 0,0-1 1 0 0,1 1-1 0 0,-1-2 1 0 0,0 1-1 0 0,0-1 1 0 0,6-1-1 0 0,46-8 51 0 0,30 5-4 0 0,-14 2-49 0 0,93 0 46 0 0,-95 4-64 0 0,-6-10 56 0 0,-36 8-33 0 0,45-8-1 0 0,-44 4-10 0 0,47-1 1 0 0,-51 6 6 0 0,179 4-6 0 0,73 5 61 0 0,-252-9-83 0 0,52 9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21T18:08:03.628"/>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1 118,'688'0,"-652"-2,70-12,-67 7,54-2,465 7,-268 4,-141 0,166-5,-208-11,6 0,324 11,-224 5,548-2,-735-1,0-2,40-8,-36 4,38-2,266 7,-172 4,2808-2,-2920 2,66 12,18 1,-6 0,5 0,352-13,-246-4,2201 2,-2402 2,68 12,-66-7,51 3,375-9,-224-3,1651 2,-1866-2,-1 0,40-10,-35 6,42-3,319 6,-202 5,1286-2,-1440-1,65-13,-63 7,52-1,215 8,-298 1,0-2,0 1,0-1,-1 0,9-2,-12 2,-1 0,0 0,1 0,-1 0,0 0,0-1,0 1,0-1,0 0,0 1,0-1,-1 0,1 0,0 0,-1 0,0 0,2-3,5-15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21T18:08:15.2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32,'4'-3,"0"0,0 1,1-1,-1 1,1-1,-1 1,1 1,0-1,0 1,0-1,7 1,10-2,28 1,-32 2,538-1,-267 3,927-2,-1177 2,78 14,-60-7,7 2,-3-1,91 4,-117-14,-13 0,1 0,-1 2,0 0,22 6,-13-1,0-2,61 4,65-10,-66 0,3269 0,-1688 2,-1640 0,-1 2,33 8,-29-5,50 3,-54-7,51 12,-49-8,37 3,-35-8,-5 0,0 2,30 5,-17-1,0-2,72 0,-10-2,-13 11,-61-8,34 2,-13-7,-32-1,0 1,0 0,0 1,24 7,-17-3,1 0,0-2,35 1,88-6,-65-1,392 2,-437-2,-1-2,43-9,-11 0,-3 1,-36 5,49-3,37-6,-83 9,58-3,437 9,-251 3,922-2,-1176 1,0 2,40 9,-35-6,37 3,-10-7,-27-1,0 1,34 6,-8 1,1-3,103-2,-141-3,0 0,0 2,24 7,-21-5,40 4,249-6,-160-5,-108 2,0 1,59 11,-42-3,98 3,64-12,-83-2,882 2,-1004-1,-1-1,0-1,19-5,19-3,29-7,-59 12,1 0,38-3,243 8,-151 3,-129-2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21T18:49:42.16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0,'30'0,"1"1,-1 2,48 10,10 10,60 12,-111-31,0-2,46-3,45 2,-56 12,-53-9,0 0,29 1,262-7,87 4,-295 11,-60-7,51 1,2775-5,-1364-5,2047 3,-3357 14,4 0,3624-15,-2165 1,-1635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21T18:49:55.441"/>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0 106,'479'0,"-443"2,57 10,-54-6,47 2,446-7,-252-3,-110-12,-3 0,-26 1,-92 7,51 0,5265 8,-2871-3,-2460-1,56-10,20-1,592 10,-358 6,-285-3,0-2,78-13,-66 7,2 2,128 7,-71 2,25-17,-4 1,1371 14,-1483 1,52 9,31 2,-59-11,90 12,-50 2,0-4,120-2,-206-9,-1 1,1 0,19 6,37 4,13 1,-63-7,0-2,29 1,0-4,240-4,-283 2,0 0,-1-1,1 0,0 0,-1-1,1-1,11-5,-7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58630F-90E8-4EBF-9A8C-D7744E239C66}" type="datetimeFigureOut">
              <a:rPr lang="en-US" smtClean="0"/>
              <a:t>12/28/2023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6F13A3-046D-43A1-9114-C80BB463F886}" type="slidenum">
              <a:rPr lang="en-US" smtClean="0"/>
              <a:t>‹#›</a:t>
            </a:fld>
            <a:endParaRPr lang="en-US"/>
          </a:p>
        </p:txBody>
      </p:sp>
    </p:spTree>
    <p:extLst>
      <p:ext uri="{BB962C8B-B14F-4D97-AF65-F5344CB8AC3E}">
        <p14:creationId xmlns:p14="http://schemas.microsoft.com/office/powerpoint/2010/main" val="850728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Broad strokes of what we’re going to cover today. Refresher for some of you, but we have a change coming for our pantry partners in counting and reporting. We’ll follow it up with some scenarios of how counting and reporting unfolds. </a:t>
            </a:r>
          </a:p>
        </p:txBody>
      </p:sp>
      <p:sp>
        <p:nvSpPr>
          <p:cNvPr id="4" name="Slide Number Placeholder 3"/>
          <p:cNvSpPr>
            <a:spLocks noGrp="1"/>
          </p:cNvSpPr>
          <p:nvPr>
            <p:ph type="sldNum" sz="quarter" idx="5"/>
          </p:nvPr>
        </p:nvSpPr>
        <p:spPr/>
        <p:txBody>
          <a:bodyPr/>
          <a:lstStyle/>
          <a:p>
            <a:fld id="{926F13A3-046D-43A1-9114-C80BB463F886}" type="slidenum">
              <a:rPr lang="en-US" smtClean="0"/>
              <a:t>2</a:t>
            </a:fld>
            <a:endParaRPr lang="en-US"/>
          </a:p>
        </p:txBody>
      </p:sp>
    </p:spTree>
    <p:extLst>
      <p:ext uri="{BB962C8B-B14F-4D97-AF65-F5344CB8AC3E}">
        <p14:creationId xmlns:p14="http://schemas.microsoft.com/office/powerpoint/2010/main" val="16589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do NOT have to use separate sheets for KY TEFAP. Since the KY TEFAP sheet has a denial code column listed, you can have everyone (who receives TEFAP product or not) listed on that sheet. However, it may be easier (for stats purposes) to keep those who receive TEFAP on the KY TEFAP sheet and those who do not on a separate sheet.</a:t>
            </a:r>
          </a:p>
          <a:p>
            <a:endParaRPr lang="en-US" dirty="0"/>
          </a:p>
          <a:p>
            <a:r>
              <a:rPr lang="en-US" dirty="0"/>
              <a:t>This sign in sheet can be used for those who do not receive any TEFAP product. Maybe they didn’t qualify or maybe your organization ran out of TEFAP before they arrived. Or maybe they received TEFAP earlier in the month and are getting other donated foods in your pantry. </a:t>
            </a:r>
          </a:p>
        </p:txBody>
      </p:sp>
      <p:sp>
        <p:nvSpPr>
          <p:cNvPr id="4" name="Slide Number Placeholder 3"/>
          <p:cNvSpPr>
            <a:spLocks noGrp="1"/>
          </p:cNvSpPr>
          <p:nvPr>
            <p:ph type="sldNum" sz="quarter" idx="5"/>
          </p:nvPr>
        </p:nvSpPr>
        <p:spPr/>
        <p:txBody>
          <a:bodyPr/>
          <a:lstStyle/>
          <a:p>
            <a:fld id="{926F13A3-046D-43A1-9114-C80BB463F886}" type="slidenum">
              <a:rPr lang="en-US" smtClean="0"/>
              <a:t>14</a:t>
            </a:fld>
            <a:endParaRPr lang="en-US"/>
          </a:p>
        </p:txBody>
      </p:sp>
    </p:spTree>
    <p:extLst>
      <p:ext uri="{BB962C8B-B14F-4D97-AF65-F5344CB8AC3E}">
        <p14:creationId xmlns:p14="http://schemas.microsoft.com/office/powerpoint/2010/main" val="2401254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Produce only recipients are kept separate from the total number of people served as well.</a:t>
            </a:r>
          </a:p>
        </p:txBody>
      </p:sp>
      <p:sp>
        <p:nvSpPr>
          <p:cNvPr id="4" name="Slide Number Placeholder 3"/>
          <p:cNvSpPr>
            <a:spLocks noGrp="1"/>
          </p:cNvSpPr>
          <p:nvPr>
            <p:ph type="sldNum" sz="quarter" idx="5"/>
          </p:nvPr>
        </p:nvSpPr>
        <p:spPr/>
        <p:txBody>
          <a:bodyPr/>
          <a:lstStyle/>
          <a:p>
            <a:fld id="{926F13A3-046D-43A1-9114-C80BB463F886}" type="slidenum">
              <a:rPr lang="en-US" smtClean="0"/>
              <a:t>15</a:t>
            </a:fld>
            <a:endParaRPr lang="en-US"/>
          </a:p>
        </p:txBody>
      </p:sp>
    </p:spTree>
    <p:extLst>
      <p:ext uri="{BB962C8B-B14F-4D97-AF65-F5344CB8AC3E}">
        <p14:creationId xmlns:p14="http://schemas.microsoft.com/office/powerpoint/2010/main" val="2419646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F13A3-046D-43A1-9114-C80BB463F886}" type="slidenum">
              <a:rPr lang="en-US" smtClean="0"/>
              <a:t>16</a:t>
            </a:fld>
            <a:endParaRPr lang="en-US"/>
          </a:p>
        </p:txBody>
      </p:sp>
    </p:spTree>
    <p:extLst>
      <p:ext uri="{BB962C8B-B14F-4D97-AF65-F5344CB8AC3E}">
        <p14:creationId xmlns:p14="http://schemas.microsoft.com/office/powerpoint/2010/main" val="2935901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6F13A3-046D-43A1-9114-C80BB463F886}" type="slidenum">
              <a:rPr lang="en-US" smtClean="0"/>
              <a:t>19</a:t>
            </a:fld>
            <a:endParaRPr lang="en-US"/>
          </a:p>
        </p:txBody>
      </p:sp>
    </p:spTree>
    <p:extLst>
      <p:ext uri="{BB962C8B-B14F-4D97-AF65-F5344CB8AC3E}">
        <p14:creationId xmlns:p14="http://schemas.microsoft.com/office/powerpoint/2010/main" val="4215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Produce only recipients are kept separate from the total number of people served as well.</a:t>
            </a:r>
          </a:p>
        </p:txBody>
      </p:sp>
      <p:sp>
        <p:nvSpPr>
          <p:cNvPr id="4" name="Slide Number Placeholder 3"/>
          <p:cNvSpPr>
            <a:spLocks noGrp="1"/>
          </p:cNvSpPr>
          <p:nvPr>
            <p:ph type="sldNum" sz="quarter" idx="5"/>
          </p:nvPr>
        </p:nvSpPr>
        <p:spPr/>
        <p:txBody>
          <a:bodyPr/>
          <a:lstStyle/>
          <a:p>
            <a:fld id="{926F13A3-046D-43A1-9114-C80BB463F886}" type="slidenum">
              <a:rPr lang="en-US" smtClean="0"/>
              <a:t>20</a:t>
            </a:fld>
            <a:endParaRPr lang="en-US"/>
          </a:p>
        </p:txBody>
      </p:sp>
    </p:spTree>
    <p:extLst>
      <p:ext uri="{BB962C8B-B14F-4D97-AF65-F5344CB8AC3E}">
        <p14:creationId xmlns:p14="http://schemas.microsoft.com/office/powerpoint/2010/main" val="1337333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Reminder, stats are due by the 3</a:t>
            </a:r>
            <a:r>
              <a:rPr lang="en-US" baseline="30000"/>
              <a:t>rd</a:t>
            </a:r>
            <a:r>
              <a:rPr lang="en-US"/>
              <a:t> of the following month. For example, July’s information should be updated by August 3</a:t>
            </a:r>
            <a:r>
              <a:rPr lang="en-US" baseline="30000"/>
              <a:t>rd</a:t>
            </a:r>
            <a:r>
              <a:rPr lang="en-US"/>
              <a:t>. </a:t>
            </a:r>
          </a:p>
        </p:txBody>
      </p:sp>
      <p:sp>
        <p:nvSpPr>
          <p:cNvPr id="4" name="Slide Number Placeholder 3"/>
          <p:cNvSpPr>
            <a:spLocks noGrp="1"/>
          </p:cNvSpPr>
          <p:nvPr>
            <p:ph type="sldNum" sz="quarter" idx="5"/>
          </p:nvPr>
        </p:nvSpPr>
        <p:spPr/>
        <p:txBody>
          <a:bodyPr/>
          <a:lstStyle/>
          <a:p>
            <a:fld id="{926F13A3-046D-43A1-9114-C80BB463F886}" type="slidenum">
              <a:rPr lang="en-US" smtClean="0"/>
              <a:t>22</a:t>
            </a:fld>
            <a:endParaRPr lang="en-US"/>
          </a:p>
        </p:txBody>
      </p:sp>
    </p:spTree>
    <p:extLst>
      <p:ext uri="{BB962C8B-B14F-4D97-AF65-F5344CB8AC3E}">
        <p14:creationId xmlns:p14="http://schemas.microsoft.com/office/powerpoint/2010/main" val="2190843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On-site partners are those who prepare meals at their location to distribute. </a:t>
            </a:r>
          </a:p>
        </p:txBody>
      </p:sp>
      <p:sp>
        <p:nvSpPr>
          <p:cNvPr id="4" name="Slide Number Placeholder 3"/>
          <p:cNvSpPr>
            <a:spLocks noGrp="1"/>
          </p:cNvSpPr>
          <p:nvPr>
            <p:ph type="sldNum" sz="quarter" idx="5"/>
          </p:nvPr>
        </p:nvSpPr>
        <p:spPr/>
        <p:txBody>
          <a:bodyPr/>
          <a:lstStyle/>
          <a:p>
            <a:fld id="{926F13A3-046D-43A1-9114-C80BB463F886}" type="slidenum">
              <a:rPr lang="en-US" smtClean="0"/>
              <a:t>23</a:t>
            </a:fld>
            <a:endParaRPr lang="en-US"/>
          </a:p>
        </p:txBody>
      </p:sp>
    </p:spTree>
    <p:extLst>
      <p:ext uri="{BB962C8B-B14F-4D97-AF65-F5344CB8AC3E}">
        <p14:creationId xmlns:p14="http://schemas.microsoft.com/office/powerpoint/2010/main" val="2729658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still need on-site partners to show a paper trail of their counts. It can be a calendar like this, or it can be a notebook or spreadsheet logging those counts. These records should be kept for three years plus the current year. And it should be identifiable when the record was kept (year and month at a minimum). You can see this location receives TEFAP/USDA product and are counting those meals as a subset of the total number of meals served. </a:t>
            </a:r>
          </a:p>
          <a:p>
            <a:endParaRPr lang="en-US"/>
          </a:p>
          <a:p>
            <a:r>
              <a:rPr lang="en-US"/>
              <a:t>So you have your document of the month’s work. What’s next? Need to report it to DTC. </a:t>
            </a:r>
          </a:p>
        </p:txBody>
      </p:sp>
      <p:sp>
        <p:nvSpPr>
          <p:cNvPr id="4" name="Slide Number Placeholder 3"/>
          <p:cNvSpPr>
            <a:spLocks noGrp="1"/>
          </p:cNvSpPr>
          <p:nvPr>
            <p:ph type="sldNum" sz="quarter" idx="5"/>
          </p:nvPr>
        </p:nvSpPr>
        <p:spPr/>
        <p:txBody>
          <a:bodyPr/>
          <a:lstStyle/>
          <a:p>
            <a:fld id="{926F13A3-046D-43A1-9114-C80BB463F886}" type="slidenum">
              <a:rPr lang="en-US" smtClean="0"/>
              <a:t>24</a:t>
            </a:fld>
            <a:endParaRPr lang="en-US"/>
          </a:p>
        </p:txBody>
      </p:sp>
    </p:spTree>
    <p:extLst>
      <p:ext uri="{BB962C8B-B14F-4D97-AF65-F5344CB8AC3E}">
        <p14:creationId xmlns:p14="http://schemas.microsoft.com/office/powerpoint/2010/main" val="4084409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Put the total meals served at the top and the total number of people served at the top. </a:t>
            </a:r>
          </a:p>
          <a:p>
            <a:r>
              <a:rPr lang="en-US"/>
              <a:t>Under category provide the total number of meals served. </a:t>
            </a:r>
            <a:endParaRPr lang="en-US">
              <a:cs typeface="Calibri"/>
            </a:endParaRPr>
          </a:p>
          <a:p>
            <a:r>
              <a:rPr lang="en-US"/>
              <a:t>And if you have USDA, you will enter the total number of meals served that have that product in it. It will either be equal or less than total number of meals served. Example: If only one dinner served in this month has USDA product in it, that’s fine. Just report the number of meals served at that dinner as the USDA dinners served AND the USDA meals served. </a:t>
            </a:r>
          </a:p>
        </p:txBody>
      </p:sp>
      <p:sp>
        <p:nvSpPr>
          <p:cNvPr id="4" name="Slide Number Placeholder 3"/>
          <p:cNvSpPr>
            <a:spLocks noGrp="1"/>
          </p:cNvSpPr>
          <p:nvPr>
            <p:ph type="sldNum" sz="quarter" idx="5"/>
          </p:nvPr>
        </p:nvSpPr>
        <p:spPr/>
        <p:txBody>
          <a:bodyPr/>
          <a:lstStyle/>
          <a:p>
            <a:fld id="{926F13A3-046D-43A1-9114-C80BB463F886}" type="slidenum">
              <a:rPr lang="en-US" smtClean="0"/>
              <a:t>25</a:t>
            </a:fld>
            <a:endParaRPr lang="en-US"/>
          </a:p>
        </p:txBody>
      </p:sp>
    </p:spTree>
    <p:extLst>
      <p:ext uri="{BB962C8B-B14F-4D97-AF65-F5344CB8AC3E}">
        <p14:creationId xmlns:p14="http://schemas.microsoft.com/office/powerpoint/2010/main" val="2436085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Statistics impacts your organizations and Dare to Care in a variety of ways. </a:t>
            </a:r>
          </a:p>
          <a:p>
            <a:r>
              <a:rPr lang="en-US"/>
              <a:t>Partner Size: it’s an internal metric that plays a part in the amount of food partners can access. Part of an annual evaluation of network. There are ranges of numbers served impacting the size assignment. </a:t>
            </a:r>
          </a:p>
          <a:p>
            <a:r>
              <a:rPr lang="en-US"/>
              <a:t>Grant reporting: several of our funding sources are from specific grants that require metrics from the work they supported. </a:t>
            </a:r>
          </a:p>
          <a:p>
            <a:r>
              <a:rPr lang="en-US"/>
              <a:t>Fundraising: development uses the stats of network to find additional resources for Dare to Care and the partners. </a:t>
            </a:r>
          </a:p>
          <a:p>
            <a:r>
              <a:rPr lang="en-US"/>
              <a:t>Increasing community awareness: we make presentations, hand outs, flyers, and information so the community can learn more about the work and find ways to engage, be it with resources, time, or advocacy.</a:t>
            </a:r>
          </a:p>
          <a:p>
            <a:endParaRPr lang="en-US"/>
          </a:p>
        </p:txBody>
      </p:sp>
      <p:sp>
        <p:nvSpPr>
          <p:cNvPr id="4" name="Slide Number Placeholder 3"/>
          <p:cNvSpPr>
            <a:spLocks noGrp="1"/>
          </p:cNvSpPr>
          <p:nvPr>
            <p:ph type="sldNum" sz="quarter" idx="5"/>
          </p:nvPr>
        </p:nvSpPr>
        <p:spPr/>
        <p:txBody>
          <a:bodyPr/>
          <a:lstStyle/>
          <a:p>
            <a:fld id="{926F13A3-046D-43A1-9114-C80BB463F886}" type="slidenum">
              <a:rPr lang="en-US" smtClean="0"/>
              <a:t>3</a:t>
            </a:fld>
            <a:endParaRPr lang="en-US"/>
          </a:p>
        </p:txBody>
      </p:sp>
    </p:spTree>
    <p:extLst>
      <p:ext uri="{BB962C8B-B14F-4D97-AF65-F5344CB8AC3E}">
        <p14:creationId xmlns:p14="http://schemas.microsoft.com/office/powerpoint/2010/main" val="2501122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 entering your statistics by these deadlines will prevent your organization from placing food orders with the food bank or can result in a disruption of your TEFAP/USDA monthly allocations. </a:t>
            </a:r>
          </a:p>
        </p:txBody>
      </p:sp>
      <p:sp>
        <p:nvSpPr>
          <p:cNvPr id="4" name="Slide Number Placeholder 3"/>
          <p:cNvSpPr>
            <a:spLocks noGrp="1"/>
          </p:cNvSpPr>
          <p:nvPr>
            <p:ph type="sldNum" sz="quarter" idx="5"/>
          </p:nvPr>
        </p:nvSpPr>
        <p:spPr/>
        <p:txBody>
          <a:bodyPr/>
          <a:lstStyle/>
          <a:p>
            <a:fld id="{926F13A3-046D-43A1-9114-C80BB463F886}" type="slidenum">
              <a:rPr lang="en-US" smtClean="0"/>
              <a:t>4</a:t>
            </a:fld>
            <a:endParaRPr lang="en-US"/>
          </a:p>
        </p:txBody>
      </p:sp>
    </p:spTree>
    <p:extLst>
      <p:ext uri="{BB962C8B-B14F-4D97-AF65-F5344CB8AC3E}">
        <p14:creationId xmlns:p14="http://schemas.microsoft.com/office/powerpoint/2010/main" val="2571359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Reminder, stats are due by the 3</a:t>
            </a:r>
            <a:r>
              <a:rPr lang="en-US" baseline="30000"/>
              <a:t>rd</a:t>
            </a:r>
            <a:r>
              <a:rPr lang="en-US"/>
              <a:t> of the following month. For example, July’s information should be updated by August 3</a:t>
            </a:r>
            <a:r>
              <a:rPr lang="en-US" baseline="30000"/>
              <a:t>rd</a:t>
            </a:r>
            <a:r>
              <a:rPr lang="en-US"/>
              <a:t>. </a:t>
            </a:r>
          </a:p>
        </p:txBody>
      </p:sp>
      <p:sp>
        <p:nvSpPr>
          <p:cNvPr id="4" name="Slide Number Placeholder 3"/>
          <p:cNvSpPr>
            <a:spLocks noGrp="1"/>
          </p:cNvSpPr>
          <p:nvPr>
            <p:ph type="sldNum" sz="quarter" idx="5"/>
          </p:nvPr>
        </p:nvSpPr>
        <p:spPr/>
        <p:txBody>
          <a:bodyPr/>
          <a:lstStyle/>
          <a:p>
            <a:fld id="{926F13A3-046D-43A1-9114-C80BB463F886}" type="slidenum">
              <a:rPr lang="en-US" smtClean="0"/>
              <a:t>5</a:t>
            </a:fld>
            <a:endParaRPr lang="en-US"/>
          </a:p>
        </p:txBody>
      </p:sp>
    </p:spTree>
    <p:extLst>
      <p:ext uri="{BB962C8B-B14F-4D97-AF65-F5344CB8AC3E}">
        <p14:creationId xmlns:p14="http://schemas.microsoft.com/office/powerpoint/2010/main" val="1141170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Produce only recipients can be tracked on this sheet or a separate document, like we see on the next slide. Produce only recipients are not counted in the total number of people served. </a:t>
            </a:r>
          </a:p>
          <a:p>
            <a:r>
              <a:rPr lang="en-US"/>
              <a:t>The number of veterans served is not included in the total number people served, as that information would be captured in the age breakdown/total number of people in household category. </a:t>
            </a:r>
          </a:p>
          <a:p>
            <a:r>
              <a:rPr lang="en-US">
                <a:cs typeface="Calibri"/>
              </a:rPr>
              <a:t>B, C, D, E should add up to A.</a:t>
            </a:r>
          </a:p>
        </p:txBody>
      </p:sp>
      <p:sp>
        <p:nvSpPr>
          <p:cNvPr id="4" name="Slide Number Placeholder 3"/>
          <p:cNvSpPr>
            <a:spLocks noGrp="1"/>
          </p:cNvSpPr>
          <p:nvPr>
            <p:ph type="sldNum" sz="quarter" idx="5"/>
          </p:nvPr>
        </p:nvSpPr>
        <p:spPr/>
        <p:txBody>
          <a:bodyPr/>
          <a:lstStyle/>
          <a:p>
            <a:fld id="{926F13A3-046D-43A1-9114-C80BB463F886}" type="slidenum">
              <a:rPr lang="en-US" smtClean="0"/>
              <a:t>6</a:t>
            </a:fld>
            <a:endParaRPr lang="en-US"/>
          </a:p>
        </p:txBody>
      </p:sp>
    </p:spTree>
    <p:extLst>
      <p:ext uri="{BB962C8B-B14F-4D97-AF65-F5344CB8AC3E}">
        <p14:creationId xmlns:p14="http://schemas.microsoft.com/office/powerpoint/2010/main" val="2983372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Produce only recipients are kept separate from the total number of people served as well.</a:t>
            </a:r>
          </a:p>
        </p:txBody>
      </p:sp>
      <p:sp>
        <p:nvSpPr>
          <p:cNvPr id="4" name="Slide Number Placeholder 3"/>
          <p:cNvSpPr>
            <a:spLocks noGrp="1"/>
          </p:cNvSpPr>
          <p:nvPr>
            <p:ph type="sldNum" sz="quarter" idx="5"/>
          </p:nvPr>
        </p:nvSpPr>
        <p:spPr/>
        <p:txBody>
          <a:bodyPr/>
          <a:lstStyle/>
          <a:p>
            <a:fld id="{926F13A3-046D-43A1-9114-C80BB463F886}" type="slidenum">
              <a:rPr lang="en-US" smtClean="0"/>
              <a:t>7</a:t>
            </a:fld>
            <a:endParaRPr lang="en-US"/>
          </a:p>
        </p:txBody>
      </p:sp>
    </p:spTree>
    <p:extLst>
      <p:ext uri="{BB962C8B-B14F-4D97-AF65-F5344CB8AC3E}">
        <p14:creationId xmlns:p14="http://schemas.microsoft.com/office/powerpoint/2010/main" val="2141212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You have your sheets for the month. You've counted up your people served, households, and age brackets. </a:t>
            </a:r>
          </a:p>
          <a:p>
            <a:endParaRPr lang="en-US" dirty="0"/>
          </a:p>
          <a:p>
            <a:r>
              <a:rPr lang="en-US" b="1" dirty="0"/>
              <a:t>How does that information get reported online? </a:t>
            </a:r>
            <a:r>
              <a:rPr lang="en-US" dirty="0"/>
              <a:t>Login with your PWW credentials. If you do not have your PWW credentials, we can get them to you!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You will see that the veterans count and the produce only counts are NOT included in the total number of people served row or in the "people" box at the top. Just like on the intake sheet, letters B, C, D, E should add up to A. </a:t>
            </a:r>
          </a:p>
          <a:p>
            <a:endParaRPr lang="en-US" dirty="0"/>
          </a:p>
        </p:txBody>
      </p:sp>
      <p:sp>
        <p:nvSpPr>
          <p:cNvPr id="4" name="Slide Number Placeholder 3"/>
          <p:cNvSpPr>
            <a:spLocks noGrp="1"/>
          </p:cNvSpPr>
          <p:nvPr>
            <p:ph type="sldNum" sz="quarter" idx="5"/>
          </p:nvPr>
        </p:nvSpPr>
        <p:spPr/>
        <p:txBody>
          <a:bodyPr/>
          <a:lstStyle/>
          <a:p>
            <a:fld id="{926F13A3-046D-43A1-9114-C80BB463F886}" type="slidenum">
              <a:rPr lang="en-US" smtClean="0"/>
              <a:t>11</a:t>
            </a:fld>
            <a:endParaRPr lang="en-US"/>
          </a:p>
        </p:txBody>
      </p:sp>
    </p:spTree>
    <p:extLst>
      <p:ext uri="{BB962C8B-B14F-4D97-AF65-F5344CB8AC3E}">
        <p14:creationId xmlns:p14="http://schemas.microsoft.com/office/powerpoint/2010/main" val="2854656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Discuss counting households as well. 6 for this slide. </a:t>
            </a:r>
          </a:p>
          <a:p>
            <a:r>
              <a:rPr lang="en-US"/>
              <a:t>TEFAP numbers are a subset of the total number of people served, if everyone does not qualify or receive TEFAP product. </a:t>
            </a:r>
          </a:p>
        </p:txBody>
      </p:sp>
      <p:sp>
        <p:nvSpPr>
          <p:cNvPr id="4" name="Slide Number Placeholder 3"/>
          <p:cNvSpPr>
            <a:spLocks noGrp="1"/>
          </p:cNvSpPr>
          <p:nvPr>
            <p:ph type="sldNum" sz="quarter" idx="5"/>
          </p:nvPr>
        </p:nvSpPr>
        <p:spPr/>
        <p:txBody>
          <a:bodyPr/>
          <a:lstStyle/>
          <a:p>
            <a:fld id="{926F13A3-046D-43A1-9114-C80BB463F886}" type="slidenum">
              <a:rPr lang="en-US" smtClean="0"/>
              <a:t>13</a:t>
            </a:fld>
            <a:endParaRPr lang="en-US"/>
          </a:p>
        </p:txBody>
      </p:sp>
    </p:spTree>
    <p:extLst>
      <p:ext uri="{BB962C8B-B14F-4D97-AF65-F5344CB8AC3E}">
        <p14:creationId xmlns:p14="http://schemas.microsoft.com/office/powerpoint/2010/main" val="1667539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679D1-C7BE-1C61-F808-6127737806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9C673F-23CD-753E-B871-DCC4BDF025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8AC3A8-107E-9B12-BD0E-225EA401993F}"/>
              </a:ext>
            </a:extLst>
          </p:cNvPr>
          <p:cNvSpPr>
            <a:spLocks noGrp="1"/>
          </p:cNvSpPr>
          <p:nvPr>
            <p:ph type="dt" sz="half" idx="10"/>
          </p:nvPr>
        </p:nvSpPr>
        <p:spPr/>
        <p:txBody>
          <a:bodyPr/>
          <a:lstStyle/>
          <a:p>
            <a:fld id="{F638B88D-2477-413E-97AC-D4E2C7A36C2D}" type="datetimeFigureOut">
              <a:rPr lang="en-US" smtClean="0"/>
              <a:t>12/28/2023</a:t>
            </a:fld>
            <a:endParaRPr lang="en-US"/>
          </a:p>
        </p:txBody>
      </p:sp>
      <p:sp>
        <p:nvSpPr>
          <p:cNvPr id="5" name="Footer Placeholder 4">
            <a:extLst>
              <a:ext uri="{FF2B5EF4-FFF2-40B4-BE49-F238E27FC236}">
                <a16:creationId xmlns:a16="http://schemas.microsoft.com/office/drawing/2014/main" id="{3C124BE3-363D-B8BF-72CB-3FCFF7DF9E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46791F-70F7-4EB6-ABC8-F9B19EFFC25E}"/>
              </a:ext>
            </a:extLst>
          </p:cNvPr>
          <p:cNvSpPr>
            <a:spLocks noGrp="1"/>
          </p:cNvSpPr>
          <p:nvPr>
            <p:ph type="sldNum" sz="quarter" idx="12"/>
          </p:nvPr>
        </p:nvSpPr>
        <p:spPr/>
        <p:txBody>
          <a:bodyPr/>
          <a:lstStyle/>
          <a:p>
            <a:fld id="{33C66F50-B07C-4553-BF20-F7ADD62E8166}" type="slidenum">
              <a:rPr lang="en-US" smtClean="0"/>
              <a:t>‹#›</a:t>
            </a:fld>
            <a:endParaRPr lang="en-US"/>
          </a:p>
        </p:txBody>
      </p:sp>
    </p:spTree>
    <p:extLst>
      <p:ext uri="{BB962C8B-B14F-4D97-AF65-F5344CB8AC3E}">
        <p14:creationId xmlns:p14="http://schemas.microsoft.com/office/powerpoint/2010/main" val="3086961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ED276-DA82-D196-5054-581AA5B840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649BDE-8C63-60E1-DAB4-A51591434B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F05305-6A04-0528-F471-8DBDBDEA352E}"/>
              </a:ext>
            </a:extLst>
          </p:cNvPr>
          <p:cNvSpPr>
            <a:spLocks noGrp="1"/>
          </p:cNvSpPr>
          <p:nvPr>
            <p:ph type="dt" sz="half" idx="10"/>
          </p:nvPr>
        </p:nvSpPr>
        <p:spPr/>
        <p:txBody>
          <a:bodyPr/>
          <a:lstStyle/>
          <a:p>
            <a:fld id="{F638B88D-2477-413E-97AC-D4E2C7A36C2D}" type="datetimeFigureOut">
              <a:rPr lang="en-US" smtClean="0"/>
              <a:t>12/28/2023</a:t>
            </a:fld>
            <a:endParaRPr lang="en-US"/>
          </a:p>
        </p:txBody>
      </p:sp>
      <p:sp>
        <p:nvSpPr>
          <p:cNvPr id="5" name="Footer Placeholder 4">
            <a:extLst>
              <a:ext uri="{FF2B5EF4-FFF2-40B4-BE49-F238E27FC236}">
                <a16:creationId xmlns:a16="http://schemas.microsoft.com/office/drawing/2014/main" id="{DDA76C8C-3E63-81EC-E0AC-4F546B7906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4DBE38-9C5A-0C1C-3F28-B3C6789922C7}"/>
              </a:ext>
            </a:extLst>
          </p:cNvPr>
          <p:cNvSpPr>
            <a:spLocks noGrp="1"/>
          </p:cNvSpPr>
          <p:nvPr>
            <p:ph type="sldNum" sz="quarter" idx="12"/>
          </p:nvPr>
        </p:nvSpPr>
        <p:spPr/>
        <p:txBody>
          <a:bodyPr/>
          <a:lstStyle/>
          <a:p>
            <a:fld id="{33C66F50-B07C-4553-BF20-F7ADD62E8166}" type="slidenum">
              <a:rPr lang="en-US" smtClean="0"/>
              <a:t>‹#›</a:t>
            </a:fld>
            <a:endParaRPr lang="en-US"/>
          </a:p>
        </p:txBody>
      </p:sp>
    </p:spTree>
    <p:extLst>
      <p:ext uri="{BB962C8B-B14F-4D97-AF65-F5344CB8AC3E}">
        <p14:creationId xmlns:p14="http://schemas.microsoft.com/office/powerpoint/2010/main" val="3910224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A28944-6FAE-9F06-21F0-6D8118AEF0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05AE3B-01FD-A165-84AC-D75F6F3BCF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C2484F-ED48-62F8-7A2D-0F3997454E53}"/>
              </a:ext>
            </a:extLst>
          </p:cNvPr>
          <p:cNvSpPr>
            <a:spLocks noGrp="1"/>
          </p:cNvSpPr>
          <p:nvPr>
            <p:ph type="dt" sz="half" idx="10"/>
          </p:nvPr>
        </p:nvSpPr>
        <p:spPr/>
        <p:txBody>
          <a:bodyPr/>
          <a:lstStyle/>
          <a:p>
            <a:fld id="{F638B88D-2477-413E-97AC-D4E2C7A36C2D}" type="datetimeFigureOut">
              <a:rPr lang="en-US" smtClean="0"/>
              <a:t>12/28/2023</a:t>
            </a:fld>
            <a:endParaRPr lang="en-US"/>
          </a:p>
        </p:txBody>
      </p:sp>
      <p:sp>
        <p:nvSpPr>
          <p:cNvPr id="5" name="Footer Placeholder 4">
            <a:extLst>
              <a:ext uri="{FF2B5EF4-FFF2-40B4-BE49-F238E27FC236}">
                <a16:creationId xmlns:a16="http://schemas.microsoft.com/office/drawing/2014/main" id="{896FC13C-F375-FDF8-6F80-F83DA0D784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956746-996A-AFF5-F1A3-88188C69824E}"/>
              </a:ext>
            </a:extLst>
          </p:cNvPr>
          <p:cNvSpPr>
            <a:spLocks noGrp="1"/>
          </p:cNvSpPr>
          <p:nvPr>
            <p:ph type="sldNum" sz="quarter" idx="12"/>
          </p:nvPr>
        </p:nvSpPr>
        <p:spPr/>
        <p:txBody>
          <a:bodyPr/>
          <a:lstStyle/>
          <a:p>
            <a:fld id="{33C66F50-B07C-4553-BF20-F7ADD62E8166}" type="slidenum">
              <a:rPr lang="en-US" smtClean="0"/>
              <a:t>‹#›</a:t>
            </a:fld>
            <a:endParaRPr lang="en-US"/>
          </a:p>
        </p:txBody>
      </p:sp>
    </p:spTree>
    <p:extLst>
      <p:ext uri="{BB962C8B-B14F-4D97-AF65-F5344CB8AC3E}">
        <p14:creationId xmlns:p14="http://schemas.microsoft.com/office/powerpoint/2010/main" val="2564475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997274"/>
            <a:ext cx="9715500" cy="1378148"/>
          </a:xfrm>
        </p:spPr>
        <p:txBody>
          <a:bodyPr/>
          <a:lstStyle/>
          <a:p>
            <a:r>
              <a:rPr lang="en-US"/>
              <a:t>Click to edit Master title style</a:t>
            </a:r>
          </a:p>
        </p:txBody>
      </p:sp>
      <p:sp>
        <p:nvSpPr>
          <p:cNvPr id="3" name="Subtitle 2"/>
          <p:cNvSpPr>
            <a:spLocks noGrp="1"/>
          </p:cNvSpPr>
          <p:nvPr>
            <p:ph type="subTitle" idx="1"/>
          </p:nvPr>
        </p:nvSpPr>
        <p:spPr>
          <a:xfrm>
            <a:off x="1714500" y="3643312"/>
            <a:ext cx="8001000" cy="1643063"/>
          </a:xfrm>
        </p:spPr>
        <p:txBody>
          <a:bodyPr/>
          <a:lstStyle>
            <a:lvl1pPr marL="0" indent="0" algn="ctr">
              <a:buNone/>
              <a:defRPr>
                <a:solidFill>
                  <a:schemeClr val="tx1">
                    <a:tint val="75000"/>
                  </a:schemeClr>
                </a:solidFill>
              </a:defRPr>
            </a:lvl1pPr>
            <a:lvl2pPr marL="428625" indent="0" algn="ctr">
              <a:buNone/>
              <a:defRPr>
                <a:solidFill>
                  <a:schemeClr val="tx1">
                    <a:tint val="75000"/>
                  </a:schemeClr>
                </a:solidFill>
              </a:defRPr>
            </a:lvl2pPr>
            <a:lvl3pPr marL="857250" indent="0" algn="ctr">
              <a:buNone/>
              <a:defRPr>
                <a:solidFill>
                  <a:schemeClr val="tx1">
                    <a:tint val="75000"/>
                  </a:schemeClr>
                </a:solidFill>
              </a:defRPr>
            </a:lvl3pPr>
            <a:lvl4pPr marL="1285875" indent="0" algn="ctr">
              <a:buNone/>
              <a:defRPr>
                <a:solidFill>
                  <a:schemeClr val="tx1">
                    <a:tint val="75000"/>
                  </a:schemeClr>
                </a:solidFill>
              </a:defRPr>
            </a:lvl4pPr>
            <a:lvl5pPr marL="1714500" indent="0" algn="ctr">
              <a:buNone/>
              <a:defRPr>
                <a:solidFill>
                  <a:schemeClr val="tx1">
                    <a:tint val="75000"/>
                  </a:schemeClr>
                </a:solidFill>
              </a:defRPr>
            </a:lvl5pPr>
            <a:lvl6pPr marL="2143125" indent="0" algn="ctr">
              <a:buNone/>
              <a:defRPr>
                <a:solidFill>
                  <a:schemeClr val="tx1">
                    <a:tint val="75000"/>
                  </a:schemeClr>
                </a:solidFill>
              </a:defRPr>
            </a:lvl6pPr>
            <a:lvl7pPr marL="2571750" indent="0" algn="ctr">
              <a:buNone/>
              <a:defRPr>
                <a:solidFill>
                  <a:schemeClr val="tx1">
                    <a:tint val="75000"/>
                  </a:schemeClr>
                </a:solidFill>
              </a:defRPr>
            </a:lvl7pPr>
            <a:lvl8pPr marL="3000375" indent="0" algn="ctr">
              <a:buNone/>
              <a:defRPr>
                <a:solidFill>
                  <a:schemeClr val="tx1">
                    <a:tint val="75000"/>
                  </a:schemeClr>
                </a:solidFill>
              </a:defRPr>
            </a:lvl8pPr>
            <a:lvl9pPr marL="34290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2891" y="4131469"/>
            <a:ext cx="9715500" cy="1276945"/>
          </a:xfrm>
        </p:spPr>
        <p:txBody>
          <a:bodyPr anchor="t"/>
          <a:lstStyle>
            <a:lvl1pPr algn="l">
              <a:defRPr sz="3750" b="1" cap="all"/>
            </a:lvl1pPr>
          </a:lstStyle>
          <a:p>
            <a:r>
              <a:rPr lang="en-US"/>
              <a:t>Click to edit Master title style</a:t>
            </a:r>
          </a:p>
        </p:txBody>
      </p:sp>
      <p:sp>
        <p:nvSpPr>
          <p:cNvPr id="3" name="Text Placeholder 2"/>
          <p:cNvSpPr>
            <a:spLocks noGrp="1"/>
          </p:cNvSpPr>
          <p:nvPr>
            <p:ph type="body" idx="1"/>
          </p:nvPr>
        </p:nvSpPr>
        <p:spPr>
          <a:xfrm>
            <a:off x="902891" y="2725044"/>
            <a:ext cx="9715500" cy="1406425"/>
          </a:xfrm>
        </p:spPr>
        <p:txBody>
          <a:bodyPr anchor="b"/>
          <a:lstStyle>
            <a:lvl1pPr marL="0" indent="0">
              <a:buNone/>
              <a:defRPr sz="1875">
                <a:solidFill>
                  <a:schemeClr val="tx1">
                    <a:tint val="75000"/>
                  </a:schemeClr>
                </a:solidFill>
              </a:defRPr>
            </a:lvl1pPr>
            <a:lvl2pPr marL="428625" indent="0">
              <a:buNone/>
              <a:defRPr sz="1688">
                <a:solidFill>
                  <a:schemeClr val="tx1">
                    <a:tint val="75000"/>
                  </a:schemeClr>
                </a:solidFill>
              </a:defRPr>
            </a:lvl2pPr>
            <a:lvl3pPr marL="857250" indent="0">
              <a:buNone/>
              <a:defRPr sz="1500">
                <a:solidFill>
                  <a:schemeClr val="tx1">
                    <a:tint val="75000"/>
                  </a:schemeClr>
                </a:solidFill>
              </a:defRPr>
            </a:lvl3pPr>
            <a:lvl4pPr marL="1285875" indent="0">
              <a:buNone/>
              <a:defRPr sz="1313">
                <a:solidFill>
                  <a:schemeClr val="tx1">
                    <a:tint val="75000"/>
                  </a:schemeClr>
                </a:solidFill>
              </a:defRPr>
            </a:lvl4pPr>
            <a:lvl5pPr marL="1714500" indent="0">
              <a:buNone/>
              <a:defRPr sz="1313">
                <a:solidFill>
                  <a:schemeClr val="tx1">
                    <a:tint val="75000"/>
                  </a:schemeClr>
                </a:solidFill>
              </a:defRPr>
            </a:lvl5pPr>
            <a:lvl6pPr marL="2143125" indent="0">
              <a:buNone/>
              <a:defRPr sz="1313">
                <a:solidFill>
                  <a:schemeClr val="tx1">
                    <a:tint val="75000"/>
                  </a:schemeClr>
                </a:solidFill>
              </a:defRPr>
            </a:lvl6pPr>
            <a:lvl7pPr marL="2571750" indent="0">
              <a:buNone/>
              <a:defRPr sz="1313">
                <a:solidFill>
                  <a:schemeClr val="tx1">
                    <a:tint val="75000"/>
                  </a:schemeClr>
                </a:solidFill>
              </a:defRPr>
            </a:lvl7pPr>
            <a:lvl8pPr marL="3000375" indent="0">
              <a:buNone/>
              <a:defRPr sz="1313">
                <a:solidFill>
                  <a:schemeClr val="tx1">
                    <a:tint val="75000"/>
                  </a:schemeClr>
                </a:solidFill>
              </a:defRPr>
            </a:lvl8pPr>
            <a:lvl9pPr marL="3429000" indent="0">
              <a:buNone/>
              <a:defRPr sz="13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1500" y="1500188"/>
            <a:ext cx="5048250"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10250" y="1500188"/>
            <a:ext cx="5048250"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71500" y="1439168"/>
            <a:ext cx="5050235" cy="5997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p:cNvSpPr>
            <a:spLocks noGrp="1"/>
          </p:cNvSpPr>
          <p:nvPr>
            <p:ph sz="half" idx="2"/>
          </p:nvPr>
        </p:nvSpPr>
        <p:spPr>
          <a:xfrm>
            <a:off x="571500" y="2038945"/>
            <a:ext cx="5050235"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06282" y="1439168"/>
            <a:ext cx="5052219" cy="5997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5806282" y="2038945"/>
            <a:ext cx="5052219"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255984"/>
            <a:ext cx="3760391" cy="1089422"/>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4468812" y="255985"/>
            <a:ext cx="6389688" cy="5487293"/>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1501" y="1345406"/>
            <a:ext cx="3760391" cy="4397872"/>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04AC6-4CCD-A022-0277-BF42244BBC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2912B5-C488-CC8E-184B-FFDCA8DD4E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8DA190-98F1-276E-4B0D-0654496C3CD5}"/>
              </a:ext>
            </a:extLst>
          </p:cNvPr>
          <p:cNvSpPr>
            <a:spLocks noGrp="1"/>
          </p:cNvSpPr>
          <p:nvPr>
            <p:ph type="dt" sz="half" idx="10"/>
          </p:nvPr>
        </p:nvSpPr>
        <p:spPr/>
        <p:txBody>
          <a:bodyPr/>
          <a:lstStyle/>
          <a:p>
            <a:fld id="{F638B88D-2477-413E-97AC-D4E2C7A36C2D}" type="datetimeFigureOut">
              <a:rPr lang="en-US" smtClean="0"/>
              <a:t>12/28/2023</a:t>
            </a:fld>
            <a:endParaRPr lang="en-US"/>
          </a:p>
        </p:txBody>
      </p:sp>
      <p:sp>
        <p:nvSpPr>
          <p:cNvPr id="5" name="Footer Placeholder 4">
            <a:extLst>
              <a:ext uri="{FF2B5EF4-FFF2-40B4-BE49-F238E27FC236}">
                <a16:creationId xmlns:a16="http://schemas.microsoft.com/office/drawing/2014/main" id="{D8F61E33-681A-C39D-2BE0-CFD666DEBD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0B27E9-E011-FCC9-BC44-576EDD1D3FC7}"/>
              </a:ext>
            </a:extLst>
          </p:cNvPr>
          <p:cNvSpPr>
            <a:spLocks noGrp="1"/>
          </p:cNvSpPr>
          <p:nvPr>
            <p:ph type="sldNum" sz="quarter" idx="12"/>
          </p:nvPr>
        </p:nvSpPr>
        <p:spPr/>
        <p:txBody>
          <a:bodyPr/>
          <a:lstStyle/>
          <a:p>
            <a:fld id="{33C66F50-B07C-4553-BF20-F7ADD62E8166}" type="slidenum">
              <a:rPr lang="en-US" smtClean="0"/>
              <a:t>‹#›</a:t>
            </a:fld>
            <a:endParaRPr lang="en-US"/>
          </a:p>
        </p:txBody>
      </p:sp>
    </p:spTree>
    <p:extLst>
      <p:ext uri="{BB962C8B-B14F-4D97-AF65-F5344CB8AC3E}">
        <p14:creationId xmlns:p14="http://schemas.microsoft.com/office/powerpoint/2010/main" val="27571091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40360" y="4500562"/>
            <a:ext cx="6858000" cy="531317"/>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2240360" y="574477"/>
            <a:ext cx="6858000" cy="3857625"/>
          </a:xfrm>
        </p:spPr>
        <p:txBody>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endParaRPr lang="en-US"/>
          </a:p>
        </p:txBody>
      </p:sp>
      <p:sp>
        <p:nvSpPr>
          <p:cNvPr id="4" name="Text Placeholder 3"/>
          <p:cNvSpPr>
            <a:spLocks noGrp="1"/>
          </p:cNvSpPr>
          <p:nvPr>
            <p:ph type="body" sz="half" idx="2"/>
          </p:nvPr>
        </p:nvSpPr>
        <p:spPr>
          <a:xfrm>
            <a:off x="2240360" y="5031879"/>
            <a:ext cx="6858000" cy="754558"/>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86750" y="257473"/>
            <a:ext cx="2571750" cy="548580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257473"/>
            <a:ext cx="7524750" cy="54858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A4838-4D45-E0C2-16AF-4B06B87D57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EAAAB1-FA2C-37F6-4E26-47DF147F08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F68500-D1F6-223C-F1CE-09EEA0A3E6E6}"/>
              </a:ext>
            </a:extLst>
          </p:cNvPr>
          <p:cNvSpPr>
            <a:spLocks noGrp="1"/>
          </p:cNvSpPr>
          <p:nvPr>
            <p:ph type="dt" sz="half" idx="10"/>
          </p:nvPr>
        </p:nvSpPr>
        <p:spPr/>
        <p:txBody>
          <a:bodyPr/>
          <a:lstStyle/>
          <a:p>
            <a:fld id="{F638B88D-2477-413E-97AC-D4E2C7A36C2D}" type="datetimeFigureOut">
              <a:rPr lang="en-US" smtClean="0"/>
              <a:t>12/28/2023</a:t>
            </a:fld>
            <a:endParaRPr lang="en-US"/>
          </a:p>
        </p:txBody>
      </p:sp>
      <p:sp>
        <p:nvSpPr>
          <p:cNvPr id="5" name="Footer Placeholder 4">
            <a:extLst>
              <a:ext uri="{FF2B5EF4-FFF2-40B4-BE49-F238E27FC236}">
                <a16:creationId xmlns:a16="http://schemas.microsoft.com/office/drawing/2014/main" id="{E83D5516-26C6-3F5C-BE86-705E93BDD6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0FF175-494B-5676-AB86-8E9021E1CD08}"/>
              </a:ext>
            </a:extLst>
          </p:cNvPr>
          <p:cNvSpPr>
            <a:spLocks noGrp="1"/>
          </p:cNvSpPr>
          <p:nvPr>
            <p:ph type="sldNum" sz="quarter" idx="12"/>
          </p:nvPr>
        </p:nvSpPr>
        <p:spPr/>
        <p:txBody>
          <a:bodyPr/>
          <a:lstStyle/>
          <a:p>
            <a:fld id="{33C66F50-B07C-4553-BF20-F7ADD62E8166}" type="slidenum">
              <a:rPr lang="en-US" smtClean="0"/>
              <a:t>‹#›</a:t>
            </a:fld>
            <a:endParaRPr lang="en-US"/>
          </a:p>
        </p:txBody>
      </p:sp>
    </p:spTree>
    <p:extLst>
      <p:ext uri="{BB962C8B-B14F-4D97-AF65-F5344CB8AC3E}">
        <p14:creationId xmlns:p14="http://schemas.microsoft.com/office/powerpoint/2010/main" val="666804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3CCE2-7326-F91D-D714-0905952073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AEB635-4A52-9BC0-7562-4BC92243D1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C8C240-EB3F-454C-12B7-A064DC21A7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1F9018-427E-C180-A4A7-973FBBB26788}"/>
              </a:ext>
            </a:extLst>
          </p:cNvPr>
          <p:cNvSpPr>
            <a:spLocks noGrp="1"/>
          </p:cNvSpPr>
          <p:nvPr>
            <p:ph type="dt" sz="half" idx="10"/>
          </p:nvPr>
        </p:nvSpPr>
        <p:spPr/>
        <p:txBody>
          <a:bodyPr/>
          <a:lstStyle/>
          <a:p>
            <a:fld id="{F638B88D-2477-413E-97AC-D4E2C7A36C2D}" type="datetimeFigureOut">
              <a:rPr lang="en-US" smtClean="0"/>
              <a:t>12/28/2023</a:t>
            </a:fld>
            <a:endParaRPr lang="en-US"/>
          </a:p>
        </p:txBody>
      </p:sp>
      <p:sp>
        <p:nvSpPr>
          <p:cNvPr id="6" name="Footer Placeholder 5">
            <a:extLst>
              <a:ext uri="{FF2B5EF4-FFF2-40B4-BE49-F238E27FC236}">
                <a16:creationId xmlns:a16="http://schemas.microsoft.com/office/drawing/2014/main" id="{7B2002C8-5DD5-F230-4C47-81F86EB6D4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02794F-CE4C-86EA-FD38-BC20EB9D9CF4}"/>
              </a:ext>
            </a:extLst>
          </p:cNvPr>
          <p:cNvSpPr>
            <a:spLocks noGrp="1"/>
          </p:cNvSpPr>
          <p:nvPr>
            <p:ph type="sldNum" sz="quarter" idx="12"/>
          </p:nvPr>
        </p:nvSpPr>
        <p:spPr/>
        <p:txBody>
          <a:bodyPr/>
          <a:lstStyle/>
          <a:p>
            <a:fld id="{33C66F50-B07C-4553-BF20-F7ADD62E8166}" type="slidenum">
              <a:rPr lang="en-US" smtClean="0"/>
              <a:t>‹#›</a:t>
            </a:fld>
            <a:endParaRPr lang="en-US"/>
          </a:p>
        </p:txBody>
      </p:sp>
    </p:spTree>
    <p:extLst>
      <p:ext uri="{BB962C8B-B14F-4D97-AF65-F5344CB8AC3E}">
        <p14:creationId xmlns:p14="http://schemas.microsoft.com/office/powerpoint/2010/main" val="1426698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36BDC-E1DA-C528-2E80-F351B9365E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53F83F-5BFF-691B-84FB-A9CE764A0C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2CE0F2-50E3-1C2E-F8D8-8295D037D8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F4F41A-8B19-6B83-623D-E5307600A6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042116-86F0-52F6-E221-97E653D268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8CC037-4192-ACB4-BD35-888CF00E8AE9}"/>
              </a:ext>
            </a:extLst>
          </p:cNvPr>
          <p:cNvSpPr>
            <a:spLocks noGrp="1"/>
          </p:cNvSpPr>
          <p:nvPr>
            <p:ph type="dt" sz="half" idx="10"/>
          </p:nvPr>
        </p:nvSpPr>
        <p:spPr/>
        <p:txBody>
          <a:bodyPr/>
          <a:lstStyle/>
          <a:p>
            <a:fld id="{F638B88D-2477-413E-97AC-D4E2C7A36C2D}" type="datetimeFigureOut">
              <a:rPr lang="en-US" smtClean="0"/>
              <a:t>12/28/2023</a:t>
            </a:fld>
            <a:endParaRPr lang="en-US"/>
          </a:p>
        </p:txBody>
      </p:sp>
      <p:sp>
        <p:nvSpPr>
          <p:cNvPr id="8" name="Footer Placeholder 7">
            <a:extLst>
              <a:ext uri="{FF2B5EF4-FFF2-40B4-BE49-F238E27FC236}">
                <a16:creationId xmlns:a16="http://schemas.microsoft.com/office/drawing/2014/main" id="{7C0B12F4-A940-D7F9-6548-5E88DA37A6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02A05A-7A75-04F5-02AF-9E3A5DF2CEF3}"/>
              </a:ext>
            </a:extLst>
          </p:cNvPr>
          <p:cNvSpPr>
            <a:spLocks noGrp="1"/>
          </p:cNvSpPr>
          <p:nvPr>
            <p:ph type="sldNum" sz="quarter" idx="12"/>
          </p:nvPr>
        </p:nvSpPr>
        <p:spPr/>
        <p:txBody>
          <a:bodyPr/>
          <a:lstStyle/>
          <a:p>
            <a:fld id="{33C66F50-B07C-4553-BF20-F7ADD62E8166}" type="slidenum">
              <a:rPr lang="en-US" smtClean="0"/>
              <a:t>‹#›</a:t>
            </a:fld>
            <a:endParaRPr lang="en-US"/>
          </a:p>
        </p:txBody>
      </p:sp>
    </p:spTree>
    <p:extLst>
      <p:ext uri="{BB962C8B-B14F-4D97-AF65-F5344CB8AC3E}">
        <p14:creationId xmlns:p14="http://schemas.microsoft.com/office/powerpoint/2010/main" val="407876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7527E-6571-984F-C10D-FE50FE62DD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7D4429-A550-572A-5177-BCF6F372D294}"/>
              </a:ext>
            </a:extLst>
          </p:cNvPr>
          <p:cNvSpPr>
            <a:spLocks noGrp="1"/>
          </p:cNvSpPr>
          <p:nvPr>
            <p:ph type="dt" sz="half" idx="10"/>
          </p:nvPr>
        </p:nvSpPr>
        <p:spPr/>
        <p:txBody>
          <a:bodyPr/>
          <a:lstStyle/>
          <a:p>
            <a:fld id="{F638B88D-2477-413E-97AC-D4E2C7A36C2D}" type="datetimeFigureOut">
              <a:rPr lang="en-US" smtClean="0"/>
              <a:t>12/28/2023</a:t>
            </a:fld>
            <a:endParaRPr lang="en-US"/>
          </a:p>
        </p:txBody>
      </p:sp>
      <p:sp>
        <p:nvSpPr>
          <p:cNvPr id="4" name="Footer Placeholder 3">
            <a:extLst>
              <a:ext uri="{FF2B5EF4-FFF2-40B4-BE49-F238E27FC236}">
                <a16:creationId xmlns:a16="http://schemas.microsoft.com/office/drawing/2014/main" id="{89E42F93-B234-F3B5-69C3-A70939D5FF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9A513A-ACD2-860D-F66C-1FF7FC2E4CA7}"/>
              </a:ext>
            </a:extLst>
          </p:cNvPr>
          <p:cNvSpPr>
            <a:spLocks noGrp="1"/>
          </p:cNvSpPr>
          <p:nvPr>
            <p:ph type="sldNum" sz="quarter" idx="12"/>
          </p:nvPr>
        </p:nvSpPr>
        <p:spPr/>
        <p:txBody>
          <a:bodyPr/>
          <a:lstStyle/>
          <a:p>
            <a:fld id="{33C66F50-B07C-4553-BF20-F7ADD62E8166}" type="slidenum">
              <a:rPr lang="en-US" smtClean="0"/>
              <a:t>‹#›</a:t>
            </a:fld>
            <a:endParaRPr lang="en-US"/>
          </a:p>
        </p:txBody>
      </p:sp>
    </p:spTree>
    <p:extLst>
      <p:ext uri="{BB962C8B-B14F-4D97-AF65-F5344CB8AC3E}">
        <p14:creationId xmlns:p14="http://schemas.microsoft.com/office/powerpoint/2010/main" val="1162042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74BEB5-A6EC-6AAD-F904-E154E3B221E7}"/>
              </a:ext>
            </a:extLst>
          </p:cNvPr>
          <p:cNvSpPr>
            <a:spLocks noGrp="1"/>
          </p:cNvSpPr>
          <p:nvPr>
            <p:ph type="dt" sz="half" idx="10"/>
          </p:nvPr>
        </p:nvSpPr>
        <p:spPr/>
        <p:txBody>
          <a:bodyPr/>
          <a:lstStyle/>
          <a:p>
            <a:fld id="{F638B88D-2477-413E-97AC-D4E2C7A36C2D}" type="datetimeFigureOut">
              <a:rPr lang="en-US" smtClean="0"/>
              <a:t>12/28/2023</a:t>
            </a:fld>
            <a:endParaRPr lang="en-US"/>
          </a:p>
        </p:txBody>
      </p:sp>
      <p:sp>
        <p:nvSpPr>
          <p:cNvPr id="3" name="Footer Placeholder 2">
            <a:extLst>
              <a:ext uri="{FF2B5EF4-FFF2-40B4-BE49-F238E27FC236}">
                <a16:creationId xmlns:a16="http://schemas.microsoft.com/office/drawing/2014/main" id="{C3D68510-4CBA-CA55-B266-1F42CED89F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1455D4-2E41-0102-8D76-8B630DA1B80F}"/>
              </a:ext>
            </a:extLst>
          </p:cNvPr>
          <p:cNvSpPr>
            <a:spLocks noGrp="1"/>
          </p:cNvSpPr>
          <p:nvPr>
            <p:ph type="sldNum" sz="quarter" idx="12"/>
          </p:nvPr>
        </p:nvSpPr>
        <p:spPr/>
        <p:txBody>
          <a:bodyPr/>
          <a:lstStyle/>
          <a:p>
            <a:fld id="{33C66F50-B07C-4553-BF20-F7ADD62E8166}" type="slidenum">
              <a:rPr lang="en-US" smtClean="0"/>
              <a:t>‹#›</a:t>
            </a:fld>
            <a:endParaRPr lang="en-US"/>
          </a:p>
        </p:txBody>
      </p:sp>
    </p:spTree>
    <p:extLst>
      <p:ext uri="{BB962C8B-B14F-4D97-AF65-F5344CB8AC3E}">
        <p14:creationId xmlns:p14="http://schemas.microsoft.com/office/powerpoint/2010/main" val="614195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7361-D2BD-AE30-A8C9-72CB8CEEC4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EF7CAF-2914-8FF3-C125-644892ABE6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9213B8-E7D7-ED65-04D6-DD1ED4CE6D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C60971-7A88-FFFC-8158-5CFB39E38BF4}"/>
              </a:ext>
            </a:extLst>
          </p:cNvPr>
          <p:cNvSpPr>
            <a:spLocks noGrp="1"/>
          </p:cNvSpPr>
          <p:nvPr>
            <p:ph type="dt" sz="half" idx="10"/>
          </p:nvPr>
        </p:nvSpPr>
        <p:spPr/>
        <p:txBody>
          <a:bodyPr/>
          <a:lstStyle/>
          <a:p>
            <a:fld id="{F638B88D-2477-413E-97AC-D4E2C7A36C2D}" type="datetimeFigureOut">
              <a:rPr lang="en-US" smtClean="0"/>
              <a:t>12/28/2023</a:t>
            </a:fld>
            <a:endParaRPr lang="en-US"/>
          </a:p>
        </p:txBody>
      </p:sp>
      <p:sp>
        <p:nvSpPr>
          <p:cNvPr id="6" name="Footer Placeholder 5">
            <a:extLst>
              <a:ext uri="{FF2B5EF4-FFF2-40B4-BE49-F238E27FC236}">
                <a16:creationId xmlns:a16="http://schemas.microsoft.com/office/drawing/2014/main" id="{5FE34B8D-2A17-7FE7-CFBC-E1AC2519B1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249F00-9D11-AE46-5040-9AA83105FD6F}"/>
              </a:ext>
            </a:extLst>
          </p:cNvPr>
          <p:cNvSpPr>
            <a:spLocks noGrp="1"/>
          </p:cNvSpPr>
          <p:nvPr>
            <p:ph type="sldNum" sz="quarter" idx="12"/>
          </p:nvPr>
        </p:nvSpPr>
        <p:spPr/>
        <p:txBody>
          <a:bodyPr/>
          <a:lstStyle/>
          <a:p>
            <a:fld id="{33C66F50-B07C-4553-BF20-F7ADD62E8166}" type="slidenum">
              <a:rPr lang="en-US" smtClean="0"/>
              <a:t>‹#›</a:t>
            </a:fld>
            <a:endParaRPr lang="en-US"/>
          </a:p>
        </p:txBody>
      </p:sp>
    </p:spTree>
    <p:extLst>
      <p:ext uri="{BB962C8B-B14F-4D97-AF65-F5344CB8AC3E}">
        <p14:creationId xmlns:p14="http://schemas.microsoft.com/office/powerpoint/2010/main" val="2059993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50A5D-6402-0645-520D-930F6C6164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48CC48-D60D-8D8D-1BAF-70A8F1554B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76A624-3D3F-D44F-9A00-81CB58F69E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3364A0-FAD5-2E04-AB5B-7839E5BEC934}"/>
              </a:ext>
            </a:extLst>
          </p:cNvPr>
          <p:cNvSpPr>
            <a:spLocks noGrp="1"/>
          </p:cNvSpPr>
          <p:nvPr>
            <p:ph type="dt" sz="half" idx="10"/>
          </p:nvPr>
        </p:nvSpPr>
        <p:spPr/>
        <p:txBody>
          <a:bodyPr/>
          <a:lstStyle/>
          <a:p>
            <a:fld id="{F638B88D-2477-413E-97AC-D4E2C7A36C2D}" type="datetimeFigureOut">
              <a:rPr lang="en-US" smtClean="0"/>
              <a:t>12/28/2023</a:t>
            </a:fld>
            <a:endParaRPr lang="en-US"/>
          </a:p>
        </p:txBody>
      </p:sp>
      <p:sp>
        <p:nvSpPr>
          <p:cNvPr id="6" name="Footer Placeholder 5">
            <a:extLst>
              <a:ext uri="{FF2B5EF4-FFF2-40B4-BE49-F238E27FC236}">
                <a16:creationId xmlns:a16="http://schemas.microsoft.com/office/drawing/2014/main" id="{C6729392-75AF-5AA7-EC4C-4116EBDDEA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47AAC-ADE2-4AF3-3282-C15EC59B3114}"/>
              </a:ext>
            </a:extLst>
          </p:cNvPr>
          <p:cNvSpPr>
            <a:spLocks noGrp="1"/>
          </p:cNvSpPr>
          <p:nvPr>
            <p:ph type="sldNum" sz="quarter" idx="12"/>
          </p:nvPr>
        </p:nvSpPr>
        <p:spPr/>
        <p:txBody>
          <a:bodyPr/>
          <a:lstStyle/>
          <a:p>
            <a:fld id="{33C66F50-B07C-4553-BF20-F7ADD62E8166}" type="slidenum">
              <a:rPr lang="en-US" smtClean="0"/>
              <a:t>‹#›</a:t>
            </a:fld>
            <a:endParaRPr lang="en-US"/>
          </a:p>
        </p:txBody>
      </p:sp>
    </p:spTree>
    <p:extLst>
      <p:ext uri="{BB962C8B-B14F-4D97-AF65-F5344CB8AC3E}">
        <p14:creationId xmlns:p14="http://schemas.microsoft.com/office/powerpoint/2010/main" val="2838366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2595E0-B31B-97EE-18E0-6D4922768C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F909E6-85EF-7219-EAC7-799D348DBA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24336B-16A4-F5AA-C2BE-0CCE591085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38B88D-2477-413E-97AC-D4E2C7A36C2D}" type="datetimeFigureOut">
              <a:rPr lang="en-US" smtClean="0"/>
              <a:t>12/28/2023</a:t>
            </a:fld>
            <a:endParaRPr lang="en-US"/>
          </a:p>
        </p:txBody>
      </p:sp>
      <p:sp>
        <p:nvSpPr>
          <p:cNvPr id="5" name="Footer Placeholder 4">
            <a:extLst>
              <a:ext uri="{FF2B5EF4-FFF2-40B4-BE49-F238E27FC236}">
                <a16:creationId xmlns:a16="http://schemas.microsoft.com/office/drawing/2014/main" id="{AEF837BE-5366-4217-B34B-13C66ABCC5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14AA1D-48B4-BF58-D455-81FC5D68F4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C66F50-B07C-4553-BF20-F7ADD62E8166}" type="slidenum">
              <a:rPr lang="en-US" smtClean="0"/>
              <a:t>‹#›</a:t>
            </a:fld>
            <a:endParaRPr lang="en-US"/>
          </a:p>
        </p:txBody>
      </p:sp>
    </p:spTree>
    <p:extLst>
      <p:ext uri="{BB962C8B-B14F-4D97-AF65-F5344CB8AC3E}">
        <p14:creationId xmlns:p14="http://schemas.microsoft.com/office/powerpoint/2010/main" val="28626262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500" y="257473"/>
            <a:ext cx="10287000" cy="1071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71500" y="1500188"/>
            <a:ext cx="10287000" cy="4243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1500" y="5959078"/>
            <a:ext cx="2667000" cy="342305"/>
          </a:xfrm>
          <a:prstGeom prst="rect">
            <a:avLst/>
          </a:prstGeom>
        </p:spPr>
        <p:txBody>
          <a:bodyPr vert="horz" lIns="91440" tIns="45720" rIns="91440" bIns="45720" rtlCol="0" anchor="ctr"/>
          <a:lstStyle>
            <a:lvl1pPr algn="l">
              <a:defRPr sz="1125">
                <a:solidFill>
                  <a:schemeClr val="tx1">
                    <a:tint val="75000"/>
                  </a:schemeClr>
                </a:solidFill>
              </a:defRPr>
            </a:lvl1pPr>
          </a:lstStyle>
          <a:p>
            <a:fld id="{1D8BD707-D9CF-40AE-B4C6-C98DA3205C09}" type="datetimeFigureOut">
              <a:rPr lang="en-US" smtClean="0"/>
              <a:pPr/>
              <a:t>12/28/2023</a:t>
            </a:fld>
            <a:endParaRPr lang="en-US"/>
          </a:p>
        </p:txBody>
      </p:sp>
      <p:sp>
        <p:nvSpPr>
          <p:cNvPr id="5" name="Footer Placeholder 4"/>
          <p:cNvSpPr>
            <a:spLocks noGrp="1"/>
          </p:cNvSpPr>
          <p:nvPr>
            <p:ph type="ftr" sz="quarter" idx="3"/>
          </p:nvPr>
        </p:nvSpPr>
        <p:spPr>
          <a:xfrm>
            <a:off x="3905250" y="5959078"/>
            <a:ext cx="3619500" cy="342305"/>
          </a:xfrm>
          <a:prstGeom prst="rect">
            <a:avLst/>
          </a:prstGeom>
        </p:spPr>
        <p:txBody>
          <a:bodyPr vert="horz" lIns="91440" tIns="45720" rIns="91440" bIns="45720" rtlCol="0" anchor="ctr"/>
          <a:lstStyle>
            <a:lvl1pPr algn="ctr">
              <a:defRPr sz="112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191500" y="5959078"/>
            <a:ext cx="2667000" cy="342305"/>
          </a:xfrm>
          <a:prstGeom prst="rect">
            <a:avLst/>
          </a:prstGeom>
        </p:spPr>
        <p:txBody>
          <a:bodyPr vert="horz" lIns="91440" tIns="45720" rIns="91440" bIns="45720" rtlCol="0" anchor="ctr"/>
          <a:lstStyle>
            <a:lvl1pPr algn="r">
              <a:defRPr sz="1125">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857250" rtl="0" eaLnBrk="1" latinLnBrk="0" hangingPunct="1">
        <a:spcBef>
          <a:spcPct val="0"/>
        </a:spcBef>
        <a:buNone/>
        <a:defRPr sz="4125" kern="1200">
          <a:solidFill>
            <a:schemeClr val="tx1"/>
          </a:solidFill>
          <a:latin typeface="+mj-lt"/>
          <a:ea typeface="+mj-ea"/>
          <a:cs typeface="+mj-cs"/>
        </a:defRPr>
      </a:lvl1pPr>
    </p:titleStyle>
    <p:bodyStyle>
      <a:lvl1pPr marL="321469" indent="-321469" algn="l" defTabSz="85725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96516" indent="-267891" algn="l" defTabSz="857250" rtl="0" eaLnBrk="1" latinLnBrk="0" hangingPunct="1">
        <a:spcBef>
          <a:spcPct val="20000"/>
        </a:spcBef>
        <a:buFont typeface="Arial" pitchFamily="34" charset="0"/>
        <a:buChar char="–"/>
        <a:defRPr sz="2625" kern="1200">
          <a:solidFill>
            <a:schemeClr val="tx1"/>
          </a:solidFill>
          <a:latin typeface="+mn-lt"/>
          <a:ea typeface="+mn-ea"/>
          <a:cs typeface="+mn-cs"/>
        </a:defRPr>
      </a:lvl2pPr>
      <a:lvl3pPr marL="1071563" indent="-214313" algn="l" defTabSz="857250" rtl="0" eaLnBrk="1" latinLnBrk="0" hangingPunct="1">
        <a:spcBef>
          <a:spcPct val="20000"/>
        </a:spcBef>
        <a:buFont typeface="Arial" pitchFamily="34" charset="0"/>
        <a:buChar char="•"/>
        <a:defRPr sz="2250" kern="1200">
          <a:solidFill>
            <a:schemeClr val="tx1"/>
          </a:solidFill>
          <a:latin typeface="+mn-lt"/>
          <a:ea typeface="+mn-ea"/>
          <a:cs typeface="+mn-cs"/>
        </a:defRPr>
      </a:lvl3pPr>
      <a:lvl4pPr marL="15001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4pPr>
      <a:lvl5pPr marL="19288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customXml" Target="../ink/ink2.xml"/><Relationship Id="rId5" Type="http://schemas.openxmlformats.org/officeDocument/2006/relationships/image" Target="../media/image270.png"/><Relationship Id="rId4" Type="http://schemas.openxmlformats.org/officeDocument/2006/relationships/customXml" Target="../ink/ink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0.png"/><Relationship Id="rId7" Type="http://schemas.openxmlformats.org/officeDocument/2006/relationships/image" Target="../media/image16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customXml" Target="../ink/ink4.xml"/><Relationship Id="rId5" Type="http://schemas.openxmlformats.org/officeDocument/2006/relationships/image" Target="../media/image150.png"/><Relationship Id="rId4" Type="http://schemas.openxmlformats.org/officeDocument/2006/relationships/customXml" Target="../ink/ink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microsoft.com/office/2018/10/relationships/comments" Target="../comments/modernComment_11F_94E614B1.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01_9A6250EA.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customXml" Target="../ink/ink5.xml"/><Relationship Id="rId7" Type="http://schemas.openxmlformats.org/officeDocument/2006/relationships/image" Target="../media/image31.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10.png"/><Relationship Id="rId5" Type="http://schemas.openxmlformats.org/officeDocument/2006/relationships/customXml" Target="../ink/ink6.xml"/><Relationship Id="rId4" Type="http://schemas.openxmlformats.org/officeDocument/2006/relationships/image" Target="../media/image200.png"/></Relationships>
</file>

<file path=ppt/slides/_rels/slide22.xml.rels><?xml version="1.0" encoding="UTF-8" standalone="yes"?>
<Relationships xmlns="http://schemas.openxmlformats.org/package/2006/relationships"><Relationship Id="rId3" Type="http://schemas.microsoft.com/office/2018/10/relationships/comments" Target="../comments/modernComment_123_2ED86CC.xm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microsoft.com/office/2018/10/relationships/comments" Target="../comments/modernComment_121_7C94DF3C.xml"/><Relationship Id="rId1" Type="http://schemas.openxmlformats.org/officeDocument/2006/relationships/slideLayout" Target="../slideLayouts/slideLayout18.xml"/><Relationship Id="rId4" Type="http://schemas.openxmlformats.org/officeDocument/2006/relationships/image" Target="../media/image39.sv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09_402D48A1.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sv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sv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svg"/><Relationship Id="rId2" Type="http://schemas.openxmlformats.org/officeDocument/2006/relationships/notesSlide" Target="../notesSlides/notesSlide7.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gif"/><Relationship Id="rId5" Type="http://schemas.openxmlformats.org/officeDocument/2006/relationships/image" Target="../media/image8.png"/><Relationship Id="rId15" Type="http://schemas.openxmlformats.org/officeDocument/2006/relationships/image" Target="../media/image18.svg"/><Relationship Id="rId10" Type="http://schemas.openxmlformats.org/officeDocument/2006/relationships/image" Target="../media/image13.svg"/><Relationship Id="rId19" Type="http://schemas.openxmlformats.org/officeDocument/2006/relationships/image" Target="../media/image22.sv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4797A4-E875-CFC7-56F9-F113B0EA9142}"/>
              </a:ext>
            </a:extLst>
          </p:cNvPr>
          <p:cNvSpPr>
            <a:spLocks noGrp="1"/>
          </p:cNvSpPr>
          <p:nvPr>
            <p:ph type="ctrTitle"/>
          </p:nvPr>
        </p:nvSpPr>
        <p:spPr>
          <a:xfrm>
            <a:off x="838199" y="1093788"/>
            <a:ext cx="10506455" cy="2967208"/>
          </a:xfrm>
        </p:spPr>
        <p:txBody>
          <a:bodyPr>
            <a:normAutofit/>
          </a:bodyPr>
          <a:lstStyle/>
          <a:p>
            <a:pPr algn="l"/>
            <a:r>
              <a:rPr lang="en-US" sz="8000" b="1"/>
              <a:t>Capturing and Reporting Neighbor Statistics</a:t>
            </a:r>
            <a:endParaRPr lang="en-US" sz="8000" b="1">
              <a:cs typeface="Calibri Light"/>
            </a:endParaRPr>
          </a:p>
        </p:txBody>
      </p:sp>
      <p:sp>
        <p:nvSpPr>
          <p:cNvPr id="3" name="Subtitle 2">
            <a:extLst>
              <a:ext uri="{FF2B5EF4-FFF2-40B4-BE49-F238E27FC236}">
                <a16:creationId xmlns:a16="http://schemas.microsoft.com/office/drawing/2014/main" id="{0F2C00DF-CB1E-5701-D883-7D47A5262F26}"/>
              </a:ext>
            </a:extLst>
          </p:cNvPr>
          <p:cNvSpPr>
            <a:spLocks noGrp="1"/>
          </p:cNvSpPr>
          <p:nvPr>
            <p:ph type="subTitle" idx="1"/>
          </p:nvPr>
        </p:nvSpPr>
        <p:spPr>
          <a:xfrm>
            <a:off x="7048878" y="4583461"/>
            <a:ext cx="4295776" cy="1038225"/>
          </a:xfrm>
        </p:spPr>
        <p:txBody>
          <a:bodyPr>
            <a:normAutofit/>
          </a:bodyPr>
          <a:lstStyle/>
          <a:p>
            <a:pPr algn="r"/>
            <a:r>
              <a:rPr lang="en-US" sz="1900" dirty="0"/>
              <a:t>Presented by Partner Development Team</a:t>
            </a:r>
          </a:p>
          <a:p>
            <a:pPr algn="r"/>
            <a:endParaRPr lang="en-US" sz="1900" dirty="0"/>
          </a:p>
        </p:txBody>
      </p:sp>
      <p:sp>
        <p:nvSpPr>
          <p:cNvPr id="35" name="Rectangle 34">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7" name="Rectangle 36">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562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24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computer&#10;&#10;Description automatically generated">
            <a:extLst>
              <a:ext uri="{FF2B5EF4-FFF2-40B4-BE49-F238E27FC236}">
                <a16:creationId xmlns:a16="http://schemas.microsoft.com/office/drawing/2014/main" id="{38CCF3FF-1B23-1E29-E431-73AB24FE86D3}"/>
              </a:ext>
            </a:extLst>
          </p:cNvPr>
          <p:cNvPicPr>
            <a:picLocks noChangeAspect="1"/>
          </p:cNvPicPr>
          <p:nvPr/>
        </p:nvPicPr>
        <p:blipFill rotWithShape="1">
          <a:blip r:embed="rId2"/>
          <a:srcRect l="488" t="13415" r="50976" b="14715"/>
          <a:stretch/>
        </p:blipFill>
        <p:spPr>
          <a:xfrm>
            <a:off x="643467" y="1148133"/>
            <a:ext cx="10905066" cy="4561733"/>
          </a:xfrm>
          <a:prstGeom prst="rect">
            <a:avLst/>
          </a:prstGeom>
        </p:spPr>
      </p:pic>
      <p:sp>
        <p:nvSpPr>
          <p:cNvPr id="3" name="Arrow: Right 2">
            <a:extLst>
              <a:ext uri="{FF2B5EF4-FFF2-40B4-BE49-F238E27FC236}">
                <a16:creationId xmlns:a16="http://schemas.microsoft.com/office/drawing/2014/main" id="{53D6B306-3E0C-71FE-CEB5-C81D82B13FFE}"/>
              </a:ext>
            </a:extLst>
          </p:cNvPr>
          <p:cNvSpPr/>
          <p:nvPr/>
        </p:nvSpPr>
        <p:spPr>
          <a:xfrm>
            <a:off x="9329058" y="5399314"/>
            <a:ext cx="978408" cy="223466"/>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8992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A44DC88-C458-8FBF-BCF1-1E7399D7321F}"/>
              </a:ext>
            </a:extLst>
          </p:cNvPr>
          <p:cNvPicPr>
            <a:picLocks noChangeAspect="1"/>
          </p:cNvPicPr>
          <p:nvPr/>
        </p:nvPicPr>
        <p:blipFill rotWithShape="1">
          <a:blip r:embed="rId3"/>
          <a:srcRect l="50334" t="14464" r="733" b="27565"/>
          <a:stretch/>
        </p:blipFill>
        <p:spPr>
          <a:xfrm>
            <a:off x="49453" y="1414295"/>
            <a:ext cx="12093093" cy="4029410"/>
          </a:xfrm>
          <a:prstGeom prst="rect">
            <a:avLst/>
          </a:prstGeom>
        </p:spPr>
      </p:pic>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9042B3FA-067D-8CBA-8388-4C14522361F5}"/>
                  </a:ext>
                </a:extLst>
              </p14:cNvPr>
              <p14:cNvContentPartPr/>
              <p14:nvPr/>
            </p14:nvContentPartPr>
            <p14:xfrm>
              <a:off x="178403" y="4758324"/>
              <a:ext cx="5821560" cy="64800"/>
            </p14:xfrm>
          </p:contentPart>
        </mc:Choice>
        <mc:Fallback xmlns="">
          <p:pic>
            <p:nvPicPr>
              <p:cNvPr id="9" name="Ink 8">
                <a:extLst>
                  <a:ext uri="{FF2B5EF4-FFF2-40B4-BE49-F238E27FC236}">
                    <a16:creationId xmlns:a16="http://schemas.microsoft.com/office/drawing/2014/main" id="{9042B3FA-067D-8CBA-8388-4C14522361F5}"/>
                  </a:ext>
                </a:extLst>
              </p:cNvPr>
              <p:cNvPicPr/>
              <p:nvPr/>
            </p:nvPicPr>
            <p:blipFill>
              <a:blip r:embed="rId5"/>
              <a:stretch>
                <a:fillRect/>
              </a:stretch>
            </p:blipFill>
            <p:spPr>
              <a:xfrm>
                <a:off x="124403" y="4650684"/>
                <a:ext cx="592920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45B00E16-209C-EB48-38A7-6DC2B1B96789}"/>
                  </a:ext>
                </a:extLst>
              </p14:cNvPr>
              <p14:cNvContentPartPr/>
              <p14:nvPr/>
            </p14:nvContentPartPr>
            <p14:xfrm>
              <a:off x="178403" y="4592065"/>
              <a:ext cx="6006600" cy="56520"/>
            </p14:xfrm>
          </p:contentPart>
        </mc:Choice>
        <mc:Fallback xmlns="">
          <p:pic>
            <p:nvPicPr>
              <p:cNvPr id="10" name="Ink 9">
                <a:extLst>
                  <a:ext uri="{FF2B5EF4-FFF2-40B4-BE49-F238E27FC236}">
                    <a16:creationId xmlns:a16="http://schemas.microsoft.com/office/drawing/2014/main" id="{45B00E16-209C-EB48-38A7-6DC2B1B96789}"/>
                  </a:ext>
                </a:extLst>
              </p:cNvPr>
              <p:cNvPicPr/>
              <p:nvPr/>
            </p:nvPicPr>
            <p:blipFill>
              <a:blip r:embed="rId7"/>
              <a:stretch>
                <a:fillRect/>
              </a:stretch>
            </p:blipFill>
            <p:spPr>
              <a:xfrm>
                <a:off x="124763" y="4484065"/>
                <a:ext cx="6114240" cy="272160"/>
              </a:xfrm>
              <a:prstGeom prst="rect">
                <a:avLst/>
              </a:prstGeom>
            </p:spPr>
          </p:pic>
        </mc:Fallback>
      </mc:AlternateContent>
      <p:sp>
        <p:nvSpPr>
          <p:cNvPr id="11" name="Oval 10">
            <a:extLst>
              <a:ext uri="{FF2B5EF4-FFF2-40B4-BE49-F238E27FC236}">
                <a16:creationId xmlns:a16="http://schemas.microsoft.com/office/drawing/2014/main" id="{07D1D5ED-4F2B-2E85-300F-1A39F37BB891}"/>
              </a:ext>
            </a:extLst>
          </p:cNvPr>
          <p:cNvSpPr/>
          <p:nvPr/>
        </p:nvSpPr>
        <p:spPr>
          <a:xfrm>
            <a:off x="49453" y="2486263"/>
            <a:ext cx="1882714" cy="460656"/>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2051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15978"/>
            <a:ext cx="7147352" cy="5876916"/>
            <a:chOff x="329184" y="-99107"/>
            <a:chExt cx="524256" cy="5876916"/>
          </a:xfrm>
        </p:grpSpPr>
        <p:cxnSp>
          <p:nvCxnSpPr>
            <p:cNvPr id="10" name="Straight Connector 9">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1055718"/>
            <a:ext cx="10999072"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8C6325-A4E3-4D16-1F92-4A9C7A48B99D}"/>
              </a:ext>
            </a:extLst>
          </p:cNvPr>
          <p:cNvSpPr>
            <a:spLocks noGrp="1"/>
          </p:cNvSpPr>
          <p:nvPr>
            <p:ph type="title"/>
          </p:nvPr>
        </p:nvSpPr>
        <p:spPr>
          <a:xfrm>
            <a:off x="1524000" y="1584683"/>
            <a:ext cx="9144000" cy="2551829"/>
          </a:xfrm>
        </p:spPr>
        <p:txBody>
          <a:bodyPr vert="horz" lIns="91440" tIns="45720" rIns="91440" bIns="45720" rtlCol="0" anchor="ctr">
            <a:normAutofit/>
          </a:bodyPr>
          <a:lstStyle/>
          <a:p>
            <a:pPr algn="ctr"/>
            <a:r>
              <a:rPr lang="en-US" sz="6600" b="1" kern="1200">
                <a:latin typeface="+mj-lt"/>
                <a:ea typeface="+mj-ea"/>
                <a:cs typeface="+mj-cs"/>
              </a:rPr>
              <a:t>KY TEFAP </a:t>
            </a:r>
            <a:r>
              <a:rPr lang="en-US" sz="6600" b="1"/>
              <a:t>Off-Site Partners</a:t>
            </a:r>
            <a:r>
              <a:rPr lang="en-US" sz="6600" kern="1200">
                <a:latin typeface="+mj-lt"/>
                <a:ea typeface="+mj-ea"/>
                <a:cs typeface="+mj-cs"/>
              </a:rPr>
              <a:t> Counting and Reporting</a:t>
            </a:r>
          </a:p>
        </p:txBody>
      </p:sp>
    </p:spTree>
    <p:extLst>
      <p:ext uri="{BB962C8B-B14F-4D97-AF65-F5344CB8AC3E}">
        <p14:creationId xmlns:p14="http://schemas.microsoft.com/office/powerpoint/2010/main" val="3756080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302745-F2A8-82B9-8FFA-DB2A6134506D}"/>
              </a:ext>
            </a:extLst>
          </p:cNvPr>
          <p:cNvPicPr>
            <a:picLocks noChangeAspect="1"/>
          </p:cNvPicPr>
          <p:nvPr/>
        </p:nvPicPr>
        <p:blipFill rotWithShape="1">
          <a:blip r:embed="rId3"/>
          <a:srcRect l="61372" t="17317" r="11738" b="8862"/>
          <a:stretch/>
        </p:blipFill>
        <p:spPr>
          <a:xfrm>
            <a:off x="1770456" y="89209"/>
            <a:ext cx="8651088" cy="6679581"/>
          </a:xfrm>
          <a:prstGeom prst="rect">
            <a:avLst/>
          </a:prstGeom>
        </p:spPr>
      </p:pic>
      <p:sp>
        <p:nvSpPr>
          <p:cNvPr id="6" name="TextBox 5">
            <a:extLst>
              <a:ext uri="{FF2B5EF4-FFF2-40B4-BE49-F238E27FC236}">
                <a16:creationId xmlns:a16="http://schemas.microsoft.com/office/drawing/2014/main" id="{31859787-3776-0D02-A5D0-72C066B3E561}"/>
              </a:ext>
            </a:extLst>
          </p:cNvPr>
          <p:cNvSpPr txBox="1"/>
          <p:nvPr/>
        </p:nvSpPr>
        <p:spPr>
          <a:xfrm>
            <a:off x="202449" y="2250072"/>
            <a:ext cx="2815819" cy="369332"/>
          </a:xfrm>
          <a:prstGeom prst="rect">
            <a:avLst/>
          </a:prstGeom>
          <a:noFill/>
          <a:ln w="28575">
            <a:solidFill>
              <a:srgbClr val="FF0000"/>
            </a:solidFill>
          </a:ln>
        </p:spPr>
        <p:txBody>
          <a:bodyPr wrap="square" lIns="91440" tIns="45720" rIns="91440" bIns="45720" rtlCol="0" anchor="t">
            <a:spAutoFit/>
          </a:bodyPr>
          <a:lstStyle/>
          <a:p>
            <a:r>
              <a:rPr lang="en-US" b="1"/>
              <a:t>NO SIGNATURES REQUIRED</a:t>
            </a:r>
            <a:endParaRPr lang="en-US">
              <a:cs typeface="Calibri"/>
            </a:endParaRPr>
          </a:p>
        </p:txBody>
      </p:sp>
    </p:spTree>
    <p:extLst>
      <p:ext uri="{BB962C8B-B14F-4D97-AF65-F5344CB8AC3E}">
        <p14:creationId xmlns:p14="http://schemas.microsoft.com/office/powerpoint/2010/main" val="3438925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9738C58-F6A6-7736-9095-8D58DADE557F}"/>
              </a:ext>
            </a:extLst>
          </p:cNvPr>
          <p:cNvPicPr>
            <a:picLocks noChangeAspect="1"/>
          </p:cNvPicPr>
          <p:nvPr/>
        </p:nvPicPr>
        <p:blipFill rotWithShape="1">
          <a:blip r:embed="rId3"/>
          <a:srcRect l="61555" t="20569" r="11555" b="8537"/>
          <a:stretch/>
        </p:blipFill>
        <p:spPr>
          <a:xfrm>
            <a:off x="1321964" y="0"/>
            <a:ext cx="9548071" cy="7079861"/>
          </a:xfrm>
          <a:prstGeom prst="rect">
            <a:avLst/>
          </a:prstGeom>
        </p:spPr>
      </p:pic>
      <p:sp>
        <p:nvSpPr>
          <p:cNvPr id="15" name="Oval 14">
            <a:extLst>
              <a:ext uri="{FF2B5EF4-FFF2-40B4-BE49-F238E27FC236}">
                <a16:creationId xmlns:a16="http://schemas.microsoft.com/office/drawing/2014/main" id="{CB202C24-2EDC-DF86-F372-03BE0F919342}"/>
              </a:ext>
            </a:extLst>
          </p:cNvPr>
          <p:cNvSpPr/>
          <p:nvPr/>
        </p:nvSpPr>
        <p:spPr>
          <a:xfrm>
            <a:off x="8720253" y="5742877"/>
            <a:ext cx="613318" cy="512957"/>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0233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74F0B9-DC64-1D6F-0A0D-9BE907483407}"/>
              </a:ext>
            </a:extLst>
          </p:cNvPr>
          <p:cNvPicPr>
            <a:picLocks noGrp="1" noRot="1" noChangeAspect="1" noMove="1" noResize="1" noEditPoints="1" noAdjustHandles="1" noChangeArrowheads="1" noChangeShapeType="1" noCrop="1"/>
          </p:cNvPicPr>
          <p:nvPr/>
        </p:nvPicPr>
        <p:blipFill rotWithShape="1">
          <a:blip r:embed="rId3"/>
          <a:srcRect l="61372" t="20244" r="12378" b="15691"/>
          <a:stretch/>
        </p:blipFill>
        <p:spPr>
          <a:xfrm>
            <a:off x="1163443" y="43237"/>
            <a:ext cx="9865113" cy="6771525"/>
          </a:xfrm>
          <a:prstGeom prst="rect">
            <a:avLst/>
          </a:prstGeom>
        </p:spPr>
      </p:pic>
      <p:sp>
        <p:nvSpPr>
          <p:cNvPr id="8" name="Oval 7">
            <a:extLst>
              <a:ext uri="{FF2B5EF4-FFF2-40B4-BE49-F238E27FC236}">
                <a16:creationId xmlns:a16="http://schemas.microsoft.com/office/drawing/2014/main" id="{2362BB2D-8255-65CD-20B5-97A008D57BA1}"/>
              </a:ext>
            </a:extLst>
          </p:cNvPr>
          <p:cNvSpPr/>
          <p:nvPr/>
        </p:nvSpPr>
        <p:spPr>
          <a:xfrm>
            <a:off x="9835375" y="6301805"/>
            <a:ext cx="613318" cy="512957"/>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325A98A-82D3-AF33-ACA9-568318FEB48D}"/>
              </a:ext>
            </a:extLst>
          </p:cNvPr>
          <p:cNvPicPr>
            <a:picLocks noGrp="1" noRot="1" noChangeAspect="1" noMove="1" noResize="1" noEditPoints="1" noAdjustHandles="1" noChangeArrowheads="1" noChangeShapeType="1" noCrop="1"/>
          </p:cNvPicPr>
          <p:nvPr/>
        </p:nvPicPr>
        <p:blipFill>
          <a:blip r:embed="rId4"/>
          <a:stretch>
            <a:fillRect/>
          </a:stretch>
        </p:blipFill>
        <p:spPr>
          <a:xfrm>
            <a:off x="5373143" y="520532"/>
            <a:ext cx="1378532" cy="254854"/>
          </a:xfrm>
          <a:prstGeom prst="rect">
            <a:avLst/>
          </a:prstGeom>
        </p:spPr>
      </p:pic>
    </p:spTree>
    <p:extLst>
      <p:ext uri="{BB962C8B-B14F-4D97-AF65-F5344CB8AC3E}">
        <p14:creationId xmlns:p14="http://schemas.microsoft.com/office/powerpoint/2010/main" val="27635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9BC016-A06F-2160-FE95-567E24BCBF85}"/>
              </a:ext>
            </a:extLst>
          </p:cNvPr>
          <p:cNvPicPr>
            <a:picLocks noChangeAspect="1"/>
          </p:cNvPicPr>
          <p:nvPr/>
        </p:nvPicPr>
        <p:blipFill rotWithShape="1">
          <a:blip r:embed="rId3"/>
          <a:srcRect l="50255" t="10813" r="1585" b="27340"/>
          <a:stretch/>
        </p:blipFill>
        <p:spPr>
          <a:xfrm>
            <a:off x="0" y="1227256"/>
            <a:ext cx="12192000" cy="4403487"/>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92F48ABA-6645-E0FC-E1EF-D6E6CCEE724A}"/>
                  </a:ext>
                </a:extLst>
              </p14:cNvPr>
              <p14:cNvContentPartPr/>
              <p14:nvPr/>
            </p14:nvContentPartPr>
            <p14:xfrm>
              <a:off x="133472" y="4652017"/>
              <a:ext cx="6167880" cy="43200"/>
            </p14:xfrm>
          </p:contentPart>
        </mc:Choice>
        <mc:Fallback xmlns="">
          <p:pic>
            <p:nvPicPr>
              <p:cNvPr id="6" name="Ink 5">
                <a:extLst>
                  <a:ext uri="{FF2B5EF4-FFF2-40B4-BE49-F238E27FC236}">
                    <a16:creationId xmlns:a16="http://schemas.microsoft.com/office/drawing/2014/main" id="{92F48ABA-6645-E0FC-E1EF-D6E6CCEE724A}"/>
                  </a:ext>
                </a:extLst>
              </p:cNvPr>
              <p:cNvPicPr/>
              <p:nvPr/>
            </p:nvPicPr>
            <p:blipFill>
              <a:blip r:embed="rId5"/>
              <a:stretch>
                <a:fillRect/>
              </a:stretch>
            </p:blipFill>
            <p:spPr>
              <a:xfrm>
                <a:off x="79472" y="4544910"/>
                <a:ext cx="6275520" cy="257058"/>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E015A524-0EF8-2604-D844-FE1CFE3851BE}"/>
                  </a:ext>
                </a:extLst>
              </p14:cNvPr>
              <p14:cNvContentPartPr/>
              <p14:nvPr/>
            </p14:nvContentPartPr>
            <p14:xfrm>
              <a:off x="121952" y="4448257"/>
              <a:ext cx="6154920" cy="102600"/>
            </p14:xfrm>
          </p:contentPart>
        </mc:Choice>
        <mc:Fallback xmlns="">
          <p:pic>
            <p:nvPicPr>
              <p:cNvPr id="7" name="Ink 6">
                <a:extLst>
                  <a:ext uri="{FF2B5EF4-FFF2-40B4-BE49-F238E27FC236}">
                    <a16:creationId xmlns:a16="http://schemas.microsoft.com/office/drawing/2014/main" id="{E015A524-0EF8-2604-D844-FE1CFE3851BE}"/>
                  </a:ext>
                </a:extLst>
              </p:cNvPr>
              <p:cNvPicPr/>
              <p:nvPr/>
            </p:nvPicPr>
            <p:blipFill>
              <a:blip r:embed="rId7"/>
              <a:stretch>
                <a:fillRect/>
              </a:stretch>
            </p:blipFill>
            <p:spPr>
              <a:xfrm>
                <a:off x="67952" y="4339877"/>
                <a:ext cx="6262560" cy="318999"/>
              </a:xfrm>
              <a:prstGeom prst="rect">
                <a:avLst/>
              </a:prstGeom>
            </p:spPr>
          </p:pic>
        </mc:Fallback>
      </mc:AlternateContent>
      <p:sp>
        <p:nvSpPr>
          <p:cNvPr id="21" name="Arrow: Left 20">
            <a:extLst>
              <a:ext uri="{FF2B5EF4-FFF2-40B4-BE49-F238E27FC236}">
                <a16:creationId xmlns:a16="http://schemas.microsoft.com/office/drawing/2014/main" id="{D46C2B27-5B89-1027-A39F-A63CDC6323E5}"/>
              </a:ext>
            </a:extLst>
          </p:cNvPr>
          <p:cNvSpPr/>
          <p:nvPr/>
        </p:nvSpPr>
        <p:spPr>
          <a:xfrm>
            <a:off x="1463041" y="4783918"/>
            <a:ext cx="978408" cy="139680"/>
          </a:xfrm>
          <a:prstGeom prst="leftArrow">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Left 21">
            <a:extLst>
              <a:ext uri="{FF2B5EF4-FFF2-40B4-BE49-F238E27FC236}">
                <a16:creationId xmlns:a16="http://schemas.microsoft.com/office/drawing/2014/main" id="{1ADCE511-5014-A7DA-A059-9644E419456E}"/>
              </a:ext>
            </a:extLst>
          </p:cNvPr>
          <p:cNvSpPr/>
          <p:nvPr/>
        </p:nvSpPr>
        <p:spPr>
          <a:xfrm>
            <a:off x="1305341" y="4942459"/>
            <a:ext cx="978408" cy="139680"/>
          </a:xfrm>
          <a:prstGeom prst="leftArrow">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A315654-A8DF-D11B-37D8-61B8CC76920C}"/>
              </a:ext>
            </a:extLst>
          </p:cNvPr>
          <p:cNvSpPr txBox="1"/>
          <p:nvPr/>
        </p:nvSpPr>
        <p:spPr>
          <a:xfrm>
            <a:off x="1952245" y="2565263"/>
            <a:ext cx="1857755" cy="189668"/>
          </a:xfrm>
          <a:prstGeom prst="rect">
            <a:avLst/>
          </a:prstGeom>
          <a:noFill/>
        </p:spPr>
        <p:txBody>
          <a:bodyPr wrap="square" rtlCol="0">
            <a:spAutoFit/>
          </a:bodyPr>
          <a:lstStyle/>
          <a:p>
            <a:endParaRPr lang="en-US" dirty="0"/>
          </a:p>
        </p:txBody>
      </p:sp>
      <p:pic>
        <p:nvPicPr>
          <p:cNvPr id="12" name="Picture 11">
            <a:extLst>
              <a:ext uri="{FF2B5EF4-FFF2-40B4-BE49-F238E27FC236}">
                <a16:creationId xmlns:a16="http://schemas.microsoft.com/office/drawing/2014/main" id="{281F6A8C-B96F-573A-592A-F081239F11C0}"/>
              </a:ext>
            </a:extLst>
          </p:cNvPr>
          <p:cNvPicPr>
            <a:picLocks noGrp="1" noRot="1" noChangeAspect="1" noMove="1" noResize="1" noEditPoints="1" noAdjustHandles="1" noChangeArrowheads="1" noChangeShapeType="1" noCrop="1"/>
          </p:cNvPicPr>
          <p:nvPr/>
        </p:nvPicPr>
        <p:blipFill>
          <a:blip r:embed="rId8"/>
          <a:stretch>
            <a:fillRect/>
          </a:stretch>
        </p:blipFill>
        <p:spPr>
          <a:xfrm>
            <a:off x="55227" y="2152071"/>
            <a:ext cx="5651790" cy="1016052"/>
          </a:xfrm>
          <a:prstGeom prst="rect">
            <a:avLst/>
          </a:prstGeom>
        </p:spPr>
      </p:pic>
    </p:spTree>
    <p:extLst>
      <p:ext uri="{BB962C8B-B14F-4D97-AF65-F5344CB8AC3E}">
        <p14:creationId xmlns:p14="http://schemas.microsoft.com/office/powerpoint/2010/main" val="1862491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FA8907-98EF-0C49-5696-79D71B0A8FF7}"/>
              </a:ext>
            </a:extLst>
          </p:cNvPr>
          <p:cNvSpPr>
            <a:spLocks noGrp="1"/>
          </p:cNvSpPr>
          <p:nvPr>
            <p:ph type="title"/>
          </p:nvPr>
        </p:nvSpPr>
        <p:spPr>
          <a:xfrm>
            <a:off x="987689" y="3071183"/>
            <a:ext cx="9910296" cy="2590027"/>
          </a:xfrm>
        </p:spPr>
        <p:txBody>
          <a:bodyPr vert="horz" lIns="91440" tIns="45720" rIns="91440" bIns="45720" rtlCol="0" anchor="t">
            <a:normAutofit fontScale="90000"/>
          </a:bodyPr>
          <a:lstStyle/>
          <a:p>
            <a:r>
              <a:rPr lang="en-US" sz="8000" b="1" kern="1200" dirty="0">
                <a:latin typeface="+mj-lt"/>
                <a:ea typeface="+mj-ea"/>
                <a:cs typeface="+mj-cs"/>
              </a:rPr>
              <a:t>IN TEFAP </a:t>
            </a:r>
            <a:r>
              <a:rPr lang="en-US" sz="8000" b="1" dirty="0"/>
              <a:t>Off-Site Partners</a:t>
            </a:r>
            <a:r>
              <a:rPr lang="en-US" sz="8000" kern="1200" dirty="0">
                <a:latin typeface="+mj-lt"/>
                <a:ea typeface="+mj-ea"/>
                <a:cs typeface="+mj-cs"/>
              </a:rPr>
              <a:t> Counting and Reporting</a:t>
            </a:r>
          </a:p>
        </p:txBody>
      </p:sp>
      <p:sp>
        <p:nvSpPr>
          <p:cNvPr id="15" name="Rectangle 14">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6752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8250F8-A670-6875-A4CE-E0656ACF01A9}"/>
              </a:ext>
            </a:extLst>
          </p:cNvPr>
          <p:cNvPicPr>
            <a:picLocks noChangeAspect="1"/>
          </p:cNvPicPr>
          <p:nvPr/>
        </p:nvPicPr>
        <p:blipFill rotWithShape="1">
          <a:blip r:embed="rId3"/>
          <a:srcRect l="60717" t="11914" r="13102" b="57941"/>
          <a:stretch/>
        </p:blipFill>
        <p:spPr>
          <a:xfrm>
            <a:off x="127220" y="355818"/>
            <a:ext cx="8526251" cy="2761093"/>
          </a:xfrm>
          <a:prstGeom prst="rect">
            <a:avLst/>
          </a:prstGeom>
        </p:spPr>
      </p:pic>
      <p:pic>
        <p:nvPicPr>
          <p:cNvPr id="5" name="Picture 4">
            <a:extLst>
              <a:ext uri="{FF2B5EF4-FFF2-40B4-BE49-F238E27FC236}">
                <a16:creationId xmlns:a16="http://schemas.microsoft.com/office/drawing/2014/main" id="{65D04705-443F-A256-1F91-7B5358F13938}"/>
              </a:ext>
            </a:extLst>
          </p:cNvPr>
          <p:cNvPicPr>
            <a:picLocks noChangeAspect="1"/>
          </p:cNvPicPr>
          <p:nvPr/>
        </p:nvPicPr>
        <p:blipFill rotWithShape="1">
          <a:blip r:embed="rId4"/>
          <a:srcRect l="60522" t="19711" r="19521" b="41796"/>
          <a:stretch/>
        </p:blipFill>
        <p:spPr>
          <a:xfrm>
            <a:off x="6762845" y="3428999"/>
            <a:ext cx="5261943" cy="2854519"/>
          </a:xfrm>
          <a:prstGeom prst="rect">
            <a:avLst/>
          </a:prstGeom>
        </p:spPr>
      </p:pic>
      <p:sp>
        <p:nvSpPr>
          <p:cNvPr id="6" name="TextBox 5">
            <a:extLst>
              <a:ext uri="{FF2B5EF4-FFF2-40B4-BE49-F238E27FC236}">
                <a16:creationId xmlns:a16="http://schemas.microsoft.com/office/drawing/2014/main" id="{4A570EA7-9CF4-2C07-4547-76D263EF74C0}"/>
              </a:ext>
            </a:extLst>
          </p:cNvPr>
          <p:cNvSpPr txBox="1"/>
          <p:nvPr/>
        </p:nvSpPr>
        <p:spPr>
          <a:xfrm>
            <a:off x="8653471" y="1156034"/>
            <a:ext cx="3434203" cy="646331"/>
          </a:xfrm>
          <a:prstGeom prst="rect">
            <a:avLst/>
          </a:prstGeom>
          <a:noFill/>
        </p:spPr>
        <p:txBody>
          <a:bodyPr wrap="square" rtlCol="0">
            <a:spAutoFit/>
          </a:bodyPr>
          <a:lstStyle/>
          <a:p>
            <a:pPr algn="ctr"/>
            <a:r>
              <a:rPr lang="en-US" dirty="0"/>
              <a:t>Page 1: Required Neighbor Information</a:t>
            </a:r>
          </a:p>
        </p:txBody>
      </p:sp>
      <p:sp>
        <p:nvSpPr>
          <p:cNvPr id="7" name="TextBox 6">
            <a:extLst>
              <a:ext uri="{FF2B5EF4-FFF2-40B4-BE49-F238E27FC236}">
                <a16:creationId xmlns:a16="http://schemas.microsoft.com/office/drawing/2014/main" id="{3E382F1B-610C-87E4-4240-8DF99008E5A3}"/>
              </a:ext>
            </a:extLst>
          </p:cNvPr>
          <p:cNvSpPr txBox="1"/>
          <p:nvPr/>
        </p:nvSpPr>
        <p:spPr>
          <a:xfrm>
            <a:off x="2200877" y="4168674"/>
            <a:ext cx="4303871" cy="369332"/>
          </a:xfrm>
          <a:prstGeom prst="rect">
            <a:avLst/>
          </a:prstGeom>
          <a:noFill/>
        </p:spPr>
        <p:txBody>
          <a:bodyPr wrap="none" rtlCol="0">
            <a:spAutoFit/>
          </a:bodyPr>
          <a:lstStyle/>
          <a:p>
            <a:r>
              <a:rPr lang="en-US" dirty="0"/>
              <a:t>Page 2: Dare to Care Requested Information</a:t>
            </a:r>
          </a:p>
        </p:txBody>
      </p:sp>
      <p:sp>
        <p:nvSpPr>
          <p:cNvPr id="10" name="Arrow: Right 9">
            <a:extLst>
              <a:ext uri="{FF2B5EF4-FFF2-40B4-BE49-F238E27FC236}">
                <a16:creationId xmlns:a16="http://schemas.microsoft.com/office/drawing/2014/main" id="{824720A9-A04B-96B8-77BD-58A6B1F0B263}"/>
              </a:ext>
            </a:extLst>
          </p:cNvPr>
          <p:cNvSpPr/>
          <p:nvPr/>
        </p:nvSpPr>
        <p:spPr>
          <a:xfrm>
            <a:off x="3276469" y="4856258"/>
            <a:ext cx="2152685"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01894F1B-E666-CFDC-95B8-355A4FA656FD}"/>
              </a:ext>
            </a:extLst>
          </p:cNvPr>
          <p:cNvSpPr/>
          <p:nvPr/>
        </p:nvSpPr>
        <p:spPr>
          <a:xfrm>
            <a:off x="9310498" y="1910497"/>
            <a:ext cx="2120148" cy="47012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FD06FA8-BC57-AC1B-BDB3-5519AEA4B8E4}"/>
              </a:ext>
            </a:extLst>
          </p:cNvPr>
          <p:cNvSpPr txBox="1"/>
          <p:nvPr/>
        </p:nvSpPr>
        <p:spPr>
          <a:xfrm>
            <a:off x="232929" y="3245752"/>
            <a:ext cx="2815819" cy="369332"/>
          </a:xfrm>
          <a:prstGeom prst="rect">
            <a:avLst/>
          </a:prstGeom>
          <a:noFill/>
          <a:ln w="28575">
            <a:solidFill>
              <a:srgbClr val="FF0000"/>
            </a:solidFill>
          </a:ln>
        </p:spPr>
        <p:txBody>
          <a:bodyPr wrap="square" lIns="91440" tIns="45720" rIns="91440" bIns="45720" rtlCol="0" anchor="t">
            <a:spAutoFit/>
          </a:bodyPr>
          <a:lstStyle/>
          <a:p>
            <a:r>
              <a:rPr lang="en-US" b="1" dirty="0"/>
              <a:t>NO SIGNATURES REQUIRED</a:t>
            </a:r>
            <a:endParaRPr lang="en-US" dirty="0">
              <a:cs typeface="Calibri"/>
            </a:endParaRPr>
          </a:p>
        </p:txBody>
      </p:sp>
    </p:spTree>
    <p:extLst>
      <p:ext uri="{BB962C8B-B14F-4D97-AF65-F5344CB8AC3E}">
        <p14:creationId xmlns:p14="http://schemas.microsoft.com/office/powerpoint/2010/main" val="2498106545"/>
      </p:ext>
    </p:extLst>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9738C58-F6A6-7736-9095-8D58DADE557F}"/>
              </a:ext>
            </a:extLst>
          </p:cNvPr>
          <p:cNvPicPr>
            <a:picLocks noChangeAspect="1"/>
          </p:cNvPicPr>
          <p:nvPr/>
        </p:nvPicPr>
        <p:blipFill rotWithShape="1">
          <a:blip r:embed="rId3"/>
          <a:srcRect l="61555" t="20569" r="11555" b="8537"/>
          <a:stretch/>
        </p:blipFill>
        <p:spPr>
          <a:xfrm>
            <a:off x="1321964" y="0"/>
            <a:ext cx="9548071" cy="7079861"/>
          </a:xfrm>
          <a:prstGeom prst="rect">
            <a:avLst/>
          </a:prstGeom>
        </p:spPr>
      </p:pic>
      <p:sp>
        <p:nvSpPr>
          <p:cNvPr id="15" name="Oval 14">
            <a:extLst>
              <a:ext uri="{FF2B5EF4-FFF2-40B4-BE49-F238E27FC236}">
                <a16:creationId xmlns:a16="http://schemas.microsoft.com/office/drawing/2014/main" id="{CB202C24-2EDC-DF86-F372-03BE0F919342}"/>
              </a:ext>
            </a:extLst>
          </p:cNvPr>
          <p:cNvSpPr/>
          <p:nvPr/>
        </p:nvSpPr>
        <p:spPr>
          <a:xfrm>
            <a:off x="8720253" y="5742877"/>
            <a:ext cx="613318" cy="512957"/>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6B9E7CE-2872-1CCF-C8A4-CE35FE7A9ADC}"/>
              </a:ext>
            </a:extLst>
          </p:cNvPr>
          <p:cNvSpPr txBox="1"/>
          <p:nvPr/>
        </p:nvSpPr>
        <p:spPr>
          <a:xfrm>
            <a:off x="1370849" y="6263272"/>
            <a:ext cx="2815819" cy="369332"/>
          </a:xfrm>
          <a:prstGeom prst="rect">
            <a:avLst/>
          </a:prstGeom>
          <a:noFill/>
          <a:ln w="28575">
            <a:solidFill>
              <a:srgbClr val="FF0000"/>
            </a:solidFill>
          </a:ln>
        </p:spPr>
        <p:txBody>
          <a:bodyPr wrap="square" lIns="91440" tIns="45720" rIns="91440" bIns="45720" rtlCol="0" anchor="t">
            <a:spAutoFit/>
          </a:bodyPr>
          <a:lstStyle/>
          <a:p>
            <a:r>
              <a:rPr lang="en-US" b="1"/>
              <a:t>NO SIGNATURES REQUIRED</a:t>
            </a:r>
            <a:endParaRPr lang="en-US">
              <a:cs typeface="Calibri"/>
            </a:endParaRPr>
          </a:p>
        </p:txBody>
      </p:sp>
    </p:spTree>
    <p:extLst>
      <p:ext uri="{BB962C8B-B14F-4D97-AF65-F5344CB8AC3E}">
        <p14:creationId xmlns:p14="http://schemas.microsoft.com/office/powerpoint/2010/main" val="3867285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B927C-AE60-244C-C9D7-8BCD35A61361}"/>
              </a:ext>
            </a:extLst>
          </p:cNvPr>
          <p:cNvSpPr>
            <a:spLocks noGrp="1"/>
          </p:cNvSpPr>
          <p:nvPr>
            <p:ph type="title"/>
          </p:nvPr>
        </p:nvSpPr>
        <p:spPr>
          <a:xfrm>
            <a:off x="838201" y="345810"/>
            <a:ext cx="5120561" cy="1325563"/>
          </a:xfrm>
        </p:spPr>
        <p:txBody>
          <a:bodyPr>
            <a:normAutofit/>
          </a:bodyPr>
          <a:lstStyle/>
          <a:p>
            <a:r>
              <a:rPr lang="en-US" b="1"/>
              <a:t>Overview</a:t>
            </a:r>
            <a:endParaRPr lang="en-US" b="1">
              <a:cs typeface="Calibri Light"/>
            </a:endParaRPr>
          </a:p>
        </p:txBody>
      </p:sp>
      <p:sp>
        <p:nvSpPr>
          <p:cNvPr id="3" name="Content Placeholder 2">
            <a:extLst>
              <a:ext uri="{FF2B5EF4-FFF2-40B4-BE49-F238E27FC236}">
                <a16:creationId xmlns:a16="http://schemas.microsoft.com/office/drawing/2014/main" id="{AA52D28C-702D-286B-144A-F193714045AE}"/>
              </a:ext>
            </a:extLst>
          </p:cNvPr>
          <p:cNvSpPr>
            <a:spLocks noGrp="1"/>
          </p:cNvSpPr>
          <p:nvPr>
            <p:ph idx="1"/>
          </p:nvPr>
        </p:nvSpPr>
        <p:spPr>
          <a:xfrm>
            <a:off x="423986" y="2370357"/>
            <a:ext cx="6817438" cy="3528378"/>
          </a:xfrm>
        </p:spPr>
        <p:txBody>
          <a:bodyPr vert="horz" lIns="91440" tIns="45720" rIns="91440" bIns="45720" rtlCol="0" anchor="t">
            <a:normAutofit/>
          </a:bodyPr>
          <a:lstStyle/>
          <a:p>
            <a:r>
              <a:rPr lang="en-US" dirty="0"/>
              <a:t>Importance of Statistics</a:t>
            </a:r>
          </a:p>
          <a:p>
            <a:r>
              <a:rPr lang="en-US" dirty="0">
                <a:cs typeface="Calibri"/>
              </a:rPr>
              <a:t>Reporting Deadlines in </a:t>
            </a:r>
            <a:r>
              <a:rPr lang="en-US" dirty="0" err="1">
                <a:cs typeface="Calibri"/>
              </a:rPr>
              <a:t>Primarius</a:t>
            </a:r>
            <a:endParaRPr lang="en-US" dirty="0">
              <a:cs typeface="Calibri"/>
            </a:endParaRPr>
          </a:p>
          <a:p>
            <a:r>
              <a:rPr lang="en-US" dirty="0">
                <a:cs typeface="Calibri"/>
              </a:rPr>
              <a:t>How to Track &amp; Report Statistics:</a:t>
            </a:r>
            <a:endParaRPr lang="en-US" dirty="0"/>
          </a:p>
          <a:p>
            <a:pPr lvl="1"/>
            <a:r>
              <a:rPr lang="en-US" dirty="0">
                <a:cs typeface="Calibri"/>
              </a:rPr>
              <a:t>Pantry Partners (Off-site)</a:t>
            </a:r>
            <a:endParaRPr lang="en-US" b="1" dirty="0">
              <a:cs typeface="Calibri"/>
            </a:endParaRPr>
          </a:p>
          <a:p>
            <a:pPr lvl="1"/>
            <a:r>
              <a:rPr lang="en-US" dirty="0">
                <a:cs typeface="Calibri"/>
              </a:rPr>
              <a:t>Partners who don't receive TEFAP </a:t>
            </a:r>
          </a:p>
          <a:p>
            <a:pPr lvl="1"/>
            <a:r>
              <a:rPr lang="en-US" dirty="0"/>
              <a:t>Partners who receive KY TEFAP </a:t>
            </a:r>
            <a:endParaRPr lang="en-US" dirty="0">
              <a:cs typeface="Calibri"/>
            </a:endParaRPr>
          </a:p>
          <a:p>
            <a:pPr lvl="1"/>
            <a:r>
              <a:rPr lang="en-US" dirty="0">
                <a:cs typeface="Calibri"/>
              </a:rPr>
              <a:t>Partners who receive IN TEFAP</a:t>
            </a:r>
          </a:p>
          <a:p>
            <a:pPr lvl="1"/>
            <a:r>
              <a:rPr lang="en-US" dirty="0">
                <a:cs typeface="Calibri"/>
              </a:rPr>
              <a:t>Kitchen Partners (On-site)  </a:t>
            </a:r>
            <a:endParaRPr lang="en-US" dirty="0"/>
          </a:p>
        </p:txBody>
      </p:sp>
      <p:sp>
        <p:nvSpPr>
          <p:cNvPr id="30" name="Oval 29">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Arc 31">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9" name="Picture 10" descr="A black background with green text&#10;&#10;Description automatically generated">
            <a:extLst>
              <a:ext uri="{FF2B5EF4-FFF2-40B4-BE49-F238E27FC236}">
                <a16:creationId xmlns:a16="http://schemas.microsoft.com/office/drawing/2014/main" id="{D03AFA22-AB12-6A56-94DE-8457FB9458B0}"/>
              </a:ext>
            </a:extLst>
          </p:cNvPr>
          <p:cNvPicPr>
            <a:picLocks noChangeAspect="1"/>
          </p:cNvPicPr>
          <p:nvPr/>
        </p:nvPicPr>
        <p:blipFill>
          <a:blip r:embed="rId4"/>
          <a:stretch>
            <a:fillRect/>
          </a:stretch>
        </p:blipFill>
        <p:spPr>
          <a:xfrm>
            <a:off x="9109456" y="2626319"/>
            <a:ext cx="2560320" cy="2796032"/>
          </a:xfrm>
          <a:prstGeom prst="rect">
            <a:avLst/>
          </a:prstGeom>
        </p:spPr>
      </p:pic>
      <p:pic>
        <p:nvPicPr>
          <p:cNvPr id="4" name="Picture 4" descr="A black background with green text&#10;&#10;Description automatically generated">
            <a:extLst>
              <a:ext uri="{FF2B5EF4-FFF2-40B4-BE49-F238E27FC236}">
                <a16:creationId xmlns:a16="http://schemas.microsoft.com/office/drawing/2014/main" id="{2348E62F-57EA-9852-4CAC-DFCC03326A54}"/>
              </a:ext>
            </a:extLst>
          </p:cNvPr>
          <p:cNvPicPr>
            <a:picLocks noChangeAspect="1"/>
          </p:cNvPicPr>
          <p:nvPr/>
        </p:nvPicPr>
        <p:blipFill>
          <a:blip r:embed="rId5"/>
          <a:stretch>
            <a:fillRect/>
          </a:stretch>
        </p:blipFill>
        <p:spPr>
          <a:xfrm>
            <a:off x="6756400" y="-158"/>
            <a:ext cx="2743200" cy="2794316"/>
          </a:xfrm>
          <a:prstGeom prst="rect">
            <a:avLst/>
          </a:prstGeom>
        </p:spPr>
      </p:pic>
    </p:spTree>
    <p:extLst>
      <p:ext uri="{BB962C8B-B14F-4D97-AF65-F5344CB8AC3E}">
        <p14:creationId xmlns:p14="http://schemas.microsoft.com/office/powerpoint/2010/main" val="2590134506"/>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74F0B9-DC64-1D6F-0A0D-9BE907483407}"/>
              </a:ext>
            </a:extLst>
          </p:cNvPr>
          <p:cNvPicPr>
            <a:picLocks noGrp="1" noRot="1" noChangeAspect="1" noMove="1" noResize="1" noEditPoints="1" noAdjustHandles="1" noChangeArrowheads="1" noChangeShapeType="1" noCrop="1"/>
          </p:cNvPicPr>
          <p:nvPr/>
        </p:nvPicPr>
        <p:blipFill rotWithShape="1">
          <a:blip r:embed="rId3"/>
          <a:srcRect l="61372" t="20244" r="12378" b="15691"/>
          <a:stretch/>
        </p:blipFill>
        <p:spPr>
          <a:xfrm>
            <a:off x="1163443" y="43237"/>
            <a:ext cx="9865113" cy="6771525"/>
          </a:xfrm>
          <a:prstGeom prst="rect">
            <a:avLst/>
          </a:prstGeom>
        </p:spPr>
      </p:pic>
      <p:sp>
        <p:nvSpPr>
          <p:cNvPr id="8" name="Oval 7">
            <a:extLst>
              <a:ext uri="{FF2B5EF4-FFF2-40B4-BE49-F238E27FC236}">
                <a16:creationId xmlns:a16="http://schemas.microsoft.com/office/drawing/2014/main" id="{2362BB2D-8255-65CD-20B5-97A008D57BA1}"/>
              </a:ext>
            </a:extLst>
          </p:cNvPr>
          <p:cNvSpPr/>
          <p:nvPr/>
        </p:nvSpPr>
        <p:spPr>
          <a:xfrm>
            <a:off x="9835375" y="6301805"/>
            <a:ext cx="613318" cy="512957"/>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325A98A-82D3-AF33-ACA9-568318FEB48D}"/>
              </a:ext>
            </a:extLst>
          </p:cNvPr>
          <p:cNvPicPr>
            <a:picLocks noGrp="1" noRot="1" noChangeAspect="1" noMove="1" noResize="1" noEditPoints="1" noAdjustHandles="1" noChangeArrowheads="1" noChangeShapeType="1" noCrop="1"/>
          </p:cNvPicPr>
          <p:nvPr/>
        </p:nvPicPr>
        <p:blipFill>
          <a:blip r:embed="rId4"/>
          <a:stretch>
            <a:fillRect/>
          </a:stretch>
        </p:blipFill>
        <p:spPr>
          <a:xfrm>
            <a:off x="5373143" y="520532"/>
            <a:ext cx="1378532" cy="254854"/>
          </a:xfrm>
          <a:prstGeom prst="rect">
            <a:avLst/>
          </a:prstGeom>
        </p:spPr>
      </p:pic>
    </p:spTree>
    <p:extLst>
      <p:ext uri="{BB962C8B-B14F-4D97-AF65-F5344CB8AC3E}">
        <p14:creationId xmlns:p14="http://schemas.microsoft.com/office/powerpoint/2010/main" val="840005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49A137-7589-787F-43FE-B24AB6D64F78}"/>
              </a:ext>
            </a:extLst>
          </p:cNvPr>
          <p:cNvPicPr>
            <a:picLocks noChangeAspect="1"/>
          </p:cNvPicPr>
          <p:nvPr/>
        </p:nvPicPr>
        <p:blipFill rotWithShape="1">
          <a:blip r:embed="rId2"/>
          <a:srcRect l="50547" t="10556" r="1484" b="14166"/>
          <a:stretch/>
        </p:blipFill>
        <p:spPr>
          <a:xfrm>
            <a:off x="269229" y="857249"/>
            <a:ext cx="11653541" cy="5143501"/>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616286B2-A96E-F3E9-FE4C-3A91FB838403}"/>
                  </a:ext>
                </a:extLst>
              </p14:cNvPr>
              <p14:cNvContentPartPr/>
              <p14:nvPr/>
            </p14:nvContentPartPr>
            <p14:xfrm>
              <a:off x="304035" y="3980970"/>
              <a:ext cx="5619240" cy="57960"/>
            </p14:xfrm>
          </p:contentPart>
        </mc:Choice>
        <mc:Fallback xmlns="">
          <p:pic>
            <p:nvPicPr>
              <p:cNvPr id="4" name="Ink 3">
                <a:extLst>
                  <a:ext uri="{FF2B5EF4-FFF2-40B4-BE49-F238E27FC236}">
                    <a16:creationId xmlns:a16="http://schemas.microsoft.com/office/drawing/2014/main" id="{616286B2-A96E-F3E9-FE4C-3A91FB838403}"/>
                  </a:ext>
                </a:extLst>
              </p:cNvPr>
              <p:cNvPicPr/>
              <p:nvPr/>
            </p:nvPicPr>
            <p:blipFill>
              <a:blip r:embed="rId4"/>
              <a:stretch>
                <a:fillRect/>
              </a:stretch>
            </p:blipFill>
            <p:spPr>
              <a:xfrm>
                <a:off x="268035" y="3908970"/>
                <a:ext cx="56908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1C108022-2C31-6A2F-1C15-97188330BC60}"/>
                  </a:ext>
                </a:extLst>
              </p14:cNvPr>
              <p14:cNvContentPartPr/>
              <p14:nvPr/>
            </p14:nvContentPartPr>
            <p14:xfrm>
              <a:off x="295035" y="4152330"/>
              <a:ext cx="5597280" cy="48960"/>
            </p14:xfrm>
          </p:contentPart>
        </mc:Choice>
        <mc:Fallback xmlns="">
          <p:pic>
            <p:nvPicPr>
              <p:cNvPr id="5" name="Ink 4">
                <a:extLst>
                  <a:ext uri="{FF2B5EF4-FFF2-40B4-BE49-F238E27FC236}">
                    <a16:creationId xmlns:a16="http://schemas.microsoft.com/office/drawing/2014/main" id="{1C108022-2C31-6A2F-1C15-97188330BC60}"/>
                  </a:ext>
                </a:extLst>
              </p:cNvPr>
              <p:cNvPicPr/>
              <p:nvPr/>
            </p:nvPicPr>
            <p:blipFill>
              <a:blip r:embed="rId6"/>
              <a:stretch>
                <a:fillRect/>
              </a:stretch>
            </p:blipFill>
            <p:spPr>
              <a:xfrm>
                <a:off x="259035" y="4080330"/>
                <a:ext cx="5668920" cy="192600"/>
              </a:xfrm>
              <a:prstGeom prst="rect">
                <a:avLst/>
              </a:prstGeom>
            </p:spPr>
          </p:pic>
        </mc:Fallback>
      </mc:AlternateContent>
      <p:sp>
        <p:nvSpPr>
          <p:cNvPr id="6" name="Arrow: Left 5">
            <a:extLst>
              <a:ext uri="{FF2B5EF4-FFF2-40B4-BE49-F238E27FC236}">
                <a16:creationId xmlns:a16="http://schemas.microsoft.com/office/drawing/2014/main" id="{2BA2762C-D1F9-056D-6C56-FA8FD884C48B}"/>
              </a:ext>
            </a:extLst>
          </p:cNvPr>
          <p:cNvSpPr/>
          <p:nvPr/>
        </p:nvSpPr>
        <p:spPr>
          <a:xfrm>
            <a:off x="1424941" y="5269693"/>
            <a:ext cx="978408" cy="139680"/>
          </a:xfrm>
          <a:prstGeom prst="leftArrow">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ECFC7924-C46A-5558-ECA5-67314F83D2C8}"/>
              </a:ext>
            </a:extLst>
          </p:cNvPr>
          <p:cNvSpPr/>
          <p:nvPr/>
        </p:nvSpPr>
        <p:spPr>
          <a:xfrm>
            <a:off x="1196341" y="5420443"/>
            <a:ext cx="978408" cy="139680"/>
          </a:xfrm>
          <a:prstGeom prst="leftArrow">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8D2F129-070B-BADA-60C6-0A8EFB075E60}"/>
              </a:ext>
            </a:extLst>
          </p:cNvPr>
          <p:cNvPicPr>
            <a:picLocks noGrp="1" noRot="1" noChangeAspect="1" noMove="1" noResize="1" noEditPoints="1" noAdjustHandles="1" noChangeArrowheads="1" noChangeShapeType="1" noCrop="1"/>
          </p:cNvPicPr>
          <p:nvPr/>
        </p:nvPicPr>
        <p:blipFill rotWithShape="1">
          <a:blip r:embed="rId7"/>
          <a:srcRect t="3477"/>
          <a:stretch/>
        </p:blipFill>
        <p:spPr>
          <a:xfrm>
            <a:off x="240525" y="1781091"/>
            <a:ext cx="5651790" cy="980726"/>
          </a:xfrm>
          <a:prstGeom prst="rect">
            <a:avLst/>
          </a:prstGeom>
        </p:spPr>
      </p:pic>
    </p:spTree>
    <p:extLst>
      <p:ext uri="{BB962C8B-B14F-4D97-AF65-F5344CB8AC3E}">
        <p14:creationId xmlns:p14="http://schemas.microsoft.com/office/powerpoint/2010/main" val="2723405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038FA6-4F47-2FA2-5A1B-D901AC5DE9D6}"/>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b="1" dirty="0"/>
              <a:t>On-Site Partners</a:t>
            </a:r>
            <a:r>
              <a:rPr lang="en-US" sz="7200" kern="1200" dirty="0">
                <a:latin typeface="+mj-lt"/>
                <a:ea typeface="+mj-ea"/>
                <a:cs typeface="+mj-cs"/>
              </a:rPr>
              <a:t> </a:t>
            </a:r>
            <a:br>
              <a:rPr lang="en-US" sz="7200" dirty="0"/>
            </a:br>
            <a:r>
              <a:rPr lang="en-US" sz="7200" dirty="0"/>
              <a:t>with or without </a:t>
            </a:r>
            <a:r>
              <a:rPr lang="en-US" sz="7200" kern="1200" dirty="0">
                <a:latin typeface="+mj-lt"/>
                <a:ea typeface="+mj-ea"/>
                <a:cs typeface="+mj-cs"/>
              </a:rPr>
              <a:t>TEFAP </a:t>
            </a:r>
            <a:r>
              <a:rPr lang="en-US" sz="7200" dirty="0"/>
              <a:t>Counting and</a:t>
            </a:r>
            <a:r>
              <a:rPr lang="en-US" sz="7200" kern="1200" dirty="0">
                <a:latin typeface="+mj-lt"/>
                <a:ea typeface="+mj-ea"/>
                <a:cs typeface="+mj-cs"/>
              </a:rPr>
              <a:t> Reporting</a:t>
            </a:r>
          </a:p>
        </p:txBody>
      </p:sp>
      <p:cxnSp>
        <p:nvCxnSpPr>
          <p:cNvPr id="22" name="Straight Connector 21">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10" descr="A black background with green text&#10;&#10;Description automatically generated">
            <a:extLst>
              <a:ext uri="{FF2B5EF4-FFF2-40B4-BE49-F238E27FC236}">
                <a16:creationId xmlns:a16="http://schemas.microsoft.com/office/drawing/2014/main" id="{9B8BAE80-3A83-0DD9-EAAB-115C1D151734}"/>
              </a:ext>
            </a:extLst>
          </p:cNvPr>
          <p:cNvPicPr>
            <a:picLocks noChangeAspect="1"/>
          </p:cNvPicPr>
          <p:nvPr/>
        </p:nvPicPr>
        <p:blipFill>
          <a:blip r:embed="rId4"/>
          <a:stretch>
            <a:fillRect/>
          </a:stretch>
        </p:blipFill>
        <p:spPr>
          <a:xfrm>
            <a:off x="596463" y="245842"/>
            <a:ext cx="1920240" cy="2094992"/>
          </a:xfrm>
          <a:prstGeom prst="rect">
            <a:avLst/>
          </a:prstGeom>
        </p:spPr>
      </p:pic>
    </p:spTree>
    <p:extLst>
      <p:ext uri="{BB962C8B-B14F-4D97-AF65-F5344CB8AC3E}">
        <p14:creationId xmlns:p14="http://schemas.microsoft.com/office/powerpoint/2010/main" val="4912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2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76A8DA7-5FF9-1A36-76E5-27FB4B00D4E9}"/>
              </a:ext>
            </a:extLst>
          </p:cNvPr>
          <p:cNvSpPr>
            <a:spLocks noGrp="1"/>
          </p:cNvSpPr>
          <p:nvPr>
            <p:ph type="title"/>
          </p:nvPr>
        </p:nvSpPr>
        <p:spPr>
          <a:xfrm>
            <a:off x="199154" y="1427892"/>
            <a:ext cx="3759200" cy="4461163"/>
          </a:xfrm>
        </p:spPr>
        <p:txBody>
          <a:bodyPr>
            <a:normAutofit/>
          </a:bodyPr>
          <a:lstStyle/>
          <a:p>
            <a:r>
              <a:rPr lang="en-US" b="1">
                <a:solidFill>
                  <a:srgbClr val="FFFFFF"/>
                </a:solidFill>
              </a:rPr>
              <a:t>Community Kitchens</a:t>
            </a:r>
            <a:br>
              <a:rPr lang="en-US" b="1">
                <a:solidFill>
                  <a:srgbClr val="FFFFFF"/>
                </a:solidFill>
                <a:cs typeface="Calibri Light"/>
              </a:rPr>
            </a:br>
            <a:br>
              <a:rPr lang="en-US" b="1">
                <a:solidFill>
                  <a:srgbClr val="FFFFFF"/>
                </a:solidFill>
                <a:cs typeface="Calibri Light"/>
              </a:rPr>
            </a:br>
            <a:r>
              <a:rPr lang="en-US" b="1">
                <a:solidFill>
                  <a:srgbClr val="FFFFFF"/>
                </a:solidFill>
                <a:cs typeface="Calibri Light"/>
              </a:rPr>
              <a:t>Residential Facilities</a:t>
            </a:r>
            <a:br>
              <a:rPr lang="en-US" b="1">
                <a:solidFill>
                  <a:srgbClr val="FFFFFF"/>
                </a:solidFill>
                <a:cs typeface="Calibri Light"/>
              </a:rPr>
            </a:br>
            <a:br>
              <a:rPr lang="en-US" b="1">
                <a:cs typeface="Calibri Light"/>
              </a:rPr>
            </a:br>
            <a:r>
              <a:rPr lang="en-US" b="1">
                <a:solidFill>
                  <a:srgbClr val="FFFFFF"/>
                </a:solidFill>
                <a:cs typeface="Calibri Light"/>
              </a:rPr>
              <a:t>Shelters</a:t>
            </a:r>
          </a:p>
        </p:txBody>
      </p:sp>
      <p:sp>
        <p:nvSpPr>
          <p:cNvPr id="38" name="Arc 2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Content Placeholder 4">
            <a:extLst>
              <a:ext uri="{FF2B5EF4-FFF2-40B4-BE49-F238E27FC236}">
                <a16:creationId xmlns:a16="http://schemas.microsoft.com/office/drawing/2014/main" id="{36A35DA3-7027-8074-5F6A-69A7B0F15A4F}"/>
              </a:ext>
            </a:extLst>
          </p:cNvPr>
          <p:cNvSpPr>
            <a:spLocks noGrp="1"/>
          </p:cNvSpPr>
          <p:nvPr>
            <p:ph idx="1"/>
          </p:nvPr>
        </p:nvSpPr>
        <p:spPr>
          <a:xfrm>
            <a:off x="4447308" y="591344"/>
            <a:ext cx="6906491" cy="5585619"/>
          </a:xfrm>
        </p:spPr>
        <p:txBody>
          <a:bodyPr anchor="ctr">
            <a:normAutofit/>
          </a:bodyPr>
          <a:lstStyle/>
          <a:p>
            <a:pPr marL="0" indent="0">
              <a:buNone/>
            </a:pPr>
            <a:r>
              <a:rPr lang="en-US"/>
              <a:t>Report the number of </a:t>
            </a:r>
            <a:r>
              <a:rPr lang="en-US" b="1"/>
              <a:t>meals served</a:t>
            </a:r>
            <a:r>
              <a:rPr lang="en-US"/>
              <a:t> and the number of </a:t>
            </a:r>
            <a:r>
              <a:rPr lang="en-US" b="1"/>
              <a:t>people served</a:t>
            </a:r>
            <a:r>
              <a:rPr lang="en-US"/>
              <a:t>. </a:t>
            </a:r>
            <a:endParaRPr lang="en-US">
              <a:cs typeface="Calibri"/>
            </a:endParaRPr>
          </a:p>
          <a:p>
            <a:pPr lvl="1"/>
            <a:r>
              <a:rPr lang="en-US"/>
              <a:t>Capture AND document the numbers of meals* and people served.</a:t>
            </a:r>
            <a:endParaRPr lang="en-US">
              <a:cs typeface="Calibri"/>
            </a:endParaRPr>
          </a:p>
          <a:p>
            <a:pPr lvl="1"/>
            <a:r>
              <a:rPr lang="en-US"/>
              <a:t>Do not collect names, household counts, addresses, or any other information beyond numbers.</a:t>
            </a:r>
            <a:endParaRPr lang="en-US">
              <a:cs typeface="Calibri"/>
            </a:endParaRPr>
          </a:p>
          <a:p>
            <a:pPr marL="457200" lvl="1" indent="0">
              <a:buNone/>
            </a:pPr>
            <a:r>
              <a:rPr lang="en-US" i="1"/>
              <a:t>*If your agency receives USDA/TEFAP product, count meals prepared with USDA/TEAP items as the subset of Total Meals Served. </a:t>
            </a:r>
            <a:endParaRPr lang="en-US" i="1">
              <a:cs typeface="Calibri" panose="020F0502020204030204"/>
            </a:endParaRPr>
          </a:p>
        </p:txBody>
      </p:sp>
    </p:spTree>
    <p:extLst>
      <p:ext uri="{BB962C8B-B14F-4D97-AF65-F5344CB8AC3E}">
        <p14:creationId xmlns:p14="http://schemas.microsoft.com/office/powerpoint/2010/main" val="1219204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100000">
              <a:schemeClr val="bg1">
                <a:lumMod val="95000"/>
              </a:schemeClr>
            </a:gs>
            <a:gs pos="26000">
              <a:srgbClr val="FFC000"/>
            </a:gs>
            <a:gs pos="100000">
              <a:schemeClr val="accent1">
                <a:lumMod val="30000"/>
                <a:lumOff val="70000"/>
              </a:schemeClr>
            </a:gs>
          </a:gsLst>
          <a:lin ang="17400000" scaled="0"/>
        </a:gradFill>
        <a:effectLst/>
      </p:bgPr>
    </p:bg>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403CAA87-A116-5713-A67A-951B5DDA2364}"/>
              </a:ext>
            </a:extLst>
          </p:cNvPr>
          <p:cNvSpPr/>
          <p:nvPr/>
        </p:nvSpPr>
        <p:spPr>
          <a:xfrm>
            <a:off x="1820920" y="110886"/>
            <a:ext cx="8550159" cy="6636228"/>
          </a:xfrm>
          <a:custGeom>
            <a:avLst/>
            <a:gdLst/>
            <a:ahLst/>
            <a:cxnLst/>
            <a:rect l="l" t="t" r="r" b="b"/>
            <a:pathLst>
              <a:path w="7302113" h="5990713">
                <a:moveTo>
                  <a:pt x="0" y="0"/>
                </a:moveTo>
                <a:lnTo>
                  <a:pt x="7302112" y="0"/>
                </a:lnTo>
                <a:lnTo>
                  <a:pt x="7302112" y="5990713"/>
                </a:lnTo>
                <a:lnTo>
                  <a:pt x="0" y="5990713"/>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2736229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Freeform 2">
            <a:extLst>
              <a:ext uri="{FF2B5EF4-FFF2-40B4-BE49-F238E27FC236}">
                <a16:creationId xmlns:a16="http://schemas.microsoft.com/office/drawing/2014/main" id="{F5198D98-05F2-719D-6587-1C1279C13790}"/>
              </a:ext>
            </a:extLst>
          </p:cNvPr>
          <p:cNvSpPr/>
          <p:nvPr/>
        </p:nvSpPr>
        <p:spPr>
          <a:xfrm>
            <a:off x="290744" y="678692"/>
            <a:ext cx="11596456" cy="4052815"/>
          </a:xfrm>
          <a:custGeom>
            <a:avLst/>
            <a:gdLst/>
            <a:ahLst/>
            <a:cxnLst/>
            <a:rect l="l" t="t" r="r" b="b"/>
            <a:pathLst>
              <a:path w="9753600" h="3162054">
                <a:moveTo>
                  <a:pt x="0" y="0"/>
                </a:moveTo>
                <a:lnTo>
                  <a:pt x="9753600" y="0"/>
                </a:lnTo>
                <a:lnTo>
                  <a:pt x="9753600" y="3162054"/>
                </a:lnTo>
                <a:lnTo>
                  <a:pt x="0" y="3162054"/>
                </a:lnTo>
                <a:lnTo>
                  <a:pt x="0" y="0"/>
                </a:lnTo>
                <a:close/>
              </a:path>
            </a:pathLst>
          </a:custGeom>
          <a:blipFill>
            <a:blip r:embed="rId3"/>
            <a:stretch>
              <a:fillRect/>
            </a:stretch>
          </a:blipFill>
        </p:spPr>
        <p:txBody>
          <a:bodyPr/>
          <a:lstStyle/>
          <a:p>
            <a:endParaRPr lang="en-US"/>
          </a:p>
        </p:txBody>
      </p:sp>
      <p:sp>
        <p:nvSpPr>
          <p:cNvPr id="5" name="Oval 4">
            <a:extLst>
              <a:ext uri="{FF2B5EF4-FFF2-40B4-BE49-F238E27FC236}">
                <a16:creationId xmlns:a16="http://schemas.microsoft.com/office/drawing/2014/main" id="{B3D2F2BD-A3B6-1775-A1CC-B18B8C19E8F0}"/>
              </a:ext>
            </a:extLst>
          </p:cNvPr>
          <p:cNvSpPr/>
          <p:nvPr/>
        </p:nvSpPr>
        <p:spPr>
          <a:xfrm>
            <a:off x="1551620" y="2202547"/>
            <a:ext cx="718701" cy="367455"/>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84D78B2E-1092-2B60-D115-3D120BE0A20F}"/>
              </a:ext>
            </a:extLst>
          </p:cNvPr>
          <p:cNvSpPr/>
          <p:nvPr/>
        </p:nvSpPr>
        <p:spPr>
          <a:xfrm>
            <a:off x="290744" y="3061545"/>
            <a:ext cx="1214043" cy="367455"/>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742C708-2273-4C3B-7E9B-B1D9789627CE}"/>
              </a:ext>
            </a:extLst>
          </p:cNvPr>
          <p:cNvPicPr>
            <a:picLocks noGrp="1" noRot="1" noChangeAspect="1" noMove="1" noResize="1" noEditPoints="1" noAdjustHandles="1" noChangeArrowheads="1" noChangeShapeType="1" noCrop="1"/>
          </p:cNvPicPr>
          <p:nvPr/>
        </p:nvPicPr>
        <p:blipFill>
          <a:blip r:embed="rId4"/>
          <a:stretch>
            <a:fillRect/>
          </a:stretch>
        </p:blipFill>
        <p:spPr>
          <a:xfrm>
            <a:off x="360459" y="1835086"/>
            <a:ext cx="4930825" cy="886357"/>
          </a:xfrm>
          <a:prstGeom prst="rect">
            <a:avLst/>
          </a:prstGeom>
        </p:spPr>
      </p:pic>
    </p:spTree>
    <p:extLst>
      <p:ext uri="{BB962C8B-B14F-4D97-AF65-F5344CB8AC3E}">
        <p14:creationId xmlns:p14="http://schemas.microsoft.com/office/powerpoint/2010/main" val="80431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grpSp>
        <p:nvGrpSpPr>
          <p:cNvPr id="2" name="Group 2"/>
          <p:cNvGrpSpPr/>
          <p:nvPr/>
        </p:nvGrpSpPr>
        <p:grpSpPr>
          <a:xfrm>
            <a:off x="1836616" y="192761"/>
            <a:ext cx="4644101" cy="4701624"/>
            <a:chOff x="0" y="0"/>
            <a:chExt cx="29407768" cy="29772021"/>
          </a:xfrm>
        </p:grpSpPr>
        <p:sp>
          <p:nvSpPr>
            <p:cNvPr id="3" name="Freeform 3"/>
            <p:cNvSpPr/>
            <p:nvPr/>
          </p:nvSpPr>
          <p:spPr>
            <a:xfrm>
              <a:off x="72390" y="72390"/>
              <a:ext cx="29262988" cy="29627242"/>
            </a:xfrm>
            <a:custGeom>
              <a:avLst/>
              <a:gdLst/>
              <a:ahLst/>
              <a:cxnLst/>
              <a:rect l="l" t="t" r="r" b="b"/>
              <a:pathLst>
                <a:path w="29262988" h="29627242">
                  <a:moveTo>
                    <a:pt x="0" y="0"/>
                  </a:moveTo>
                  <a:lnTo>
                    <a:pt x="29262988" y="0"/>
                  </a:lnTo>
                  <a:lnTo>
                    <a:pt x="29262988" y="29627242"/>
                  </a:lnTo>
                  <a:lnTo>
                    <a:pt x="0" y="29627242"/>
                  </a:lnTo>
                  <a:lnTo>
                    <a:pt x="0" y="0"/>
                  </a:lnTo>
                  <a:close/>
                </a:path>
              </a:pathLst>
            </a:custGeom>
            <a:solidFill>
              <a:srgbClr val="99CC33"/>
            </a:solidFill>
          </p:spPr>
          <p:txBody>
            <a:bodyPr/>
            <a:lstStyle/>
            <a:p>
              <a:endParaRPr lang="en-US"/>
            </a:p>
          </p:txBody>
        </p:sp>
        <p:sp>
          <p:nvSpPr>
            <p:cNvPr id="4" name="Freeform 4"/>
            <p:cNvSpPr/>
            <p:nvPr/>
          </p:nvSpPr>
          <p:spPr>
            <a:xfrm>
              <a:off x="0" y="0"/>
              <a:ext cx="29407768" cy="29772022"/>
            </a:xfrm>
            <a:custGeom>
              <a:avLst/>
              <a:gdLst/>
              <a:ahLst/>
              <a:cxnLst/>
              <a:rect l="l" t="t" r="r" b="b"/>
              <a:pathLst>
                <a:path w="29407768" h="29772022">
                  <a:moveTo>
                    <a:pt x="29262989" y="29627240"/>
                  </a:moveTo>
                  <a:lnTo>
                    <a:pt x="29407768" y="29627240"/>
                  </a:lnTo>
                  <a:lnTo>
                    <a:pt x="29407768" y="29772022"/>
                  </a:lnTo>
                  <a:lnTo>
                    <a:pt x="29262989" y="29772022"/>
                  </a:lnTo>
                  <a:lnTo>
                    <a:pt x="29262989" y="29627240"/>
                  </a:lnTo>
                  <a:close/>
                  <a:moveTo>
                    <a:pt x="0" y="144780"/>
                  </a:moveTo>
                  <a:lnTo>
                    <a:pt x="144780" y="144780"/>
                  </a:lnTo>
                  <a:lnTo>
                    <a:pt x="144780" y="29627240"/>
                  </a:lnTo>
                  <a:lnTo>
                    <a:pt x="0" y="29627240"/>
                  </a:lnTo>
                  <a:lnTo>
                    <a:pt x="0" y="144780"/>
                  </a:lnTo>
                  <a:close/>
                  <a:moveTo>
                    <a:pt x="0" y="29627240"/>
                  </a:moveTo>
                  <a:lnTo>
                    <a:pt x="144780" y="29627240"/>
                  </a:lnTo>
                  <a:lnTo>
                    <a:pt x="144780" y="29772022"/>
                  </a:lnTo>
                  <a:lnTo>
                    <a:pt x="0" y="29772022"/>
                  </a:lnTo>
                  <a:lnTo>
                    <a:pt x="0" y="29627240"/>
                  </a:lnTo>
                  <a:close/>
                  <a:moveTo>
                    <a:pt x="29262989" y="144780"/>
                  </a:moveTo>
                  <a:lnTo>
                    <a:pt x="29407768" y="144780"/>
                  </a:lnTo>
                  <a:lnTo>
                    <a:pt x="29407768" y="29627240"/>
                  </a:lnTo>
                  <a:lnTo>
                    <a:pt x="29262989" y="29627240"/>
                  </a:lnTo>
                  <a:lnTo>
                    <a:pt x="29262989" y="144780"/>
                  </a:lnTo>
                  <a:close/>
                  <a:moveTo>
                    <a:pt x="144780" y="29627240"/>
                  </a:moveTo>
                  <a:lnTo>
                    <a:pt x="29262989" y="29627240"/>
                  </a:lnTo>
                  <a:lnTo>
                    <a:pt x="29262989" y="29772022"/>
                  </a:lnTo>
                  <a:lnTo>
                    <a:pt x="144780" y="29772022"/>
                  </a:lnTo>
                  <a:lnTo>
                    <a:pt x="144780" y="29627240"/>
                  </a:lnTo>
                  <a:close/>
                  <a:moveTo>
                    <a:pt x="29262989" y="0"/>
                  </a:moveTo>
                  <a:lnTo>
                    <a:pt x="29407768" y="0"/>
                  </a:lnTo>
                  <a:lnTo>
                    <a:pt x="29407768" y="144780"/>
                  </a:lnTo>
                  <a:lnTo>
                    <a:pt x="29262989" y="144780"/>
                  </a:lnTo>
                  <a:lnTo>
                    <a:pt x="29262989" y="0"/>
                  </a:lnTo>
                  <a:close/>
                  <a:moveTo>
                    <a:pt x="0" y="0"/>
                  </a:moveTo>
                  <a:lnTo>
                    <a:pt x="144780" y="0"/>
                  </a:lnTo>
                  <a:lnTo>
                    <a:pt x="144780" y="144780"/>
                  </a:lnTo>
                  <a:lnTo>
                    <a:pt x="0" y="144780"/>
                  </a:lnTo>
                  <a:lnTo>
                    <a:pt x="0" y="0"/>
                  </a:lnTo>
                  <a:close/>
                  <a:moveTo>
                    <a:pt x="144780" y="0"/>
                  </a:moveTo>
                  <a:lnTo>
                    <a:pt x="29262989" y="0"/>
                  </a:lnTo>
                  <a:lnTo>
                    <a:pt x="29262989" y="144780"/>
                  </a:lnTo>
                  <a:lnTo>
                    <a:pt x="144780" y="144780"/>
                  </a:lnTo>
                  <a:lnTo>
                    <a:pt x="144780" y="0"/>
                  </a:lnTo>
                  <a:close/>
                </a:path>
              </a:pathLst>
            </a:custGeom>
            <a:solidFill>
              <a:srgbClr val="4B7E1B"/>
            </a:solidFill>
          </p:spPr>
          <p:txBody>
            <a:bodyPr/>
            <a:lstStyle/>
            <a:p>
              <a:endParaRPr lang="en-US"/>
            </a:p>
          </p:txBody>
        </p:sp>
      </p:grpSp>
      <p:sp>
        <p:nvSpPr>
          <p:cNvPr id="5" name="Freeform 5"/>
          <p:cNvSpPr/>
          <p:nvPr/>
        </p:nvSpPr>
        <p:spPr>
          <a:xfrm>
            <a:off x="6962341" y="3507957"/>
            <a:ext cx="2428463" cy="2422391"/>
          </a:xfrm>
          <a:custGeom>
            <a:avLst/>
            <a:gdLst/>
            <a:ahLst/>
            <a:cxnLst/>
            <a:rect l="l" t="t" r="r" b="b"/>
            <a:pathLst>
              <a:path w="2590360" h="2583884">
                <a:moveTo>
                  <a:pt x="0" y="0"/>
                </a:moveTo>
                <a:lnTo>
                  <a:pt x="2590360" y="0"/>
                </a:lnTo>
                <a:lnTo>
                  <a:pt x="2590360" y="2583884"/>
                </a:lnTo>
                <a:lnTo>
                  <a:pt x="0" y="25838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TextBox 6"/>
          <p:cNvSpPr txBox="1"/>
          <p:nvPr/>
        </p:nvSpPr>
        <p:spPr>
          <a:xfrm>
            <a:off x="2020956" y="2140421"/>
            <a:ext cx="4279432" cy="614271"/>
          </a:xfrm>
          <a:prstGeom prst="rect">
            <a:avLst/>
          </a:prstGeom>
        </p:spPr>
        <p:txBody>
          <a:bodyPr lIns="0" tIns="0" rIns="0" bIns="0" rtlCol="0" anchor="t">
            <a:spAutoFit/>
          </a:bodyPr>
          <a:lstStyle/>
          <a:p>
            <a:pPr>
              <a:lnSpc>
                <a:spcPts val="4697"/>
              </a:lnSpc>
            </a:pPr>
            <a:r>
              <a:rPr lang="en-US" sz="4793" spc="57">
                <a:solidFill>
                  <a:srgbClr val="000000"/>
                </a:solidFill>
                <a:latin typeface="League Spartan"/>
              </a:rPr>
              <a:t>QUESTIONS?</a:t>
            </a:r>
          </a:p>
        </p:txBody>
      </p:sp>
    </p:spTree>
    <p:extLst>
      <p:ext uri="{BB962C8B-B14F-4D97-AF65-F5344CB8AC3E}">
        <p14:creationId xmlns:p14="http://schemas.microsoft.com/office/powerpoint/2010/main" val="20901312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748078-5273-BB9B-97ED-40468577B42B}"/>
              </a:ext>
            </a:extLst>
          </p:cNvPr>
          <p:cNvSpPr>
            <a:spLocks noGrp="1"/>
          </p:cNvSpPr>
          <p:nvPr>
            <p:ph type="title"/>
          </p:nvPr>
        </p:nvSpPr>
        <p:spPr>
          <a:xfrm>
            <a:off x="635000" y="640823"/>
            <a:ext cx="3418659" cy="5583148"/>
          </a:xfrm>
        </p:spPr>
        <p:txBody>
          <a:bodyPr anchor="ctr">
            <a:normAutofit/>
          </a:bodyPr>
          <a:lstStyle/>
          <a:p>
            <a:r>
              <a:rPr lang="en-US" sz="5400" b="1"/>
              <a:t>Importance of Statistics	</a:t>
            </a:r>
            <a:endParaRPr lang="en-US" sz="5400" b="1">
              <a:cs typeface="Calibri Light"/>
            </a:endParaRP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B301CCB-B308-C5A4-45CF-87C5D4937B15}"/>
              </a:ext>
            </a:extLst>
          </p:cNvPr>
          <p:cNvGraphicFramePr>
            <a:graphicFrameLocks noGrp="1"/>
          </p:cNvGraphicFramePr>
          <p:nvPr>
            <p:ph idx="1"/>
            <p:extLst>
              <p:ext uri="{D42A27DB-BD31-4B8C-83A1-F6EECF244321}">
                <p14:modId xmlns:p14="http://schemas.microsoft.com/office/powerpoint/2010/main" val="300338228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2696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442DD0-010F-A34A-C99E-E0B68C33CD7F}"/>
              </a:ext>
            </a:extLst>
          </p:cNvPr>
          <p:cNvSpPr>
            <a:spLocks noGrp="1"/>
          </p:cNvSpPr>
          <p:nvPr>
            <p:ph type="title"/>
          </p:nvPr>
        </p:nvSpPr>
        <p:spPr>
          <a:xfrm>
            <a:off x="686834" y="1153572"/>
            <a:ext cx="3200400" cy="4461163"/>
          </a:xfrm>
        </p:spPr>
        <p:txBody>
          <a:bodyPr>
            <a:normAutofit/>
          </a:bodyPr>
          <a:lstStyle/>
          <a:p>
            <a:r>
              <a:rPr lang="en-US" b="1">
                <a:solidFill>
                  <a:srgbClr val="FFFFFF"/>
                </a:solidFill>
                <a:cs typeface="Calibri Light"/>
              </a:rPr>
              <a:t>Statistics Reporting Due Dates </a:t>
            </a:r>
            <a:br>
              <a:rPr lang="en-US" b="1">
                <a:solidFill>
                  <a:srgbClr val="FFFFFF"/>
                </a:solidFill>
                <a:cs typeface="Calibri Light"/>
              </a:rPr>
            </a:br>
            <a:r>
              <a:rPr lang="en-US" b="1">
                <a:solidFill>
                  <a:srgbClr val="FFFFFF"/>
                </a:solidFill>
                <a:cs typeface="Calibri Light"/>
              </a:rPr>
              <a:t>(in </a:t>
            </a:r>
            <a:r>
              <a:rPr lang="en-US" b="1" err="1">
                <a:solidFill>
                  <a:srgbClr val="FFFFFF"/>
                </a:solidFill>
                <a:cs typeface="Calibri Light"/>
              </a:rPr>
              <a:t>Primarius</a:t>
            </a:r>
            <a:r>
              <a:rPr lang="en-US" b="1">
                <a:solidFill>
                  <a:srgbClr val="FFFFFF"/>
                </a:solidFill>
                <a:cs typeface="Calibri Light"/>
              </a:rPr>
              <a: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B7990A6-3F3D-76C6-EDD0-C97E0C789510}"/>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dirty="0">
                <a:cs typeface="Calibri"/>
              </a:rPr>
              <a:t>Partners who </a:t>
            </a:r>
            <a:r>
              <a:rPr lang="en-US" b="1" dirty="0">
                <a:cs typeface="Calibri"/>
              </a:rPr>
              <a:t>DO NOT</a:t>
            </a:r>
            <a:r>
              <a:rPr lang="en-US" dirty="0">
                <a:cs typeface="Calibri"/>
              </a:rPr>
              <a:t> receive TEFAP/USDA Product</a:t>
            </a:r>
            <a:endParaRPr lang="en-US" dirty="0"/>
          </a:p>
          <a:p>
            <a:pPr lvl="1"/>
            <a:r>
              <a:rPr lang="en-US" b="1" dirty="0">
                <a:cs typeface="Calibri"/>
              </a:rPr>
              <a:t>Due by the 3rd of the following month</a:t>
            </a:r>
            <a:endParaRPr lang="en-US" b="1" dirty="0"/>
          </a:p>
          <a:p>
            <a:pPr lvl="2"/>
            <a:r>
              <a:rPr lang="en-US" dirty="0">
                <a:cs typeface="Calibri"/>
              </a:rPr>
              <a:t>Example: July statistics will be due by August 3rd </a:t>
            </a:r>
          </a:p>
          <a:p>
            <a:r>
              <a:rPr lang="en-US" dirty="0">
                <a:cs typeface="Calibri"/>
              </a:rPr>
              <a:t>Partners who receive TEFAP/USDA Product</a:t>
            </a:r>
          </a:p>
          <a:p>
            <a:pPr lvl="1"/>
            <a:r>
              <a:rPr lang="en-US" b="1" dirty="0">
                <a:cs typeface="Calibri"/>
              </a:rPr>
              <a:t>Due by the 7th of the following month </a:t>
            </a:r>
          </a:p>
          <a:p>
            <a:pPr lvl="2"/>
            <a:r>
              <a:rPr lang="en-US" dirty="0">
                <a:cs typeface="Calibri"/>
              </a:rPr>
              <a:t>Example: July statistics will be due by August 7th</a:t>
            </a:r>
          </a:p>
          <a:p>
            <a:pPr marL="457200" lvl="1" indent="0">
              <a:buNone/>
            </a:pPr>
            <a:endParaRPr lang="en-US" dirty="0">
              <a:cs typeface="Calibri"/>
            </a:endParaRPr>
          </a:p>
        </p:txBody>
      </p:sp>
    </p:spTree>
    <p:extLst>
      <p:ext uri="{BB962C8B-B14F-4D97-AF65-F5344CB8AC3E}">
        <p14:creationId xmlns:p14="http://schemas.microsoft.com/office/powerpoint/2010/main" val="2486408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038FA6-4F47-2FA2-5A1B-D901AC5DE9D6}"/>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b="1"/>
              <a:t>Off-Site Partners</a:t>
            </a:r>
            <a:r>
              <a:rPr lang="en-US" sz="7200" kern="1200">
                <a:latin typeface="+mj-lt"/>
                <a:ea typeface="+mj-ea"/>
                <a:cs typeface="+mj-cs"/>
              </a:rPr>
              <a:t> without TEFAP </a:t>
            </a:r>
            <a:r>
              <a:rPr lang="en-US" sz="7200"/>
              <a:t>Counting and</a:t>
            </a:r>
            <a:r>
              <a:rPr lang="en-US" sz="7200" kern="1200">
                <a:latin typeface="+mj-lt"/>
                <a:ea typeface="+mj-ea"/>
                <a:cs typeface="+mj-cs"/>
              </a:rPr>
              <a:t> Reporting</a:t>
            </a:r>
          </a:p>
        </p:txBody>
      </p:sp>
      <p:cxnSp>
        <p:nvCxnSpPr>
          <p:cNvPr id="22" name="Straight Connector 21">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4" descr="A black background with green text&#10;&#10;Description automatically generated">
            <a:extLst>
              <a:ext uri="{FF2B5EF4-FFF2-40B4-BE49-F238E27FC236}">
                <a16:creationId xmlns:a16="http://schemas.microsoft.com/office/drawing/2014/main" id="{4C755F4E-914F-B010-A31E-9DA8CE37D2BA}"/>
              </a:ext>
            </a:extLst>
          </p:cNvPr>
          <p:cNvPicPr>
            <a:picLocks noChangeAspect="1"/>
          </p:cNvPicPr>
          <p:nvPr/>
        </p:nvPicPr>
        <p:blipFill>
          <a:blip r:embed="rId4"/>
          <a:stretch>
            <a:fillRect/>
          </a:stretch>
        </p:blipFill>
        <p:spPr>
          <a:xfrm>
            <a:off x="0" y="40482"/>
            <a:ext cx="2743200" cy="2794316"/>
          </a:xfrm>
          <a:prstGeom prst="rect">
            <a:avLst/>
          </a:prstGeom>
        </p:spPr>
      </p:pic>
    </p:spTree>
    <p:extLst>
      <p:ext uri="{BB962C8B-B14F-4D97-AF65-F5344CB8AC3E}">
        <p14:creationId xmlns:p14="http://schemas.microsoft.com/office/powerpoint/2010/main" val="107670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9738C58-F6A6-7736-9095-8D58DADE557F}"/>
              </a:ext>
            </a:extLst>
          </p:cNvPr>
          <p:cNvPicPr>
            <a:picLocks noChangeAspect="1"/>
          </p:cNvPicPr>
          <p:nvPr/>
        </p:nvPicPr>
        <p:blipFill rotWithShape="1">
          <a:blip r:embed="rId3"/>
          <a:srcRect l="61555" t="20569" r="11555" b="8537"/>
          <a:stretch/>
        </p:blipFill>
        <p:spPr>
          <a:xfrm>
            <a:off x="1438804" y="108857"/>
            <a:ext cx="9314391" cy="6907141"/>
          </a:xfrm>
          <a:prstGeom prst="rect">
            <a:avLst/>
          </a:prstGeom>
        </p:spPr>
      </p:pic>
      <p:sp>
        <p:nvSpPr>
          <p:cNvPr id="15" name="Oval 14">
            <a:extLst>
              <a:ext uri="{FF2B5EF4-FFF2-40B4-BE49-F238E27FC236}">
                <a16:creationId xmlns:a16="http://schemas.microsoft.com/office/drawing/2014/main" id="{CB202C24-2EDC-DF86-F372-03BE0F919342}"/>
              </a:ext>
            </a:extLst>
          </p:cNvPr>
          <p:cNvSpPr/>
          <p:nvPr/>
        </p:nvSpPr>
        <p:spPr>
          <a:xfrm>
            <a:off x="8720253" y="5742877"/>
            <a:ext cx="613318" cy="512957"/>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DD11E40-0280-B989-1904-806A4534A839}"/>
              </a:ext>
            </a:extLst>
          </p:cNvPr>
          <p:cNvSpPr txBox="1"/>
          <p:nvPr/>
        </p:nvSpPr>
        <p:spPr>
          <a:xfrm>
            <a:off x="1370849" y="6263272"/>
            <a:ext cx="2815819" cy="369332"/>
          </a:xfrm>
          <a:prstGeom prst="rect">
            <a:avLst/>
          </a:prstGeom>
          <a:noFill/>
          <a:ln w="28575">
            <a:solidFill>
              <a:srgbClr val="FF0000"/>
            </a:solidFill>
          </a:ln>
        </p:spPr>
        <p:txBody>
          <a:bodyPr wrap="square" lIns="91440" tIns="45720" rIns="91440" bIns="45720" rtlCol="0" anchor="t">
            <a:spAutoFit/>
          </a:bodyPr>
          <a:lstStyle/>
          <a:p>
            <a:r>
              <a:rPr lang="en-US" b="1"/>
              <a:t>NO SIGNATURES REQUIRED</a:t>
            </a:r>
            <a:endParaRPr lang="en-US">
              <a:cs typeface="Calibri"/>
            </a:endParaRPr>
          </a:p>
        </p:txBody>
      </p:sp>
    </p:spTree>
    <p:extLst>
      <p:ext uri="{BB962C8B-B14F-4D97-AF65-F5344CB8AC3E}">
        <p14:creationId xmlns:p14="http://schemas.microsoft.com/office/powerpoint/2010/main" val="806844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74F0B9-DC64-1D6F-0A0D-9BE907483407}"/>
              </a:ext>
            </a:extLst>
          </p:cNvPr>
          <p:cNvPicPr>
            <a:picLocks noGrp="1" noRot="1" noChangeAspect="1" noMove="1" noResize="1" noEditPoints="1" noAdjustHandles="1" noChangeArrowheads="1" noChangeShapeType="1" noCrop="1"/>
          </p:cNvPicPr>
          <p:nvPr/>
        </p:nvPicPr>
        <p:blipFill rotWithShape="1">
          <a:blip r:embed="rId3"/>
          <a:srcRect l="61372" t="20244" r="12378" b="15691"/>
          <a:stretch/>
        </p:blipFill>
        <p:spPr>
          <a:xfrm>
            <a:off x="1163443" y="43237"/>
            <a:ext cx="9865113" cy="6771525"/>
          </a:xfrm>
          <a:prstGeom prst="rect">
            <a:avLst/>
          </a:prstGeom>
        </p:spPr>
      </p:pic>
      <p:sp>
        <p:nvSpPr>
          <p:cNvPr id="8" name="Oval 7">
            <a:extLst>
              <a:ext uri="{FF2B5EF4-FFF2-40B4-BE49-F238E27FC236}">
                <a16:creationId xmlns:a16="http://schemas.microsoft.com/office/drawing/2014/main" id="{2362BB2D-8255-65CD-20B5-97A008D57BA1}"/>
              </a:ext>
            </a:extLst>
          </p:cNvPr>
          <p:cNvSpPr/>
          <p:nvPr/>
        </p:nvSpPr>
        <p:spPr>
          <a:xfrm>
            <a:off x="9835375" y="6301805"/>
            <a:ext cx="613318" cy="512957"/>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325A98A-82D3-AF33-ACA9-568318FEB48D}"/>
              </a:ext>
            </a:extLst>
          </p:cNvPr>
          <p:cNvPicPr>
            <a:picLocks noGrp="1" noRot="1" noChangeAspect="1" noMove="1" noResize="1" noEditPoints="1" noAdjustHandles="1" noChangeArrowheads="1" noChangeShapeType="1" noCrop="1"/>
          </p:cNvPicPr>
          <p:nvPr/>
        </p:nvPicPr>
        <p:blipFill>
          <a:blip r:embed="rId4"/>
          <a:stretch>
            <a:fillRect/>
          </a:stretch>
        </p:blipFill>
        <p:spPr>
          <a:xfrm>
            <a:off x="5373143" y="520532"/>
            <a:ext cx="1378532" cy="254854"/>
          </a:xfrm>
          <a:prstGeom prst="rect">
            <a:avLst/>
          </a:prstGeom>
        </p:spPr>
      </p:pic>
    </p:spTree>
    <p:extLst>
      <p:ext uri="{BB962C8B-B14F-4D97-AF65-F5344CB8AC3E}">
        <p14:creationId xmlns:p14="http://schemas.microsoft.com/office/powerpoint/2010/main" val="3836986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4000" y="0"/>
            <a:ext cx="9144000" cy="6858000"/>
            <a:chOff x="0" y="0"/>
            <a:chExt cx="13004800" cy="9753600"/>
          </a:xfrm>
        </p:grpSpPr>
        <p:pic>
          <p:nvPicPr>
            <p:cNvPr id="3" name="Picture 3"/>
            <p:cNvPicPr>
              <a:picLocks noChangeAspect="1"/>
            </p:cNvPicPr>
            <p:nvPr/>
          </p:nvPicPr>
          <p:blipFill>
            <a:blip r:embed="rId3"/>
            <a:srcRect l="19767" r="21218" b="23"/>
            <a:stretch>
              <a:fillRect/>
            </a:stretch>
          </p:blipFill>
          <p:spPr>
            <a:xfrm>
              <a:off x="0" y="0"/>
              <a:ext cx="6438900" cy="4813300"/>
            </a:xfrm>
            <a:prstGeom prst="rect">
              <a:avLst/>
            </a:prstGeom>
          </p:spPr>
        </p:pic>
        <p:pic>
          <p:nvPicPr>
            <p:cNvPr id="4" name="Picture 4"/>
            <p:cNvPicPr>
              <a:picLocks noChangeAspect="1"/>
            </p:cNvPicPr>
            <p:nvPr/>
          </p:nvPicPr>
          <p:blipFill>
            <a:blip r:embed="rId4"/>
            <a:srcRect l="2844" r="2844"/>
            <a:stretch>
              <a:fillRect/>
            </a:stretch>
          </p:blipFill>
          <p:spPr>
            <a:xfrm>
              <a:off x="6565900" y="0"/>
              <a:ext cx="6438900" cy="4813300"/>
            </a:xfrm>
            <a:prstGeom prst="rect">
              <a:avLst/>
            </a:prstGeom>
          </p:spPr>
        </p:pic>
        <p:pic>
          <p:nvPicPr>
            <p:cNvPr id="5" name="Picture 5"/>
            <p:cNvPicPr>
              <a:picLocks noChangeAspect="1"/>
            </p:cNvPicPr>
            <p:nvPr/>
          </p:nvPicPr>
          <p:blipFill>
            <a:blip r:embed="rId5"/>
            <a:srcRect l="15526" r="28264" b="25795"/>
            <a:stretch>
              <a:fillRect/>
            </a:stretch>
          </p:blipFill>
          <p:spPr>
            <a:xfrm>
              <a:off x="0" y="4940300"/>
              <a:ext cx="6438900" cy="4813300"/>
            </a:xfrm>
            <a:prstGeom prst="rect">
              <a:avLst/>
            </a:prstGeom>
          </p:spPr>
        </p:pic>
        <p:pic>
          <p:nvPicPr>
            <p:cNvPr id="6" name="Picture 6"/>
            <p:cNvPicPr>
              <a:picLocks noChangeAspect="1"/>
            </p:cNvPicPr>
            <p:nvPr/>
          </p:nvPicPr>
          <p:blipFill>
            <a:blip r:embed="rId6"/>
            <a:srcRect t="5750" b="5750"/>
            <a:stretch>
              <a:fillRect/>
            </a:stretch>
          </p:blipFill>
          <p:spPr>
            <a:xfrm>
              <a:off x="6565900" y="4940300"/>
              <a:ext cx="6438900" cy="4813300"/>
            </a:xfrm>
            <a:prstGeom prst="rect">
              <a:avLst/>
            </a:prstGeom>
          </p:spPr>
        </p:pic>
      </p:grpSp>
      <p:sp>
        <p:nvSpPr>
          <p:cNvPr id="7" name="Freeform 7"/>
          <p:cNvSpPr/>
          <p:nvPr/>
        </p:nvSpPr>
        <p:spPr>
          <a:xfrm>
            <a:off x="1524000" y="3406140"/>
            <a:ext cx="9144000" cy="45720"/>
          </a:xfrm>
          <a:custGeom>
            <a:avLst/>
            <a:gdLst/>
            <a:ahLst/>
            <a:cxnLst/>
            <a:rect l="l" t="t" r="r" b="b"/>
            <a:pathLst>
              <a:path w="9753600" h="48768">
                <a:moveTo>
                  <a:pt x="0" y="0"/>
                </a:moveTo>
                <a:lnTo>
                  <a:pt x="9753600" y="0"/>
                </a:lnTo>
                <a:lnTo>
                  <a:pt x="9753600" y="48768"/>
                </a:lnTo>
                <a:lnTo>
                  <a:pt x="0" y="4876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688"/>
          </a:p>
        </p:txBody>
      </p:sp>
      <p:sp>
        <p:nvSpPr>
          <p:cNvPr id="8" name="Freeform 8"/>
          <p:cNvSpPr/>
          <p:nvPr/>
        </p:nvSpPr>
        <p:spPr>
          <a:xfrm>
            <a:off x="6087428" y="-83909"/>
            <a:ext cx="17649" cy="7059590"/>
          </a:xfrm>
          <a:custGeom>
            <a:avLst/>
            <a:gdLst/>
            <a:ahLst/>
            <a:cxnLst/>
            <a:rect l="l" t="t" r="r" b="b"/>
            <a:pathLst>
              <a:path w="18826" h="7530229">
                <a:moveTo>
                  <a:pt x="0" y="0"/>
                </a:moveTo>
                <a:lnTo>
                  <a:pt x="18826" y="0"/>
                </a:lnTo>
                <a:lnTo>
                  <a:pt x="18826" y="7530229"/>
                </a:lnTo>
                <a:lnTo>
                  <a:pt x="0" y="753022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688"/>
          </a:p>
        </p:txBody>
      </p:sp>
      <p:pic>
        <p:nvPicPr>
          <p:cNvPr id="9" name="Picture 9"/>
          <p:cNvPicPr>
            <a:picLocks noChangeAspect="1"/>
          </p:cNvPicPr>
          <p:nvPr/>
        </p:nvPicPr>
        <p:blipFill>
          <a:blip r:embed="rId11"/>
          <a:srcRect/>
          <a:stretch>
            <a:fillRect/>
          </a:stretch>
        </p:blipFill>
        <p:spPr>
          <a:xfrm>
            <a:off x="3266503" y="238278"/>
            <a:ext cx="1013270" cy="613028"/>
          </a:xfrm>
          <a:prstGeom prst="rect">
            <a:avLst/>
          </a:prstGeom>
        </p:spPr>
      </p:pic>
      <p:sp>
        <p:nvSpPr>
          <p:cNvPr id="10" name="Freeform 10"/>
          <p:cNvSpPr/>
          <p:nvPr/>
        </p:nvSpPr>
        <p:spPr>
          <a:xfrm>
            <a:off x="3069307" y="5090075"/>
            <a:ext cx="1820228" cy="550619"/>
          </a:xfrm>
          <a:custGeom>
            <a:avLst/>
            <a:gdLst/>
            <a:ahLst/>
            <a:cxnLst/>
            <a:rect l="l" t="t" r="r" b="b"/>
            <a:pathLst>
              <a:path w="1941576" h="587327">
                <a:moveTo>
                  <a:pt x="0" y="0"/>
                </a:moveTo>
                <a:lnTo>
                  <a:pt x="1941576" y="0"/>
                </a:lnTo>
                <a:lnTo>
                  <a:pt x="1941576" y="587327"/>
                </a:lnTo>
                <a:lnTo>
                  <a:pt x="0" y="58732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sz="1688"/>
          </a:p>
        </p:txBody>
      </p:sp>
      <p:sp>
        <p:nvSpPr>
          <p:cNvPr id="11" name="Freeform 11"/>
          <p:cNvSpPr/>
          <p:nvPr/>
        </p:nvSpPr>
        <p:spPr>
          <a:xfrm>
            <a:off x="1744220" y="2167113"/>
            <a:ext cx="727566" cy="957323"/>
          </a:xfrm>
          <a:custGeom>
            <a:avLst/>
            <a:gdLst/>
            <a:ahLst/>
            <a:cxnLst/>
            <a:rect l="l" t="t" r="r" b="b"/>
            <a:pathLst>
              <a:path w="776070" h="1021144">
                <a:moveTo>
                  <a:pt x="0" y="0"/>
                </a:moveTo>
                <a:lnTo>
                  <a:pt x="776070" y="0"/>
                </a:lnTo>
                <a:lnTo>
                  <a:pt x="776070" y="1021144"/>
                </a:lnTo>
                <a:lnTo>
                  <a:pt x="0" y="1021144"/>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endParaRPr lang="en-US" sz="1688"/>
          </a:p>
        </p:txBody>
      </p:sp>
      <p:sp>
        <p:nvSpPr>
          <p:cNvPr id="12" name="Freeform 12"/>
          <p:cNvSpPr/>
          <p:nvPr/>
        </p:nvSpPr>
        <p:spPr>
          <a:xfrm>
            <a:off x="6399912" y="2332106"/>
            <a:ext cx="639220" cy="894014"/>
          </a:xfrm>
          <a:custGeom>
            <a:avLst/>
            <a:gdLst/>
            <a:ahLst/>
            <a:cxnLst/>
            <a:rect l="l" t="t" r="r" b="b"/>
            <a:pathLst>
              <a:path w="681835" h="953615">
                <a:moveTo>
                  <a:pt x="0" y="0"/>
                </a:moveTo>
                <a:lnTo>
                  <a:pt x="681835" y="0"/>
                </a:lnTo>
                <a:lnTo>
                  <a:pt x="681835" y="953615"/>
                </a:lnTo>
                <a:lnTo>
                  <a:pt x="0" y="95361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sz="1688"/>
          </a:p>
        </p:txBody>
      </p:sp>
      <p:sp>
        <p:nvSpPr>
          <p:cNvPr id="13" name="Freeform 13"/>
          <p:cNvSpPr/>
          <p:nvPr/>
        </p:nvSpPr>
        <p:spPr>
          <a:xfrm>
            <a:off x="1744220" y="5830753"/>
            <a:ext cx="500789" cy="856050"/>
          </a:xfrm>
          <a:custGeom>
            <a:avLst/>
            <a:gdLst/>
            <a:ahLst/>
            <a:cxnLst/>
            <a:rect l="l" t="t" r="r" b="b"/>
            <a:pathLst>
              <a:path w="534175" h="913120">
                <a:moveTo>
                  <a:pt x="0" y="0"/>
                </a:moveTo>
                <a:lnTo>
                  <a:pt x="534175" y="0"/>
                </a:lnTo>
                <a:lnTo>
                  <a:pt x="534175" y="913119"/>
                </a:lnTo>
                <a:lnTo>
                  <a:pt x="0" y="913119"/>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sz="1688"/>
          </a:p>
        </p:txBody>
      </p:sp>
      <p:sp>
        <p:nvSpPr>
          <p:cNvPr id="14" name="Freeform 14"/>
          <p:cNvSpPr/>
          <p:nvPr/>
        </p:nvSpPr>
        <p:spPr>
          <a:xfrm>
            <a:off x="6332121" y="5797900"/>
            <a:ext cx="513878" cy="921754"/>
          </a:xfrm>
          <a:custGeom>
            <a:avLst/>
            <a:gdLst/>
            <a:ahLst/>
            <a:cxnLst/>
            <a:rect l="l" t="t" r="r" b="b"/>
            <a:pathLst>
              <a:path w="548136" h="983204">
                <a:moveTo>
                  <a:pt x="0" y="0"/>
                </a:moveTo>
                <a:lnTo>
                  <a:pt x="548137" y="0"/>
                </a:lnTo>
                <a:lnTo>
                  <a:pt x="548137" y="983205"/>
                </a:lnTo>
                <a:lnTo>
                  <a:pt x="0" y="98320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sz="1688"/>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789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D3CF866-30E0-6D1D-29F6-6969AC849A83}"/>
              </a:ext>
            </a:extLst>
          </p:cNvPr>
          <p:cNvPicPr>
            <a:picLocks noChangeAspect="1"/>
          </p:cNvPicPr>
          <p:nvPr/>
        </p:nvPicPr>
        <p:blipFill rotWithShape="1">
          <a:blip r:embed="rId2"/>
          <a:srcRect l="592" t="23949" r="1193" b="22461"/>
          <a:stretch/>
        </p:blipFill>
        <p:spPr>
          <a:xfrm>
            <a:off x="643467" y="1807029"/>
            <a:ext cx="10905066" cy="3346969"/>
          </a:xfrm>
          <a:prstGeom prst="rect">
            <a:avLst/>
          </a:prstGeom>
        </p:spPr>
      </p:pic>
      <p:sp>
        <p:nvSpPr>
          <p:cNvPr id="5" name="Arrow: Down 4">
            <a:extLst>
              <a:ext uri="{FF2B5EF4-FFF2-40B4-BE49-F238E27FC236}">
                <a16:creationId xmlns:a16="http://schemas.microsoft.com/office/drawing/2014/main" id="{99DBF512-3BA1-2E1B-D703-0403C17ACCDB}"/>
              </a:ext>
            </a:extLst>
          </p:cNvPr>
          <p:cNvSpPr/>
          <p:nvPr/>
        </p:nvSpPr>
        <p:spPr>
          <a:xfrm>
            <a:off x="3156857" y="1981199"/>
            <a:ext cx="250371" cy="695379"/>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824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398b078-0ecf-4f11-a43f-f68ec9a90acf">
      <UserInfo>
        <DisplayName>Madison Monahan</DisplayName>
        <AccountId>50</AccountId>
        <AccountType/>
      </UserInfo>
      <UserInfo>
        <DisplayName>Clifton Griffin</DisplayName>
        <AccountId>13</AccountId>
        <AccountType/>
      </UserInfo>
    </SharedWithUsers>
    <lcf76f155ced4ddcb4097134ff3c332f xmlns="5e507797-fcf9-4cd5-85db-35b878d5f360">
      <Terms xmlns="http://schemas.microsoft.com/office/infopath/2007/PartnerControls"/>
    </lcf76f155ced4ddcb4097134ff3c332f>
    <TaxCatchAll xmlns="5398b078-0ecf-4f11-a43f-f68ec9a90ac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0222EA94F37D4781A0944E2156F130" ma:contentTypeVersion="14" ma:contentTypeDescription="Create a new document." ma:contentTypeScope="" ma:versionID="729f4fba85aa1c2f3fe1543c70b7ff80">
  <xsd:schema xmlns:xsd="http://www.w3.org/2001/XMLSchema" xmlns:xs="http://www.w3.org/2001/XMLSchema" xmlns:p="http://schemas.microsoft.com/office/2006/metadata/properties" xmlns:ns2="5e507797-fcf9-4cd5-85db-35b878d5f360" xmlns:ns3="5398b078-0ecf-4f11-a43f-f68ec9a90acf" targetNamespace="http://schemas.microsoft.com/office/2006/metadata/properties" ma:root="true" ma:fieldsID="95c7c3702b61c6f57b54954bfbe15d97" ns2:_="" ns3:_="">
    <xsd:import namespace="5e507797-fcf9-4cd5-85db-35b878d5f360"/>
    <xsd:import namespace="5398b078-0ecf-4f11-a43f-f68ec9a90ac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07797-fcf9-4cd5-85db-35b878d5f3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14dd437-c731-4b11-b1c8-13b1b07e797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98b078-0ecf-4f11-a43f-f68ec9a90ac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ed587aac-0bd7-449b-855a-552cac0a4131}" ma:internalName="TaxCatchAll" ma:showField="CatchAllData" ma:web="5398b078-0ecf-4f11-a43f-f68ec9a90a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73F1FE-3649-451C-9267-B95348A4BB7F}">
  <ds:schemaRefs>
    <ds:schemaRef ds:uri="http://schemas.microsoft.com/sharepoint/v3/contenttype/forms"/>
  </ds:schemaRefs>
</ds:datastoreItem>
</file>

<file path=customXml/itemProps2.xml><?xml version="1.0" encoding="utf-8"?>
<ds:datastoreItem xmlns:ds="http://schemas.openxmlformats.org/officeDocument/2006/customXml" ds:itemID="{63649B97-F234-4BFD-8337-49F041448792}">
  <ds:schemaRefs>
    <ds:schemaRef ds:uri="92a7df29-3ab3-4069-b14b-02c6237796e4"/>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9b82727-4fea-429e-9963-d2bc0c0dae52"/>
    <ds:schemaRef ds:uri="http://www.w3.org/XML/1998/namespace"/>
    <ds:schemaRef ds:uri="http://purl.org/dc/dcmitype/"/>
    <ds:schemaRef ds:uri="5398b078-0ecf-4f11-a43f-f68ec9a90acf"/>
    <ds:schemaRef ds:uri="5e507797-fcf9-4cd5-85db-35b878d5f360"/>
  </ds:schemaRefs>
</ds:datastoreItem>
</file>

<file path=customXml/itemProps3.xml><?xml version="1.0" encoding="utf-8"?>
<ds:datastoreItem xmlns:ds="http://schemas.openxmlformats.org/officeDocument/2006/customXml" ds:itemID="{406D97B4-2FF9-455C-B850-857ADDC9E2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507797-fcf9-4cd5-85db-35b878d5f360"/>
    <ds:schemaRef ds:uri="5398b078-0ecf-4f11-a43f-f68ec9a90a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143</TotalTime>
  <Words>1165</Words>
  <Application>Microsoft Office PowerPoint</Application>
  <PresentationFormat>Widescreen</PresentationFormat>
  <Paragraphs>89</Paragraphs>
  <Slides>26</Slides>
  <Notes>18</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Office Theme</vt:lpstr>
      <vt:lpstr>Capturing and Reporting Neighbor Statistics</vt:lpstr>
      <vt:lpstr>Overview</vt:lpstr>
      <vt:lpstr>Importance of Statistics </vt:lpstr>
      <vt:lpstr>Statistics Reporting Due Dates  (in Primarius)</vt:lpstr>
      <vt:lpstr>Off-Site Partners without TEFAP Counting and Reporting</vt:lpstr>
      <vt:lpstr>PowerPoint Presentation</vt:lpstr>
      <vt:lpstr>PowerPoint Presentation</vt:lpstr>
      <vt:lpstr>PowerPoint Presentation</vt:lpstr>
      <vt:lpstr>PowerPoint Presentation</vt:lpstr>
      <vt:lpstr>PowerPoint Presentation</vt:lpstr>
      <vt:lpstr>PowerPoint Presentation</vt:lpstr>
      <vt:lpstr>KY TEFAP Off-Site Partners Counting and Reporting</vt:lpstr>
      <vt:lpstr>PowerPoint Presentation</vt:lpstr>
      <vt:lpstr>PowerPoint Presentation</vt:lpstr>
      <vt:lpstr>PowerPoint Presentation</vt:lpstr>
      <vt:lpstr>PowerPoint Presentation</vt:lpstr>
      <vt:lpstr>IN TEFAP Off-Site Partners Counting and Reporting</vt:lpstr>
      <vt:lpstr>PowerPoint Presentation</vt:lpstr>
      <vt:lpstr>PowerPoint Presentation</vt:lpstr>
      <vt:lpstr>PowerPoint Presentation</vt:lpstr>
      <vt:lpstr>PowerPoint Presentation</vt:lpstr>
      <vt:lpstr>On-Site Partners  with or without TEFAP Counting and Reporting</vt:lpstr>
      <vt:lpstr>Community Kitchens  Residential Facilities  Shelters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Counting and Reporting Neighbor Statistics</dc:title>
  <dc:creator>Trish Tobbe</dc:creator>
  <cp:lastModifiedBy>Trish Tobbe</cp:lastModifiedBy>
  <cp:revision>5</cp:revision>
  <dcterms:created xsi:type="dcterms:W3CDTF">2023-07-18T15:13:42Z</dcterms:created>
  <dcterms:modified xsi:type="dcterms:W3CDTF">2023-12-28T20:03:05Z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0x010100DE0222EA94F37D4781A0944E2156F130</vt:lpwstr>
  </property>
  <property fmtid="{D5CDD505-2E9C-101B-9397-08002B2CF9AE}" pid="3" name="MediaServiceImageTags">
    <vt:lpwstr/>
  </property>
</Properties>
</file>