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08" r:id="rId55"/>
    <p:sldId id="310" r:id="rId56"/>
    <p:sldId id="311" r:id="rId57"/>
    <p:sldId id="312" r:id="rId58"/>
    <p:sldId id="313" r:id="rId59"/>
    <p:sldId id="314" r:id="rId60"/>
    <p:sldId id="315" r:id="rId61"/>
    <p:sldId id="316" r:id="rId62"/>
    <p:sldId id="317" r:id="rId63"/>
    <p:sldId id="318" r:id="rId64"/>
    <p:sldId id="319" r:id="rId65"/>
  </p:sldIdLst>
  <p:sldSz cx="9753600" cy="7315200"/>
  <p:notesSz cx="6858000" cy="9144000"/>
  <p:embeddedFontLst>
    <p:embeddedFont>
      <p:font typeface="Beth Ellen" panose="020B0604020202020204" charset="0"/>
      <p:regular r:id="rId67"/>
    </p:embeddedFont>
    <p:embeddedFont>
      <p:font typeface="Calibri (MS)" panose="020B0604020202020204" charset="0"/>
      <p:regular r:id="rId68"/>
    </p:embeddedFont>
    <p:embeddedFont>
      <p:font typeface="Calibri (MS) Bold" panose="020B0604020202020204" charset="0"/>
      <p:regular r:id="rId69"/>
    </p:embeddedFont>
    <p:embeddedFont>
      <p:font typeface="Canva Student Font" panose="020B0604020202020204" charset="0"/>
      <p:regular r:id="rId70"/>
    </p:embeddedFont>
    <p:embeddedFont>
      <p:font typeface="Dekko" panose="020B0604020202020204" charset="0"/>
      <p:regular r:id="rId71"/>
    </p:embeddedFont>
    <p:embeddedFont>
      <p:font typeface="Efour Digital Pro" panose="020B0604020202020204" charset="0"/>
      <p:regular r:id="rId72"/>
    </p:embeddedFont>
    <p:embeddedFont>
      <p:font typeface="Hibernate Two" panose="020B0604020202020204" charset="0"/>
      <p:regular r:id="rId73"/>
    </p:embeddedFont>
    <p:embeddedFont>
      <p:font typeface="League Spartan" panose="020B0604020202020204" charset="0"/>
      <p:regular r:id="rId74"/>
    </p:embeddedFont>
    <p:embeddedFont>
      <p:font typeface="Permanent Marker" panose="020B0604020202020204" charset="0"/>
      <p:regular r:id="rId75"/>
    </p:embeddedFont>
    <p:embeddedFont>
      <p:font typeface="Roboto" panose="02000000000000000000" pitchFamily="2" charset="0"/>
      <p:regular r:id="rId76"/>
      <p:bold r:id="rId77"/>
    </p:embeddedFont>
    <p:embeddedFont>
      <p:font typeface="Roboto Bold" panose="02000000000000000000" charset="0"/>
      <p:regular r:id="rId78"/>
    </p:embeddedFont>
    <p:embeddedFont>
      <p:font typeface="Roboto Bold Italics" panose="020B0604020202020204" charset="0"/>
      <p:regular r:id="rId79"/>
    </p:embeddedFont>
    <p:embeddedFont>
      <p:font typeface="Sigher" panose="020B0604020202020204" charset="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2CF"/>
    <a:srgbClr val="004D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8" d="100"/>
          <a:sy n="98" d="100"/>
        </p:scale>
        <p:origin x="579"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Hello, and welcome! Thank you all for attending the Dare to Care Food Safety Training. </a:t>
            </a:r>
          </a:p>
          <a:p>
            <a:r>
              <a:rPr lang="en-US"/>
              <a:t>Food safety is a critical part of feeding our neighbors and one of the biggest things we’re checking during monitoring and pop-up visits. </a:t>
            </a:r>
          </a:p>
          <a:p>
            <a:r>
              <a:rPr lang="en-US"/>
              <a:t>We have had to end partnerships due to food safety concerns, so we appreciate your commitment to serving the community and keeping food safe!</a:t>
            </a:r>
          </a:p>
          <a:p>
            <a:endParaRPr lang="en-US"/>
          </a:p>
          <a:p>
            <a:r>
              <a:rPr lang="en-US"/>
              <a:t>This training is a required, biennial training for all Dare to Care partners. </a:t>
            </a:r>
          </a:p>
          <a:p>
            <a:r>
              <a:rPr lang="en-US"/>
              <a:t>Existing partners must take this training once every two years, and any new partners or new staff at your organization must complete this training as part of their onboarding with Dare to Care. </a:t>
            </a:r>
          </a:p>
          <a:p>
            <a:r>
              <a:rPr lang="en-US"/>
              <a:t>Please note: this training is not valid or transferable outside of our Dare to Care partnership.</a:t>
            </a:r>
          </a:p>
          <a:p>
            <a:endParaRPr lang="en-US"/>
          </a:p>
          <a:p>
            <a:r>
              <a:rPr lang="en-US"/>
              <a:t>We are here to answer any questions, so please feel free to ask and share your concerns. </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test what we've learned so far about unsafe practices through a knowledge check.</a:t>
            </a:r>
          </a:p>
          <a:p>
            <a:endParaRPr lang="en-US"/>
          </a:p>
          <a:p>
            <a:r>
              <a:rPr lang="en-US"/>
              <a:t>What category of unsafe practices do the following actions fall under?</a:t>
            </a:r>
          </a:p>
          <a:p>
            <a:r>
              <a:rPr lang="en-US"/>
              <a:t>Column 1: Leaving raw chicken breasts on a pallet in a loading area that is not refrigerated. </a:t>
            </a:r>
          </a:p>
          <a:p>
            <a:r>
              <a:rPr lang="en-US"/>
              <a:t>Answer: Time-temperature abuse</a:t>
            </a:r>
          </a:p>
          <a:p>
            <a:r>
              <a:rPr lang="en-US"/>
              <a:t>Column 2: Sneezing on food</a:t>
            </a:r>
          </a:p>
          <a:p>
            <a:r>
              <a:rPr lang="en-US"/>
              <a:t>a.  Answer: Poor personal hygiene</a:t>
            </a:r>
          </a:p>
          <a:p>
            <a:r>
              <a:rPr lang="en-US"/>
              <a:t>Column 3: Keeping produce that raw meat juices have leaked on</a:t>
            </a:r>
          </a:p>
          <a:p>
            <a:r>
              <a:rPr lang="en-US"/>
              <a:t>a. Answer: Cross-contamination</a:t>
            </a:r>
          </a:p>
          <a:p>
            <a:r>
              <a:rPr lang="en-US"/>
              <a:t>Column 4: Scraping off food from an otherwise clean food-storage container</a:t>
            </a:r>
          </a:p>
          <a:p>
            <a:r>
              <a:rPr lang="en-US"/>
              <a:t>a. Answer: Poor cleaning and sanitizing</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move on to allergens:</a:t>
            </a:r>
          </a:p>
          <a:p>
            <a:r>
              <a:rPr lang="en-US"/>
              <a:t>Some people are allergic to certain types of food. </a:t>
            </a:r>
          </a:p>
          <a:p>
            <a:r>
              <a:rPr lang="en-US"/>
              <a:t>The tiniest speck of a food they are allergic to, can make them sick or even cause death.</a:t>
            </a:r>
          </a:p>
          <a:p>
            <a:endParaRPr lang="en-US"/>
          </a:p>
          <a:p>
            <a:r>
              <a:rPr lang="en-US"/>
              <a:t>The proteins that cause allergic reactions are called allergens. </a:t>
            </a:r>
          </a:p>
          <a:p>
            <a:r>
              <a:rPr lang="en-US"/>
              <a:t>Many different food items can cause allergic reactions, but just nine food items cause most reactions. </a:t>
            </a:r>
          </a:p>
          <a:p>
            <a:r>
              <a:rPr lang="en-US"/>
              <a:t>These are called the Big Nine. </a:t>
            </a:r>
          </a:p>
          <a:p>
            <a:r>
              <a:rPr lang="en-US"/>
              <a:t>You need to be aware of the Big Nine and the products that contain them. </a:t>
            </a:r>
          </a:p>
          <a:p>
            <a:r>
              <a:rPr lang="en-US"/>
              <a:t>Milk, soy, tree nuts (almonds, walnuts, pecans), eggs, fish (bass, flounder cod), shellfish (crab, shrimp, clams), peanuts, wheat, sesame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When a food item containing an allergen comes in contact with another food item and their proteins mix, it's called "cross-contact." </a:t>
            </a:r>
          </a:p>
          <a:p>
            <a:r>
              <a:rPr lang="en-US"/>
              <a:t>This can be dangerous for people with food allergies. </a:t>
            </a:r>
          </a:p>
          <a:p>
            <a:r>
              <a:rPr lang="en-US"/>
              <a:t>Food should be stored and handled in a way that prevents cross-contact.</a:t>
            </a:r>
          </a:p>
          <a:p>
            <a:endParaRPr lang="en-US"/>
          </a:p>
          <a:p>
            <a:r>
              <a:rPr lang="en-US"/>
              <a:t>You can also prevent cross-contact by: </a:t>
            </a:r>
          </a:p>
          <a:p>
            <a:r>
              <a:rPr lang="en-US"/>
              <a:t>Cleaning and sanitizing all surfaces that have come in contact with food containing an allergen.</a:t>
            </a:r>
          </a:p>
          <a:p>
            <a:r>
              <a:rPr lang="en-US"/>
              <a:t>Inspecting food packaging to ensure no leaks or spills have occurred that can cause cross-contact. </a:t>
            </a:r>
          </a:p>
          <a:p>
            <a:r>
              <a:rPr lang="en-US"/>
              <a:t>When possible, store food with allergens separately from allergen-free products. DO NOT store food containing allergens ABOVE allergen-free food. Use dedicated pallets and bins for products containing allergens.</a:t>
            </a:r>
          </a:p>
          <a:p>
            <a:r>
              <a:rPr lang="en-US"/>
              <a:t>Wash your hands and change gloves after handling a food containing allergens and before handling an allergen-free food.</a:t>
            </a:r>
          </a:p>
          <a:p>
            <a:endParaRPr lang="en-US"/>
          </a:p>
          <a:p>
            <a:r>
              <a:rPr lang="en-US"/>
              <a:t>Labeling is the most important way to help keep people with food allergies safe.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test what we've learned so far about food allergens.</a:t>
            </a:r>
          </a:p>
          <a:p>
            <a:endParaRPr lang="en-US"/>
          </a:p>
          <a:p>
            <a:r>
              <a:rPr lang="en-US"/>
              <a:t>Identify each food that is a common allergen or contains a common allergen.</a:t>
            </a:r>
          </a:p>
          <a:p>
            <a:r>
              <a:rPr lang="en-US"/>
              <a:t>Column 1: Cod, Wheat flour, Peanut butter, crab legs</a:t>
            </a:r>
          </a:p>
          <a:p>
            <a:r>
              <a:rPr lang="en-US"/>
              <a:t>Column 2: Pecan pie</a:t>
            </a:r>
          </a:p>
          <a:p>
            <a:r>
              <a:rPr lang="en-US"/>
              <a:t>Column 3: soybeans, sesame seeds, omelet</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move on to practicing good personal hygiene. The next few slides will go over some practices to ensure that we're keeping food safe through clean practices.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Handwashing is the most important part of personal hygiene. It is important because your hands can transfer pathogens to food. Correct handwashing only takes about 20 seconds. </a:t>
            </a:r>
          </a:p>
          <a:p>
            <a:r>
              <a:rPr lang="en-US"/>
              <a:t>1. Wet your hands and arms with warm water.</a:t>
            </a:r>
          </a:p>
          <a:p>
            <a:r>
              <a:rPr lang="en-US"/>
              <a:t>2. Apply soap and lather. </a:t>
            </a:r>
          </a:p>
          <a:p>
            <a:r>
              <a:rPr lang="en-US"/>
              <a:t>3. Scrub hands and arms vigorously for 10-15 seconds, don't forget to clean under your fingernails and in between your fingers.</a:t>
            </a:r>
          </a:p>
          <a:p>
            <a:r>
              <a:rPr lang="en-US"/>
              <a:t>4. Rinse hands and arms thoroughly. </a:t>
            </a:r>
          </a:p>
          <a:p>
            <a:r>
              <a:rPr lang="en-US"/>
              <a:t>5. Use a single-use paper towel or hand dryer to dry hands and arms. Do not use your apron or any part of your clothing. Use a single-use paper towel or hand dryer.</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Wash your hands before you start working or after any of these activities.</a:t>
            </a:r>
          </a:p>
          <a:p>
            <a:r>
              <a:rPr lang="en-US"/>
              <a:t>Wash your hands after touching anything that may contaminate your hands like your phone.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 note on hand sanitizers:</a:t>
            </a:r>
          </a:p>
          <a:p>
            <a:r>
              <a:rPr lang="en-US"/>
              <a:t>You can use a hand sanitizer after you wash your hands, but</a:t>
            </a:r>
          </a:p>
          <a:p>
            <a:r>
              <a:rPr lang="en-US"/>
              <a:t>Never use a hand sanitizer instead of washing your hands unless you do not have access to soap and water. </a:t>
            </a:r>
          </a:p>
          <a:p>
            <a:r>
              <a:rPr lang="en-US"/>
              <a:t>The CDC recommends using an alcohol-based hand sanitizer containing at least 60% alcohol</a:t>
            </a:r>
          </a:p>
          <a:p>
            <a:r>
              <a:rPr lang="en-US"/>
              <a:t>Rub the hand sanitizer all over your hands, making sure to get between your fingers and on the back of your hands. </a:t>
            </a:r>
          </a:p>
          <a:p>
            <a:r>
              <a:rPr lang="en-US"/>
              <a:t>Do not wipe or rinse off the hand sanitizer before it dries. </a:t>
            </a:r>
          </a:p>
          <a:p>
            <a:r>
              <a:rPr lang="en-US"/>
              <a:t>Do not use hand sanitizer if your hands are visibly dirty or greasy; wash your hands with soap and water instead.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Food workers are required to wear gloves when handling ready-to-eat foods to prevent the spread of bacteria and other contaminants from the hands of those who are handling the food. </a:t>
            </a:r>
          </a:p>
          <a:p>
            <a:r>
              <a:rPr lang="en-US"/>
              <a:t>Ready-to-eat foods include foods like produce (apples), prepared meals, etc. </a:t>
            </a:r>
          </a:p>
          <a:p>
            <a:endParaRPr lang="en-US"/>
          </a:p>
          <a:p>
            <a:r>
              <a:rPr lang="en-US"/>
              <a:t>Here are some tips on using gloves correctly:</a:t>
            </a:r>
          </a:p>
          <a:p>
            <a:r>
              <a:rPr lang="en-US"/>
              <a:t>Use only single-use gloves </a:t>
            </a:r>
          </a:p>
          <a:p>
            <a:r>
              <a:rPr lang="en-US"/>
              <a:t>Never rinse, wash, or reuse gloves</a:t>
            </a:r>
          </a:p>
          <a:p>
            <a:r>
              <a:rPr lang="en-US"/>
              <a:t>Make sure the gloves fit your hands</a:t>
            </a:r>
          </a:p>
          <a:p>
            <a:r>
              <a:rPr lang="en-US"/>
              <a:t>Wash your hands before putting on gloves or starting a new task</a:t>
            </a:r>
          </a:p>
          <a:p>
            <a:endParaRPr lang="en-US"/>
          </a:p>
          <a:p>
            <a:r>
              <a:rPr lang="en-US"/>
              <a:t>Here are some times when it’s necessary to change your gloves: </a:t>
            </a:r>
          </a:p>
          <a:p>
            <a:r>
              <a:rPr lang="en-US"/>
              <a:t>As soon as they become dirty or torn</a:t>
            </a:r>
          </a:p>
          <a:p>
            <a:r>
              <a:rPr lang="en-US"/>
              <a:t>After handling raw meat, seafood, poultry and before handling ready-to-eat food</a:t>
            </a:r>
          </a:p>
          <a:p>
            <a:r>
              <a:rPr lang="en-US"/>
              <a:t>Before beginning a different task</a:t>
            </a:r>
          </a:p>
          <a:p>
            <a:r>
              <a:rPr lang="en-US"/>
              <a:t>Before or after handling food with a known food allergen</a:t>
            </a:r>
          </a:p>
          <a:p>
            <a:r>
              <a:rPr lang="en-US"/>
              <a:t>After touching anything that may cause contamination like touching your phone</a:t>
            </a:r>
          </a:p>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Follow these guidelines to maintain your hands and nails.</a:t>
            </a:r>
          </a:p>
          <a:p>
            <a:r>
              <a:rPr lang="en-US"/>
              <a:t>Keep fingernails short and clean. Long fingernails can be more difficult to keep clean.</a:t>
            </a:r>
          </a:p>
          <a:p>
            <a:r>
              <a:rPr lang="en-US"/>
              <a:t>If you will be handling exposed food, you must use single-use gloves if you are wearing nail polish or false fingernails. Nail polish can hide dirt under nails and may flake off in exposed food. </a:t>
            </a:r>
          </a:p>
          <a:p>
            <a:r>
              <a:rPr lang="en-US"/>
              <a:t>Infected wounds can contain bacteria. To keep food safe, make sure wounds are correctly covered.</a:t>
            </a:r>
          </a:p>
          <a:p>
            <a:r>
              <a:rPr lang="en-US"/>
              <a:t>hands or wrists: cover with a bandage or finger cot that prevents fluid from leaking out, then place a single-use glove over the cover. </a:t>
            </a:r>
          </a:p>
          <a:p>
            <a:r>
              <a:rPr lang="en-US"/>
              <a:t>arms: completely cover with a bandage that prevents fluids from leaking out. </a:t>
            </a:r>
          </a:p>
          <a:p>
            <a:r>
              <a:rPr lang="en-US"/>
              <a:t>body: cover with a dry, durable, tight-fitting bandage.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the members of the Partner Development Team! </a:t>
            </a:r>
          </a:p>
          <a:p>
            <a:r>
              <a:rPr lang="en-US"/>
              <a:t>Feel free to reach out to us any time regarding food safety questions and concerns. </a:t>
            </a:r>
          </a:p>
          <a:p>
            <a:r>
              <a:rPr lang="en-US"/>
              <a:t>We also have Kayla Slade here who manages all of our retail pickups!</a:t>
            </a:r>
          </a:p>
          <a:p>
            <a:r>
              <a:rPr lang="en-US"/>
              <a:t>If we don’t know the answer, we’ll be sure to consult or internal team, Feeding America, and the USDA if needed and get back to you.</a:t>
            </a:r>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If you fail to bathe or you wear dirty clothes while working with food, you can make people sick. Dirty hair, skin, and clothing may carry pathogens that can cause foodborne illness. Here are some other important practices to keep in mind:</a:t>
            </a:r>
          </a:p>
          <a:p>
            <a:r>
              <a:rPr lang="en-US"/>
              <a:t>Practice good hygiene. </a:t>
            </a:r>
          </a:p>
          <a:p>
            <a:r>
              <a:rPr lang="en-US"/>
              <a:t>And, if you're working with exposed food or in a food handling room, you may need to wear gloves, aprons, and hair coverings. </a:t>
            </a:r>
          </a:p>
          <a:p>
            <a:r>
              <a:rPr lang="en-US"/>
              <a:t>Avoid wearing jewelry like rings (except for a plain band), bracelets, and watches because they can contain bacteria and other pathogens.</a:t>
            </a:r>
          </a:p>
          <a:p>
            <a:r>
              <a:rPr lang="en-US"/>
              <a:t>Never eat, drink, smoke, or chew gum or tobacco in food-handling or food storage areas. Use designated areas only.</a:t>
            </a:r>
          </a:p>
          <a:p>
            <a:r>
              <a:rPr lang="en-US"/>
              <a:t>If you are sick, you could spread pathogens to food, equipment, and to people, so stay home!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Next up: we'll discuss how to receive, transport and store food properly. </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We’ll start with controlling time and temperature. The temperature of food must be controlled from the minute it's received from the donor, food bank, and pantry or kitchen to the minute it's handed to the neighbor. </a:t>
            </a:r>
          </a:p>
          <a:p>
            <a:r>
              <a:rPr lang="en-US"/>
              <a:t>This includes time food spends in the warehouse, on the truck, and at your organization.</a:t>
            </a:r>
          </a:p>
          <a:p>
            <a:r>
              <a:rPr lang="en-US"/>
              <a:t>Think of this as a "cold chain" that, if broken, can result in foodborne illness.</a:t>
            </a:r>
          </a:p>
          <a:p>
            <a:r>
              <a:rPr lang="en-US"/>
              <a:t>The cold chain is broken whenever food is held at temperatures between 40F and 140F. This is the temperature danger zone where pathogens can grow, making food unsafe for consumption.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Checking food when you receive it will help make sure it is safe. </a:t>
            </a:r>
          </a:p>
          <a:p>
            <a:endParaRPr lang="en-US"/>
          </a:p>
          <a:p>
            <a:r>
              <a:rPr lang="en-US"/>
              <a:t>Here are some things to keep in mind:</a:t>
            </a:r>
          </a:p>
          <a:p>
            <a:r>
              <a:rPr lang="en-US"/>
              <a:t>Reject the food delivery if the delivery vehicle or delivery containers do not meet acceptable standards, contain pests, or are excessively dirty</a:t>
            </a:r>
          </a:p>
          <a:p>
            <a:r>
              <a:rPr lang="en-US"/>
              <a:t>Perishable food must be received at the correct temperature in order for it to be safe. Reject any food that does not meet these temperatures. Feel free to pull off to the side of the warehouse parking lot out of traffic to do any inspection!</a:t>
            </a:r>
          </a:p>
          <a:p>
            <a:endParaRPr lang="en-US"/>
          </a:p>
          <a:p>
            <a:r>
              <a:rPr lang="en-US"/>
              <a:t>Here are the temperature guidelines for specific types of food: </a:t>
            </a:r>
          </a:p>
          <a:p>
            <a:r>
              <a:rPr lang="en-US"/>
              <a:t>Refrigerated food needs to be received at 41F or lower </a:t>
            </a:r>
          </a:p>
          <a:p>
            <a:r>
              <a:rPr lang="en-US"/>
              <a:t>Frozen food needs to be received frozen solid at 0F or lower</a:t>
            </a:r>
          </a:p>
          <a:p>
            <a:r>
              <a:rPr lang="en-US"/>
              <a:t>Cut produce should also be at 41F or lower </a:t>
            </a:r>
          </a:p>
          <a:p>
            <a:r>
              <a:rPr lang="en-US"/>
              <a:t>Whole produce can be stored at dry storage temperatures (between 50-70F). If you’re interested in learning more about produce handling guidelines, you can click the link here to the Feeding America resource.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test what we've learned so far about receiving food at the correct temperatures through a knowledge check.</a:t>
            </a:r>
          </a:p>
          <a:p>
            <a:endParaRPr lang="en-US"/>
          </a:p>
          <a:p>
            <a:r>
              <a:rPr lang="en-US"/>
              <a:t>Answer: all of them were not received at the correct temperature.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Vehicles must be inspected and maintained to protect food from contamination. That's true whether they are private vehicles or commercial trucks. </a:t>
            </a:r>
          </a:p>
          <a:p>
            <a:r>
              <a:rPr lang="en-US"/>
              <a:t>Here's what you should do to keep food safe.</a:t>
            </a:r>
          </a:p>
          <a:p>
            <a:r>
              <a:rPr lang="en-US"/>
              <a:t>Make sure to clean the vehicle and check for pests often.</a:t>
            </a:r>
          </a:p>
          <a:p>
            <a:r>
              <a:rPr lang="en-US"/>
              <a:t>For refrigerated trucks, make sure they are pre-cooled and that you are checking temperatures regularly, (before and after loading). Make sure the temperature is holding at 41F or lower.</a:t>
            </a:r>
          </a:p>
          <a:p>
            <a:r>
              <a:rPr lang="en-US"/>
              <a:t>If you don't have a refrigerated truck, make sure you are using coolers, ice packs, and thermal blankets. </a:t>
            </a:r>
          </a:p>
          <a:p>
            <a:r>
              <a:rPr lang="en-US"/>
              <a:t>Try to keep frozen items frozen. </a:t>
            </a:r>
          </a:p>
          <a:p>
            <a:r>
              <a:rPr lang="en-US"/>
              <a:t>Keep drive times in unrefrigerated vehicles to 30 minutes or less if possible.</a:t>
            </a:r>
          </a:p>
          <a:p>
            <a:endParaRPr lang="en-US"/>
          </a:p>
          <a:p>
            <a:r>
              <a:rPr lang="en-US"/>
              <a:t>Here’s what not to do:</a:t>
            </a:r>
          </a:p>
          <a:p>
            <a:r>
              <a:rPr lang="en-US"/>
              <a:t>Don't use a vehicle for food transport that is used for garbage.</a:t>
            </a:r>
          </a:p>
          <a:p>
            <a:r>
              <a:rPr lang="en-US"/>
              <a:t>Do not bring pets. </a:t>
            </a:r>
          </a:p>
          <a:p>
            <a:r>
              <a:rPr lang="en-US"/>
              <a:t>Do not leave vehicles unlocked when not loading/unloading.</a:t>
            </a:r>
          </a:p>
          <a:p>
            <a:r>
              <a:rPr lang="en-US"/>
              <a:t>Do not store raw food over ready to eat food</a:t>
            </a:r>
          </a:p>
          <a:p>
            <a:r>
              <a:rPr lang="en-US"/>
              <a:t>Do not store allergens over other products.</a:t>
            </a:r>
          </a:p>
          <a:p>
            <a:r>
              <a:rPr lang="en-US"/>
              <a:t>Do not store chemicals with food products.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test what we’ve learned about transporting food safely.</a:t>
            </a:r>
          </a:p>
          <a:p>
            <a:r>
              <a:rPr lang="en-US"/>
              <a:t>Identify each situation where a mistake was made.</a:t>
            </a:r>
          </a:p>
          <a:p>
            <a:r>
              <a:rPr lang="en-US"/>
              <a:t>Mistake #1: Storing raw food above ready to eat food (eggs on top of bananas)</a:t>
            </a:r>
          </a:p>
          <a:p>
            <a:r>
              <a:rPr lang="en-US"/>
              <a:t>Mistake #2: Storing food with chemicals </a:t>
            </a:r>
          </a:p>
          <a:p>
            <a:r>
              <a:rPr lang="en-US"/>
              <a:t>Correct Storage: Using a thermal blanket to keep food cold (when transporting food from our warehouse or doing home deliveries)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In addition to receiving food at correct temperatures, you also want to make sure you’re storing it at correct temperatures once the food gets back to your facility. Food can be contaminated if not stored correctly. It can also become unsafe if it is allowed to stay in the temperature danger zone (between 40-140F). </a:t>
            </a:r>
          </a:p>
          <a:p>
            <a:endParaRPr lang="en-US"/>
          </a:p>
          <a:p>
            <a:r>
              <a:rPr lang="en-US"/>
              <a:t>Here's what you can do to prevent this:</a:t>
            </a:r>
          </a:p>
          <a:p>
            <a:r>
              <a:rPr lang="en-US"/>
              <a:t>Store refrigerated food at 41 degrees or lower. This includes cut produce. </a:t>
            </a:r>
          </a:p>
          <a:p>
            <a:r>
              <a:rPr lang="en-US"/>
              <a:t>Keep frozen food frozen solid at 0 degrees or lower. </a:t>
            </a:r>
          </a:p>
          <a:p>
            <a:r>
              <a:rPr lang="en-US"/>
              <a:t>Keep dry storage rooms between 50-70 degrees. Add extra fans/AC units in the summer if needed.</a:t>
            </a:r>
          </a:p>
          <a:p>
            <a:r>
              <a:rPr lang="en-US"/>
              <a:t>Store food only in designated food-storage areas. </a:t>
            </a:r>
          </a:p>
          <a:p>
            <a:r>
              <a:rPr lang="en-US"/>
              <a:t>Store food at least 6 inches off the floor and away from the walls (4 inches) and ceiling (2 feet) for proper air flow and ventilation (about 4 inches). </a:t>
            </a:r>
          </a:p>
          <a:p>
            <a:r>
              <a:rPr lang="en-US"/>
              <a:t>Also note that food should not be stored near heaters, condensers, etc.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Once received and back to your facility, put food away in the following order:</a:t>
            </a:r>
          </a:p>
          <a:p>
            <a:r>
              <a:rPr lang="en-US"/>
              <a:t>1. Refrigerated</a:t>
            </a:r>
          </a:p>
          <a:p>
            <a:r>
              <a:rPr lang="en-US"/>
              <a:t>2. Frozen</a:t>
            </a:r>
          </a:p>
          <a:p>
            <a:r>
              <a:rPr lang="en-US"/>
              <a:t>3. Dry</a:t>
            </a:r>
          </a:p>
          <a:p>
            <a:endParaRPr lang="en-US"/>
          </a:p>
          <a:p>
            <a:r>
              <a:rPr lang="en-US"/>
              <a:t>For refrigerated products, here are some extra tips to prevent cross-contamination!</a:t>
            </a:r>
          </a:p>
          <a:p>
            <a:r>
              <a:rPr lang="en-US"/>
              <a:t>Store ready-to-eat foods above raw seafood, meat, and poultry. </a:t>
            </a:r>
          </a:p>
          <a:p>
            <a:r>
              <a:rPr lang="en-US"/>
              <a:t>Do not store these items on the same shelf or pallet. </a:t>
            </a:r>
          </a:p>
          <a:p>
            <a:r>
              <a:rPr lang="en-US"/>
              <a:t>To minimize the risk of cross contamination, store lower risk foods at the top and higher risk foods at the bottom.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Here are the cold and dry storage unit requirements: ​</a:t>
            </a:r>
          </a:p>
          <a:p>
            <a:r>
              <a:rPr lang="en-US"/>
              <a:t>Each cold and dry storage areas need to have an identifiable name (keep consistent) (i.e., freezer #1),​ Combo fridge/freezer units need to have their own thermometer ​</a:t>
            </a:r>
          </a:p>
          <a:p>
            <a:r>
              <a:rPr lang="en-US"/>
              <a:t>And their own time/temperature recording chart. ​</a:t>
            </a:r>
          </a:p>
          <a:p>
            <a:r>
              <a:rPr lang="en-US"/>
              <a:t>This includes cold storage units that have external thermometers. ​</a:t>
            </a:r>
          </a:p>
          <a:p>
            <a:r>
              <a:rPr lang="en-US"/>
              <a:t>Don't forget about the dry storage areas! Hang a thermometer and a time/temperature sheet in any areas that have shelf-stable goods. ​</a:t>
            </a:r>
          </a:p>
          <a:p>
            <a:r>
              <a:rPr lang="en-US"/>
              <a:t>Kitchens need to record temperatures daily and pantries need to record temperatures weekly.</a:t>
            </a:r>
          </a:p>
          <a:p>
            <a:endParaRPr lang="en-US"/>
          </a:p>
          <a:p>
            <a:r>
              <a:rPr lang="en-US"/>
              <a:t>Recordkeeping: ​ </a:t>
            </a:r>
          </a:p>
          <a:p>
            <a:r>
              <a:rPr lang="en-US"/>
              <a:t>You can store your time and temperature sheets directly in dry storage areas on or the cold storage units; or you can keep them filed away. Make sure you keep the records for three years, plus the current year. ​</a:t>
            </a:r>
          </a:p>
          <a:p>
            <a:r>
              <a:rPr lang="en-US"/>
              <a:t>You can also store them digitally, if preferred. Just have them available for us when we come to monitor.​</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definitions to familiarize yourself with.</a:t>
            </a:r>
          </a:p>
          <a:p>
            <a:r>
              <a:rPr lang="en-US"/>
              <a:t>For agencies who prepare meals on site like community kitchens, residential facilities, or shelters, your agency designation is “on-site.” </a:t>
            </a:r>
          </a:p>
          <a:p>
            <a:r>
              <a:rPr lang="en-US"/>
              <a:t>For agencies who distribute food to neighbors for them to prepare at home, your agency designation is “off-site” – these would be your pantries.</a:t>
            </a:r>
          </a:p>
          <a:p>
            <a:endParaRPr lang="en-US"/>
          </a:p>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examples of what this looks like in practice: </a:t>
            </a:r>
          </a:p>
          <a:p>
            <a:r>
              <a:rPr lang="en-US"/>
              <a:t>Cold storage</a:t>
            </a:r>
          </a:p>
          <a:p>
            <a:r>
              <a:rPr lang="en-US"/>
              <a:t>If you have a fridge/freezer combo unit, you’ll want to have a thermometer and time and temperature sheet for the fridge and freezer. </a:t>
            </a:r>
          </a:p>
          <a:p>
            <a:r>
              <a:rPr lang="en-US"/>
              <a:t>Deep freezers:</a:t>
            </a:r>
          </a:p>
          <a:p>
            <a:r>
              <a:rPr lang="en-US"/>
              <a:t>Attach a thermometer to a string on the hinge for a deep freezer, they can be lost easily!</a:t>
            </a:r>
          </a:p>
          <a:p>
            <a:r>
              <a:rPr lang="en-US"/>
              <a:t>Notice how this deep freezer has a thermometer inside even though it has one on the outside in the event that the digital thermometer malfunctions or breaks.</a:t>
            </a:r>
          </a:p>
          <a:p>
            <a:endParaRPr lang="en-US"/>
          </a:p>
          <a:p>
            <a:r>
              <a:rPr lang="en-US"/>
              <a:t>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examples of what dry storage areas can look like based on the recommend safe storage practices.</a:t>
            </a:r>
          </a:p>
          <a:p>
            <a:endParaRPr lang="en-US"/>
          </a:p>
          <a:p>
            <a:r>
              <a:rPr lang="en-US"/>
              <a:t>Dry Storage</a:t>
            </a:r>
          </a:p>
          <a:p>
            <a:r>
              <a:rPr lang="en-US"/>
              <a:t>For any dry storage areas that store food, you’ll want to have a thermometer and time and temperature sheet as well. </a:t>
            </a:r>
          </a:p>
          <a:p>
            <a:r>
              <a:rPr lang="en-US"/>
              <a:t>31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​Danger zone</a:t>
            </a:r>
          </a:p>
          <a:p>
            <a:r>
              <a:rPr lang="en-US"/>
              <a:t>Do not leave refrigerated products in the danger zone for more than 2 hours; if it is above 90 degrees these foods should not be left out for more than 1 hour. ​</a:t>
            </a:r>
          </a:p>
          <a:p>
            <a:r>
              <a:rPr lang="en-US"/>
              <a:t>Keep cold foods cold and hot foods. Cold foods should be at 40 degrees or lower. To help keep cold items cold, items can be placed in coolers or on ice. Hot food (cooked foods) should be at 140 or higher and also temperature controlled. Food can place in chafing dished, stems tables, warming tables. ​</a:t>
            </a:r>
          </a:p>
          <a:p>
            <a:endParaRPr lang="en-US"/>
          </a:p>
          <a:p>
            <a:r>
              <a:rPr lang="en-US"/>
              <a:t>Thermometers</a:t>
            </a:r>
          </a:p>
          <a:p>
            <a:r>
              <a:rPr lang="en-US"/>
              <a:t>The thermometers that we supply to you with  are simple refrigerator/freezer thermometer with blue safe zones which indicate the safe temperature for food storage in a refrigerator or freezer. ​</a:t>
            </a:r>
          </a:p>
          <a:p>
            <a:r>
              <a:rPr lang="en-US"/>
              <a:t>When the top of the red spirit is in the blue, the temperature is safe. This unit indicates temperature in a hanging or lay flat application.​</a:t>
            </a:r>
          </a:p>
          <a:p>
            <a:r>
              <a:rPr lang="en-US"/>
              <a:t>Make sure to have at least two staff people trained on reading a thermometer and try to designate one person to take the temperatures to keep consistency.</a:t>
            </a:r>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test what we've learned so far about recording temperatures through a knowledge check.</a:t>
            </a:r>
          </a:p>
          <a:p>
            <a:r>
              <a:rPr lang="en-US"/>
              <a:t>Is the temperature within a safe range for this dry storage area?</a:t>
            </a:r>
          </a:p>
          <a:p>
            <a:r>
              <a:rPr lang="en-US"/>
              <a:t>The temperature is currently reading at 90F.</a:t>
            </a:r>
          </a:p>
          <a:p>
            <a:r>
              <a:rPr lang="en-US"/>
              <a:t>Answer: NO – dry storage areas should be between 50-70 degrees. Make sure the AC is on and you have some extra fans to get more air flow.</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test what we've learned so far about recording temperatures through a knowledge check.</a:t>
            </a:r>
          </a:p>
          <a:p>
            <a:r>
              <a:rPr lang="en-US"/>
              <a:t>Is the temperature within a safe range for this refrigerator?</a:t>
            </a:r>
          </a:p>
          <a:p>
            <a:r>
              <a:rPr lang="en-US"/>
              <a:t>The temperature is currently reading at about 35 degrees.</a:t>
            </a:r>
          </a:p>
          <a:p>
            <a:r>
              <a:rPr lang="en-US"/>
              <a:t>Answer: YES – refrigerators should be kept at 41 degrees or lower.</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Let's test what we've learned so far about recording temperatures through a knowledge check.</a:t>
            </a:r>
          </a:p>
          <a:p>
            <a:r>
              <a:rPr lang="en-US"/>
              <a:t>Is the temperature within a safe range for this deep freezer?</a:t>
            </a:r>
          </a:p>
          <a:p>
            <a:r>
              <a:rPr lang="en-US"/>
              <a:t>The temperature is currently reading at 40 degrees.</a:t>
            </a:r>
          </a:p>
          <a:p>
            <a:r>
              <a:rPr lang="en-US"/>
              <a:t>Answer: NO – freezers should be at 0 degrees or lower.</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Here are some more dry storage tips!</a:t>
            </a:r>
          </a:p>
          <a:p>
            <a:r>
              <a:rPr lang="en-US"/>
              <a:t>Store cleaning supplies and toxic chemicals either in a separate room or on a separate shelving unit. Never store toxic chemicals or cleaning supplies above food. </a:t>
            </a:r>
          </a:p>
          <a:p>
            <a:r>
              <a:rPr lang="en-US"/>
              <a:t>Make sure to store products 2 feet from the ceiling and 4 inches from the walls for proper air flow. You’ll also want to make sure that food is at least 6 inches off of the ground and elevated some way.</a:t>
            </a:r>
          </a:p>
          <a:p>
            <a:r>
              <a:rPr lang="en-US"/>
              <a:t>It can get hot in the summertime, so make sure to turn on the extra fans and air conditioning to get more air flow. Reminder: ideal temperature for dry storage is 50-70F.</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next few slides, we’ll go over how to do some quality control on canned goods, jars and bottles, dry goods, produce, and medications.</a:t>
            </a:r>
          </a:p>
          <a:p>
            <a:endParaRPr lang="en-US"/>
          </a:p>
          <a:p>
            <a:r>
              <a:rPr lang="en-US"/>
              <a:t>An important part of food safety is evaluating the food you receive. </a:t>
            </a:r>
          </a:p>
          <a:p>
            <a:r>
              <a:rPr lang="en-US"/>
              <a:t>Not all of the products you receive will be ready for distribution. </a:t>
            </a:r>
          </a:p>
          <a:p>
            <a:r>
              <a:rPr lang="en-US"/>
              <a:t>Many products will require a closer look to see if they are usable. </a:t>
            </a:r>
          </a:p>
          <a:p>
            <a:r>
              <a:rPr lang="en-US"/>
              <a:t>Each product will be evaluated differently. </a:t>
            </a:r>
          </a:p>
          <a:p>
            <a:r>
              <a:rPr lang="en-US"/>
              <a:t>Never assume that the product has already been inspected and is safe for use. It is everyone's responsibility to inspect food for safety.</a:t>
            </a:r>
          </a:p>
          <a:p>
            <a:endParaRPr lang="en-US"/>
          </a:p>
          <a:p>
            <a:r>
              <a:rPr lang="en-US"/>
              <a:t>Then we’ll discuss what to do if you have food that is not safe for consumption.</a:t>
            </a:r>
          </a:p>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It can be difficult to understand the dates listed on a food label. Most storage dates on food are not related to food safety, so it can be difficult to decide how long food can be safely stored. </a:t>
            </a:r>
          </a:p>
          <a:p>
            <a:r>
              <a:rPr lang="en-US"/>
              <a:t>Here are some general guidelines to follow: </a:t>
            </a:r>
          </a:p>
          <a:p>
            <a:r>
              <a:rPr lang="en-US"/>
              <a:t>Packing or manufacturing date is for manufacturers to for tracking purposes and for recalls. It is not an expiration date. </a:t>
            </a:r>
          </a:p>
          <a:p>
            <a:r>
              <a:rPr lang="en-US"/>
              <a:t>Sell by date is just a quality date, it tells the store how long to keep the product on display for sale. Product is still safe to eat past this date. </a:t>
            </a:r>
          </a:p>
          <a:p>
            <a:r>
              <a:rPr lang="en-US"/>
              <a:t>Best by or best if used by date is also a quality date. It tells neighbors the date by which the product should be consumed for best flavor or quality. </a:t>
            </a:r>
          </a:p>
          <a:p>
            <a:r>
              <a:rPr lang="en-US"/>
              <a:t>A use by or expiration date is the last date recommended for the product while at peak quality. The product is still safe to eat past this date. </a:t>
            </a:r>
          </a:p>
          <a:p>
            <a:r>
              <a:rPr lang="en-US"/>
              <a:t>The hard and fast rule for expiration dates: no medications, baby food, or baby formula can be distributed past their expiration date.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 sure how long a product will last? Use the USDA Food Keeper app! </a:t>
            </a:r>
          </a:p>
          <a:p>
            <a:r>
              <a:rPr lang="en-US"/>
              <a:t>The FoodKeeper app is a tool that shares storage methods to extend the shelf life of food and beverages.</a:t>
            </a:r>
          </a:p>
          <a:p>
            <a:r>
              <a:rPr lang="en-US"/>
              <a:t>It’s free to download on Android and iPhone, you can download it now by scanning the QR code or searching for it in your app store. </a:t>
            </a:r>
          </a:p>
          <a:p>
            <a:endParaRPr lang="en-US"/>
          </a:p>
          <a:p>
            <a:r>
              <a:rPr lang="en-US"/>
              <a:t>38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Here is a brief overview of what we'll be covering in today's training. </a:t>
            </a:r>
          </a:p>
          <a:p>
            <a:r>
              <a:rPr lang="en-US"/>
              <a:t>First, we are going to talk about how food becomes unsafe; </a:t>
            </a:r>
          </a:p>
          <a:p>
            <a:r>
              <a:rPr lang="en-US"/>
              <a:t>Then we’ll talk about ways to keep food safe through good personal hygiene, receiving sand storing food, evaluating and quality control, repacking food</a:t>
            </a:r>
          </a:p>
          <a:p>
            <a:r>
              <a:rPr lang="en-US"/>
              <a:t>Maintain a clean space with cleaning and sanitizing and pest control.</a:t>
            </a:r>
          </a:p>
          <a:p>
            <a:r>
              <a:rPr lang="en-US"/>
              <a:t>What we’ll look for on our visits to make sure you’re in compliance.</a:t>
            </a:r>
          </a:p>
          <a:p>
            <a:endParaRPr lang="en-US"/>
          </a:p>
          <a:p>
            <a:r>
              <a:rPr lang="en-US"/>
              <a:t>We'll have time for questions and comments throughout the training, so please feel free to share.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When you’re storing and distributing product:</a:t>
            </a:r>
          </a:p>
          <a:p>
            <a:r>
              <a:rPr lang="en-US"/>
              <a:t>You must make sure that the oldest food in storage is used first. This will reduce food waste and keep food safe. Food rotation should be based on either the expiration date or the delivery date of the food. </a:t>
            </a:r>
          </a:p>
          <a:p>
            <a:r>
              <a:rPr lang="en-US"/>
              <a:t>Make sure to have a system in place for practicing the First in First Out method and be sure to train your staff and volunteers on how to properly practice this method.</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Canned food that is damaged or defective can cause foodborne illness. </a:t>
            </a:r>
          </a:p>
          <a:p>
            <a:r>
              <a:rPr lang="en-US"/>
              <a:t>Here are some common can defects. Discard cans if they have these problems:</a:t>
            </a:r>
          </a:p>
          <a:p>
            <a:r>
              <a:rPr lang="en-US"/>
              <a:t>Severe dents in the seam, side or top</a:t>
            </a:r>
          </a:p>
          <a:p>
            <a:r>
              <a:rPr lang="en-US"/>
              <a:t>Missing or unreadable labels </a:t>
            </a:r>
          </a:p>
          <a:p>
            <a:r>
              <a:rPr lang="en-US"/>
              <a:t>Holes and visible signs of leaking</a:t>
            </a:r>
          </a:p>
          <a:p>
            <a:r>
              <a:rPr lang="en-US"/>
              <a:t>Swollen or bulging cans</a:t>
            </a:r>
          </a:p>
          <a:p>
            <a:r>
              <a:rPr lang="en-US"/>
              <a:t>Rust that cannot be wiped off</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Food in jars and bottles must be checked just as carefully as canned food. </a:t>
            </a:r>
          </a:p>
          <a:p>
            <a:r>
              <a:rPr lang="en-US"/>
              <a:t>Here are some common defects. Discard jars and bottles of food if they have these products. </a:t>
            </a:r>
          </a:p>
          <a:p>
            <a:r>
              <a:rPr lang="en-US"/>
              <a:t>Lids that are swollen, rusted or dented or are lose or have a broken or missing seal.</a:t>
            </a:r>
          </a:p>
          <a:p>
            <a:r>
              <a:rPr lang="en-US"/>
              <a:t>Labels that are missing, missing information, or unreadable </a:t>
            </a:r>
          </a:p>
          <a:p>
            <a:r>
              <a:rPr lang="en-US"/>
              <a:t>Evidence of leakage, chipped, or broken, jars</a:t>
            </a:r>
          </a:p>
          <a:p>
            <a:r>
              <a:rPr lang="en-US"/>
              <a:t>Mold or foreign objects or signs of dirt under the lid </a:t>
            </a:r>
          </a:p>
          <a:p>
            <a:r>
              <a:rPr lang="en-US"/>
              <a:t>Check for the appearance, are the product contents separated or discolored?</a:t>
            </a:r>
          </a:p>
          <a:p>
            <a:endParaRPr lang="en-US"/>
          </a:p>
          <a:p>
            <a:r>
              <a:rPr lang="en-US"/>
              <a:t>Important note: never accept homemade food.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Discard commercially packaged dry food if it has an unusual appearance, is not in its original package or has these problems.</a:t>
            </a:r>
          </a:p>
          <a:p>
            <a:r>
              <a:rPr lang="en-US"/>
              <a:t>Missing or unreadable labels, or labeled in correctly, no date </a:t>
            </a:r>
          </a:p>
          <a:p>
            <a:r>
              <a:rPr lang="en-US"/>
              <a:t>Signs of pests</a:t>
            </a:r>
          </a:p>
          <a:p>
            <a:r>
              <a:rPr lang="en-US"/>
              <a:t>Damaged packaging </a:t>
            </a:r>
          </a:p>
          <a:p>
            <a:endParaRPr lang="en-US"/>
          </a:p>
          <a:p>
            <a:r>
              <a:rPr lang="en-US"/>
              <a:t>Make sure to have a pest control plan in place.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There are many ways that produce will show signs of spoilage. You should be able to recognize the obvious signs as well as those that indicate the produce will spoil quickly. </a:t>
            </a:r>
          </a:p>
          <a:p>
            <a:r>
              <a:rPr lang="en-US"/>
              <a:t>Discard produce if it has these problems.</a:t>
            </a:r>
          </a:p>
          <a:p>
            <a:r>
              <a:rPr lang="en-US"/>
              <a:t>Mold, decay, rot, bad odors</a:t>
            </a:r>
          </a:p>
          <a:p>
            <a:r>
              <a:rPr lang="en-US"/>
              <a:t>Severe bruises or torn skin</a:t>
            </a:r>
          </a:p>
          <a:p>
            <a:r>
              <a:rPr lang="en-US"/>
              <a:t>Signs of insects </a:t>
            </a:r>
          </a:p>
          <a:p>
            <a:r>
              <a:rPr lang="en-US"/>
              <a:t>Produce that has been repackaged in packaging that is not safe for food use (i.e. garbage bag)</a:t>
            </a:r>
          </a:p>
          <a:p>
            <a:r>
              <a:rPr lang="en-US"/>
              <a:t>Cut produce that is not at a temperature of 41F or lower.</a:t>
            </a:r>
          </a:p>
          <a:p>
            <a:endParaRPr lang="en-US"/>
          </a:p>
          <a:p>
            <a:r>
              <a:rPr lang="en-US"/>
              <a:t>We do our best to glean the produce at Dare to Care, but you might get bad produce. We don’t always have eyes on the retail produce before it gets to you. You are the last eyes on the produce before it gets to the neighbor, so please make sure you’re inspecting it before handing it out. If you have large quantities of spoiled produce, give us a call, or contact Kayla Slade for anything related to retail pickups.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Check with your director or supervisor to see if OTC medications can be received at your site. Never accept products containing ephedrine or pseudoephedrine. </a:t>
            </a:r>
          </a:p>
          <a:p>
            <a:r>
              <a:rPr lang="en-US"/>
              <a:t>Here's what to look for when evaluating OTC medications.</a:t>
            </a:r>
          </a:p>
          <a:p>
            <a:r>
              <a:rPr lang="en-US"/>
              <a:t>Reject mediations with broken seals and damaged packaging</a:t>
            </a:r>
          </a:p>
          <a:p>
            <a:r>
              <a:rPr lang="en-US"/>
              <a:t>Product labels should have necessary information including common name of drug, list of ingredients, quantity of contents, instructions for correct use, recommended dose, and storage requirements, if not, reject.</a:t>
            </a:r>
          </a:p>
          <a:p>
            <a:r>
              <a:rPr lang="en-US"/>
              <a:t>Reject medications that are expired or past use by dates. This includes baby food and baby formula.</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What is a recall? </a:t>
            </a:r>
          </a:p>
          <a:p>
            <a:r>
              <a:rPr lang="en-US"/>
              <a:t>A recall is an industry and regulatory response to food which is unsafe for consumption, because of adulteration (contamination) and/or misbranding (mislabeling)</a:t>
            </a:r>
          </a:p>
          <a:p>
            <a:endParaRPr lang="en-US"/>
          </a:p>
          <a:p>
            <a:r>
              <a:rPr lang="en-US"/>
              <a:t>Food Bank Response</a:t>
            </a:r>
          </a:p>
          <a:p>
            <a:r>
              <a:rPr lang="en-US"/>
              <a:t>As part of the food industry, food banks are required to react to recalls by identifying and removing recalled product from inventory. Tracing and accounting for all recalled product is also necessary.</a:t>
            </a:r>
          </a:p>
          <a:p>
            <a:r>
              <a:rPr lang="en-US"/>
              <a:t>The team in the warehouse looks for and discards recalled product. The partner development team is then informed, and we inform our partners. </a:t>
            </a:r>
          </a:p>
          <a:p>
            <a:endParaRPr lang="en-US"/>
          </a:p>
          <a:p>
            <a:r>
              <a:rPr lang="en-US"/>
              <a:t>Partner Response:</a:t>
            </a:r>
          </a:p>
          <a:p>
            <a:r>
              <a:rPr lang="en-US"/>
              <a:t>Partners might have received recalled product from food drives, church donations, or other means.</a:t>
            </a:r>
          </a:p>
          <a:p>
            <a:r>
              <a:rPr lang="en-US"/>
              <a:t>It is then your responsibility to inform your neighbors and take action. Post the recall where neighbors can see (on a bulletin board and/or social media).</a:t>
            </a:r>
          </a:p>
          <a:p>
            <a:r>
              <a:rPr lang="en-US"/>
              <a:t>Make sure all the necessary contacts are on the recall list. If you need to add or change anyone, let us know and we'll make sure they receive recall emails.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In the event that you have unsafe or rejected foods due to damage, contamination, etc., please contact your waste management service and Dare to Care for further advice. </a:t>
            </a:r>
          </a:p>
          <a:p>
            <a:r>
              <a:rPr lang="en-US"/>
              <a:t>A general rule of thumb is to make the product as "unconsumable" as possible for our neighbors who may be searching for some food in the dumpsters. </a:t>
            </a:r>
          </a:p>
          <a:p>
            <a:r>
              <a:rPr lang="en-US"/>
              <a:t>Make sure the food is marked as "contaminated."</a:t>
            </a:r>
          </a:p>
          <a:p>
            <a:endParaRPr lang="en-US"/>
          </a:p>
          <a:p>
            <a:r>
              <a:rPr lang="en-US"/>
              <a:t>Please note: if you receive TEFAP product that is unsafe for consumption (a case or more), you MUST contact Dare to Care BEFORE discarding the product and we will walk you through the required procedures and documentation process.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next few slides, we’ll go over the guidelines for repackaging food.</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Food pantries are not allowed to repackage any food besides bulk produce. ​</a:t>
            </a:r>
          </a:p>
          <a:p>
            <a:r>
              <a:rPr lang="en-US"/>
              <a:t>Feeding sites like soup kitchens may receive foods in bulk and can repack the items that are the right size for neighbors. Follow the standard food safety protocols as defined by your food handler's or ServSafe certification and from your local health department.</a:t>
            </a:r>
          </a:p>
          <a:p>
            <a:r>
              <a:rPr lang="en-US"/>
              <a:t>Because you will be breaking down bulk product for individual portions, you'll want to post a menu visible to your neighbors so they can see what food options are being offered for the day. You will also need to post a list of allergens.</a:t>
            </a:r>
          </a:p>
          <a:p>
            <a:r>
              <a:rPr lang="en-US"/>
              <a:t>If you are a pantry and receive bulk product from Dare to Care, please contact us and we will help connect you with a kitchen who can use the product.</a:t>
            </a:r>
          </a:p>
          <a:p>
            <a:r>
              <a:rPr lang="en-US"/>
              <a:t>When we visit you for a monitoring visit, one of the things we’ll look for is to make sure no bulk product besides produce has been repackaged. Any product that has been repackaged will need to be discarded.</a:t>
            </a:r>
          </a:p>
          <a:p>
            <a:endParaRPr lang="en-US"/>
          </a:p>
          <a:p>
            <a:r>
              <a:rPr lang="en-US"/>
              <a:t>If you are repacking bulk produce and bulk shelf-stable baked goods, make sure to pack it in packaging that is food safe (not garbage bags).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Food safety is important!</a:t>
            </a:r>
          </a:p>
          <a:p>
            <a:r>
              <a:rPr lang="en-US"/>
              <a:t>People who receive food from a food pantry or kitchen trust you to keep them safe!</a:t>
            </a:r>
          </a:p>
          <a:p>
            <a:r>
              <a:rPr lang="en-US"/>
              <a:t>You are the last eyes on the food before it gets to the neighbors. </a:t>
            </a:r>
          </a:p>
          <a:p>
            <a:endParaRPr lang="en-US"/>
          </a:p>
          <a:p>
            <a:r>
              <a:rPr lang="en-US"/>
              <a:t>A major concern is foodborne illness or food poisoning, which is a disease that is transmitted to people through food.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Moving on to cleaning and sanitizing. There is a difference! Let’s talk about it!</a:t>
            </a:r>
          </a:p>
          <a:p>
            <a:r>
              <a:rPr lang="en-US"/>
              <a:t>57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Not all surfaces are handled the same way. Some only need to be cleaned. Others must be cleaned and sanitized. </a:t>
            </a:r>
          </a:p>
          <a:p>
            <a:r>
              <a:rPr lang="en-US"/>
              <a:t>Cleaning removes food and other dirt from a surface. </a:t>
            </a:r>
          </a:p>
          <a:p>
            <a:r>
              <a:rPr lang="en-US"/>
              <a:t>Sanitizing reduces pathogens on a surface to a safe level.</a:t>
            </a:r>
          </a:p>
          <a:p>
            <a:endParaRPr lang="en-US"/>
          </a:p>
          <a:p>
            <a:r>
              <a:rPr lang="en-US"/>
              <a:t>All surfaces that need to be cleaned and rinsed include </a:t>
            </a:r>
          </a:p>
          <a:p>
            <a:r>
              <a:rPr lang="en-US"/>
              <a:t>Walls and floors</a:t>
            </a:r>
          </a:p>
          <a:p>
            <a:r>
              <a:rPr lang="en-US"/>
              <a:t>Storage shelves</a:t>
            </a:r>
          </a:p>
          <a:p>
            <a:r>
              <a:rPr lang="en-US"/>
              <a:t>Garbage containers.</a:t>
            </a:r>
          </a:p>
          <a:p>
            <a:endParaRPr lang="en-US"/>
          </a:p>
          <a:p>
            <a:r>
              <a:rPr lang="en-US"/>
              <a:t>Any surface that touches food must be cleaned and sanitized. Examples include: </a:t>
            </a:r>
          </a:p>
          <a:p>
            <a:r>
              <a:rPr lang="en-US"/>
              <a:t>Plastic food bins</a:t>
            </a:r>
          </a:p>
          <a:p>
            <a:r>
              <a:rPr lang="en-US"/>
              <a:t>Ladles</a:t>
            </a:r>
          </a:p>
          <a:p>
            <a:r>
              <a:rPr lang="en-US"/>
              <a:t>Scales</a:t>
            </a:r>
          </a:p>
          <a:p>
            <a:r>
              <a:rPr lang="en-US"/>
              <a:t>Prep tables/sorting tables</a:t>
            </a:r>
          </a:p>
          <a:p>
            <a:r>
              <a:rPr lang="en-US"/>
              <a:t>Scoops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Follow these steps to properly clean and sanitize surfaces.</a:t>
            </a:r>
          </a:p>
          <a:p>
            <a:r>
              <a:rPr lang="en-US"/>
              <a:t>Remove food from the surface.</a:t>
            </a:r>
          </a:p>
          <a:p>
            <a:r>
              <a:rPr lang="en-US"/>
              <a:t>Wash the surface with soap and warm water</a:t>
            </a:r>
          </a:p>
          <a:p>
            <a:r>
              <a:rPr lang="en-US"/>
              <a:t>Rinse the surface </a:t>
            </a:r>
          </a:p>
          <a:p>
            <a:r>
              <a:rPr lang="en-US"/>
              <a:t>Sanitize the surface</a:t>
            </a:r>
          </a:p>
          <a:p>
            <a:r>
              <a:rPr lang="en-US"/>
              <a:t>Allow the surface to air dry</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All food-contact surfaces need to be cleaned and sanitized at these times</a:t>
            </a:r>
          </a:p>
          <a:p>
            <a:r>
              <a:rPr lang="en-US"/>
              <a:t>Before and after use</a:t>
            </a:r>
          </a:p>
          <a:p>
            <a:r>
              <a:rPr lang="en-US"/>
              <a:t>Before repacking food</a:t>
            </a:r>
          </a:p>
          <a:p>
            <a:r>
              <a:rPr lang="en-US"/>
              <a:t>When changing to a new product or in between allergens</a:t>
            </a:r>
          </a:p>
          <a:p>
            <a:r>
              <a:rPr lang="en-US"/>
              <a:t>After four hours if the items have been in constant use</a:t>
            </a:r>
          </a:p>
          <a:p>
            <a:r>
              <a:rPr lang="en-US"/>
              <a:t>Any time an item has become contaminated</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Last topic! Undoubtedly, you are likely to run into a problem with pests. It’s the nature of the business! Please have professional or in-house pest control plan in place that monitors and treats your facility regularly.</a:t>
            </a:r>
          </a:p>
          <a:p>
            <a:endParaRPr lang="en-US"/>
          </a:p>
          <a:p>
            <a:r>
              <a:rPr lang="en-US"/>
              <a:t>Pests, such as insects and rodents, carry pathogens that can make people sick. Insect parts can even be a source of physical contamination. </a:t>
            </a:r>
          </a:p>
          <a:p>
            <a:r>
              <a:rPr lang="en-US"/>
              <a:t>By practicing the food safety guidelines outlined in this presentation, you will reduce the risk of having pests in your facility, but it is possible that they will still pay you a visit.</a:t>
            </a:r>
          </a:p>
          <a:p>
            <a:r>
              <a:rPr lang="en-US"/>
              <a:t>Look for evidence of droppings, nests, and damages to packaging and/or the facility. Be sure to take action and let us know if you’re having issues! </a:t>
            </a:r>
          </a:p>
          <a:p>
            <a:r>
              <a:rPr lang="en-US"/>
              <a:t>Make sure to have either a pest control plan in place and have the facility treated regularly.</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r>
              <a:rPr lang="en-US"/>
              <a:t>Many hazards can make food unsafe and cause a foodborne illness. Some come from the air, water, soil, and animals. Some come from dirty surfaces. Others happen when people don't handle food correctly.</a:t>
            </a:r>
          </a:p>
          <a:p>
            <a:r>
              <a:rPr lang="en-US"/>
              <a:t>It only takes 2 people with a foodborne illness to be considered an outbreak. Foodborne illness is almost always preventable. You just need to know how to handle it safely! We’ll talk about specific ways that food becomes unsafe and what you can do to make sure food is safe for consumption! </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Food safety is one of the sections we’ll review when we come see you for a monitoring visit! Here are a list of items we’ll review to make sure you’re in compliance. We’ll work together to make sure guidelines are being followed.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The following acts and regulations are what legally enforces food safety standards</a:t>
            </a:r>
          </a:p>
          <a:p>
            <a:endParaRPr lang="en-US"/>
          </a:p>
          <a:p>
            <a:r>
              <a:rPr lang="en-US"/>
              <a:t>The Good Samaritan Act </a:t>
            </a:r>
          </a:p>
          <a:p>
            <a:r>
              <a:rPr lang="en-US"/>
              <a:t>protects citizens, businesses, volunteers and nonprofit organizations that act in good faith to donate, recover and distribute excess food. It limits liability to acts of gross negligence or intentional misconduct and, absent these, donors and others shall not be subject to civil and criminal liability arising from the nature, age, packaging, or condition of the seemingly wholesome food of the apparently fit grocery products received as donations. </a:t>
            </a:r>
          </a:p>
          <a:p>
            <a:r>
              <a:rPr lang="en-US"/>
              <a:t>FDA Act</a:t>
            </a:r>
          </a:p>
          <a:p>
            <a:r>
              <a:rPr lang="en-US"/>
              <a:t>The United States Federal Food, Drug, and Cosmetic Act, is a set of laws passed by Congress in 1938 giving authority to the U.S. Food and Drug Administration (FDA) to oversee the safety of food, drugs, and cosmetics. Dare to Care and its partner agencies must ensure that any donated product adheres to the standards set forth by the Federal Food, Drug and Cosmetics Act and any regulations that follow.</a:t>
            </a:r>
          </a:p>
          <a:p>
            <a:r>
              <a:rPr lang="en-US"/>
              <a:t>Dare to Care is committed to the health and food safety of the population we serve.  </a:t>
            </a:r>
          </a:p>
          <a:p>
            <a:endParaRPr lang="en-US"/>
          </a:p>
          <a:p>
            <a:r>
              <a:rPr lang="en-US"/>
              <a:t>USDA provides food products funded through TEFAP. DTC distributes this food through a contract with the KY and IN Departments of Job and Family Services. </a:t>
            </a:r>
          </a:p>
          <a:p>
            <a:r>
              <a:rPr lang="en-US"/>
              <a:t>The Dare to Care Partnership Agreement clearly states that all partner agencies must agree to and adhere all USDA regulations and must keep copies of                                                                          the USDA contract and intake records.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Congratulations! You've completed the required biennial food safety training! You will need to renew this training in two years. </a:t>
            </a:r>
          </a:p>
          <a:p>
            <a:endParaRPr lang="en-US"/>
          </a:p>
          <a:p>
            <a:r>
              <a:rPr lang="en-US"/>
              <a:t>If you have anyone that is new to your organization that works directly with food, they will need to be trained. Just let us know, and we'll send them the training information. </a:t>
            </a:r>
          </a:p>
          <a:p>
            <a:endParaRPr lang="en-US"/>
          </a:p>
          <a:p>
            <a:r>
              <a:rPr lang="en-US"/>
              <a:t>A couple of reminders:</a:t>
            </a:r>
          </a:p>
          <a:p>
            <a:r>
              <a:rPr lang="en-US"/>
              <a:t>We hold this trainings monthly, so there are ample opportunities for any new staff to be trained! See you again in two years.</a:t>
            </a:r>
          </a:p>
          <a:p>
            <a:r>
              <a:rPr lang="en-US"/>
              <a:t>This training is only valid for Dare to Care and is not transferrable outside of our partnership</a:t>
            </a:r>
          </a:p>
          <a:p>
            <a:r>
              <a:rPr lang="en-US"/>
              <a:t>If you are a kitchen, you will need to get food safety certified through your local health department and have a current health inspection (despite what county says)</a:t>
            </a:r>
          </a:p>
          <a:p>
            <a:r>
              <a:rPr lang="en-US"/>
              <a:t>Please sign the Food Safety Training agreement and we'll collect them.</a:t>
            </a:r>
          </a:p>
          <a:p>
            <a:r>
              <a:rPr lang="en-US"/>
              <a:t>Feel free to fill out the survey by scanning the QR code to provide feedback on this training. </a:t>
            </a:r>
          </a:p>
          <a:p>
            <a:endParaRPr lang="en-US"/>
          </a:p>
          <a:p>
            <a:r>
              <a:rPr lang="en-US"/>
              <a:t>Thank you again for your participation!</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Food become unsafe due to hazards from the environment.</a:t>
            </a:r>
          </a:p>
          <a:p>
            <a:r>
              <a:rPr lang="en-US"/>
              <a:t>Here are the three types of hazards make food unsafe. </a:t>
            </a:r>
          </a:p>
          <a:p>
            <a:r>
              <a:rPr lang="en-US"/>
              <a:t>They are biological hazards, physical hazards, and chemical hazards.</a:t>
            </a:r>
          </a:p>
          <a:p>
            <a:r>
              <a:rPr lang="en-US"/>
              <a:t>Biological hazards are tiny forms of life that you can't see, taste, or smell. They include bacteria, viruses, parasites, and fungi.</a:t>
            </a:r>
          </a:p>
          <a:p>
            <a:r>
              <a:rPr lang="en-US"/>
              <a:t>Some physical hazards occur naturally in food, such as bones in fish and fruit pits. Usually, physical hazards occur when objects fall into food. Some examples include jewelry, glass, ceramics, brittle plastics, and bandages.</a:t>
            </a:r>
          </a:p>
          <a:p>
            <a:r>
              <a:rPr lang="en-US"/>
              <a:t>Chemical hazards are chemicals in your building that can contaminate food. These include cleaners, sanitizers, and pesticides.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eople can also make food unsafe! Once you understand what the dangers are, it's easy to avoid them. These four practices can make food unsafe and should be avoided:</a:t>
            </a:r>
          </a:p>
          <a:p>
            <a:r>
              <a:rPr lang="en-US"/>
              <a:t>Poor personal hygiene - transferring pathogens from your body to food.</a:t>
            </a:r>
          </a:p>
          <a:p>
            <a:r>
              <a:rPr lang="en-US"/>
              <a:t>Cross-contamination -  transferring pathogens from one surface or food to another. Cross contact refers to contaminating a non-allergen food with a food allergen. We’ll get to that in a few slides!</a:t>
            </a:r>
          </a:p>
          <a:p>
            <a:r>
              <a:rPr lang="en-US"/>
              <a:t>Time-temperature abuse - letting food stay too long at temperatures that are good for pathogen growth. </a:t>
            </a:r>
          </a:p>
          <a:p>
            <a:r>
              <a:rPr lang="en-US"/>
              <a:t>Poor cleaning and sanitizing - transferring pathogens from incorrectly cleaned surfaces to food.</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We all play a role in keeping food safe, from the farmers and donors, to transportation, to the Dare to Care Warehouse, to pantries and kitchens, and the neighbor! We are all responsible to keeping food safe and are held accountable by local, state, and federal regulations and to our neighbors! So, know that you play an important role in keeping food safe!</a:t>
            </a:r>
          </a:p>
          <a:p>
            <a:r>
              <a:rPr lang="en-US"/>
              <a:t>Knowing the hazards to food safety is just the start! </a:t>
            </a:r>
          </a:p>
          <a:p>
            <a:r>
              <a:rPr lang="en-US"/>
              <a:t>The next step is to make sure you work safely.</a:t>
            </a:r>
          </a:p>
          <a:p>
            <a:r>
              <a:rPr lang="en-US"/>
              <a:t>It is easy but critical that you follow these practices. </a:t>
            </a:r>
          </a:p>
          <a:p>
            <a:r>
              <a:rPr lang="en-US"/>
              <a:t>Practice good personal hygiene to prevent pathogens transferring from your body to food. </a:t>
            </a:r>
          </a:p>
          <a:p>
            <a:r>
              <a:rPr lang="en-US"/>
              <a:t>Prevent Cross-Contamination by preventing pathogens from transferring from one food or surface to another. </a:t>
            </a:r>
          </a:p>
          <a:p>
            <a:r>
              <a:rPr lang="en-US"/>
              <a:t>Control the time and temperature of food! Don’t let food stay in the danger zone (between 40-140F) too long, or pathogens can grow.</a:t>
            </a:r>
          </a:p>
          <a:p>
            <a:r>
              <a:rPr lang="en-US"/>
              <a:t>Clean and sanitize surfaces correctly. Keep things clean and organized and make sure you are cleaning and sanitizing anything that comes in contact with food (machinery, cold storage, sorting tables, etc.)</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3" Type="http://schemas.openxmlformats.org/officeDocument/2006/relationships/hyperlink" Target="https://feedingamerica.sharepoint.com/sites/FSOP_agpartnerships/Shared%20Documents/Produce%20Handling%20Toolkit.pdf"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svg"/><Relationship Id="rId26" Type="http://schemas.openxmlformats.org/officeDocument/2006/relationships/image" Target="../media/image93.svg"/><Relationship Id="rId39" Type="http://schemas.openxmlformats.org/officeDocument/2006/relationships/image" Target="../media/image105.svg"/><Relationship Id="rId21" Type="http://schemas.openxmlformats.org/officeDocument/2006/relationships/image" Target="../media/image88.png"/><Relationship Id="rId34" Type="http://schemas.openxmlformats.org/officeDocument/2006/relationships/image" Target="../media/image100.png"/><Relationship Id="rId42" Type="http://schemas.openxmlformats.org/officeDocument/2006/relationships/image" Target="../media/image108.png"/><Relationship Id="rId7" Type="http://schemas.openxmlformats.org/officeDocument/2006/relationships/image" Target="../media/image74.png"/><Relationship Id="rId2" Type="http://schemas.openxmlformats.org/officeDocument/2006/relationships/notesSlide" Target="../notesSlides/notesSlide26.xml"/><Relationship Id="rId16" Type="http://schemas.openxmlformats.org/officeDocument/2006/relationships/image" Target="../media/image83.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8.png"/><Relationship Id="rId24" Type="http://schemas.openxmlformats.org/officeDocument/2006/relationships/image" Target="../media/image91.svg"/><Relationship Id="rId32" Type="http://schemas.openxmlformats.org/officeDocument/2006/relationships/image" Target="../media/image98.png"/><Relationship Id="rId37" Type="http://schemas.openxmlformats.org/officeDocument/2006/relationships/image" Target="../media/image103.svg"/><Relationship Id="rId40" Type="http://schemas.openxmlformats.org/officeDocument/2006/relationships/image" Target="../media/image106.png"/><Relationship Id="rId45" Type="http://schemas.openxmlformats.org/officeDocument/2006/relationships/image" Target="../media/image111.sv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svg"/><Relationship Id="rId36" Type="http://schemas.openxmlformats.org/officeDocument/2006/relationships/image" Target="../media/image102.png"/><Relationship Id="rId10" Type="http://schemas.openxmlformats.org/officeDocument/2006/relationships/image" Target="../media/image77.svg"/><Relationship Id="rId19" Type="http://schemas.openxmlformats.org/officeDocument/2006/relationships/image" Target="../media/image86.png"/><Relationship Id="rId31" Type="http://schemas.openxmlformats.org/officeDocument/2006/relationships/image" Target="../media/image97.svg"/><Relationship Id="rId44" Type="http://schemas.openxmlformats.org/officeDocument/2006/relationships/image" Target="../media/image110.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9.svg"/><Relationship Id="rId27" Type="http://schemas.openxmlformats.org/officeDocument/2006/relationships/image" Target="../media/image94.png"/><Relationship Id="rId30" Type="http://schemas.openxmlformats.org/officeDocument/2006/relationships/image" Target="../media/image96.png"/><Relationship Id="rId35" Type="http://schemas.openxmlformats.org/officeDocument/2006/relationships/image" Target="../media/image101.svg"/><Relationship Id="rId43" Type="http://schemas.openxmlformats.org/officeDocument/2006/relationships/image" Target="../media/image109.svg"/><Relationship Id="rId8" Type="http://schemas.openxmlformats.org/officeDocument/2006/relationships/image" Target="../media/image75.svg"/><Relationship Id="rId3" Type="http://schemas.openxmlformats.org/officeDocument/2006/relationships/image" Target="../media/image70.png"/><Relationship Id="rId12" Type="http://schemas.openxmlformats.org/officeDocument/2006/relationships/image" Target="../media/image79.sv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99.svg"/><Relationship Id="rId38" Type="http://schemas.openxmlformats.org/officeDocument/2006/relationships/image" Target="../media/image104.png"/><Relationship Id="rId20" Type="http://schemas.openxmlformats.org/officeDocument/2006/relationships/image" Target="../media/image87.svg"/><Relationship Id="rId41" Type="http://schemas.openxmlformats.org/officeDocument/2006/relationships/image" Target="../media/image10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svg"/><Relationship Id="rId39" Type="http://schemas.openxmlformats.org/officeDocument/2006/relationships/image" Target="../media/image148.png"/><Relationship Id="rId21" Type="http://schemas.openxmlformats.org/officeDocument/2006/relationships/image" Target="../media/image130.png"/><Relationship Id="rId34" Type="http://schemas.openxmlformats.org/officeDocument/2006/relationships/image" Target="../media/image143.svg"/><Relationship Id="rId42" Type="http://schemas.openxmlformats.org/officeDocument/2006/relationships/image" Target="../media/image151.svg"/><Relationship Id="rId47" Type="http://schemas.openxmlformats.org/officeDocument/2006/relationships/image" Target="../media/image156.png"/><Relationship Id="rId50" Type="http://schemas.openxmlformats.org/officeDocument/2006/relationships/image" Target="../media/image159.svg"/><Relationship Id="rId55" Type="http://schemas.openxmlformats.org/officeDocument/2006/relationships/image" Target="../media/image164.png"/><Relationship Id="rId7" Type="http://schemas.openxmlformats.org/officeDocument/2006/relationships/image" Target="../media/image116.png"/><Relationship Id="rId2" Type="http://schemas.openxmlformats.org/officeDocument/2006/relationships/notesSlide" Target="../notesSlides/notesSlide28.xml"/><Relationship Id="rId16" Type="http://schemas.openxmlformats.org/officeDocument/2006/relationships/image" Target="../media/image125.png"/><Relationship Id="rId29" Type="http://schemas.openxmlformats.org/officeDocument/2006/relationships/image" Target="../media/image138.png"/><Relationship Id="rId11" Type="http://schemas.openxmlformats.org/officeDocument/2006/relationships/image" Target="../media/image120.png"/><Relationship Id="rId24" Type="http://schemas.openxmlformats.org/officeDocument/2006/relationships/image" Target="../media/image133.svg"/><Relationship Id="rId32" Type="http://schemas.openxmlformats.org/officeDocument/2006/relationships/image" Target="../media/image141.svg"/><Relationship Id="rId37" Type="http://schemas.openxmlformats.org/officeDocument/2006/relationships/image" Target="../media/image146.png"/><Relationship Id="rId40" Type="http://schemas.openxmlformats.org/officeDocument/2006/relationships/image" Target="../media/image149.svg"/><Relationship Id="rId45" Type="http://schemas.openxmlformats.org/officeDocument/2006/relationships/image" Target="../media/image154.png"/><Relationship Id="rId53" Type="http://schemas.openxmlformats.org/officeDocument/2006/relationships/image" Target="../media/image162.png"/><Relationship Id="rId58" Type="http://schemas.openxmlformats.org/officeDocument/2006/relationships/image" Target="../media/image167.svg"/><Relationship Id="rId5" Type="http://schemas.openxmlformats.org/officeDocument/2006/relationships/image" Target="../media/image114.png"/><Relationship Id="rId19" Type="http://schemas.openxmlformats.org/officeDocument/2006/relationships/image" Target="../media/image128.png"/><Relationship Id="rId4" Type="http://schemas.openxmlformats.org/officeDocument/2006/relationships/image" Target="../media/image113.sv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svg"/><Relationship Id="rId27" Type="http://schemas.openxmlformats.org/officeDocument/2006/relationships/image" Target="../media/image136.png"/><Relationship Id="rId30" Type="http://schemas.openxmlformats.org/officeDocument/2006/relationships/image" Target="../media/image139.svg"/><Relationship Id="rId35" Type="http://schemas.openxmlformats.org/officeDocument/2006/relationships/image" Target="../media/image144.png"/><Relationship Id="rId43" Type="http://schemas.openxmlformats.org/officeDocument/2006/relationships/image" Target="../media/image152.png"/><Relationship Id="rId48" Type="http://schemas.openxmlformats.org/officeDocument/2006/relationships/image" Target="../media/image157.svg"/><Relationship Id="rId56" Type="http://schemas.openxmlformats.org/officeDocument/2006/relationships/image" Target="../media/image165.svg"/><Relationship Id="rId8" Type="http://schemas.openxmlformats.org/officeDocument/2006/relationships/image" Target="../media/image117.png"/><Relationship Id="rId51" Type="http://schemas.openxmlformats.org/officeDocument/2006/relationships/image" Target="../media/image160.png"/><Relationship Id="rId3" Type="http://schemas.openxmlformats.org/officeDocument/2006/relationships/image" Target="../media/image112.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33" Type="http://schemas.openxmlformats.org/officeDocument/2006/relationships/image" Target="../media/image142.png"/><Relationship Id="rId38" Type="http://schemas.openxmlformats.org/officeDocument/2006/relationships/image" Target="../media/image147.svg"/><Relationship Id="rId46" Type="http://schemas.openxmlformats.org/officeDocument/2006/relationships/image" Target="../media/image155.svg"/><Relationship Id="rId20" Type="http://schemas.openxmlformats.org/officeDocument/2006/relationships/image" Target="../media/image129.svg"/><Relationship Id="rId41" Type="http://schemas.openxmlformats.org/officeDocument/2006/relationships/image" Target="../media/image150.png"/><Relationship Id="rId54" Type="http://schemas.openxmlformats.org/officeDocument/2006/relationships/image" Target="../media/image163.svg"/><Relationship Id="rId1" Type="http://schemas.openxmlformats.org/officeDocument/2006/relationships/slideLayout" Target="../slideLayouts/slideLayout7.xml"/><Relationship Id="rId6" Type="http://schemas.openxmlformats.org/officeDocument/2006/relationships/image" Target="../media/image115.svg"/><Relationship Id="rId15" Type="http://schemas.openxmlformats.org/officeDocument/2006/relationships/image" Target="../media/image124.png"/><Relationship Id="rId23" Type="http://schemas.openxmlformats.org/officeDocument/2006/relationships/image" Target="../media/image132.png"/><Relationship Id="rId28" Type="http://schemas.openxmlformats.org/officeDocument/2006/relationships/image" Target="../media/image137.svg"/><Relationship Id="rId36" Type="http://schemas.openxmlformats.org/officeDocument/2006/relationships/image" Target="../media/image145.svg"/><Relationship Id="rId49" Type="http://schemas.openxmlformats.org/officeDocument/2006/relationships/image" Target="../media/image158.png"/><Relationship Id="rId57" Type="http://schemas.openxmlformats.org/officeDocument/2006/relationships/image" Target="../media/image166.png"/><Relationship Id="rId10" Type="http://schemas.openxmlformats.org/officeDocument/2006/relationships/image" Target="../media/image119.png"/><Relationship Id="rId31" Type="http://schemas.openxmlformats.org/officeDocument/2006/relationships/image" Target="../media/image140.png"/><Relationship Id="rId44" Type="http://schemas.openxmlformats.org/officeDocument/2006/relationships/image" Target="../media/image153.svg"/><Relationship Id="rId52" Type="http://schemas.openxmlformats.org/officeDocument/2006/relationships/image" Target="../media/image161.svg"/></Relationships>
</file>

<file path=ppt/slides/_rels/slide29.xml.rels><?xml version="1.0" encoding="UTF-8" standalone="yes"?>
<Relationships xmlns="http://schemas.openxmlformats.org/package/2006/relationships"><Relationship Id="rId26" Type="http://schemas.openxmlformats.org/officeDocument/2006/relationships/image" Target="../media/image190.png"/><Relationship Id="rId21" Type="http://schemas.openxmlformats.org/officeDocument/2006/relationships/image" Target="../media/image185.svg"/><Relationship Id="rId42" Type="http://schemas.openxmlformats.org/officeDocument/2006/relationships/image" Target="../media/image206.png"/><Relationship Id="rId47" Type="http://schemas.openxmlformats.org/officeDocument/2006/relationships/image" Target="../media/image211.svg"/><Relationship Id="rId63" Type="http://schemas.openxmlformats.org/officeDocument/2006/relationships/image" Target="../media/image227.svg"/><Relationship Id="rId68" Type="http://schemas.openxmlformats.org/officeDocument/2006/relationships/image" Target="../media/image232.png"/><Relationship Id="rId84" Type="http://schemas.openxmlformats.org/officeDocument/2006/relationships/image" Target="../media/image247.svg"/><Relationship Id="rId16" Type="http://schemas.openxmlformats.org/officeDocument/2006/relationships/image" Target="../media/image180.png"/><Relationship Id="rId11" Type="http://schemas.openxmlformats.org/officeDocument/2006/relationships/image" Target="../media/image126.png"/><Relationship Id="rId32" Type="http://schemas.openxmlformats.org/officeDocument/2006/relationships/image" Target="../media/image196.png"/><Relationship Id="rId37" Type="http://schemas.openxmlformats.org/officeDocument/2006/relationships/image" Target="../media/image201.svg"/><Relationship Id="rId53" Type="http://schemas.openxmlformats.org/officeDocument/2006/relationships/image" Target="../media/image217.svg"/><Relationship Id="rId58" Type="http://schemas.openxmlformats.org/officeDocument/2006/relationships/image" Target="../media/image222.png"/><Relationship Id="rId74" Type="http://schemas.openxmlformats.org/officeDocument/2006/relationships/image" Target="../media/image238.png"/><Relationship Id="rId79" Type="http://schemas.openxmlformats.org/officeDocument/2006/relationships/image" Target="../media/image242.png"/><Relationship Id="rId5" Type="http://schemas.openxmlformats.org/officeDocument/2006/relationships/image" Target="../media/image170.png"/><Relationship Id="rId61" Type="http://schemas.openxmlformats.org/officeDocument/2006/relationships/image" Target="../media/image225.svg"/><Relationship Id="rId82" Type="http://schemas.openxmlformats.org/officeDocument/2006/relationships/image" Target="../media/image245.svg"/><Relationship Id="rId19" Type="http://schemas.openxmlformats.org/officeDocument/2006/relationships/image" Target="../media/image183.svg"/><Relationship Id="rId14" Type="http://schemas.openxmlformats.org/officeDocument/2006/relationships/image" Target="../media/image178.png"/><Relationship Id="rId22" Type="http://schemas.openxmlformats.org/officeDocument/2006/relationships/image" Target="../media/image186.png"/><Relationship Id="rId27" Type="http://schemas.openxmlformats.org/officeDocument/2006/relationships/image" Target="../media/image191.svg"/><Relationship Id="rId30" Type="http://schemas.openxmlformats.org/officeDocument/2006/relationships/image" Target="../media/image194.png"/><Relationship Id="rId35" Type="http://schemas.openxmlformats.org/officeDocument/2006/relationships/image" Target="../media/image199.svg"/><Relationship Id="rId43" Type="http://schemas.openxmlformats.org/officeDocument/2006/relationships/image" Target="../media/image207.svg"/><Relationship Id="rId48" Type="http://schemas.openxmlformats.org/officeDocument/2006/relationships/image" Target="../media/image212.png"/><Relationship Id="rId56" Type="http://schemas.openxmlformats.org/officeDocument/2006/relationships/image" Target="../media/image220.png"/><Relationship Id="rId64" Type="http://schemas.openxmlformats.org/officeDocument/2006/relationships/image" Target="../media/image228.png"/><Relationship Id="rId69" Type="http://schemas.openxmlformats.org/officeDocument/2006/relationships/image" Target="../media/image233.svg"/><Relationship Id="rId77" Type="http://schemas.openxmlformats.org/officeDocument/2006/relationships/image" Target="../media/image240.png"/><Relationship Id="rId8" Type="http://schemas.openxmlformats.org/officeDocument/2006/relationships/image" Target="../media/image173.svg"/><Relationship Id="rId51" Type="http://schemas.openxmlformats.org/officeDocument/2006/relationships/image" Target="../media/image215.svg"/><Relationship Id="rId72" Type="http://schemas.openxmlformats.org/officeDocument/2006/relationships/image" Target="../media/image236.png"/><Relationship Id="rId80" Type="http://schemas.openxmlformats.org/officeDocument/2006/relationships/image" Target="../media/image243.svg"/><Relationship Id="rId3" Type="http://schemas.openxmlformats.org/officeDocument/2006/relationships/image" Target="../media/image168.png"/><Relationship Id="rId12" Type="http://schemas.openxmlformats.org/officeDocument/2006/relationships/image" Target="../media/image176.png"/><Relationship Id="rId17" Type="http://schemas.openxmlformats.org/officeDocument/2006/relationships/image" Target="../media/image181.svg"/><Relationship Id="rId25" Type="http://schemas.openxmlformats.org/officeDocument/2006/relationships/image" Target="../media/image189.svg"/><Relationship Id="rId33" Type="http://schemas.openxmlformats.org/officeDocument/2006/relationships/image" Target="../media/image197.svg"/><Relationship Id="rId38" Type="http://schemas.openxmlformats.org/officeDocument/2006/relationships/image" Target="../media/image202.png"/><Relationship Id="rId46" Type="http://schemas.openxmlformats.org/officeDocument/2006/relationships/image" Target="../media/image210.png"/><Relationship Id="rId59" Type="http://schemas.openxmlformats.org/officeDocument/2006/relationships/image" Target="../media/image223.svg"/><Relationship Id="rId67" Type="http://schemas.openxmlformats.org/officeDocument/2006/relationships/image" Target="../media/image231.svg"/><Relationship Id="rId20" Type="http://schemas.openxmlformats.org/officeDocument/2006/relationships/image" Target="../media/image184.png"/><Relationship Id="rId41" Type="http://schemas.openxmlformats.org/officeDocument/2006/relationships/image" Target="../media/image205.svg"/><Relationship Id="rId54" Type="http://schemas.openxmlformats.org/officeDocument/2006/relationships/image" Target="../media/image218.png"/><Relationship Id="rId62" Type="http://schemas.openxmlformats.org/officeDocument/2006/relationships/image" Target="../media/image226.png"/><Relationship Id="rId70" Type="http://schemas.openxmlformats.org/officeDocument/2006/relationships/image" Target="../media/image234.png"/><Relationship Id="rId75" Type="http://schemas.openxmlformats.org/officeDocument/2006/relationships/image" Target="../media/image239.svg"/><Relationship Id="rId83" Type="http://schemas.openxmlformats.org/officeDocument/2006/relationships/image" Target="../media/image246.png"/><Relationship Id="rId1" Type="http://schemas.openxmlformats.org/officeDocument/2006/relationships/slideLayout" Target="../slideLayouts/slideLayout7.xml"/><Relationship Id="rId6" Type="http://schemas.openxmlformats.org/officeDocument/2006/relationships/image" Target="../media/image171.svg"/><Relationship Id="rId15" Type="http://schemas.openxmlformats.org/officeDocument/2006/relationships/image" Target="../media/image179.svg"/><Relationship Id="rId23" Type="http://schemas.openxmlformats.org/officeDocument/2006/relationships/image" Target="../media/image187.svg"/><Relationship Id="rId28" Type="http://schemas.openxmlformats.org/officeDocument/2006/relationships/image" Target="../media/image192.png"/><Relationship Id="rId36" Type="http://schemas.openxmlformats.org/officeDocument/2006/relationships/image" Target="../media/image200.png"/><Relationship Id="rId49" Type="http://schemas.openxmlformats.org/officeDocument/2006/relationships/image" Target="../media/image213.svg"/><Relationship Id="rId57" Type="http://schemas.openxmlformats.org/officeDocument/2006/relationships/image" Target="../media/image221.svg"/><Relationship Id="rId10" Type="http://schemas.openxmlformats.org/officeDocument/2006/relationships/image" Target="../media/image175.svg"/><Relationship Id="rId31" Type="http://schemas.openxmlformats.org/officeDocument/2006/relationships/image" Target="../media/image195.svg"/><Relationship Id="rId44" Type="http://schemas.openxmlformats.org/officeDocument/2006/relationships/image" Target="../media/image208.png"/><Relationship Id="rId52" Type="http://schemas.openxmlformats.org/officeDocument/2006/relationships/image" Target="../media/image216.png"/><Relationship Id="rId60" Type="http://schemas.openxmlformats.org/officeDocument/2006/relationships/image" Target="../media/image224.png"/><Relationship Id="rId65" Type="http://schemas.openxmlformats.org/officeDocument/2006/relationships/image" Target="../media/image229.svg"/><Relationship Id="rId73" Type="http://schemas.openxmlformats.org/officeDocument/2006/relationships/image" Target="../media/image237.svg"/><Relationship Id="rId78" Type="http://schemas.openxmlformats.org/officeDocument/2006/relationships/image" Target="../media/image241.svg"/><Relationship Id="rId81" Type="http://schemas.openxmlformats.org/officeDocument/2006/relationships/image" Target="../media/image244.png"/><Relationship Id="rId4" Type="http://schemas.openxmlformats.org/officeDocument/2006/relationships/image" Target="../media/image169.svg"/><Relationship Id="rId9" Type="http://schemas.openxmlformats.org/officeDocument/2006/relationships/image" Target="../media/image174.png"/><Relationship Id="rId13" Type="http://schemas.openxmlformats.org/officeDocument/2006/relationships/image" Target="../media/image177.svg"/><Relationship Id="rId18" Type="http://schemas.openxmlformats.org/officeDocument/2006/relationships/image" Target="../media/image182.png"/><Relationship Id="rId39" Type="http://schemas.openxmlformats.org/officeDocument/2006/relationships/image" Target="../media/image203.svg"/><Relationship Id="rId34" Type="http://schemas.openxmlformats.org/officeDocument/2006/relationships/image" Target="../media/image198.png"/><Relationship Id="rId50" Type="http://schemas.openxmlformats.org/officeDocument/2006/relationships/image" Target="../media/image214.png"/><Relationship Id="rId55" Type="http://schemas.openxmlformats.org/officeDocument/2006/relationships/image" Target="../media/image219.svg"/><Relationship Id="rId76" Type="http://schemas.openxmlformats.org/officeDocument/2006/relationships/image" Target="../media/image125.png"/><Relationship Id="rId7" Type="http://schemas.openxmlformats.org/officeDocument/2006/relationships/image" Target="../media/image172.png"/><Relationship Id="rId71" Type="http://schemas.openxmlformats.org/officeDocument/2006/relationships/image" Target="../media/image235.svg"/><Relationship Id="rId2" Type="http://schemas.openxmlformats.org/officeDocument/2006/relationships/notesSlide" Target="../notesSlides/notesSlide29.xml"/><Relationship Id="rId29" Type="http://schemas.openxmlformats.org/officeDocument/2006/relationships/image" Target="../media/image193.svg"/><Relationship Id="rId24" Type="http://schemas.openxmlformats.org/officeDocument/2006/relationships/image" Target="../media/image188.png"/><Relationship Id="rId40" Type="http://schemas.openxmlformats.org/officeDocument/2006/relationships/image" Target="../media/image204.png"/><Relationship Id="rId45" Type="http://schemas.openxmlformats.org/officeDocument/2006/relationships/image" Target="../media/image209.svg"/><Relationship Id="rId66" Type="http://schemas.openxmlformats.org/officeDocument/2006/relationships/image" Target="../media/image23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117" Type="http://schemas.openxmlformats.org/officeDocument/2006/relationships/image" Target="../media/image360.png"/><Relationship Id="rId21" Type="http://schemas.openxmlformats.org/officeDocument/2006/relationships/image" Target="../media/image264.png"/><Relationship Id="rId42" Type="http://schemas.openxmlformats.org/officeDocument/2006/relationships/image" Target="../media/image285.svg"/><Relationship Id="rId63" Type="http://schemas.openxmlformats.org/officeDocument/2006/relationships/image" Target="../media/image306.png"/><Relationship Id="rId84" Type="http://schemas.openxmlformats.org/officeDocument/2006/relationships/image" Target="../media/image327.svg"/><Relationship Id="rId138" Type="http://schemas.openxmlformats.org/officeDocument/2006/relationships/image" Target="../media/image380.png"/><Relationship Id="rId159" Type="http://schemas.openxmlformats.org/officeDocument/2006/relationships/image" Target="../media/image401.svg"/><Relationship Id="rId170" Type="http://schemas.openxmlformats.org/officeDocument/2006/relationships/image" Target="../media/image412.png"/><Relationship Id="rId107" Type="http://schemas.openxmlformats.org/officeDocument/2006/relationships/image" Target="../media/image350.png"/><Relationship Id="rId11" Type="http://schemas.openxmlformats.org/officeDocument/2006/relationships/image" Target="../media/image254.png"/><Relationship Id="rId32" Type="http://schemas.openxmlformats.org/officeDocument/2006/relationships/image" Target="../media/image275.svg"/><Relationship Id="rId53" Type="http://schemas.openxmlformats.org/officeDocument/2006/relationships/image" Target="../media/image296.png"/><Relationship Id="rId74" Type="http://schemas.openxmlformats.org/officeDocument/2006/relationships/image" Target="../media/image317.svg"/><Relationship Id="rId128" Type="http://schemas.openxmlformats.org/officeDocument/2006/relationships/image" Target="../media/image371.svg"/><Relationship Id="rId149" Type="http://schemas.openxmlformats.org/officeDocument/2006/relationships/image" Target="../media/image391.svg"/><Relationship Id="rId5" Type="http://schemas.openxmlformats.org/officeDocument/2006/relationships/image" Target="../media/image126.png"/><Relationship Id="rId95" Type="http://schemas.openxmlformats.org/officeDocument/2006/relationships/image" Target="../media/image338.png"/><Relationship Id="rId160" Type="http://schemas.openxmlformats.org/officeDocument/2006/relationships/image" Target="../media/image402.png"/><Relationship Id="rId181" Type="http://schemas.openxmlformats.org/officeDocument/2006/relationships/image" Target="../media/image423.svg"/><Relationship Id="rId22" Type="http://schemas.openxmlformats.org/officeDocument/2006/relationships/image" Target="../media/image265.svg"/><Relationship Id="rId43" Type="http://schemas.openxmlformats.org/officeDocument/2006/relationships/image" Target="../media/image286.png"/><Relationship Id="rId64" Type="http://schemas.openxmlformats.org/officeDocument/2006/relationships/image" Target="../media/image307.svg"/><Relationship Id="rId118" Type="http://schemas.openxmlformats.org/officeDocument/2006/relationships/image" Target="../media/image361.svg"/><Relationship Id="rId139" Type="http://schemas.openxmlformats.org/officeDocument/2006/relationships/image" Target="../media/image381.svg"/><Relationship Id="rId85" Type="http://schemas.openxmlformats.org/officeDocument/2006/relationships/image" Target="../media/image328.png"/><Relationship Id="rId150" Type="http://schemas.openxmlformats.org/officeDocument/2006/relationships/image" Target="../media/image392.png"/><Relationship Id="rId171" Type="http://schemas.openxmlformats.org/officeDocument/2006/relationships/image" Target="../media/image413.svg"/><Relationship Id="rId12" Type="http://schemas.openxmlformats.org/officeDocument/2006/relationships/image" Target="../media/image255.svg"/><Relationship Id="rId33" Type="http://schemas.openxmlformats.org/officeDocument/2006/relationships/image" Target="../media/image276.png"/><Relationship Id="rId108" Type="http://schemas.openxmlformats.org/officeDocument/2006/relationships/image" Target="../media/image351.svg"/><Relationship Id="rId129" Type="http://schemas.openxmlformats.org/officeDocument/2006/relationships/image" Target="../media/image125.png"/><Relationship Id="rId54" Type="http://schemas.openxmlformats.org/officeDocument/2006/relationships/image" Target="../media/image297.svg"/><Relationship Id="rId75" Type="http://schemas.openxmlformats.org/officeDocument/2006/relationships/image" Target="../media/image318.png"/><Relationship Id="rId96" Type="http://schemas.openxmlformats.org/officeDocument/2006/relationships/image" Target="../media/image339.svg"/><Relationship Id="rId140" Type="http://schemas.openxmlformats.org/officeDocument/2006/relationships/image" Target="../media/image382.png"/><Relationship Id="rId161" Type="http://schemas.openxmlformats.org/officeDocument/2006/relationships/image" Target="../media/image403.svg"/><Relationship Id="rId182" Type="http://schemas.openxmlformats.org/officeDocument/2006/relationships/image" Target="../media/image424.png"/><Relationship Id="rId6" Type="http://schemas.openxmlformats.org/officeDocument/2006/relationships/image" Target="../media/image127.png"/><Relationship Id="rId23" Type="http://schemas.openxmlformats.org/officeDocument/2006/relationships/image" Target="../media/image266.png"/><Relationship Id="rId119" Type="http://schemas.openxmlformats.org/officeDocument/2006/relationships/image" Target="../media/image362.png"/><Relationship Id="rId44" Type="http://schemas.openxmlformats.org/officeDocument/2006/relationships/image" Target="../media/image287.svg"/><Relationship Id="rId65" Type="http://schemas.openxmlformats.org/officeDocument/2006/relationships/image" Target="../media/image308.png"/><Relationship Id="rId86" Type="http://schemas.openxmlformats.org/officeDocument/2006/relationships/image" Target="../media/image329.svg"/><Relationship Id="rId130" Type="http://schemas.openxmlformats.org/officeDocument/2006/relationships/image" Target="../media/image372.png"/><Relationship Id="rId151" Type="http://schemas.openxmlformats.org/officeDocument/2006/relationships/image" Target="../media/image393.svg"/><Relationship Id="rId172" Type="http://schemas.openxmlformats.org/officeDocument/2006/relationships/image" Target="../media/image414.png"/><Relationship Id="rId13" Type="http://schemas.openxmlformats.org/officeDocument/2006/relationships/image" Target="../media/image256.png"/><Relationship Id="rId18" Type="http://schemas.openxmlformats.org/officeDocument/2006/relationships/image" Target="../media/image261.svg"/><Relationship Id="rId39" Type="http://schemas.openxmlformats.org/officeDocument/2006/relationships/image" Target="../media/image282.png"/><Relationship Id="rId109" Type="http://schemas.openxmlformats.org/officeDocument/2006/relationships/image" Target="../media/image352.png"/><Relationship Id="rId34" Type="http://schemas.openxmlformats.org/officeDocument/2006/relationships/image" Target="../media/image277.svg"/><Relationship Id="rId50" Type="http://schemas.openxmlformats.org/officeDocument/2006/relationships/image" Target="../media/image293.svg"/><Relationship Id="rId55" Type="http://schemas.openxmlformats.org/officeDocument/2006/relationships/image" Target="../media/image298.png"/><Relationship Id="rId76" Type="http://schemas.openxmlformats.org/officeDocument/2006/relationships/image" Target="../media/image319.svg"/><Relationship Id="rId97" Type="http://schemas.openxmlformats.org/officeDocument/2006/relationships/image" Target="../media/image340.png"/><Relationship Id="rId104" Type="http://schemas.openxmlformats.org/officeDocument/2006/relationships/image" Target="../media/image347.svg"/><Relationship Id="rId120" Type="http://schemas.openxmlformats.org/officeDocument/2006/relationships/image" Target="../media/image363.svg"/><Relationship Id="rId125" Type="http://schemas.openxmlformats.org/officeDocument/2006/relationships/image" Target="../media/image368.png"/><Relationship Id="rId141" Type="http://schemas.openxmlformats.org/officeDocument/2006/relationships/image" Target="../media/image383.svg"/><Relationship Id="rId146" Type="http://schemas.openxmlformats.org/officeDocument/2006/relationships/image" Target="../media/image388.png"/><Relationship Id="rId167" Type="http://schemas.openxmlformats.org/officeDocument/2006/relationships/image" Target="../media/image409.svg"/><Relationship Id="rId7" Type="http://schemas.openxmlformats.org/officeDocument/2006/relationships/image" Target="../media/image250.png"/><Relationship Id="rId71" Type="http://schemas.openxmlformats.org/officeDocument/2006/relationships/image" Target="../media/image314.png"/><Relationship Id="rId92" Type="http://schemas.openxmlformats.org/officeDocument/2006/relationships/image" Target="../media/image335.svg"/><Relationship Id="rId162" Type="http://schemas.openxmlformats.org/officeDocument/2006/relationships/image" Target="../media/image404.png"/><Relationship Id="rId183" Type="http://schemas.openxmlformats.org/officeDocument/2006/relationships/image" Target="../media/image425.svg"/><Relationship Id="rId2" Type="http://schemas.openxmlformats.org/officeDocument/2006/relationships/notesSlide" Target="../notesSlides/notesSlide30.xml"/><Relationship Id="rId29" Type="http://schemas.openxmlformats.org/officeDocument/2006/relationships/image" Target="../media/image272.png"/><Relationship Id="rId24" Type="http://schemas.openxmlformats.org/officeDocument/2006/relationships/image" Target="../media/image267.svg"/><Relationship Id="rId40" Type="http://schemas.openxmlformats.org/officeDocument/2006/relationships/image" Target="../media/image283.svg"/><Relationship Id="rId45" Type="http://schemas.openxmlformats.org/officeDocument/2006/relationships/image" Target="../media/image288.png"/><Relationship Id="rId66" Type="http://schemas.openxmlformats.org/officeDocument/2006/relationships/image" Target="../media/image309.svg"/><Relationship Id="rId87" Type="http://schemas.openxmlformats.org/officeDocument/2006/relationships/image" Target="../media/image330.png"/><Relationship Id="rId110" Type="http://schemas.openxmlformats.org/officeDocument/2006/relationships/image" Target="../media/image353.svg"/><Relationship Id="rId115" Type="http://schemas.openxmlformats.org/officeDocument/2006/relationships/image" Target="../media/image358.png"/><Relationship Id="rId131" Type="http://schemas.openxmlformats.org/officeDocument/2006/relationships/image" Target="../media/image373.svg"/><Relationship Id="rId136" Type="http://schemas.openxmlformats.org/officeDocument/2006/relationships/image" Target="../media/image378.png"/><Relationship Id="rId157" Type="http://schemas.openxmlformats.org/officeDocument/2006/relationships/image" Target="../media/image399.svg"/><Relationship Id="rId178" Type="http://schemas.openxmlformats.org/officeDocument/2006/relationships/image" Target="../media/image420.png"/><Relationship Id="rId61" Type="http://schemas.openxmlformats.org/officeDocument/2006/relationships/image" Target="../media/image304.png"/><Relationship Id="rId82" Type="http://schemas.openxmlformats.org/officeDocument/2006/relationships/image" Target="../media/image325.svg"/><Relationship Id="rId152" Type="http://schemas.openxmlformats.org/officeDocument/2006/relationships/image" Target="../media/image394.png"/><Relationship Id="rId173" Type="http://schemas.openxmlformats.org/officeDocument/2006/relationships/image" Target="../media/image415.svg"/><Relationship Id="rId19" Type="http://schemas.openxmlformats.org/officeDocument/2006/relationships/image" Target="../media/image262.png"/><Relationship Id="rId14" Type="http://schemas.openxmlformats.org/officeDocument/2006/relationships/image" Target="../media/image257.svg"/><Relationship Id="rId30" Type="http://schemas.openxmlformats.org/officeDocument/2006/relationships/image" Target="../media/image273.svg"/><Relationship Id="rId35" Type="http://schemas.openxmlformats.org/officeDocument/2006/relationships/image" Target="../media/image278.png"/><Relationship Id="rId56" Type="http://schemas.openxmlformats.org/officeDocument/2006/relationships/image" Target="../media/image299.svg"/><Relationship Id="rId77" Type="http://schemas.openxmlformats.org/officeDocument/2006/relationships/image" Target="../media/image320.png"/><Relationship Id="rId100" Type="http://schemas.openxmlformats.org/officeDocument/2006/relationships/image" Target="../media/image343.svg"/><Relationship Id="rId105" Type="http://schemas.openxmlformats.org/officeDocument/2006/relationships/image" Target="../media/image348.png"/><Relationship Id="rId126" Type="http://schemas.openxmlformats.org/officeDocument/2006/relationships/image" Target="../media/image369.svg"/><Relationship Id="rId147" Type="http://schemas.openxmlformats.org/officeDocument/2006/relationships/image" Target="../media/image389.svg"/><Relationship Id="rId168" Type="http://schemas.openxmlformats.org/officeDocument/2006/relationships/image" Target="../media/image410.png"/><Relationship Id="rId8" Type="http://schemas.openxmlformats.org/officeDocument/2006/relationships/image" Target="../media/image251.svg"/><Relationship Id="rId51" Type="http://schemas.openxmlformats.org/officeDocument/2006/relationships/image" Target="../media/image294.png"/><Relationship Id="rId72" Type="http://schemas.openxmlformats.org/officeDocument/2006/relationships/image" Target="../media/image315.svg"/><Relationship Id="rId93" Type="http://schemas.openxmlformats.org/officeDocument/2006/relationships/image" Target="../media/image336.png"/><Relationship Id="rId98" Type="http://schemas.openxmlformats.org/officeDocument/2006/relationships/image" Target="../media/image341.svg"/><Relationship Id="rId121" Type="http://schemas.openxmlformats.org/officeDocument/2006/relationships/image" Target="../media/image364.png"/><Relationship Id="rId142" Type="http://schemas.openxmlformats.org/officeDocument/2006/relationships/image" Target="../media/image384.png"/><Relationship Id="rId163" Type="http://schemas.openxmlformats.org/officeDocument/2006/relationships/image" Target="../media/image405.svg"/><Relationship Id="rId184" Type="http://schemas.openxmlformats.org/officeDocument/2006/relationships/image" Target="../media/image426.png"/><Relationship Id="rId3" Type="http://schemas.openxmlformats.org/officeDocument/2006/relationships/image" Target="../media/image248.png"/><Relationship Id="rId25" Type="http://schemas.openxmlformats.org/officeDocument/2006/relationships/image" Target="../media/image268.png"/><Relationship Id="rId46" Type="http://schemas.openxmlformats.org/officeDocument/2006/relationships/image" Target="../media/image289.svg"/><Relationship Id="rId67" Type="http://schemas.openxmlformats.org/officeDocument/2006/relationships/image" Target="../media/image310.png"/><Relationship Id="rId116" Type="http://schemas.openxmlformats.org/officeDocument/2006/relationships/image" Target="../media/image359.svg"/><Relationship Id="rId137" Type="http://schemas.openxmlformats.org/officeDocument/2006/relationships/image" Target="../media/image379.svg"/><Relationship Id="rId158" Type="http://schemas.openxmlformats.org/officeDocument/2006/relationships/image" Target="../media/image400.png"/><Relationship Id="rId20" Type="http://schemas.openxmlformats.org/officeDocument/2006/relationships/image" Target="../media/image263.svg"/><Relationship Id="rId41" Type="http://schemas.openxmlformats.org/officeDocument/2006/relationships/image" Target="../media/image284.png"/><Relationship Id="rId62" Type="http://schemas.openxmlformats.org/officeDocument/2006/relationships/image" Target="../media/image305.svg"/><Relationship Id="rId83" Type="http://schemas.openxmlformats.org/officeDocument/2006/relationships/image" Target="../media/image326.png"/><Relationship Id="rId88" Type="http://schemas.openxmlformats.org/officeDocument/2006/relationships/image" Target="../media/image331.svg"/><Relationship Id="rId111" Type="http://schemas.openxmlformats.org/officeDocument/2006/relationships/image" Target="../media/image354.png"/><Relationship Id="rId132" Type="http://schemas.openxmlformats.org/officeDocument/2006/relationships/image" Target="../media/image374.png"/><Relationship Id="rId153" Type="http://schemas.openxmlformats.org/officeDocument/2006/relationships/image" Target="../media/image395.svg"/><Relationship Id="rId174" Type="http://schemas.openxmlformats.org/officeDocument/2006/relationships/image" Target="../media/image416.png"/><Relationship Id="rId179" Type="http://schemas.openxmlformats.org/officeDocument/2006/relationships/image" Target="../media/image421.svg"/><Relationship Id="rId15" Type="http://schemas.openxmlformats.org/officeDocument/2006/relationships/image" Target="../media/image258.png"/><Relationship Id="rId36" Type="http://schemas.openxmlformats.org/officeDocument/2006/relationships/image" Target="../media/image279.svg"/><Relationship Id="rId57" Type="http://schemas.openxmlformats.org/officeDocument/2006/relationships/image" Target="../media/image300.png"/><Relationship Id="rId106" Type="http://schemas.openxmlformats.org/officeDocument/2006/relationships/image" Target="../media/image349.svg"/><Relationship Id="rId127" Type="http://schemas.openxmlformats.org/officeDocument/2006/relationships/image" Target="../media/image370.png"/><Relationship Id="rId10" Type="http://schemas.openxmlformats.org/officeDocument/2006/relationships/image" Target="../media/image253.svg"/><Relationship Id="rId31" Type="http://schemas.openxmlformats.org/officeDocument/2006/relationships/image" Target="../media/image274.png"/><Relationship Id="rId52" Type="http://schemas.openxmlformats.org/officeDocument/2006/relationships/image" Target="../media/image295.svg"/><Relationship Id="rId73" Type="http://schemas.openxmlformats.org/officeDocument/2006/relationships/image" Target="../media/image316.png"/><Relationship Id="rId78" Type="http://schemas.openxmlformats.org/officeDocument/2006/relationships/image" Target="../media/image321.svg"/><Relationship Id="rId94" Type="http://schemas.openxmlformats.org/officeDocument/2006/relationships/image" Target="../media/image337.svg"/><Relationship Id="rId99" Type="http://schemas.openxmlformats.org/officeDocument/2006/relationships/image" Target="../media/image342.png"/><Relationship Id="rId101" Type="http://schemas.openxmlformats.org/officeDocument/2006/relationships/image" Target="../media/image344.png"/><Relationship Id="rId122" Type="http://schemas.openxmlformats.org/officeDocument/2006/relationships/image" Target="../media/image365.svg"/><Relationship Id="rId143" Type="http://schemas.openxmlformats.org/officeDocument/2006/relationships/image" Target="../media/image385.svg"/><Relationship Id="rId148" Type="http://schemas.openxmlformats.org/officeDocument/2006/relationships/image" Target="../media/image390.png"/><Relationship Id="rId164" Type="http://schemas.openxmlformats.org/officeDocument/2006/relationships/image" Target="../media/image406.png"/><Relationship Id="rId169" Type="http://schemas.openxmlformats.org/officeDocument/2006/relationships/image" Target="../media/image411.svg"/><Relationship Id="rId185" Type="http://schemas.openxmlformats.org/officeDocument/2006/relationships/image" Target="../media/image427.svg"/><Relationship Id="rId4" Type="http://schemas.openxmlformats.org/officeDocument/2006/relationships/image" Target="../media/image249.svg"/><Relationship Id="rId9" Type="http://schemas.openxmlformats.org/officeDocument/2006/relationships/image" Target="../media/image252.png"/><Relationship Id="rId180" Type="http://schemas.openxmlformats.org/officeDocument/2006/relationships/image" Target="../media/image422.png"/><Relationship Id="rId26" Type="http://schemas.openxmlformats.org/officeDocument/2006/relationships/image" Target="../media/image269.svg"/><Relationship Id="rId47" Type="http://schemas.openxmlformats.org/officeDocument/2006/relationships/image" Target="../media/image290.png"/><Relationship Id="rId68" Type="http://schemas.openxmlformats.org/officeDocument/2006/relationships/image" Target="../media/image311.svg"/><Relationship Id="rId89" Type="http://schemas.openxmlformats.org/officeDocument/2006/relationships/image" Target="../media/image332.png"/><Relationship Id="rId112" Type="http://schemas.openxmlformats.org/officeDocument/2006/relationships/image" Target="../media/image355.svg"/><Relationship Id="rId133" Type="http://schemas.openxmlformats.org/officeDocument/2006/relationships/image" Target="../media/image375.svg"/><Relationship Id="rId154" Type="http://schemas.openxmlformats.org/officeDocument/2006/relationships/image" Target="../media/image396.png"/><Relationship Id="rId175" Type="http://schemas.openxmlformats.org/officeDocument/2006/relationships/image" Target="../media/image417.svg"/><Relationship Id="rId16" Type="http://schemas.openxmlformats.org/officeDocument/2006/relationships/image" Target="../media/image259.svg"/><Relationship Id="rId37" Type="http://schemas.openxmlformats.org/officeDocument/2006/relationships/image" Target="../media/image280.png"/><Relationship Id="rId58" Type="http://schemas.openxmlformats.org/officeDocument/2006/relationships/image" Target="../media/image301.svg"/><Relationship Id="rId79" Type="http://schemas.openxmlformats.org/officeDocument/2006/relationships/image" Target="../media/image322.png"/><Relationship Id="rId102" Type="http://schemas.openxmlformats.org/officeDocument/2006/relationships/image" Target="../media/image345.svg"/><Relationship Id="rId123" Type="http://schemas.openxmlformats.org/officeDocument/2006/relationships/image" Target="../media/image366.png"/><Relationship Id="rId144" Type="http://schemas.openxmlformats.org/officeDocument/2006/relationships/image" Target="../media/image386.png"/><Relationship Id="rId90" Type="http://schemas.openxmlformats.org/officeDocument/2006/relationships/image" Target="../media/image333.svg"/><Relationship Id="rId165" Type="http://schemas.openxmlformats.org/officeDocument/2006/relationships/image" Target="../media/image407.svg"/><Relationship Id="rId186" Type="http://schemas.openxmlformats.org/officeDocument/2006/relationships/image" Target="../media/image428.png"/><Relationship Id="rId27" Type="http://schemas.openxmlformats.org/officeDocument/2006/relationships/image" Target="../media/image270.png"/><Relationship Id="rId48" Type="http://schemas.openxmlformats.org/officeDocument/2006/relationships/image" Target="../media/image291.svg"/><Relationship Id="rId69" Type="http://schemas.openxmlformats.org/officeDocument/2006/relationships/image" Target="../media/image312.png"/><Relationship Id="rId113" Type="http://schemas.openxmlformats.org/officeDocument/2006/relationships/image" Target="../media/image356.png"/><Relationship Id="rId134" Type="http://schemas.openxmlformats.org/officeDocument/2006/relationships/image" Target="../media/image376.png"/><Relationship Id="rId80" Type="http://schemas.openxmlformats.org/officeDocument/2006/relationships/image" Target="../media/image323.svg"/><Relationship Id="rId155" Type="http://schemas.openxmlformats.org/officeDocument/2006/relationships/image" Target="../media/image397.svg"/><Relationship Id="rId176" Type="http://schemas.openxmlformats.org/officeDocument/2006/relationships/image" Target="../media/image418.png"/><Relationship Id="rId17" Type="http://schemas.openxmlformats.org/officeDocument/2006/relationships/image" Target="../media/image260.png"/><Relationship Id="rId38" Type="http://schemas.openxmlformats.org/officeDocument/2006/relationships/image" Target="../media/image281.svg"/><Relationship Id="rId59" Type="http://schemas.openxmlformats.org/officeDocument/2006/relationships/image" Target="../media/image302.png"/><Relationship Id="rId103" Type="http://schemas.openxmlformats.org/officeDocument/2006/relationships/image" Target="../media/image346.png"/><Relationship Id="rId124" Type="http://schemas.openxmlformats.org/officeDocument/2006/relationships/image" Target="../media/image367.svg"/><Relationship Id="rId70" Type="http://schemas.openxmlformats.org/officeDocument/2006/relationships/image" Target="../media/image313.svg"/><Relationship Id="rId91" Type="http://schemas.openxmlformats.org/officeDocument/2006/relationships/image" Target="../media/image334.png"/><Relationship Id="rId145" Type="http://schemas.openxmlformats.org/officeDocument/2006/relationships/image" Target="../media/image387.svg"/><Relationship Id="rId166" Type="http://schemas.openxmlformats.org/officeDocument/2006/relationships/image" Target="../media/image408.png"/><Relationship Id="rId187" Type="http://schemas.openxmlformats.org/officeDocument/2006/relationships/image" Target="../media/image429.svg"/><Relationship Id="rId1" Type="http://schemas.openxmlformats.org/officeDocument/2006/relationships/slideLayout" Target="../slideLayouts/slideLayout7.xml"/><Relationship Id="rId28" Type="http://schemas.openxmlformats.org/officeDocument/2006/relationships/image" Target="../media/image271.svg"/><Relationship Id="rId49" Type="http://schemas.openxmlformats.org/officeDocument/2006/relationships/image" Target="../media/image292.png"/><Relationship Id="rId114" Type="http://schemas.openxmlformats.org/officeDocument/2006/relationships/image" Target="../media/image357.svg"/><Relationship Id="rId60" Type="http://schemas.openxmlformats.org/officeDocument/2006/relationships/image" Target="../media/image303.svg"/><Relationship Id="rId81" Type="http://schemas.openxmlformats.org/officeDocument/2006/relationships/image" Target="../media/image324.png"/><Relationship Id="rId135" Type="http://schemas.openxmlformats.org/officeDocument/2006/relationships/image" Target="../media/image377.svg"/><Relationship Id="rId156" Type="http://schemas.openxmlformats.org/officeDocument/2006/relationships/image" Target="../media/image398.png"/><Relationship Id="rId177" Type="http://schemas.openxmlformats.org/officeDocument/2006/relationships/image" Target="../media/image419.svg"/></Relationships>
</file>

<file path=ppt/slides/_rels/slide31.xml.rels><?xml version="1.0" encoding="UTF-8" standalone="yes"?>
<Relationships xmlns="http://schemas.openxmlformats.org/package/2006/relationships"><Relationship Id="rId26" Type="http://schemas.openxmlformats.org/officeDocument/2006/relationships/image" Target="../media/image450.png"/><Relationship Id="rId21" Type="http://schemas.openxmlformats.org/officeDocument/2006/relationships/image" Target="../media/image445.svg"/><Relationship Id="rId42" Type="http://schemas.openxmlformats.org/officeDocument/2006/relationships/image" Target="../media/image466.png"/><Relationship Id="rId47" Type="http://schemas.openxmlformats.org/officeDocument/2006/relationships/image" Target="../media/image471.svg"/><Relationship Id="rId63" Type="http://schemas.openxmlformats.org/officeDocument/2006/relationships/image" Target="../media/image487.svg"/><Relationship Id="rId68" Type="http://schemas.openxmlformats.org/officeDocument/2006/relationships/image" Target="../media/image492.png"/><Relationship Id="rId2" Type="http://schemas.openxmlformats.org/officeDocument/2006/relationships/notesSlide" Target="../notesSlides/notesSlide31.xml"/><Relationship Id="rId16" Type="http://schemas.openxmlformats.org/officeDocument/2006/relationships/image" Target="../media/image440.png"/><Relationship Id="rId29" Type="http://schemas.openxmlformats.org/officeDocument/2006/relationships/image" Target="../media/image453.svg"/><Relationship Id="rId11" Type="http://schemas.openxmlformats.org/officeDocument/2006/relationships/image" Target="../media/image435.svg"/><Relationship Id="rId24" Type="http://schemas.openxmlformats.org/officeDocument/2006/relationships/image" Target="../media/image448.png"/><Relationship Id="rId32" Type="http://schemas.openxmlformats.org/officeDocument/2006/relationships/image" Target="../media/image456.png"/><Relationship Id="rId37" Type="http://schemas.openxmlformats.org/officeDocument/2006/relationships/image" Target="../media/image461.svg"/><Relationship Id="rId40" Type="http://schemas.openxmlformats.org/officeDocument/2006/relationships/image" Target="../media/image464.png"/><Relationship Id="rId45" Type="http://schemas.openxmlformats.org/officeDocument/2006/relationships/image" Target="../media/image469.svg"/><Relationship Id="rId53" Type="http://schemas.openxmlformats.org/officeDocument/2006/relationships/image" Target="../media/image477.svg"/><Relationship Id="rId58" Type="http://schemas.openxmlformats.org/officeDocument/2006/relationships/image" Target="../media/image482.png"/><Relationship Id="rId66" Type="http://schemas.openxmlformats.org/officeDocument/2006/relationships/image" Target="../media/image490.png"/><Relationship Id="rId5" Type="http://schemas.openxmlformats.org/officeDocument/2006/relationships/image" Target="../media/image127.png"/><Relationship Id="rId61" Type="http://schemas.openxmlformats.org/officeDocument/2006/relationships/image" Target="../media/image485.svg"/><Relationship Id="rId19" Type="http://schemas.openxmlformats.org/officeDocument/2006/relationships/image" Target="../media/image443.svg"/><Relationship Id="rId14" Type="http://schemas.openxmlformats.org/officeDocument/2006/relationships/image" Target="../media/image438.png"/><Relationship Id="rId22" Type="http://schemas.openxmlformats.org/officeDocument/2006/relationships/image" Target="../media/image446.png"/><Relationship Id="rId27" Type="http://schemas.openxmlformats.org/officeDocument/2006/relationships/image" Target="../media/image451.svg"/><Relationship Id="rId30" Type="http://schemas.openxmlformats.org/officeDocument/2006/relationships/image" Target="../media/image454.png"/><Relationship Id="rId35" Type="http://schemas.openxmlformats.org/officeDocument/2006/relationships/image" Target="../media/image459.svg"/><Relationship Id="rId43" Type="http://schemas.openxmlformats.org/officeDocument/2006/relationships/image" Target="../media/image467.svg"/><Relationship Id="rId48" Type="http://schemas.openxmlformats.org/officeDocument/2006/relationships/image" Target="../media/image472.png"/><Relationship Id="rId56" Type="http://schemas.openxmlformats.org/officeDocument/2006/relationships/image" Target="../media/image480.png"/><Relationship Id="rId64" Type="http://schemas.openxmlformats.org/officeDocument/2006/relationships/image" Target="../media/image488.png"/><Relationship Id="rId69" Type="http://schemas.openxmlformats.org/officeDocument/2006/relationships/image" Target="../media/image493.svg"/><Relationship Id="rId8" Type="http://schemas.openxmlformats.org/officeDocument/2006/relationships/image" Target="../media/image432.png"/><Relationship Id="rId51" Type="http://schemas.openxmlformats.org/officeDocument/2006/relationships/image" Target="../media/image475.svg"/><Relationship Id="rId72" Type="http://schemas.openxmlformats.org/officeDocument/2006/relationships/image" Target="../media/image496.png"/><Relationship Id="rId3" Type="http://schemas.openxmlformats.org/officeDocument/2006/relationships/image" Target="../media/image430.png"/><Relationship Id="rId12" Type="http://schemas.openxmlformats.org/officeDocument/2006/relationships/image" Target="../media/image436.png"/><Relationship Id="rId17" Type="http://schemas.openxmlformats.org/officeDocument/2006/relationships/image" Target="../media/image441.svg"/><Relationship Id="rId25" Type="http://schemas.openxmlformats.org/officeDocument/2006/relationships/image" Target="../media/image449.svg"/><Relationship Id="rId33" Type="http://schemas.openxmlformats.org/officeDocument/2006/relationships/image" Target="../media/image457.svg"/><Relationship Id="rId38" Type="http://schemas.openxmlformats.org/officeDocument/2006/relationships/image" Target="../media/image462.png"/><Relationship Id="rId46" Type="http://schemas.openxmlformats.org/officeDocument/2006/relationships/image" Target="../media/image470.png"/><Relationship Id="rId59" Type="http://schemas.openxmlformats.org/officeDocument/2006/relationships/image" Target="../media/image483.svg"/><Relationship Id="rId67" Type="http://schemas.openxmlformats.org/officeDocument/2006/relationships/image" Target="../media/image491.svg"/><Relationship Id="rId20" Type="http://schemas.openxmlformats.org/officeDocument/2006/relationships/image" Target="../media/image444.png"/><Relationship Id="rId41" Type="http://schemas.openxmlformats.org/officeDocument/2006/relationships/image" Target="../media/image465.svg"/><Relationship Id="rId54" Type="http://schemas.openxmlformats.org/officeDocument/2006/relationships/image" Target="../media/image478.png"/><Relationship Id="rId62" Type="http://schemas.openxmlformats.org/officeDocument/2006/relationships/image" Target="../media/image486.png"/><Relationship Id="rId70" Type="http://schemas.openxmlformats.org/officeDocument/2006/relationships/image" Target="../media/image494.png"/><Relationship Id="rId1" Type="http://schemas.openxmlformats.org/officeDocument/2006/relationships/slideLayout" Target="../slideLayouts/slideLayout7.xml"/><Relationship Id="rId6" Type="http://schemas.openxmlformats.org/officeDocument/2006/relationships/image" Target="../media/image125.png"/><Relationship Id="rId15" Type="http://schemas.openxmlformats.org/officeDocument/2006/relationships/image" Target="../media/image439.svg"/><Relationship Id="rId23" Type="http://schemas.openxmlformats.org/officeDocument/2006/relationships/image" Target="../media/image447.svg"/><Relationship Id="rId28" Type="http://schemas.openxmlformats.org/officeDocument/2006/relationships/image" Target="../media/image452.png"/><Relationship Id="rId36" Type="http://schemas.openxmlformats.org/officeDocument/2006/relationships/image" Target="../media/image460.png"/><Relationship Id="rId49" Type="http://schemas.openxmlformats.org/officeDocument/2006/relationships/image" Target="../media/image473.svg"/><Relationship Id="rId57" Type="http://schemas.openxmlformats.org/officeDocument/2006/relationships/image" Target="../media/image481.svg"/><Relationship Id="rId10" Type="http://schemas.openxmlformats.org/officeDocument/2006/relationships/image" Target="../media/image434.png"/><Relationship Id="rId31" Type="http://schemas.openxmlformats.org/officeDocument/2006/relationships/image" Target="../media/image455.svg"/><Relationship Id="rId44" Type="http://schemas.openxmlformats.org/officeDocument/2006/relationships/image" Target="../media/image468.png"/><Relationship Id="rId52" Type="http://schemas.openxmlformats.org/officeDocument/2006/relationships/image" Target="../media/image476.png"/><Relationship Id="rId60" Type="http://schemas.openxmlformats.org/officeDocument/2006/relationships/image" Target="../media/image484.png"/><Relationship Id="rId65" Type="http://schemas.openxmlformats.org/officeDocument/2006/relationships/image" Target="../media/image489.svg"/><Relationship Id="rId73" Type="http://schemas.openxmlformats.org/officeDocument/2006/relationships/image" Target="../media/image497.svg"/><Relationship Id="rId4" Type="http://schemas.openxmlformats.org/officeDocument/2006/relationships/image" Target="../media/image431.svg"/><Relationship Id="rId9" Type="http://schemas.openxmlformats.org/officeDocument/2006/relationships/image" Target="../media/image433.svg"/><Relationship Id="rId13" Type="http://schemas.openxmlformats.org/officeDocument/2006/relationships/image" Target="../media/image437.svg"/><Relationship Id="rId18" Type="http://schemas.openxmlformats.org/officeDocument/2006/relationships/image" Target="../media/image442.png"/><Relationship Id="rId39" Type="http://schemas.openxmlformats.org/officeDocument/2006/relationships/image" Target="../media/image463.svg"/><Relationship Id="rId34" Type="http://schemas.openxmlformats.org/officeDocument/2006/relationships/image" Target="../media/image458.png"/><Relationship Id="rId50" Type="http://schemas.openxmlformats.org/officeDocument/2006/relationships/image" Target="../media/image474.png"/><Relationship Id="rId55" Type="http://schemas.openxmlformats.org/officeDocument/2006/relationships/image" Target="../media/image479.svg"/><Relationship Id="rId7" Type="http://schemas.openxmlformats.org/officeDocument/2006/relationships/image" Target="../media/image126.png"/><Relationship Id="rId71" Type="http://schemas.openxmlformats.org/officeDocument/2006/relationships/image" Target="../media/image495.svg"/></Relationships>
</file>

<file path=ppt/slides/_rels/slide32.xml.rels><?xml version="1.0" encoding="UTF-8" standalone="yes"?>
<Relationships xmlns="http://schemas.openxmlformats.org/package/2006/relationships"><Relationship Id="rId26" Type="http://schemas.openxmlformats.org/officeDocument/2006/relationships/image" Target="../media/image521.svg"/><Relationship Id="rId21" Type="http://schemas.openxmlformats.org/officeDocument/2006/relationships/image" Target="../media/image516.png"/><Relationship Id="rId42" Type="http://schemas.openxmlformats.org/officeDocument/2006/relationships/image" Target="../media/image537.svg"/><Relationship Id="rId47" Type="http://schemas.openxmlformats.org/officeDocument/2006/relationships/image" Target="../media/image542.png"/><Relationship Id="rId63" Type="http://schemas.openxmlformats.org/officeDocument/2006/relationships/image" Target="../media/image558.png"/><Relationship Id="rId68" Type="http://schemas.openxmlformats.org/officeDocument/2006/relationships/image" Target="../media/image563.svg"/><Relationship Id="rId2" Type="http://schemas.openxmlformats.org/officeDocument/2006/relationships/notesSlide" Target="../notesSlides/notesSlide32.xml"/><Relationship Id="rId16" Type="http://schemas.openxmlformats.org/officeDocument/2006/relationships/image" Target="../media/image511.svg"/><Relationship Id="rId29" Type="http://schemas.openxmlformats.org/officeDocument/2006/relationships/image" Target="../media/image524.png"/><Relationship Id="rId11" Type="http://schemas.openxmlformats.org/officeDocument/2006/relationships/image" Target="../media/image506.png"/><Relationship Id="rId24" Type="http://schemas.openxmlformats.org/officeDocument/2006/relationships/image" Target="../media/image519.svg"/><Relationship Id="rId32" Type="http://schemas.openxmlformats.org/officeDocument/2006/relationships/image" Target="../media/image527.svg"/><Relationship Id="rId37" Type="http://schemas.openxmlformats.org/officeDocument/2006/relationships/image" Target="../media/image532.png"/><Relationship Id="rId40" Type="http://schemas.openxmlformats.org/officeDocument/2006/relationships/image" Target="../media/image535.svg"/><Relationship Id="rId45" Type="http://schemas.openxmlformats.org/officeDocument/2006/relationships/image" Target="../media/image540.png"/><Relationship Id="rId53" Type="http://schemas.openxmlformats.org/officeDocument/2006/relationships/image" Target="../media/image548.png"/><Relationship Id="rId58" Type="http://schemas.openxmlformats.org/officeDocument/2006/relationships/image" Target="../media/image553.svg"/><Relationship Id="rId66" Type="http://schemas.openxmlformats.org/officeDocument/2006/relationships/image" Target="../media/image561.svg"/><Relationship Id="rId74" Type="http://schemas.openxmlformats.org/officeDocument/2006/relationships/image" Target="../media/image569.svg"/><Relationship Id="rId5" Type="http://schemas.openxmlformats.org/officeDocument/2006/relationships/image" Target="../media/image500.png"/><Relationship Id="rId61" Type="http://schemas.openxmlformats.org/officeDocument/2006/relationships/image" Target="../media/image556.png"/><Relationship Id="rId19" Type="http://schemas.openxmlformats.org/officeDocument/2006/relationships/image" Target="../media/image514.png"/><Relationship Id="rId14" Type="http://schemas.openxmlformats.org/officeDocument/2006/relationships/image" Target="../media/image509.svg"/><Relationship Id="rId22" Type="http://schemas.openxmlformats.org/officeDocument/2006/relationships/image" Target="../media/image517.svg"/><Relationship Id="rId27" Type="http://schemas.openxmlformats.org/officeDocument/2006/relationships/image" Target="../media/image522.png"/><Relationship Id="rId30" Type="http://schemas.openxmlformats.org/officeDocument/2006/relationships/image" Target="../media/image525.svg"/><Relationship Id="rId35" Type="http://schemas.openxmlformats.org/officeDocument/2006/relationships/image" Target="../media/image530.png"/><Relationship Id="rId43" Type="http://schemas.openxmlformats.org/officeDocument/2006/relationships/image" Target="../media/image538.png"/><Relationship Id="rId48" Type="http://schemas.openxmlformats.org/officeDocument/2006/relationships/image" Target="../media/image543.svg"/><Relationship Id="rId56" Type="http://schemas.openxmlformats.org/officeDocument/2006/relationships/image" Target="../media/image551.svg"/><Relationship Id="rId64" Type="http://schemas.openxmlformats.org/officeDocument/2006/relationships/image" Target="../media/image559.svg"/><Relationship Id="rId69" Type="http://schemas.openxmlformats.org/officeDocument/2006/relationships/image" Target="../media/image564.png"/><Relationship Id="rId8" Type="http://schemas.openxmlformats.org/officeDocument/2006/relationships/image" Target="../media/image503.svg"/><Relationship Id="rId51" Type="http://schemas.openxmlformats.org/officeDocument/2006/relationships/image" Target="../media/image546.png"/><Relationship Id="rId72" Type="http://schemas.openxmlformats.org/officeDocument/2006/relationships/image" Target="../media/image567.svg"/><Relationship Id="rId3" Type="http://schemas.openxmlformats.org/officeDocument/2006/relationships/image" Target="../media/image498.png"/><Relationship Id="rId12" Type="http://schemas.openxmlformats.org/officeDocument/2006/relationships/image" Target="../media/image507.svg"/><Relationship Id="rId17" Type="http://schemas.openxmlformats.org/officeDocument/2006/relationships/image" Target="../media/image512.png"/><Relationship Id="rId25" Type="http://schemas.openxmlformats.org/officeDocument/2006/relationships/image" Target="../media/image520.png"/><Relationship Id="rId33" Type="http://schemas.openxmlformats.org/officeDocument/2006/relationships/image" Target="../media/image528.png"/><Relationship Id="rId38" Type="http://schemas.openxmlformats.org/officeDocument/2006/relationships/image" Target="../media/image533.svg"/><Relationship Id="rId46" Type="http://schemas.openxmlformats.org/officeDocument/2006/relationships/image" Target="../media/image541.svg"/><Relationship Id="rId59" Type="http://schemas.openxmlformats.org/officeDocument/2006/relationships/image" Target="../media/image554.png"/><Relationship Id="rId67" Type="http://schemas.openxmlformats.org/officeDocument/2006/relationships/image" Target="../media/image562.png"/><Relationship Id="rId20" Type="http://schemas.openxmlformats.org/officeDocument/2006/relationships/image" Target="../media/image515.svg"/><Relationship Id="rId41" Type="http://schemas.openxmlformats.org/officeDocument/2006/relationships/image" Target="../media/image536.png"/><Relationship Id="rId54" Type="http://schemas.openxmlformats.org/officeDocument/2006/relationships/image" Target="../media/image549.svg"/><Relationship Id="rId62" Type="http://schemas.openxmlformats.org/officeDocument/2006/relationships/image" Target="../media/image557.svg"/><Relationship Id="rId70" Type="http://schemas.openxmlformats.org/officeDocument/2006/relationships/image" Target="../media/image565.png"/><Relationship Id="rId1" Type="http://schemas.openxmlformats.org/officeDocument/2006/relationships/slideLayout" Target="../slideLayouts/slideLayout7.xml"/><Relationship Id="rId6" Type="http://schemas.openxmlformats.org/officeDocument/2006/relationships/image" Target="../media/image501.svg"/><Relationship Id="rId15" Type="http://schemas.openxmlformats.org/officeDocument/2006/relationships/image" Target="../media/image510.png"/><Relationship Id="rId23" Type="http://schemas.openxmlformats.org/officeDocument/2006/relationships/image" Target="../media/image518.png"/><Relationship Id="rId28" Type="http://schemas.openxmlformats.org/officeDocument/2006/relationships/image" Target="../media/image523.svg"/><Relationship Id="rId36" Type="http://schemas.openxmlformats.org/officeDocument/2006/relationships/image" Target="../media/image531.svg"/><Relationship Id="rId49" Type="http://schemas.openxmlformats.org/officeDocument/2006/relationships/image" Target="../media/image544.png"/><Relationship Id="rId57" Type="http://schemas.openxmlformats.org/officeDocument/2006/relationships/image" Target="../media/image552.png"/><Relationship Id="rId10" Type="http://schemas.openxmlformats.org/officeDocument/2006/relationships/image" Target="../media/image505.svg"/><Relationship Id="rId31" Type="http://schemas.openxmlformats.org/officeDocument/2006/relationships/image" Target="../media/image526.png"/><Relationship Id="rId44" Type="http://schemas.openxmlformats.org/officeDocument/2006/relationships/image" Target="../media/image539.svg"/><Relationship Id="rId52" Type="http://schemas.openxmlformats.org/officeDocument/2006/relationships/image" Target="../media/image547.svg"/><Relationship Id="rId60" Type="http://schemas.openxmlformats.org/officeDocument/2006/relationships/image" Target="../media/image555.svg"/><Relationship Id="rId65" Type="http://schemas.openxmlformats.org/officeDocument/2006/relationships/image" Target="../media/image560.png"/><Relationship Id="rId73" Type="http://schemas.openxmlformats.org/officeDocument/2006/relationships/image" Target="../media/image568.png"/><Relationship Id="rId4" Type="http://schemas.openxmlformats.org/officeDocument/2006/relationships/image" Target="../media/image499.png"/><Relationship Id="rId9" Type="http://schemas.openxmlformats.org/officeDocument/2006/relationships/image" Target="../media/image504.png"/><Relationship Id="rId13" Type="http://schemas.openxmlformats.org/officeDocument/2006/relationships/image" Target="../media/image508.png"/><Relationship Id="rId18" Type="http://schemas.openxmlformats.org/officeDocument/2006/relationships/image" Target="../media/image513.svg"/><Relationship Id="rId39" Type="http://schemas.openxmlformats.org/officeDocument/2006/relationships/image" Target="../media/image534.png"/><Relationship Id="rId34" Type="http://schemas.openxmlformats.org/officeDocument/2006/relationships/image" Target="../media/image529.svg"/><Relationship Id="rId50" Type="http://schemas.openxmlformats.org/officeDocument/2006/relationships/image" Target="../media/image545.svg"/><Relationship Id="rId55" Type="http://schemas.openxmlformats.org/officeDocument/2006/relationships/image" Target="../media/image550.png"/><Relationship Id="rId7" Type="http://schemas.openxmlformats.org/officeDocument/2006/relationships/image" Target="../media/image502.png"/><Relationship Id="rId71" Type="http://schemas.openxmlformats.org/officeDocument/2006/relationships/image" Target="../media/image566.png"/></Relationships>
</file>

<file path=ppt/slides/_rels/slide33.xml.rels><?xml version="1.0" encoding="UTF-8" standalone="yes"?>
<Relationships xmlns="http://schemas.openxmlformats.org/package/2006/relationships"><Relationship Id="rId26" Type="http://schemas.openxmlformats.org/officeDocument/2006/relationships/image" Target="../media/image587.png"/><Relationship Id="rId21" Type="http://schemas.openxmlformats.org/officeDocument/2006/relationships/image" Target="../media/image582.svg"/><Relationship Id="rId42" Type="http://schemas.openxmlformats.org/officeDocument/2006/relationships/image" Target="../media/image603.png"/><Relationship Id="rId47" Type="http://schemas.openxmlformats.org/officeDocument/2006/relationships/image" Target="../media/image608.svg"/><Relationship Id="rId63" Type="http://schemas.openxmlformats.org/officeDocument/2006/relationships/image" Target="../media/image624.svg"/><Relationship Id="rId68" Type="http://schemas.openxmlformats.org/officeDocument/2006/relationships/image" Target="../media/image629.png"/><Relationship Id="rId16" Type="http://schemas.openxmlformats.org/officeDocument/2006/relationships/image" Target="../media/image577.png"/><Relationship Id="rId11" Type="http://schemas.openxmlformats.org/officeDocument/2006/relationships/image" Target="../media/image572.svg"/><Relationship Id="rId32" Type="http://schemas.openxmlformats.org/officeDocument/2006/relationships/image" Target="../media/image593.png"/><Relationship Id="rId37" Type="http://schemas.openxmlformats.org/officeDocument/2006/relationships/image" Target="../media/image598.svg"/><Relationship Id="rId53" Type="http://schemas.openxmlformats.org/officeDocument/2006/relationships/image" Target="../media/image614.svg"/><Relationship Id="rId58" Type="http://schemas.openxmlformats.org/officeDocument/2006/relationships/image" Target="../media/image619.png"/><Relationship Id="rId74" Type="http://schemas.openxmlformats.org/officeDocument/2006/relationships/image" Target="../media/image635.png"/><Relationship Id="rId79" Type="http://schemas.openxmlformats.org/officeDocument/2006/relationships/image" Target="../media/image639.png"/><Relationship Id="rId5" Type="http://schemas.openxmlformats.org/officeDocument/2006/relationships/image" Target="../media/image430.png"/><Relationship Id="rId61" Type="http://schemas.openxmlformats.org/officeDocument/2006/relationships/image" Target="../media/image622.svg"/><Relationship Id="rId19" Type="http://schemas.openxmlformats.org/officeDocument/2006/relationships/image" Target="../media/image580.svg"/><Relationship Id="rId14" Type="http://schemas.openxmlformats.org/officeDocument/2006/relationships/image" Target="../media/image575.png"/><Relationship Id="rId22" Type="http://schemas.openxmlformats.org/officeDocument/2006/relationships/image" Target="../media/image583.png"/><Relationship Id="rId27" Type="http://schemas.openxmlformats.org/officeDocument/2006/relationships/image" Target="../media/image588.svg"/><Relationship Id="rId30" Type="http://schemas.openxmlformats.org/officeDocument/2006/relationships/image" Target="../media/image591.png"/><Relationship Id="rId35" Type="http://schemas.openxmlformats.org/officeDocument/2006/relationships/image" Target="../media/image596.svg"/><Relationship Id="rId43" Type="http://schemas.openxmlformats.org/officeDocument/2006/relationships/image" Target="../media/image604.svg"/><Relationship Id="rId48" Type="http://schemas.openxmlformats.org/officeDocument/2006/relationships/image" Target="../media/image609.png"/><Relationship Id="rId56" Type="http://schemas.openxmlformats.org/officeDocument/2006/relationships/image" Target="../media/image617.png"/><Relationship Id="rId64" Type="http://schemas.openxmlformats.org/officeDocument/2006/relationships/image" Target="../media/image625.png"/><Relationship Id="rId69" Type="http://schemas.openxmlformats.org/officeDocument/2006/relationships/image" Target="../media/image630.svg"/><Relationship Id="rId77" Type="http://schemas.openxmlformats.org/officeDocument/2006/relationships/image" Target="../media/image637.png"/><Relationship Id="rId8" Type="http://schemas.openxmlformats.org/officeDocument/2006/relationships/image" Target="../media/image499.png"/><Relationship Id="rId51" Type="http://schemas.openxmlformats.org/officeDocument/2006/relationships/image" Target="../media/image612.svg"/><Relationship Id="rId72" Type="http://schemas.openxmlformats.org/officeDocument/2006/relationships/image" Target="../media/image633.png"/><Relationship Id="rId80" Type="http://schemas.openxmlformats.org/officeDocument/2006/relationships/image" Target="../media/image108.png"/><Relationship Id="rId3" Type="http://schemas.openxmlformats.org/officeDocument/2006/relationships/image" Target="../media/image565.png"/><Relationship Id="rId12" Type="http://schemas.openxmlformats.org/officeDocument/2006/relationships/image" Target="../media/image573.png"/><Relationship Id="rId17" Type="http://schemas.openxmlformats.org/officeDocument/2006/relationships/image" Target="../media/image578.svg"/><Relationship Id="rId25" Type="http://schemas.openxmlformats.org/officeDocument/2006/relationships/image" Target="../media/image586.svg"/><Relationship Id="rId33" Type="http://schemas.openxmlformats.org/officeDocument/2006/relationships/image" Target="../media/image594.svg"/><Relationship Id="rId38" Type="http://schemas.openxmlformats.org/officeDocument/2006/relationships/image" Target="../media/image599.png"/><Relationship Id="rId46" Type="http://schemas.openxmlformats.org/officeDocument/2006/relationships/image" Target="../media/image607.png"/><Relationship Id="rId59" Type="http://schemas.openxmlformats.org/officeDocument/2006/relationships/image" Target="../media/image620.svg"/><Relationship Id="rId67" Type="http://schemas.openxmlformats.org/officeDocument/2006/relationships/image" Target="../media/image628.svg"/><Relationship Id="rId20" Type="http://schemas.openxmlformats.org/officeDocument/2006/relationships/image" Target="../media/image581.png"/><Relationship Id="rId41" Type="http://schemas.openxmlformats.org/officeDocument/2006/relationships/image" Target="../media/image602.svg"/><Relationship Id="rId54" Type="http://schemas.openxmlformats.org/officeDocument/2006/relationships/image" Target="../media/image615.png"/><Relationship Id="rId62" Type="http://schemas.openxmlformats.org/officeDocument/2006/relationships/image" Target="../media/image623.png"/><Relationship Id="rId70" Type="http://schemas.openxmlformats.org/officeDocument/2006/relationships/image" Target="../media/image631.png"/><Relationship Id="rId75" Type="http://schemas.openxmlformats.org/officeDocument/2006/relationships/image" Target="../media/image636.svg"/><Relationship Id="rId1" Type="http://schemas.openxmlformats.org/officeDocument/2006/relationships/slideLayout" Target="../slideLayouts/slideLayout7.xml"/><Relationship Id="rId6" Type="http://schemas.openxmlformats.org/officeDocument/2006/relationships/image" Target="../media/image431.svg"/><Relationship Id="rId15" Type="http://schemas.openxmlformats.org/officeDocument/2006/relationships/image" Target="../media/image576.svg"/><Relationship Id="rId23" Type="http://schemas.openxmlformats.org/officeDocument/2006/relationships/image" Target="../media/image584.svg"/><Relationship Id="rId28" Type="http://schemas.openxmlformats.org/officeDocument/2006/relationships/image" Target="../media/image589.png"/><Relationship Id="rId36" Type="http://schemas.openxmlformats.org/officeDocument/2006/relationships/image" Target="../media/image597.png"/><Relationship Id="rId49" Type="http://schemas.openxmlformats.org/officeDocument/2006/relationships/image" Target="../media/image610.svg"/><Relationship Id="rId57" Type="http://schemas.openxmlformats.org/officeDocument/2006/relationships/image" Target="../media/image618.svg"/><Relationship Id="rId10" Type="http://schemas.openxmlformats.org/officeDocument/2006/relationships/image" Target="../media/image571.png"/><Relationship Id="rId31" Type="http://schemas.openxmlformats.org/officeDocument/2006/relationships/image" Target="../media/image592.svg"/><Relationship Id="rId44" Type="http://schemas.openxmlformats.org/officeDocument/2006/relationships/image" Target="../media/image605.png"/><Relationship Id="rId52" Type="http://schemas.openxmlformats.org/officeDocument/2006/relationships/image" Target="../media/image613.png"/><Relationship Id="rId60" Type="http://schemas.openxmlformats.org/officeDocument/2006/relationships/image" Target="../media/image621.png"/><Relationship Id="rId65" Type="http://schemas.openxmlformats.org/officeDocument/2006/relationships/image" Target="../media/image626.svg"/><Relationship Id="rId73" Type="http://schemas.openxmlformats.org/officeDocument/2006/relationships/image" Target="../media/image634.svg"/><Relationship Id="rId78" Type="http://schemas.openxmlformats.org/officeDocument/2006/relationships/image" Target="../media/image638.svg"/><Relationship Id="rId81" Type="http://schemas.openxmlformats.org/officeDocument/2006/relationships/image" Target="../media/image109.svg"/><Relationship Id="rId4" Type="http://schemas.openxmlformats.org/officeDocument/2006/relationships/image" Target="../media/image570.png"/><Relationship Id="rId9" Type="http://schemas.openxmlformats.org/officeDocument/2006/relationships/image" Target="../media/image125.png"/><Relationship Id="rId13" Type="http://schemas.openxmlformats.org/officeDocument/2006/relationships/image" Target="../media/image574.svg"/><Relationship Id="rId18" Type="http://schemas.openxmlformats.org/officeDocument/2006/relationships/image" Target="../media/image579.png"/><Relationship Id="rId39" Type="http://schemas.openxmlformats.org/officeDocument/2006/relationships/image" Target="../media/image600.svg"/><Relationship Id="rId34" Type="http://schemas.openxmlformats.org/officeDocument/2006/relationships/image" Target="../media/image595.png"/><Relationship Id="rId50" Type="http://schemas.openxmlformats.org/officeDocument/2006/relationships/image" Target="../media/image611.png"/><Relationship Id="rId55" Type="http://schemas.openxmlformats.org/officeDocument/2006/relationships/image" Target="../media/image616.svg"/><Relationship Id="rId76" Type="http://schemas.openxmlformats.org/officeDocument/2006/relationships/image" Target="../media/image27.png"/><Relationship Id="rId7" Type="http://schemas.openxmlformats.org/officeDocument/2006/relationships/image" Target="../media/image127.png"/><Relationship Id="rId71" Type="http://schemas.openxmlformats.org/officeDocument/2006/relationships/image" Target="../media/image632.svg"/><Relationship Id="rId2" Type="http://schemas.openxmlformats.org/officeDocument/2006/relationships/notesSlide" Target="../notesSlides/notesSlide33.xml"/><Relationship Id="rId29" Type="http://schemas.openxmlformats.org/officeDocument/2006/relationships/image" Target="../media/image590.svg"/><Relationship Id="rId24" Type="http://schemas.openxmlformats.org/officeDocument/2006/relationships/image" Target="../media/image585.png"/><Relationship Id="rId40" Type="http://schemas.openxmlformats.org/officeDocument/2006/relationships/image" Target="../media/image601.png"/><Relationship Id="rId45" Type="http://schemas.openxmlformats.org/officeDocument/2006/relationships/image" Target="../media/image606.svg"/><Relationship Id="rId66" Type="http://schemas.openxmlformats.org/officeDocument/2006/relationships/image" Target="../media/image627.png"/></Relationships>
</file>

<file path=ppt/slides/_rels/slide34.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642.png"/><Relationship Id="rId26" Type="http://schemas.openxmlformats.org/officeDocument/2006/relationships/image" Target="../media/image650.png"/><Relationship Id="rId39" Type="http://schemas.openxmlformats.org/officeDocument/2006/relationships/image" Target="../media/image663.svg"/><Relationship Id="rId21" Type="http://schemas.openxmlformats.org/officeDocument/2006/relationships/image" Target="../media/image645.svg"/><Relationship Id="rId34" Type="http://schemas.openxmlformats.org/officeDocument/2006/relationships/image" Target="../media/image658.png"/><Relationship Id="rId42" Type="http://schemas.openxmlformats.org/officeDocument/2006/relationships/image" Target="../media/image666.png"/><Relationship Id="rId47" Type="http://schemas.openxmlformats.org/officeDocument/2006/relationships/image" Target="../media/image671.svg"/><Relationship Id="rId50" Type="http://schemas.openxmlformats.org/officeDocument/2006/relationships/image" Target="../media/image674.png"/><Relationship Id="rId55" Type="http://schemas.openxmlformats.org/officeDocument/2006/relationships/image" Target="../media/image679.svg"/><Relationship Id="rId63" Type="http://schemas.openxmlformats.org/officeDocument/2006/relationships/image" Target="../media/image111.svg"/><Relationship Id="rId7" Type="http://schemas.openxmlformats.org/officeDocument/2006/relationships/image" Target="../media/image118.png"/><Relationship Id="rId2" Type="http://schemas.openxmlformats.org/officeDocument/2006/relationships/notesSlide" Target="../notesSlides/notesSlide34.xml"/><Relationship Id="rId16" Type="http://schemas.openxmlformats.org/officeDocument/2006/relationships/image" Target="../media/image640.png"/><Relationship Id="rId29" Type="http://schemas.openxmlformats.org/officeDocument/2006/relationships/image" Target="../media/image653.svg"/><Relationship Id="rId11" Type="http://schemas.openxmlformats.org/officeDocument/2006/relationships/image" Target="../media/image122.png"/><Relationship Id="rId24" Type="http://schemas.openxmlformats.org/officeDocument/2006/relationships/image" Target="../media/image648.png"/><Relationship Id="rId32" Type="http://schemas.openxmlformats.org/officeDocument/2006/relationships/image" Target="../media/image656.png"/><Relationship Id="rId37" Type="http://schemas.openxmlformats.org/officeDocument/2006/relationships/image" Target="../media/image661.svg"/><Relationship Id="rId40" Type="http://schemas.openxmlformats.org/officeDocument/2006/relationships/image" Target="../media/image664.png"/><Relationship Id="rId45" Type="http://schemas.openxmlformats.org/officeDocument/2006/relationships/image" Target="../media/image669.svg"/><Relationship Id="rId53" Type="http://schemas.openxmlformats.org/officeDocument/2006/relationships/image" Target="../media/image677.svg"/><Relationship Id="rId58" Type="http://schemas.openxmlformats.org/officeDocument/2006/relationships/image" Target="../media/image27.png"/><Relationship Id="rId5" Type="http://schemas.openxmlformats.org/officeDocument/2006/relationships/image" Target="../media/image116.png"/><Relationship Id="rId61" Type="http://schemas.openxmlformats.org/officeDocument/2006/relationships/image" Target="../media/image639.png"/><Relationship Id="rId19" Type="http://schemas.openxmlformats.org/officeDocument/2006/relationships/image" Target="../media/image643.svg"/><Relationship Id="rId14" Type="http://schemas.openxmlformats.org/officeDocument/2006/relationships/image" Target="../media/image499.png"/><Relationship Id="rId22" Type="http://schemas.openxmlformats.org/officeDocument/2006/relationships/image" Target="../media/image646.png"/><Relationship Id="rId27" Type="http://schemas.openxmlformats.org/officeDocument/2006/relationships/image" Target="../media/image651.svg"/><Relationship Id="rId30" Type="http://schemas.openxmlformats.org/officeDocument/2006/relationships/image" Target="../media/image654.png"/><Relationship Id="rId35" Type="http://schemas.openxmlformats.org/officeDocument/2006/relationships/image" Target="../media/image659.svg"/><Relationship Id="rId43" Type="http://schemas.openxmlformats.org/officeDocument/2006/relationships/image" Target="../media/image667.svg"/><Relationship Id="rId48" Type="http://schemas.openxmlformats.org/officeDocument/2006/relationships/image" Target="../media/image672.png"/><Relationship Id="rId56" Type="http://schemas.openxmlformats.org/officeDocument/2006/relationships/image" Target="../media/image680.png"/><Relationship Id="rId8" Type="http://schemas.openxmlformats.org/officeDocument/2006/relationships/image" Target="../media/image119.png"/><Relationship Id="rId51" Type="http://schemas.openxmlformats.org/officeDocument/2006/relationships/image" Target="../media/image675.svg"/><Relationship Id="rId3" Type="http://schemas.openxmlformats.org/officeDocument/2006/relationships/image" Target="../media/image114.png"/><Relationship Id="rId12" Type="http://schemas.openxmlformats.org/officeDocument/2006/relationships/image" Target="../media/image124.png"/><Relationship Id="rId17" Type="http://schemas.openxmlformats.org/officeDocument/2006/relationships/image" Target="../media/image641.svg"/><Relationship Id="rId25" Type="http://schemas.openxmlformats.org/officeDocument/2006/relationships/image" Target="../media/image649.svg"/><Relationship Id="rId33" Type="http://schemas.openxmlformats.org/officeDocument/2006/relationships/image" Target="../media/image657.svg"/><Relationship Id="rId38" Type="http://schemas.openxmlformats.org/officeDocument/2006/relationships/image" Target="../media/image662.png"/><Relationship Id="rId46" Type="http://schemas.openxmlformats.org/officeDocument/2006/relationships/image" Target="../media/image670.png"/><Relationship Id="rId59" Type="http://schemas.openxmlformats.org/officeDocument/2006/relationships/image" Target="../media/image637.png"/><Relationship Id="rId20" Type="http://schemas.openxmlformats.org/officeDocument/2006/relationships/image" Target="../media/image644.png"/><Relationship Id="rId41" Type="http://schemas.openxmlformats.org/officeDocument/2006/relationships/image" Target="../media/image665.svg"/><Relationship Id="rId54" Type="http://schemas.openxmlformats.org/officeDocument/2006/relationships/image" Target="../media/image678.png"/><Relationship Id="rId6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647.svg"/><Relationship Id="rId28" Type="http://schemas.openxmlformats.org/officeDocument/2006/relationships/image" Target="../media/image652.png"/><Relationship Id="rId36" Type="http://schemas.openxmlformats.org/officeDocument/2006/relationships/image" Target="../media/image660.png"/><Relationship Id="rId49" Type="http://schemas.openxmlformats.org/officeDocument/2006/relationships/image" Target="../media/image673.svg"/><Relationship Id="rId57" Type="http://schemas.openxmlformats.org/officeDocument/2006/relationships/image" Target="../media/image565.png"/><Relationship Id="rId10" Type="http://schemas.openxmlformats.org/officeDocument/2006/relationships/image" Target="../media/image121.png"/><Relationship Id="rId31" Type="http://schemas.openxmlformats.org/officeDocument/2006/relationships/image" Target="../media/image655.svg"/><Relationship Id="rId44" Type="http://schemas.openxmlformats.org/officeDocument/2006/relationships/image" Target="../media/image668.png"/><Relationship Id="rId52" Type="http://schemas.openxmlformats.org/officeDocument/2006/relationships/image" Target="../media/image676.png"/><Relationship Id="rId60" Type="http://schemas.openxmlformats.org/officeDocument/2006/relationships/image" Target="../media/image638.svg"/><Relationship Id="rId4" Type="http://schemas.openxmlformats.org/officeDocument/2006/relationships/image" Target="../media/image115.svg"/><Relationship Id="rId9" Type="http://schemas.openxmlformats.org/officeDocument/2006/relationships/image" Target="../media/image120.png"/></Relationships>
</file>

<file path=ppt/slides/_rels/slide35.xml.rels><?xml version="1.0" encoding="UTF-8" standalone="yes"?>
<Relationships xmlns="http://schemas.openxmlformats.org/package/2006/relationships"><Relationship Id="rId26" Type="http://schemas.openxmlformats.org/officeDocument/2006/relationships/image" Target="../media/image697.png"/><Relationship Id="rId21" Type="http://schemas.openxmlformats.org/officeDocument/2006/relationships/image" Target="../media/image692.svg"/><Relationship Id="rId42" Type="http://schemas.openxmlformats.org/officeDocument/2006/relationships/image" Target="../media/image713.png"/><Relationship Id="rId47" Type="http://schemas.openxmlformats.org/officeDocument/2006/relationships/image" Target="../media/image718.svg"/><Relationship Id="rId63" Type="http://schemas.openxmlformats.org/officeDocument/2006/relationships/image" Target="../media/image734.svg"/><Relationship Id="rId68" Type="http://schemas.openxmlformats.org/officeDocument/2006/relationships/image" Target="../media/image639.png"/><Relationship Id="rId7" Type="http://schemas.openxmlformats.org/officeDocument/2006/relationships/image" Target="../media/image125.png"/><Relationship Id="rId71" Type="http://schemas.openxmlformats.org/officeDocument/2006/relationships/image" Target="../media/image108.png"/><Relationship Id="rId2" Type="http://schemas.openxmlformats.org/officeDocument/2006/relationships/notesSlide" Target="../notesSlides/notesSlide35.xml"/><Relationship Id="rId16" Type="http://schemas.openxmlformats.org/officeDocument/2006/relationships/image" Target="../media/image687.png"/><Relationship Id="rId29" Type="http://schemas.openxmlformats.org/officeDocument/2006/relationships/image" Target="../media/image700.svg"/><Relationship Id="rId11" Type="http://schemas.openxmlformats.org/officeDocument/2006/relationships/image" Target="../media/image682.svg"/><Relationship Id="rId24" Type="http://schemas.openxmlformats.org/officeDocument/2006/relationships/image" Target="../media/image695.png"/><Relationship Id="rId32" Type="http://schemas.openxmlformats.org/officeDocument/2006/relationships/image" Target="../media/image703.png"/><Relationship Id="rId37" Type="http://schemas.openxmlformats.org/officeDocument/2006/relationships/image" Target="../media/image708.svg"/><Relationship Id="rId40" Type="http://schemas.openxmlformats.org/officeDocument/2006/relationships/image" Target="../media/image711.png"/><Relationship Id="rId45" Type="http://schemas.openxmlformats.org/officeDocument/2006/relationships/image" Target="../media/image716.svg"/><Relationship Id="rId53" Type="http://schemas.openxmlformats.org/officeDocument/2006/relationships/image" Target="../media/image724.svg"/><Relationship Id="rId58" Type="http://schemas.openxmlformats.org/officeDocument/2006/relationships/image" Target="../media/image729.png"/><Relationship Id="rId66" Type="http://schemas.openxmlformats.org/officeDocument/2006/relationships/image" Target="../media/image737.png"/><Relationship Id="rId5" Type="http://schemas.openxmlformats.org/officeDocument/2006/relationships/image" Target="../media/image370.png"/><Relationship Id="rId61" Type="http://schemas.openxmlformats.org/officeDocument/2006/relationships/image" Target="../media/image732.svg"/><Relationship Id="rId19" Type="http://schemas.openxmlformats.org/officeDocument/2006/relationships/image" Target="../media/image690.svg"/><Relationship Id="rId14" Type="http://schemas.openxmlformats.org/officeDocument/2006/relationships/image" Target="../media/image685.png"/><Relationship Id="rId22" Type="http://schemas.openxmlformats.org/officeDocument/2006/relationships/image" Target="../media/image693.png"/><Relationship Id="rId27" Type="http://schemas.openxmlformats.org/officeDocument/2006/relationships/image" Target="../media/image698.svg"/><Relationship Id="rId30" Type="http://schemas.openxmlformats.org/officeDocument/2006/relationships/image" Target="../media/image701.png"/><Relationship Id="rId35" Type="http://schemas.openxmlformats.org/officeDocument/2006/relationships/image" Target="../media/image706.svg"/><Relationship Id="rId43" Type="http://schemas.openxmlformats.org/officeDocument/2006/relationships/image" Target="../media/image714.svg"/><Relationship Id="rId48" Type="http://schemas.openxmlformats.org/officeDocument/2006/relationships/image" Target="../media/image719.png"/><Relationship Id="rId56" Type="http://schemas.openxmlformats.org/officeDocument/2006/relationships/image" Target="../media/image727.png"/><Relationship Id="rId64" Type="http://schemas.openxmlformats.org/officeDocument/2006/relationships/image" Target="../media/image735.png"/><Relationship Id="rId69" Type="http://schemas.openxmlformats.org/officeDocument/2006/relationships/image" Target="../media/image637.png"/><Relationship Id="rId8" Type="http://schemas.openxmlformats.org/officeDocument/2006/relationships/image" Target="../media/image127.png"/><Relationship Id="rId51" Type="http://schemas.openxmlformats.org/officeDocument/2006/relationships/image" Target="../media/image722.svg"/><Relationship Id="rId72" Type="http://schemas.openxmlformats.org/officeDocument/2006/relationships/image" Target="../media/image109.svg"/><Relationship Id="rId3" Type="http://schemas.openxmlformats.org/officeDocument/2006/relationships/image" Target="../media/image680.png"/><Relationship Id="rId12" Type="http://schemas.openxmlformats.org/officeDocument/2006/relationships/image" Target="../media/image683.png"/><Relationship Id="rId17" Type="http://schemas.openxmlformats.org/officeDocument/2006/relationships/image" Target="../media/image688.svg"/><Relationship Id="rId25" Type="http://schemas.openxmlformats.org/officeDocument/2006/relationships/image" Target="../media/image696.svg"/><Relationship Id="rId33" Type="http://schemas.openxmlformats.org/officeDocument/2006/relationships/image" Target="../media/image704.svg"/><Relationship Id="rId38" Type="http://schemas.openxmlformats.org/officeDocument/2006/relationships/image" Target="../media/image709.png"/><Relationship Id="rId46" Type="http://schemas.openxmlformats.org/officeDocument/2006/relationships/image" Target="../media/image717.png"/><Relationship Id="rId59" Type="http://schemas.openxmlformats.org/officeDocument/2006/relationships/image" Target="../media/image730.svg"/><Relationship Id="rId67" Type="http://schemas.openxmlformats.org/officeDocument/2006/relationships/image" Target="../media/image738.svg"/><Relationship Id="rId20" Type="http://schemas.openxmlformats.org/officeDocument/2006/relationships/image" Target="../media/image691.png"/><Relationship Id="rId41" Type="http://schemas.openxmlformats.org/officeDocument/2006/relationships/image" Target="../media/image712.svg"/><Relationship Id="rId54" Type="http://schemas.openxmlformats.org/officeDocument/2006/relationships/image" Target="../media/image725.png"/><Relationship Id="rId62" Type="http://schemas.openxmlformats.org/officeDocument/2006/relationships/image" Target="../media/image733.png"/><Relationship Id="rId70" Type="http://schemas.openxmlformats.org/officeDocument/2006/relationships/image" Target="../media/image638.svg"/><Relationship Id="rId1" Type="http://schemas.openxmlformats.org/officeDocument/2006/relationships/slideLayout" Target="../slideLayouts/slideLayout7.xml"/><Relationship Id="rId6" Type="http://schemas.openxmlformats.org/officeDocument/2006/relationships/image" Target="../media/image371.svg"/><Relationship Id="rId15" Type="http://schemas.openxmlformats.org/officeDocument/2006/relationships/image" Target="../media/image686.svg"/><Relationship Id="rId23" Type="http://schemas.openxmlformats.org/officeDocument/2006/relationships/image" Target="../media/image694.svg"/><Relationship Id="rId28" Type="http://schemas.openxmlformats.org/officeDocument/2006/relationships/image" Target="../media/image699.png"/><Relationship Id="rId36" Type="http://schemas.openxmlformats.org/officeDocument/2006/relationships/image" Target="../media/image707.png"/><Relationship Id="rId49" Type="http://schemas.openxmlformats.org/officeDocument/2006/relationships/image" Target="../media/image720.svg"/><Relationship Id="rId57" Type="http://schemas.openxmlformats.org/officeDocument/2006/relationships/image" Target="../media/image728.svg"/><Relationship Id="rId10" Type="http://schemas.openxmlformats.org/officeDocument/2006/relationships/image" Target="../media/image681.png"/><Relationship Id="rId31" Type="http://schemas.openxmlformats.org/officeDocument/2006/relationships/image" Target="../media/image702.svg"/><Relationship Id="rId44" Type="http://schemas.openxmlformats.org/officeDocument/2006/relationships/image" Target="../media/image715.png"/><Relationship Id="rId52" Type="http://schemas.openxmlformats.org/officeDocument/2006/relationships/image" Target="../media/image723.png"/><Relationship Id="rId60" Type="http://schemas.openxmlformats.org/officeDocument/2006/relationships/image" Target="../media/image731.png"/><Relationship Id="rId65" Type="http://schemas.openxmlformats.org/officeDocument/2006/relationships/image" Target="../media/image736.svg"/><Relationship Id="rId4" Type="http://schemas.openxmlformats.org/officeDocument/2006/relationships/image" Target="../media/image565.png"/><Relationship Id="rId9" Type="http://schemas.openxmlformats.org/officeDocument/2006/relationships/image" Target="../media/image499.png"/><Relationship Id="rId13" Type="http://schemas.openxmlformats.org/officeDocument/2006/relationships/image" Target="../media/image684.svg"/><Relationship Id="rId18" Type="http://schemas.openxmlformats.org/officeDocument/2006/relationships/image" Target="../media/image689.png"/><Relationship Id="rId39" Type="http://schemas.openxmlformats.org/officeDocument/2006/relationships/image" Target="../media/image710.svg"/><Relationship Id="rId34" Type="http://schemas.openxmlformats.org/officeDocument/2006/relationships/image" Target="../media/image705.png"/><Relationship Id="rId50" Type="http://schemas.openxmlformats.org/officeDocument/2006/relationships/image" Target="../media/image721.png"/><Relationship Id="rId55" Type="http://schemas.openxmlformats.org/officeDocument/2006/relationships/image" Target="../media/image726.svg"/></Relationships>
</file>

<file path=ppt/slides/_rels/slide36.xml.rels><?xml version="1.0" encoding="UTF-8" standalone="yes"?>
<Relationships xmlns="http://schemas.openxmlformats.org/package/2006/relationships"><Relationship Id="rId26" Type="http://schemas.openxmlformats.org/officeDocument/2006/relationships/image" Target="../media/image450.png"/><Relationship Id="rId21" Type="http://schemas.openxmlformats.org/officeDocument/2006/relationships/image" Target="../media/image445.svg"/><Relationship Id="rId42" Type="http://schemas.openxmlformats.org/officeDocument/2006/relationships/image" Target="../media/image466.png"/><Relationship Id="rId47" Type="http://schemas.openxmlformats.org/officeDocument/2006/relationships/image" Target="../media/image471.svg"/><Relationship Id="rId63" Type="http://schemas.openxmlformats.org/officeDocument/2006/relationships/image" Target="../media/image487.svg"/><Relationship Id="rId68" Type="http://schemas.openxmlformats.org/officeDocument/2006/relationships/image" Target="../media/image492.png"/><Relationship Id="rId84" Type="http://schemas.openxmlformats.org/officeDocument/2006/relationships/image" Target="../media/image751.png"/><Relationship Id="rId89" Type="http://schemas.openxmlformats.org/officeDocument/2006/relationships/image" Target="../media/image756.png"/><Relationship Id="rId16" Type="http://schemas.openxmlformats.org/officeDocument/2006/relationships/image" Target="../media/image440.png"/><Relationship Id="rId11" Type="http://schemas.openxmlformats.org/officeDocument/2006/relationships/image" Target="../media/image435.svg"/><Relationship Id="rId32" Type="http://schemas.openxmlformats.org/officeDocument/2006/relationships/image" Target="../media/image456.png"/><Relationship Id="rId37" Type="http://schemas.openxmlformats.org/officeDocument/2006/relationships/image" Target="../media/image461.svg"/><Relationship Id="rId53" Type="http://schemas.openxmlformats.org/officeDocument/2006/relationships/image" Target="../media/image477.svg"/><Relationship Id="rId58" Type="http://schemas.openxmlformats.org/officeDocument/2006/relationships/image" Target="../media/image482.png"/><Relationship Id="rId74" Type="http://schemas.openxmlformats.org/officeDocument/2006/relationships/image" Target="../media/image741.png"/><Relationship Id="rId79" Type="http://schemas.openxmlformats.org/officeDocument/2006/relationships/image" Target="../media/image746.png"/><Relationship Id="rId102" Type="http://schemas.openxmlformats.org/officeDocument/2006/relationships/image" Target="../media/image767.svg"/><Relationship Id="rId5" Type="http://schemas.openxmlformats.org/officeDocument/2006/relationships/image" Target="../media/image499.png"/><Relationship Id="rId90" Type="http://schemas.openxmlformats.org/officeDocument/2006/relationships/image" Target="../media/image757.svg"/><Relationship Id="rId95" Type="http://schemas.openxmlformats.org/officeDocument/2006/relationships/image" Target="../media/image760.png"/><Relationship Id="rId22" Type="http://schemas.openxmlformats.org/officeDocument/2006/relationships/image" Target="../media/image446.png"/><Relationship Id="rId27" Type="http://schemas.openxmlformats.org/officeDocument/2006/relationships/image" Target="../media/image451.svg"/><Relationship Id="rId43" Type="http://schemas.openxmlformats.org/officeDocument/2006/relationships/image" Target="../media/image467.svg"/><Relationship Id="rId48" Type="http://schemas.openxmlformats.org/officeDocument/2006/relationships/image" Target="../media/image472.png"/><Relationship Id="rId64" Type="http://schemas.openxmlformats.org/officeDocument/2006/relationships/image" Target="../media/image488.png"/><Relationship Id="rId69" Type="http://schemas.openxmlformats.org/officeDocument/2006/relationships/image" Target="../media/image493.svg"/><Relationship Id="rId80" Type="http://schemas.openxmlformats.org/officeDocument/2006/relationships/image" Target="../media/image747.png"/><Relationship Id="rId85" Type="http://schemas.openxmlformats.org/officeDocument/2006/relationships/image" Target="../media/image752.png"/><Relationship Id="rId12" Type="http://schemas.openxmlformats.org/officeDocument/2006/relationships/image" Target="../media/image436.png"/><Relationship Id="rId17" Type="http://schemas.openxmlformats.org/officeDocument/2006/relationships/image" Target="../media/image441.svg"/><Relationship Id="rId25" Type="http://schemas.openxmlformats.org/officeDocument/2006/relationships/image" Target="../media/image449.svg"/><Relationship Id="rId33" Type="http://schemas.openxmlformats.org/officeDocument/2006/relationships/image" Target="../media/image457.svg"/><Relationship Id="rId38" Type="http://schemas.openxmlformats.org/officeDocument/2006/relationships/image" Target="../media/image462.png"/><Relationship Id="rId46" Type="http://schemas.openxmlformats.org/officeDocument/2006/relationships/image" Target="../media/image470.png"/><Relationship Id="rId59" Type="http://schemas.openxmlformats.org/officeDocument/2006/relationships/image" Target="../media/image483.svg"/><Relationship Id="rId67" Type="http://schemas.openxmlformats.org/officeDocument/2006/relationships/image" Target="../media/image491.svg"/><Relationship Id="rId103" Type="http://schemas.openxmlformats.org/officeDocument/2006/relationships/image" Target="../media/image568.png"/><Relationship Id="rId20" Type="http://schemas.openxmlformats.org/officeDocument/2006/relationships/image" Target="../media/image444.png"/><Relationship Id="rId41" Type="http://schemas.openxmlformats.org/officeDocument/2006/relationships/image" Target="../media/image465.svg"/><Relationship Id="rId54" Type="http://schemas.openxmlformats.org/officeDocument/2006/relationships/image" Target="../media/image478.png"/><Relationship Id="rId62" Type="http://schemas.openxmlformats.org/officeDocument/2006/relationships/image" Target="../media/image486.png"/><Relationship Id="rId70" Type="http://schemas.openxmlformats.org/officeDocument/2006/relationships/image" Target="../media/image494.png"/><Relationship Id="rId75" Type="http://schemas.openxmlformats.org/officeDocument/2006/relationships/image" Target="../media/image742.svg"/><Relationship Id="rId83" Type="http://schemas.openxmlformats.org/officeDocument/2006/relationships/image" Target="../media/image750.png"/><Relationship Id="rId88" Type="http://schemas.openxmlformats.org/officeDocument/2006/relationships/image" Target="../media/image755.svg"/><Relationship Id="rId91" Type="http://schemas.openxmlformats.org/officeDocument/2006/relationships/image" Target="../media/image21.png"/><Relationship Id="rId96" Type="http://schemas.openxmlformats.org/officeDocument/2006/relationships/image" Target="../media/image761.svg"/><Relationship Id="rId1" Type="http://schemas.openxmlformats.org/officeDocument/2006/relationships/slideLayout" Target="../slideLayouts/slideLayout7.xml"/><Relationship Id="rId6" Type="http://schemas.openxmlformats.org/officeDocument/2006/relationships/image" Target="../media/image127.png"/><Relationship Id="rId15" Type="http://schemas.openxmlformats.org/officeDocument/2006/relationships/image" Target="../media/image439.svg"/><Relationship Id="rId23" Type="http://schemas.openxmlformats.org/officeDocument/2006/relationships/image" Target="../media/image447.svg"/><Relationship Id="rId28" Type="http://schemas.openxmlformats.org/officeDocument/2006/relationships/image" Target="../media/image452.png"/><Relationship Id="rId36" Type="http://schemas.openxmlformats.org/officeDocument/2006/relationships/image" Target="../media/image460.png"/><Relationship Id="rId49" Type="http://schemas.openxmlformats.org/officeDocument/2006/relationships/image" Target="../media/image473.svg"/><Relationship Id="rId57" Type="http://schemas.openxmlformats.org/officeDocument/2006/relationships/image" Target="../media/image481.svg"/><Relationship Id="rId10" Type="http://schemas.openxmlformats.org/officeDocument/2006/relationships/image" Target="../media/image434.png"/><Relationship Id="rId31" Type="http://schemas.openxmlformats.org/officeDocument/2006/relationships/image" Target="../media/image455.svg"/><Relationship Id="rId44" Type="http://schemas.openxmlformats.org/officeDocument/2006/relationships/image" Target="../media/image468.png"/><Relationship Id="rId52" Type="http://schemas.openxmlformats.org/officeDocument/2006/relationships/image" Target="../media/image476.png"/><Relationship Id="rId60" Type="http://schemas.openxmlformats.org/officeDocument/2006/relationships/image" Target="../media/image484.png"/><Relationship Id="rId65" Type="http://schemas.openxmlformats.org/officeDocument/2006/relationships/image" Target="../media/image489.svg"/><Relationship Id="rId73" Type="http://schemas.openxmlformats.org/officeDocument/2006/relationships/image" Target="../media/image497.svg"/><Relationship Id="rId78" Type="http://schemas.openxmlformats.org/officeDocument/2006/relationships/image" Target="../media/image745.png"/><Relationship Id="rId81" Type="http://schemas.openxmlformats.org/officeDocument/2006/relationships/image" Target="../media/image748.png"/><Relationship Id="rId86" Type="http://schemas.openxmlformats.org/officeDocument/2006/relationships/image" Target="../media/image753.png"/><Relationship Id="rId94" Type="http://schemas.openxmlformats.org/officeDocument/2006/relationships/image" Target="../media/image759.svg"/><Relationship Id="rId99" Type="http://schemas.openxmlformats.org/officeDocument/2006/relationships/image" Target="../media/image764.png"/><Relationship Id="rId101" Type="http://schemas.openxmlformats.org/officeDocument/2006/relationships/image" Target="../media/image766.png"/><Relationship Id="rId4" Type="http://schemas.openxmlformats.org/officeDocument/2006/relationships/image" Target="../media/image740.svg"/><Relationship Id="rId9" Type="http://schemas.openxmlformats.org/officeDocument/2006/relationships/image" Target="../media/image433.svg"/><Relationship Id="rId13" Type="http://schemas.openxmlformats.org/officeDocument/2006/relationships/image" Target="../media/image437.svg"/><Relationship Id="rId18" Type="http://schemas.openxmlformats.org/officeDocument/2006/relationships/image" Target="../media/image442.png"/><Relationship Id="rId39" Type="http://schemas.openxmlformats.org/officeDocument/2006/relationships/image" Target="../media/image463.svg"/><Relationship Id="rId34" Type="http://schemas.openxmlformats.org/officeDocument/2006/relationships/image" Target="../media/image458.png"/><Relationship Id="rId50" Type="http://schemas.openxmlformats.org/officeDocument/2006/relationships/image" Target="../media/image474.png"/><Relationship Id="rId55" Type="http://schemas.openxmlformats.org/officeDocument/2006/relationships/image" Target="../media/image479.svg"/><Relationship Id="rId76" Type="http://schemas.openxmlformats.org/officeDocument/2006/relationships/image" Target="../media/image743.png"/><Relationship Id="rId97" Type="http://schemas.openxmlformats.org/officeDocument/2006/relationships/image" Target="../media/image762.png"/><Relationship Id="rId104" Type="http://schemas.openxmlformats.org/officeDocument/2006/relationships/image" Target="../media/image569.svg"/><Relationship Id="rId7" Type="http://schemas.openxmlformats.org/officeDocument/2006/relationships/image" Target="../media/image125.png"/><Relationship Id="rId71" Type="http://schemas.openxmlformats.org/officeDocument/2006/relationships/image" Target="../media/image495.svg"/><Relationship Id="rId92" Type="http://schemas.openxmlformats.org/officeDocument/2006/relationships/image" Target="../media/image22.svg"/><Relationship Id="rId2" Type="http://schemas.openxmlformats.org/officeDocument/2006/relationships/notesSlide" Target="../notesSlides/notesSlide36.xml"/><Relationship Id="rId29" Type="http://schemas.openxmlformats.org/officeDocument/2006/relationships/image" Target="../media/image453.svg"/><Relationship Id="rId24" Type="http://schemas.openxmlformats.org/officeDocument/2006/relationships/image" Target="../media/image448.png"/><Relationship Id="rId40" Type="http://schemas.openxmlformats.org/officeDocument/2006/relationships/image" Target="../media/image464.png"/><Relationship Id="rId45" Type="http://schemas.openxmlformats.org/officeDocument/2006/relationships/image" Target="../media/image469.svg"/><Relationship Id="rId66" Type="http://schemas.openxmlformats.org/officeDocument/2006/relationships/image" Target="../media/image490.png"/><Relationship Id="rId87" Type="http://schemas.openxmlformats.org/officeDocument/2006/relationships/image" Target="../media/image754.png"/><Relationship Id="rId61" Type="http://schemas.openxmlformats.org/officeDocument/2006/relationships/image" Target="../media/image485.svg"/><Relationship Id="rId82" Type="http://schemas.openxmlformats.org/officeDocument/2006/relationships/image" Target="../media/image749.png"/><Relationship Id="rId19" Type="http://schemas.openxmlformats.org/officeDocument/2006/relationships/image" Target="../media/image443.svg"/><Relationship Id="rId14" Type="http://schemas.openxmlformats.org/officeDocument/2006/relationships/image" Target="../media/image438.png"/><Relationship Id="rId30" Type="http://schemas.openxmlformats.org/officeDocument/2006/relationships/image" Target="../media/image454.png"/><Relationship Id="rId35" Type="http://schemas.openxmlformats.org/officeDocument/2006/relationships/image" Target="../media/image459.svg"/><Relationship Id="rId56" Type="http://schemas.openxmlformats.org/officeDocument/2006/relationships/image" Target="../media/image480.png"/><Relationship Id="rId77" Type="http://schemas.openxmlformats.org/officeDocument/2006/relationships/image" Target="../media/image744.png"/><Relationship Id="rId100" Type="http://schemas.openxmlformats.org/officeDocument/2006/relationships/image" Target="../media/image765.svg"/><Relationship Id="rId8" Type="http://schemas.openxmlformats.org/officeDocument/2006/relationships/image" Target="../media/image432.png"/><Relationship Id="rId51" Type="http://schemas.openxmlformats.org/officeDocument/2006/relationships/image" Target="../media/image475.svg"/><Relationship Id="rId72" Type="http://schemas.openxmlformats.org/officeDocument/2006/relationships/image" Target="../media/image496.png"/><Relationship Id="rId93" Type="http://schemas.openxmlformats.org/officeDocument/2006/relationships/image" Target="../media/image758.png"/><Relationship Id="rId98" Type="http://schemas.openxmlformats.org/officeDocument/2006/relationships/image" Target="../media/image763.svg"/><Relationship Id="rId3" Type="http://schemas.openxmlformats.org/officeDocument/2006/relationships/image" Target="../media/image7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73.svg"/><Relationship Id="rId3" Type="http://schemas.openxmlformats.org/officeDocument/2006/relationships/image" Target="../media/image768.png"/><Relationship Id="rId7" Type="http://schemas.openxmlformats.org/officeDocument/2006/relationships/image" Target="../media/image77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71.png"/><Relationship Id="rId5" Type="http://schemas.openxmlformats.org/officeDocument/2006/relationships/image" Target="../media/image770.png"/><Relationship Id="rId4" Type="http://schemas.openxmlformats.org/officeDocument/2006/relationships/image" Target="../media/image769.png"/></Relationships>
</file>

<file path=ppt/slides/_rels/slide39.xml.rels><?xml version="1.0" encoding="UTF-8" standalone="yes"?>
<Relationships xmlns="http://schemas.openxmlformats.org/package/2006/relationships"><Relationship Id="rId3" Type="http://schemas.openxmlformats.org/officeDocument/2006/relationships/image" Target="../media/image77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www.foodsafety.gov/keep-food-safe/foodkeeper-app" TargetMode="External"/><Relationship Id="rId4" Type="http://schemas.openxmlformats.org/officeDocument/2006/relationships/image" Target="../media/image7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81.svg"/><Relationship Id="rId3" Type="http://schemas.openxmlformats.org/officeDocument/2006/relationships/image" Target="../media/image776.png"/><Relationship Id="rId7" Type="http://schemas.openxmlformats.org/officeDocument/2006/relationships/image" Target="../media/image78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79.svg"/><Relationship Id="rId5" Type="http://schemas.openxmlformats.org/officeDocument/2006/relationships/image" Target="../media/image778.png"/><Relationship Id="rId4" Type="http://schemas.openxmlformats.org/officeDocument/2006/relationships/image" Target="../media/image777.svg"/></Relationships>
</file>

<file path=ppt/slides/_rels/slide41.xml.rels><?xml version="1.0" encoding="UTF-8" standalone="yes"?>
<Relationships xmlns="http://schemas.openxmlformats.org/package/2006/relationships"><Relationship Id="rId3" Type="http://schemas.openxmlformats.org/officeDocument/2006/relationships/image" Target="../media/image782.jpeg"/><Relationship Id="rId7" Type="http://schemas.openxmlformats.org/officeDocument/2006/relationships/image" Target="../media/image78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85.jpeg"/><Relationship Id="rId5" Type="http://schemas.openxmlformats.org/officeDocument/2006/relationships/image" Target="../media/image784.jpeg"/><Relationship Id="rId4" Type="http://schemas.openxmlformats.org/officeDocument/2006/relationships/image" Target="../media/image783.jpeg"/></Relationships>
</file>

<file path=ppt/slides/_rels/slide42.xml.rels><?xml version="1.0" encoding="UTF-8" standalone="yes"?>
<Relationships xmlns="http://schemas.openxmlformats.org/package/2006/relationships"><Relationship Id="rId3" Type="http://schemas.openxmlformats.org/officeDocument/2006/relationships/image" Target="../media/image787.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73.svg"/><Relationship Id="rId4" Type="http://schemas.openxmlformats.org/officeDocument/2006/relationships/image" Target="../media/image772.png"/></Relationships>
</file>

<file path=ppt/slides/_rels/slide43.xml.rels><?xml version="1.0" encoding="UTF-8" standalone="yes"?>
<Relationships xmlns="http://schemas.openxmlformats.org/package/2006/relationships"><Relationship Id="rId3" Type="http://schemas.openxmlformats.org/officeDocument/2006/relationships/image" Target="../media/image78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91.jpeg"/><Relationship Id="rId4" Type="http://schemas.openxmlformats.org/officeDocument/2006/relationships/image" Target="../media/image790.jpeg"/></Relationships>
</file>

<file path=ppt/slides/_rels/slide45.xml.rels><?xml version="1.0" encoding="UTF-8" standalone="yes"?>
<Relationships xmlns="http://schemas.openxmlformats.org/package/2006/relationships"><Relationship Id="rId3" Type="http://schemas.openxmlformats.org/officeDocument/2006/relationships/image" Target="../media/image79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98.png"/><Relationship Id="rId3" Type="http://schemas.openxmlformats.org/officeDocument/2006/relationships/image" Target="../media/image793.png"/><Relationship Id="rId7" Type="http://schemas.openxmlformats.org/officeDocument/2006/relationships/image" Target="../media/image797.png"/><Relationship Id="rId12" Type="http://schemas.openxmlformats.org/officeDocument/2006/relationships/image" Target="../media/image11.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96.jpeg"/><Relationship Id="rId11" Type="http://schemas.openxmlformats.org/officeDocument/2006/relationships/image" Target="../media/image10.png"/><Relationship Id="rId5" Type="http://schemas.openxmlformats.org/officeDocument/2006/relationships/image" Target="../media/image795.png"/><Relationship Id="rId10" Type="http://schemas.openxmlformats.org/officeDocument/2006/relationships/image" Target="../media/image800.png"/><Relationship Id="rId4" Type="http://schemas.openxmlformats.org/officeDocument/2006/relationships/image" Target="../media/image794.svg"/><Relationship Id="rId9" Type="http://schemas.openxmlformats.org/officeDocument/2006/relationships/image" Target="../media/image799.png"/></Relationships>
</file>

<file path=ppt/slides/_rels/slide47.xml.rels><?xml version="1.0" encoding="UTF-8" standalone="yes"?>
<Relationships xmlns="http://schemas.openxmlformats.org/package/2006/relationships"><Relationship Id="rId8" Type="http://schemas.openxmlformats.org/officeDocument/2006/relationships/image" Target="../media/image806.png"/><Relationship Id="rId3" Type="http://schemas.openxmlformats.org/officeDocument/2006/relationships/image" Target="../media/image801.png"/><Relationship Id="rId7" Type="http://schemas.openxmlformats.org/officeDocument/2006/relationships/image" Target="../media/image80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04.png"/><Relationship Id="rId11" Type="http://schemas.openxmlformats.org/officeDocument/2006/relationships/image" Target="../media/image809.svg"/><Relationship Id="rId5" Type="http://schemas.openxmlformats.org/officeDocument/2006/relationships/image" Target="../media/image803.png"/><Relationship Id="rId10" Type="http://schemas.openxmlformats.org/officeDocument/2006/relationships/image" Target="../media/image808.png"/><Relationship Id="rId4" Type="http://schemas.openxmlformats.org/officeDocument/2006/relationships/image" Target="../media/image802.png"/><Relationship Id="rId9" Type="http://schemas.openxmlformats.org/officeDocument/2006/relationships/image" Target="../media/image807.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0.png"/><Relationship Id="rId7"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13.png"/><Relationship Id="rId5" Type="http://schemas.openxmlformats.org/officeDocument/2006/relationships/image" Target="../media/image812.png"/><Relationship Id="rId4" Type="http://schemas.openxmlformats.org/officeDocument/2006/relationships/image" Target="../media/image81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17.png"/><Relationship Id="rId13" Type="http://schemas.openxmlformats.org/officeDocument/2006/relationships/image" Target="../media/image822.png"/><Relationship Id="rId3" Type="http://schemas.openxmlformats.org/officeDocument/2006/relationships/image" Target="../media/image814.png"/><Relationship Id="rId7" Type="http://schemas.openxmlformats.org/officeDocument/2006/relationships/image" Target="../media/image816.png"/><Relationship Id="rId12" Type="http://schemas.openxmlformats.org/officeDocument/2006/relationships/image" Target="../media/image821.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820.png"/><Relationship Id="rId5" Type="http://schemas.openxmlformats.org/officeDocument/2006/relationships/image" Target="../media/image108.png"/><Relationship Id="rId10" Type="http://schemas.openxmlformats.org/officeDocument/2006/relationships/image" Target="../media/image819.png"/><Relationship Id="rId4" Type="http://schemas.openxmlformats.org/officeDocument/2006/relationships/image" Target="../media/image815.svg"/><Relationship Id="rId9" Type="http://schemas.openxmlformats.org/officeDocument/2006/relationships/image" Target="../media/image818.png"/><Relationship Id="rId14" Type="http://schemas.openxmlformats.org/officeDocument/2006/relationships/image" Target="../media/image823.svg"/></Relationships>
</file>

<file path=ppt/slides/_rels/slide51.xml.rels><?xml version="1.0" encoding="UTF-8" standalone="yes"?>
<Relationships xmlns="http://schemas.openxmlformats.org/package/2006/relationships"><Relationship Id="rId8" Type="http://schemas.openxmlformats.org/officeDocument/2006/relationships/image" Target="../media/image825.png"/><Relationship Id="rId13" Type="http://schemas.openxmlformats.org/officeDocument/2006/relationships/image" Target="../media/image820.png"/><Relationship Id="rId3" Type="http://schemas.openxmlformats.org/officeDocument/2006/relationships/image" Target="../media/image814.png"/><Relationship Id="rId7" Type="http://schemas.openxmlformats.org/officeDocument/2006/relationships/image" Target="../media/image824.png"/><Relationship Id="rId12" Type="http://schemas.openxmlformats.org/officeDocument/2006/relationships/image" Target="../media/image823.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822.png"/><Relationship Id="rId5" Type="http://schemas.openxmlformats.org/officeDocument/2006/relationships/image" Target="../media/image108.png"/><Relationship Id="rId10" Type="http://schemas.openxmlformats.org/officeDocument/2006/relationships/image" Target="../media/image827.png"/><Relationship Id="rId4" Type="http://schemas.openxmlformats.org/officeDocument/2006/relationships/image" Target="../media/image815.svg"/><Relationship Id="rId9" Type="http://schemas.openxmlformats.org/officeDocument/2006/relationships/image" Target="../media/image826.png"/><Relationship Id="rId14" Type="http://schemas.openxmlformats.org/officeDocument/2006/relationships/image" Target="../media/image821.svg"/></Relationships>
</file>

<file path=ppt/slides/_rels/slide52.xml.rels><?xml version="1.0" encoding="UTF-8" standalone="yes"?>
<Relationships xmlns="http://schemas.openxmlformats.org/package/2006/relationships"><Relationship Id="rId8" Type="http://schemas.openxmlformats.org/officeDocument/2006/relationships/image" Target="../media/image822.png"/><Relationship Id="rId3" Type="http://schemas.openxmlformats.org/officeDocument/2006/relationships/image" Target="../media/image108.png"/><Relationship Id="rId7" Type="http://schemas.openxmlformats.org/officeDocument/2006/relationships/image" Target="../media/image83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29.png"/><Relationship Id="rId5" Type="http://schemas.openxmlformats.org/officeDocument/2006/relationships/image" Target="../media/image828.png"/><Relationship Id="rId4" Type="http://schemas.openxmlformats.org/officeDocument/2006/relationships/image" Target="../media/image109.svg"/><Relationship Id="rId9" Type="http://schemas.openxmlformats.org/officeDocument/2006/relationships/image" Target="../media/image823.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33.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4.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35.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60.xml.rels><?xml version="1.0" encoding="UTF-8" standalone="yes"?>
<Relationships xmlns="http://schemas.openxmlformats.org/package/2006/relationships"><Relationship Id="rId3" Type="http://schemas.openxmlformats.org/officeDocument/2006/relationships/image" Target="../media/image836.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38.svg"/><Relationship Id="rId4" Type="http://schemas.openxmlformats.org/officeDocument/2006/relationships/image" Target="../media/image837.png"/></Relationships>
</file>

<file path=ppt/slides/_rels/slide61.xml.rels><?xml version="1.0" encoding="UTF-8" standalone="yes"?>
<Relationships xmlns="http://schemas.openxmlformats.org/package/2006/relationships"><Relationship Id="rId3" Type="http://schemas.openxmlformats.org/officeDocument/2006/relationships/image" Target="../media/image836.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38.svg"/><Relationship Id="rId4" Type="http://schemas.openxmlformats.org/officeDocument/2006/relationships/image" Target="../media/image837.png"/></Relationships>
</file>

<file path=ppt/slides/_rels/slide62.xml.rels><?xml version="1.0" encoding="UTF-8" standalone="yes"?>
<Relationships xmlns="http://schemas.openxmlformats.org/package/2006/relationships"><Relationship Id="rId3" Type="http://schemas.openxmlformats.org/officeDocument/2006/relationships/image" Target="../media/image839.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95.png"/><Relationship Id="rId5" Type="http://schemas.openxmlformats.org/officeDocument/2006/relationships/image" Target="../media/image794.svg"/><Relationship Id="rId4" Type="http://schemas.openxmlformats.org/officeDocument/2006/relationships/image" Target="../media/image793.png"/></Relationships>
</file>

<file path=ppt/slides/_rels/slide63.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41.svg"/></Relationships>
</file>

<file path=ppt/slides/_rels/slide64.xml.rels><?xml version="1.0" encoding="UTF-8" standalone="yes"?>
<Relationships xmlns="http://schemas.openxmlformats.org/package/2006/relationships"><Relationship Id="rId8" Type="http://schemas.openxmlformats.org/officeDocument/2006/relationships/image" Target="../media/image844.png"/><Relationship Id="rId13" Type="http://schemas.openxmlformats.org/officeDocument/2006/relationships/image" Target="../media/image849.png"/><Relationship Id="rId18" Type="http://schemas.openxmlformats.org/officeDocument/2006/relationships/image" Target="../media/image854.png"/><Relationship Id="rId3" Type="http://schemas.openxmlformats.org/officeDocument/2006/relationships/image" Target="../media/image842.png"/><Relationship Id="rId7" Type="http://schemas.openxmlformats.org/officeDocument/2006/relationships/image" Target="../media/image5.png"/><Relationship Id="rId12" Type="http://schemas.openxmlformats.org/officeDocument/2006/relationships/image" Target="../media/image848.svg"/><Relationship Id="rId17" Type="http://schemas.openxmlformats.org/officeDocument/2006/relationships/image" Target="../media/image853.svg"/><Relationship Id="rId2" Type="http://schemas.openxmlformats.org/officeDocument/2006/relationships/notesSlide" Target="../notesSlides/notesSlide64.xml"/><Relationship Id="rId16" Type="http://schemas.openxmlformats.org/officeDocument/2006/relationships/image" Target="../media/image852.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847.png"/><Relationship Id="rId5" Type="http://schemas.openxmlformats.org/officeDocument/2006/relationships/image" Target="../media/image3.png"/><Relationship Id="rId15" Type="http://schemas.openxmlformats.org/officeDocument/2006/relationships/image" Target="../media/image851.png"/><Relationship Id="rId10" Type="http://schemas.openxmlformats.org/officeDocument/2006/relationships/image" Target="../media/image846.png"/><Relationship Id="rId19" Type="http://schemas.openxmlformats.org/officeDocument/2006/relationships/image" Target="../media/image855.svg"/><Relationship Id="rId4" Type="http://schemas.openxmlformats.org/officeDocument/2006/relationships/image" Target="../media/image843.svg"/><Relationship Id="rId9" Type="http://schemas.openxmlformats.org/officeDocument/2006/relationships/image" Target="../media/image845.svg"/><Relationship Id="rId14" Type="http://schemas.openxmlformats.org/officeDocument/2006/relationships/image" Target="../media/image850.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64052" y="2141323"/>
            <a:ext cx="8311242" cy="3032554"/>
          </a:xfrm>
          <a:prstGeom prst="rect">
            <a:avLst/>
          </a:prstGeom>
          <a:solidFill>
            <a:srgbClr val="004D28"/>
          </a:solidFill>
        </p:spPr>
        <p:txBody>
          <a:bodyPr/>
          <a:lstStyle/>
          <a:p>
            <a:endParaRPr lang="en-US" dirty="0"/>
          </a:p>
        </p:txBody>
      </p:sp>
      <p:sp>
        <p:nvSpPr>
          <p:cNvPr id="3" name="Freeform 3"/>
          <p:cNvSpPr/>
          <p:nvPr/>
        </p:nvSpPr>
        <p:spPr>
          <a:xfrm>
            <a:off x="664052" y="571613"/>
            <a:ext cx="1159728" cy="1157673"/>
          </a:xfrm>
          <a:custGeom>
            <a:avLst/>
            <a:gdLst/>
            <a:ahLst/>
            <a:cxnLst/>
            <a:rect l="l" t="t" r="r" b="b"/>
            <a:pathLst>
              <a:path w="1159728" h="1157673">
                <a:moveTo>
                  <a:pt x="0" y="0"/>
                </a:moveTo>
                <a:lnTo>
                  <a:pt x="1159728" y="0"/>
                </a:lnTo>
                <a:lnTo>
                  <a:pt x="1159728" y="1157673"/>
                </a:lnTo>
                <a:lnTo>
                  <a:pt x="0" y="11576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12048" y="617226"/>
            <a:ext cx="1170432" cy="1170432"/>
          </a:xfrm>
          <a:custGeom>
            <a:avLst/>
            <a:gdLst/>
            <a:ahLst/>
            <a:cxnLst/>
            <a:rect l="l" t="t" r="r" b="b"/>
            <a:pathLst>
              <a:path w="1170432" h="1170432">
                <a:moveTo>
                  <a:pt x="0" y="0"/>
                </a:moveTo>
                <a:lnTo>
                  <a:pt x="1170432" y="0"/>
                </a:lnTo>
                <a:lnTo>
                  <a:pt x="1170432" y="1170432"/>
                </a:lnTo>
                <a:lnTo>
                  <a:pt x="0" y="1170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804141" y="689959"/>
            <a:ext cx="502648" cy="801637"/>
            <a:chOff x="0" y="0"/>
            <a:chExt cx="670197" cy="1068849"/>
          </a:xfrm>
        </p:grpSpPr>
        <p:sp>
          <p:nvSpPr>
            <p:cNvPr id="6" name="Freeform 6"/>
            <p:cNvSpPr/>
            <p:nvPr/>
          </p:nvSpPr>
          <p:spPr>
            <a:xfrm>
              <a:off x="0" y="0"/>
              <a:ext cx="670179" cy="1068832"/>
            </a:xfrm>
            <a:custGeom>
              <a:avLst/>
              <a:gdLst/>
              <a:ahLst/>
              <a:cxnLst/>
              <a:rect l="l" t="t" r="r" b="b"/>
              <a:pathLst>
                <a:path w="670179" h="1068832">
                  <a:moveTo>
                    <a:pt x="0" y="0"/>
                  </a:moveTo>
                  <a:lnTo>
                    <a:pt x="670179" y="0"/>
                  </a:lnTo>
                  <a:lnTo>
                    <a:pt x="670179" y="1068832"/>
                  </a:lnTo>
                  <a:lnTo>
                    <a:pt x="0" y="1068832"/>
                  </a:lnTo>
                  <a:lnTo>
                    <a:pt x="0" y="0"/>
                  </a:lnTo>
                  <a:close/>
                </a:path>
              </a:pathLst>
            </a:custGeom>
            <a:blipFill>
              <a:blip r:embed="rId7"/>
              <a:stretch>
                <a:fillRect l="-136" r="-139" b="-1"/>
              </a:stretch>
            </a:blipFill>
          </p:spPr>
          <p:txBody>
            <a:bodyPr/>
            <a:lstStyle/>
            <a:p>
              <a:endParaRPr lang="en-US"/>
            </a:p>
          </p:txBody>
        </p:sp>
      </p:grpSp>
      <p:sp>
        <p:nvSpPr>
          <p:cNvPr id="7" name="Freeform 7"/>
          <p:cNvSpPr/>
          <p:nvPr/>
        </p:nvSpPr>
        <p:spPr>
          <a:xfrm>
            <a:off x="6016736" y="3501455"/>
            <a:ext cx="3005344" cy="2216441"/>
          </a:xfrm>
          <a:custGeom>
            <a:avLst/>
            <a:gdLst/>
            <a:ahLst/>
            <a:cxnLst/>
            <a:rect l="l" t="t" r="r" b="b"/>
            <a:pathLst>
              <a:path w="3005344" h="2216441">
                <a:moveTo>
                  <a:pt x="0" y="0"/>
                </a:moveTo>
                <a:lnTo>
                  <a:pt x="3005344" y="0"/>
                </a:lnTo>
                <a:lnTo>
                  <a:pt x="3005344" y="2216441"/>
                </a:lnTo>
                <a:lnTo>
                  <a:pt x="0" y="2216441"/>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898852" y="2255012"/>
            <a:ext cx="4613024" cy="2948051"/>
          </a:xfrm>
          <a:prstGeom prst="rect">
            <a:avLst/>
          </a:prstGeom>
        </p:spPr>
        <p:txBody>
          <a:bodyPr lIns="0" tIns="0" rIns="0" bIns="0" rtlCol="0" anchor="t">
            <a:spAutoFit/>
          </a:bodyPr>
          <a:lstStyle/>
          <a:p>
            <a:pPr algn="l">
              <a:lnSpc>
                <a:spcPts val="7603"/>
              </a:lnSpc>
            </a:pPr>
            <a:r>
              <a:rPr lang="en-US" sz="7680" dirty="0">
                <a:solidFill>
                  <a:srgbClr val="FFFFFF"/>
                </a:solidFill>
                <a:latin typeface="Roboto Bold"/>
              </a:rPr>
              <a:t>FOOD</a:t>
            </a:r>
          </a:p>
          <a:p>
            <a:pPr algn="l">
              <a:lnSpc>
                <a:spcPts val="7603"/>
              </a:lnSpc>
            </a:pPr>
            <a:r>
              <a:rPr lang="en-US" sz="7680" dirty="0">
                <a:solidFill>
                  <a:srgbClr val="FFFFFF"/>
                </a:solidFill>
                <a:latin typeface="Roboto Bold"/>
              </a:rPr>
              <a:t>SAFETY TRAINING</a:t>
            </a:r>
          </a:p>
        </p:txBody>
      </p:sp>
      <p:sp>
        <p:nvSpPr>
          <p:cNvPr id="9" name="TextBox 9"/>
          <p:cNvSpPr txBox="1"/>
          <p:nvPr/>
        </p:nvSpPr>
        <p:spPr>
          <a:xfrm>
            <a:off x="898852" y="5155438"/>
            <a:ext cx="5236223" cy="332232"/>
          </a:xfrm>
          <a:prstGeom prst="rect">
            <a:avLst/>
          </a:prstGeom>
        </p:spPr>
        <p:txBody>
          <a:bodyPr lIns="0" tIns="0" rIns="0" bIns="0" rtlCol="0" anchor="t">
            <a:spAutoFit/>
          </a:bodyPr>
          <a:lstStyle/>
          <a:p>
            <a:pPr algn="l">
              <a:lnSpc>
                <a:spcPts val="2688"/>
              </a:lnSpc>
            </a:pPr>
            <a:r>
              <a:rPr lang="en-US" sz="1920">
                <a:solidFill>
                  <a:srgbClr val="181818"/>
                </a:solidFill>
                <a:latin typeface="Roboto Bold"/>
              </a:rPr>
              <a:t>for Dare to Care Partners</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5589" y="2972373"/>
            <a:ext cx="204308" cy="205224"/>
          </a:xfrm>
          <a:custGeom>
            <a:avLst/>
            <a:gdLst/>
            <a:ahLst/>
            <a:cxnLst/>
            <a:rect l="l" t="t" r="r" b="b"/>
            <a:pathLst>
              <a:path w="204308" h="205224">
                <a:moveTo>
                  <a:pt x="0" y="0"/>
                </a:moveTo>
                <a:lnTo>
                  <a:pt x="204308" y="0"/>
                </a:lnTo>
                <a:lnTo>
                  <a:pt x="204308" y="205224"/>
                </a:lnTo>
                <a:lnTo>
                  <a:pt x="0" y="2052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783228736"/>
              </p:ext>
            </p:extLst>
          </p:nvPr>
        </p:nvGraphicFramePr>
        <p:xfrm>
          <a:off x="353860" y="1669253"/>
          <a:ext cx="9290076" cy="5118399"/>
        </p:xfrm>
        <a:graphic>
          <a:graphicData uri="http://schemas.openxmlformats.org/drawingml/2006/table">
            <a:tbl>
              <a:tblPr/>
              <a:tblGrid>
                <a:gridCol w="2322519">
                  <a:extLst>
                    <a:ext uri="{9D8B030D-6E8A-4147-A177-3AD203B41FA5}">
                      <a16:colId xmlns:a16="http://schemas.microsoft.com/office/drawing/2014/main" val="20000"/>
                    </a:ext>
                  </a:extLst>
                </a:gridCol>
                <a:gridCol w="2322519">
                  <a:extLst>
                    <a:ext uri="{9D8B030D-6E8A-4147-A177-3AD203B41FA5}">
                      <a16:colId xmlns:a16="http://schemas.microsoft.com/office/drawing/2014/main" val="20001"/>
                    </a:ext>
                  </a:extLst>
                </a:gridCol>
                <a:gridCol w="2322519">
                  <a:extLst>
                    <a:ext uri="{9D8B030D-6E8A-4147-A177-3AD203B41FA5}">
                      <a16:colId xmlns:a16="http://schemas.microsoft.com/office/drawing/2014/main" val="20002"/>
                    </a:ext>
                  </a:extLst>
                </a:gridCol>
                <a:gridCol w="2322519">
                  <a:extLst>
                    <a:ext uri="{9D8B030D-6E8A-4147-A177-3AD203B41FA5}">
                      <a16:colId xmlns:a16="http://schemas.microsoft.com/office/drawing/2014/main" val="20003"/>
                    </a:ext>
                  </a:extLst>
                </a:gridCol>
              </a:tblGrid>
              <a:tr h="1706519">
                <a:tc>
                  <a:txBody>
                    <a:bodyPr/>
                    <a:lstStyle/>
                    <a:p>
                      <a:pPr algn="ctr">
                        <a:lnSpc>
                          <a:spcPts val="2100"/>
                        </a:lnSpc>
                        <a:defRPr/>
                      </a:pPr>
                      <a:r>
                        <a:rPr lang="en-US" sz="1500" dirty="0">
                          <a:solidFill>
                            <a:srgbClr val="181818"/>
                          </a:solidFill>
                          <a:latin typeface="Roboto Bold"/>
                        </a:rPr>
                        <a:t>1. Leaving raw chicken breasts on a pallet in a loading area that is not refrigerated</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E3F2CF"/>
                    </a:solidFill>
                  </a:tcPr>
                </a:tc>
                <a:tc>
                  <a:txBody>
                    <a:bodyPr/>
                    <a:lstStyle/>
                    <a:p>
                      <a:pPr algn="ctr">
                        <a:lnSpc>
                          <a:spcPts val="2100"/>
                        </a:lnSpc>
                        <a:defRPr/>
                      </a:pPr>
                      <a:r>
                        <a:rPr lang="en-US" sz="1500" dirty="0">
                          <a:solidFill>
                            <a:srgbClr val="181818"/>
                          </a:solidFill>
                          <a:latin typeface="Roboto Bold"/>
                        </a:rPr>
                        <a:t>2. Sneezing on </a:t>
                      </a:r>
                      <a:endParaRPr lang="en-US" sz="1100" dirty="0"/>
                    </a:p>
                    <a:p>
                      <a:pPr algn="ctr">
                        <a:lnSpc>
                          <a:spcPts val="2100"/>
                        </a:lnSpc>
                      </a:pPr>
                      <a:r>
                        <a:rPr lang="en-US" sz="1500" dirty="0">
                          <a:solidFill>
                            <a:srgbClr val="181818"/>
                          </a:solidFill>
                          <a:latin typeface="Roboto Bold"/>
                        </a:rPr>
                        <a:t>food</a:t>
                      </a:r>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E3F2CF"/>
                    </a:solidFill>
                  </a:tcPr>
                </a:tc>
                <a:tc>
                  <a:txBody>
                    <a:bodyPr/>
                    <a:lstStyle/>
                    <a:p>
                      <a:pPr algn="ctr">
                        <a:lnSpc>
                          <a:spcPts val="2100"/>
                        </a:lnSpc>
                        <a:defRPr/>
                      </a:pPr>
                      <a:r>
                        <a:rPr lang="en-US" sz="1500" dirty="0">
                          <a:solidFill>
                            <a:srgbClr val="181818"/>
                          </a:solidFill>
                          <a:latin typeface="Roboto Bold"/>
                        </a:rPr>
                        <a:t>3. Keeping produce that raw meat juices </a:t>
                      </a:r>
                      <a:endParaRPr lang="en-US" sz="1100" dirty="0"/>
                    </a:p>
                    <a:p>
                      <a:pPr algn="ctr">
                        <a:lnSpc>
                          <a:spcPts val="2100"/>
                        </a:lnSpc>
                      </a:pPr>
                      <a:r>
                        <a:rPr lang="en-US" sz="1500" dirty="0">
                          <a:solidFill>
                            <a:srgbClr val="181818"/>
                          </a:solidFill>
                          <a:latin typeface="Roboto Bold"/>
                        </a:rPr>
                        <a:t>have leaked on</a:t>
                      </a:r>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E3F2CF"/>
                    </a:solidFill>
                  </a:tcPr>
                </a:tc>
                <a:tc>
                  <a:txBody>
                    <a:bodyPr/>
                    <a:lstStyle/>
                    <a:p>
                      <a:pPr algn="ctr">
                        <a:lnSpc>
                          <a:spcPts val="2100"/>
                        </a:lnSpc>
                        <a:defRPr/>
                      </a:pPr>
                      <a:r>
                        <a:rPr lang="en-US" sz="1500" dirty="0">
                          <a:solidFill>
                            <a:srgbClr val="181818"/>
                          </a:solidFill>
                          <a:latin typeface="Roboto Bold"/>
                        </a:rPr>
                        <a:t>4. Scraping off food from an otherwise clean food-storage container</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E3F2CF"/>
                    </a:solidFill>
                  </a:tcPr>
                </a:tc>
                <a:extLst>
                  <a:ext uri="{0D108BD9-81ED-4DB2-BD59-A6C34878D82A}">
                    <a16:rowId xmlns:a16="http://schemas.microsoft.com/office/drawing/2014/main" val="10000"/>
                  </a:ext>
                </a:extLst>
              </a:tr>
              <a:tr h="820453">
                <a:tc>
                  <a:txBody>
                    <a:bodyPr/>
                    <a:lstStyle/>
                    <a:p>
                      <a:pPr algn="l">
                        <a:lnSpc>
                          <a:spcPts val="2323"/>
                        </a:lnSpc>
                        <a:defRPr/>
                      </a:pPr>
                      <a:r>
                        <a:rPr lang="en-US" sz="1659" dirty="0">
                          <a:solidFill>
                            <a:srgbClr val="181818"/>
                          </a:solidFill>
                          <a:latin typeface="Roboto"/>
                        </a:rPr>
                        <a:t>A. Time-temperature abuse</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181818"/>
                          </a:solidFill>
                          <a:latin typeface="Roboto"/>
                        </a:rPr>
                        <a:t>A. Time-temperature abuse</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181818"/>
                          </a:solidFill>
                          <a:latin typeface="Roboto"/>
                        </a:rPr>
                        <a:t>A. Time-temperature abuse</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181818"/>
                          </a:solidFill>
                          <a:latin typeface="Roboto"/>
                        </a:rPr>
                        <a:t>A. Time-temperature abuse</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20453">
                <a:tc>
                  <a:txBody>
                    <a:bodyPr/>
                    <a:lstStyle/>
                    <a:p>
                      <a:pPr algn="l">
                        <a:lnSpc>
                          <a:spcPts val="2323"/>
                        </a:lnSpc>
                        <a:defRPr/>
                      </a:pPr>
                      <a:r>
                        <a:rPr lang="en-US" sz="1659">
                          <a:solidFill>
                            <a:srgbClr val="000000"/>
                          </a:solidFill>
                          <a:latin typeface="Roboto"/>
                        </a:rPr>
                        <a:t>B. Poor personal hygiene</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000000"/>
                          </a:solidFill>
                          <a:latin typeface="Roboto"/>
                        </a:rPr>
                        <a:t>B. Poor personal hygiene</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dirty="0">
                          <a:solidFill>
                            <a:srgbClr val="000000"/>
                          </a:solidFill>
                          <a:latin typeface="Roboto"/>
                        </a:rPr>
                        <a:t>B. Poor personal hygiene</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000000"/>
                          </a:solidFill>
                          <a:latin typeface="Roboto"/>
                        </a:rPr>
                        <a:t>B. Poor personal hygiene</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20453">
                <a:tc>
                  <a:txBody>
                    <a:bodyPr/>
                    <a:lstStyle/>
                    <a:p>
                      <a:pPr algn="l">
                        <a:lnSpc>
                          <a:spcPts val="2323"/>
                        </a:lnSpc>
                        <a:defRPr/>
                      </a:pPr>
                      <a:r>
                        <a:rPr lang="en-US" sz="1659">
                          <a:solidFill>
                            <a:srgbClr val="000000"/>
                          </a:solidFill>
                          <a:latin typeface="Roboto"/>
                        </a:rPr>
                        <a:t>C. Cross-contamination</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000000"/>
                          </a:solidFill>
                          <a:latin typeface="Roboto"/>
                        </a:rPr>
                        <a:t>C. Cross-contamination</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000000"/>
                          </a:solidFill>
                          <a:latin typeface="Roboto"/>
                        </a:rPr>
                        <a:t>C. Cross-contamination</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000000"/>
                          </a:solidFill>
                          <a:latin typeface="Roboto"/>
                        </a:rPr>
                        <a:t>C. Cross-contamination</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50521">
                <a:tc>
                  <a:txBody>
                    <a:bodyPr/>
                    <a:lstStyle/>
                    <a:p>
                      <a:pPr algn="l">
                        <a:lnSpc>
                          <a:spcPts val="2323"/>
                        </a:lnSpc>
                        <a:defRPr/>
                      </a:pPr>
                      <a:r>
                        <a:rPr lang="en-US" sz="1659">
                          <a:solidFill>
                            <a:srgbClr val="000000"/>
                          </a:solidFill>
                          <a:latin typeface="Roboto"/>
                        </a:rPr>
                        <a:t>D. Poor cleaning and sanitizing</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000000"/>
                          </a:solidFill>
                          <a:latin typeface="Roboto"/>
                        </a:rPr>
                        <a:t>D. Poor cleaning and sanitizing</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a:solidFill>
                            <a:srgbClr val="000000"/>
                          </a:solidFill>
                          <a:latin typeface="Roboto"/>
                        </a:rPr>
                        <a:t>D. Poor cleaning and sanitizing</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l">
                        <a:lnSpc>
                          <a:spcPts val="2323"/>
                        </a:lnSpc>
                        <a:defRPr/>
                      </a:pPr>
                      <a:r>
                        <a:rPr lang="en-US" sz="1659" dirty="0">
                          <a:solidFill>
                            <a:srgbClr val="000000"/>
                          </a:solidFill>
                          <a:latin typeface="Roboto"/>
                        </a:rPr>
                        <a:t>D. Poor cleaning and sanitizing</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Freeform 4"/>
          <p:cNvSpPr/>
          <p:nvPr/>
        </p:nvSpPr>
        <p:spPr>
          <a:xfrm>
            <a:off x="5910833" y="409322"/>
            <a:ext cx="756842" cy="1548525"/>
          </a:xfrm>
          <a:custGeom>
            <a:avLst/>
            <a:gdLst/>
            <a:ahLst/>
            <a:cxnLst/>
            <a:rect l="l" t="t" r="r" b="b"/>
            <a:pathLst>
              <a:path w="756842" h="1548525">
                <a:moveTo>
                  <a:pt x="0" y="0"/>
                </a:moveTo>
                <a:lnTo>
                  <a:pt x="756842" y="0"/>
                </a:lnTo>
                <a:lnTo>
                  <a:pt x="756842" y="1548525"/>
                </a:lnTo>
                <a:lnTo>
                  <a:pt x="0" y="1548525"/>
                </a:lnTo>
                <a:lnTo>
                  <a:pt x="0" y="0"/>
                </a:lnTo>
                <a:close/>
              </a:path>
            </a:pathLst>
          </a:custGeom>
          <a:blipFill>
            <a:blip r:embed="rId5"/>
            <a:stretch>
              <a:fillRect/>
            </a:stretch>
          </a:blipFill>
        </p:spPr>
        <p:txBody>
          <a:bodyPr/>
          <a:lstStyle/>
          <a:p>
            <a:endParaRPr lang="en-US"/>
          </a:p>
        </p:txBody>
      </p:sp>
      <p:sp>
        <p:nvSpPr>
          <p:cNvPr id="5" name="Freeform 5"/>
          <p:cNvSpPr/>
          <p:nvPr/>
        </p:nvSpPr>
        <p:spPr>
          <a:xfrm>
            <a:off x="195530" y="3385779"/>
            <a:ext cx="2329755" cy="728578"/>
          </a:xfrm>
          <a:custGeom>
            <a:avLst/>
            <a:gdLst/>
            <a:ahLst/>
            <a:cxnLst/>
            <a:rect l="l" t="t" r="r" b="b"/>
            <a:pathLst>
              <a:path w="2329755" h="728578">
                <a:moveTo>
                  <a:pt x="0" y="0"/>
                </a:moveTo>
                <a:lnTo>
                  <a:pt x="2329755" y="0"/>
                </a:lnTo>
                <a:lnTo>
                  <a:pt x="2329755"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353860" y="726684"/>
            <a:ext cx="7530648" cy="560070"/>
          </a:xfrm>
          <a:prstGeom prst="rect">
            <a:avLst/>
          </a:prstGeom>
        </p:spPr>
        <p:txBody>
          <a:bodyPr lIns="0" tIns="0" rIns="0" bIns="0" rtlCol="0" anchor="t">
            <a:spAutoFit/>
          </a:bodyPr>
          <a:lstStyle/>
          <a:p>
            <a:pPr algn="l">
              <a:lnSpc>
                <a:spcPts val="3840"/>
              </a:lnSpc>
            </a:pPr>
            <a:r>
              <a:rPr lang="en-US" sz="4999">
                <a:solidFill>
                  <a:srgbClr val="181818"/>
                </a:solidFill>
                <a:latin typeface="Roboto Bold"/>
              </a:rPr>
              <a:t>Knowledge Check</a:t>
            </a:r>
          </a:p>
        </p:txBody>
      </p:sp>
      <p:sp>
        <p:nvSpPr>
          <p:cNvPr id="7" name="TextBox 7"/>
          <p:cNvSpPr txBox="1"/>
          <p:nvPr/>
        </p:nvSpPr>
        <p:spPr>
          <a:xfrm>
            <a:off x="382896" y="1325281"/>
            <a:ext cx="6929398" cy="244475"/>
          </a:xfrm>
          <a:prstGeom prst="rect">
            <a:avLst/>
          </a:prstGeom>
        </p:spPr>
        <p:txBody>
          <a:bodyPr lIns="0" tIns="0" rIns="0" bIns="0" rtlCol="0" anchor="t">
            <a:spAutoFit/>
          </a:bodyPr>
          <a:lstStyle/>
          <a:p>
            <a:pPr algn="l">
              <a:lnSpc>
                <a:spcPts val="1600"/>
              </a:lnSpc>
            </a:pPr>
            <a:r>
              <a:rPr lang="en-US" sz="2000">
                <a:solidFill>
                  <a:srgbClr val="181818"/>
                </a:solidFill>
                <a:latin typeface="Roboto"/>
              </a:rPr>
              <a:t>Identify the food safety concern for each action.</a:t>
            </a:r>
          </a:p>
        </p:txBody>
      </p:sp>
      <p:sp>
        <p:nvSpPr>
          <p:cNvPr id="8" name="Freeform 8"/>
          <p:cNvSpPr/>
          <p:nvPr/>
        </p:nvSpPr>
        <p:spPr>
          <a:xfrm>
            <a:off x="2547045" y="4228452"/>
            <a:ext cx="2329755" cy="728578"/>
          </a:xfrm>
          <a:custGeom>
            <a:avLst/>
            <a:gdLst/>
            <a:ahLst/>
            <a:cxnLst/>
            <a:rect l="l" t="t" r="r" b="b"/>
            <a:pathLst>
              <a:path w="2329755" h="728578">
                <a:moveTo>
                  <a:pt x="0" y="0"/>
                </a:moveTo>
                <a:lnTo>
                  <a:pt x="2329755" y="0"/>
                </a:lnTo>
                <a:lnTo>
                  <a:pt x="2329755"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855040" y="5045829"/>
            <a:ext cx="2329755" cy="728578"/>
          </a:xfrm>
          <a:custGeom>
            <a:avLst/>
            <a:gdLst/>
            <a:ahLst/>
            <a:cxnLst/>
            <a:rect l="l" t="t" r="r" b="b"/>
            <a:pathLst>
              <a:path w="2329755" h="728578">
                <a:moveTo>
                  <a:pt x="0" y="0"/>
                </a:moveTo>
                <a:lnTo>
                  <a:pt x="2329756" y="0"/>
                </a:lnTo>
                <a:lnTo>
                  <a:pt x="2329756"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7206555" y="5855102"/>
            <a:ext cx="2329755" cy="728578"/>
          </a:xfrm>
          <a:custGeom>
            <a:avLst/>
            <a:gdLst/>
            <a:ahLst/>
            <a:cxnLst/>
            <a:rect l="l" t="t" r="r" b="b"/>
            <a:pathLst>
              <a:path w="2329755" h="728578">
                <a:moveTo>
                  <a:pt x="0" y="0"/>
                </a:moveTo>
                <a:lnTo>
                  <a:pt x="2329756" y="0"/>
                </a:lnTo>
                <a:lnTo>
                  <a:pt x="2329756"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4">
            <a:extLst>
              <a:ext uri="{FF2B5EF4-FFF2-40B4-BE49-F238E27FC236}">
                <a16:creationId xmlns:a16="http://schemas.microsoft.com/office/drawing/2014/main" id="{9AD35D30-EE5B-0F4C-88E0-8F61CF12E146}"/>
              </a:ext>
            </a:extLst>
          </p:cNvPr>
          <p:cNvGrpSpPr/>
          <p:nvPr/>
        </p:nvGrpSpPr>
        <p:grpSpPr>
          <a:xfrm>
            <a:off x="7022009" y="304800"/>
            <a:ext cx="2374644" cy="2514503"/>
            <a:chOff x="0" y="0"/>
            <a:chExt cx="3971721" cy="3790857"/>
          </a:xfrm>
          <a:noFill/>
        </p:grpSpPr>
        <p:sp>
          <p:nvSpPr>
            <p:cNvPr id="40" name="Freeform 5">
              <a:extLst>
                <a:ext uri="{FF2B5EF4-FFF2-40B4-BE49-F238E27FC236}">
                  <a16:creationId xmlns:a16="http://schemas.microsoft.com/office/drawing/2014/main" id="{9E65923E-4D63-0A1A-AC07-753C96AC2BF2}"/>
                </a:ext>
              </a:extLst>
            </p:cNvPr>
            <p:cNvSpPr/>
            <p:nvPr/>
          </p:nvSpPr>
          <p:spPr>
            <a:xfrm>
              <a:off x="0" y="0"/>
              <a:ext cx="3971798" cy="3790823"/>
            </a:xfrm>
            <a:custGeom>
              <a:avLst/>
              <a:gdLst/>
              <a:ahLst/>
              <a:cxnLst/>
              <a:rect l="l" t="t" r="r" b="b"/>
              <a:pathLst>
                <a:path w="3971798" h="3790823">
                  <a:moveTo>
                    <a:pt x="1985899" y="3048"/>
                  </a:moveTo>
                  <a:cubicBezTo>
                    <a:pt x="1307719" y="0"/>
                    <a:pt x="679831" y="360045"/>
                    <a:pt x="339979" y="946785"/>
                  </a:cubicBezTo>
                  <a:cubicBezTo>
                    <a:pt x="127" y="1533525"/>
                    <a:pt x="0" y="2257298"/>
                    <a:pt x="339979" y="2844038"/>
                  </a:cubicBezTo>
                  <a:cubicBezTo>
                    <a:pt x="679958" y="3430778"/>
                    <a:pt x="1307846" y="3790823"/>
                    <a:pt x="1985899" y="3787775"/>
                  </a:cubicBezTo>
                  <a:cubicBezTo>
                    <a:pt x="2663952" y="3790823"/>
                    <a:pt x="3291840" y="3430778"/>
                    <a:pt x="3631819" y="2844038"/>
                  </a:cubicBezTo>
                  <a:cubicBezTo>
                    <a:pt x="3971798" y="2257298"/>
                    <a:pt x="3971798" y="1533525"/>
                    <a:pt x="3631819" y="946785"/>
                  </a:cubicBezTo>
                  <a:cubicBezTo>
                    <a:pt x="3291840" y="360045"/>
                    <a:pt x="2663952" y="0"/>
                    <a:pt x="1985899" y="3048"/>
                  </a:cubicBezTo>
                  <a:close/>
                </a:path>
              </a:pathLst>
            </a:custGeom>
            <a:grpFill/>
            <a:ln w="76200">
              <a:solidFill>
                <a:schemeClr val="tx1"/>
              </a:solidFill>
            </a:ln>
          </p:spPr>
          <p:txBody>
            <a:bodyPr/>
            <a:lstStyle/>
            <a:p>
              <a:endParaRPr lang="en-US" dirty="0"/>
            </a:p>
          </p:txBody>
        </p:sp>
      </p:grpSp>
      <p:grpSp>
        <p:nvGrpSpPr>
          <p:cNvPr id="2" name="Group 2"/>
          <p:cNvGrpSpPr/>
          <p:nvPr/>
        </p:nvGrpSpPr>
        <p:grpSpPr>
          <a:xfrm>
            <a:off x="0" y="2912710"/>
            <a:ext cx="9753600" cy="2985773"/>
            <a:chOff x="0" y="0"/>
            <a:chExt cx="26214423" cy="8024761"/>
          </a:xfrm>
          <a:solidFill>
            <a:srgbClr val="E3F2CF"/>
          </a:solidFill>
        </p:grpSpPr>
        <p:sp>
          <p:nvSpPr>
            <p:cNvPr id="3" name="Freeform 3"/>
            <p:cNvSpPr/>
            <p:nvPr/>
          </p:nvSpPr>
          <p:spPr>
            <a:xfrm>
              <a:off x="0" y="0"/>
              <a:ext cx="26214412" cy="8024793"/>
            </a:xfrm>
            <a:custGeom>
              <a:avLst/>
              <a:gdLst/>
              <a:ahLst/>
              <a:cxnLst/>
              <a:rect l="l" t="t" r="r" b="b"/>
              <a:pathLst>
                <a:path w="26214412" h="8024793">
                  <a:moveTo>
                    <a:pt x="0" y="0"/>
                  </a:moveTo>
                  <a:lnTo>
                    <a:pt x="26214412" y="0"/>
                  </a:lnTo>
                  <a:lnTo>
                    <a:pt x="26214412" y="8024793"/>
                  </a:lnTo>
                  <a:lnTo>
                    <a:pt x="0" y="8024793"/>
                  </a:lnTo>
                  <a:lnTo>
                    <a:pt x="0" y="0"/>
                  </a:lnTo>
                  <a:close/>
                </a:path>
              </a:pathLst>
            </a:custGeom>
            <a:grpFill/>
            <a:ln w="12700">
              <a:solidFill>
                <a:srgbClr val="000000"/>
              </a:solidFill>
            </a:ln>
          </p:spPr>
          <p:txBody>
            <a:bodyPr/>
            <a:lstStyle/>
            <a:p>
              <a:endParaRPr lang="en-US"/>
            </a:p>
          </p:txBody>
        </p:sp>
      </p:grpSp>
      <p:grpSp>
        <p:nvGrpSpPr>
          <p:cNvPr id="4" name="Group 4"/>
          <p:cNvGrpSpPr/>
          <p:nvPr/>
        </p:nvGrpSpPr>
        <p:grpSpPr>
          <a:xfrm>
            <a:off x="381440" y="3121149"/>
            <a:ext cx="830075" cy="830071"/>
            <a:chOff x="0" y="0"/>
            <a:chExt cx="1106766" cy="1106762"/>
          </a:xfrm>
        </p:grpSpPr>
        <p:sp>
          <p:nvSpPr>
            <p:cNvPr id="5" name="Freeform 5"/>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3"/>
              <a:stretch>
                <a:fillRect l="-24998" r="-24995" b="-7"/>
              </a:stretch>
            </a:blipFill>
          </p:spPr>
          <p:txBody>
            <a:bodyPr/>
            <a:lstStyle/>
            <a:p>
              <a:endParaRPr lang="en-US"/>
            </a:p>
          </p:txBody>
        </p:sp>
      </p:grpSp>
      <p:grpSp>
        <p:nvGrpSpPr>
          <p:cNvPr id="6" name="Group 6"/>
          <p:cNvGrpSpPr/>
          <p:nvPr/>
        </p:nvGrpSpPr>
        <p:grpSpPr>
          <a:xfrm>
            <a:off x="381440" y="4060375"/>
            <a:ext cx="830075" cy="830071"/>
            <a:chOff x="0" y="0"/>
            <a:chExt cx="1106766" cy="1106762"/>
          </a:xfrm>
        </p:grpSpPr>
        <p:sp>
          <p:nvSpPr>
            <p:cNvPr id="7" name="Freeform 7"/>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4"/>
              <a:stretch>
                <a:fillRect l="-38922" r="-38918" b="-7"/>
              </a:stretch>
            </a:blipFill>
          </p:spPr>
          <p:txBody>
            <a:bodyPr/>
            <a:lstStyle/>
            <a:p>
              <a:endParaRPr lang="en-US"/>
            </a:p>
          </p:txBody>
        </p:sp>
      </p:grpSp>
      <p:grpSp>
        <p:nvGrpSpPr>
          <p:cNvPr id="8" name="Group 8"/>
          <p:cNvGrpSpPr/>
          <p:nvPr/>
        </p:nvGrpSpPr>
        <p:grpSpPr>
          <a:xfrm>
            <a:off x="381440" y="4999600"/>
            <a:ext cx="830075" cy="830071"/>
            <a:chOff x="0" y="0"/>
            <a:chExt cx="1106766" cy="1106762"/>
          </a:xfrm>
        </p:grpSpPr>
        <p:sp>
          <p:nvSpPr>
            <p:cNvPr id="9" name="Freeform 9"/>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5"/>
              <a:stretch>
                <a:fillRect l="-16665" r="-16662" b="-7"/>
              </a:stretch>
            </a:blipFill>
          </p:spPr>
          <p:txBody>
            <a:bodyPr/>
            <a:lstStyle/>
            <a:p>
              <a:endParaRPr lang="en-US"/>
            </a:p>
          </p:txBody>
        </p:sp>
      </p:grpSp>
      <p:grpSp>
        <p:nvGrpSpPr>
          <p:cNvPr id="10" name="Group 10"/>
          <p:cNvGrpSpPr/>
          <p:nvPr/>
        </p:nvGrpSpPr>
        <p:grpSpPr>
          <a:xfrm>
            <a:off x="3685681" y="5007664"/>
            <a:ext cx="830075" cy="830071"/>
            <a:chOff x="0" y="0"/>
            <a:chExt cx="1106766" cy="1106762"/>
          </a:xfrm>
        </p:grpSpPr>
        <p:sp>
          <p:nvSpPr>
            <p:cNvPr id="11" name="Freeform 11"/>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6"/>
              <a:stretch>
                <a:fillRect l="-24952" r="-24948" b="-7"/>
              </a:stretch>
            </a:blipFill>
          </p:spPr>
          <p:txBody>
            <a:bodyPr/>
            <a:lstStyle/>
            <a:p>
              <a:endParaRPr lang="en-US"/>
            </a:p>
          </p:txBody>
        </p:sp>
      </p:grpSp>
      <p:grpSp>
        <p:nvGrpSpPr>
          <p:cNvPr id="12" name="Group 12"/>
          <p:cNvGrpSpPr/>
          <p:nvPr/>
        </p:nvGrpSpPr>
        <p:grpSpPr>
          <a:xfrm>
            <a:off x="3685681" y="3113085"/>
            <a:ext cx="830075" cy="830071"/>
            <a:chOff x="0" y="0"/>
            <a:chExt cx="1106766" cy="1106762"/>
          </a:xfrm>
        </p:grpSpPr>
        <p:sp>
          <p:nvSpPr>
            <p:cNvPr id="13" name="Freeform 13"/>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7"/>
              <a:stretch>
                <a:fillRect l="-43656" r="-43653" b="-7"/>
              </a:stretch>
            </a:blipFill>
          </p:spPr>
          <p:txBody>
            <a:bodyPr/>
            <a:lstStyle/>
            <a:p>
              <a:endParaRPr lang="en-US"/>
            </a:p>
          </p:txBody>
        </p:sp>
      </p:grpSp>
      <p:grpSp>
        <p:nvGrpSpPr>
          <p:cNvPr id="14" name="Group 14"/>
          <p:cNvGrpSpPr/>
          <p:nvPr/>
        </p:nvGrpSpPr>
        <p:grpSpPr>
          <a:xfrm>
            <a:off x="3685681" y="4052311"/>
            <a:ext cx="830075" cy="830071"/>
            <a:chOff x="0" y="0"/>
            <a:chExt cx="1106766" cy="1106762"/>
          </a:xfrm>
        </p:grpSpPr>
        <p:sp>
          <p:nvSpPr>
            <p:cNvPr id="15" name="Freeform 15"/>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8"/>
              <a:stretch>
                <a:fillRect l="-24871" r="-24868" b="-7"/>
              </a:stretch>
            </a:blipFill>
          </p:spPr>
          <p:txBody>
            <a:bodyPr/>
            <a:lstStyle/>
            <a:p>
              <a:endParaRPr lang="en-US"/>
            </a:p>
          </p:txBody>
        </p:sp>
      </p:grpSp>
      <p:grpSp>
        <p:nvGrpSpPr>
          <p:cNvPr id="16" name="Group 16"/>
          <p:cNvGrpSpPr/>
          <p:nvPr/>
        </p:nvGrpSpPr>
        <p:grpSpPr>
          <a:xfrm>
            <a:off x="6989921" y="3098661"/>
            <a:ext cx="830075" cy="830071"/>
            <a:chOff x="0" y="0"/>
            <a:chExt cx="1106766" cy="1106762"/>
          </a:xfrm>
        </p:grpSpPr>
        <p:sp>
          <p:nvSpPr>
            <p:cNvPr id="17" name="Freeform 17"/>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9"/>
              <a:stretch>
                <a:fillRect l="-24950" r="-24947" b="-7"/>
              </a:stretch>
            </a:blipFill>
          </p:spPr>
          <p:txBody>
            <a:bodyPr/>
            <a:lstStyle/>
            <a:p>
              <a:endParaRPr lang="en-US"/>
            </a:p>
          </p:txBody>
        </p:sp>
      </p:grpSp>
      <p:grpSp>
        <p:nvGrpSpPr>
          <p:cNvPr id="18" name="Group 18"/>
          <p:cNvGrpSpPr/>
          <p:nvPr/>
        </p:nvGrpSpPr>
        <p:grpSpPr>
          <a:xfrm>
            <a:off x="6989921" y="4037887"/>
            <a:ext cx="830075" cy="830071"/>
            <a:chOff x="0" y="0"/>
            <a:chExt cx="1106766" cy="1106762"/>
          </a:xfrm>
        </p:grpSpPr>
        <p:sp>
          <p:nvSpPr>
            <p:cNvPr id="19" name="Freeform 19"/>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10"/>
              <a:stretch>
                <a:fillRect l="-25496" r="-25492" b="-7"/>
              </a:stretch>
            </a:blipFill>
          </p:spPr>
          <p:txBody>
            <a:bodyPr/>
            <a:lstStyle/>
            <a:p>
              <a:endParaRPr lang="en-US"/>
            </a:p>
          </p:txBody>
        </p:sp>
      </p:grpSp>
      <p:grpSp>
        <p:nvGrpSpPr>
          <p:cNvPr id="20" name="Group 20"/>
          <p:cNvGrpSpPr/>
          <p:nvPr/>
        </p:nvGrpSpPr>
        <p:grpSpPr>
          <a:xfrm>
            <a:off x="6989921" y="5022088"/>
            <a:ext cx="830075" cy="830071"/>
            <a:chOff x="0" y="0"/>
            <a:chExt cx="1106766" cy="1106762"/>
          </a:xfrm>
        </p:grpSpPr>
        <p:sp>
          <p:nvSpPr>
            <p:cNvPr id="21" name="Freeform 21"/>
            <p:cNvSpPr/>
            <p:nvPr/>
          </p:nvSpPr>
          <p:spPr>
            <a:xfrm>
              <a:off x="0" y="0"/>
              <a:ext cx="1106805" cy="1106678"/>
            </a:xfrm>
            <a:custGeom>
              <a:avLst/>
              <a:gdLst/>
              <a:ahLst/>
              <a:cxnLst/>
              <a:rect l="l" t="t" r="r" b="b"/>
              <a:pathLst>
                <a:path w="1106805" h="1106678">
                  <a:moveTo>
                    <a:pt x="1106805" y="553339"/>
                  </a:moveTo>
                  <a:cubicBezTo>
                    <a:pt x="1106805" y="858901"/>
                    <a:pt x="859028" y="1106678"/>
                    <a:pt x="553466" y="1106678"/>
                  </a:cubicBezTo>
                  <a:cubicBezTo>
                    <a:pt x="247904" y="1106678"/>
                    <a:pt x="0" y="859028"/>
                    <a:pt x="0" y="553339"/>
                  </a:cubicBezTo>
                  <a:cubicBezTo>
                    <a:pt x="0" y="247650"/>
                    <a:pt x="247777" y="0"/>
                    <a:pt x="553339" y="0"/>
                  </a:cubicBezTo>
                  <a:cubicBezTo>
                    <a:pt x="858901" y="0"/>
                    <a:pt x="1106805" y="247777"/>
                    <a:pt x="1106805" y="553339"/>
                  </a:cubicBezTo>
                  <a:close/>
                </a:path>
              </a:pathLst>
            </a:custGeom>
            <a:blipFill>
              <a:blip r:embed="rId11"/>
              <a:stretch>
                <a:fillRect l="-24998" r="-24995" b="-7"/>
              </a:stretch>
            </a:blipFill>
          </p:spPr>
          <p:txBody>
            <a:bodyPr/>
            <a:lstStyle/>
            <a:p>
              <a:endParaRPr lang="en-US"/>
            </a:p>
          </p:txBody>
        </p:sp>
      </p:grpSp>
      <p:sp>
        <p:nvSpPr>
          <p:cNvPr id="23" name="TextBox 23"/>
          <p:cNvSpPr txBox="1"/>
          <p:nvPr/>
        </p:nvSpPr>
        <p:spPr>
          <a:xfrm>
            <a:off x="7702754" y="681698"/>
            <a:ext cx="1029171" cy="238144"/>
          </a:xfrm>
          <a:prstGeom prst="rect">
            <a:avLst/>
          </a:prstGeom>
        </p:spPr>
        <p:txBody>
          <a:bodyPr lIns="0" tIns="0" rIns="0" bIns="0" rtlCol="0" anchor="t">
            <a:spAutoFit/>
          </a:bodyPr>
          <a:lstStyle/>
          <a:p>
            <a:pPr algn="ctr">
              <a:lnSpc>
                <a:spcPts val="1632"/>
              </a:lnSpc>
            </a:pPr>
            <a:r>
              <a:rPr lang="en-US" sz="1814" dirty="0">
                <a:solidFill>
                  <a:srgbClr val="181818"/>
                </a:solidFill>
                <a:latin typeface="Roboto Bold"/>
              </a:rPr>
              <a:t>THE BIG</a:t>
            </a:r>
          </a:p>
        </p:txBody>
      </p:sp>
      <p:sp>
        <p:nvSpPr>
          <p:cNvPr id="24" name="TextBox 24"/>
          <p:cNvSpPr txBox="1"/>
          <p:nvPr/>
        </p:nvSpPr>
        <p:spPr>
          <a:xfrm>
            <a:off x="7404973" y="2363840"/>
            <a:ext cx="1504639" cy="157159"/>
          </a:xfrm>
          <a:prstGeom prst="rect">
            <a:avLst/>
          </a:prstGeom>
        </p:spPr>
        <p:txBody>
          <a:bodyPr wrap="square" lIns="0" tIns="0" rIns="0" bIns="0" rtlCol="0" anchor="t">
            <a:spAutoFit/>
          </a:bodyPr>
          <a:lstStyle/>
          <a:p>
            <a:pPr algn="r">
              <a:lnSpc>
                <a:spcPts val="1173"/>
              </a:lnSpc>
            </a:pPr>
            <a:r>
              <a:rPr lang="en-US" sz="1302" dirty="0">
                <a:solidFill>
                  <a:srgbClr val="181818"/>
                </a:solidFill>
                <a:latin typeface="Roboto Bold"/>
              </a:rPr>
              <a:t>FOOD ALLERGENS</a:t>
            </a:r>
          </a:p>
        </p:txBody>
      </p:sp>
      <p:sp>
        <p:nvSpPr>
          <p:cNvPr id="25" name="TextBox 25"/>
          <p:cNvSpPr txBox="1"/>
          <p:nvPr/>
        </p:nvSpPr>
        <p:spPr>
          <a:xfrm>
            <a:off x="1256261" y="3491757"/>
            <a:ext cx="1497739" cy="349148"/>
          </a:xfrm>
          <a:prstGeom prst="rect">
            <a:avLst/>
          </a:prstGeom>
        </p:spPr>
        <p:txBody>
          <a:bodyPr lIns="0" tIns="0" rIns="0" bIns="0" rtlCol="0" anchor="t">
            <a:spAutoFit/>
          </a:bodyPr>
          <a:lstStyle/>
          <a:p>
            <a:pPr algn="just">
              <a:lnSpc>
                <a:spcPts val="2400"/>
              </a:lnSpc>
            </a:pPr>
            <a:r>
              <a:rPr lang="en-US" sz="2666">
                <a:solidFill>
                  <a:srgbClr val="181818"/>
                </a:solidFill>
                <a:latin typeface="Roboto Bold"/>
              </a:rPr>
              <a:t>milk</a:t>
            </a:r>
          </a:p>
        </p:txBody>
      </p:sp>
      <p:sp>
        <p:nvSpPr>
          <p:cNvPr id="26" name="TextBox 26"/>
          <p:cNvSpPr txBox="1"/>
          <p:nvPr/>
        </p:nvSpPr>
        <p:spPr>
          <a:xfrm>
            <a:off x="1274858" y="4405597"/>
            <a:ext cx="1007039" cy="349148"/>
          </a:xfrm>
          <a:prstGeom prst="rect">
            <a:avLst/>
          </a:prstGeom>
        </p:spPr>
        <p:txBody>
          <a:bodyPr lIns="0" tIns="0" rIns="0" bIns="0" rtlCol="0" anchor="t">
            <a:spAutoFit/>
          </a:bodyPr>
          <a:lstStyle/>
          <a:p>
            <a:pPr algn="just">
              <a:lnSpc>
                <a:spcPts val="2400"/>
              </a:lnSpc>
            </a:pPr>
            <a:r>
              <a:rPr lang="en-US" sz="2666">
                <a:solidFill>
                  <a:srgbClr val="181818"/>
                </a:solidFill>
                <a:latin typeface="Roboto Bold"/>
              </a:rPr>
              <a:t>soy</a:t>
            </a:r>
          </a:p>
        </p:txBody>
      </p:sp>
      <p:sp>
        <p:nvSpPr>
          <p:cNvPr id="27" name="TextBox 27"/>
          <p:cNvSpPr txBox="1"/>
          <p:nvPr/>
        </p:nvSpPr>
        <p:spPr>
          <a:xfrm>
            <a:off x="1256261" y="5447624"/>
            <a:ext cx="2051273" cy="337312"/>
          </a:xfrm>
          <a:prstGeom prst="rect">
            <a:avLst/>
          </a:prstGeom>
        </p:spPr>
        <p:txBody>
          <a:bodyPr lIns="0" tIns="0" rIns="0" bIns="0" rtlCol="0" anchor="t">
            <a:spAutoFit/>
          </a:bodyPr>
          <a:lstStyle/>
          <a:p>
            <a:pPr algn="l">
              <a:lnSpc>
                <a:spcPts val="1280"/>
              </a:lnSpc>
            </a:pPr>
            <a:r>
              <a:rPr lang="en-US" sz="1280">
                <a:solidFill>
                  <a:srgbClr val="181818"/>
                </a:solidFill>
                <a:latin typeface="Roboto"/>
              </a:rPr>
              <a:t>such as almonds, walnuts, and pecans</a:t>
            </a:r>
          </a:p>
        </p:txBody>
      </p:sp>
      <p:sp>
        <p:nvSpPr>
          <p:cNvPr id="28" name="TextBox 28"/>
          <p:cNvSpPr txBox="1"/>
          <p:nvPr/>
        </p:nvSpPr>
        <p:spPr>
          <a:xfrm>
            <a:off x="1256261" y="5178422"/>
            <a:ext cx="1806714" cy="349148"/>
          </a:xfrm>
          <a:prstGeom prst="rect">
            <a:avLst/>
          </a:prstGeom>
        </p:spPr>
        <p:txBody>
          <a:bodyPr lIns="0" tIns="0" rIns="0" bIns="0" rtlCol="0" anchor="t">
            <a:spAutoFit/>
          </a:bodyPr>
          <a:lstStyle/>
          <a:p>
            <a:pPr algn="l">
              <a:lnSpc>
                <a:spcPts val="2400"/>
              </a:lnSpc>
            </a:pPr>
            <a:r>
              <a:rPr lang="en-US" sz="2666">
                <a:solidFill>
                  <a:srgbClr val="181818"/>
                </a:solidFill>
                <a:latin typeface="Roboto Bold"/>
              </a:rPr>
              <a:t>tree nuts</a:t>
            </a:r>
          </a:p>
        </p:txBody>
      </p:sp>
      <p:sp>
        <p:nvSpPr>
          <p:cNvPr id="29" name="TextBox 29"/>
          <p:cNvSpPr txBox="1"/>
          <p:nvPr/>
        </p:nvSpPr>
        <p:spPr>
          <a:xfrm>
            <a:off x="4560502" y="5212760"/>
            <a:ext cx="1806714" cy="349148"/>
          </a:xfrm>
          <a:prstGeom prst="rect">
            <a:avLst/>
          </a:prstGeom>
        </p:spPr>
        <p:txBody>
          <a:bodyPr lIns="0" tIns="0" rIns="0" bIns="0" rtlCol="0" anchor="t">
            <a:spAutoFit/>
          </a:bodyPr>
          <a:lstStyle/>
          <a:p>
            <a:pPr algn="l">
              <a:lnSpc>
                <a:spcPts val="2400"/>
              </a:lnSpc>
            </a:pPr>
            <a:r>
              <a:rPr lang="en-US" sz="2666">
                <a:solidFill>
                  <a:srgbClr val="181818"/>
                </a:solidFill>
                <a:latin typeface="Roboto Bold"/>
              </a:rPr>
              <a:t>shellfish</a:t>
            </a:r>
          </a:p>
        </p:txBody>
      </p:sp>
      <p:sp>
        <p:nvSpPr>
          <p:cNvPr id="30" name="TextBox 30"/>
          <p:cNvSpPr txBox="1"/>
          <p:nvPr/>
        </p:nvSpPr>
        <p:spPr>
          <a:xfrm>
            <a:off x="4560502" y="5487605"/>
            <a:ext cx="2273269" cy="317449"/>
          </a:xfrm>
          <a:prstGeom prst="rect">
            <a:avLst/>
          </a:prstGeom>
        </p:spPr>
        <p:txBody>
          <a:bodyPr lIns="0" tIns="0" rIns="0" bIns="0" rtlCol="0" anchor="t">
            <a:spAutoFit/>
          </a:bodyPr>
          <a:lstStyle/>
          <a:p>
            <a:pPr algn="l">
              <a:lnSpc>
                <a:spcPts val="1248"/>
              </a:lnSpc>
            </a:pPr>
            <a:r>
              <a:rPr lang="en-US" sz="1248">
                <a:solidFill>
                  <a:srgbClr val="181818"/>
                </a:solidFill>
                <a:latin typeface="Roboto"/>
              </a:rPr>
              <a:t>crustaceans such as crab, shrimp, clams</a:t>
            </a:r>
          </a:p>
        </p:txBody>
      </p:sp>
      <p:sp>
        <p:nvSpPr>
          <p:cNvPr id="31" name="TextBox 31"/>
          <p:cNvSpPr txBox="1"/>
          <p:nvPr/>
        </p:nvSpPr>
        <p:spPr>
          <a:xfrm>
            <a:off x="4570182" y="3426219"/>
            <a:ext cx="1497739" cy="349148"/>
          </a:xfrm>
          <a:prstGeom prst="rect">
            <a:avLst/>
          </a:prstGeom>
        </p:spPr>
        <p:txBody>
          <a:bodyPr lIns="0" tIns="0" rIns="0" bIns="0" rtlCol="0" anchor="t">
            <a:spAutoFit/>
          </a:bodyPr>
          <a:lstStyle/>
          <a:p>
            <a:pPr algn="just">
              <a:lnSpc>
                <a:spcPts val="2400"/>
              </a:lnSpc>
            </a:pPr>
            <a:r>
              <a:rPr lang="en-US" sz="2666">
                <a:solidFill>
                  <a:srgbClr val="181818"/>
                </a:solidFill>
                <a:latin typeface="Roboto Bold"/>
              </a:rPr>
              <a:t>eggs</a:t>
            </a:r>
          </a:p>
        </p:txBody>
      </p:sp>
      <p:sp>
        <p:nvSpPr>
          <p:cNvPr id="32" name="TextBox 32"/>
          <p:cNvSpPr txBox="1"/>
          <p:nvPr/>
        </p:nvSpPr>
        <p:spPr>
          <a:xfrm>
            <a:off x="4570182" y="4208187"/>
            <a:ext cx="1427822" cy="349148"/>
          </a:xfrm>
          <a:prstGeom prst="rect">
            <a:avLst/>
          </a:prstGeom>
        </p:spPr>
        <p:txBody>
          <a:bodyPr lIns="0" tIns="0" rIns="0" bIns="0" rtlCol="0" anchor="t">
            <a:spAutoFit/>
          </a:bodyPr>
          <a:lstStyle/>
          <a:p>
            <a:pPr algn="just">
              <a:lnSpc>
                <a:spcPts val="2400"/>
              </a:lnSpc>
            </a:pPr>
            <a:r>
              <a:rPr lang="en-US" sz="2666">
                <a:solidFill>
                  <a:srgbClr val="181818"/>
                </a:solidFill>
                <a:latin typeface="Roboto Bold"/>
              </a:rPr>
              <a:t>fish</a:t>
            </a:r>
          </a:p>
        </p:txBody>
      </p:sp>
      <p:sp>
        <p:nvSpPr>
          <p:cNvPr id="33" name="TextBox 33"/>
          <p:cNvSpPr txBox="1"/>
          <p:nvPr/>
        </p:nvSpPr>
        <p:spPr>
          <a:xfrm>
            <a:off x="4582430" y="4500105"/>
            <a:ext cx="2362589" cy="215138"/>
          </a:xfrm>
          <a:prstGeom prst="rect">
            <a:avLst/>
          </a:prstGeom>
        </p:spPr>
        <p:txBody>
          <a:bodyPr lIns="0" tIns="0" rIns="0" bIns="0" rtlCol="0" anchor="t">
            <a:spAutoFit/>
          </a:bodyPr>
          <a:lstStyle/>
          <a:p>
            <a:pPr algn="l">
              <a:lnSpc>
                <a:spcPts val="1791"/>
              </a:lnSpc>
            </a:pPr>
            <a:r>
              <a:rPr lang="en-US" sz="1280">
                <a:solidFill>
                  <a:srgbClr val="181818"/>
                </a:solidFill>
                <a:latin typeface="Roboto"/>
              </a:rPr>
              <a:t>such as bass, flounder, and cod</a:t>
            </a:r>
          </a:p>
        </p:txBody>
      </p:sp>
      <p:sp>
        <p:nvSpPr>
          <p:cNvPr id="34" name="TextBox 34"/>
          <p:cNvSpPr txBox="1"/>
          <p:nvPr/>
        </p:nvSpPr>
        <p:spPr>
          <a:xfrm>
            <a:off x="7877145" y="3367697"/>
            <a:ext cx="1552165" cy="349148"/>
          </a:xfrm>
          <a:prstGeom prst="rect">
            <a:avLst/>
          </a:prstGeom>
        </p:spPr>
        <p:txBody>
          <a:bodyPr lIns="0" tIns="0" rIns="0" bIns="0" rtlCol="0" anchor="t">
            <a:spAutoFit/>
          </a:bodyPr>
          <a:lstStyle/>
          <a:p>
            <a:pPr>
              <a:lnSpc>
                <a:spcPts val="2400"/>
              </a:lnSpc>
            </a:pPr>
            <a:r>
              <a:rPr lang="en-US" sz="2666">
                <a:solidFill>
                  <a:srgbClr val="181818"/>
                </a:solidFill>
                <a:latin typeface="Roboto Bold"/>
              </a:rPr>
              <a:t>peanuts</a:t>
            </a:r>
          </a:p>
        </p:txBody>
      </p:sp>
      <p:sp>
        <p:nvSpPr>
          <p:cNvPr id="35" name="TextBox 35"/>
          <p:cNvSpPr txBox="1"/>
          <p:nvPr/>
        </p:nvSpPr>
        <p:spPr>
          <a:xfrm>
            <a:off x="7874422" y="4405598"/>
            <a:ext cx="1497739" cy="349148"/>
          </a:xfrm>
          <a:prstGeom prst="rect">
            <a:avLst/>
          </a:prstGeom>
        </p:spPr>
        <p:txBody>
          <a:bodyPr lIns="0" tIns="0" rIns="0" bIns="0" rtlCol="0" anchor="t">
            <a:spAutoFit/>
          </a:bodyPr>
          <a:lstStyle/>
          <a:p>
            <a:pPr algn="l">
              <a:lnSpc>
                <a:spcPts val="2400"/>
              </a:lnSpc>
            </a:pPr>
            <a:r>
              <a:rPr lang="en-US" sz="2666">
                <a:solidFill>
                  <a:srgbClr val="181818"/>
                </a:solidFill>
                <a:latin typeface="Roboto Bold"/>
              </a:rPr>
              <a:t>wheat</a:t>
            </a:r>
          </a:p>
        </p:txBody>
      </p:sp>
      <p:sp>
        <p:nvSpPr>
          <p:cNvPr id="36" name="TextBox 36"/>
          <p:cNvSpPr txBox="1"/>
          <p:nvPr/>
        </p:nvSpPr>
        <p:spPr>
          <a:xfrm>
            <a:off x="7874422" y="5358752"/>
            <a:ext cx="1497739" cy="349148"/>
          </a:xfrm>
          <a:prstGeom prst="rect">
            <a:avLst/>
          </a:prstGeom>
        </p:spPr>
        <p:txBody>
          <a:bodyPr lIns="0" tIns="0" rIns="0" bIns="0" rtlCol="0" anchor="t">
            <a:spAutoFit/>
          </a:bodyPr>
          <a:lstStyle/>
          <a:p>
            <a:pPr algn="just">
              <a:lnSpc>
                <a:spcPts val="2400"/>
              </a:lnSpc>
            </a:pPr>
            <a:r>
              <a:rPr lang="en-US" sz="2666">
                <a:solidFill>
                  <a:srgbClr val="181818"/>
                </a:solidFill>
                <a:latin typeface="Roboto Bold"/>
              </a:rPr>
              <a:t>sesame</a:t>
            </a:r>
          </a:p>
        </p:txBody>
      </p:sp>
      <p:sp>
        <p:nvSpPr>
          <p:cNvPr id="37" name="TextBox 37"/>
          <p:cNvSpPr txBox="1"/>
          <p:nvPr/>
        </p:nvSpPr>
        <p:spPr>
          <a:xfrm>
            <a:off x="7702754" y="1221845"/>
            <a:ext cx="1045383" cy="1066382"/>
          </a:xfrm>
          <a:prstGeom prst="rect">
            <a:avLst/>
          </a:prstGeom>
        </p:spPr>
        <p:txBody>
          <a:bodyPr wrap="square" lIns="0" tIns="0" rIns="0" bIns="0" rtlCol="0" anchor="t">
            <a:spAutoFit/>
          </a:bodyPr>
          <a:lstStyle/>
          <a:p>
            <a:pPr algn="ctr">
              <a:lnSpc>
                <a:spcPts val="8066"/>
              </a:lnSpc>
            </a:pPr>
            <a:r>
              <a:rPr lang="en-US" sz="8964" dirty="0">
                <a:solidFill>
                  <a:schemeClr val="bg1"/>
                </a:solidFill>
                <a:highlight>
                  <a:srgbClr val="000000"/>
                </a:highlight>
                <a:latin typeface="Roboto Bold"/>
              </a:rPr>
              <a:t>9</a:t>
            </a:r>
          </a:p>
        </p:txBody>
      </p:sp>
      <p:sp>
        <p:nvSpPr>
          <p:cNvPr id="38" name="TextBox 38"/>
          <p:cNvSpPr txBox="1"/>
          <p:nvPr/>
        </p:nvSpPr>
        <p:spPr>
          <a:xfrm>
            <a:off x="352544" y="1301166"/>
            <a:ext cx="6481227" cy="1279813"/>
          </a:xfrm>
          <a:prstGeom prst="rect">
            <a:avLst/>
          </a:prstGeom>
        </p:spPr>
        <p:txBody>
          <a:bodyPr lIns="0" tIns="0" rIns="0" bIns="0" rtlCol="0" anchor="t">
            <a:spAutoFit/>
          </a:bodyPr>
          <a:lstStyle/>
          <a:p>
            <a:pPr>
              <a:lnSpc>
                <a:spcPts val="4807"/>
              </a:lnSpc>
            </a:pPr>
            <a:r>
              <a:rPr lang="en-US" sz="5341">
                <a:solidFill>
                  <a:srgbClr val="181818"/>
                </a:solidFill>
                <a:latin typeface="Roboto Bold"/>
              </a:rPr>
              <a:t>UNDERSTANDING FOOD ALLERGENS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500" fill="hold"/>
                                        <p:tgtEl>
                                          <p:spTgt spid="18"/>
                                        </p:tgtEl>
                                        <p:attrNameLst>
                                          <p:attrName>ppt_x</p:attrName>
                                        </p:attrNameLst>
                                      </p:cBhvr>
                                      <p:tavLst>
                                        <p:tav tm="0">
                                          <p:val>
                                            <p:strVal val="#ppt_x"/>
                                          </p:val>
                                        </p:tav>
                                        <p:tav tm="100000">
                                          <p:val>
                                            <p:strVal val="#ppt_x"/>
                                          </p:val>
                                        </p:tav>
                                      </p:tavLst>
                                    </p:anim>
                                    <p:anim calcmode="lin" valueType="num">
                                      <p:cBhvr additive="base">
                                        <p:cTn id="90" dur="500" fill="hold"/>
                                        <p:tgtEl>
                                          <p:spTgt spid="1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 calcmode="lin" valueType="num">
                                      <p:cBhvr additive="base">
                                        <p:cTn id="93" dur="500" fill="hold"/>
                                        <p:tgtEl>
                                          <p:spTgt spid="35"/>
                                        </p:tgtEl>
                                        <p:attrNameLst>
                                          <p:attrName>ppt_x</p:attrName>
                                        </p:attrNameLst>
                                      </p:cBhvr>
                                      <p:tavLst>
                                        <p:tav tm="0">
                                          <p:val>
                                            <p:strVal val="#ppt_x"/>
                                          </p:val>
                                        </p:tav>
                                        <p:tav tm="100000">
                                          <p:val>
                                            <p:strVal val="#ppt_x"/>
                                          </p:val>
                                        </p:tav>
                                      </p:tavLst>
                                    </p:anim>
                                    <p:anim calcmode="lin" valueType="num">
                                      <p:cBhvr additive="base">
                                        <p:cTn id="9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additive="base">
                                        <p:cTn id="99" dur="500" fill="hold"/>
                                        <p:tgtEl>
                                          <p:spTgt spid="20"/>
                                        </p:tgtEl>
                                        <p:attrNameLst>
                                          <p:attrName>ppt_x</p:attrName>
                                        </p:attrNameLst>
                                      </p:cBhvr>
                                      <p:tavLst>
                                        <p:tav tm="0">
                                          <p:val>
                                            <p:strVal val="#ppt_x"/>
                                          </p:val>
                                        </p:tav>
                                        <p:tav tm="100000">
                                          <p:val>
                                            <p:strVal val="#ppt_x"/>
                                          </p:val>
                                        </p:tav>
                                      </p:tavLst>
                                    </p:anim>
                                    <p:anim calcmode="lin" valueType="num">
                                      <p:cBhvr additive="base">
                                        <p:cTn id="100" dur="500" fill="hold"/>
                                        <p:tgtEl>
                                          <p:spTgt spid="2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31520"/>
            <a:ext cx="9753600" cy="1690039"/>
            <a:chOff x="0" y="0"/>
            <a:chExt cx="26214423" cy="4542262"/>
          </a:xfrm>
          <a:solidFill>
            <a:srgbClr val="E3F2CF"/>
          </a:solidFill>
        </p:grpSpPr>
        <p:sp>
          <p:nvSpPr>
            <p:cNvPr id="3" name="Freeform 3"/>
            <p:cNvSpPr/>
            <p:nvPr/>
          </p:nvSpPr>
          <p:spPr>
            <a:xfrm>
              <a:off x="0" y="0"/>
              <a:ext cx="26214412" cy="4542294"/>
            </a:xfrm>
            <a:custGeom>
              <a:avLst/>
              <a:gdLst/>
              <a:ahLst/>
              <a:cxnLst/>
              <a:rect l="l" t="t" r="r" b="b"/>
              <a:pathLst>
                <a:path w="26214412" h="4542294">
                  <a:moveTo>
                    <a:pt x="0" y="0"/>
                  </a:moveTo>
                  <a:lnTo>
                    <a:pt x="26214412" y="0"/>
                  </a:lnTo>
                  <a:lnTo>
                    <a:pt x="26214412" y="4542294"/>
                  </a:lnTo>
                  <a:lnTo>
                    <a:pt x="0" y="4542294"/>
                  </a:lnTo>
                  <a:lnTo>
                    <a:pt x="0" y="0"/>
                  </a:lnTo>
                  <a:close/>
                </a:path>
              </a:pathLst>
            </a:custGeom>
            <a:grpFill/>
            <a:ln w="12700">
              <a:solidFill>
                <a:srgbClr val="000000"/>
              </a:solidFill>
            </a:ln>
          </p:spPr>
          <p:txBody>
            <a:bodyPr/>
            <a:lstStyle/>
            <a:p>
              <a:endParaRPr lang="en-US"/>
            </a:p>
          </p:txBody>
        </p:sp>
      </p:grpSp>
      <p:grpSp>
        <p:nvGrpSpPr>
          <p:cNvPr id="4" name="Group 4"/>
          <p:cNvGrpSpPr/>
          <p:nvPr/>
        </p:nvGrpSpPr>
        <p:grpSpPr>
          <a:xfrm rot="-8579762">
            <a:off x="7793418" y="-15611"/>
            <a:ext cx="7236407" cy="7648108"/>
            <a:chOff x="0" y="0"/>
            <a:chExt cx="9648543" cy="10197477"/>
          </a:xfrm>
        </p:grpSpPr>
        <p:sp>
          <p:nvSpPr>
            <p:cNvPr id="5" name="Freeform 5"/>
            <p:cNvSpPr/>
            <p:nvPr/>
          </p:nvSpPr>
          <p:spPr>
            <a:xfrm flipH="1">
              <a:off x="0" y="0"/>
              <a:ext cx="9648489" cy="10197465"/>
            </a:xfrm>
            <a:custGeom>
              <a:avLst/>
              <a:gdLst/>
              <a:ahLst/>
              <a:cxnLst/>
              <a:rect l="l" t="t" r="r" b="b"/>
              <a:pathLst>
                <a:path w="9648489" h="10197465">
                  <a:moveTo>
                    <a:pt x="9648489" y="0"/>
                  </a:moveTo>
                  <a:lnTo>
                    <a:pt x="0" y="0"/>
                  </a:lnTo>
                  <a:lnTo>
                    <a:pt x="0" y="10197465"/>
                  </a:lnTo>
                  <a:lnTo>
                    <a:pt x="9648489" y="10197465"/>
                  </a:lnTo>
                  <a:lnTo>
                    <a:pt x="9648489" y="0"/>
                  </a:lnTo>
                  <a:close/>
                </a:path>
              </a:pathLst>
            </a:custGeom>
            <a:solidFill>
              <a:srgbClr val="004D28"/>
            </a:solidFill>
            <a:ln w="12700">
              <a:solidFill>
                <a:srgbClr val="000000"/>
              </a:solidFill>
            </a:ln>
          </p:spPr>
          <p:txBody>
            <a:bodyPr/>
            <a:lstStyle/>
            <a:p>
              <a:endParaRPr lang="en-US" dirty="0"/>
            </a:p>
          </p:txBody>
        </p:sp>
      </p:grpSp>
      <p:sp>
        <p:nvSpPr>
          <p:cNvPr id="6" name="TextBox 6"/>
          <p:cNvSpPr txBox="1"/>
          <p:nvPr/>
        </p:nvSpPr>
        <p:spPr>
          <a:xfrm>
            <a:off x="8058443" y="4626761"/>
            <a:ext cx="1167134" cy="271305"/>
          </a:xfrm>
          <a:prstGeom prst="rect">
            <a:avLst/>
          </a:prstGeom>
        </p:spPr>
        <p:txBody>
          <a:bodyPr lIns="0" tIns="0" rIns="0" bIns="0" rtlCol="0" anchor="t">
            <a:spAutoFit/>
          </a:bodyPr>
          <a:lstStyle/>
          <a:p>
            <a:pPr algn="ctr">
              <a:lnSpc>
                <a:spcPts val="2046"/>
              </a:lnSpc>
            </a:pPr>
            <a:r>
              <a:rPr lang="en-US" sz="1300">
                <a:solidFill>
                  <a:srgbClr val="FFFFFF"/>
                </a:solidFill>
                <a:latin typeface="Dekko"/>
              </a:rPr>
              <a:t>Cheeseburger</a:t>
            </a:r>
          </a:p>
        </p:txBody>
      </p:sp>
      <p:sp>
        <p:nvSpPr>
          <p:cNvPr id="7" name="TextBox 7"/>
          <p:cNvSpPr txBox="1"/>
          <p:nvPr/>
        </p:nvSpPr>
        <p:spPr>
          <a:xfrm>
            <a:off x="8116396" y="5208617"/>
            <a:ext cx="952356" cy="268419"/>
          </a:xfrm>
          <a:prstGeom prst="rect">
            <a:avLst/>
          </a:prstGeom>
        </p:spPr>
        <p:txBody>
          <a:bodyPr lIns="0" tIns="0" rIns="0" bIns="0" rtlCol="0" anchor="t">
            <a:spAutoFit/>
          </a:bodyPr>
          <a:lstStyle/>
          <a:p>
            <a:pPr algn="ctr">
              <a:lnSpc>
                <a:spcPts val="2046"/>
              </a:lnSpc>
            </a:pPr>
            <a:r>
              <a:rPr lang="en-US" sz="1300">
                <a:solidFill>
                  <a:srgbClr val="FFFFFF"/>
                </a:solidFill>
                <a:latin typeface="Dekko"/>
              </a:rPr>
              <a:t>Potato Salad</a:t>
            </a:r>
          </a:p>
        </p:txBody>
      </p:sp>
      <p:sp>
        <p:nvSpPr>
          <p:cNvPr id="8" name="TextBox 8"/>
          <p:cNvSpPr txBox="1"/>
          <p:nvPr/>
        </p:nvSpPr>
        <p:spPr>
          <a:xfrm>
            <a:off x="8045436" y="5792739"/>
            <a:ext cx="1094276" cy="268419"/>
          </a:xfrm>
          <a:prstGeom prst="rect">
            <a:avLst/>
          </a:prstGeom>
        </p:spPr>
        <p:txBody>
          <a:bodyPr lIns="0" tIns="0" rIns="0" bIns="0" rtlCol="0" anchor="t">
            <a:spAutoFit/>
          </a:bodyPr>
          <a:lstStyle/>
          <a:p>
            <a:pPr algn="ctr">
              <a:lnSpc>
                <a:spcPts val="2046"/>
              </a:lnSpc>
            </a:pPr>
            <a:r>
              <a:rPr lang="en-US" sz="1300">
                <a:solidFill>
                  <a:srgbClr val="FFFFFF"/>
                </a:solidFill>
                <a:latin typeface="Dekko"/>
              </a:rPr>
              <a:t>Apple slices</a:t>
            </a:r>
          </a:p>
        </p:txBody>
      </p:sp>
      <p:sp>
        <p:nvSpPr>
          <p:cNvPr id="9" name="TextBox 9"/>
          <p:cNvSpPr txBox="1"/>
          <p:nvPr/>
        </p:nvSpPr>
        <p:spPr>
          <a:xfrm>
            <a:off x="8001939" y="6359920"/>
            <a:ext cx="1294056" cy="268419"/>
          </a:xfrm>
          <a:prstGeom prst="rect">
            <a:avLst/>
          </a:prstGeom>
        </p:spPr>
        <p:txBody>
          <a:bodyPr lIns="0" tIns="0" rIns="0" bIns="0" rtlCol="0" anchor="t">
            <a:spAutoFit/>
          </a:bodyPr>
          <a:lstStyle/>
          <a:p>
            <a:pPr algn="ctr">
              <a:lnSpc>
                <a:spcPts val="2046"/>
              </a:lnSpc>
            </a:pPr>
            <a:r>
              <a:rPr lang="en-US" sz="1300">
                <a:solidFill>
                  <a:srgbClr val="FFFFFF"/>
                </a:solidFill>
                <a:latin typeface="Dekko"/>
              </a:rPr>
              <a:t>Orange Juice</a:t>
            </a:r>
          </a:p>
        </p:txBody>
      </p:sp>
      <p:grpSp>
        <p:nvGrpSpPr>
          <p:cNvPr id="10" name="Group 10"/>
          <p:cNvGrpSpPr/>
          <p:nvPr/>
        </p:nvGrpSpPr>
        <p:grpSpPr>
          <a:xfrm>
            <a:off x="9110605" y="4588382"/>
            <a:ext cx="384979" cy="424219"/>
            <a:chOff x="0" y="0"/>
            <a:chExt cx="513305" cy="565625"/>
          </a:xfrm>
        </p:grpSpPr>
        <p:sp>
          <p:nvSpPr>
            <p:cNvPr id="11" name="Freeform 11"/>
            <p:cNvSpPr/>
            <p:nvPr/>
          </p:nvSpPr>
          <p:spPr>
            <a:xfrm>
              <a:off x="0" y="0"/>
              <a:ext cx="513334" cy="565658"/>
            </a:xfrm>
            <a:custGeom>
              <a:avLst/>
              <a:gdLst/>
              <a:ahLst/>
              <a:cxnLst/>
              <a:rect l="l" t="t" r="r" b="b"/>
              <a:pathLst>
                <a:path w="513334" h="565658">
                  <a:moveTo>
                    <a:pt x="0" y="0"/>
                  </a:moveTo>
                  <a:lnTo>
                    <a:pt x="513334" y="0"/>
                  </a:lnTo>
                  <a:lnTo>
                    <a:pt x="513334" y="565658"/>
                  </a:lnTo>
                  <a:lnTo>
                    <a:pt x="0" y="565658"/>
                  </a:lnTo>
                  <a:lnTo>
                    <a:pt x="0" y="0"/>
                  </a:lnTo>
                  <a:close/>
                </a:path>
              </a:pathLst>
            </a:custGeom>
            <a:blipFill>
              <a:blip r:embed="rId3"/>
              <a:stretch>
                <a:fillRect l="-198" r="-193" b="5"/>
              </a:stretch>
            </a:blipFill>
          </p:spPr>
          <p:txBody>
            <a:bodyPr/>
            <a:lstStyle/>
            <a:p>
              <a:endParaRPr lang="en-US"/>
            </a:p>
          </p:txBody>
        </p:sp>
      </p:grpSp>
      <p:grpSp>
        <p:nvGrpSpPr>
          <p:cNvPr id="12" name="Group 12"/>
          <p:cNvGrpSpPr/>
          <p:nvPr/>
        </p:nvGrpSpPr>
        <p:grpSpPr>
          <a:xfrm>
            <a:off x="9103506" y="5132565"/>
            <a:ext cx="384979" cy="410097"/>
            <a:chOff x="0" y="0"/>
            <a:chExt cx="513305" cy="546796"/>
          </a:xfrm>
        </p:grpSpPr>
        <p:sp>
          <p:nvSpPr>
            <p:cNvPr id="13" name="Freeform 13"/>
            <p:cNvSpPr/>
            <p:nvPr/>
          </p:nvSpPr>
          <p:spPr>
            <a:xfrm>
              <a:off x="0" y="0"/>
              <a:ext cx="513334" cy="546735"/>
            </a:xfrm>
            <a:custGeom>
              <a:avLst/>
              <a:gdLst/>
              <a:ahLst/>
              <a:cxnLst/>
              <a:rect l="l" t="t" r="r" b="b"/>
              <a:pathLst>
                <a:path w="513334" h="546735">
                  <a:moveTo>
                    <a:pt x="0" y="0"/>
                  </a:moveTo>
                  <a:lnTo>
                    <a:pt x="513334" y="0"/>
                  </a:lnTo>
                  <a:lnTo>
                    <a:pt x="513334" y="546735"/>
                  </a:lnTo>
                  <a:lnTo>
                    <a:pt x="0" y="546735"/>
                  </a:lnTo>
                  <a:lnTo>
                    <a:pt x="0" y="0"/>
                  </a:lnTo>
                  <a:close/>
                </a:path>
              </a:pathLst>
            </a:custGeom>
            <a:blipFill>
              <a:blip r:embed="rId4"/>
              <a:stretch>
                <a:fillRect t="-372" r="5" b="-383"/>
              </a:stretch>
            </a:blipFill>
          </p:spPr>
          <p:txBody>
            <a:bodyPr/>
            <a:lstStyle/>
            <a:p>
              <a:endParaRPr lang="en-US"/>
            </a:p>
          </p:txBody>
        </p:sp>
      </p:grpSp>
      <p:grpSp>
        <p:nvGrpSpPr>
          <p:cNvPr id="14" name="Group 14"/>
          <p:cNvGrpSpPr/>
          <p:nvPr/>
        </p:nvGrpSpPr>
        <p:grpSpPr>
          <a:xfrm>
            <a:off x="7850743" y="3090504"/>
            <a:ext cx="1902857" cy="4312425"/>
            <a:chOff x="0" y="0"/>
            <a:chExt cx="2537143" cy="5749900"/>
          </a:xfrm>
        </p:grpSpPr>
        <p:sp>
          <p:nvSpPr>
            <p:cNvPr id="15" name="Freeform 15"/>
            <p:cNvSpPr/>
            <p:nvPr/>
          </p:nvSpPr>
          <p:spPr>
            <a:xfrm>
              <a:off x="0" y="0"/>
              <a:ext cx="2537206" cy="5749925"/>
            </a:xfrm>
            <a:custGeom>
              <a:avLst/>
              <a:gdLst/>
              <a:ahLst/>
              <a:cxnLst/>
              <a:rect l="l" t="t" r="r" b="b"/>
              <a:pathLst>
                <a:path w="2537206" h="5749925">
                  <a:moveTo>
                    <a:pt x="0" y="0"/>
                  </a:moveTo>
                  <a:lnTo>
                    <a:pt x="2537206" y="0"/>
                  </a:lnTo>
                  <a:lnTo>
                    <a:pt x="2537206" y="5749925"/>
                  </a:lnTo>
                  <a:lnTo>
                    <a:pt x="0" y="5749925"/>
                  </a:lnTo>
                  <a:lnTo>
                    <a:pt x="0" y="0"/>
                  </a:lnTo>
                  <a:close/>
                </a:path>
              </a:pathLst>
            </a:custGeom>
            <a:blipFill>
              <a:blip r:embed="rId5"/>
              <a:stretch>
                <a:fillRect l="-31" r="-29"/>
              </a:stretch>
            </a:blipFill>
          </p:spPr>
          <p:txBody>
            <a:bodyPr/>
            <a:lstStyle/>
            <a:p>
              <a:endParaRPr lang="en-US"/>
            </a:p>
          </p:txBody>
        </p:sp>
      </p:grpSp>
      <p:sp>
        <p:nvSpPr>
          <p:cNvPr id="16" name="Freeform 16"/>
          <p:cNvSpPr/>
          <p:nvPr/>
        </p:nvSpPr>
        <p:spPr>
          <a:xfrm>
            <a:off x="8665874" y="4800492"/>
            <a:ext cx="345453" cy="380664"/>
          </a:xfrm>
          <a:custGeom>
            <a:avLst/>
            <a:gdLst/>
            <a:ahLst/>
            <a:cxnLst/>
            <a:rect l="l" t="t" r="r" b="b"/>
            <a:pathLst>
              <a:path w="345453" h="380664">
                <a:moveTo>
                  <a:pt x="0" y="0"/>
                </a:moveTo>
                <a:lnTo>
                  <a:pt x="345453" y="0"/>
                </a:lnTo>
                <a:lnTo>
                  <a:pt x="345453" y="380664"/>
                </a:lnTo>
                <a:lnTo>
                  <a:pt x="0" y="380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8665874" y="5590608"/>
            <a:ext cx="379725" cy="404500"/>
          </a:xfrm>
          <a:custGeom>
            <a:avLst/>
            <a:gdLst/>
            <a:ahLst/>
            <a:cxnLst/>
            <a:rect l="l" t="t" r="r" b="b"/>
            <a:pathLst>
              <a:path w="379725" h="404500">
                <a:moveTo>
                  <a:pt x="0" y="0"/>
                </a:moveTo>
                <a:lnTo>
                  <a:pt x="379725" y="0"/>
                </a:lnTo>
                <a:lnTo>
                  <a:pt x="379725" y="404500"/>
                </a:lnTo>
                <a:lnTo>
                  <a:pt x="0" y="404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465827" y="348131"/>
            <a:ext cx="1759750" cy="1923223"/>
          </a:xfrm>
          <a:custGeom>
            <a:avLst/>
            <a:gdLst/>
            <a:ahLst/>
            <a:cxnLst/>
            <a:rect l="l" t="t" r="r" b="b"/>
            <a:pathLst>
              <a:path w="1759750" h="1923223">
                <a:moveTo>
                  <a:pt x="0" y="0"/>
                </a:moveTo>
                <a:lnTo>
                  <a:pt x="1759750" y="0"/>
                </a:lnTo>
                <a:lnTo>
                  <a:pt x="1759750" y="1923223"/>
                </a:lnTo>
                <a:lnTo>
                  <a:pt x="0" y="19232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5815347" y="2122604"/>
            <a:ext cx="1918862" cy="1935801"/>
          </a:xfrm>
          <a:custGeom>
            <a:avLst/>
            <a:gdLst/>
            <a:ahLst/>
            <a:cxnLst/>
            <a:rect l="l" t="t" r="r" b="b"/>
            <a:pathLst>
              <a:path w="1918862" h="1935801">
                <a:moveTo>
                  <a:pt x="0" y="0"/>
                </a:moveTo>
                <a:lnTo>
                  <a:pt x="1918862" y="0"/>
                </a:lnTo>
                <a:lnTo>
                  <a:pt x="1918862" y="1935801"/>
                </a:lnTo>
                <a:lnTo>
                  <a:pt x="0" y="19358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TextBox 20"/>
          <p:cNvSpPr txBox="1"/>
          <p:nvPr/>
        </p:nvSpPr>
        <p:spPr>
          <a:xfrm>
            <a:off x="516675" y="845820"/>
            <a:ext cx="4604389" cy="1536954"/>
          </a:xfrm>
          <a:prstGeom prst="rect">
            <a:avLst/>
          </a:prstGeom>
        </p:spPr>
        <p:txBody>
          <a:bodyPr lIns="0" tIns="0" rIns="0" bIns="0" rtlCol="0" anchor="t">
            <a:spAutoFit/>
          </a:bodyPr>
          <a:lstStyle/>
          <a:p>
            <a:pPr algn="l">
              <a:lnSpc>
                <a:spcPts val="3905"/>
              </a:lnSpc>
            </a:pPr>
            <a:r>
              <a:rPr lang="en-US" sz="4339" dirty="0">
                <a:solidFill>
                  <a:srgbClr val="181818"/>
                </a:solidFill>
                <a:latin typeface="Roboto Bold"/>
              </a:rPr>
              <a:t>PREVENTING FOOD ALLERGEN CONTAMINATION</a:t>
            </a:r>
          </a:p>
        </p:txBody>
      </p:sp>
      <p:sp>
        <p:nvSpPr>
          <p:cNvPr id="21" name="TextBox 21"/>
          <p:cNvSpPr txBox="1"/>
          <p:nvPr/>
        </p:nvSpPr>
        <p:spPr>
          <a:xfrm>
            <a:off x="611569" y="5550832"/>
            <a:ext cx="5203778" cy="559435"/>
          </a:xfrm>
          <a:prstGeom prst="rect">
            <a:avLst/>
          </a:prstGeom>
        </p:spPr>
        <p:txBody>
          <a:bodyPr lIns="0" tIns="0" rIns="0" bIns="0" rtlCol="0" anchor="t">
            <a:spAutoFit/>
          </a:bodyPr>
          <a:lstStyle/>
          <a:p>
            <a:pPr algn="l">
              <a:lnSpc>
                <a:spcPts val="2240"/>
              </a:lnSpc>
            </a:pPr>
            <a:r>
              <a:rPr lang="en-US" sz="1600">
                <a:solidFill>
                  <a:srgbClr val="181818"/>
                </a:solidFill>
                <a:latin typeface="Roboto Bold"/>
              </a:rPr>
              <a:t>TIP: Labeling is the most important way to help keep people with food allergies safe. </a:t>
            </a:r>
          </a:p>
        </p:txBody>
      </p:sp>
      <p:sp>
        <p:nvSpPr>
          <p:cNvPr id="22" name="TextBox 22"/>
          <p:cNvSpPr txBox="1"/>
          <p:nvPr/>
        </p:nvSpPr>
        <p:spPr>
          <a:xfrm>
            <a:off x="611569" y="2516809"/>
            <a:ext cx="5203778" cy="2804796"/>
          </a:xfrm>
          <a:prstGeom prst="rect">
            <a:avLst/>
          </a:prstGeom>
        </p:spPr>
        <p:txBody>
          <a:bodyPr lIns="0" tIns="0" rIns="0" bIns="0" rtlCol="0" anchor="t">
            <a:spAutoFit/>
          </a:bodyPr>
          <a:lstStyle/>
          <a:p>
            <a:pPr algn="l">
              <a:lnSpc>
                <a:spcPts val="4479"/>
              </a:lnSpc>
            </a:pPr>
            <a:r>
              <a:rPr lang="en-US" sz="3199">
                <a:solidFill>
                  <a:srgbClr val="181818"/>
                </a:solidFill>
                <a:latin typeface="Roboto Bold"/>
              </a:rPr>
              <a:t>Prevent Cross-Contact: </a:t>
            </a:r>
          </a:p>
          <a:p>
            <a:pPr marL="731512" lvl="2" indent="-243837" algn="l">
              <a:lnSpc>
                <a:spcPts val="4479"/>
              </a:lnSpc>
              <a:buFont typeface="Arial"/>
              <a:buChar char="⚬"/>
            </a:pPr>
            <a:r>
              <a:rPr lang="en-US" sz="3199">
                <a:solidFill>
                  <a:srgbClr val="181818"/>
                </a:solidFill>
                <a:latin typeface="Roboto"/>
              </a:rPr>
              <a:t>Clean and sanitize </a:t>
            </a:r>
          </a:p>
          <a:p>
            <a:pPr marL="731512" lvl="2" indent="-243837" algn="l">
              <a:lnSpc>
                <a:spcPts val="4479"/>
              </a:lnSpc>
              <a:buFont typeface="Arial"/>
              <a:buChar char="⚬"/>
            </a:pPr>
            <a:r>
              <a:rPr lang="en-US" sz="3199">
                <a:solidFill>
                  <a:srgbClr val="181818"/>
                </a:solidFill>
                <a:latin typeface="Roboto"/>
              </a:rPr>
              <a:t>Inspect food packaging</a:t>
            </a:r>
          </a:p>
          <a:p>
            <a:pPr marL="731512" lvl="2" indent="-243837" algn="l">
              <a:lnSpc>
                <a:spcPts val="4479"/>
              </a:lnSpc>
              <a:buFont typeface="Arial"/>
              <a:buChar char="⚬"/>
            </a:pPr>
            <a:r>
              <a:rPr lang="en-US" sz="3199">
                <a:solidFill>
                  <a:srgbClr val="181818"/>
                </a:solidFill>
                <a:latin typeface="Roboto"/>
              </a:rPr>
              <a:t>Store separately</a:t>
            </a:r>
          </a:p>
          <a:p>
            <a:pPr marL="731512" lvl="2" indent="-243837" algn="l">
              <a:lnSpc>
                <a:spcPts val="4479"/>
              </a:lnSpc>
              <a:buFont typeface="Arial"/>
              <a:buChar char="⚬"/>
            </a:pPr>
            <a:r>
              <a:rPr lang="en-US" sz="3199">
                <a:solidFill>
                  <a:srgbClr val="181818"/>
                </a:solidFill>
                <a:latin typeface="Roboto"/>
              </a:rPr>
              <a:t>Wash your hands </a:t>
            </a:r>
          </a:p>
        </p:txBody>
      </p:sp>
      <p:sp>
        <p:nvSpPr>
          <p:cNvPr id="23" name="TextBox 23"/>
          <p:cNvSpPr txBox="1"/>
          <p:nvPr/>
        </p:nvSpPr>
        <p:spPr>
          <a:xfrm>
            <a:off x="8255033" y="5166903"/>
            <a:ext cx="1167134" cy="271305"/>
          </a:xfrm>
          <a:prstGeom prst="rect">
            <a:avLst/>
          </a:prstGeom>
        </p:spPr>
        <p:txBody>
          <a:bodyPr lIns="0" tIns="0" rIns="0" bIns="0" rtlCol="0" anchor="t">
            <a:spAutoFit/>
          </a:bodyPr>
          <a:lstStyle/>
          <a:p>
            <a:pPr algn="ctr">
              <a:lnSpc>
                <a:spcPts val="2046"/>
              </a:lnSpc>
            </a:pPr>
            <a:r>
              <a:rPr lang="en-US" sz="1300">
                <a:solidFill>
                  <a:srgbClr val="FFFFFF"/>
                </a:solidFill>
                <a:latin typeface="Dekko"/>
              </a:rPr>
              <a:t>Cheeseburger</a:t>
            </a:r>
          </a:p>
        </p:txBody>
      </p:sp>
      <p:sp>
        <p:nvSpPr>
          <p:cNvPr id="24" name="TextBox 24"/>
          <p:cNvSpPr txBox="1"/>
          <p:nvPr/>
        </p:nvSpPr>
        <p:spPr>
          <a:xfrm>
            <a:off x="8343639" y="5957008"/>
            <a:ext cx="952356" cy="268419"/>
          </a:xfrm>
          <a:prstGeom prst="rect">
            <a:avLst/>
          </a:prstGeom>
        </p:spPr>
        <p:txBody>
          <a:bodyPr lIns="0" tIns="0" rIns="0" bIns="0" rtlCol="0" anchor="t">
            <a:spAutoFit/>
          </a:bodyPr>
          <a:lstStyle/>
          <a:p>
            <a:pPr algn="ctr">
              <a:lnSpc>
                <a:spcPts val="2046"/>
              </a:lnSpc>
            </a:pPr>
            <a:r>
              <a:rPr lang="en-US" sz="1300">
                <a:solidFill>
                  <a:srgbClr val="FFFFFF"/>
                </a:solidFill>
                <a:latin typeface="Dekko"/>
              </a:rPr>
              <a:t>Potato Salad</a:t>
            </a:r>
          </a:p>
        </p:txBody>
      </p:sp>
      <p:sp>
        <p:nvSpPr>
          <p:cNvPr id="25" name="TextBox 25"/>
          <p:cNvSpPr txBox="1"/>
          <p:nvPr/>
        </p:nvSpPr>
        <p:spPr>
          <a:xfrm>
            <a:off x="8255033" y="6714064"/>
            <a:ext cx="1094276" cy="268419"/>
          </a:xfrm>
          <a:prstGeom prst="rect">
            <a:avLst/>
          </a:prstGeom>
        </p:spPr>
        <p:txBody>
          <a:bodyPr lIns="0" tIns="0" rIns="0" bIns="0" rtlCol="0" anchor="t">
            <a:spAutoFit/>
          </a:bodyPr>
          <a:lstStyle/>
          <a:p>
            <a:pPr algn="ctr">
              <a:lnSpc>
                <a:spcPts val="2046"/>
              </a:lnSpc>
            </a:pPr>
            <a:r>
              <a:rPr lang="en-US" sz="1300">
                <a:solidFill>
                  <a:srgbClr val="FFFFFF"/>
                </a:solidFill>
                <a:latin typeface="Dekko"/>
              </a:rPr>
              <a:t>Apple slices</a:t>
            </a:r>
          </a:p>
        </p:txBody>
      </p:sp>
      <p:sp>
        <p:nvSpPr>
          <p:cNvPr id="26" name="TextBox 26"/>
          <p:cNvSpPr txBox="1"/>
          <p:nvPr/>
        </p:nvSpPr>
        <p:spPr>
          <a:xfrm>
            <a:off x="8050915" y="7572121"/>
            <a:ext cx="1294056" cy="268419"/>
          </a:xfrm>
          <a:prstGeom prst="rect">
            <a:avLst/>
          </a:prstGeom>
        </p:spPr>
        <p:txBody>
          <a:bodyPr lIns="0" tIns="0" rIns="0" bIns="0" rtlCol="0" anchor="t">
            <a:spAutoFit/>
          </a:bodyPr>
          <a:lstStyle/>
          <a:p>
            <a:pPr algn="ctr">
              <a:lnSpc>
                <a:spcPts val="2046"/>
              </a:lnSpc>
            </a:pPr>
            <a:r>
              <a:rPr lang="en-US" sz="1300">
                <a:solidFill>
                  <a:srgbClr val="FFFFFF"/>
                </a:solidFill>
                <a:latin typeface="Dekko"/>
              </a:rPr>
              <a:t>Orange Juice</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5589" y="2972373"/>
            <a:ext cx="204308" cy="205224"/>
          </a:xfrm>
          <a:custGeom>
            <a:avLst/>
            <a:gdLst/>
            <a:ahLst/>
            <a:cxnLst/>
            <a:rect l="l" t="t" r="r" b="b"/>
            <a:pathLst>
              <a:path w="204308" h="205224">
                <a:moveTo>
                  <a:pt x="0" y="0"/>
                </a:moveTo>
                <a:lnTo>
                  <a:pt x="204308" y="0"/>
                </a:lnTo>
                <a:lnTo>
                  <a:pt x="204308" y="205224"/>
                </a:lnTo>
                <a:lnTo>
                  <a:pt x="0" y="2052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53860" y="1902054"/>
            <a:ext cx="9145034" cy="455019"/>
            <a:chOff x="0" y="0"/>
            <a:chExt cx="24578799" cy="1222939"/>
          </a:xfrm>
        </p:grpSpPr>
        <p:sp>
          <p:nvSpPr>
            <p:cNvPr id="4" name="Freeform 4"/>
            <p:cNvSpPr/>
            <p:nvPr/>
          </p:nvSpPr>
          <p:spPr>
            <a:xfrm>
              <a:off x="0" y="0"/>
              <a:ext cx="24578790" cy="1222971"/>
            </a:xfrm>
            <a:custGeom>
              <a:avLst/>
              <a:gdLst/>
              <a:ahLst/>
              <a:cxnLst/>
              <a:rect l="l" t="t" r="r" b="b"/>
              <a:pathLst>
                <a:path w="24578790" h="1222971">
                  <a:moveTo>
                    <a:pt x="0" y="0"/>
                  </a:moveTo>
                  <a:lnTo>
                    <a:pt x="24578790" y="0"/>
                  </a:lnTo>
                  <a:lnTo>
                    <a:pt x="24578790" y="1222971"/>
                  </a:lnTo>
                  <a:lnTo>
                    <a:pt x="0" y="1222971"/>
                  </a:lnTo>
                  <a:lnTo>
                    <a:pt x="0" y="0"/>
                  </a:lnTo>
                  <a:close/>
                </a:path>
              </a:pathLst>
            </a:custGeom>
            <a:solidFill>
              <a:srgbClr val="E3F2CF"/>
            </a:solidFill>
            <a:ln w="12700">
              <a:solidFill>
                <a:srgbClr val="000000"/>
              </a:solidFill>
            </a:ln>
          </p:spPr>
          <p:txBody>
            <a:bodyPr/>
            <a:lstStyle/>
            <a:p>
              <a:endParaRPr lang="en-US" dirty="0"/>
            </a:p>
          </p:txBody>
        </p:sp>
      </p:grpSp>
      <p:graphicFrame>
        <p:nvGraphicFramePr>
          <p:cNvPr id="5" name="Table 5"/>
          <p:cNvGraphicFramePr>
            <a:graphicFrameLocks noGrp="1"/>
          </p:cNvGraphicFramePr>
          <p:nvPr/>
        </p:nvGraphicFramePr>
        <p:xfrm>
          <a:off x="353860" y="2273697"/>
          <a:ext cx="9145035" cy="4509288"/>
        </p:xfrm>
        <a:graphic>
          <a:graphicData uri="http://schemas.openxmlformats.org/drawingml/2006/table">
            <a:tbl>
              <a:tblPr/>
              <a:tblGrid>
                <a:gridCol w="3048345">
                  <a:extLst>
                    <a:ext uri="{9D8B030D-6E8A-4147-A177-3AD203B41FA5}">
                      <a16:colId xmlns:a16="http://schemas.microsoft.com/office/drawing/2014/main" val="20000"/>
                    </a:ext>
                  </a:extLst>
                </a:gridCol>
                <a:gridCol w="3048345">
                  <a:extLst>
                    <a:ext uri="{9D8B030D-6E8A-4147-A177-3AD203B41FA5}">
                      <a16:colId xmlns:a16="http://schemas.microsoft.com/office/drawing/2014/main" val="20001"/>
                    </a:ext>
                  </a:extLst>
                </a:gridCol>
                <a:gridCol w="3048345">
                  <a:extLst>
                    <a:ext uri="{9D8B030D-6E8A-4147-A177-3AD203B41FA5}">
                      <a16:colId xmlns:a16="http://schemas.microsoft.com/office/drawing/2014/main" val="20002"/>
                    </a:ext>
                  </a:extLst>
                </a:gridCol>
              </a:tblGrid>
              <a:tr h="751548">
                <a:tc>
                  <a:txBody>
                    <a:bodyPr/>
                    <a:lstStyle/>
                    <a:p>
                      <a:pPr algn="ctr">
                        <a:lnSpc>
                          <a:spcPts val="2753"/>
                        </a:lnSpc>
                        <a:defRPr/>
                      </a:pPr>
                      <a:r>
                        <a:rPr lang="en-US" sz="1965">
                          <a:solidFill>
                            <a:srgbClr val="181818"/>
                          </a:solidFill>
                          <a:latin typeface="Roboto"/>
                        </a:rPr>
                        <a:t>Tea</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181818"/>
                          </a:solidFill>
                          <a:latin typeface="Roboto"/>
                        </a:rPr>
                        <a:t>Potatoes</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181818"/>
                          </a:solidFill>
                          <a:latin typeface="Roboto"/>
                        </a:rPr>
                        <a:t>Squash</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51548">
                <a:tc>
                  <a:txBody>
                    <a:bodyPr/>
                    <a:lstStyle/>
                    <a:p>
                      <a:pPr algn="ctr">
                        <a:lnSpc>
                          <a:spcPts val="2753"/>
                        </a:lnSpc>
                        <a:defRPr/>
                      </a:pPr>
                      <a:r>
                        <a:rPr lang="en-US" sz="1965">
                          <a:solidFill>
                            <a:srgbClr val="000000"/>
                          </a:solidFill>
                          <a:latin typeface="Roboto"/>
                        </a:rPr>
                        <a:t>Cod</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000000"/>
                          </a:solidFill>
                          <a:latin typeface="Roboto"/>
                        </a:rPr>
                        <a:t>Mushrooms</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dirty="0">
                          <a:solidFill>
                            <a:srgbClr val="000000"/>
                          </a:solidFill>
                          <a:latin typeface="Roboto"/>
                        </a:rPr>
                        <a:t>Soybeans</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51548">
                <a:tc>
                  <a:txBody>
                    <a:bodyPr/>
                    <a:lstStyle/>
                    <a:p>
                      <a:pPr algn="ctr">
                        <a:lnSpc>
                          <a:spcPts val="2753"/>
                        </a:lnSpc>
                        <a:defRPr/>
                      </a:pPr>
                      <a:r>
                        <a:rPr lang="en-US" sz="1965" dirty="0">
                          <a:solidFill>
                            <a:srgbClr val="000000"/>
                          </a:solidFill>
                          <a:latin typeface="Roboto"/>
                        </a:rPr>
                        <a:t>Wheat flour</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000000"/>
                          </a:solidFill>
                          <a:latin typeface="Roboto"/>
                        </a:rPr>
                        <a:t>Tomatoes</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000000"/>
                          </a:solidFill>
                          <a:latin typeface="Roboto"/>
                        </a:rPr>
                        <a:t>Sesame seeds</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1548">
                <a:tc>
                  <a:txBody>
                    <a:bodyPr/>
                    <a:lstStyle/>
                    <a:p>
                      <a:pPr algn="ctr">
                        <a:lnSpc>
                          <a:spcPts val="2753"/>
                        </a:lnSpc>
                        <a:defRPr/>
                      </a:pPr>
                      <a:r>
                        <a:rPr lang="en-US" sz="1965">
                          <a:solidFill>
                            <a:srgbClr val="000000"/>
                          </a:solidFill>
                          <a:latin typeface="Roboto"/>
                        </a:rPr>
                        <a:t>Melons</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000000"/>
                          </a:solidFill>
                          <a:latin typeface="Roboto"/>
                        </a:rPr>
                        <a:t>Pecan pie</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000000"/>
                          </a:solidFill>
                          <a:latin typeface="Roboto"/>
                        </a:rPr>
                        <a:t>Rice</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51548">
                <a:tc>
                  <a:txBody>
                    <a:bodyPr/>
                    <a:lstStyle/>
                    <a:p>
                      <a:pPr algn="ctr">
                        <a:lnSpc>
                          <a:spcPts val="2753"/>
                        </a:lnSpc>
                        <a:defRPr/>
                      </a:pPr>
                      <a:r>
                        <a:rPr lang="en-US" sz="1965">
                          <a:solidFill>
                            <a:srgbClr val="000000"/>
                          </a:solidFill>
                          <a:latin typeface="Roboto"/>
                        </a:rPr>
                        <a:t>Peanut butter</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000000"/>
                          </a:solidFill>
                          <a:latin typeface="Roboto"/>
                        </a:rPr>
                        <a:t>Citrus fruit</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000000"/>
                          </a:solidFill>
                          <a:latin typeface="Roboto"/>
                        </a:rPr>
                        <a:t>Omelet</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1548">
                <a:tc>
                  <a:txBody>
                    <a:bodyPr/>
                    <a:lstStyle/>
                    <a:p>
                      <a:pPr algn="ctr">
                        <a:lnSpc>
                          <a:spcPts val="2753"/>
                        </a:lnSpc>
                        <a:defRPr/>
                      </a:pPr>
                      <a:r>
                        <a:rPr lang="en-US" sz="1965">
                          <a:solidFill>
                            <a:srgbClr val="000000"/>
                          </a:solidFill>
                          <a:latin typeface="Roboto"/>
                        </a:rPr>
                        <a:t>Crab legs</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a:solidFill>
                            <a:srgbClr val="000000"/>
                          </a:solidFill>
                          <a:latin typeface="Roboto"/>
                        </a:rPr>
                        <a:t>Green peppers</a:t>
                      </a:r>
                      <a:endParaRPr lang="en-US" sz="110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tc>
                  <a:txBody>
                    <a:bodyPr/>
                    <a:lstStyle/>
                    <a:p>
                      <a:pPr algn="ctr">
                        <a:lnSpc>
                          <a:spcPts val="2753"/>
                        </a:lnSpc>
                        <a:defRPr/>
                      </a:pPr>
                      <a:r>
                        <a:rPr lang="en-US" sz="1965" dirty="0">
                          <a:solidFill>
                            <a:srgbClr val="000000"/>
                          </a:solidFill>
                          <a:latin typeface="Roboto"/>
                        </a:rPr>
                        <a:t>Vanilla ice cream</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6" name="TextBox 6"/>
          <p:cNvSpPr txBox="1"/>
          <p:nvPr/>
        </p:nvSpPr>
        <p:spPr>
          <a:xfrm>
            <a:off x="368378" y="2024522"/>
            <a:ext cx="3024556" cy="265458"/>
          </a:xfrm>
          <a:prstGeom prst="rect">
            <a:avLst/>
          </a:prstGeom>
        </p:spPr>
        <p:txBody>
          <a:bodyPr lIns="0" tIns="0" rIns="0" bIns="0" rtlCol="0" anchor="t">
            <a:spAutoFit/>
          </a:bodyPr>
          <a:lstStyle/>
          <a:p>
            <a:pPr algn="ctr">
              <a:lnSpc>
                <a:spcPts val="1824"/>
              </a:lnSpc>
            </a:pPr>
            <a:r>
              <a:rPr lang="en-US" sz="2199">
                <a:solidFill>
                  <a:srgbClr val="181818"/>
                </a:solidFill>
                <a:latin typeface="Roboto Bold"/>
              </a:rPr>
              <a:t>COLUMN #1</a:t>
            </a:r>
          </a:p>
        </p:txBody>
      </p:sp>
      <p:sp>
        <p:nvSpPr>
          <p:cNvPr id="7" name="TextBox 7"/>
          <p:cNvSpPr txBox="1"/>
          <p:nvPr/>
        </p:nvSpPr>
        <p:spPr>
          <a:xfrm>
            <a:off x="3392935" y="2024522"/>
            <a:ext cx="3046407" cy="265458"/>
          </a:xfrm>
          <a:prstGeom prst="rect">
            <a:avLst/>
          </a:prstGeom>
        </p:spPr>
        <p:txBody>
          <a:bodyPr lIns="0" tIns="0" rIns="0" bIns="0" rtlCol="0" anchor="t">
            <a:spAutoFit/>
          </a:bodyPr>
          <a:lstStyle/>
          <a:p>
            <a:pPr algn="ctr">
              <a:lnSpc>
                <a:spcPts val="1824"/>
              </a:lnSpc>
            </a:pPr>
            <a:r>
              <a:rPr lang="en-US" sz="2199">
                <a:solidFill>
                  <a:srgbClr val="181818"/>
                </a:solidFill>
                <a:latin typeface="Roboto Bold"/>
              </a:rPr>
              <a:t>COLUMN #2</a:t>
            </a:r>
          </a:p>
        </p:txBody>
      </p:sp>
      <p:sp>
        <p:nvSpPr>
          <p:cNvPr id="8" name="TextBox 8"/>
          <p:cNvSpPr txBox="1"/>
          <p:nvPr/>
        </p:nvSpPr>
        <p:spPr>
          <a:xfrm>
            <a:off x="6439342" y="2024522"/>
            <a:ext cx="3045034" cy="265458"/>
          </a:xfrm>
          <a:prstGeom prst="rect">
            <a:avLst/>
          </a:prstGeom>
        </p:spPr>
        <p:txBody>
          <a:bodyPr lIns="0" tIns="0" rIns="0" bIns="0" rtlCol="0" anchor="t">
            <a:spAutoFit/>
          </a:bodyPr>
          <a:lstStyle/>
          <a:p>
            <a:pPr algn="ctr">
              <a:lnSpc>
                <a:spcPts val="1824"/>
              </a:lnSpc>
            </a:pPr>
            <a:r>
              <a:rPr lang="en-US" sz="2199">
                <a:solidFill>
                  <a:srgbClr val="181818"/>
                </a:solidFill>
                <a:latin typeface="Roboto Bold"/>
              </a:rPr>
              <a:t>COLUMN #3</a:t>
            </a:r>
          </a:p>
        </p:txBody>
      </p:sp>
      <p:sp>
        <p:nvSpPr>
          <p:cNvPr id="9" name="Freeform 9"/>
          <p:cNvSpPr/>
          <p:nvPr/>
        </p:nvSpPr>
        <p:spPr>
          <a:xfrm>
            <a:off x="5910833" y="409322"/>
            <a:ext cx="756842" cy="1548525"/>
          </a:xfrm>
          <a:custGeom>
            <a:avLst/>
            <a:gdLst/>
            <a:ahLst/>
            <a:cxnLst/>
            <a:rect l="l" t="t" r="r" b="b"/>
            <a:pathLst>
              <a:path w="756842" h="1548525">
                <a:moveTo>
                  <a:pt x="0" y="0"/>
                </a:moveTo>
                <a:lnTo>
                  <a:pt x="756842" y="0"/>
                </a:lnTo>
                <a:lnTo>
                  <a:pt x="756842" y="1548525"/>
                </a:lnTo>
                <a:lnTo>
                  <a:pt x="0" y="1548525"/>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353860" y="726684"/>
            <a:ext cx="7530648" cy="560070"/>
          </a:xfrm>
          <a:prstGeom prst="rect">
            <a:avLst/>
          </a:prstGeom>
        </p:spPr>
        <p:txBody>
          <a:bodyPr lIns="0" tIns="0" rIns="0" bIns="0" rtlCol="0" anchor="t">
            <a:spAutoFit/>
          </a:bodyPr>
          <a:lstStyle/>
          <a:p>
            <a:pPr algn="l">
              <a:lnSpc>
                <a:spcPts val="3840"/>
              </a:lnSpc>
            </a:pPr>
            <a:r>
              <a:rPr lang="en-US" sz="4999">
                <a:solidFill>
                  <a:srgbClr val="181818"/>
                </a:solidFill>
                <a:latin typeface="Roboto Bold"/>
              </a:rPr>
              <a:t>Knowledge Check</a:t>
            </a:r>
          </a:p>
        </p:txBody>
      </p:sp>
      <p:sp>
        <p:nvSpPr>
          <p:cNvPr id="11" name="TextBox 11"/>
          <p:cNvSpPr txBox="1"/>
          <p:nvPr/>
        </p:nvSpPr>
        <p:spPr>
          <a:xfrm>
            <a:off x="382896" y="1325281"/>
            <a:ext cx="6929398" cy="644525"/>
          </a:xfrm>
          <a:prstGeom prst="rect">
            <a:avLst/>
          </a:prstGeom>
        </p:spPr>
        <p:txBody>
          <a:bodyPr lIns="0" tIns="0" rIns="0" bIns="0" rtlCol="0" anchor="t">
            <a:spAutoFit/>
          </a:bodyPr>
          <a:lstStyle/>
          <a:p>
            <a:pPr>
              <a:lnSpc>
                <a:spcPts val="1600"/>
              </a:lnSpc>
            </a:pPr>
            <a:r>
              <a:rPr lang="en-US" sz="2000">
                <a:solidFill>
                  <a:srgbClr val="181818"/>
                </a:solidFill>
                <a:latin typeface="Roboto"/>
              </a:rPr>
              <a:t>Identify each food that is a common food allergen </a:t>
            </a:r>
          </a:p>
          <a:p>
            <a:pPr>
              <a:lnSpc>
                <a:spcPts val="1600"/>
              </a:lnSpc>
            </a:pPr>
            <a:r>
              <a:rPr lang="en-US" sz="2000">
                <a:solidFill>
                  <a:srgbClr val="181818"/>
                </a:solidFill>
                <a:latin typeface="Roboto"/>
              </a:rPr>
              <a:t>or contains one.</a:t>
            </a:r>
          </a:p>
          <a:p>
            <a:pPr algn="l">
              <a:lnSpc>
                <a:spcPts val="1600"/>
              </a:lnSpc>
            </a:pPr>
            <a:endParaRPr lang="en-US" sz="2000">
              <a:solidFill>
                <a:srgbClr val="181818"/>
              </a:solidFill>
              <a:latin typeface="Roboto"/>
            </a:endParaRPr>
          </a:p>
        </p:txBody>
      </p:sp>
      <p:sp>
        <p:nvSpPr>
          <p:cNvPr id="12" name="Freeform 12"/>
          <p:cNvSpPr/>
          <p:nvPr/>
        </p:nvSpPr>
        <p:spPr>
          <a:xfrm>
            <a:off x="731520" y="3068667"/>
            <a:ext cx="2329755" cy="728578"/>
          </a:xfrm>
          <a:custGeom>
            <a:avLst/>
            <a:gdLst/>
            <a:ahLst/>
            <a:cxnLst/>
            <a:rect l="l" t="t" r="r" b="b"/>
            <a:pathLst>
              <a:path w="2329755" h="728578">
                <a:moveTo>
                  <a:pt x="0" y="0"/>
                </a:moveTo>
                <a:lnTo>
                  <a:pt x="2329755" y="0"/>
                </a:lnTo>
                <a:lnTo>
                  <a:pt x="2329755"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3" name="Freeform 13"/>
          <p:cNvSpPr/>
          <p:nvPr/>
        </p:nvSpPr>
        <p:spPr>
          <a:xfrm>
            <a:off x="731520" y="3803563"/>
            <a:ext cx="2329755" cy="728578"/>
          </a:xfrm>
          <a:custGeom>
            <a:avLst/>
            <a:gdLst/>
            <a:ahLst/>
            <a:cxnLst/>
            <a:rect l="l" t="t" r="r" b="b"/>
            <a:pathLst>
              <a:path w="2329755" h="728578">
                <a:moveTo>
                  <a:pt x="0" y="0"/>
                </a:moveTo>
                <a:lnTo>
                  <a:pt x="2329755" y="0"/>
                </a:lnTo>
                <a:lnTo>
                  <a:pt x="2329755"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4" name="Freeform 14"/>
          <p:cNvSpPr/>
          <p:nvPr/>
        </p:nvSpPr>
        <p:spPr>
          <a:xfrm>
            <a:off x="715779" y="5313191"/>
            <a:ext cx="2329755" cy="728578"/>
          </a:xfrm>
          <a:custGeom>
            <a:avLst/>
            <a:gdLst/>
            <a:ahLst/>
            <a:cxnLst/>
            <a:rect l="l" t="t" r="r" b="b"/>
            <a:pathLst>
              <a:path w="2329755" h="728578">
                <a:moveTo>
                  <a:pt x="0" y="0"/>
                </a:moveTo>
                <a:lnTo>
                  <a:pt x="2329755" y="0"/>
                </a:lnTo>
                <a:lnTo>
                  <a:pt x="2329755"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715778" y="6054406"/>
            <a:ext cx="2329755" cy="728578"/>
          </a:xfrm>
          <a:custGeom>
            <a:avLst/>
            <a:gdLst/>
            <a:ahLst/>
            <a:cxnLst/>
            <a:rect l="l" t="t" r="r" b="b"/>
            <a:pathLst>
              <a:path w="2329755" h="728578">
                <a:moveTo>
                  <a:pt x="0" y="0"/>
                </a:moveTo>
                <a:lnTo>
                  <a:pt x="2329755" y="0"/>
                </a:lnTo>
                <a:lnTo>
                  <a:pt x="2329755"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3761499" y="4584613"/>
            <a:ext cx="2329755" cy="728578"/>
          </a:xfrm>
          <a:custGeom>
            <a:avLst/>
            <a:gdLst/>
            <a:ahLst/>
            <a:cxnLst/>
            <a:rect l="l" t="t" r="r" b="b"/>
            <a:pathLst>
              <a:path w="2329755" h="728578">
                <a:moveTo>
                  <a:pt x="0" y="0"/>
                </a:moveTo>
                <a:lnTo>
                  <a:pt x="2329756" y="0"/>
                </a:lnTo>
                <a:lnTo>
                  <a:pt x="2329756"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6888708" y="3074985"/>
            <a:ext cx="2329755" cy="728578"/>
          </a:xfrm>
          <a:custGeom>
            <a:avLst/>
            <a:gdLst/>
            <a:ahLst/>
            <a:cxnLst/>
            <a:rect l="l" t="t" r="r" b="b"/>
            <a:pathLst>
              <a:path w="2329755" h="728578">
                <a:moveTo>
                  <a:pt x="0" y="0"/>
                </a:moveTo>
                <a:lnTo>
                  <a:pt x="2329755" y="0"/>
                </a:lnTo>
                <a:lnTo>
                  <a:pt x="2329755"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6888708" y="3799763"/>
            <a:ext cx="2329755" cy="728578"/>
          </a:xfrm>
          <a:custGeom>
            <a:avLst/>
            <a:gdLst/>
            <a:ahLst/>
            <a:cxnLst/>
            <a:rect l="l" t="t" r="r" b="b"/>
            <a:pathLst>
              <a:path w="2329755" h="728578">
                <a:moveTo>
                  <a:pt x="0" y="0"/>
                </a:moveTo>
                <a:lnTo>
                  <a:pt x="2329755" y="0"/>
                </a:lnTo>
                <a:lnTo>
                  <a:pt x="2329755"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6796981" y="5325828"/>
            <a:ext cx="2329755" cy="728578"/>
          </a:xfrm>
          <a:custGeom>
            <a:avLst/>
            <a:gdLst/>
            <a:ahLst/>
            <a:cxnLst/>
            <a:rect l="l" t="t" r="r" b="b"/>
            <a:pathLst>
              <a:path w="2329755" h="728578">
                <a:moveTo>
                  <a:pt x="0" y="0"/>
                </a:moveTo>
                <a:lnTo>
                  <a:pt x="2329756" y="0"/>
                </a:lnTo>
                <a:lnTo>
                  <a:pt x="2329756"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6796981" y="6054406"/>
            <a:ext cx="2329755" cy="728578"/>
          </a:xfrm>
          <a:custGeom>
            <a:avLst/>
            <a:gdLst/>
            <a:ahLst/>
            <a:cxnLst/>
            <a:rect l="l" t="t" r="r" b="b"/>
            <a:pathLst>
              <a:path w="2329755" h="728578">
                <a:moveTo>
                  <a:pt x="0" y="0"/>
                </a:moveTo>
                <a:lnTo>
                  <a:pt x="2329756" y="0"/>
                </a:lnTo>
                <a:lnTo>
                  <a:pt x="2329756" y="728578"/>
                </a:lnTo>
                <a:lnTo>
                  <a:pt x="0" y="728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30355" y="2480610"/>
            <a:ext cx="5248755" cy="854828"/>
          </a:xfrm>
          <a:prstGeom prst="rect">
            <a:avLst/>
          </a:prstGeom>
        </p:spPr>
        <p:txBody>
          <a:bodyPr lIns="0" tIns="0" rIns="0" bIns="0" rtlCol="0" anchor="t">
            <a:spAutoFit/>
          </a:bodyPr>
          <a:lstStyle/>
          <a:p>
            <a:pPr algn="ctr">
              <a:lnSpc>
                <a:spcPts val="6124"/>
              </a:lnSpc>
            </a:pPr>
            <a:r>
              <a:rPr lang="en-US" sz="6804">
                <a:solidFill>
                  <a:srgbClr val="181818"/>
                </a:solidFill>
                <a:latin typeface="Roboto Bold"/>
              </a:rPr>
              <a:t>PRACTICING</a:t>
            </a:r>
          </a:p>
        </p:txBody>
      </p:sp>
      <p:sp>
        <p:nvSpPr>
          <p:cNvPr id="3" name="TextBox 3"/>
          <p:cNvSpPr txBox="1"/>
          <p:nvPr/>
        </p:nvSpPr>
        <p:spPr>
          <a:xfrm>
            <a:off x="2230355" y="4105275"/>
            <a:ext cx="5248755" cy="998883"/>
          </a:xfrm>
          <a:prstGeom prst="rect">
            <a:avLst/>
          </a:prstGeom>
        </p:spPr>
        <p:txBody>
          <a:bodyPr lIns="0" tIns="0" rIns="0" bIns="0" rtlCol="0" anchor="t">
            <a:spAutoFit/>
          </a:bodyPr>
          <a:lstStyle/>
          <a:p>
            <a:pPr algn="ctr">
              <a:lnSpc>
                <a:spcPts val="6670"/>
              </a:lnSpc>
            </a:pPr>
            <a:r>
              <a:rPr lang="en-US" sz="9530">
                <a:solidFill>
                  <a:srgbClr val="181818"/>
                </a:solidFill>
                <a:latin typeface="Roboto Bold"/>
              </a:rPr>
              <a:t>HYGIENE</a:t>
            </a:r>
          </a:p>
        </p:txBody>
      </p:sp>
      <p:grpSp>
        <p:nvGrpSpPr>
          <p:cNvPr id="4" name="Group 4"/>
          <p:cNvGrpSpPr/>
          <p:nvPr/>
        </p:nvGrpSpPr>
        <p:grpSpPr>
          <a:xfrm>
            <a:off x="0" y="3116766"/>
            <a:ext cx="9753600" cy="760557"/>
            <a:chOff x="0" y="0"/>
            <a:chExt cx="13004800" cy="1014076"/>
          </a:xfrm>
        </p:grpSpPr>
        <p:sp>
          <p:nvSpPr>
            <p:cNvPr id="5" name="Freeform 5"/>
            <p:cNvSpPr/>
            <p:nvPr/>
          </p:nvSpPr>
          <p:spPr>
            <a:xfrm>
              <a:off x="0" y="0"/>
              <a:ext cx="13004761" cy="1014072"/>
            </a:xfrm>
            <a:custGeom>
              <a:avLst/>
              <a:gdLst/>
              <a:ahLst/>
              <a:cxnLst/>
              <a:rect l="l" t="t" r="r" b="b"/>
              <a:pathLst>
                <a:path w="13004761" h="1014072">
                  <a:moveTo>
                    <a:pt x="0" y="0"/>
                  </a:moveTo>
                  <a:lnTo>
                    <a:pt x="13004761" y="0"/>
                  </a:lnTo>
                  <a:lnTo>
                    <a:pt x="13004761" y="1014072"/>
                  </a:lnTo>
                  <a:lnTo>
                    <a:pt x="0" y="1014072"/>
                  </a:lnTo>
                  <a:lnTo>
                    <a:pt x="0" y="0"/>
                  </a:lnTo>
                  <a:close/>
                </a:path>
              </a:pathLst>
            </a:custGeom>
            <a:solidFill>
              <a:srgbClr val="E3F2CF"/>
            </a:solidFill>
            <a:ln w="12700">
              <a:solidFill>
                <a:srgbClr val="000000"/>
              </a:solidFill>
            </a:ln>
          </p:spPr>
          <p:txBody>
            <a:bodyPr/>
            <a:lstStyle/>
            <a:p>
              <a:endParaRPr lang="en-US" dirty="0"/>
            </a:p>
          </p:txBody>
        </p:sp>
      </p:grpSp>
      <p:sp>
        <p:nvSpPr>
          <p:cNvPr id="6" name="TextBox 6"/>
          <p:cNvSpPr txBox="1"/>
          <p:nvPr/>
        </p:nvSpPr>
        <p:spPr>
          <a:xfrm>
            <a:off x="2370337" y="3240591"/>
            <a:ext cx="4968792" cy="601079"/>
          </a:xfrm>
          <a:prstGeom prst="rect">
            <a:avLst/>
          </a:prstGeom>
        </p:spPr>
        <p:txBody>
          <a:bodyPr lIns="0" tIns="0" rIns="0" bIns="0" rtlCol="0" anchor="t">
            <a:spAutoFit/>
          </a:bodyPr>
          <a:lstStyle/>
          <a:p>
            <a:pPr algn="ctr">
              <a:lnSpc>
                <a:spcPts val="4300"/>
              </a:lnSpc>
            </a:pPr>
            <a:r>
              <a:rPr lang="en-US" sz="4778">
                <a:solidFill>
                  <a:srgbClr val="181818"/>
                </a:solidFill>
                <a:latin typeface="Roboto Bold"/>
              </a:rPr>
              <a:t>GOOD PERSONAL</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F2CF"/>
        </a:solidFill>
        <a:effectLst/>
      </p:bgPr>
    </p:bg>
    <p:spTree>
      <p:nvGrpSpPr>
        <p:cNvPr id="1" name=""/>
        <p:cNvGrpSpPr/>
        <p:nvPr/>
      </p:nvGrpSpPr>
      <p:grpSpPr>
        <a:xfrm>
          <a:off x="0" y="0"/>
          <a:ext cx="0" cy="0"/>
          <a:chOff x="0" y="0"/>
          <a:chExt cx="0" cy="0"/>
        </a:xfrm>
      </p:grpSpPr>
      <p:sp>
        <p:nvSpPr>
          <p:cNvPr id="2" name="Freeform 2"/>
          <p:cNvSpPr/>
          <p:nvPr/>
        </p:nvSpPr>
        <p:spPr>
          <a:xfrm>
            <a:off x="650007" y="2674487"/>
            <a:ext cx="2588540" cy="1415412"/>
          </a:xfrm>
          <a:custGeom>
            <a:avLst/>
            <a:gdLst/>
            <a:ahLst/>
            <a:cxnLst/>
            <a:rect l="l" t="t" r="r" b="b"/>
            <a:pathLst>
              <a:path w="2588540" h="1415412">
                <a:moveTo>
                  <a:pt x="0" y="0"/>
                </a:moveTo>
                <a:lnTo>
                  <a:pt x="2588540" y="0"/>
                </a:lnTo>
                <a:lnTo>
                  <a:pt x="2588540" y="1415412"/>
                </a:lnTo>
                <a:lnTo>
                  <a:pt x="0" y="1415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638294" y="2851079"/>
            <a:ext cx="2600253" cy="976504"/>
          </a:xfrm>
          <a:prstGeom prst="rect">
            <a:avLst/>
          </a:prstGeom>
        </p:spPr>
        <p:txBody>
          <a:bodyPr lIns="0" tIns="0" rIns="0" bIns="0" rtlCol="0" anchor="t">
            <a:spAutoFit/>
          </a:bodyPr>
          <a:lstStyle/>
          <a:p>
            <a:pPr algn="ctr">
              <a:lnSpc>
                <a:spcPts val="3929"/>
              </a:lnSpc>
            </a:pPr>
            <a:r>
              <a:rPr lang="en-US" sz="2619" dirty="0">
                <a:solidFill>
                  <a:srgbClr val="181818"/>
                </a:solidFill>
                <a:latin typeface="Roboto Bold"/>
              </a:rPr>
              <a:t>1. Wet hands </a:t>
            </a:r>
          </a:p>
          <a:p>
            <a:pPr algn="ctr">
              <a:lnSpc>
                <a:spcPts val="3929"/>
              </a:lnSpc>
            </a:pPr>
            <a:r>
              <a:rPr lang="en-US" sz="2619" dirty="0">
                <a:solidFill>
                  <a:srgbClr val="181818"/>
                </a:solidFill>
                <a:latin typeface="Roboto Bold"/>
              </a:rPr>
              <a:t>and arms</a:t>
            </a:r>
          </a:p>
        </p:txBody>
      </p:sp>
      <p:sp>
        <p:nvSpPr>
          <p:cNvPr id="4" name="Freeform 4"/>
          <p:cNvSpPr/>
          <p:nvPr/>
        </p:nvSpPr>
        <p:spPr>
          <a:xfrm>
            <a:off x="3548057" y="2674487"/>
            <a:ext cx="2588540" cy="1415412"/>
          </a:xfrm>
          <a:custGeom>
            <a:avLst/>
            <a:gdLst/>
            <a:ahLst/>
            <a:cxnLst/>
            <a:rect l="l" t="t" r="r" b="b"/>
            <a:pathLst>
              <a:path w="2588540" h="1415412">
                <a:moveTo>
                  <a:pt x="0" y="0"/>
                </a:moveTo>
                <a:lnTo>
                  <a:pt x="2588540" y="0"/>
                </a:lnTo>
                <a:lnTo>
                  <a:pt x="2588540" y="1415412"/>
                </a:lnTo>
                <a:lnTo>
                  <a:pt x="0" y="1415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3548057" y="3117440"/>
            <a:ext cx="2588540" cy="481965"/>
          </a:xfrm>
          <a:prstGeom prst="rect">
            <a:avLst/>
          </a:prstGeom>
        </p:spPr>
        <p:txBody>
          <a:bodyPr lIns="0" tIns="0" rIns="0" bIns="0" rtlCol="0" anchor="t">
            <a:spAutoFit/>
          </a:bodyPr>
          <a:lstStyle/>
          <a:p>
            <a:pPr algn="ctr">
              <a:lnSpc>
                <a:spcPts val="3900"/>
              </a:lnSpc>
            </a:pPr>
            <a:r>
              <a:rPr lang="en-US" sz="2600" dirty="0">
                <a:solidFill>
                  <a:srgbClr val="181818"/>
                </a:solidFill>
                <a:latin typeface="Roboto Bold"/>
              </a:rPr>
              <a:t>2. Apply soap</a:t>
            </a:r>
          </a:p>
        </p:txBody>
      </p:sp>
      <p:sp>
        <p:nvSpPr>
          <p:cNvPr id="6" name="Freeform 6"/>
          <p:cNvSpPr/>
          <p:nvPr/>
        </p:nvSpPr>
        <p:spPr>
          <a:xfrm>
            <a:off x="6515053" y="2674487"/>
            <a:ext cx="2588540" cy="1415412"/>
          </a:xfrm>
          <a:custGeom>
            <a:avLst/>
            <a:gdLst/>
            <a:ahLst/>
            <a:cxnLst/>
            <a:rect l="l" t="t" r="r" b="b"/>
            <a:pathLst>
              <a:path w="2588540" h="1415412">
                <a:moveTo>
                  <a:pt x="0" y="0"/>
                </a:moveTo>
                <a:lnTo>
                  <a:pt x="2588540" y="0"/>
                </a:lnTo>
                <a:lnTo>
                  <a:pt x="2588540" y="1415412"/>
                </a:lnTo>
                <a:lnTo>
                  <a:pt x="0" y="1415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6609401" y="2869790"/>
            <a:ext cx="2399844" cy="977265"/>
          </a:xfrm>
          <a:prstGeom prst="rect">
            <a:avLst/>
          </a:prstGeom>
        </p:spPr>
        <p:txBody>
          <a:bodyPr lIns="0" tIns="0" rIns="0" bIns="0" rtlCol="0" anchor="t">
            <a:spAutoFit/>
          </a:bodyPr>
          <a:lstStyle/>
          <a:p>
            <a:pPr algn="ctr">
              <a:lnSpc>
                <a:spcPts val="3900"/>
              </a:lnSpc>
            </a:pPr>
            <a:r>
              <a:rPr lang="en-US" sz="2600" dirty="0">
                <a:solidFill>
                  <a:srgbClr val="181818"/>
                </a:solidFill>
                <a:latin typeface="Roboto Bold"/>
              </a:rPr>
              <a:t>3. Scrub hands and arms</a:t>
            </a:r>
          </a:p>
        </p:txBody>
      </p:sp>
      <p:sp>
        <p:nvSpPr>
          <p:cNvPr id="8" name="Freeform 8"/>
          <p:cNvSpPr/>
          <p:nvPr/>
        </p:nvSpPr>
        <p:spPr>
          <a:xfrm>
            <a:off x="2036209" y="4355460"/>
            <a:ext cx="2588540" cy="1415412"/>
          </a:xfrm>
          <a:custGeom>
            <a:avLst/>
            <a:gdLst/>
            <a:ahLst/>
            <a:cxnLst/>
            <a:rect l="l" t="t" r="r" b="b"/>
            <a:pathLst>
              <a:path w="2588540" h="1415412">
                <a:moveTo>
                  <a:pt x="0" y="0"/>
                </a:moveTo>
                <a:lnTo>
                  <a:pt x="2588540" y="0"/>
                </a:lnTo>
                <a:lnTo>
                  <a:pt x="2588540" y="1415412"/>
                </a:lnTo>
                <a:lnTo>
                  <a:pt x="0" y="1415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2197156" y="4531671"/>
            <a:ext cx="2266646" cy="977265"/>
          </a:xfrm>
          <a:prstGeom prst="rect">
            <a:avLst/>
          </a:prstGeom>
        </p:spPr>
        <p:txBody>
          <a:bodyPr lIns="0" tIns="0" rIns="0" bIns="0" rtlCol="0" anchor="t">
            <a:spAutoFit/>
          </a:bodyPr>
          <a:lstStyle/>
          <a:p>
            <a:pPr algn="ctr">
              <a:lnSpc>
                <a:spcPts val="3900"/>
              </a:lnSpc>
            </a:pPr>
            <a:r>
              <a:rPr lang="en-US" sz="2600" dirty="0">
                <a:solidFill>
                  <a:srgbClr val="181818"/>
                </a:solidFill>
                <a:latin typeface="Roboto Bold"/>
              </a:rPr>
              <a:t>4. Rinse hands and arms</a:t>
            </a:r>
          </a:p>
        </p:txBody>
      </p:sp>
      <p:sp>
        <p:nvSpPr>
          <p:cNvPr id="10" name="Freeform 10"/>
          <p:cNvSpPr/>
          <p:nvPr/>
        </p:nvSpPr>
        <p:spPr>
          <a:xfrm>
            <a:off x="5128851" y="4355460"/>
            <a:ext cx="2588540" cy="1415412"/>
          </a:xfrm>
          <a:custGeom>
            <a:avLst/>
            <a:gdLst/>
            <a:ahLst/>
            <a:cxnLst/>
            <a:rect l="l" t="t" r="r" b="b"/>
            <a:pathLst>
              <a:path w="2588540" h="1415412">
                <a:moveTo>
                  <a:pt x="0" y="0"/>
                </a:moveTo>
                <a:lnTo>
                  <a:pt x="2588540" y="0"/>
                </a:lnTo>
                <a:lnTo>
                  <a:pt x="2588540" y="1415412"/>
                </a:lnTo>
                <a:lnTo>
                  <a:pt x="0" y="1415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5162151" y="4531671"/>
            <a:ext cx="2521941" cy="977265"/>
          </a:xfrm>
          <a:prstGeom prst="rect">
            <a:avLst/>
          </a:prstGeom>
        </p:spPr>
        <p:txBody>
          <a:bodyPr lIns="0" tIns="0" rIns="0" bIns="0" rtlCol="0" anchor="t">
            <a:spAutoFit/>
          </a:bodyPr>
          <a:lstStyle/>
          <a:p>
            <a:pPr algn="ctr">
              <a:lnSpc>
                <a:spcPts val="3900"/>
              </a:lnSpc>
            </a:pPr>
            <a:r>
              <a:rPr lang="en-US" sz="2600" dirty="0">
                <a:solidFill>
                  <a:srgbClr val="181818"/>
                </a:solidFill>
                <a:latin typeface="Roboto Bold"/>
              </a:rPr>
              <a:t>5. Dry hands and </a:t>
            </a:r>
          </a:p>
          <a:p>
            <a:pPr algn="ctr">
              <a:lnSpc>
                <a:spcPts val="3900"/>
              </a:lnSpc>
            </a:pPr>
            <a:r>
              <a:rPr lang="en-US" sz="2600" dirty="0">
                <a:solidFill>
                  <a:srgbClr val="181818"/>
                </a:solidFill>
                <a:latin typeface="Roboto Bold"/>
              </a:rPr>
              <a:t>arms</a:t>
            </a:r>
          </a:p>
        </p:txBody>
      </p:sp>
      <p:sp>
        <p:nvSpPr>
          <p:cNvPr id="12" name="TextBox 12"/>
          <p:cNvSpPr txBox="1"/>
          <p:nvPr/>
        </p:nvSpPr>
        <p:spPr>
          <a:xfrm>
            <a:off x="412328" y="1501140"/>
            <a:ext cx="8393469" cy="828675"/>
          </a:xfrm>
          <a:prstGeom prst="rect">
            <a:avLst/>
          </a:prstGeom>
        </p:spPr>
        <p:txBody>
          <a:bodyPr lIns="0" tIns="0" rIns="0" bIns="0" rtlCol="0" anchor="t">
            <a:spAutoFit/>
          </a:bodyPr>
          <a:lstStyle/>
          <a:p>
            <a:pPr algn="ctr">
              <a:lnSpc>
                <a:spcPts val="6599"/>
              </a:lnSpc>
            </a:pPr>
            <a:r>
              <a:rPr lang="en-US" sz="5499">
                <a:solidFill>
                  <a:srgbClr val="181818"/>
                </a:solidFill>
                <a:latin typeface="Roboto Bold"/>
              </a:rPr>
              <a:t>How to Wash Your Hands</a:t>
            </a:r>
          </a:p>
        </p:txBody>
      </p:sp>
      <p:sp>
        <p:nvSpPr>
          <p:cNvPr id="13" name="Freeform 13"/>
          <p:cNvSpPr/>
          <p:nvPr/>
        </p:nvSpPr>
        <p:spPr>
          <a:xfrm>
            <a:off x="-127010" y="4364629"/>
            <a:ext cx="2144019" cy="2926080"/>
          </a:xfrm>
          <a:custGeom>
            <a:avLst/>
            <a:gdLst/>
            <a:ahLst/>
            <a:cxnLst/>
            <a:rect l="l" t="t" r="r" b="b"/>
            <a:pathLst>
              <a:path w="2144019" h="2926080">
                <a:moveTo>
                  <a:pt x="0" y="0"/>
                </a:moveTo>
                <a:lnTo>
                  <a:pt x="2144018" y="0"/>
                </a:lnTo>
                <a:lnTo>
                  <a:pt x="2144018"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7" grpId="0"/>
      <p:bldP spid="8" grpId="0" animBg="1"/>
      <p:bldP spid="9" grpId="0"/>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95438" y="2610566"/>
            <a:ext cx="1278637" cy="1226049"/>
          </a:xfrm>
          <a:custGeom>
            <a:avLst/>
            <a:gdLst/>
            <a:ahLst/>
            <a:cxnLst/>
            <a:rect l="l" t="t" r="r" b="b"/>
            <a:pathLst>
              <a:path w="1278637" h="1226049">
                <a:moveTo>
                  <a:pt x="0" y="0"/>
                </a:moveTo>
                <a:lnTo>
                  <a:pt x="1278637" y="0"/>
                </a:lnTo>
                <a:lnTo>
                  <a:pt x="1278637" y="1226050"/>
                </a:lnTo>
                <a:lnTo>
                  <a:pt x="0" y="1226050"/>
                </a:lnTo>
                <a:lnTo>
                  <a:pt x="0" y="0"/>
                </a:lnTo>
                <a:close/>
              </a:path>
            </a:pathLst>
          </a:custGeom>
          <a:solidFill>
            <a:srgbClr val="E3F2CF"/>
          </a:solidFill>
        </p:spPr>
        <p:txBody>
          <a:bodyPr/>
          <a:lstStyle/>
          <a:p>
            <a:endParaRPr lang="en-US"/>
          </a:p>
        </p:txBody>
      </p:sp>
      <p:sp>
        <p:nvSpPr>
          <p:cNvPr id="3" name="Freeform 3"/>
          <p:cNvSpPr/>
          <p:nvPr/>
        </p:nvSpPr>
        <p:spPr>
          <a:xfrm>
            <a:off x="5418747" y="2610566"/>
            <a:ext cx="1278637" cy="1226049"/>
          </a:xfrm>
          <a:custGeom>
            <a:avLst/>
            <a:gdLst/>
            <a:ahLst/>
            <a:cxnLst/>
            <a:rect l="l" t="t" r="r" b="b"/>
            <a:pathLst>
              <a:path w="1278637" h="1226049">
                <a:moveTo>
                  <a:pt x="0" y="0"/>
                </a:moveTo>
                <a:lnTo>
                  <a:pt x="1278637" y="0"/>
                </a:lnTo>
                <a:lnTo>
                  <a:pt x="1278637" y="1226050"/>
                </a:lnTo>
                <a:lnTo>
                  <a:pt x="0" y="1226050"/>
                </a:lnTo>
                <a:lnTo>
                  <a:pt x="0" y="0"/>
                </a:lnTo>
                <a:close/>
              </a:path>
            </a:pathLst>
          </a:custGeom>
          <a:solidFill>
            <a:srgbClr val="E3F2CF"/>
          </a:solidFill>
        </p:spPr>
        <p:txBody>
          <a:bodyPr/>
          <a:lstStyle/>
          <a:p>
            <a:endParaRPr lang="en-US"/>
          </a:p>
        </p:txBody>
      </p:sp>
      <p:sp>
        <p:nvSpPr>
          <p:cNvPr id="4" name="Freeform 4"/>
          <p:cNvSpPr/>
          <p:nvPr/>
        </p:nvSpPr>
        <p:spPr>
          <a:xfrm>
            <a:off x="6842055" y="2610566"/>
            <a:ext cx="1278637" cy="1226049"/>
          </a:xfrm>
          <a:custGeom>
            <a:avLst/>
            <a:gdLst/>
            <a:ahLst/>
            <a:cxnLst/>
            <a:rect l="l" t="t" r="r" b="b"/>
            <a:pathLst>
              <a:path w="1278637" h="1226049">
                <a:moveTo>
                  <a:pt x="0" y="0"/>
                </a:moveTo>
                <a:lnTo>
                  <a:pt x="1278637" y="0"/>
                </a:lnTo>
                <a:lnTo>
                  <a:pt x="1278637" y="1226050"/>
                </a:lnTo>
                <a:lnTo>
                  <a:pt x="0" y="1226050"/>
                </a:lnTo>
                <a:lnTo>
                  <a:pt x="0" y="0"/>
                </a:lnTo>
                <a:close/>
              </a:path>
            </a:pathLst>
          </a:custGeom>
          <a:solidFill>
            <a:srgbClr val="E3F2CF"/>
          </a:solidFill>
        </p:spPr>
        <p:txBody>
          <a:bodyPr/>
          <a:lstStyle/>
          <a:p>
            <a:endParaRPr lang="en-US"/>
          </a:p>
        </p:txBody>
      </p:sp>
      <p:sp>
        <p:nvSpPr>
          <p:cNvPr id="5" name="Freeform 5"/>
          <p:cNvSpPr/>
          <p:nvPr/>
        </p:nvSpPr>
        <p:spPr>
          <a:xfrm>
            <a:off x="8265364" y="2610566"/>
            <a:ext cx="1278637" cy="1226049"/>
          </a:xfrm>
          <a:custGeom>
            <a:avLst/>
            <a:gdLst/>
            <a:ahLst/>
            <a:cxnLst/>
            <a:rect l="l" t="t" r="r" b="b"/>
            <a:pathLst>
              <a:path w="1278637" h="1226049">
                <a:moveTo>
                  <a:pt x="0" y="0"/>
                </a:moveTo>
                <a:lnTo>
                  <a:pt x="1278637" y="0"/>
                </a:lnTo>
                <a:lnTo>
                  <a:pt x="1278637" y="1226050"/>
                </a:lnTo>
                <a:lnTo>
                  <a:pt x="0" y="1226050"/>
                </a:lnTo>
                <a:lnTo>
                  <a:pt x="0" y="0"/>
                </a:lnTo>
                <a:close/>
              </a:path>
            </a:pathLst>
          </a:custGeom>
          <a:solidFill>
            <a:srgbClr val="E3F2CF"/>
          </a:solidFill>
        </p:spPr>
        <p:txBody>
          <a:bodyPr/>
          <a:lstStyle/>
          <a:p>
            <a:endParaRPr lang="en-US"/>
          </a:p>
        </p:txBody>
      </p:sp>
      <p:sp>
        <p:nvSpPr>
          <p:cNvPr id="6" name="Freeform 6"/>
          <p:cNvSpPr/>
          <p:nvPr/>
        </p:nvSpPr>
        <p:spPr>
          <a:xfrm>
            <a:off x="3995438" y="1235430"/>
            <a:ext cx="1278637" cy="1226075"/>
          </a:xfrm>
          <a:custGeom>
            <a:avLst/>
            <a:gdLst/>
            <a:ahLst/>
            <a:cxnLst/>
            <a:rect l="l" t="t" r="r" b="b"/>
            <a:pathLst>
              <a:path w="1278637" h="1226075">
                <a:moveTo>
                  <a:pt x="0" y="0"/>
                </a:moveTo>
                <a:lnTo>
                  <a:pt x="1278637" y="0"/>
                </a:lnTo>
                <a:lnTo>
                  <a:pt x="1278637" y="1226074"/>
                </a:lnTo>
                <a:lnTo>
                  <a:pt x="0" y="1226074"/>
                </a:lnTo>
                <a:lnTo>
                  <a:pt x="0" y="0"/>
                </a:lnTo>
                <a:close/>
              </a:path>
            </a:pathLst>
          </a:custGeom>
          <a:solidFill>
            <a:srgbClr val="E3F2CF"/>
          </a:solidFill>
        </p:spPr>
        <p:txBody>
          <a:bodyPr/>
          <a:lstStyle/>
          <a:p>
            <a:endParaRPr lang="en-US"/>
          </a:p>
        </p:txBody>
      </p:sp>
      <p:sp>
        <p:nvSpPr>
          <p:cNvPr id="7" name="Freeform 7"/>
          <p:cNvSpPr/>
          <p:nvPr/>
        </p:nvSpPr>
        <p:spPr>
          <a:xfrm>
            <a:off x="5418747" y="1235430"/>
            <a:ext cx="1278637" cy="1231417"/>
          </a:xfrm>
          <a:custGeom>
            <a:avLst/>
            <a:gdLst/>
            <a:ahLst/>
            <a:cxnLst/>
            <a:rect l="l" t="t" r="r" b="b"/>
            <a:pathLst>
              <a:path w="1278637" h="1231417">
                <a:moveTo>
                  <a:pt x="0" y="0"/>
                </a:moveTo>
                <a:lnTo>
                  <a:pt x="1278637" y="0"/>
                </a:lnTo>
                <a:lnTo>
                  <a:pt x="1278637" y="1231417"/>
                </a:lnTo>
                <a:lnTo>
                  <a:pt x="0" y="1231417"/>
                </a:lnTo>
                <a:lnTo>
                  <a:pt x="0" y="0"/>
                </a:lnTo>
                <a:close/>
              </a:path>
            </a:pathLst>
          </a:custGeom>
          <a:solidFill>
            <a:srgbClr val="E3F2CF"/>
          </a:solidFill>
        </p:spPr>
        <p:txBody>
          <a:bodyPr/>
          <a:lstStyle/>
          <a:p>
            <a:endParaRPr lang="en-US"/>
          </a:p>
        </p:txBody>
      </p:sp>
      <p:sp>
        <p:nvSpPr>
          <p:cNvPr id="8" name="Freeform 8"/>
          <p:cNvSpPr/>
          <p:nvPr/>
        </p:nvSpPr>
        <p:spPr>
          <a:xfrm>
            <a:off x="8265364" y="1235430"/>
            <a:ext cx="1278637" cy="1226075"/>
          </a:xfrm>
          <a:custGeom>
            <a:avLst/>
            <a:gdLst/>
            <a:ahLst/>
            <a:cxnLst/>
            <a:rect l="l" t="t" r="r" b="b"/>
            <a:pathLst>
              <a:path w="1278637" h="1226075">
                <a:moveTo>
                  <a:pt x="0" y="0"/>
                </a:moveTo>
                <a:lnTo>
                  <a:pt x="1278637" y="0"/>
                </a:lnTo>
                <a:lnTo>
                  <a:pt x="1278637" y="1226074"/>
                </a:lnTo>
                <a:lnTo>
                  <a:pt x="0" y="1226074"/>
                </a:lnTo>
                <a:lnTo>
                  <a:pt x="0" y="0"/>
                </a:lnTo>
                <a:close/>
              </a:path>
            </a:pathLst>
          </a:custGeom>
          <a:solidFill>
            <a:srgbClr val="E3F2CF"/>
          </a:solidFill>
        </p:spPr>
        <p:txBody>
          <a:bodyPr/>
          <a:lstStyle/>
          <a:p>
            <a:endParaRPr lang="en-US"/>
          </a:p>
        </p:txBody>
      </p:sp>
      <p:sp>
        <p:nvSpPr>
          <p:cNvPr id="9" name="Freeform 9"/>
          <p:cNvSpPr/>
          <p:nvPr/>
        </p:nvSpPr>
        <p:spPr>
          <a:xfrm>
            <a:off x="6842055" y="1235430"/>
            <a:ext cx="1278637" cy="1226075"/>
          </a:xfrm>
          <a:custGeom>
            <a:avLst/>
            <a:gdLst/>
            <a:ahLst/>
            <a:cxnLst/>
            <a:rect l="l" t="t" r="r" b="b"/>
            <a:pathLst>
              <a:path w="1278637" h="1226075">
                <a:moveTo>
                  <a:pt x="0" y="0"/>
                </a:moveTo>
                <a:lnTo>
                  <a:pt x="1278637" y="0"/>
                </a:lnTo>
                <a:lnTo>
                  <a:pt x="1278637" y="1226074"/>
                </a:lnTo>
                <a:lnTo>
                  <a:pt x="0" y="1226074"/>
                </a:lnTo>
                <a:lnTo>
                  <a:pt x="0" y="0"/>
                </a:lnTo>
                <a:close/>
              </a:path>
            </a:pathLst>
          </a:custGeom>
          <a:solidFill>
            <a:srgbClr val="E3F2CF"/>
          </a:solidFill>
        </p:spPr>
        <p:txBody>
          <a:bodyPr/>
          <a:lstStyle/>
          <a:p>
            <a:endParaRPr lang="en-US"/>
          </a:p>
        </p:txBody>
      </p:sp>
      <p:sp>
        <p:nvSpPr>
          <p:cNvPr id="10" name="Freeform 10"/>
          <p:cNvSpPr/>
          <p:nvPr/>
        </p:nvSpPr>
        <p:spPr>
          <a:xfrm>
            <a:off x="8264063" y="3980341"/>
            <a:ext cx="1278637" cy="1226049"/>
          </a:xfrm>
          <a:custGeom>
            <a:avLst/>
            <a:gdLst/>
            <a:ahLst/>
            <a:cxnLst/>
            <a:rect l="l" t="t" r="r" b="b"/>
            <a:pathLst>
              <a:path w="1278637" h="1226049">
                <a:moveTo>
                  <a:pt x="0" y="0"/>
                </a:moveTo>
                <a:lnTo>
                  <a:pt x="1278637" y="0"/>
                </a:lnTo>
                <a:lnTo>
                  <a:pt x="1278637" y="1226049"/>
                </a:lnTo>
                <a:lnTo>
                  <a:pt x="0" y="1226049"/>
                </a:lnTo>
                <a:lnTo>
                  <a:pt x="0" y="0"/>
                </a:lnTo>
                <a:close/>
              </a:path>
            </a:pathLst>
          </a:custGeom>
          <a:solidFill>
            <a:srgbClr val="E3F2CF"/>
          </a:solidFill>
        </p:spPr>
        <p:txBody>
          <a:bodyPr/>
          <a:lstStyle/>
          <a:p>
            <a:endParaRPr lang="en-US"/>
          </a:p>
        </p:txBody>
      </p:sp>
      <p:sp>
        <p:nvSpPr>
          <p:cNvPr id="11" name="Freeform 11"/>
          <p:cNvSpPr/>
          <p:nvPr/>
        </p:nvSpPr>
        <p:spPr>
          <a:xfrm>
            <a:off x="3996738" y="3980341"/>
            <a:ext cx="1278637" cy="1226049"/>
          </a:xfrm>
          <a:custGeom>
            <a:avLst/>
            <a:gdLst/>
            <a:ahLst/>
            <a:cxnLst/>
            <a:rect l="l" t="t" r="r" b="b"/>
            <a:pathLst>
              <a:path w="1278637" h="1226049">
                <a:moveTo>
                  <a:pt x="0" y="0"/>
                </a:moveTo>
                <a:lnTo>
                  <a:pt x="1278637" y="0"/>
                </a:lnTo>
                <a:lnTo>
                  <a:pt x="1278637" y="1226049"/>
                </a:lnTo>
                <a:lnTo>
                  <a:pt x="0" y="1226049"/>
                </a:lnTo>
                <a:lnTo>
                  <a:pt x="0" y="0"/>
                </a:lnTo>
                <a:close/>
              </a:path>
            </a:pathLst>
          </a:custGeom>
          <a:solidFill>
            <a:srgbClr val="E3F2CF"/>
          </a:solidFill>
        </p:spPr>
        <p:txBody>
          <a:bodyPr/>
          <a:lstStyle/>
          <a:p>
            <a:endParaRPr lang="en-US"/>
          </a:p>
        </p:txBody>
      </p:sp>
      <p:sp>
        <p:nvSpPr>
          <p:cNvPr id="12" name="Freeform 12"/>
          <p:cNvSpPr/>
          <p:nvPr/>
        </p:nvSpPr>
        <p:spPr>
          <a:xfrm>
            <a:off x="5419179" y="3980335"/>
            <a:ext cx="1278637" cy="1226061"/>
          </a:xfrm>
          <a:custGeom>
            <a:avLst/>
            <a:gdLst/>
            <a:ahLst/>
            <a:cxnLst/>
            <a:rect l="l" t="t" r="r" b="b"/>
            <a:pathLst>
              <a:path w="1278637" h="1226061">
                <a:moveTo>
                  <a:pt x="0" y="0"/>
                </a:moveTo>
                <a:lnTo>
                  <a:pt x="1278637" y="0"/>
                </a:lnTo>
                <a:lnTo>
                  <a:pt x="1278637" y="1226061"/>
                </a:lnTo>
                <a:lnTo>
                  <a:pt x="0" y="1226061"/>
                </a:lnTo>
                <a:lnTo>
                  <a:pt x="0" y="0"/>
                </a:lnTo>
                <a:close/>
              </a:path>
            </a:pathLst>
          </a:custGeom>
          <a:solidFill>
            <a:srgbClr val="E3F2CF"/>
          </a:solidFill>
        </p:spPr>
        <p:txBody>
          <a:bodyPr/>
          <a:lstStyle/>
          <a:p>
            <a:endParaRPr lang="en-US"/>
          </a:p>
        </p:txBody>
      </p:sp>
      <p:sp>
        <p:nvSpPr>
          <p:cNvPr id="13" name="Freeform 13"/>
          <p:cNvSpPr/>
          <p:nvPr/>
        </p:nvSpPr>
        <p:spPr>
          <a:xfrm>
            <a:off x="6841621" y="3980335"/>
            <a:ext cx="1278637" cy="1226061"/>
          </a:xfrm>
          <a:custGeom>
            <a:avLst/>
            <a:gdLst/>
            <a:ahLst/>
            <a:cxnLst/>
            <a:rect l="l" t="t" r="r" b="b"/>
            <a:pathLst>
              <a:path w="1278637" h="1226061">
                <a:moveTo>
                  <a:pt x="0" y="0"/>
                </a:moveTo>
                <a:lnTo>
                  <a:pt x="1278637" y="0"/>
                </a:lnTo>
                <a:lnTo>
                  <a:pt x="1278637" y="1226061"/>
                </a:lnTo>
                <a:lnTo>
                  <a:pt x="0" y="1226061"/>
                </a:lnTo>
                <a:lnTo>
                  <a:pt x="0" y="0"/>
                </a:lnTo>
                <a:close/>
              </a:path>
            </a:pathLst>
          </a:custGeom>
          <a:solidFill>
            <a:srgbClr val="E3F2CF"/>
          </a:solidFill>
        </p:spPr>
        <p:txBody>
          <a:bodyPr/>
          <a:lstStyle/>
          <a:p>
            <a:endParaRPr lang="en-US"/>
          </a:p>
        </p:txBody>
      </p:sp>
      <p:sp>
        <p:nvSpPr>
          <p:cNvPr id="14" name="Freeform 14"/>
          <p:cNvSpPr/>
          <p:nvPr/>
        </p:nvSpPr>
        <p:spPr>
          <a:xfrm>
            <a:off x="801518" y="4358812"/>
            <a:ext cx="2599062" cy="2492192"/>
          </a:xfrm>
          <a:custGeom>
            <a:avLst/>
            <a:gdLst/>
            <a:ahLst/>
            <a:cxnLst/>
            <a:rect l="l" t="t" r="r" b="b"/>
            <a:pathLst>
              <a:path w="2599062" h="2492192">
                <a:moveTo>
                  <a:pt x="0" y="0"/>
                </a:moveTo>
                <a:lnTo>
                  <a:pt x="2599061" y="0"/>
                </a:lnTo>
                <a:lnTo>
                  <a:pt x="2599061" y="2492192"/>
                </a:lnTo>
                <a:lnTo>
                  <a:pt x="0" y="2492192"/>
                </a:lnTo>
                <a:lnTo>
                  <a:pt x="0" y="0"/>
                </a:lnTo>
                <a:close/>
              </a:path>
            </a:pathLst>
          </a:custGeom>
          <a:solidFill>
            <a:srgbClr val="E3F2CF"/>
          </a:solidFill>
        </p:spPr>
        <p:txBody>
          <a:bodyPr/>
          <a:lstStyle/>
          <a:p>
            <a:endParaRPr lang="en-US"/>
          </a:p>
        </p:txBody>
      </p:sp>
      <p:sp>
        <p:nvSpPr>
          <p:cNvPr id="15" name="Freeform 15"/>
          <p:cNvSpPr/>
          <p:nvPr/>
        </p:nvSpPr>
        <p:spPr>
          <a:xfrm>
            <a:off x="2371179" y="4741491"/>
            <a:ext cx="3048000" cy="2926080"/>
          </a:xfrm>
          <a:custGeom>
            <a:avLst/>
            <a:gdLst/>
            <a:ahLst/>
            <a:cxnLst/>
            <a:rect l="l" t="t" r="r" b="b"/>
            <a:pathLst>
              <a:path w="3048000" h="2926080">
                <a:moveTo>
                  <a:pt x="0" y="0"/>
                </a:moveTo>
                <a:lnTo>
                  <a:pt x="3048000" y="0"/>
                </a:lnTo>
                <a:lnTo>
                  <a:pt x="304800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2549471" y="2996779"/>
            <a:ext cx="957119" cy="270386"/>
          </a:xfrm>
          <a:custGeom>
            <a:avLst/>
            <a:gdLst/>
            <a:ahLst/>
            <a:cxnLst/>
            <a:rect l="l" t="t" r="r" b="b"/>
            <a:pathLst>
              <a:path w="957119" h="270386">
                <a:moveTo>
                  <a:pt x="0" y="0"/>
                </a:moveTo>
                <a:lnTo>
                  <a:pt x="957119" y="0"/>
                </a:lnTo>
                <a:lnTo>
                  <a:pt x="957119" y="270386"/>
                </a:lnTo>
                <a:lnTo>
                  <a:pt x="0" y="2703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4122380" y="2949154"/>
            <a:ext cx="1024752" cy="511821"/>
          </a:xfrm>
          <a:prstGeom prst="rect">
            <a:avLst/>
          </a:prstGeom>
        </p:spPr>
        <p:txBody>
          <a:bodyPr lIns="0" tIns="0" rIns="0" bIns="0" rtlCol="0" anchor="t">
            <a:spAutoFit/>
          </a:bodyPr>
          <a:lstStyle/>
          <a:p>
            <a:pPr algn="ctr">
              <a:lnSpc>
                <a:spcPts val="2067"/>
              </a:lnSpc>
            </a:pPr>
            <a:r>
              <a:rPr lang="en-US" sz="1377">
                <a:solidFill>
                  <a:srgbClr val="181818"/>
                </a:solidFill>
                <a:latin typeface="Roboto Bold"/>
              </a:rPr>
              <a:t>Taking out the garbage</a:t>
            </a:r>
          </a:p>
        </p:txBody>
      </p:sp>
      <p:sp>
        <p:nvSpPr>
          <p:cNvPr id="18" name="TextBox 18"/>
          <p:cNvSpPr txBox="1"/>
          <p:nvPr/>
        </p:nvSpPr>
        <p:spPr>
          <a:xfrm>
            <a:off x="5545689" y="2690738"/>
            <a:ext cx="1024752" cy="1028653"/>
          </a:xfrm>
          <a:prstGeom prst="rect">
            <a:avLst/>
          </a:prstGeom>
        </p:spPr>
        <p:txBody>
          <a:bodyPr lIns="0" tIns="0" rIns="0" bIns="0" rtlCol="0" anchor="t">
            <a:spAutoFit/>
          </a:bodyPr>
          <a:lstStyle/>
          <a:p>
            <a:pPr algn="ctr">
              <a:lnSpc>
                <a:spcPts val="2067"/>
              </a:lnSpc>
            </a:pPr>
            <a:r>
              <a:rPr lang="en-US" sz="1377" dirty="0">
                <a:solidFill>
                  <a:srgbClr val="181818"/>
                </a:solidFill>
                <a:latin typeface="Roboto Bold"/>
              </a:rPr>
              <a:t>Sneezing, coughing, or using a tissue</a:t>
            </a:r>
          </a:p>
        </p:txBody>
      </p:sp>
      <p:sp>
        <p:nvSpPr>
          <p:cNvPr id="19" name="TextBox 19"/>
          <p:cNvSpPr txBox="1"/>
          <p:nvPr/>
        </p:nvSpPr>
        <p:spPr>
          <a:xfrm>
            <a:off x="6968998" y="2793342"/>
            <a:ext cx="1024752" cy="832970"/>
          </a:xfrm>
          <a:prstGeom prst="rect">
            <a:avLst/>
          </a:prstGeom>
        </p:spPr>
        <p:txBody>
          <a:bodyPr lIns="0" tIns="0" rIns="0" bIns="0" rtlCol="0" anchor="t">
            <a:spAutoFit/>
          </a:bodyPr>
          <a:lstStyle/>
          <a:p>
            <a:pPr algn="ctr">
              <a:lnSpc>
                <a:spcPts val="1652"/>
              </a:lnSpc>
            </a:pPr>
            <a:r>
              <a:rPr lang="en-US" sz="1102">
                <a:solidFill>
                  <a:srgbClr val="181818"/>
                </a:solidFill>
                <a:latin typeface="Roboto Bold"/>
              </a:rPr>
              <a:t>Handling chemicals that can make food unsafe</a:t>
            </a:r>
          </a:p>
        </p:txBody>
      </p:sp>
      <p:sp>
        <p:nvSpPr>
          <p:cNvPr id="20" name="TextBox 20"/>
          <p:cNvSpPr txBox="1"/>
          <p:nvPr/>
        </p:nvSpPr>
        <p:spPr>
          <a:xfrm>
            <a:off x="8400585" y="2949154"/>
            <a:ext cx="1024752" cy="511821"/>
          </a:xfrm>
          <a:prstGeom prst="rect">
            <a:avLst/>
          </a:prstGeom>
        </p:spPr>
        <p:txBody>
          <a:bodyPr lIns="0" tIns="0" rIns="0" bIns="0" rtlCol="0" anchor="t">
            <a:spAutoFit/>
          </a:bodyPr>
          <a:lstStyle/>
          <a:p>
            <a:pPr algn="ctr">
              <a:lnSpc>
                <a:spcPts val="2067"/>
              </a:lnSpc>
            </a:pPr>
            <a:r>
              <a:rPr lang="en-US" sz="1377">
                <a:solidFill>
                  <a:srgbClr val="181818"/>
                </a:solidFill>
                <a:latin typeface="Roboto Bold"/>
              </a:rPr>
              <a:t>Smoking or vaping</a:t>
            </a:r>
          </a:p>
        </p:txBody>
      </p:sp>
      <p:sp>
        <p:nvSpPr>
          <p:cNvPr id="21" name="TextBox 21"/>
          <p:cNvSpPr txBox="1"/>
          <p:nvPr/>
        </p:nvSpPr>
        <p:spPr>
          <a:xfrm>
            <a:off x="4130659" y="1576549"/>
            <a:ext cx="1024752" cy="511821"/>
          </a:xfrm>
          <a:prstGeom prst="rect">
            <a:avLst/>
          </a:prstGeom>
        </p:spPr>
        <p:txBody>
          <a:bodyPr lIns="0" tIns="0" rIns="0" bIns="0" rtlCol="0" anchor="t">
            <a:spAutoFit/>
          </a:bodyPr>
          <a:lstStyle/>
          <a:p>
            <a:pPr algn="ctr">
              <a:lnSpc>
                <a:spcPts val="2067"/>
              </a:lnSpc>
            </a:pPr>
            <a:r>
              <a:rPr lang="en-US" sz="1377">
                <a:solidFill>
                  <a:srgbClr val="181818"/>
                </a:solidFill>
                <a:latin typeface="Roboto Bold"/>
              </a:rPr>
              <a:t>Using the restroom</a:t>
            </a:r>
          </a:p>
        </p:txBody>
      </p:sp>
      <p:sp>
        <p:nvSpPr>
          <p:cNvPr id="22" name="TextBox 22"/>
          <p:cNvSpPr txBox="1"/>
          <p:nvPr/>
        </p:nvSpPr>
        <p:spPr>
          <a:xfrm>
            <a:off x="5553968" y="1447341"/>
            <a:ext cx="1024752" cy="770237"/>
          </a:xfrm>
          <a:prstGeom prst="rect">
            <a:avLst/>
          </a:prstGeom>
        </p:spPr>
        <p:txBody>
          <a:bodyPr lIns="0" tIns="0" rIns="0" bIns="0" rtlCol="0" anchor="t">
            <a:spAutoFit/>
          </a:bodyPr>
          <a:lstStyle/>
          <a:p>
            <a:pPr algn="ctr">
              <a:lnSpc>
                <a:spcPts val="2067"/>
              </a:lnSpc>
            </a:pPr>
            <a:r>
              <a:rPr lang="en-US" sz="1377">
                <a:solidFill>
                  <a:srgbClr val="181818"/>
                </a:solidFill>
                <a:latin typeface="Roboto Bold"/>
              </a:rPr>
              <a:t>Touching your face, hair, or body</a:t>
            </a:r>
          </a:p>
        </p:txBody>
      </p:sp>
      <p:sp>
        <p:nvSpPr>
          <p:cNvPr id="23" name="TextBox 23"/>
          <p:cNvSpPr txBox="1"/>
          <p:nvPr/>
        </p:nvSpPr>
        <p:spPr>
          <a:xfrm>
            <a:off x="8400585" y="1420737"/>
            <a:ext cx="1024752" cy="832970"/>
          </a:xfrm>
          <a:prstGeom prst="rect">
            <a:avLst/>
          </a:prstGeom>
        </p:spPr>
        <p:txBody>
          <a:bodyPr lIns="0" tIns="0" rIns="0" bIns="0" rtlCol="0" anchor="t">
            <a:spAutoFit/>
          </a:bodyPr>
          <a:lstStyle/>
          <a:p>
            <a:pPr algn="ctr">
              <a:lnSpc>
                <a:spcPts val="1652"/>
              </a:lnSpc>
            </a:pPr>
            <a:r>
              <a:rPr lang="en-US" sz="1102">
                <a:solidFill>
                  <a:srgbClr val="181818"/>
                </a:solidFill>
                <a:latin typeface="Roboto Bold"/>
              </a:rPr>
              <a:t>Handling raw meat, poultry or seafood (before and after)</a:t>
            </a:r>
          </a:p>
        </p:txBody>
      </p:sp>
      <p:sp>
        <p:nvSpPr>
          <p:cNvPr id="24" name="TextBox 24"/>
          <p:cNvSpPr txBox="1"/>
          <p:nvPr/>
        </p:nvSpPr>
        <p:spPr>
          <a:xfrm>
            <a:off x="6985554" y="1447341"/>
            <a:ext cx="1024752" cy="770237"/>
          </a:xfrm>
          <a:prstGeom prst="rect">
            <a:avLst/>
          </a:prstGeom>
        </p:spPr>
        <p:txBody>
          <a:bodyPr lIns="0" tIns="0" rIns="0" bIns="0" rtlCol="0" anchor="t">
            <a:spAutoFit/>
          </a:bodyPr>
          <a:lstStyle/>
          <a:p>
            <a:pPr algn="ctr">
              <a:lnSpc>
                <a:spcPts val="2067"/>
              </a:lnSpc>
            </a:pPr>
            <a:r>
              <a:rPr lang="en-US" sz="1377">
                <a:solidFill>
                  <a:srgbClr val="181818"/>
                </a:solidFill>
                <a:latin typeface="Roboto Bold"/>
              </a:rPr>
              <a:t>Touching clothing or aprons</a:t>
            </a:r>
          </a:p>
        </p:txBody>
      </p:sp>
      <p:sp>
        <p:nvSpPr>
          <p:cNvPr id="25" name="TextBox 25"/>
          <p:cNvSpPr txBox="1"/>
          <p:nvPr/>
        </p:nvSpPr>
        <p:spPr>
          <a:xfrm>
            <a:off x="8392306" y="4155375"/>
            <a:ext cx="1024752" cy="832970"/>
          </a:xfrm>
          <a:prstGeom prst="rect">
            <a:avLst/>
          </a:prstGeom>
        </p:spPr>
        <p:txBody>
          <a:bodyPr lIns="0" tIns="0" rIns="0" bIns="0" rtlCol="0" anchor="t">
            <a:spAutoFit/>
          </a:bodyPr>
          <a:lstStyle/>
          <a:p>
            <a:pPr algn="ctr">
              <a:lnSpc>
                <a:spcPts val="1652"/>
              </a:lnSpc>
            </a:pPr>
            <a:r>
              <a:rPr lang="en-US" sz="1102">
                <a:solidFill>
                  <a:srgbClr val="181818"/>
                </a:solidFill>
                <a:latin typeface="Roboto Bold"/>
              </a:rPr>
              <a:t>Leaving and returning to the food-handling area</a:t>
            </a:r>
          </a:p>
        </p:txBody>
      </p:sp>
      <p:sp>
        <p:nvSpPr>
          <p:cNvPr id="26" name="TextBox 26"/>
          <p:cNvSpPr txBox="1"/>
          <p:nvPr/>
        </p:nvSpPr>
        <p:spPr>
          <a:xfrm>
            <a:off x="4122380" y="4181979"/>
            <a:ext cx="1024752" cy="770237"/>
          </a:xfrm>
          <a:prstGeom prst="rect">
            <a:avLst/>
          </a:prstGeom>
        </p:spPr>
        <p:txBody>
          <a:bodyPr lIns="0" tIns="0" rIns="0" bIns="0" rtlCol="0" anchor="t">
            <a:spAutoFit/>
          </a:bodyPr>
          <a:lstStyle/>
          <a:p>
            <a:pPr algn="ctr">
              <a:lnSpc>
                <a:spcPts val="2067"/>
              </a:lnSpc>
            </a:pPr>
            <a:r>
              <a:rPr lang="en-US" sz="1377">
                <a:solidFill>
                  <a:srgbClr val="181818"/>
                </a:solidFill>
                <a:latin typeface="Roboto Bold"/>
              </a:rPr>
              <a:t>Chewing gum or tobacco</a:t>
            </a:r>
          </a:p>
        </p:txBody>
      </p:sp>
      <p:sp>
        <p:nvSpPr>
          <p:cNvPr id="27" name="TextBox 27"/>
          <p:cNvSpPr txBox="1"/>
          <p:nvPr/>
        </p:nvSpPr>
        <p:spPr>
          <a:xfrm>
            <a:off x="5544822" y="4311187"/>
            <a:ext cx="1024752" cy="511821"/>
          </a:xfrm>
          <a:prstGeom prst="rect">
            <a:avLst/>
          </a:prstGeom>
        </p:spPr>
        <p:txBody>
          <a:bodyPr lIns="0" tIns="0" rIns="0" bIns="0" rtlCol="0" anchor="t">
            <a:spAutoFit/>
          </a:bodyPr>
          <a:lstStyle/>
          <a:p>
            <a:pPr algn="ctr">
              <a:lnSpc>
                <a:spcPts val="2067"/>
              </a:lnSpc>
            </a:pPr>
            <a:r>
              <a:rPr lang="en-US" sz="1377">
                <a:solidFill>
                  <a:srgbClr val="181818"/>
                </a:solidFill>
                <a:latin typeface="Roboto Bold"/>
              </a:rPr>
              <a:t>Eating or drinking</a:t>
            </a:r>
          </a:p>
        </p:txBody>
      </p:sp>
      <p:sp>
        <p:nvSpPr>
          <p:cNvPr id="28" name="TextBox 28"/>
          <p:cNvSpPr txBox="1"/>
          <p:nvPr/>
        </p:nvSpPr>
        <p:spPr>
          <a:xfrm>
            <a:off x="6967264" y="4155375"/>
            <a:ext cx="1024752" cy="832970"/>
          </a:xfrm>
          <a:prstGeom prst="rect">
            <a:avLst/>
          </a:prstGeom>
        </p:spPr>
        <p:txBody>
          <a:bodyPr lIns="0" tIns="0" rIns="0" bIns="0" rtlCol="0" anchor="t">
            <a:spAutoFit/>
          </a:bodyPr>
          <a:lstStyle/>
          <a:p>
            <a:pPr algn="ctr">
              <a:lnSpc>
                <a:spcPts val="1652"/>
              </a:lnSpc>
            </a:pPr>
            <a:r>
              <a:rPr lang="en-US" sz="1102" dirty="0">
                <a:solidFill>
                  <a:srgbClr val="181818"/>
                </a:solidFill>
                <a:latin typeface="Roboto Bold"/>
              </a:rPr>
              <a:t>Before putting on gloves at the start of a new task</a:t>
            </a:r>
          </a:p>
        </p:txBody>
      </p:sp>
      <p:sp>
        <p:nvSpPr>
          <p:cNvPr id="29" name="TextBox 29"/>
          <p:cNvSpPr txBox="1"/>
          <p:nvPr/>
        </p:nvSpPr>
        <p:spPr>
          <a:xfrm>
            <a:off x="1059551" y="4512194"/>
            <a:ext cx="2082994" cy="2097746"/>
          </a:xfrm>
          <a:prstGeom prst="rect">
            <a:avLst/>
          </a:prstGeom>
        </p:spPr>
        <p:txBody>
          <a:bodyPr lIns="0" tIns="0" rIns="0" bIns="0" rtlCol="0" anchor="t">
            <a:spAutoFit/>
          </a:bodyPr>
          <a:lstStyle/>
          <a:p>
            <a:pPr algn="ctr">
              <a:lnSpc>
                <a:spcPts val="3360"/>
              </a:lnSpc>
            </a:pPr>
            <a:r>
              <a:rPr lang="en-US" sz="2240" dirty="0">
                <a:solidFill>
                  <a:srgbClr val="181818"/>
                </a:solidFill>
                <a:latin typeface="Roboto Bold"/>
              </a:rPr>
              <a:t>Touching anything else that may contaminate your hands</a:t>
            </a:r>
          </a:p>
        </p:txBody>
      </p:sp>
      <p:sp>
        <p:nvSpPr>
          <p:cNvPr id="30" name="TextBox 30"/>
          <p:cNvSpPr txBox="1"/>
          <p:nvPr/>
        </p:nvSpPr>
        <p:spPr>
          <a:xfrm>
            <a:off x="437642" y="1404147"/>
            <a:ext cx="3700201" cy="1304956"/>
          </a:xfrm>
          <a:prstGeom prst="rect">
            <a:avLst/>
          </a:prstGeom>
        </p:spPr>
        <p:txBody>
          <a:bodyPr lIns="0" tIns="0" rIns="0" bIns="0" rtlCol="0" anchor="t">
            <a:spAutoFit/>
          </a:bodyPr>
          <a:lstStyle/>
          <a:p>
            <a:pPr algn="l">
              <a:lnSpc>
                <a:spcPts val="5118"/>
              </a:lnSpc>
            </a:pPr>
            <a:r>
              <a:rPr lang="en-US" sz="4265">
                <a:solidFill>
                  <a:srgbClr val="181818"/>
                </a:solidFill>
                <a:latin typeface="Roboto Bold"/>
              </a:rPr>
              <a:t>When to Wash Your Hands</a:t>
            </a:r>
          </a:p>
        </p:txBody>
      </p:sp>
      <p:sp>
        <p:nvSpPr>
          <p:cNvPr id="31" name="TextBox 31"/>
          <p:cNvSpPr txBox="1"/>
          <p:nvPr/>
        </p:nvSpPr>
        <p:spPr>
          <a:xfrm>
            <a:off x="486433" y="2661478"/>
            <a:ext cx="3094099" cy="559435"/>
          </a:xfrm>
          <a:prstGeom prst="rect">
            <a:avLst/>
          </a:prstGeom>
        </p:spPr>
        <p:txBody>
          <a:bodyPr lIns="0" tIns="0" rIns="0" bIns="0" rtlCol="0" anchor="t">
            <a:spAutoFit/>
          </a:bodyPr>
          <a:lstStyle/>
          <a:p>
            <a:pPr algn="l">
              <a:lnSpc>
                <a:spcPts val="2240"/>
              </a:lnSpc>
            </a:pPr>
            <a:r>
              <a:rPr lang="en-US" sz="1600">
                <a:solidFill>
                  <a:srgbClr val="181818"/>
                </a:solidFill>
                <a:latin typeface="Roboto"/>
              </a:rPr>
              <a:t>Before you start working and after any of these activities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6766"/>
            <a:ext cx="9753600" cy="760557"/>
            <a:chOff x="0" y="0"/>
            <a:chExt cx="13004800" cy="1014076"/>
          </a:xfrm>
          <a:solidFill>
            <a:srgbClr val="E3F2CF"/>
          </a:solidFill>
        </p:grpSpPr>
        <p:sp>
          <p:nvSpPr>
            <p:cNvPr id="3" name="Freeform 3"/>
            <p:cNvSpPr/>
            <p:nvPr/>
          </p:nvSpPr>
          <p:spPr>
            <a:xfrm>
              <a:off x="0" y="0"/>
              <a:ext cx="13004761" cy="1014072"/>
            </a:xfrm>
            <a:custGeom>
              <a:avLst/>
              <a:gdLst/>
              <a:ahLst/>
              <a:cxnLst/>
              <a:rect l="l" t="t" r="r" b="b"/>
              <a:pathLst>
                <a:path w="13004761" h="1014072">
                  <a:moveTo>
                    <a:pt x="0" y="0"/>
                  </a:moveTo>
                  <a:lnTo>
                    <a:pt x="13004761" y="0"/>
                  </a:lnTo>
                  <a:lnTo>
                    <a:pt x="13004761" y="1014072"/>
                  </a:lnTo>
                  <a:lnTo>
                    <a:pt x="0" y="1014072"/>
                  </a:lnTo>
                  <a:lnTo>
                    <a:pt x="0" y="0"/>
                  </a:lnTo>
                  <a:close/>
                </a:path>
              </a:pathLst>
            </a:custGeom>
            <a:grpFill/>
            <a:ln w="12700">
              <a:solidFill>
                <a:srgbClr val="000000"/>
              </a:solidFill>
            </a:ln>
          </p:spPr>
          <p:txBody>
            <a:bodyPr/>
            <a:lstStyle/>
            <a:p>
              <a:endParaRPr lang="en-US"/>
            </a:p>
          </p:txBody>
        </p:sp>
      </p:grpSp>
      <p:sp>
        <p:nvSpPr>
          <p:cNvPr id="4" name="Freeform 4"/>
          <p:cNvSpPr/>
          <p:nvPr/>
        </p:nvSpPr>
        <p:spPr>
          <a:xfrm>
            <a:off x="6068930" y="1312008"/>
            <a:ext cx="1851411" cy="4389120"/>
          </a:xfrm>
          <a:custGeom>
            <a:avLst/>
            <a:gdLst/>
            <a:ahLst/>
            <a:cxnLst/>
            <a:rect l="l" t="t" r="r" b="b"/>
            <a:pathLst>
              <a:path w="1851411" h="4389120">
                <a:moveTo>
                  <a:pt x="0" y="0"/>
                </a:moveTo>
                <a:lnTo>
                  <a:pt x="1851411" y="0"/>
                </a:lnTo>
                <a:lnTo>
                  <a:pt x="1851411" y="4389120"/>
                </a:lnTo>
                <a:lnTo>
                  <a:pt x="0" y="4389120"/>
                </a:lnTo>
                <a:lnTo>
                  <a:pt x="0" y="0"/>
                </a:lnTo>
                <a:close/>
              </a:path>
            </a:pathLst>
          </a:custGeom>
          <a:blipFill>
            <a:blip r:embed="rId3">
              <a:extLst>
                <a:ext uri="{96DAC541-7B7A-43D3-8B79-37D633B846F1}">
                  <asvg:svgBlip xmlns:asvg="http://schemas.microsoft.com/office/drawing/2016/SVG/main" r:embed="rId4"/>
                </a:ext>
              </a:extLst>
            </a:blip>
            <a:stretch>
              <a:fillRect/>
            </a:stretch>
          </a:blipFill>
          <a:ln>
            <a:solidFill>
              <a:srgbClr val="004D28"/>
            </a:solidFill>
          </a:ln>
        </p:spPr>
        <p:txBody>
          <a:bodyPr/>
          <a:lstStyle/>
          <a:p>
            <a:endParaRPr lang="en-US"/>
          </a:p>
        </p:txBody>
      </p:sp>
      <p:sp>
        <p:nvSpPr>
          <p:cNvPr id="5" name="TextBox 5"/>
          <p:cNvSpPr txBox="1"/>
          <p:nvPr/>
        </p:nvSpPr>
        <p:spPr>
          <a:xfrm>
            <a:off x="1592021" y="3158889"/>
            <a:ext cx="4099794" cy="695358"/>
          </a:xfrm>
          <a:prstGeom prst="rect">
            <a:avLst/>
          </a:prstGeom>
        </p:spPr>
        <p:txBody>
          <a:bodyPr lIns="0" tIns="0" rIns="0" bIns="0" rtlCol="0" anchor="t">
            <a:spAutoFit/>
          </a:bodyPr>
          <a:lstStyle/>
          <a:p>
            <a:pPr algn="l">
              <a:lnSpc>
                <a:spcPts val="5478"/>
              </a:lnSpc>
            </a:pPr>
            <a:r>
              <a:rPr lang="en-US" sz="4565">
                <a:solidFill>
                  <a:srgbClr val="181818"/>
                </a:solidFill>
                <a:latin typeface="Roboto Bold"/>
              </a:rPr>
              <a:t>Hand Sanitizer</a:t>
            </a:r>
          </a:p>
        </p:txBody>
      </p:sp>
      <p:sp>
        <p:nvSpPr>
          <p:cNvPr id="6" name="TextBox 6"/>
          <p:cNvSpPr txBox="1"/>
          <p:nvPr/>
        </p:nvSpPr>
        <p:spPr>
          <a:xfrm>
            <a:off x="1592021" y="3080721"/>
            <a:ext cx="3882739" cy="175387"/>
          </a:xfrm>
          <a:prstGeom prst="rect">
            <a:avLst/>
          </a:prstGeom>
        </p:spPr>
        <p:txBody>
          <a:bodyPr lIns="0" tIns="0" rIns="0" bIns="0" rtlCol="0" anchor="t">
            <a:spAutoFit/>
          </a:bodyPr>
          <a:lstStyle/>
          <a:p>
            <a:pPr algn="l">
              <a:lnSpc>
                <a:spcPts val="1280"/>
              </a:lnSpc>
            </a:pPr>
            <a:r>
              <a:rPr lang="en-US" sz="1280">
                <a:solidFill>
                  <a:srgbClr val="181818"/>
                </a:solidFill>
                <a:latin typeface="Roboto"/>
              </a:rPr>
              <a:t>A note on</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F2C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06866" y="1546025"/>
          <a:ext cx="3810000" cy="5109072"/>
        </p:xfrm>
        <a:graphic>
          <a:graphicData uri="http://schemas.openxmlformats.org/drawingml/2006/table">
            <a:tbl>
              <a:tblPr/>
              <a:tblGrid>
                <a:gridCol w="3810000">
                  <a:extLst>
                    <a:ext uri="{9D8B030D-6E8A-4147-A177-3AD203B41FA5}">
                      <a16:colId xmlns:a16="http://schemas.microsoft.com/office/drawing/2014/main" val="20000"/>
                    </a:ext>
                  </a:extLst>
                </a:gridCol>
              </a:tblGrid>
              <a:tr h="1125741">
                <a:tc>
                  <a:txBody>
                    <a:bodyPr/>
                    <a:lstStyle/>
                    <a:p>
                      <a:pPr algn="ctr">
                        <a:lnSpc>
                          <a:spcPts val="2387"/>
                        </a:lnSpc>
                        <a:defRPr/>
                      </a:pPr>
                      <a:r>
                        <a:rPr lang="en-US" sz="3199">
                          <a:solidFill>
                            <a:srgbClr val="FFFFFF"/>
                          </a:solidFill>
                          <a:latin typeface="Roboto Bold"/>
                        </a:rPr>
                        <a:t>Use Gloves Correctly</a:t>
                      </a:r>
                      <a:endParaRPr lang="en-US" sz="1100"/>
                    </a:p>
                  </a:txBody>
                  <a:tcPr marL="101600" marR="101600" marT="101600" marB="101600" anchor="ctr">
                    <a:lnL w="5419"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968634">
                <a:tc>
                  <a:txBody>
                    <a:bodyPr/>
                    <a:lstStyle/>
                    <a:p>
                      <a:pPr algn="ctr">
                        <a:lnSpc>
                          <a:spcPts val="2613"/>
                        </a:lnSpc>
                        <a:defRPr/>
                      </a:pPr>
                      <a:r>
                        <a:rPr lang="en-US" sz="1865" dirty="0">
                          <a:solidFill>
                            <a:srgbClr val="000000"/>
                          </a:solidFill>
                          <a:latin typeface="Roboto"/>
                        </a:rPr>
                        <a:t>Only use single-use gloves </a:t>
                      </a:r>
                      <a:endParaRPr lang="en-US" sz="1100" dirty="0"/>
                    </a:p>
                    <a:p>
                      <a:pPr algn="ctr">
                        <a:lnSpc>
                          <a:spcPts val="2613"/>
                        </a:lnSpc>
                      </a:pPr>
                      <a:r>
                        <a:rPr lang="en-US" sz="1865" dirty="0">
                          <a:solidFill>
                            <a:srgbClr val="000000"/>
                          </a:solidFill>
                          <a:latin typeface="Roboto"/>
                        </a:rPr>
                        <a:t>when handling food</a:t>
                      </a:r>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1"/>
                  </a:ext>
                </a:extLst>
              </a:tr>
              <a:tr h="896777">
                <a:tc>
                  <a:txBody>
                    <a:bodyPr/>
                    <a:lstStyle/>
                    <a:p>
                      <a:pPr algn="ctr">
                        <a:lnSpc>
                          <a:spcPts val="2613"/>
                        </a:lnSpc>
                        <a:defRPr/>
                      </a:pPr>
                      <a:r>
                        <a:rPr lang="en-US" sz="1865">
                          <a:solidFill>
                            <a:srgbClr val="000000"/>
                          </a:solidFill>
                          <a:latin typeface="Roboto Bold"/>
                        </a:rPr>
                        <a:t>NEVER </a:t>
                      </a:r>
                      <a:r>
                        <a:rPr lang="en-US" sz="1865">
                          <a:solidFill>
                            <a:srgbClr val="000000"/>
                          </a:solidFill>
                          <a:latin typeface="Roboto"/>
                        </a:rPr>
                        <a:t>rinse, wash, </a:t>
                      </a:r>
                      <a:endParaRPr lang="en-US" sz="1100"/>
                    </a:p>
                    <a:p>
                      <a:pPr algn="ctr">
                        <a:lnSpc>
                          <a:spcPts val="2613"/>
                        </a:lnSpc>
                      </a:pPr>
                      <a:r>
                        <a:rPr lang="en-US" sz="1865">
                          <a:solidFill>
                            <a:srgbClr val="000000"/>
                          </a:solidFill>
                          <a:latin typeface="Roboto"/>
                        </a:rPr>
                        <a:t>or reuse gloves</a:t>
                      </a:r>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2"/>
                  </a:ext>
                </a:extLst>
              </a:tr>
              <a:tr h="896777">
                <a:tc>
                  <a:txBody>
                    <a:bodyPr/>
                    <a:lstStyle/>
                    <a:p>
                      <a:pPr algn="ctr">
                        <a:lnSpc>
                          <a:spcPts val="2613"/>
                        </a:lnSpc>
                        <a:defRPr/>
                      </a:pPr>
                      <a:r>
                        <a:rPr lang="en-US" sz="1865">
                          <a:solidFill>
                            <a:srgbClr val="000000"/>
                          </a:solidFill>
                          <a:latin typeface="Roboto"/>
                        </a:rPr>
                        <a:t>Make sure the gloves </a:t>
                      </a:r>
                      <a:endParaRPr lang="en-US" sz="1100"/>
                    </a:p>
                    <a:p>
                      <a:pPr algn="ctr">
                        <a:lnSpc>
                          <a:spcPts val="2613"/>
                        </a:lnSpc>
                      </a:pPr>
                      <a:r>
                        <a:rPr lang="en-US" sz="1865">
                          <a:solidFill>
                            <a:srgbClr val="000000"/>
                          </a:solidFill>
                          <a:latin typeface="Roboto"/>
                        </a:rPr>
                        <a:t>fit your hands</a:t>
                      </a:r>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3"/>
                  </a:ext>
                </a:extLst>
              </a:tr>
              <a:tr h="1221143">
                <a:tc>
                  <a:txBody>
                    <a:bodyPr/>
                    <a:lstStyle/>
                    <a:p>
                      <a:pPr algn="ctr">
                        <a:lnSpc>
                          <a:spcPts val="2613"/>
                        </a:lnSpc>
                        <a:defRPr/>
                      </a:pPr>
                      <a:r>
                        <a:rPr lang="en-US" sz="1865" dirty="0">
                          <a:solidFill>
                            <a:srgbClr val="000000"/>
                          </a:solidFill>
                          <a:latin typeface="Roboto"/>
                        </a:rPr>
                        <a:t>Wash your hands before </a:t>
                      </a:r>
                      <a:endParaRPr lang="en-US" sz="1100" dirty="0"/>
                    </a:p>
                    <a:p>
                      <a:pPr algn="ctr">
                        <a:lnSpc>
                          <a:spcPts val="2613"/>
                        </a:lnSpc>
                      </a:pPr>
                      <a:r>
                        <a:rPr lang="en-US" sz="1865" dirty="0">
                          <a:solidFill>
                            <a:srgbClr val="000000"/>
                          </a:solidFill>
                          <a:latin typeface="Roboto"/>
                        </a:rPr>
                        <a:t>putting on gloves and starting a new task</a:t>
                      </a:r>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4"/>
                  </a:ext>
                </a:extLst>
              </a:tr>
            </a:tbl>
          </a:graphicData>
        </a:graphic>
      </p:graphicFrame>
      <p:sp>
        <p:nvSpPr>
          <p:cNvPr id="3" name="Freeform 3"/>
          <p:cNvSpPr/>
          <p:nvPr/>
        </p:nvSpPr>
        <p:spPr>
          <a:xfrm>
            <a:off x="8036768" y="298628"/>
            <a:ext cx="3433664" cy="3672368"/>
          </a:xfrm>
          <a:custGeom>
            <a:avLst/>
            <a:gdLst/>
            <a:ahLst/>
            <a:cxnLst/>
            <a:rect l="l" t="t" r="r" b="b"/>
            <a:pathLst>
              <a:path w="3433664" h="3672368">
                <a:moveTo>
                  <a:pt x="0" y="0"/>
                </a:moveTo>
                <a:lnTo>
                  <a:pt x="3433664" y="0"/>
                </a:lnTo>
                <a:lnTo>
                  <a:pt x="3433664" y="3672368"/>
                </a:lnTo>
                <a:lnTo>
                  <a:pt x="0" y="3672368"/>
                </a:lnTo>
                <a:lnTo>
                  <a:pt x="0" y="0"/>
                </a:lnTo>
                <a:close/>
              </a:path>
            </a:pathLst>
          </a:custGeom>
          <a:blipFill>
            <a:blip r:embed="rId3"/>
            <a:stretch>
              <a:fillRect/>
            </a:stretch>
          </a:blipFill>
        </p:spPr>
        <p:txBody>
          <a:bodyPr/>
          <a:lstStyle/>
          <a:p>
            <a:endParaRPr lang="en-US"/>
          </a:p>
        </p:txBody>
      </p:sp>
      <p:graphicFrame>
        <p:nvGraphicFramePr>
          <p:cNvPr id="4" name="Table 4"/>
          <p:cNvGraphicFramePr>
            <a:graphicFrameLocks noGrp="1"/>
          </p:cNvGraphicFramePr>
          <p:nvPr/>
        </p:nvGraphicFramePr>
        <p:xfrm>
          <a:off x="4922470" y="1064900"/>
          <a:ext cx="4099610" cy="5590195"/>
        </p:xfrm>
        <a:graphic>
          <a:graphicData uri="http://schemas.openxmlformats.org/drawingml/2006/table">
            <a:tbl>
              <a:tblPr/>
              <a:tblGrid>
                <a:gridCol w="4099610">
                  <a:extLst>
                    <a:ext uri="{9D8B030D-6E8A-4147-A177-3AD203B41FA5}">
                      <a16:colId xmlns:a16="http://schemas.microsoft.com/office/drawing/2014/main" val="20000"/>
                    </a:ext>
                  </a:extLst>
                </a:gridCol>
              </a:tblGrid>
              <a:tr h="1097277">
                <a:tc>
                  <a:txBody>
                    <a:bodyPr/>
                    <a:lstStyle/>
                    <a:p>
                      <a:pPr algn="ctr">
                        <a:lnSpc>
                          <a:spcPts val="2313"/>
                        </a:lnSpc>
                        <a:defRPr/>
                      </a:pPr>
                      <a:r>
                        <a:rPr lang="en-US" sz="3099">
                          <a:solidFill>
                            <a:srgbClr val="FFFFFF"/>
                          </a:solidFill>
                          <a:latin typeface="Roboto Bold"/>
                        </a:rPr>
                        <a:t>Change Gloves when Necessary</a:t>
                      </a:r>
                      <a:endParaRPr lang="en-US" sz="1100"/>
                    </a:p>
                  </a:txBody>
                  <a:tcPr marL="101600" marR="101600" marT="101600" marB="101600" anchor="ctr">
                    <a:lnL w="5419"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930262">
                <a:tc>
                  <a:txBody>
                    <a:bodyPr/>
                    <a:lstStyle/>
                    <a:p>
                      <a:pPr algn="ctr">
                        <a:lnSpc>
                          <a:spcPts val="2473"/>
                        </a:lnSpc>
                        <a:defRPr/>
                      </a:pPr>
                      <a:r>
                        <a:rPr lang="en-US" sz="1765">
                          <a:solidFill>
                            <a:srgbClr val="000000"/>
                          </a:solidFill>
                          <a:latin typeface="Roboto"/>
                        </a:rPr>
                        <a:t>As soon as they become dirty or torn</a:t>
                      </a:r>
                      <a:endParaRPr lang="en-US" sz="110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1"/>
                  </a:ext>
                </a:extLst>
              </a:tr>
              <a:tr h="1163742">
                <a:tc>
                  <a:txBody>
                    <a:bodyPr/>
                    <a:lstStyle/>
                    <a:p>
                      <a:pPr algn="ctr">
                        <a:lnSpc>
                          <a:spcPts val="2473"/>
                        </a:lnSpc>
                        <a:defRPr/>
                      </a:pPr>
                      <a:r>
                        <a:rPr lang="en-US" sz="1765">
                          <a:solidFill>
                            <a:srgbClr val="000000"/>
                          </a:solidFill>
                          <a:latin typeface="Roboto"/>
                        </a:rPr>
                        <a:t>After handling raw meat, seafood, or poultry and before handling ready-to-eat food</a:t>
                      </a:r>
                      <a:endParaRPr lang="en-US" sz="110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2"/>
                  </a:ext>
                </a:extLst>
              </a:tr>
              <a:tr h="663479">
                <a:tc>
                  <a:txBody>
                    <a:bodyPr/>
                    <a:lstStyle/>
                    <a:p>
                      <a:pPr algn="ctr">
                        <a:lnSpc>
                          <a:spcPts val="2473"/>
                        </a:lnSpc>
                        <a:defRPr/>
                      </a:pPr>
                      <a:r>
                        <a:rPr lang="en-US" sz="1765">
                          <a:solidFill>
                            <a:srgbClr val="000000"/>
                          </a:solidFill>
                          <a:latin typeface="Roboto"/>
                        </a:rPr>
                        <a:t>Before beginning a different task</a:t>
                      </a:r>
                      <a:endParaRPr lang="en-US" sz="110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3"/>
                  </a:ext>
                </a:extLst>
              </a:tr>
              <a:tr h="876937">
                <a:tc>
                  <a:txBody>
                    <a:bodyPr/>
                    <a:lstStyle/>
                    <a:p>
                      <a:pPr algn="ctr">
                        <a:lnSpc>
                          <a:spcPts val="2473"/>
                        </a:lnSpc>
                        <a:defRPr/>
                      </a:pPr>
                      <a:r>
                        <a:rPr lang="en-US" sz="1765">
                          <a:solidFill>
                            <a:srgbClr val="000000"/>
                          </a:solidFill>
                          <a:latin typeface="Roboto"/>
                        </a:rPr>
                        <a:t>Before or after handling food with a </a:t>
                      </a:r>
                      <a:endParaRPr lang="en-US" sz="1100"/>
                    </a:p>
                    <a:p>
                      <a:pPr algn="ctr">
                        <a:lnSpc>
                          <a:spcPts val="2473"/>
                        </a:lnSpc>
                      </a:pPr>
                      <a:r>
                        <a:rPr lang="en-US" sz="1765">
                          <a:solidFill>
                            <a:srgbClr val="000000"/>
                          </a:solidFill>
                          <a:latin typeface="Roboto"/>
                        </a:rPr>
                        <a:t>known food allergen</a:t>
                      </a:r>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4"/>
                  </a:ext>
                </a:extLst>
              </a:tr>
              <a:tr h="858498">
                <a:tc>
                  <a:txBody>
                    <a:bodyPr/>
                    <a:lstStyle/>
                    <a:p>
                      <a:pPr algn="ctr">
                        <a:lnSpc>
                          <a:spcPts val="2473"/>
                        </a:lnSpc>
                        <a:defRPr/>
                      </a:pPr>
                      <a:r>
                        <a:rPr lang="en-US" sz="1765">
                          <a:solidFill>
                            <a:srgbClr val="000000"/>
                          </a:solidFill>
                          <a:latin typeface="Roboto"/>
                        </a:rPr>
                        <a:t>After touching anything that can cause contamination</a:t>
                      </a:r>
                      <a:endParaRPr lang="en-US" sz="110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5"/>
                  </a:ext>
                </a:extLst>
              </a:tr>
            </a:tbl>
          </a:graphicData>
        </a:graphic>
      </p:graphicFrame>
      <p:sp>
        <p:nvSpPr>
          <p:cNvPr id="5" name="TextBox 5"/>
          <p:cNvSpPr txBox="1"/>
          <p:nvPr/>
        </p:nvSpPr>
        <p:spPr>
          <a:xfrm>
            <a:off x="606866" y="269167"/>
            <a:ext cx="3810000" cy="1200584"/>
          </a:xfrm>
          <a:prstGeom prst="rect">
            <a:avLst/>
          </a:prstGeom>
        </p:spPr>
        <p:txBody>
          <a:bodyPr lIns="0" tIns="0" rIns="0" bIns="0" rtlCol="0" anchor="t">
            <a:spAutoFit/>
          </a:bodyPr>
          <a:lstStyle/>
          <a:p>
            <a:pPr algn="ctr">
              <a:lnSpc>
                <a:spcPts val="9488"/>
              </a:lnSpc>
            </a:pPr>
            <a:r>
              <a:rPr lang="en-US" sz="7907">
                <a:solidFill>
                  <a:srgbClr val="181818"/>
                </a:solidFill>
                <a:latin typeface="Roboto Bold"/>
              </a:rPr>
              <a:t>Gloves</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640" y="2338747"/>
            <a:ext cx="4773506" cy="3513413"/>
          </a:xfrm>
          <a:custGeom>
            <a:avLst/>
            <a:gdLst/>
            <a:ahLst/>
            <a:cxnLst/>
            <a:rect l="l" t="t" r="r" b="b"/>
            <a:pathLst>
              <a:path w="4773506" h="3513413">
                <a:moveTo>
                  <a:pt x="0" y="0"/>
                </a:moveTo>
                <a:lnTo>
                  <a:pt x="4773506" y="0"/>
                </a:lnTo>
                <a:lnTo>
                  <a:pt x="4773506" y="3513413"/>
                </a:lnTo>
                <a:lnTo>
                  <a:pt x="0" y="3513413"/>
                </a:lnTo>
                <a:lnTo>
                  <a:pt x="0" y="0"/>
                </a:lnTo>
                <a:close/>
              </a:path>
            </a:pathLst>
          </a:custGeom>
          <a:solidFill>
            <a:srgbClr val="E3F2CF"/>
          </a:solidFill>
        </p:spPr>
        <p:txBody>
          <a:bodyPr/>
          <a:lstStyle/>
          <a:p>
            <a:endParaRPr lang="en-US"/>
          </a:p>
        </p:txBody>
      </p:sp>
      <p:sp>
        <p:nvSpPr>
          <p:cNvPr id="3" name="Freeform 3"/>
          <p:cNvSpPr/>
          <p:nvPr/>
        </p:nvSpPr>
        <p:spPr>
          <a:xfrm>
            <a:off x="4227703" y="4389120"/>
            <a:ext cx="2918765" cy="2926080"/>
          </a:xfrm>
          <a:custGeom>
            <a:avLst/>
            <a:gdLst/>
            <a:ahLst/>
            <a:cxnLst/>
            <a:rect l="l" t="t" r="r" b="b"/>
            <a:pathLst>
              <a:path w="2918765" h="2926080">
                <a:moveTo>
                  <a:pt x="0" y="0"/>
                </a:moveTo>
                <a:lnTo>
                  <a:pt x="2918765" y="0"/>
                </a:lnTo>
                <a:lnTo>
                  <a:pt x="2918765"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38009" y="2719823"/>
            <a:ext cx="4394973" cy="2924753"/>
          </a:xfrm>
          <a:prstGeom prst="rect">
            <a:avLst/>
          </a:prstGeom>
        </p:spPr>
        <p:txBody>
          <a:bodyPr lIns="0" tIns="0" rIns="0" bIns="0" rtlCol="0" anchor="t">
            <a:spAutoFit/>
          </a:bodyPr>
          <a:lstStyle/>
          <a:p>
            <a:pPr marL="510512" lvl="2" indent="-170171" algn="l">
              <a:lnSpc>
                <a:spcPts val="3350"/>
              </a:lnSpc>
              <a:buFont typeface="Arial"/>
              <a:buChar char="⚬"/>
            </a:pPr>
            <a:r>
              <a:rPr lang="en-US" sz="2232" dirty="0">
                <a:solidFill>
                  <a:srgbClr val="181818"/>
                </a:solidFill>
                <a:latin typeface="Roboto"/>
              </a:rPr>
              <a:t>Keep fingernails short and clean.</a:t>
            </a:r>
          </a:p>
          <a:p>
            <a:pPr marL="510512" lvl="2" indent="-170171" algn="l">
              <a:lnSpc>
                <a:spcPts val="3350"/>
              </a:lnSpc>
              <a:buFont typeface="Arial"/>
              <a:buChar char="⚬"/>
            </a:pPr>
            <a:r>
              <a:rPr lang="en-US" sz="2232" dirty="0">
                <a:solidFill>
                  <a:srgbClr val="181818"/>
                </a:solidFill>
                <a:latin typeface="Roboto"/>
              </a:rPr>
              <a:t>Use single-use gloves if you are wearing nail polish or fake nails.</a:t>
            </a:r>
          </a:p>
          <a:p>
            <a:pPr marL="510512" lvl="2" indent="-170171" algn="l">
              <a:lnSpc>
                <a:spcPts val="3350"/>
              </a:lnSpc>
              <a:buFont typeface="Arial"/>
              <a:buChar char="⚬"/>
            </a:pPr>
            <a:r>
              <a:rPr lang="en-US" sz="2232" dirty="0">
                <a:solidFill>
                  <a:srgbClr val="181818"/>
                </a:solidFill>
                <a:latin typeface="Roboto"/>
              </a:rPr>
              <a:t>Make sure wounds are correctly covered.</a:t>
            </a:r>
          </a:p>
        </p:txBody>
      </p:sp>
      <p:sp>
        <p:nvSpPr>
          <p:cNvPr id="5" name="TextBox 5"/>
          <p:cNvSpPr txBox="1"/>
          <p:nvPr/>
        </p:nvSpPr>
        <p:spPr>
          <a:xfrm>
            <a:off x="628085" y="1493703"/>
            <a:ext cx="4614615" cy="704850"/>
          </a:xfrm>
          <a:prstGeom prst="rect">
            <a:avLst/>
          </a:prstGeom>
        </p:spPr>
        <p:txBody>
          <a:bodyPr lIns="0" tIns="0" rIns="0" bIns="0" rtlCol="0" anchor="t">
            <a:spAutoFit/>
          </a:bodyPr>
          <a:lstStyle/>
          <a:p>
            <a:pPr algn="l">
              <a:lnSpc>
                <a:spcPts val="5406"/>
              </a:lnSpc>
            </a:pPr>
            <a:r>
              <a:rPr lang="en-US" sz="4505">
                <a:solidFill>
                  <a:srgbClr val="181818"/>
                </a:solidFill>
                <a:latin typeface="Roboto Bold"/>
              </a:rPr>
              <a:t>Hands &amp; Nails</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1597" y="2558787"/>
            <a:ext cx="1373988" cy="1145563"/>
            <a:chOff x="0" y="0"/>
            <a:chExt cx="1831984" cy="1527417"/>
          </a:xfrm>
        </p:grpSpPr>
        <p:sp>
          <p:nvSpPr>
            <p:cNvPr id="3" name="Freeform 3"/>
            <p:cNvSpPr/>
            <p:nvPr/>
          </p:nvSpPr>
          <p:spPr>
            <a:xfrm>
              <a:off x="0" y="0"/>
              <a:ext cx="1831975" cy="1527429"/>
            </a:xfrm>
            <a:custGeom>
              <a:avLst/>
              <a:gdLst/>
              <a:ahLst/>
              <a:cxnLst/>
              <a:rect l="l" t="t" r="r" b="b"/>
              <a:pathLst>
                <a:path w="1831975" h="1527429">
                  <a:moveTo>
                    <a:pt x="0" y="0"/>
                  </a:moveTo>
                  <a:lnTo>
                    <a:pt x="1831975" y="0"/>
                  </a:lnTo>
                  <a:lnTo>
                    <a:pt x="1831975" y="1527429"/>
                  </a:lnTo>
                  <a:lnTo>
                    <a:pt x="0" y="1527429"/>
                  </a:lnTo>
                  <a:lnTo>
                    <a:pt x="0" y="0"/>
                  </a:lnTo>
                  <a:close/>
                </a:path>
              </a:pathLst>
            </a:custGeom>
            <a:blipFill>
              <a:blip r:embed="rId3"/>
              <a:stretch>
                <a:fillRect t="-1" b="-1"/>
              </a:stretch>
            </a:blipFill>
          </p:spPr>
          <p:txBody>
            <a:bodyPr/>
            <a:lstStyle/>
            <a:p>
              <a:endParaRPr lang="en-US"/>
            </a:p>
          </p:txBody>
        </p:sp>
      </p:grpSp>
      <p:grpSp>
        <p:nvGrpSpPr>
          <p:cNvPr id="4" name="Group 4"/>
          <p:cNvGrpSpPr/>
          <p:nvPr/>
        </p:nvGrpSpPr>
        <p:grpSpPr>
          <a:xfrm>
            <a:off x="7578273" y="2516020"/>
            <a:ext cx="1241964" cy="1231097"/>
            <a:chOff x="0" y="0"/>
            <a:chExt cx="1655952" cy="1641463"/>
          </a:xfrm>
        </p:grpSpPr>
        <p:sp>
          <p:nvSpPr>
            <p:cNvPr id="5" name="Freeform 5"/>
            <p:cNvSpPr/>
            <p:nvPr/>
          </p:nvSpPr>
          <p:spPr>
            <a:xfrm>
              <a:off x="0" y="0"/>
              <a:ext cx="1655953" cy="1641475"/>
            </a:xfrm>
            <a:custGeom>
              <a:avLst/>
              <a:gdLst/>
              <a:ahLst/>
              <a:cxnLst/>
              <a:rect l="l" t="t" r="r" b="b"/>
              <a:pathLst>
                <a:path w="1655953" h="1641475">
                  <a:moveTo>
                    <a:pt x="0" y="0"/>
                  </a:moveTo>
                  <a:lnTo>
                    <a:pt x="1655953" y="0"/>
                  </a:lnTo>
                  <a:lnTo>
                    <a:pt x="1655953" y="1641475"/>
                  </a:lnTo>
                  <a:lnTo>
                    <a:pt x="0" y="1641475"/>
                  </a:lnTo>
                  <a:lnTo>
                    <a:pt x="0" y="0"/>
                  </a:lnTo>
                  <a:close/>
                </a:path>
              </a:pathLst>
            </a:custGeom>
            <a:blipFill>
              <a:blip r:embed="rId4"/>
              <a:stretch>
                <a:fillRect t="-105" b="-104"/>
              </a:stretch>
            </a:blipFill>
          </p:spPr>
          <p:txBody>
            <a:bodyPr/>
            <a:lstStyle/>
            <a:p>
              <a:endParaRPr lang="en-US"/>
            </a:p>
          </p:txBody>
        </p:sp>
      </p:grpSp>
      <p:grpSp>
        <p:nvGrpSpPr>
          <p:cNvPr id="6" name="Group 6"/>
          <p:cNvGrpSpPr/>
          <p:nvPr/>
        </p:nvGrpSpPr>
        <p:grpSpPr>
          <a:xfrm>
            <a:off x="635852" y="2520916"/>
            <a:ext cx="1243058" cy="1221304"/>
            <a:chOff x="0" y="0"/>
            <a:chExt cx="1657411" cy="1628405"/>
          </a:xfrm>
        </p:grpSpPr>
        <p:sp>
          <p:nvSpPr>
            <p:cNvPr id="7" name="Freeform 7"/>
            <p:cNvSpPr/>
            <p:nvPr/>
          </p:nvSpPr>
          <p:spPr>
            <a:xfrm>
              <a:off x="0" y="0"/>
              <a:ext cx="1657350" cy="1628394"/>
            </a:xfrm>
            <a:custGeom>
              <a:avLst/>
              <a:gdLst/>
              <a:ahLst/>
              <a:cxnLst/>
              <a:rect l="l" t="t" r="r" b="b"/>
              <a:pathLst>
                <a:path w="1657350" h="1628394">
                  <a:moveTo>
                    <a:pt x="0" y="0"/>
                  </a:moveTo>
                  <a:lnTo>
                    <a:pt x="1657350" y="0"/>
                  </a:lnTo>
                  <a:lnTo>
                    <a:pt x="1657350" y="1628394"/>
                  </a:lnTo>
                  <a:lnTo>
                    <a:pt x="0" y="1628394"/>
                  </a:lnTo>
                  <a:lnTo>
                    <a:pt x="0" y="0"/>
                  </a:lnTo>
                  <a:close/>
                </a:path>
              </a:pathLst>
            </a:custGeom>
            <a:blipFill>
              <a:blip r:embed="rId5"/>
              <a:stretch>
                <a:fillRect l="-81" r="-85"/>
              </a:stretch>
            </a:blipFill>
          </p:spPr>
          <p:txBody>
            <a:bodyPr/>
            <a:lstStyle/>
            <a:p>
              <a:endParaRPr lang="en-US"/>
            </a:p>
          </p:txBody>
        </p:sp>
      </p:grpSp>
      <p:sp>
        <p:nvSpPr>
          <p:cNvPr id="8" name="TextBox 8"/>
          <p:cNvSpPr txBox="1"/>
          <p:nvPr/>
        </p:nvSpPr>
        <p:spPr>
          <a:xfrm>
            <a:off x="23783" y="1157732"/>
            <a:ext cx="10057164" cy="876904"/>
          </a:xfrm>
          <a:prstGeom prst="rect">
            <a:avLst/>
          </a:prstGeom>
        </p:spPr>
        <p:txBody>
          <a:bodyPr lIns="0" tIns="0" rIns="0" bIns="0" rtlCol="0" anchor="t">
            <a:spAutoFit/>
          </a:bodyPr>
          <a:lstStyle/>
          <a:p>
            <a:pPr algn="ctr">
              <a:lnSpc>
                <a:spcPts val="6391"/>
              </a:lnSpc>
            </a:pPr>
            <a:r>
              <a:rPr lang="en-US" sz="4564">
                <a:solidFill>
                  <a:srgbClr val="FFFFFF"/>
                </a:solidFill>
                <a:latin typeface="League Spartan"/>
              </a:rPr>
              <a:t>PARTNER DEVELOPMENT TEAM</a:t>
            </a:r>
          </a:p>
        </p:txBody>
      </p:sp>
      <p:grpSp>
        <p:nvGrpSpPr>
          <p:cNvPr id="9" name="Group 9"/>
          <p:cNvGrpSpPr/>
          <p:nvPr/>
        </p:nvGrpSpPr>
        <p:grpSpPr>
          <a:xfrm>
            <a:off x="-500507" y="-70217"/>
            <a:ext cx="10754614" cy="2271912"/>
            <a:chOff x="0" y="0"/>
            <a:chExt cx="14339485" cy="3029216"/>
          </a:xfrm>
        </p:grpSpPr>
        <p:sp>
          <p:nvSpPr>
            <p:cNvPr id="10" name="Freeform 10"/>
            <p:cNvSpPr/>
            <p:nvPr/>
          </p:nvSpPr>
          <p:spPr>
            <a:xfrm>
              <a:off x="0" y="0"/>
              <a:ext cx="14339443" cy="3029204"/>
            </a:xfrm>
            <a:custGeom>
              <a:avLst/>
              <a:gdLst/>
              <a:ahLst/>
              <a:cxnLst/>
              <a:rect l="l" t="t" r="r" b="b"/>
              <a:pathLst>
                <a:path w="14339443" h="3029204">
                  <a:moveTo>
                    <a:pt x="0" y="0"/>
                  </a:moveTo>
                  <a:lnTo>
                    <a:pt x="14339443" y="0"/>
                  </a:lnTo>
                  <a:lnTo>
                    <a:pt x="14339443" y="3029204"/>
                  </a:lnTo>
                  <a:lnTo>
                    <a:pt x="0" y="3029204"/>
                  </a:lnTo>
                  <a:lnTo>
                    <a:pt x="0" y="0"/>
                  </a:lnTo>
                  <a:close/>
                </a:path>
              </a:pathLst>
            </a:custGeom>
            <a:solidFill>
              <a:srgbClr val="004D28"/>
            </a:solidFill>
            <a:ln w="12700">
              <a:solidFill>
                <a:srgbClr val="000000"/>
              </a:solidFill>
            </a:ln>
          </p:spPr>
          <p:txBody>
            <a:bodyPr/>
            <a:lstStyle/>
            <a:p>
              <a:endParaRPr lang="en-US" dirty="0"/>
            </a:p>
          </p:txBody>
        </p:sp>
      </p:grpSp>
      <p:sp>
        <p:nvSpPr>
          <p:cNvPr id="11" name="Freeform 11"/>
          <p:cNvSpPr/>
          <p:nvPr/>
        </p:nvSpPr>
        <p:spPr>
          <a:xfrm rot="-1123423" flipV="1">
            <a:off x="4008660" y="6093291"/>
            <a:ext cx="742552" cy="209771"/>
          </a:xfrm>
          <a:custGeom>
            <a:avLst/>
            <a:gdLst/>
            <a:ahLst/>
            <a:cxnLst/>
            <a:rect l="l" t="t" r="r" b="b"/>
            <a:pathLst>
              <a:path w="742552" h="209771">
                <a:moveTo>
                  <a:pt x="0" y="209771"/>
                </a:moveTo>
                <a:lnTo>
                  <a:pt x="742552" y="209771"/>
                </a:lnTo>
                <a:lnTo>
                  <a:pt x="742552" y="0"/>
                </a:lnTo>
                <a:lnTo>
                  <a:pt x="0" y="0"/>
                </a:lnTo>
                <a:lnTo>
                  <a:pt x="0" y="20977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616281" y="3968574"/>
            <a:ext cx="1789720" cy="297993"/>
          </a:xfrm>
          <a:prstGeom prst="rect">
            <a:avLst/>
          </a:prstGeom>
        </p:spPr>
        <p:txBody>
          <a:bodyPr lIns="0" tIns="0" rIns="0" bIns="0" rtlCol="0" anchor="t">
            <a:spAutoFit/>
          </a:bodyPr>
          <a:lstStyle/>
          <a:p>
            <a:pPr algn="l">
              <a:lnSpc>
                <a:spcPts val="2474"/>
              </a:lnSpc>
            </a:pPr>
            <a:r>
              <a:rPr lang="en-US" sz="1767" spc="7">
                <a:solidFill>
                  <a:srgbClr val="181818"/>
                </a:solidFill>
                <a:latin typeface="Roboto Bold"/>
              </a:rPr>
              <a:t>Trish Tobbe</a:t>
            </a:r>
          </a:p>
        </p:txBody>
      </p:sp>
      <p:sp>
        <p:nvSpPr>
          <p:cNvPr id="13" name="TextBox 13"/>
          <p:cNvSpPr txBox="1"/>
          <p:nvPr/>
        </p:nvSpPr>
        <p:spPr>
          <a:xfrm>
            <a:off x="616281" y="4320753"/>
            <a:ext cx="2525258"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Partner Development Manager</a:t>
            </a:r>
          </a:p>
        </p:txBody>
      </p:sp>
      <p:sp>
        <p:nvSpPr>
          <p:cNvPr id="14" name="TextBox 14"/>
          <p:cNvSpPr txBox="1"/>
          <p:nvPr/>
        </p:nvSpPr>
        <p:spPr>
          <a:xfrm>
            <a:off x="616281" y="4579566"/>
            <a:ext cx="2067786"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trish.tobbe@daretocare.org</a:t>
            </a:r>
          </a:p>
        </p:txBody>
      </p:sp>
      <p:sp>
        <p:nvSpPr>
          <p:cNvPr id="15" name="TextBox 15"/>
          <p:cNvSpPr txBox="1"/>
          <p:nvPr/>
        </p:nvSpPr>
        <p:spPr>
          <a:xfrm>
            <a:off x="3668632" y="3968574"/>
            <a:ext cx="1789720" cy="297993"/>
          </a:xfrm>
          <a:prstGeom prst="rect">
            <a:avLst/>
          </a:prstGeom>
        </p:spPr>
        <p:txBody>
          <a:bodyPr lIns="0" tIns="0" rIns="0" bIns="0" rtlCol="0" anchor="t">
            <a:spAutoFit/>
          </a:bodyPr>
          <a:lstStyle/>
          <a:p>
            <a:pPr algn="l">
              <a:lnSpc>
                <a:spcPts val="2474"/>
              </a:lnSpc>
            </a:pPr>
            <a:r>
              <a:rPr lang="en-US" sz="1767" spc="7">
                <a:solidFill>
                  <a:srgbClr val="181818"/>
                </a:solidFill>
                <a:latin typeface="Roboto Bold"/>
              </a:rPr>
              <a:t>Clifton Griffin</a:t>
            </a:r>
          </a:p>
        </p:txBody>
      </p:sp>
      <p:sp>
        <p:nvSpPr>
          <p:cNvPr id="16" name="TextBox 16"/>
          <p:cNvSpPr txBox="1"/>
          <p:nvPr/>
        </p:nvSpPr>
        <p:spPr>
          <a:xfrm>
            <a:off x="3668632" y="4320753"/>
            <a:ext cx="2525258"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Partner Development Manager</a:t>
            </a:r>
          </a:p>
        </p:txBody>
      </p:sp>
      <p:sp>
        <p:nvSpPr>
          <p:cNvPr id="17" name="TextBox 17"/>
          <p:cNvSpPr txBox="1"/>
          <p:nvPr/>
        </p:nvSpPr>
        <p:spPr>
          <a:xfrm>
            <a:off x="3668632" y="4579566"/>
            <a:ext cx="2416336"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clifton.griffin@daretocare.org</a:t>
            </a:r>
          </a:p>
        </p:txBody>
      </p:sp>
      <p:sp>
        <p:nvSpPr>
          <p:cNvPr id="18" name="TextBox 18"/>
          <p:cNvSpPr txBox="1"/>
          <p:nvPr/>
        </p:nvSpPr>
        <p:spPr>
          <a:xfrm>
            <a:off x="3668632" y="4838745"/>
            <a:ext cx="2067786"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(502) 736-9915</a:t>
            </a:r>
          </a:p>
        </p:txBody>
      </p:sp>
      <p:sp>
        <p:nvSpPr>
          <p:cNvPr id="19" name="TextBox 19"/>
          <p:cNvSpPr txBox="1"/>
          <p:nvPr/>
        </p:nvSpPr>
        <p:spPr>
          <a:xfrm>
            <a:off x="7113102" y="3968574"/>
            <a:ext cx="2172305" cy="297993"/>
          </a:xfrm>
          <a:prstGeom prst="rect">
            <a:avLst/>
          </a:prstGeom>
        </p:spPr>
        <p:txBody>
          <a:bodyPr lIns="0" tIns="0" rIns="0" bIns="0" rtlCol="0" anchor="t">
            <a:spAutoFit/>
          </a:bodyPr>
          <a:lstStyle/>
          <a:p>
            <a:pPr algn="l">
              <a:lnSpc>
                <a:spcPts val="2474"/>
              </a:lnSpc>
            </a:pPr>
            <a:r>
              <a:rPr lang="en-US" sz="1767" spc="7">
                <a:solidFill>
                  <a:srgbClr val="181818"/>
                </a:solidFill>
                <a:latin typeface="Roboto Bold"/>
              </a:rPr>
              <a:t>Maddie Monahan</a:t>
            </a:r>
          </a:p>
        </p:txBody>
      </p:sp>
      <p:sp>
        <p:nvSpPr>
          <p:cNvPr id="20" name="TextBox 20"/>
          <p:cNvSpPr txBox="1"/>
          <p:nvPr/>
        </p:nvSpPr>
        <p:spPr>
          <a:xfrm>
            <a:off x="7113102" y="4320753"/>
            <a:ext cx="2525258"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Partner Development Manager</a:t>
            </a:r>
          </a:p>
        </p:txBody>
      </p:sp>
      <p:sp>
        <p:nvSpPr>
          <p:cNvPr id="21" name="TextBox 21"/>
          <p:cNvSpPr txBox="1"/>
          <p:nvPr/>
        </p:nvSpPr>
        <p:spPr>
          <a:xfrm>
            <a:off x="7113102" y="4579566"/>
            <a:ext cx="2067786"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maddie@daretocare.org</a:t>
            </a:r>
          </a:p>
        </p:txBody>
      </p:sp>
      <p:sp>
        <p:nvSpPr>
          <p:cNvPr id="22" name="TextBox 22"/>
          <p:cNvSpPr txBox="1"/>
          <p:nvPr/>
        </p:nvSpPr>
        <p:spPr>
          <a:xfrm>
            <a:off x="7113102" y="4838745"/>
            <a:ext cx="2067786"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(502) 736-9423</a:t>
            </a:r>
          </a:p>
        </p:txBody>
      </p:sp>
      <p:sp>
        <p:nvSpPr>
          <p:cNvPr id="23" name="TextBox 23"/>
          <p:cNvSpPr txBox="1"/>
          <p:nvPr/>
        </p:nvSpPr>
        <p:spPr>
          <a:xfrm>
            <a:off x="616281" y="4838745"/>
            <a:ext cx="2067786"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(502) 736-9918</a:t>
            </a:r>
          </a:p>
        </p:txBody>
      </p:sp>
      <p:sp>
        <p:nvSpPr>
          <p:cNvPr id="24" name="TextBox 24"/>
          <p:cNvSpPr txBox="1"/>
          <p:nvPr/>
        </p:nvSpPr>
        <p:spPr>
          <a:xfrm>
            <a:off x="62148" y="864870"/>
            <a:ext cx="9753600" cy="590621"/>
          </a:xfrm>
          <a:prstGeom prst="rect">
            <a:avLst/>
          </a:prstGeom>
        </p:spPr>
        <p:txBody>
          <a:bodyPr lIns="0" tIns="0" rIns="0" bIns="0" rtlCol="0" anchor="t">
            <a:spAutoFit/>
          </a:bodyPr>
          <a:lstStyle/>
          <a:p>
            <a:pPr algn="ctr">
              <a:lnSpc>
                <a:spcPts val="4278"/>
              </a:lnSpc>
            </a:pPr>
            <a:r>
              <a:rPr lang="en-US" sz="4752">
                <a:solidFill>
                  <a:srgbClr val="FFFFFF"/>
                </a:solidFill>
                <a:latin typeface="Roboto Bold"/>
              </a:rPr>
              <a:t>PARTNER DEVELOPMENT TEAM</a:t>
            </a:r>
          </a:p>
        </p:txBody>
      </p:sp>
      <p:sp>
        <p:nvSpPr>
          <p:cNvPr id="25" name="TextBox 25"/>
          <p:cNvSpPr txBox="1"/>
          <p:nvPr/>
        </p:nvSpPr>
        <p:spPr>
          <a:xfrm>
            <a:off x="37421" y="5866502"/>
            <a:ext cx="4004176" cy="1091637"/>
          </a:xfrm>
          <a:prstGeom prst="rect">
            <a:avLst/>
          </a:prstGeom>
        </p:spPr>
        <p:txBody>
          <a:bodyPr lIns="0" tIns="0" rIns="0" bIns="0" rtlCol="0" anchor="t">
            <a:spAutoFit/>
          </a:bodyPr>
          <a:lstStyle/>
          <a:p>
            <a:pPr algn="ctr">
              <a:lnSpc>
                <a:spcPts val="4188"/>
              </a:lnSpc>
            </a:pPr>
            <a:r>
              <a:rPr lang="en-US" sz="4652" dirty="0">
                <a:solidFill>
                  <a:srgbClr val="004D28"/>
                </a:solidFill>
                <a:latin typeface="Roboto Bold"/>
              </a:rPr>
              <a:t>FOOD SOURCING</a:t>
            </a:r>
          </a:p>
        </p:txBody>
      </p:sp>
      <p:sp>
        <p:nvSpPr>
          <p:cNvPr id="26" name="TextBox 26"/>
          <p:cNvSpPr txBox="1"/>
          <p:nvPr/>
        </p:nvSpPr>
        <p:spPr>
          <a:xfrm>
            <a:off x="4765232" y="5937196"/>
            <a:ext cx="2172305" cy="297993"/>
          </a:xfrm>
          <a:prstGeom prst="rect">
            <a:avLst/>
          </a:prstGeom>
        </p:spPr>
        <p:txBody>
          <a:bodyPr lIns="0" tIns="0" rIns="0" bIns="0" rtlCol="0" anchor="t">
            <a:spAutoFit/>
          </a:bodyPr>
          <a:lstStyle/>
          <a:p>
            <a:pPr algn="l">
              <a:lnSpc>
                <a:spcPts val="2474"/>
              </a:lnSpc>
            </a:pPr>
            <a:r>
              <a:rPr lang="en-US" sz="1767" spc="7">
                <a:solidFill>
                  <a:srgbClr val="181818"/>
                </a:solidFill>
                <a:latin typeface="Roboto Bold"/>
              </a:rPr>
              <a:t>Mary Inman</a:t>
            </a:r>
          </a:p>
        </p:txBody>
      </p:sp>
      <p:sp>
        <p:nvSpPr>
          <p:cNvPr id="27" name="TextBox 27"/>
          <p:cNvSpPr txBox="1"/>
          <p:nvPr/>
        </p:nvSpPr>
        <p:spPr>
          <a:xfrm>
            <a:off x="4765232" y="6289375"/>
            <a:ext cx="2525258"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Food Procurement Coordinator</a:t>
            </a:r>
          </a:p>
        </p:txBody>
      </p:sp>
      <p:sp>
        <p:nvSpPr>
          <p:cNvPr id="28" name="TextBox 28"/>
          <p:cNvSpPr txBox="1"/>
          <p:nvPr/>
        </p:nvSpPr>
        <p:spPr>
          <a:xfrm>
            <a:off x="4765232" y="6548188"/>
            <a:ext cx="2930968"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mary.inman@daretocare.org</a:t>
            </a:r>
          </a:p>
        </p:txBody>
      </p:sp>
      <p:sp>
        <p:nvSpPr>
          <p:cNvPr id="29" name="TextBox 29"/>
          <p:cNvSpPr txBox="1"/>
          <p:nvPr/>
        </p:nvSpPr>
        <p:spPr>
          <a:xfrm>
            <a:off x="4765232" y="6807367"/>
            <a:ext cx="2067786"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(502) 890-5592</a:t>
            </a:r>
          </a:p>
        </p:txBody>
      </p:sp>
      <p:sp>
        <p:nvSpPr>
          <p:cNvPr id="30" name="TextBox 30"/>
          <p:cNvSpPr txBox="1"/>
          <p:nvPr/>
        </p:nvSpPr>
        <p:spPr>
          <a:xfrm>
            <a:off x="3668632" y="6374221"/>
            <a:ext cx="1033893" cy="394335"/>
          </a:xfrm>
          <a:prstGeom prst="rect">
            <a:avLst/>
          </a:prstGeom>
        </p:spPr>
        <p:txBody>
          <a:bodyPr lIns="0" tIns="0" rIns="0" bIns="0" rtlCol="0" anchor="t">
            <a:spAutoFit/>
          </a:bodyPr>
          <a:lstStyle/>
          <a:p>
            <a:pPr algn="ctr">
              <a:lnSpc>
                <a:spcPts val="1440"/>
              </a:lnSpc>
            </a:pPr>
            <a:r>
              <a:rPr lang="en-US" sz="1600">
                <a:solidFill>
                  <a:srgbClr val="181818"/>
                </a:solidFill>
                <a:latin typeface="Roboto Bold"/>
              </a:rPr>
              <a:t>RETAIL PICKUPS</a:t>
            </a:r>
          </a:p>
        </p:txBody>
      </p:sp>
      <p:sp>
        <p:nvSpPr>
          <p:cNvPr id="31" name="TextBox 31"/>
          <p:cNvSpPr txBox="1"/>
          <p:nvPr/>
        </p:nvSpPr>
        <p:spPr>
          <a:xfrm>
            <a:off x="7290490" y="5937196"/>
            <a:ext cx="2172305" cy="297993"/>
          </a:xfrm>
          <a:prstGeom prst="rect">
            <a:avLst/>
          </a:prstGeom>
        </p:spPr>
        <p:txBody>
          <a:bodyPr lIns="0" tIns="0" rIns="0" bIns="0" rtlCol="0" anchor="t">
            <a:spAutoFit/>
          </a:bodyPr>
          <a:lstStyle/>
          <a:p>
            <a:pPr algn="l">
              <a:lnSpc>
                <a:spcPts val="2474"/>
              </a:lnSpc>
            </a:pPr>
            <a:r>
              <a:rPr lang="en-US" sz="1767" spc="7">
                <a:solidFill>
                  <a:srgbClr val="181818"/>
                </a:solidFill>
                <a:latin typeface="Roboto Bold"/>
              </a:rPr>
              <a:t>Cara Monaco</a:t>
            </a:r>
          </a:p>
        </p:txBody>
      </p:sp>
      <p:sp>
        <p:nvSpPr>
          <p:cNvPr id="32" name="TextBox 32"/>
          <p:cNvSpPr txBox="1"/>
          <p:nvPr/>
        </p:nvSpPr>
        <p:spPr>
          <a:xfrm>
            <a:off x="7290490" y="6289375"/>
            <a:ext cx="2525258"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Food Procurement Manager</a:t>
            </a:r>
          </a:p>
        </p:txBody>
      </p:sp>
      <p:sp>
        <p:nvSpPr>
          <p:cNvPr id="33" name="TextBox 33"/>
          <p:cNvSpPr txBox="1"/>
          <p:nvPr/>
        </p:nvSpPr>
        <p:spPr>
          <a:xfrm>
            <a:off x="7290490" y="6548188"/>
            <a:ext cx="2930968"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cara.monaco@daretocare.org</a:t>
            </a:r>
          </a:p>
        </p:txBody>
      </p:sp>
      <p:sp>
        <p:nvSpPr>
          <p:cNvPr id="34" name="TextBox 34"/>
          <p:cNvSpPr txBox="1"/>
          <p:nvPr/>
        </p:nvSpPr>
        <p:spPr>
          <a:xfrm>
            <a:off x="7290490" y="6807367"/>
            <a:ext cx="2067786" cy="216535"/>
          </a:xfrm>
          <a:prstGeom prst="rect">
            <a:avLst/>
          </a:prstGeom>
        </p:spPr>
        <p:txBody>
          <a:bodyPr lIns="0" tIns="0" rIns="0" bIns="0" rtlCol="0" anchor="t">
            <a:spAutoFit/>
          </a:bodyPr>
          <a:lstStyle/>
          <a:p>
            <a:pPr algn="l">
              <a:lnSpc>
                <a:spcPts val="1715"/>
              </a:lnSpc>
            </a:pPr>
            <a:r>
              <a:rPr lang="en-US" sz="1225" spc="4">
                <a:solidFill>
                  <a:srgbClr val="000000"/>
                </a:solidFill>
                <a:latin typeface="Roboto"/>
              </a:rPr>
              <a:t>(502) 890-5594</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429416544"/>
              </p:ext>
            </p:extLst>
          </p:nvPr>
        </p:nvGraphicFramePr>
        <p:xfrm>
          <a:off x="2146827" y="1983122"/>
          <a:ext cx="5150283" cy="3878185"/>
        </p:xfrm>
        <a:graphic>
          <a:graphicData uri="http://schemas.openxmlformats.org/drawingml/2006/table">
            <a:tbl>
              <a:tblPr/>
              <a:tblGrid>
                <a:gridCol w="5150283">
                  <a:extLst>
                    <a:ext uri="{9D8B030D-6E8A-4147-A177-3AD203B41FA5}">
                      <a16:colId xmlns:a16="http://schemas.microsoft.com/office/drawing/2014/main" val="20000"/>
                    </a:ext>
                  </a:extLst>
                </a:gridCol>
              </a:tblGrid>
              <a:tr h="890154">
                <a:tc>
                  <a:txBody>
                    <a:bodyPr/>
                    <a:lstStyle/>
                    <a:p>
                      <a:pPr algn="ctr">
                        <a:lnSpc>
                          <a:spcPts val="4456"/>
                        </a:lnSpc>
                        <a:defRPr/>
                      </a:pPr>
                      <a:r>
                        <a:rPr lang="en-US" sz="3183">
                          <a:solidFill>
                            <a:srgbClr val="FFFFFF"/>
                          </a:solidFill>
                          <a:latin typeface="Roboto Bold"/>
                        </a:rPr>
                        <a:t>Dos &amp; Don'ts</a:t>
                      </a:r>
                      <a:endParaRPr lang="en-US" sz="1100"/>
                    </a:p>
                  </a:txBody>
                  <a:tcPr marL="125735" marR="125735" marT="125735" marB="125735" anchor="ctr">
                    <a:lnL w="12573" cap="flat" cmpd="sng" algn="ctr">
                      <a:solidFill>
                        <a:srgbClr val="000000"/>
                      </a:solidFill>
                      <a:prstDash val="solid"/>
                      <a:round/>
                      <a:headEnd type="none" w="med" len="med"/>
                      <a:tailEnd type="none" w="med" len="med"/>
                    </a:lnL>
                    <a:lnR w="18860" cap="flat" cmpd="sng" algn="ctr">
                      <a:solidFill>
                        <a:srgbClr val="000000"/>
                      </a:solidFill>
                      <a:prstDash val="solid"/>
                      <a:round/>
                      <a:headEnd type="none" w="med" len="med"/>
                      <a:tailEnd type="none" w="med" len="med"/>
                    </a:lnR>
                    <a:lnT w="18860" cap="flat" cmpd="sng" algn="ctr">
                      <a:solidFill>
                        <a:srgbClr val="000000"/>
                      </a:solidFill>
                      <a:prstDash val="solid"/>
                      <a:round/>
                      <a:headEnd type="none" w="med" len="med"/>
                      <a:tailEnd type="none" w="med" len="med"/>
                    </a:lnT>
                    <a:lnB w="1886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596658">
                <a:tc>
                  <a:txBody>
                    <a:bodyPr/>
                    <a:lstStyle/>
                    <a:p>
                      <a:pPr algn="ctr">
                        <a:lnSpc>
                          <a:spcPts val="1848"/>
                        </a:lnSpc>
                        <a:defRPr/>
                      </a:pPr>
                      <a:r>
                        <a:rPr lang="en-US" sz="1500" dirty="0">
                          <a:solidFill>
                            <a:srgbClr val="000000"/>
                          </a:solidFill>
                          <a:latin typeface="Calibri (MS) Bold"/>
                        </a:rPr>
                        <a:t>DO</a:t>
                      </a:r>
                      <a:r>
                        <a:rPr lang="en-US" sz="1500" dirty="0">
                          <a:solidFill>
                            <a:srgbClr val="000000"/>
                          </a:solidFill>
                          <a:latin typeface="Calibri (MS)"/>
                        </a:rPr>
                        <a:t> bathe regularly and wear clean clothes, gloves, and aprons</a:t>
                      </a:r>
                      <a:endParaRPr lang="en-US" sz="1100" dirty="0"/>
                    </a:p>
                  </a:txBody>
                  <a:tcPr marL="125735" marR="125735" marT="125735" marB="125735" anchor="ctr">
                    <a:lnL w="18860" cap="flat" cmpd="sng" algn="ctr">
                      <a:solidFill>
                        <a:srgbClr val="000000"/>
                      </a:solidFill>
                      <a:prstDash val="solid"/>
                      <a:round/>
                      <a:headEnd type="none" w="med" len="med"/>
                      <a:tailEnd type="none" w="med" len="med"/>
                    </a:lnL>
                    <a:lnR w="18860" cap="flat" cmpd="sng" algn="ctr">
                      <a:solidFill>
                        <a:srgbClr val="000000"/>
                      </a:solidFill>
                      <a:prstDash val="solid"/>
                      <a:round/>
                      <a:headEnd type="none" w="med" len="med"/>
                      <a:tailEnd type="none" w="med" len="med"/>
                    </a:lnR>
                    <a:lnT w="18860" cap="flat" cmpd="sng" algn="ctr">
                      <a:solidFill>
                        <a:srgbClr val="000000"/>
                      </a:solidFill>
                      <a:prstDash val="solid"/>
                      <a:round/>
                      <a:headEnd type="none" w="med" len="med"/>
                      <a:tailEnd type="none" w="med" len="med"/>
                    </a:lnT>
                    <a:lnB w="18860" cap="flat" cmpd="sng" algn="ctr">
                      <a:solidFill>
                        <a:srgbClr val="000000"/>
                      </a:solidFill>
                      <a:prstDash val="solid"/>
                      <a:round/>
                      <a:headEnd type="none" w="med" len="med"/>
                      <a:tailEnd type="none" w="med" len="med"/>
                    </a:lnB>
                    <a:solidFill>
                      <a:srgbClr val="E3F2CF"/>
                    </a:solidFill>
                  </a:tcPr>
                </a:tc>
                <a:extLst>
                  <a:ext uri="{0D108BD9-81ED-4DB2-BD59-A6C34878D82A}">
                    <a16:rowId xmlns:a16="http://schemas.microsoft.com/office/drawing/2014/main" val="10001"/>
                  </a:ext>
                </a:extLst>
              </a:tr>
              <a:tr h="623764">
                <a:tc>
                  <a:txBody>
                    <a:bodyPr/>
                    <a:lstStyle/>
                    <a:p>
                      <a:pPr algn="ctr">
                        <a:lnSpc>
                          <a:spcPts val="1848"/>
                        </a:lnSpc>
                        <a:defRPr/>
                      </a:pPr>
                      <a:r>
                        <a:rPr lang="en-US" sz="1500" dirty="0">
                          <a:solidFill>
                            <a:srgbClr val="000000"/>
                          </a:solidFill>
                          <a:latin typeface="Calibri (MS) Bold"/>
                        </a:rPr>
                        <a:t>DO</a:t>
                      </a:r>
                      <a:r>
                        <a:rPr lang="en-US" sz="1500" dirty="0">
                          <a:solidFill>
                            <a:srgbClr val="000000"/>
                          </a:solidFill>
                          <a:latin typeface="Calibri (MS)"/>
                        </a:rPr>
                        <a:t> keep your hair tied back and use hair coverings</a:t>
                      </a:r>
                      <a:endParaRPr lang="en-US" sz="1100" dirty="0"/>
                    </a:p>
                  </a:txBody>
                  <a:tcPr marL="125735" marR="125735" marT="125735" marB="125735" anchor="ctr">
                    <a:lnL w="18860" cap="flat" cmpd="sng" algn="ctr">
                      <a:solidFill>
                        <a:srgbClr val="000000"/>
                      </a:solidFill>
                      <a:prstDash val="solid"/>
                      <a:round/>
                      <a:headEnd type="none" w="med" len="med"/>
                      <a:tailEnd type="none" w="med" len="med"/>
                    </a:lnL>
                    <a:lnR w="18860" cap="flat" cmpd="sng" algn="ctr">
                      <a:solidFill>
                        <a:srgbClr val="000000"/>
                      </a:solidFill>
                      <a:prstDash val="solid"/>
                      <a:round/>
                      <a:headEnd type="none" w="med" len="med"/>
                      <a:tailEnd type="none" w="med" len="med"/>
                    </a:lnR>
                    <a:lnT w="18860" cap="flat" cmpd="sng" algn="ctr">
                      <a:solidFill>
                        <a:srgbClr val="000000"/>
                      </a:solidFill>
                      <a:prstDash val="solid"/>
                      <a:round/>
                      <a:headEnd type="none" w="med" len="med"/>
                      <a:tailEnd type="none" w="med" len="med"/>
                    </a:lnT>
                    <a:lnB w="18860" cap="flat" cmpd="sng" algn="ctr">
                      <a:solidFill>
                        <a:srgbClr val="000000"/>
                      </a:solidFill>
                      <a:prstDash val="solid"/>
                      <a:round/>
                      <a:headEnd type="none" w="med" len="med"/>
                      <a:tailEnd type="none" w="med" len="med"/>
                    </a:lnB>
                    <a:solidFill>
                      <a:srgbClr val="E3F2CF"/>
                    </a:solidFill>
                  </a:tcPr>
                </a:tc>
                <a:extLst>
                  <a:ext uri="{0D108BD9-81ED-4DB2-BD59-A6C34878D82A}">
                    <a16:rowId xmlns:a16="http://schemas.microsoft.com/office/drawing/2014/main" val="10002"/>
                  </a:ext>
                </a:extLst>
              </a:tr>
              <a:tr h="574293">
                <a:tc>
                  <a:txBody>
                    <a:bodyPr/>
                    <a:lstStyle/>
                    <a:p>
                      <a:pPr algn="ctr">
                        <a:lnSpc>
                          <a:spcPts val="1848"/>
                        </a:lnSpc>
                        <a:defRPr/>
                      </a:pPr>
                      <a:r>
                        <a:rPr lang="en-US" sz="1500" dirty="0">
                          <a:solidFill>
                            <a:srgbClr val="000000"/>
                          </a:solidFill>
                          <a:latin typeface="Calibri (MS) Bold"/>
                        </a:rPr>
                        <a:t>DO NOT </a:t>
                      </a:r>
                      <a:r>
                        <a:rPr lang="en-US" sz="1500" dirty="0">
                          <a:solidFill>
                            <a:srgbClr val="000000"/>
                          </a:solidFill>
                          <a:latin typeface="Calibri (MS)"/>
                        </a:rPr>
                        <a:t>wear jewelry</a:t>
                      </a:r>
                      <a:endParaRPr lang="en-US" sz="1100" dirty="0"/>
                    </a:p>
                  </a:txBody>
                  <a:tcPr marL="125735" marR="125735" marT="125735" marB="125735" anchor="ctr">
                    <a:lnL w="18860" cap="flat" cmpd="sng" algn="ctr">
                      <a:solidFill>
                        <a:srgbClr val="000000"/>
                      </a:solidFill>
                      <a:prstDash val="solid"/>
                      <a:round/>
                      <a:headEnd type="none" w="med" len="med"/>
                      <a:tailEnd type="none" w="med" len="med"/>
                    </a:lnL>
                    <a:lnR w="18860" cap="flat" cmpd="sng" algn="ctr">
                      <a:solidFill>
                        <a:srgbClr val="000000"/>
                      </a:solidFill>
                      <a:prstDash val="solid"/>
                      <a:round/>
                      <a:headEnd type="none" w="med" len="med"/>
                      <a:tailEnd type="none" w="med" len="med"/>
                    </a:lnR>
                    <a:lnT w="18860" cap="flat" cmpd="sng" algn="ctr">
                      <a:solidFill>
                        <a:srgbClr val="000000"/>
                      </a:solidFill>
                      <a:prstDash val="solid"/>
                      <a:round/>
                      <a:headEnd type="none" w="med" len="med"/>
                      <a:tailEnd type="none" w="med" len="med"/>
                    </a:lnT>
                    <a:lnB w="18860" cap="flat" cmpd="sng" algn="ctr">
                      <a:solidFill>
                        <a:srgbClr val="000000"/>
                      </a:solidFill>
                      <a:prstDash val="solid"/>
                      <a:round/>
                      <a:headEnd type="none" w="med" len="med"/>
                      <a:tailEnd type="none" w="med" len="med"/>
                    </a:lnB>
                    <a:solidFill>
                      <a:srgbClr val="E3F2CF"/>
                    </a:solidFill>
                  </a:tcPr>
                </a:tc>
                <a:extLst>
                  <a:ext uri="{0D108BD9-81ED-4DB2-BD59-A6C34878D82A}">
                    <a16:rowId xmlns:a16="http://schemas.microsoft.com/office/drawing/2014/main" val="10003"/>
                  </a:ext>
                </a:extLst>
              </a:tr>
              <a:tr h="596658">
                <a:tc>
                  <a:txBody>
                    <a:bodyPr/>
                    <a:lstStyle/>
                    <a:p>
                      <a:pPr algn="ctr">
                        <a:lnSpc>
                          <a:spcPts val="1848"/>
                        </a:lnSpc>
                        <a:defRPr/>
                      </a:pPr>
                      <a:r>
                        <a:rPr lang="en-US" sz="1500" dirty="0">
                          <a:solidFill>
                            <a:srgbClr val="000000"/>
                          </a:solidFill>
                          <a:latin typeface="Calibri (MS) Bold"/>
                        </a:rPr>
                        <a:t>DO NOT </a:t>
                      </a:r>
                      <a:r>
                        <a:rPr lang="en-US" sz="1500" dirty="0">
                          <a:solidFill>
                            <a:srgbClr val="000000"/>
                          </a:solidFill>
                          <a:latin typeface="Calibri (MS)"/>
                        </a:rPr>
                        <a:t>eat, drink, smoke, or chew gum, or use your phone </a:t>
                      </a:r>
                      <a:endParaRPr lang="en-US" sz="1100" dirty="0"/>
                    </a:p>
                  </a:txBody>
                  <a:tcPr marL="125735" marR="125735" marT="125735" marB="125735" anchor="ctr">
                    <a:lnL w="18860" cap="flat" cmpd="sng" algn="ctr">
                      <a:solidFill>
                        <a:srgbClr val="000000"/>
                      </a:solidFill>
                      <a:prstDash val="solid"/>
                      <a:round/>
                      <a:headEnd type="none" w="med" len="med"/>
                      <a:tailEnd type="none" w="med" len="med"/>
                    </a:lnL>
                    <a:lnR w="18860" cap="flat" cmpd="sng" algn="ctr">
                      <a:solidFill>
                        <a:srgbClr val="000000"/>
                      </a:solidFill>
                      <a:prstDash val="solid"/>
                      <a:round/>
                      <a:headEnd type="none" w="med" len="med"/>
                      <a:tailEnd type="none" w="med" len="med"/>
                    </a:lnR>
                    <a:lnT w="18860" cap="flat" cmpd="sng" algn="ctr">
                      <a:solidFill>
                        <a:srgbClr val="000000"/>
                      </a:solidFill>
                      <a:prstDash val="solid"/>
                      <a:round/>
                      <a:headEnd type="none" w="med" len="med"/>
                      <a:tailEnd type="none" w="med" len="med"/>
                    </a:lnT>
                    <a:lnB w="18860" cap="flat" cmpd="sng" algn="ctr">
                      <a:solidFill>
                        <a:srgbClr val="000000"/>
                      </a:solidFill>
                      <a:prstDash val="solid"/>
                      <a:round/>
                      <a:headEnd type="none" w="med" len="med"/>
                      <a:tailEnd type="none" w="med" len="med"/>
                    </a:lnB>
                    <a:solidFill>
                      <a:srgbClr val="E3F2CF"/>
                    </a:solidFill>
                  </a:tcPr>
                </a:tc>
                <a:extLst>
                  <a:ext uri="{0D108BD9-81ED-4DB2-BD59-A6C34878D82A}">
                    <a16:rowId xmlns:a16="http://schemas.microsoft.com/office/drawing/2014/main" val="10004"/>
                  </a:ext>
                </a:extLst>
              </a:tr>
              <a:tr h="596658">
                <a:tc>
                  <a:txBody>
                    <a:bodyPr/>
                    <a:lstStyle/>
                    <a:p>
                      <a:pPr algn="ctr">
                        <a:lnSpc>
                          <a:spcPts val="1848"/>
                        </a:lnSpc>
                        <a:defRPr/>
                      </a:pPr>
                      <a:r>
                        <a:rPr lang="en-US" sz="1500" dirty="0">
                          <a:solidFill>
                            <a:srgbClr val="000000"/>
                          </a:solidFill>
                          <a:latin typeface="Calibri (MS) Bold"/>
                        </a:rPr>
                        <a:t>DO NOT </a:t>
                      </a:r>
                      <a:r>
                        <a:rPr lang="en-US" sz="1500" dirty="0">
                          <a:solidFill>
                            <a:srgbClr val="000000"/>
                          </a:solidFill>
                          <a:latin typeface="Calibri (MS)"/>
                        </a:rPr>
                        <a:t>come to work sick.*</a:t>
                      </a:r>
                      <a:endParaRPr lang="en-US" sz="1100" dirty="0"/>
                    </a:p>
                  </a:txBody>
                  <a:tcPr marL="125735" marR="125735" marT="125735" marB="125735" anchor="ctr">
                    <a:lnL w="18860" cap="flat" cmpd="sng" algn="ctr">
                      <a:solidFill>
                        <a:srgbClr val="000000"/>
                      </a:solidFill>
                      <a:prstDash val="solid"/>
                      <a:round/>
                      <a:headEnd type="none" w="med" len="med"/>
                      <a:tailEnd type="none" w="med" len="med"/>
                    </a:lnL>
                    <a:lnR w="18860" cap="flat" cmpd="sng" algn="ctr">
                      <a:solidFill>
                        <a:srgbClr val="000000"/>
                      </a:solidFill>
                      <a:prstDash val="solid"/>
                      <a:round/>
                      <a:headEnd type="none" w="med" len="med"/>
                      <a:tailEnd type="none" w="med" len="med"/>
                    </a:lnR>
                    <a:lnT w="18860" cap="flat" cmpd="sng" algn="ctr">
                      <a:solidFill>
                        <a:srgbClr val="000000"/>
                      </a:solidFill>
                      <a:prstDash val="solid"/>
                      <a:round/>
                      <a:headEnd type="none" w="med" len="med"/>
                      <a:tailEnd type="none" w="med" len="med"/>
                    </a:lnT>
                    <a:lnB w="18860" cap="flat" cmpd="sng" algn="ctr">
                      <a:solidFill>
                        <a:srgbClr val="000000"/>
                      </a:solidFill>
                      <a:prstDash val="solid"/>
                      <a:round/>
                      <a:headEnd type="none" w="med" len="med"/>
                      <a:tailEnd type="none" w="med" len="med"/>
                    </a:lnB>
                    <a:solidFill>
                      <a:srgbClr val="E3F2CF"/>
                    </a:solidFill>
                  </a:tcPr>
                </a:tc>
                <a:extLst>
                  <a:ext uri="{0D108BD9-81ED-4DB2-BD59-A6C34878D82A}">
                    <a16:rowId xmlns:a16="http://schemas.microsoft.com/office/drawing/2014/main" val="10005"/>
                  </a:ext>
                </a:extLst>
              </a:tr>
            </a:tbl>
          </a:graphicData>
        </a:graphic>
      </p:graphicFrame>
      <p:sp>
        <p:nvSpPr>
          <p:cNvPr id="3" name="Freeform 3"/>
          <p:cNvSpPr/>
          <p:nvPr/>
        </p:nvSpPr>
        <p:spPr>
          <a:xfrm>
            <a:off x="1346610" y="6052846"/>
            <a:ext cx="733053" cy="645087"/>
          </a:xfrm>
          <a:custGeom>
            <a:avLst/>
            <a:gdLst/>
            <a:ahLst/>
            <a:cxnLst/>
            <a:rect l="l" t="t" r="r" b="b"/>
            <a:pathLst>
              <a:path w="733053" h="645087">
                <a:moveTo>
                  <a:pt x="0" y="0"/>
                </a:moveTo>
                <a:lnTo>
                  <a:pt x="733053" y="0"/>
                </a:lnTo>
                <a:lnTo>
                  <a:pt x="733053" y="645087"/>
                </a:lnTo>
                <a:lnTo>
                  <a:pt x="0" y="645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946508" y="1088819"/>
            <a:ext cx="7860584" cy="657225"/>
          </a:xfrm>
          <a:prstGeom prst="rect">
            <a:avLst/>
          </a:prstGeom>
        </p:spPr>
        <p:txBody>
          <a:bodyPr lIns="0" tIns="0" rIns="0" bIns="0" rtlCol="0" anchor="t">
            <a:spAutoFit/>
          </a:bodyPr>
          <a:lstStyle/>
          <a:p>
            <a:pPr algn="ctr">
              <a:lnSpc>
                <a:spcPts val="5148"/>
              </a:lnSpc>
            </a:pPr>
            <a:r>
              <a:rPr lang="en-US" sz="4290">
                <a:solidFill>
                  <a:srgbClr val="181818"/>
                </a:solidFill>
                <a:latin typeface="Roboto Bold"/>
              </a:rPr>
              <a:t>Other Important Practices</a:t>
            </a:r>
          </a:p>
        </p:txBody>
      </p:sp>
      <p:sp>
        <p:nvSpPr>
          <p:cNvPr id="5" name="TextBox 5"/>
          <p:cNvSpPr txBox="1"/>
          <p:nvPr/>
        </p:nvSpPr>
        <p:spPr>
          <a:xfrm>
            <a:off x="2079663" y="6070858"/>
            <a:ext cx="5594275" cy="627075"/>
          </a:xfrm>
          <a:prstGeom prst="rect">
            <a:avLst/>
          </a:prstGeom>
        </p:spPr>
        <p:txBody>
          <a:bodyPr lIns="0" tIns="0" rIns="0" bIns="0" rtlCol="0" anchor="t">
            <a:spAutoFit/>
          </a:bodyPr>
          <a:lstStyle/>
          <a:p>
            <a:pPr algn="ctr">
              <a:lnSpc>
                <a:spcPts val="1662"/>
              </a:lnSpc>
            </a:pPr>
            <a:r>
              <a:rPr lang="en-US" sz="1188">
                <a:solidFill>
                  <a:srgbClr val="181818"/>
                </a:solidFill>
                <a:latin typeface="Roboto Bold Italics"/>
              </a:rPr>
              <a:t>*If you have been diagnosed with a foodborne illness, you must alert your director or supervisor. You must also tell your director or supervisor if you are experiencing vomiting, diarrhea, jaundice (yellowing of skin and eyes), or sore throat with a fever.</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97430" y="2796192"/>
            <a:ext cx="4785445" cy="362463"/>
          </a:xfrm>
          <a:prstGeom prst="rect">
            <a:avLst/>
          </a:prstGeom>
        </p:spPr>
        <p:txBody>
          <a:bodyPr lIns="0" tIns="0" rIns="0" bIns="0" rtlCol="0" anchor="t">
            <a:spAutoFit/>
          </a:bodyPr>
          <a:lstStyle/>
          <a:p>
            <a:pPr algn="ctr">
              <a:lnSpc>
                <a:spcPts val="2547"/>
              </a:lnSpc>
            </a:pPr>
            <a:r>
              <a:rPr lang="en-US" sz="2830">
                <a:solidFill>
                  <a:srgbClr val="181818"/>
                </a:solidFill>
                <a:latin typeface="Roboto Bold"/>
              </a:rPr>
              <a:t>RECEIVING, TRANSPORTING</a:t>
            </a:r>
          </a:p>
        </p:txBody>
      </p:sp>
      <p:sp>
        <p:nvSpPr>
          <p:cNvPr id="3" name="TextBox 3"/>
          <p:cNvSpPr txBox="1"/>
          <p:nvPr/>
        </p:nvSpPr>
        <p:spPr>
          <a:xfrm>
            <a:off x="2252422" y="4152900"/>
            <a:ext cx="5108773" cy="1121208"/>
          </a:xfrm>
          <a:prstGeom prst="rect">
            <a:avLst/>
          </a:prstGeom>
        </p:spPr>
        <p:txBody>
          <a:bodyPr lIns="0" tIns="0" rIns="0" bIns="0" rtlCol="0" anchor="t">
            <a:spAutoFit/>
          </a:bodyPr>
          <a:lstStyle/>
          <a:p>
            <a:pPr algn="ctr">
              <a:lnSpc>
                <a:spcPts val="7454"/>
              </a:lnSpc>
            </a:pPr>
            <a:r>
              <a:rPr lang="en-US" sz="10650">
                <a:solidFill>
                  <a:srgbClr val="181818"/>
                </a:solidFill>
                <a:latin typeface="Roboto Bold"/>
              </a:rPr>
              <a:t>SAFELY</a:t>
            </a:r>
          </a:p>
        </p:txBody>
      </p:sp>
      <p:grpSp>
        <p:nvGrpSpPr>
          <p:cNvPr id="4" name="Group 4"/>
          <p:cNvGrpSpPr/>
          <p:nvPr/>
        </p:nvGrpSpPr>
        <p:grpSpPr>
          <a:xfrm>
            <a:off x="0" y="3116766"/>
            <a:ext cx="9753600" cy="760557"/>
            <a:chOff x="0" y="0"/>
            <a:chExt cx="13004800" cy="1014076"/>
          </a:xfrm>
        </p:grpSpPr>
        <p:sp>
          <p:nvSpPr>
            <p:cNvPr id="5" name="Freeform 5"/>
            <p:cNvSpPr/>
            <p:nvPr/>
          </p:nvSpPr>
          <p:spPr>
            <a:xfrm>
              <a:off x="0" y="0"/>
              <a:ext cx="13004761" cy="1014072"/>
            </a:xfrm>
            <a:custGeom>
              <a:avLst/>
              <a:gdLst/>
              <a:ahLst/>
              <a:cxnLst/>
              <a:rect l="l" t="t" r="r" b="b"/>
              <a:pathLst>
                <a:path w="13004761" h="1014072">
                  <a:moveTo>
                    <a:pt x="0" y="0"/>
                  </a:moveTo>
                  <a:lnTo>
                    <a:pt x="13004761" y="0"/>
                  </a:lnTo>
                  <a:lnTo>
                    <a:pt x="13004761" y="1014072"/>
                  </a:lnTo>
                  <a:lnTo>
                    <a:pt x="0" y="1014072"/>
                  </a:lnTo>
                  <a:lnTo>
                    <a:pt x="0" y="0"/>
                  </a:lnTo>
                  <a:close/>
                </a:path>
              </a:pathLst>
            </a:custGeom>
            <a:solidFill>
              <a:srgbClr val="E3F2CF"/>
            </a:solidFill>
            <a:ln w="12700">
              <a:solidFill>
                <a:srgbClr val="000000"/>
              </a:solidFill>
            </a:ln>
          </p:spPr>
          <p:txBody>
            <a:bodyPr/>
            <a:lstStyle/>
            <a:p>
              <a:endParaRPr lang="en-US"/>
            </a:p>
          </p:txBody>
        </p:sp>
      </p:grpSp>
      <p:sp>
        <p:nvSpPr>
          <p:cNvPr id="6" name="TextBox 6"/>
          <p:cNvSpPr txBox="1"/>
          <p:nvPr/>
        </p:nvSpPr>
        <p:spPr>
          <a:xfrm>
            <a:off x="2392404" y="3295560"/>
            <a:ext cx="4968792" cy="507744"/>
          </a:xfrm>
          <a:prstGeom prst="rect">
            <a:avLst/>
          </a:prstGeom>
        </p:spPr>
        <p:txBody>
          <a:bodyPr lIns="0" tIns="0" rIns="0" bIns="0" rtlCol="0" anchor="t">
            <a:spAutoFit/>
          </a:bodyPr>
          <a:lstStyle/>
          <a:p>
            <a:pPr algn="ctr">
              <a:lnSpc>
                <a:spcPts val="3670"/>
              </a:lnSpc>
            </a:pPr>
            <a:r>
              <a:rPr lang="en-US" sz="4078">
                <a:solidFill>
                  <a:srgbClr val="181818"/>
                </a:solidFill>
                <a:latin typeface="Roboto Bold"/>
              </a:rPr>
              <a:t>AND STORING FOOD</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90047" y="3383126"/>
            <a:ext cx="4773506" cy="3513413"/>
          </a:xfrm>
          <a:custGeom>
            <a:avLst/>
            <a:gdLst/>
            <a:ahLst/>
            <a:cxnLst/>
            <a:rect l="l" t="t" r="r" b="b"/>
            <a:pathLst>
              <a:path w="4773506" h="3513413">
                <a:moveTo>
                  <a:pt x="0" y="0"/>
                </a:moveTo>
                <a:lnTo>
                  <a:pt x="4773506" y="0"/>
                </a:lnTo>
                <a:lnTo>
                  <a:pt x="4773506" y="3513413"/>
                </a:lnTo>
                <a:lnTo>
                  <a:pt x="0" y="3513413"/>
                </a:lnTo>
                <a:lnTo>
                  <a:pt x="0" y="0"/>
                </a:lnTo>
                <a:close/>
              </a:path>
            </a:pathLst>
          </a:custGeom>
          <a:solidFill>
            <a:srgbClr val="E3F2CF"/>
          </a:solidFill>
        </p:spPr>
        <p:txBody>
          <a:bodyPr/>
          <a:lstStyle/>
          <a:p>
            <a:endParaRPr lang="en-US"/>
          </a:p>
        </p:txBody>
      </p:sp>
      <p:sp>
        <p:nvSpPr>
          <p:cNvPr id="3" name="Freeform 3"/>
          <p:cNvSpPr/>
          <p:nvPr/>
        </p:nvSpPr>
        <p:spPr>
          <a:xfrm>
            <a:off x="3159862" y="3461526"/>
            <a:ext cx="3433875" cy="3356613"/>
          </a:xfrm>
          <a:custGeom>
            <a:avLst/>
            <a:gdLst/>
            <a:ahLst/>
            <a:cxnLst/>
            <a:rect l="l" t="t" r="r" b="b"/>
            <a:pathLst>
              <a:path w="3433875" h="3356613">
                <a:moveTo>
                  <a:pt x="0" y="0"/>
                </a:moveTo>
                <a:lnTo>
                  <a:pt x="3433876" y="0"/>
                </a:lnTo>
                <a:lnTo>
                  <a:pt x="3433876" y="3356613"/>
                </a:lnTo>
                <a:lnTo>
                  <a:pt x="0" y="3356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339193">
            <a:off x="4216563" y="2264088"/>
            <a:ext cx="1035140" cy="1035140"/>
          </a:xfrm>
          <a:custGeom>
            <a:avLst/>
            <a:gdLst/>
            <a:ahLst/>
            <a:cxnLst/>
            <a:rect l="l" t="t" r="r" b="b"/>
            <a:pathLst>
              <a:path w="1035140" h="1035140">
                <a:moveTo>
                  <a:pt x="0" y="0"/>
                </a:moveTo>
                <a:lnTo>
                  <a:pt x="1035141" y="0"/>
                </a:lnTo>
                <a:lnTo>
                  <a:pt x="1035141" y="1035140"/>
                </a:lnTo>
                <a:lnTo>
                  <a:pt x="0" y="1035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211617" y="1420816"/>
            <a:ext cx="7045033" cy="1258824"/>
          </a:xfrm>
          <a:prstGeom prst="rect">
            <a:avLst/>
          </a:prstGeom>
        </p:spPr>
        <p:txBody>
          <a:bodyPr lIns="0" tIns="0" rIns="0" bIns="0" rtlCol="0" anchor="t">
            <a:spAutoFit/>
          </a:bodyPr>
          <a:lstStyle/>
          <a:p>
            <a:pPr algn="ctr">
              <a:lnSpc>
                <a:spcPts val="4761"/>
              </a:lnSpc>
            </a:pPr>
            <a:r>
              <a:rPr lang="en-US" sz="5290">
                <a:solidFill>
                  <a:srgbClr val="181818"/>
                </a:solidFill>
                <a:latin typeface="Roboto Bold"/>
              </a:rPr>
              <a:t>CONTROLLING TIME &amp; TEMPERATURE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198393490"/>
              </p:ext>
            </p:extLst>
          </p:nvPr>
        </p:nvGraphicFramePr>
        <p:xfrm>
          <a:off x="645991" y="2592022"/>
          <a:ext cx="8470900" cy="4001813"/>
        </p:xfrm>
        <a:graphic>
          <a:graphicData uri="http://schemas.openxmlformats.org/drawingml/2006/table">
            <a:tbl>
              <a:tblPr/>
              <a:tblGrid>
                <a:gridCol w="2807773">
                  <a:extLst>
                    <a:ext uri="{9D8B030D-6E8A-4147-A177-3AD203B41FA5}">
                      <a16:colId xmlns:a16="http://schemas.microsoft.com/office/drawing/2014/main" val="20000"/>
                    </a:ext>
                  </a:extLst>
                </a:gridCol>
                <a:gridCol w="5663127">
                  <a:extLst>
                    <a:ext uri="{9D8B030D-6E8A-4147-A177-3AD203B41FA5}">
                      <a16:colId xmlns:a16="http://schemas.microsoft.com/office/drawing/2014/main" val="20001"/>
                    </a:ext>
                  </a:extLst>
                </a:gridCol>
              </a:tblGrid>
              <a:tr h="649459">
                <a:tc>
                  <a:txBody>
                    <a:bodyPr/>
                    <a:lstStyle/>
                    <a:p>
                      <a:pPr algn="ctr">
                        <a:lnSpc>
                          <a:spcPts val="3114"/>
                        </a:lnSpc>
                        <a:defRPr/>
                      </a:pPr>
                      <a:r>
                        <a:rPr lang="en-US" sz="2224" dirty="0">
                          <a:solidFill>
                            <a:srgbClr val="FFFFFF"/>
                          </a:solidFill>
                          <a:latin typeface="Roboto Bold"/>
                        </a:rPr>
                        <a:t>TYPE OF FOOD</a:t>
                      </a:r>
                      <a:endParaRPr lang="en-US" sz="1100" dirty="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solidFill>
                      <a:srgbClr val="004D28"/>
                    </a:solidFill>
                  </a:tcPr>
                </a:tc>
                <a:tc>
                  <a:txBody>
                    <a:bodyPr/>
                    <a:lstStyle/>
                    <a:p>
                      <a:pPr algn="ctr">
                        <a:lnSpc>
                          <a:spcPts val="3114"/>
                        </a:lnSpc>
                        <a:defRPr/>
                      </a:pPr>
                      <a:r>
                        <a:rPr lang="en-US" sz="2224" dirty="0">
                          <a:solidFill>
                            <a:srgbClr val="FFFFFF"/>
                          </a:solidFill>
                          <a:latin typeface="Roboto Bold"/>
                        </a:rPr>
                        <a:t>TEMPERATURE</a:t>
                      </a:r>
                      <a:endParaRPr lang="en-US" sz="1100" dirty="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solidFill>
                      <a:srgbClr val="004D28"/>
                    </a:solidFill>
                  </a:tcPr>
                </a:tc>
                <a:extLst>
                  <a:ext uri="{0D108BD9-81ED-4DB2-BD59-A6C34878D82A}">
                    <a16:rowId xmlns:a16="http://schemas.microsoft.com/office/drawing/2014/main" val="10000"/>
                  </a:ext>
                </a:extLst>
              </a:tr>
              <a:tr h="649459">
                <a:tc>
                  <a:txBody>
                    <a:bodyPr/>
                    <a:lstStyle/>
                    <a:p>
                      <a:pPr algn="ctr">
                        <a:lnSpc>
                          <a:spcPts val="3114"/>
                        </a:lnSpc>
                        <a:defRPr/>
                      </a:pPr>
                      <a:r>
                        <a:rPr lang="en-US" sz="2224">
                          <a:solidFill>
                            <a:srgbClr val="000000"/>
                          </a:solidFill>
                          <a:latin typeface="Roboto Bold"/>
                        </a:rPr>
                        <a:t>Refrigerated Food</a:t>
                      </a:r>
                      <a:endParaRPr lang="en-US" sz="110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tcPr>
                </a:tc>
                <a:tc>
                  <a:txBody>
                    <a:bodyPr/>
                    <a:lstStyle/>
                    <a:p>
                      <a:pPr algn="ctr">
                        <a:lnSpc>
                          <a:spcPts val="3144"/>
                        </a:lnSpc>
                        <a:defRPr/>
                      </a:pPr>
                      <a:r>
                        <a:rPr lang="en-US" sz="2199">
                          <a:solidFill>
                            <a:srgbClr val="000000"/>
                          </a:solidFill>
                          <a:latin typeface="Roboto Bold"/>
                          <a:ea typeface="Roboto Bold"/>
                        </a:rPr>
                        <a:t>41°F or lower</a:t>
                      </a:r>
                      <a:endParaRPr lang="en-US" sz="110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9908">
                <a:tc>
                  <a:txBody>
                    <a:bodyPr/>
                    <a:lstStyle/>
                    <a:p>
                      <a:pPr algn="ctr">
                        <a:lnSpc>
                          <a:spcPts val="3144"/>
                        </a:lnSpc>
                        <a:defRPr/>
                      </a:pPr>
                      <a:r>
                        <a:rPr lang="en-US" sz="2199">
                          <a:solidFill>
                            <a:srgbClr val="000000"/>
                          </a:solidFill>
                          <a:latin typeface="Roboto Bold"/>
                        </a:rPr>
                        <a:t>Frozen Food</a:t>
                      </a:r>
                      <a:endParaRPr lang="en-US" sz="110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tcPr>
                </a:tc>
                <a:tc>
                  <a:txBody>
                    <a:bodyPr/>
                    <a:lstStyle/>
                    <a:p>
                      <a:pPr algn="ctr">
                        <a:lnSpc>
                          <a:spcPts val="3144"/>
                        </a:lnSpc>
                        <a:defRPr/>
                      </a:pPr>
                      <a:r>
                        <a:rPr lang="en-US" sz="2199">
                          <a:solidFill>
                            <a:srgbClr val="000000"/>
                          </a:solidFill>
                          <a:latin typeface="Roboto Bold"/>
                          <a:ea typeface="Roboto Bold"/>
                        </a:rPr>
                        <a:t>Frozen solid. Recommended 0°F or lower</a:t>
                      </a:r>
                      <a:endParaRPr lang="en-US" sz="110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9908">
                <a:tc>
                  <a:txBody>
                    <a:bodyPr/>
                    <a:lstStyle/>
                    <a:p>
                      <a:pPr algn="ctr">
                        <a:lnSpc>
                          <a:spcPts val="3144"/>
                        </a:lnSpc>
                        <a:defRPr/>
                      </a:pPr>
                      <a:r>
                        <a:rPr lang="en-US" sz="2199">
                          <a:solidFill>
                            <a:srgbClr val="000000"/>
                          </a:solidFill>
                          <a:latin typeface="Roboto Bold"/>
                        </a:rPr>
                        <a:t>Cut Produce</a:t>
                      </a:r>
                      <a:endParaRPr lang="en-US" sz="110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tcPr>
                </a:tc>
                <a:tc>
                  <a:txBody>
                    <a:bodyPr/>
                    <a:lstStyle/>
                    <a:p>
                      <a:pPr algn="ctr">
                        <a:lnSpc>
                          <a:spcPts val="3144"/>
                        </a:lnSpc>
                        <a:defRPr/>
                      </a:pPr>
                      <a:r>
                        <a:rPr lang="en-US" sz="2199">
                          <a:solidFill>
                            <a:srgbClr val="000000"/>
                          </a:solidFill>
                          <a:latin typeface="Roboto Bold"/>
                          <a:ea typeface="Roboto Bold"/>
                        </a:rPr>
                        <a:t>41°F or lower</a:t>
                      </a:r>
                      <a:endParaRPr lang="en-US" sz="110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23079">
                <a:tc>
                  <a:txBody>
                    <a:bodyPr/>
                    <a:lstStyle/>
                    <a:p>
                      <a:pPr algn="ctr">
                        <a:lnSpc>
                          <a:spcPts val="3144"/>
                        </a:lnSpc>
                        <a:defRPr/>
                      </a:pPr>
                      <a:r>
                        <a:rPr lang="en-US" sz="2199">
                          <a:solidFill>
                            <a:srgbClr val="000000"/>
                          </a:solidFill>
                          <a:latin typeface="Roboto Bold"/>
                        </a:rPr>
                        <a:t>Whole Produce </a:t>
                      </a:r>
                      <a:endParaRPr lang="en-US" sz="1100"/>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tcPr>
                </a:tc>
                <a:tc>
                  <a:txBody>
                    <a:bodyPr/>
                    <a:lstStyle/>
                    <a:p>
                      <a:pPr algn="ctr">
                        <a:lnSpc>
                          <a:spcPts val="3144"/>
                        </a:lnSpc>
                        <a:defRPr/>
                      </a:pPr>
                      <a:r>
                        <a:rPr lang="en-US" sz="2199" dirty="0">
                          <a:solidFill>
                            <a:srgbClr val="000000"/>
                          </a:solidFill>
                          <a:latin typeface="Roboto Bold"/>
                          <a:ea typeface="Roboto Bold"/>
                        </a:rPr>
                        <a:t>Dry storage temperatures (50-70°F</a:t>
                      </a:r>
                      <a:r>
                        <a:rPr lang="en-US" sz="2199" dirty="0">
                          <a:solidFill>
                            <a:srgbClr val="000000"/>
                          </a:solidFill>
                          <a:latin typeface="Roboto"/>
                        </a:rPr>
                        <a:t>)</a:t>
                      </a:r>
                      <a:endParaRPr lang="en-US" sz="1100" dirty="0"/>
                    </a:p>
                    <a:p>
                      <a:pPr algn="ctr">
                        <a:lnSpc>
                          <a:spcPts val="3144"/>
                        </a:lnSpc>
                      </a:pPr>
                      <a:r>
                        <a:rPr lang="en-US" sz="2199" dirty="0">
                          <a:solidFill>
                            <a:srgbClr val="000000"/>
                          </a:solidFill>
                          <a:latin typeface="Roboto Bold"/>
                        </a:rPr>
                        <a:t>For more information, refer to Feeding America's </a:t>
                      </a:r>
                      <a:r>
                        <a:rPr lang="en-US" sz="2199" u="sng" dirty="0">
                          <a:solidFill>
                            <a:srgbClr val="000000"/>
                          </a:solidFill>
                          <a:latin typeface="Roboto Bold"/>
                          <a:hlinkClick r:id="rId3" tooltip="https://feedingamerica.sharepoint.com/sites/FSOP_agpartnerships/Shared%20Documents/Produce%20Handling%20Toolkit.pdf"/>
                        </a:rPr>
                        <a:t>produce handling guidelines</a:t>
                      </a:r>
                      <a:r>
                        <a:rPr lang="en-US" sz="2199" dirty="0">
                          <a:solidFill>
                            <a:srgbClr val="000000"/>
                          </a:solidFill>
                          <a:latin typeface="Roboto"/>
                        </a:rPr>
                        <a:t>.</a:t>
                      </a:r>
                    </a:p>
                  </a:txBody>
                  <a:tcPr marL="101600" marR="101600" marT="101600" marB="101600" anchor="ctr">
                    <a:lnL w="10837" cap="flat" cmpd="sng" algn="ctr">
                      <a:solidFill>
                        <a:srgbClr val="000000"/>
                      </a:solidFill>
                      <a:prstDash val="solid"/>
                      <a:round/>
                      <a:headEnd type="none" w="med" len="med"/>
                      <a:tailEnd type="none" w="med" len="med"/>
                    </a:lnL>
                    <a:lnR w="10837" cap="flat" cmpd="sng" algn="ctr">
                      <a:solidFill>
                        <a:srgbClr val="000000"/>
                      </a:solidFill>
                      <a:prstDash val="solid"/>
                      <a:round/>
                      <a:headEnd type="none" w="med" len="med"/>
                      <a:tailEnd type="none" w="med" len="med"/>
                    </a:lnR>
                    <a:lnT w="10837" cap="flat" cmpd="sng" algn="ctr">
                      <a:solidFill>
                        <a:srgbClr val="000000"/>
                      </a:solidFill>
                      <a:prstDash val="solid"/>
                      <a:round/>
                      <a:headEnd type="none" w="med" len="med"/>
                      <a:tailEnd type="none" w="med" len="med"/>
                    </a:lnT>
                    <a:lnB w="1083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645991" y="749277"/>
            <a:ext cx="8470900" cy="1677159"/>
          </a:xfrm>
          <a:prstGeom prst="rect">
            <a:avLst/>
          </a:prstGeom>
        </p:spPr>
        <p:txBody>
          <a:bodyPr lIns="0" tIns="0" rIns="0" bIns="0" rtlCol="0" anchor="t">
            <a:spAutoFit/>
          </a:bodyPr>
          <a:lstStyle/>
          <a:p>
            <a:pPr algn="ctr">
              <a:lnSpc>
                <a:spcPts val="6317"/>
              </a:lnSpc>
            </a:pPr>
            <a:r>
              <a:rPr lang="en-US" sz="7019">
                <a:solidFill>
                  <a:srgbClr val="181818"/>
                </a:solidFill>
                <a:latin typeface="Roboto Bold"/>
              </a:rPr>
              <a:t>INSPECTING FOOD </a:t>
            </a:r>
          </a:p>
          <a:p>
            <a:pPr algn="ctr">
              <a:lnSpc>
                <a:spcPts val="6317"/>
              </a:lnSpc>
            </a:pPr>
            <a:r>
              <a:rPr lang="en-US" sz="7019">
                <a:solidFill>
                  <a:srgbClr val="181818"/>
                </a:solidFill>
                <a:latin typeface="Roboto Bold"/>
              </a:rPr>
              <a:t>DURING RECEIVING</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5589" y="2972373"/>
            <a:ext cx="204308" cy="205224"/>
          </a:xfrm>
          <a:custGeom>
            <a:avLst/>
            <a:gdLst/>
            <a:ahLst/>
            <a:cxnLst/>
            <a:rect l="l" t="t" r="r" b="b"/>
            <a:pathLst>
              <a:path w="204308" h="205224">
                <a:moveTo>
                  <a:pt x="0" y="0"/>
                </a:moveTo>
                <a:lnTo>
                  <a:pt x="204308" y="0"/>
                </a:lnTo>
                <a:lnTo>
                  <a:pt x="204308" y="205224"/>
                </a:lnTo>
                <a:lnTo>
                  <a:pt x="0" y="2052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2908031016"/>
              </p:ext>
            </p:extLst>
          </p:nvPr>
        </p:nvGraphicFramePr>
        <p:xfrm>
          <a:off x="353860" y="2022504"/>
          <a:ext cx="8862199" cy="4833679"/>
        </p:xfrm>
        <a:graphic>
          <a:graphicData uri="http://schemas.openxmlformats.org/drawingml/2006/table">
            <a:tbl>
              <a:tblPr/>
              <a:tblGrid>
                <a:gridCol w="8862199">
                  <a:extLst>
                    <a:ext uri="{9D8B030D-6E8A-4147-A177-3AD203B41FA5}">
                      <a16:colId xmlns:a16="http://schemas.microsoft.com/office/drawing/2014/main" val="20000"/>
                    </a:ext>
                  </a:extLst>
                </a:gridCol>
              </a:tblGrid>
              <a:tr h="1551559">
                <a:tc>
                  <a:txBody>
                    <a:bodyPr/>
                    <a:lstStyle/>
                    <a:p>
                      <a:pPr algn="ctr">
                        <a:lnSpc>
                          <a:spcPts val="4319"/>
                        </a:lnSpc>
                        <a:defRPr/>
                      </a:pPr>
                      <a:r>
                        <a:rPr lang="en-US" sz="3599" dirty="0">
                          <a:solidFill>
                            <a:srgbClr val="181818"/>
                          </a:solidFill>
                          <a:latin typeface="Roboto Bold"/>
                        </a:rPr>
                        <a:t>Identify each item that was not received at the correct temperature.</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E3F2CF"/>
                    </a:solidFill>
                  </a:tcPr>
                </a:tc>
                <a:extLst>
                  <a:ext uri="{0D108BD9-81ED-4DB2-BD59-A6C34878D82A}">
                    <a16:rowId xmlns:a16="http://schemas.microsoft.com/office/drawing/2014/main" val="10000"/>
                  </a:ext>
                </a:extLst>
              </a:tr>
              <a:tr h="820530">
                <a:tc>
                  <a:txBody>
                    <a:bodyPr/>
                    <a:lstStyle/>
                    <a:p>
                      <a:pPr algn="l">
                        <a:lnSpc>
                          <a:spcPts val="4423"/>
                        </a:lnSpc>
                        <a:defRPr/>
                      </a:pPr>
                      <a:r>
                        <a:rPr lang="en-US" sz="3159" dirty="0">
                          <a:solidFill>
                            <a:srgbClr val="181818"/>
                          </a:solidFill>
                          <a:latin typeface="Roboto"/>
                          <a:ea typeface="Roboto"/>
                        </a:rPr>
                        <a:t>A. Frozen meat received at 38°F </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20530">
                <a:tc>
                  <a:txBody>
                    <a:bodyPr/>
                    <a:lstStyle/>
                    <a:p>
                      <a:pPr algn="l">
                        <a:lnSpc>
                          <a:spcPts val="4423"/>
                        </a:lnSpc>
                        <a:defRPr/>
                      </a:pPr>
                      <a:r>
                        <a:rPr lang="en-US" sz="3159" dirty="0">
                          <a:solidFill>
                            <a:srgbClr val="000000"/>
                          </a:solidFill>
                          <a:latin typeface="Roboto"/>
                          <a:ea typeface="Roboto"/>
                        </a:rPr>
                        <a:t>B. Bags of cut lettuce received at 50°F</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20530">
                <a:tc>
                  <a:txBody>
                    <a:bodyPr/>
                    <a:lstStyle/>
                    <a:p>
                      <a:pPr algn="l">
                        <a:lnSpc>
                          <a:spcPts val="4423"/>
                        </a:lnSpc>
                        <a:defRPr/>
                      </a:pPr>
                      <a:r>
                        <a:rPr lang="en-US" sz="3159" dirty="0">
                          <a:solidFill>
                            <a:srgbClr val="000000"/>
                          </a:solidFill>
                          <a:latin typeface="Roboto"/>
                          <a:ea typeface="Roboto"/>
                        </a:rPr>
                        <a:t>C. Bags of cut melons received at 60°F</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20530">
                <a:tc>
                  <a:txBody>
                    <a:bodyPr/>
                    <a:lstStyle/>
                    <a:p>
                      <a:pPr algn="l">
                        <a:lnSpc>
                          <a:spcPts val="4423"/>
                        </a:lnSpc>
                        <a:defRPr/>
                      </a:pPr>
                      <a:r>
                        <a:rPr lang="en-US" sz="3159" dirty="0">
                          <a:solidFill>
                            <a:srgbClr val="000000"/>
                          </a:solidFill>
                          <a:latin typeface="Roboto"/>
                          <a:ea typeface="Roboto"/>
                        </a:rPr>
                        <a:t>D. Milk received at 62°F</a:t>
                      </a:r>
                      <a:endParaRPr lang="en-US" sz="1100" dirty="0"/>
                    </a:p>
                  </a:txBody>
                  <a:tcPr marL="101600" marR="101600" marT="101600" marB="101600" anchor="ctr">
                    <a:lnL w="8128" cap="flat" cmpd="sng" algn="ctr">
                      <a:solidFill>
                        <a:srgbClr val="CBE5B4"/>
                      </a:solidFill>
                      <a:prstDash val="solid"/>
                      <a:round/>
                      <a:headEnd type="none" w="med" len="med"/>
                      <a:tailEnd type="none" w="med" len="med"/>
                    </a:lnL>
                    <a:lnR w="8128" cap="flat" cmpd="sng" algn="ctr">
                      <a:solidFill>
                        <a:srgbClr val="CBE5B4"/>
                      </a:solidFill>
                      <a:prstDash val="solid"/>
                      <a:round/>
                      <a:headEnd type="none" w="med" len="med"/>
                      <a:tailEnd type="none" w="med" len="med"/>
                    </a:lnR>
                    <a:lnT w="8128" cap="flat" cmpd="sng" algn="ctr">
                      <a:solidFill>
                        <a:srgbClr val="CBE5B4"/>
                      </a:solidFill>
                      <a:prstDash val="solid"/>
                      <a:round/>
                      <a:headEnd type="none" w="med" len="med"/>
                      <a:tailEnd type="none" w="med" len="med"/>
                    </a:lnT>
                    <a:lnB w="8128" cap="flat" cmpd="sng" algn="ctr">
                      <a:solidFill>
                        <a:srgbClr val="CBE5B4"/>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Freeform 4"/>
          <p:cNvSpPr/>
          <p:nvPr/>
        </p:nvSpPr>
        <p:spPr>
          <a:xfrm>
            <a:off x="5910833" y="409322"/>
            <a:ext cx="756842" cy="1548525"/>
          </a:xfrm>
          <a:custGeom>
            <a:avLst/>
            <a:gdLst/>
            <a:ahLst/>
            <a:cxnLst/>
            <a:rect l="l" t="t" r="r" b="b"/>
            <a:pathLst>
              <a:path w="756842" h="1548525">
                <a:moveTo>
                  <a:pt x="0" y="0"/>
                </a:moveTo>
                <a:lnTo>
                  <a:pt x="756842" y="0"/>
                </a:lnTo>
                <a:lnTo>
                  <a:pt x="756842" y="1548525"/>
                </a:lnTo>
                <a:lnTo>
                  <a:pt x="0" y="154852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53860" y="726684"/>
            <a:ext cx="7530648" cy="560070"/>
          </a:xfrm>
          <a:prstGeom prst="rect">
            <a:avLst/>
          </a:prstGeom>
        </p:spPr>
        <p:txBody>
          <a:bodyPr lIns="0" tIns="0" rIns="0" bIns="0" rtlCol="0" anchor="t">
            <a:spAutoFit/>
          </a:bodyPr>
          <a:lstStyle/>
          <a:p>
            <a:pPr algn="l">
              <a:lnSpc>
                <a:spcPts val="3840"/>
              </a:lnSpc>
            </a:pPr>
            <a:r>
              <a:rPr lang="en-US" sz="4999">
                <a:solidFill>
                  <a:srgbClr val="181818"/>
                </a:solidFill>
                <a:latin typeface="Roboto Bold"/>
              </a:rPr>
              <a:t>Knowledge Check</a:t>
            </a:r>
          </a:p>
        </p:txBody>
      </p:sp>
      <p:sp>
        <p:nvSpPr>
          <p:cNvPr id="6" name="TextBox 6"/>
          <p:cNvSpPr txBox="1"/>
          <p:nvPr/>
        </p:nvSpPr>
        <p:spPr>
          <a:xfrm>
            <a:off x="382896" y="1325281"/>
            <a:ext cx="6929398" cy="244475"/>
          </a:xfrm>
          <a:prstGeom prst="rect">
            <a:avLst/>
          </a:prstGeom>
        </p:spPr>
        <p:txBody>
          <a:bodyPr lIns="0" tIns="0" rIns="0" bIns="0" rtlCol="0" anchor="t">
            <a:spAutoFit/>
          </a:bodyPr>
          <a:lstStyle/>
          <a:p>
            <a:pPr algn="l">
              <a:lnSpc>
                <a:spcPts val="1600"/>
              </a:lnSpc>
            </a:pPr>
            <a:r>
              <a:rPr lang="en-US" sz="2000">
                <a:solidFill>
                  <a:srgbClr val="181818"/>
                </a:solidFill>
                <a:latin typeface="Roboto"/>
              </a:rPr>
              <a:t>Is it the correct temperature?</a:t>
            </a:r>
          </a:p>
        </p:txBody>
      </p:sp>
      <p:sp>
        <p:nvSpPr>
          <p:cNvPr id="7" name="Freeform 7"/>
          <p:cNvSpPr/>
          <p:nvPr/>
        </p:nvSpPr>
        <p:spPr>
          <a:xfrm>
            <a:off x="244196" y="3816438"/>
            <a:ext cx="731520" cy="374562"/>
          </a:xfrm>
          <a:custGeom>
            <a:avLst/>
            <a:gdLst/>
            <a:ahLst/>
            <a:cxnLst/>
            <a:rect l="l" t="t" r="r" b="b"/>
            <a:pathLst>
              <a:path w="731520" h="228766">
                <a:moveTo>
                  <a:pt x="0" y="0"/>
                </a:moveTo>
                <a:lnTo>
                  <a:pt x="731520" y="0"/>
                </a:lnTo>
                <a:lnTo>
                  <a:pt x="731520" y="228766"/>
                </a:lnTo>
                <a:lnTo>
                  <a:pt x="0" y="228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244196" y="4648200"/>
            <a:ext cx="731520" cy="374562"/>
          </a:xfrm>
          <a:custGeom>
            <a:avLst/>
            <a:gdLst/>
            <a:ahLst/>
            <a:cxnLst/>
            <a:rect l="l" t="t" r="r" b="b"/>
            <a:pathLst>
              <a:path w="731520" h="228766">
                <a:moveTo>
                  <a:pt x="0" y="0"/>
                </a:moveTo>
                <a:lnTo>
                  <a:pt x="731520" y="0"/>
                </a:lnTo>
                <a:lnTo>
                  <a:pt x="731520" y="228766"/>
                </a:lnTo>
                <a:lnTo>
                  <a:pt x="0" y="228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244196" y="5492838"/>
            <a:ext cx="731520" cy="374562"/>
          </a:xfrm>
          <a:custGeom>
            <a:avLst/>
            <a:gdLst/>
            <a:ahLst/>
            <a:cxnLst/>
            <a:rect l="l" t="t" r="r" b="b"/>
            <a:pathLst>
              <a:path w="731520" h="228766">
                <a:moveTo>
                  <a:pt x="0" y="0"/>
                </a:moveTo>
                <a:lnTo>
                  <a:pt x="731520" y="0"/>
                </a:lnTo>
                <a:lnTo>
                  <a:pt x="731520" y="228766"/>
                </a:lnTo>
                <a:lnTo>
                  <a:pt x="0" y="228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244196" y="6248400"/>
            <a:ext cx="731520" cy="374562"/>
          </a:xfrm>
          <a:custGeom>
            <a:avLst/>
            <a:gdLst/>
            <a:ahLst/>
            <a:cxnLst/>
            <a:rect l="l" t="t" r="r" b="b"/>
            <a:pathLst>
              <a:path w="731520" h="228766">
                <a:moveTo>
                  <a:pt x="0" y="0"/>
                </a:moveTo>
                <a:lnTo>
                  <a:pt x="731520" y="0"/>
                </a:lnTo>
                <a:lnTo>
                  <a:pt x="731520" y="228767"/>
                </a:lnTo>
                <a:lnTo>
                  <a:pt x="0" y="2287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49088" y="2089377"/>
            <a:ext cx="1479170" cy="161364"/>
            <a:chOff x="0" y="0"/>
            <a:chExt cx="1972227" cy="215152"/>
          </a:xfrm>
        </p:grpSpPr>
        <p:sp>
          <p:nvSpPr>
            <p:cNvPr id="3" name="Freeform 3"/>
            <p:cNvSpPr/>
            <p:nvPr/>
          </p:nvSpPr>
          <p:spPr>
            <a:xfrm>
              <a:off x="0" y="0"/>
              <a:ext cx="1972183" cy="215138"/>
            </a:xfrm>
            <a:custGeom>
              <a:avLst/>
              <a:gdLst/>
              <a:ahLst/>
              <a:cxnLst/>
              <a:rect l="l" t="t" r="r" b="b"/>
              <a:pathLst>
                <a:path w="1972183" h="215138">
                  <a:moveTo>
                    <a:pt x="0" y="0"/>
                  </a:moveTo>
                  <a:lnTo>
                    <a:pt x="1972183" y="0"/>
                  </a:lnTo>
                  <a:lnTo>
                    <a:pt x="1972183" y="215138"/>
                  </a:lnTo>
                  <a:lnTo>
                    <a:pt x="0" y="215138"/>
                  </a:lnTo>
                  <a:lnTo>
                    <a:pt x="0" y="0"/>
                  </a:lnTo>
                  <a:close/>
                </a:path>
              </a:pathLst>
            </a:custGeom>
            <a:blipFill>
              <a:blip r:embed="rId3"/>
              <a:stretch>
                <a:fillRect t="-2884" r="-2" b="-2891"/>
              </a:stretch>
            </a:blipFill>
          </p:spPr>
          <p:txBody>
            <a:bodyPr/>
            <a:lstStyle/>
            <a:p>
              <a:endParaRPr lang="en-US"/>
            </a:p>
          </p:txBody>
        </p:sp>
      </p:grpSp>
      <p:grpSp>
        <p:nvGrpSpPr>
          <p:cNvPr id="4" name="Group 4"/>
          <p:cNvGrpSpPr/>
          <p:nvPr/>
        </p:nvGrpSpPr>
        <p:grpSpPr>
          <a:xfrm>
            <a:off x="4449826" y="2623253"/>
            <a:ext cx="403090" cy="316929"/>
            <a:chOff x="0" y="0"/>
            <a:chExt cx="537453" cy="422572"/>
          </a:xfrm>
        </p:grpSpPr>
        <p:sp>
          <p:nvSpPr>
            <p:cNvPr id="5" name="Freeform 5"/>
            <p:cNvSpPr/>
            <p:nvPr/>
          </p:nvSpPr>
          <p:spPr>
            <a:xfrm>
              <a:off x="0" y="0"/>
              <a:ext cx="537464" cy="422529"/>
            </a:xfrm>
            <a:custGeom>
              <a:avLst/>
              <a:gdLst/>
              <a:ahLst/>
              <a:cxnLst/>
              <a:rect l="l" t="t" r="r" b="b"/>
              <a:pathLst>
                <a:path w="537464" h="422529">
                  <a:moveTo>
                    <a:pt x="0" y="0"/>
                  </a:moveTo>
                  <a:lnTo>
                    <a:pt x="537464" y="0"/>
                  </a:lnTo>
                  <a:lnTo>
                    <a:pt x="537464" y="422529"/>
                  </a:lnTo>
                  <a:lnTo>
                    <a:pt x="0" y="422529"/>
                  </a:lnTo>
                  <a:lnTo>
                    <a:pt x="0" y="0"/>
                  </a:lnTo>
                  <a:close/>
                </a:path>
              </a:pathLst>
            </a:custGeom>
            <a:blipFill>
              <a:blip r:embed="rId4"/>
              <a:stretch>
                <a:fillRect t="-282" r="1" b="-293"/>
              </a:stretch>
            </a:blipFill>
          </p:spPr>
          <p:txBody>
            <a:bodyPr/>
            <a:lstStyle/>
            <a:p>
              <a:endParaRPr lang="en-US"/>
            </a:p>
          </p:txBody>
        </p:sp>
      </p:grpSp>
      <p:grpSp>
        <p:nvGrpSpPr>
          <p:cNvPr id="6" name="Group 6"/>
          <p:cNvGrpSpPr/>
          <p:nvPr/>
        </p:nvGrpSpPr>
        <p:grpSpPr>
          <a:xfrm>
            <a:off x="4471825" y="3254819"/>
            <a:ext cx="302952" cy="304860"/>
            <a:chOff x="0" y="0"/>
            <a:chExt cx="403936" cy="406480"/>
          </a:xfrm>
        </p:grpSpPr>
        <p:sp>
          <p:nvSpPr>
            <p:cNvPr id="7" name="Freeform 7"/>
            <p:cNvSpPr/>
            <p:nvPr/>
          </p:nvSpPr>
          <p:spPr>
            <a:xfrm>
              <a:off x="0" y="0"/>
              <a:ext cx="403987" cy="406527"/>
            </a:xfrm>
            <a:custGeom>
              <a:avLst/>
              <a:gdLst/>
              <a:ahLst/>
              <a:cxnLst/>
              <a:rect l="l" t="t" r="r" b="b"/>
              <a:pathLst>
                <a:path w="403987" h="406527">
                  <a:moveTo>
                    <a:pt x="0" y="0"/>
                  </a:moveTo>
                  <a:lnTo>
                    <a:pt x="403987" y="0"/>
                  </a:lnTo>
                  <a:lnTo>
                    <a:pt x="403987" y="406527"/>
                  </a:lnTo>
                  <a:lnTo>
                    <a:pt x="0" y="406527"/>
                  </a:lnTo>
                  <a:lnTo>
                    <a:pt x="0" y="0"/>
                  </a:lnTo>
                  <a:close/>
                </a:path>
              </a:pathLst>
            </a:custGeom>
            <a:blipFill>
              <a:blip r:embed="rId5"/>
              <a:stretch>
                <a:fillRect t="-1239" r="12" b="-1228"/>
              </a:stretch>
            </a:blipFill>
          </p:spPr>
          <p:txBody>
            <a:bodyPr/>
            <a:lstStyle/>
            <a:p>
              <a:endParaRPr lang="en-US"/>
            </a:p>
          </p:txBody>
        </p:sp>
      </p:grpSp>
      <p:sp>
        <p:nvSpPr>
          <p:cNvPr id="8" name="TextBox 8"/>
          <p:cNvSpPr txBox="1"/>
          <p:nvPr/>
        </p:nvSpPr>
        <p:spPr>
          <a:xfrm>
            <a:off x="312458" y="930603"/>
            <a:ext cx="9128684" cy="1054098"/>
          </a:xfrm>
          <a:prstGeom prst="rect">
            <a:avLst/>
          </a:prstGeom>
        </p:spPr>
        <p:txBody>
          <a:bodyPr lIns="0" tIns="0" rIns="0" bIns="0" rtlCol="0" anchor="t">
            <a:spAutoFit/>
          </a:bodyPr>
          <a:lstStyle/>
          <a:p>
            <a:pPr algn="ctr">
              <a:lnSpc>
                <a:spcPts val="2499"/>
              </a:lnSpc>
            </a:pPr>
            <a:r>
              <a:rPr lang="en-US" sz="4999">
                <a:solidFill>
                  <a:srgbClr val="181818"/>
                </a:solidFill>
                <a:latin typeface="Roboto Bold"/>
              </a:rPr>
              <a:t>LOADING </a:t>
            </a:r>
          </a:p>
          <a:p>
            <a:pPr algn="ctr">
              <a:lnSpc>
                <a:spcPts val="2499"/>
              </a:lnSpc>
            </a:pPr>
            <a:endParaRPr lang="en-US" sz="4999">
              <a:solidFill>
                <a:srgbClr val="181818"/>
              </a:solidFill>
              <a:latin typeface="Roboto Bold"/>
            </a:endParaRPr>
          </a:p>
          <a:p>
            <a:pPr algn="ctr">
              <a:lnSpc>
                <a:spcPts val="2499"/>
              </a:lnSpc>
            </a:pPr>
            <a:r>
              <a:rPr lang="en-US" sz="4999">
                <a:solidFill>
                  <a:srgbClr val="181818"/>
                </a:solidFill>
                <a:latin typeface="Roboto Bold"/>
              </a:rPr>
              <a:t>FOOD SAFELY</a:t>
            </a:r>
          </a:p>
        </p:txBody>
      </p:sp>
      <p:graphicFrame>
        <p:nvGraphicFramePr>
          <p:cNvPr id="9" name="Table 9"/>
          <p:cNvGraphicFramePr>
            <a:graphicFrameLocks noGrp="1"/>
          </p:cNvGraphicFramePr>
          <p:nvPr/>
        </p:nvGraphicFramePr>
        <p:xfrm>
          <a:off x="312458" y="1984701"/>
          <a:ext cx="9128684" cy="5234553"/>
        </p:xfrm>
        <a:graphic>
          <a:graphicData uri="http://schemas.openxmlformats.org/drawingml/2006/table">
            <a:tbl>
              <a:tblPr/>
              <a:tblGrid>
                <a:gridCol w="4654922">
                  <a:extLst>
                    <a:ext uri="{9D8B030D-6E8A-4147-A177-3AD203B41FA5}">
                      <a16:colId xmlns:a16="http://schemas.microsoft.com/office/drawing/2014/main" val="20000"/>
                    </a:ext>
                  </a:extLst>
                </a:gridCol>
                <a:gridCol w="4473762">
                  <a:extLst>
                    <a:ext uri="{9D8B030D-6E8A-4147-A177-3AD203B41FA5}">
                      <a16:colId xmlns:a16="http://schemas.microsoft.com/office/drawing/2014/main" val="20001"/>
                    </a:ext>
                  </a:extLst>
                </a:gridCol>
              </a:tblGrid>
              <a:tr h="743979">
                <a:tc>
                  <a:txBody>
                    <a:bodyPr/>
                    <a:lstStyle/>
                    <a:p>
                      <a:pPr algn="ctr">
                        <a:lnSpc>
                          <a:spcPts val="3945"/>
                        </a:lnSpc>
                        <a:defRPr/>
                      </a:pPr>
                      <a:r>
                        <a:rPr lang="en-US" sz="2799">
                          <a:solidFill>
                            <a:srgbClr val="FFFFFF"/>
                          </a:solidFill>
                          <a:latin typeface="Roboto Bold"/>
                        </a:rPr>
                        <a:t>Dos</a:t>
                      </a:r>
                      <a:endParaRPr lang="en-US" sz="1100"/>
                    </a:p>
                  </a:txBody>
                  <a:tcPr marL="95910" marR="95910" marT="95910" marB="95910" anchor="ctr">
                    <a:lnL w="4829"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000000"/>
                    </a:solidFill>
                  </a:tcPr>
                </a:tc>
                <a:tc>
                  <a:txBody>
                    <a:bodyPr/>
                    <a:lstStyle/>
                    <a:p>
                      <a:pPr algn="ctr">
                        <a:lnSpc>
                          <a:spcPts val="3945"/>
                        </a:lnSpc>
                        <a:defRPr/>
                      </a:pPr>
                      <a:r>
                        <a:rPr lang="en-US" sz="2799">
                          <a:solidFill>
                            <a:srgbClr val="FFFFFF"/>
                          </a:solidFill>
                          <a:latin typeface="Roboto Bold"/>
                        </a:rPr>
                        <a:t>Don'ts</a:t>
                      </a:r>
                      <a:endParaRPr lang="en-US" sz="1100"/>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772594">
                <a:tc>
                  <a:txBody>
                    <a:bodyPr/>
                    <a:lstStyle/>
                    <a:p>
                      <a:pPr algn="ctr">
                        <a:lnSpc>
                          <a:spcPts val="1996"/>
                        </a:lnSpc>
                        <a:defRPr/>
                      </a:pPr>
                      <a:r>
                        <a:rPr lang="en-US" sz="1699">
                          <a:solidFill>
                            <a:srgbClr val="000000"/>
                          </a:solidFill>
                          <a:latin typeface="Roboto"/>
                        </a:rPr>
                        <a:t>Clean inside of vehicle once per week or as </a:t>
                      </a:r>
                      <a:endParaRPr lang="en-US" sz="1100"/>
                    </a:p>
                    <a:p>
                      <a:pPr algn="ctr">
                        <a:lnSpc>
                          <a:spcPts val="1996"/>
                        </a:lnSpc>
                      </a:pPr>
                      <a:r>
                        <a:rPr lang="en-US" sz="1699">
                          <a:solidFill>
                            <a:srgbClr val="000000"/>
                          </a:solidFill>
                          <a:latin typeface="Roboto"/>
                        </a:rPr>
                        <a:t>often as necessary</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tc>
                  <a:txBody>
                    <a:bodyPr/>
                    <a:lstStyle/>
                    <a:p>
                      <a:pPr algn="ctr">
                        <a:lnSpc>
                          <a:spcPts val="1996"/>
                        </a:lnSpc>
                        <a:defRPr/>
                      </a:pPr>
                      <a:r>
                        <a:rPr lang="en-US" sz="1699">
                          <a:solidFill>
                            <a:srgbClr val="000000"/>
                          </a:solidFill>
                          <a:latin typeface="Roboto"/>
                        </a:rPr>
                        <a:t>Never use a vehicle for food transport </a:t>
                      </a:r>
                      <a:endParaRPr lang="en-US" sz="1100"/>
                    </a:p>
                    <a:p>
                      <a:pPr algn="ctr">
                        <a:lnSpc>
                          <a:spcPts val="1996"/>
                        </a:lnSpc>
                      </a:pPr>
                      <a:r>
                        <a:rPr lang="en-US" sz="1699">
                          <a:solidFill>
                            <a:srgbClr val="000000"/>
                          </a:solidFill>
                          <a:latin typeface="Roboto"/>
                        </a:rPr>
                        <a:t>that is used to haul garbage.</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4601">
                <a:tc>
                  <a:txBody>
                    <a:bodyPr/>
                    <a:lstStyle/>
                    <a:p>
                      <a:pPr algn="ctr">
                        <a:lnSpc>
                          <a:spcPts val="1996"/>
                        </a:lnSpc>
                        <a:defRPr/>
                      </a:pPr>
                      <a:r>
                        <a:rPr lang="en-US" sz="1699">
                          <a:solidFill>
                            <a:srgbClr val="000000"/>
                          </a:solidFill>
                          <a:latin typeface="Roboto"/>
                        </a:rPr>
                        <a:t>Make sure vehicles are free of pests.</a:t>
                      </a:r>
                      <a:endParaRPr lang="en-US" sz="1100"/>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tc>
                  <a:txBody>
                    <a:bodyPr/>
                    <a:lstStyle/>
                    <a:p>
                      <a:pPr algn="ctr">
                        <a:lnSpc>
                          <a:spcPts val="1996"/>
                        </a:lnSpc>
                        <a:defRPr/>
                      </a:pPr>
                      <a:r>
                        <a:rPr lang="en-US" sz="1699">
                          <a:solidFill>
                            <a:srgbClr val="000000"/>
                          </a:solidFill>
                          <a:latin typeface="Roboto"/>
                        </a:rPr>
                        <a:t>Do not bring pets.</a:t>
                      </a:r>
                      <a:endParaRPr lang="en-US" sz="1100"/>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06610">
                <a:tc>
                  <a:txBody>
                    <a:bodyPr/>
                    <a:lstStyle/>
                    <a:p>
                      <a:pPr algn="ctr">
                        <a:lnSpc>
                          <a:spcPts val="1996"/>
                        </a:lnSpc>
                        <a:defRPr/>
                      </a:pPr>
                      <a:r>
                        <a:rPr lang="en-US" sz="1699">
                          <a:solidFill>
                            <a:srgbClr val="000000"/>
                          </a:solidFill>
                          <a:latin typeface="Roboto"/>
                        </a:rPr>
                        <a:t>Check refrigerated trucks to make sure </a:t>
                      </a:r>
                      <a:endParaRPr lang="en-US" sz="1100"/>
                    </a:p>
                    <a:p>
                      <a:pPr algn="ctr">
                        <a:lnSpc>
                          <a:spcPts val="1996"/>
                        </a:lnSpc>
                      </a:pPr>
                      <a:r>
                        <a:rPr lang="en-US" sz="1699">
                          <a:solidFill>
                            <a:srgbClr val="000000"/>
                          </a:solidFill>
                          <a:latin typeface="Roboto"/>
                          <a:ea typeface="Roboto"/>
                        </a:rPr>
                        <a:t>they can keep food at 41°F or lower.</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tc>
                  <a:txBody>
                    <a:bodyPr/>
                    <a:lstStyle/>
                    <a:p>
                      <a:pPr algn="ctr">
                        <a:lnSpc>
                          <a:spcPts val="1996"/>
                        </a:lnSpc>
                        <a:defRPr/>
                      </a:pPr>
                      <a:r>
                        <a:rPr lang="en-US" sz="1699">
                          <a:solidFill>
                            <a:srgbClr val="000000"/>
                          </a:solidFill>
                          <a:latin typeface="Roboto"/>
                        </a:rPr>
                        <a:t>Do not leave vehicles unlocked when </a:t>
                      </a:r>
                      <a:endParaRPr lang="en-US" sz="1100"/>
                    </a:p>
                    <a:p>
                      <a:pPr algn="ctr">
                        <a:lnSpc>
                          <a:spcPts val="1996"/>
                        </a:lnSpc>
                      </a:pPr>
                      <a:r>
                        <a:rPr lang="en-US" sz="1699">
                          <a:solidFill>
                            <a:srgbClr val="000000"/>
                          </a:solidFill>
                          <a:latin typeface="Roboto"/>
                        </a:rPr>
                        <a:t>not loading/unloading.</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06610">
                <a:tc>
                  <a:txBody>
                    <a:bodyPr/>
                    <a:lstStyle/>
                    <a:p>
                      <a:pPr algn="ctr">
                        <a:lnSpc>
                          <a:spcPts val="1996"/>
                        </a:lnSpc>
                        <a:defRPr/>
                      </a:pPr>
                      <a:r>
                        <a:rPr lang="en-US" sz="1699">
                          <a:solidFill>
                            <a:srgbClr val="000000"/>
                          </a:solidFill>
                          <a:latin typeface="Roboto"/>
                        </a:rPr>
                        <a:t>Make sure coolers, ice packs, and thermal </a:t>
                      </a:r>
                      <a:endParaRPr lang="en-US" sz="1100"/>
                    </a:p>
                    <a:p>
                      <a:pPr algn="ctr">
                        <a:lnSpc>
                          <a:spcPts val="1996"/>
                        </a:lnSpc>
                      </a:pPr>
                      <a:r>
                        <a:rPr lang="en-US" sz="1699">
                          <a:solidFill>
                            <a:srgbClr val="000000"/>
                          </a:solidFill>
                          <a:latin typeface="Roboto"/>
                        </a:rPr>
                        <a:t>blankets are used in unrefrigerated vehicles.</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tc>
                  <a:txBody>
                    <a:bodyPr/>
                    <a:lstStyle/>
                    <a:p>
                      <a:pPr algn="ctr">
                        <a:lnSpc>
                          <a:spcPts val="1996"/>
                        </a:lnSpc>
                        <a:defRPr/>
                      </a:pPr>
                      <a:r>
                        <a:rPr lang="en-US" sz="1699">
                          <a:solidFill>
                            <a:srgbClr val="000000"/>
                          </a:solidFill>
                          <a:latin typeface="Roboto"/>
                        </a:rPr>
                        <a:t>Do not store raw food over </a:t>
                      </a:r>
                      <a:endParaRPr lang="en-US" sz="1100"/>
                    </a:p>
                    <a:p>
                      <a:pPr algn="ctr">
                        <a:lnSpc>
                          <a:spcPts val="1996"/>
                        </a:lnSpc>
                      </a:pPr>
                      <a:r>
                        <a:rPr lang="en-US" sz="1699">
                          <a:solidFill>
                            <a:srgbClr val="000000"/>
                          </a:solidFill>
                          <a:latin typeface="Roboto"/>
                        </a:rPr>
                        <a:t>ready-to-eat food.</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72594">
                <a:tc>
                  <a:txBody>
                    <a:bodyPr/>
                    <a:lstStyle/>
                    <a:p>
                      <a:pPr algn="ctr">
                        <a:lnSpc>
                          <a:spcPts val="1995"/>
                        </a:lnSpc>
                        <a:defRPr/>
                      </a:pPr>
                      <a:r>
                        <a:rPr lang="en-US" sz="1699">
                          <a:solidFill>
                            <a:srgbClr val="000000"/>
                          </a:solidFill>
                          <a:latin typeface="Roboto"/>
                        </a:rPr>
                        <a:t>Cover any product that may be exposed to air. </a:t>
                      </a:r>
                      <a:endParaRPr lang="en-US" sz="1100"/>
                    </a:p>
                    <a:p>
                      <a:pPr algn="ctr">
                        <a:lnSpc>
                          <a:spcPts val="1996"/>
                        </a:lnSpc>
                      </a:pPr>
                      <a:endParaRPr lang="en-US" sz="1100"/>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tc>
                  <a:txBody>
                    <a:bodyPr/>
                    <a:lstStyle/>
                    <a:p>
                      <a:pPr algn="ctr">
                        <a:lnSpc>
                          <a:spcPts val="1996"/>
                        </a:lnSpc>
                        <a:defRPr/>
                      </a:pPr>
                      <a:r>
                        <a:rPr lang="en-US" sz="1699">
                          <a:solidFill>
                            <a:srgbClr val="000000"/>
                          </a:solidFill>
                          <a:latin typeface="Roboto"/>
                        </a:rPr>
                        <a:t>Do not store allergens over </a:t>
                      </a:r>
                      <a:endParaRPr lang="en-US" sz="1100"/>
                    </a:p>
                    <a:p>
                      <a:pPr algn="ctr">
                        <a:lnSpc>
                          <a:spcPts val="1996"/>
                        </a:lnSpc>
                      </a:pPr>
                      <a:r>
                        <a:rPr lang="en-US" sz="1699">
                          <a:solidFill>
                            <a:srgbClr val="000000"/>
                          </a:solidFill>
                          <a:latin typeface="Roboto"/>
                        </a:rPr>
                        <a:t>other products.</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07565">
                <a:tc>
                  <a:txBody>
                    <a:bodyPr/>
                    <a:lstStyle/>
                    <a:p>
                      <a:pPr algn="ctr">
                        <a:lnSpc>
                          <a:spcPts val="1996"/>
                        </a:lnSpc>
                        <a:defRPr/>
                      </a:pPr>
                      <a:r>
                        <a:rPr lang="en-US" sz="1699">
                          <a:solidFill>
                            <a:srgbClr val="000000"/>
                          </a:solidFill>
                          <a:latin typeface="Roboto"/>
                        </a:rPr>
                        <a:t>Keep drive times in unrefrigerated vehicles </a:t>
                      </a:r>
                      <a:endParaRPr lang="en-US" sz="1100"/>
                    </a:p>
                    <a:p>
                      <a:pPr algn="ctr">
                        <a:lnSpc>
                          <a:spcPts val="1996"/>
                        </a:lnSpc>
                      </a:pPr>
                      <a:r>
                        <a:rPr lang="en-US" sz="1699">
                          <a:solidFill>
                            <a:srgbClr val="000000"/>
                          </a:solidFill>
                          <a:latin typeface="Roboto"/>
                        </a:rPr>
                        <a:t>to 30 minutes or less.</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tc>
                  <a:txBody>
                    <a:bodyPr/>
                    <a:lstStyle/>
                    <a:p>
                      <a:pPr algn="ctr">
                        <a:lnSpc>
                          <a:spcPts val="1996"/>
                        </a:lnSpc>
                        <a:defRPr/>
                      </a:pPr>
                      <a:r>
                        <a:rPr lang="en-US" sz="1699">
                          <a:solidFill>
                            <a:srgbClr val="000000"/>
                          </a:solidFill>
                          <a:latin typeface="Roboto"/>
                        </a:rPr>
                        <a:t>Do not store </a:t>
                      </a:r>
                      <a:endParaRPr lang="en-US" sz="1100"/>
                    </a:p>
                    <a:p>
                      <a:pPr algn="ctr">
                        <a:lnSpc>
                          <a:spcPts val="1996"/>
                        </a:lnSpc>
                      </a:pPr>
                      <a:r>
                        <a:rPr lang="en-US" sz="1699">
                          <a:solidFill>
                            <a:srgbClr val="000000"/>
                          </a:solidFill>
                          <a:latin typeface="Roboto"/>
                        </a:rPr>
                        <a:t>chemicals with food products.</a:t>
                      </a:r>
                    </a:p>
                  </a:txBody>
                  <a:tcPr marL="95910" marR="95910" marT="95910" marB="95910" anchor="ctr">
                    <a:lnL w="7243" cap="flat" cmpd="sng" algn="ctr">
                      <a:solidFill>
                        <a:srgbClr val="000000"/>
                      </a:solidFill>
                      <a:prstDash val="solid"/>
                      <a:round/>
                      <a:headEnd type="none" w="med" len="med"/>
                      <a:tailEnd type="none" w="med" len="med"/>
                    </a:lnL>
                    <a:lnR w="7243" cap="flat" cmpd="sng" algn="ctr">
                      <a:solidFill>
                        <a:srgbClr val="000000"/>
                      </a:solidFill>
                      <a:prstDash val="solid"/>
                      <a:round/>
                      <a:headEnd type="none" w="med" len="med"/>
                      <a:tailEnd type="none" w="med" len="med"/>
                    </a:lnR>
                    <a:lnT w="7243" cap="flat" cmpd="sng" algn="ctr">
                      <a:solidFill>
                        <a:srgbClr val="000000"/>
                      </a:solidFill>
                      <a:prstDash val="solid"/>
                      <a:round/>
                      <a:headEnd type="none" w="med" len="med"/>
                      <a:tailEnd type="none" w="med" len="med"/>
                    </a:lnT>
                    <a:lnB w="724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69041" y="3889819"/>
            <a:ext cx="2397311" cy="1084783"/>
          </a:xfrm>
          <a:custGeom>
            <a:avLst/>
            <a:gdLst/>
            <a:ahLst/>
            <a:cxnLst/>
            <a:rect l="l" t="t" r="r" b="b"/>
            <a:pathLst>
              <a:path w="2397311" h="1084783">
                <a:moveTo>
                  <a:pt x="0" y="0"/>
                </a:moveTo>
                <a:lnTo>
                  <a:pt x="2397311" y="0"/>
                </a:lnTo>
                <a:lnTo>
                  <a:pt x="2397311" y="1084784"/>
                </a:lnTo>
                <a:lnTo>
                  <a:pt x="0" y="108478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6590390" y="2774672"/>
            <a:ext cx="1730382" cy="1641700"/>
            <a:chOff x="0" y="0"/>
            <a:chExt cx="2307176" cy="2188933"/>
          </a:xfrm>
        </p:grpSpPr>
        <p:sp>
          <p:nvSpPr>
            <p:cNvPr id="4" name="Freeform 4"/>
            <p:cNvSpPr/>
            <p:nvPr/>
          </p:nvSpPr>
          <p:spPr>
            <a:xfrm>
              <a:off x="0" y="0"/>
              <a:ext cx="2307209" cy="2188972"/>
            </a:xfrm>
            <a:custGeom>
              <a:avLst/>
              <a:gdLst/>
              <a:ahLst/>
              <a:cxnLst/>
              <a:rect l="l" t="t" r="r" b="b"/>
              <a:pathLst>
                <a:path w="2307209" h="2188972">
                  <a:moveTo>
                    <a:pt x="0" y="0"/>
                  </a:moveTo>
                  <a:lnTo>
                    <a:pt x="2307209" y="0"/>
                  </a:lnTo>
                  <a:lnTo>
                    <a:pt x="2307209" y="2188972"/>
                  </a:lnTo>
                  <a:lnTo>
                    <a:pt x="0" y="2188972"/>
                  </a:lnTo>
                  <a:lnTo>
                    <a:pt x="0" y="0"/>
                  </a:lnTo>
                  <a:close/>
                </a:path>
              </a:pathLst>
            </a:custGeom>
            <a:blipFill>
              <a:blip r:embed="rId4"/>
              <a:stretch>
                <a:fillRect t="-124" r="1" b="-122"/>
              </a:stretch>
            </a:blipFill>
          </p:spPr>
          <p:txBody>
            <a:bodyPr/>
            <a:lstStyle/>
            <a:p>
              <a:endParaRPr lang="en-US"/>
            </a:p>
          </p:txBody>
        </p:sp>
      </p:grpSp>
      <p:grpSp>
        <p:nvGrpSpPr>
          <p:cNvPr id="5" name="Group 5"/>
          <p:cNvGrpSpPr/>
          <p:nvPr/>
        </p:nvGrpSpPr>
        <p:grpSpPr>
          <a:xfrm>
            <a:off x="7682590" y="2889004"/>
            <a:ext cx="1730382" cy="1641700"/>
            <a:chOff x="0" y="0"/>
            <a:chExt cx="2307176" cy="2188933"/>
          </a:xfrm>
        </p:grpSpPr>
        <p:sp>
          <p:nvSpPr>
            <p:cNvPr id="6" name="Freeform 6"/>
            <p:cNvSpPr/>
            <p:nvPr/>
          </p:nvSpPr>
          <p:spPr>
            <a:xfrm>
              <a:off x="0" y="0"/>
              <a:ext cx="2307209" cy="2188972"/>
            </a:xfrm>
            <a:custGeom>
              <a:avLst/>
              <a:gdLst/>
              <a:ahLst/>
              <a:cxnLst/>
              <a:rect l="l" t="t" r="r" b="b"/>
              <a:pathLst>
                <a:path w="2307209" h="2188972">
                  <a:moveTo>
                    <a:pt x="0" y="0"/>
                  </a:moveTo>
                  <a:lnTo>
                    <a:pt x="2307209" y="0"/>
                  </a:lnTo>
                  <a:lnTo>
                    <a:pt x="2307209" y="2188972"/>
                  </a:lnTo>
                  <a:lnTo>
                    <a:pt x="0" y="2188972"/>
                  </a:lnTo>
                  <a:lnTo>
                    <a:pt x="0" y="0"/>
                  </a:lnTo>
                  <a:close/>
                </a:path>
              </a:pathLst>
            </a:custGeom>
            <a:blipFill>
              <a:blip r:embed="rId4"/>
              <a:stretch>
                <a:fillRect t="-124" r="1" b="-122"/>
              </a:stretch>
            </a:blipFill>
          </p:spPr>
          <p:txBody>
            <a:bodyPr/>
            <a:lstStyle/>
            <a:p>
              <a:endParaRPr lang="en-US"/>
            </a:p>
          </p:txBody>
        </p:sp>
      </p:grpSp>
      <p:sp>
        <p:nvSpPr>
          <p:cNvPr id="7" name="Freeform 7"/>
          <p:cNvSpPr/>
          <p:nvPr/>
        </p:nvSpPr>
        <p:spPr>
          <a:xfrm>
            <a:off x="6828536" y="2930652"/>
            <a:ext cx="2090928" cy="220472"/>
          </a:xfrm>
          <a:custGeom>
            <a:avLst/>
            <a:gdLst/>
            <a:ahLst/>
            <a:cxnLst/>
            <a:rect l="l" t="t" r="r" b="b"/>
            <a:pathLst>
              <a:path w="2090928" h="220472">
                <a:moveTo>
                  <a:pt x="0" y="0"/>
                </a:moveTo>
                <a:lnTo>
                  <a:pt x="2090928" y="0"/>
                </a:lnTo>
                <a:lnTo>
                  <a:pt x="2090928" y="220472"/>
                </a:lnTo>
                <a:lnTo>
                  <a:pt x="0" y="220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6756908" y="2990088"/>
            <a:ext cx="2266696" cy="278892"/>
          </a:xfrm>
          <a:custGeom>
            <a:avLst/>
            <a:gdLst/>
            <a:ahLst/>
            <a:cxnLst/>
            <a:rect l="l" t="t" r="r" b="b"/>
            <a:pathLst>
              <a:path w="2266696" h="278892">
                <a:moveTo>
                  <a:pt x="0" y="0"/>
                </a:moveTo>
                <a:lnTo>
                  <a:pt x="2266696" y="0"/>
                </a:lnTo>
                <a:lnTo>
                  <a:pt x="2266696" y="278892"/>
                </a:lnTo>
                <a:lnTo>
                  <a:pt x="0" y="2788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6719316" y="3060700"/>
            <a:ext cx="2426208" cy="358140"/>
          </a:xfrm>
          <a:custGeom>
            <a:avLst/>
            <a:gdLst/>
            <a:ahLst/>
            <a:cxnLst/>
            <a:rect l="l" t="t" r="r" b="b"/>
            <a:pathLst>
              <a:path w="2426208" h="358140">
                <a:moveTo>
                  <a:pt x="0" y="0"/>
                </a:moveTo>
                <a:lnTo>
                  <a:pt x="2426208" y="0"/>
                </a:lnTo>
                <a:lnTo>
                  <a:pt x="2426208" y="358140"/>
                </a:lnTo>
                <a:lnTo>
                  <a:pt x="0" y="3581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6680708" y="3191764"/>
            <a:ext cx="2459228" cy="354076"/>
          </a:xfrm>
          <a:custGeom>
            <a:avLst/>
            <a:gdLst/>
            <a:ahLst/>
            <a:cxnLst/>
            <a:rect l="l" t="t" r="r" b="b"/>
            <a:pathLst>
              <a:path w="2459228" h="354076">
                <a:moveTo>
                  <a:pt x="0" y="0"/>
                </a:moveTo>
                <a:lnTo>
                  <a:pt x="2459228" y="0"/>
                </a:lnTo>
                <a:lnTo>
                  <a:pt x="2459228" y="354076"/>
                </a:lnTo>
                <a:lnTo>
                  <a:pt x="0" y="3540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6668516" y="3314192"/>
            <a:ext cx="2577084" cy="295148"/>
          </a:xfrm>
          <a:custGeom>
            <a:avLst/>
            <a:gdLst/>
            <a:ahLst/>
            <a:cxnLst/>
            <a:rect l="l" t="t" r="r" b="b"/>
            <a:pathLst>
              <a:path w="2577084" h="295148">
                <a:moveTo>
                  <a:pt x="0" y="0"/>
                </a:moveTo>
                <a:lnTo>
                  <a:pt x="2577084" y="0"/>
                </a:lnTo>
                <a:lnTo>
                  <a:pt x="2577084" y="295148"/>
                </a:lnTo>
                <a:lnTo>
                  <a:pt x="0" y="2951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7445248" y="3852164"/>
            <a:ext cx="410464" cy="60960"/>
          </a:xfrm>
          <a:custGeom>
            <a:avLst/>
            <a:gdLst/>
            <a:ahLst/>
            <a:cxnLst/>
            <a:rect l="l" t="t" r="r" b="b"/>
            <a:pathLst>
              <a:path w="410464" h="60960">
                <a:moveTo>
                  <a:pt x="0" y="0"/>
                </a:moveTo>
                <a:lnTo>
                  <a:pt x="410464" y="0"/>
                </a:lnTo>
                <a:lnTo>
                  <a:pt x="410464" y="60960"/>
                </a:lnTo>
                <a:lnTo>
                  <a:pt x="0" y="60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8382508" y="3818128"/>
            <a:ext cx="310388" cy="69596"/>
          </a:xfrm>
          <a:custGeom>
            <a:avLst/>
            <a:gdLst/>
            <a:ahLst/>
            <a:cxnLst/>
            <a:rect l="l" t="t" r="r" b="b"/>
            <a:pathLst>
              <a:path w="310388" h="69596">
                <a:moveTo>
                  <a:pt x="0" y="0"/>
                </a:moveTo>
                <a:lnTo>
                  <a:pt x="310388" y="0"/>
                </a:lnTo>
                <a:lnTo>
                  <a:pt x="310388" y="69596"/>
                </a:lnTo>
                <a:lnTo>
                  <a:pt x="0" y="695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9166352" y="3775964"/>
            <a:ext cx="384556" cy="85852"/>
          </a:xfrm>
          <a:custGeom>
            <a:avLst/>
            <a:gdLst/>
            <a:ahLst/>
            <a:cxnLst/>
            <a:rect l="l" t="t" r="r" b="b"/>
            <a:pathLst>
              <a:path w="384556" h="85852">
                <a:moveTo>
                  <a:pt x="0" y="0"/>
                </a:moveTo>
                <a:lnTo>
                  <a:pt x="384556" y="0"/>
                </a:lnTo>
                <a:lnTo>
                  <a:pt x="384556" y="85852"/>
                </a:lnTo>
                <a:lnTo>
                  <a:pt x="0" y="8585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7067296" y="2866644"/>
            <a:ext cx="1238504" cy="174752"/>
          </a:xfrm>
          <a:custGeom>
            <a:avLst/>
            <a:gdLst/>
            <a:ahLst/>
            <a:cxnLst/>
            <a:rect l="l" t="t" r="r" b="b"/>
            <a:pathLst>
              <a:path w="1238504" h="174752">
                <a:moveTo>
                  <a:pt x="0" y="0"/>
                </a:moveTo>
                <a:lnTo>
                  <a:pt x="1238504" y="0"/>
                </a:lnTo>
                <a:lnTo>
                  <a:pt x="1238504" y="174752"/>
                </a:lnTo>
                <a:lnTo>
                  <a:pt x="0" y="17475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8399780" y="2877312"/>
            <a:ext cx="402336" cy="125984"/>
          </a:xfrm>
          <a:custGeom>
            <a:avLst/>
            <a:gdLst/>
            <a:ahLst/>
            <a:cxnLst/>
            <a:rect l="l" t="t" r="r" b="b"/>
            <a:pathLst>
              <a:path w="402336" h="125984">
                <a:moveTo>
                  <a:pt x="0" y="0"/>
                </a:moveTo>
                <a:lnTo>
                  <a:pt x="402336" y="0"/>
                </a:lnTo>
                <a:lnTo>
                  <a:pt x="402336" y="125984"/>
                </a:lnTo>
                <a:lnTo>
                  <a:pt x="0" y="12598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8693404" y="2814828"/>
            <a:ext cx="156972" cy="88900"/>
          </a:xfrm>
          <a:custGeom>
            <a:avLst/>
            <a:gdLst/>
            <a:ahLst/>
            <a:cxnLst/>
            <a:rect l="l" t="t" r="r" b="b"/>
            <a:pathLst>
              <a:path w="156972" h="88900">
                <a:moveTo>
                  <a:pt x="0" y="0"/>
                </a:moveTo>
                <a:lnTo>
                  <a:pt x="156972" y="0"/>
                </a:lnTo>
                <a:lnTo>
                  <a:pt x="156972" y="88900"/>
                </a:lnTo>
                <a:lnTo>
                  <a:pt x="0" y="889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8" name="Freeform 18"/>
          <p:cNvSpPr/>
          <p:nvPr/>
        </p:nvSpPr>
        <p:spPr>
          <a:xfrm>
            <a:off x="7669276" y="2835148"/>
            <a:ext cx="228600" cy="28448"/>
          </a:xfrm>
          <a:custGeom>
            <a:avLst/>
            <a:gdLst/>
            <a:ahLst/>
            <a:cxnLst/>
            <a:rect l="l" t="t" r="r" b="b"/>
            <a:pathLst>
              <a:path w="228600" h="28448">
                <a:moveTo>
                  <a:pt x="0" y="0"/>
                </a:moveTo>
                <a:lnTo>
                  <a:pt x="228600" y="0"/>
                </a:lnTo>
                <a:lnTo>
                  <a:pt x="228600" y="28448"/>
                </a:lnTo>
                <a:lnTo>
                  <a:pt x="0" y="2844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9" name="Freeform 19"/>
          <p:cNvSpPr/>
          <p:nvPr/>
        </p:nvSpPr>
        <p:spPr>
          <a:xfrm>
            <a:off x="5910833" y="409322"/>
            <a:ext cx="756842" cy="1548525"/>
          </a:xfrm>
          <a:custGeom>
            <a:avLst/>
            <a:gdLst/>
            <a:ahLst/>
            <a:cxnLst/>
            <a:rect l="l" t="t" r="r" b="b"/>
            <a:pathLst>
              <a:path w="756842" h="1548525">
                <a:moveTo>
                  <a:pt x="0" y="0"/>
                </a:moveTo>
                <a:lnTo>
                  <a:pt x="756842" y="0"/>
                </a:lnTo>
                <a:lnTo>
                  <a:pt x="756842" y="1548525"/>
                </a:lnTo>
                <a:lnTo>
                  <a:pt x="0" y="1548525"/>
                </a:lnTo>
                <a:lnTo>
                  <a:pt x="0" y="0"/>
                </a:lnTo>
                <a:close/>
              </a:path>
            </a:pathLst>
          </a:custGeom>
          <a:blipFill>
            <a:blip r:embed="rId29"/>
            <a:stretch>
              <a:fillRect/>
            </a:stretch>
          </a:blipFill>
        </p:spPr>
        <p:txBody>
          <a:bodyPr/>
          <a:lstStyle/>
          <a:p>
            <a:endParaRPr lang="en-US"/>
          </a:p>
        </p:txBody>
      </p:sp>
      <p:sp>
        <p:nvSpPr>
          <p:cNvPr id="20" name="Freeform 20"/>
          <p:cNvSpPr/>
          <p:nvPr/>
        </p:nvSpPr>
        <p:spPr>
          <a:xfrm>
            <a:off x="6618473" y="2877312"/>
            <a:ext cx="2794499" cy="1599851"/>
          </a:xfrm>
          <a:custGeom>
            <a:avLst/>
            <a:gdLst/>
            <a:ahLst/>
            <a:cxnLst/>
            <a:rect l="l" t="t" r="r" b="b"/>
            <a:pathLst>
              <a:path w="2794499" h="1599851">
                <a:moveTo>
                  <a:pt x="0" y="0"/>
                </a:moveTo>
                <a:lnTo>
                  <a:pt x="2794499" y="0"/>
                </a:lnTo>
                <a:lnTo>
                  <a:pt x="2794499" y="1599851"/>
                </a:lnTo>
                <a:lnTo>
                  <a:pt x="0" y="159985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1" name="Freeform 21"/>
          <p:cNvSpPr/>
          <p:nvPr/>
        </p:nvSpPr>
        <p:spPr>
          <a:xfrm>
            <a:off x="500837" y="3889819"/>
            <a:ext cx="2397311" cy="1084783"/>
          </a:xfrm>
          <a:custGeom>
            <a:avLst/>
            <a:gdLst/>
            <a:ahLst/>
            <a:cxnLst/>
            <a:rect l="l" t="t" r="r" b="b"/>
            <a:pathLst>
              <a:path w="2397311" h="1084783">
                <a:moveTo>
                  <a:pt x="0" y="0"/>
                </a:moveTo>
                <a:lnTo>
                  <a:pt x="2397311" y="0"/>
                </a:lnTo>
                <a:lnTo>
                  <a:pt x="2397311" y="1084784"/>
                </a:lnTo>
                <a:lnTo>
                  <a:pt x="0" y="1084784"/>
                </a:lnTo>
                <a:lnTo>
                  <a:pt x="0" y="0"/>
                </a:lnTo>
                <a:close/>
              </a:path>
            </a:pathLst>
          </a:custGeom>
          <a:blipFill>
            <a:blip r:embed="rId3"/>
            <a:stretch>
              <a:fillRect/>
            </a:stretch>
          </a:blipFill>
        </p:spPr>
        <p:txBody>
          <a:bodyPr/>
          <a:lstStyle/>
          <a:p>
            <a:endParaRPr lang="en-US"/>
          </a:p>
        </p:txBody>
      </p:sp>
      <p:sp>
        <p:nvSpPr>
          <p:cNvPr id="22" name="Freeform 22"/>
          <p:cNvSpPr/>
          <p:nvPr/>
        </p:nvSpPr>
        <p:spPr>
          <a:xfrm>
            <a:off x="731520" y="3363163"/>
            <a:ext cx="1950720" cy="997306"/>
          </a:xfrm>
          <a:custGeom>
            <a:avLst/>
            <a:gdLst/>
            <a:ahLst/>
            <a:cxnLst/>
            <a:rect l="l" t="t" r="r" b="b"/>
            <a:pathLst>
              <a:path w="1950720" h="997306">
                <a:moveTo>
                  <a:pt x="0" y="0"/>
                </a:moveTo>
                <a:lnTo>
                  <a:pt x="1950720" y="0"/>
                </a:lnTo>
                <a:lnTo>
                  <a:pt x="1950720" y="997306"/>
                </a:lnTo>
                <a:lnTo>
                  <a:pt x="0" y="9973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3" name="Freeform 23"/>
          <p:cNvSpPr/>
          <p:nvPr/>
        </p:nvSpPr>
        <p:spPr>
          <a:xfrm>
            <a:off x="1172586" y="3418840"/>
            <a:ext cx="541978" cy="326542"/>
          </a:xfrm>
          <a:custGeom>
            <a:avLst/>
            <a:gdLst/>
            <a:ahLst/>
            <a:cxnLst/>
            <a:rect l="l" t="t" r="r" b="b"/>
            <a:pathLst>
              <a:path w="541978" h="326542">
                <a:moveTo>
                  <a:pt x="0" y="0"/>
                </a:moveTo>
                <a:lnTo>
                  <a:pt x="541978" y="0"/>
                </a:lnTo>
                <a:lnTo>
                  <a:pt x="541978" y="326542"/>
                </a:lnTo>
                <a:lnTo>
                  <a:pt x="0" y="32654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4" name="Freeform 24"/>
          <p:cNvSpPr/>
          <p:nvPr/>
        </p:nvSpPr>
        <p:spPr>
          <a:xfrm>
            <a:off x="1684420" y="3418840"/>
            <a:ext cx="541978" cy="326542"/>
          </a:xfrm>
          <a:custGeom>
            <a:avLst/>
            <a:gdLst/>
            <a:ahLst/>
            <a:cxnLst/>
            <a:rect l="l" t="t" r="r" b="b"/>
            <a:pathLst>
              <a:path w="541978" h="326542">
                <a:moveTo>
                  <a:pt x="0" y="0"/>
                </a:moveTo>
                <a:lnTo>
                  <a:pt x="541979" y="0"/>
                </a:lnTo>
                <a:lnTo>
                  <a:pt x="541979" y="326542"/>
                </a:lnTo>
                <a:lnTo>
                  <a:pt x="0" y="326542"/>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5" name="Freeform 25"/>
          <p:cNvSpPr/>
          <p:nvPr/>
        </p:nvSpPr>
        <p:spPr>
          <a:xfrm>
            <a:off x="3634939" y="3889819"/>
            <a:ext cx="2397311" cy="1084783"/>
          </a:xfrm>
          <a:custGeom>
            <a:avLst/>
            <a:gdLst/>
            <a:ahLst/>
            <a:cxnLst/>
            <a:rect l="l" t="t" r="r" b="b"/>
            <a:pathLst>
              <a:path w="2397311" h="1084783">
                <a:moveTo>
                  <a:pt x="0" y="0"/>
                </a:moveTo>
                <a:lnTo>
                  <a:pt x="2397311" y="0"/>
                </a:lnTo>
                <a:lnTo>
                  <a:pt x="2397311" y="1084784"/>
                </a:lnTo>
                <a:lnTo>
                  <a:pt x="0" y="1084784"/>
                </a:lnTo>
                <a:lnTo>
                  <a:pt x="0" y="0"/>
                </a:lnTo>
                <a:close/>
              </a:path>
            </a:pathLst>
          </a:custGeom>
          <a:blipFill>
            <a:blip r:embed="rId3"/>
            <a:stretch>
              <a:fillRect/>
            </a:stretch>
          </a:blipFill>
        </p:spPr>
        <p:txBody>
          <a:bodyPr/>
          <a:lstStyle/>
          <a:p>
            <a:endParaRPr lang="en-US"/>
          </a:p>
        </p:txBody>
      </p:sp>
      <p:sp>
        <p:nvSpPr>
          <p:cNvPr id="26" name="Freeform 26"/>
          <p:cNvSpPr/>
          <p:nvPr/>
        </p:nvSpPr>
        <p:spPr>
          <a:xfrm>
            <a:off x="4119184" y="3044444"/>
            <a:ext cx="1585951" cy="1463040"/>
          </a:xfrm>
          <a:custGeom>
            <a:avLst/>
            <a:gdLst/>
            <a:ahLst/>
            <a:cxnLst/>
            <a:rect l="l" t="t" r="r" b="b"/>
            <a:pathLst>
              <a:path w="1585951" h="1463040">
                <a:moveTo>
                  <a:pt x="0" y="0"/>
                </a:moveTo>
                <a:lnTo>
                  <a:pt x="1585951" y="0"/>
                </a:lnTo>
                <a:lnTo>
                  <a:pt x="1585951" y="1463040"/>
                </a:lnTo>
                <a:lnTo>
                  <a:pt x="0" y="14630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7" name="Freeform 27"/>
          <p:cNvSpPr/>
          <p:nvPr/>
        </p:nvSpPr>
        <p:spPr>
          <a:xfrm>
            <a:off x="4985260" y="3709854"/>
            <a:ext cx="428139" cy="795528"/>
          </a:xfrm>
          <a:custGeom>
            <a:avLst/>
            <a:gdLst/>
            <a:ahLst/>
            <a:cxnLst/>
            <a:rect l="l" t="t" r="r" b="b"/>
            <a:pathLst>
              <a:path w="428139" h="795528">
                <a:moveTo>
                  <a:pt x="0" y="0"/>
                </a:moveTo>
                <a:lnTo>
                  <a:pt x="428139" y="0"/>
                </a:lnTo>
                <a:lnTo>
                  <a:pt x="428139" y="795528"/>
                </a:lnTo>
                <a:lnTo>
                  <a:pt x="0" y="795528"/>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8" name="Freeform 28"/>
          <p:cNvSpPr/>
          <p:nvPr/>
        </p:nvSpPr>
        <p:spPr>
          <a:xfrm>
            <a:off x="4575825" y="3913124"/>
            <a:ext cx="336887" cy="668909"/>
          </a:xfrm>
          <a:custGeom>
            <a:avLst/>
            <a:gdLst/>
            <a:ahLst/>
            <a:cxnLst/>
            <a:rect l="l" t="t" r="r" b="b"/>
            <a:pathLst>
              <a:path w="336887" h="668909">
                <a:moveTo>
                  <a:pt x="0" y="0"/>
                </a:moveTo>
                <a:lnTo>
                  <a:pt x="336887" y="0"/>
                </a:lnTo>
                <a:lnTo>
                  <a:pt x="336887" y="668909"/>
                </a:lnTo>
                <a:lnTo>
                  <a:pt x="0" y="668909"/>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9" name="Freeform 29"/>
          <p:cNvSpPr/>
          <p:nvPr/>
        </p:nvSpPr>
        <p:spPr>
          <a:xfrm>
            <a:off x="394534" y="2246814"/>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30" name="TextBox 30"/>
          <p:cNvSpPr txBox="1"/>
          <p:nvPr/>
        </p:nvSpPr>
        <p:spPr>
          <a:xfrm>
            <a:off x="3672924" y="5154567"/>
            <a:ext cx="2522483" cy="729513"/>
          </a:xfrm>
          <a:prstGeom prst="rect">
            <a:avLst/>
          </a:prstGeom>
        </p:spPr>
        <p:txBody>
          <a:bodyPr lIns="0" tIns="0" rIns="0" bIns="0" rtlCol="0" anchor="t">
            <a:spAutoFit/>
          </a:bodyPr>
          <a:lstStyle/>
          <a:p>
            <a:pPr algn="ctr">
              <a:lnSpc>
                <a:spcPts val="2837"/>
              </a:lnSpc>
            </a:pPr>
            <a:r>
              <a:rPr lang="en-US" sz="2026" dirty="0">
                <a:solidFill>
                  <a:srgbClr val="181818"/>
                </a:solidFill>
                <a:latin typeface="Calibri (MS) Bold"/>
              </a:rPr>
              <a:t>Do not store chemicals with food.</a:t>
            </a:r>
          </a:p>
        </p:txBody>
      </p:sp>
      <p:sp>
        <p:nvSpPr>
          <p:cNvPr id="31" name="Freeform 31"/>
          <p:cNvSpPr/>
          <p:nvPr/>
        </p:nvSpPr>
        <p:spPr>
          <a:xfrm>
            <a:off x="3465566" y="2275209"/>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32" name="Freeform 32"/>
          <p:cNvSpPr/>
          <p:nvPr/>
        </p:nvSpPr>
        <p:spPr>
          <a:xfrm>
            <a:off x="6545675" y="2237533"/>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33" name="TextBox 33"/>
          <p:cNvSpPr txBox="1"/>
          <p:nvPr/>
        </p:nvSpPr>
        <p:spPr>
          <a:xfrm>
            <a:off x="493536" y="5077667"/>
            <a:ext cx="2647743" cy="729513"/>
          </a:xfrm>
          <a:prstGeom prst="rect">
            <a:avLst/>
          </a:prstGeom>
        </p:spPr>
        <p:txBody>
          <a:bodyPr lIns="0" tIns="0" rIns="0" bIns="0" rtlCol="0" anchor="t">
            <a:spAutoFit/>
          </a:bodyPr>
          <a:lstStyle/>
          <a:p>
            <a:pPr algn="ctr">
              <a:lnSpc>
                <a:spcPts val="2837"/>
              </a:lnSpc>
            </a:pPr>
            <a:r>
              <a:rPr lang="en-US" sz="2026">
                <a:solidFill>
                  <a:srgbClr val="181818"/>
                </a:solidFill>
                <a:latin typeface="Calibri (MS) Bold"/>
              </a:rPr>
              <a:t>Do not store raw food above ready to eat food.</a:t>
            </a:r>
          </a:p>
        </p:txBody>
      </p:sp>
      <p:sp>
        <p:nvSpPr>
          <p:cNvPr id="34" name="TextBox 34"/>
          <p:cNvSpPr txBox="1"/>
          <p:nvPr/>
        </p:nvSpPr>
        <p:spPr>
          <a:xfrm>
            <a:off x="6803490" y="5128634"/>
            <a:ext cx="2522483" cy="729513"/>
          </a:xfrm>
          <a:prstGeom prst="rect">
            <a:avLst/>
          </a:prstGeom>
        </p:spPr>
        <p:txBody>
          <a:bodyPr lIns="0" tIns="0" rIns="0" bIns="0" rtlCol="0" anchor="t">
            <a:spAutoFit/>
          </a:bodyPr>
          <a:lstStyle/>
          <a:p>
            <a:pPr algn="ctr">
              <a:lnSpc>
                <a:spcPts val="2837"/>
              </a:lnSpc>
            </a:pPr>
            <a:r>
              <a:rPr lang="en-US" sz="2026" dirty="0">
                <a:solidFill>
                  <a:srgbClr val="181818"/>
                </a:solidFill>
                <a:latin typeface="Calibri (MS) Bold"/>
              </a:rPr>
              <a:t>Use a thermal blanket to keep food cold.</a:t>
            </a:r>
          </a:p>
        </p:txBody>
      </p:sp>
      <p:sp>
        <p:nvSpPr>
          <p:cNvPr id="35" name="TextBox 35"/>
          <p:cNvSpPr txBox="1"/>
          <p:nvPr/>
        </p:nvSpPr>
        <p:spPr>
          <a:xfrm>
            <a:off x="353860" y="726684"/>
            <a:ext cx="7530648" cy="560070"/>
          </a:xfrm>
          <a:prstGeom prst="rect">
            <a:avLst/>
          </a:prstGeom>
        </p:spPr>
        <p:txBody>
          <a:bodyPr lIns="0" tIns="0" rIns="0" bIns="0" rtlCol="0" anchor="t">
            <a:spAutoFit/>
          </a:bodyPr>
          <a:lstStyle/>
          <a:p>
            <a:pPr algn="l">
              <a:lnSpc>
                <a:spcPts val="3840"/>
              </a:lnSpc>
            </a:pPr>
            <a:r>
              <a:rPr lang="en-US" sz="4999">
                <a:solidFill>
                  <a:srgbClr val="181818"/>
                </a:solidFill>
                <a:latin typeface="Roboto Bold"/>
              </a:rPr>
              <a:t>Knowledge Check</a:t>
            </a:r>
          </a:p>
        </p:txBody>
      </p:sp>
      <p:sp>
        <p:nvSpPr>
          <p:cNvPr id="36" name="TextBox 36"/>
          <p:cNvSpPr txBox="1"/>
          <p:nvPr/>
        </p:nvSpPr>
        <p:spPr>
          <a:xfrm>
            <a:off x="382896" y="1325281"/>
            <a:ext cx="5030503" cy="644525"/>
          </a:xfrm>
          <a:prstGeom prst="rect">
            <a:avLst/>
          </a:prstGeom>
        </p:spPr>
        <p:txBody>
          <a:bodyPr lIns="0" tIns="0" rIns="0" bIns="0" rtlCol="0" anchor="t">
            <a:spAutoFit/>
          </a:bodyPr>
          <a:lstStyle/>
          <a:p>
            <a:pPr>
              <a:lnSpc>
                <a:spcPts val="1600"/>
              </a:lnSpc>
            </a:pPr>
            <a:r>
              <a:rPr lang="en-US" sz="2000">
                <a:solidFill>
                  <a:srgbClr val="181818"/>
                </a:solidFill>
                <a:latin typeface="Roboto"/>
              </a:rPr>
              <a:t>Identify each scenario where a mistake was made in loading.</a:t>
            </a:r>
          </a:p>
          <a:p>
            <a:pPr algn="l">
              <a:lnSpc>
                <a:spcPts val="1600"/>
              </a:lnSpc>
            </a:pPr>
            <a:endParaRPr lang="en-US" sz="2000">
              <a:solidFill>
                <a:srgbClr val="181818"/>
              </a:solidFill>
              <a:latin typeface="Roboto"/>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58695" y="1099283"/>
            <a:ext cx="6036211" cy="526542"/>
          </a:xfrm>
          <a:prstGeom prst="rect">
            <a:avLst/>
          </a:prstGeom>
        </p:spPr>
        <p:txBody>
          <a:bodyPr lIns="0" tIns="0" rIns="0" bIns="0" rtlCol="0" anchor="t">
            <a:spAutoFit/>
          </a:bodyPr>
          <a:lstStyle/>
          <a:p>
            <a:pPr algn="ctr">
              <a:lnSpc>
                <a:spcPts val="3888"/>
              </a:lnSpc>
            </a:pPr>
            <a:r>
              <a:rPr lang="en-US" sz="4320">
                <a:solidFill>
                  <a:srgbClr val="000000"/>
                </a:solidFill>
                <a:latin typeface="Roboto Bold"/>
              </a:rPr>
              <a:t>STORING FOOD SAFELY</a:t>
            </a:r>
          </a:p>
        </p:txBody>
      </p:sp>
      <p:grpSp>
        <p:nvGrpSpPr>
          <p:cNvPr id="3" name="Group 3"/>
          <p:cNvGrpSpPr/>
          <p:nvPr/>
        </p:nvGrpSpPr>
        <p:grpSpPr>
          <a:xfrm>
            <a:off x="1354842" y="5747575"/>
            <a:ext cx="1573444" cy="1404298"/>
            <a:chOff x="0" y="0"/>
            <a:chExt cx="2097925" cy="1872397"/>
          </a:xfrm>
          <a:solidFill>
            <a:srgbClr val="E3F2CF"/>
          </a:solidFill>
        </p:grpSpPr>
        <p:sp>
          <p:nvSpPr>
            <p:cNvPr id="4" name="Freeform 4"/>
            <p:cNvSpPr/>
            <p:nvPr/>
          </p:nvSpPr>
          <p:spPr>
            <a:xfrm>
              <a:off x="0" y="0"/>
              <a:ext cx="2097913" cy="1872361"/>
            </a:xfrm>
            <a:custGeom>
              <a:avLst/>
              <a:gdLst/>
              <a:ahLst/>
              <a:cxnLst/>
              <a:rect l="l" t="t" r="r" b="b"/>
              <a:pathLst>
                <a:path w="2097913" h="1872361">
                  <a:moveTo>
                    <a:pt x="0" y="0"/>
                  </a:moveTo>
                  <a:lnTo>
                    <a:pt x="2097913" y="0"/>
                  </a:lnTo>
                  <a:lnTo>
                    <a:pt x="2097913" y="1872361"/>
                  </a:lnTo>
                  <a:lnTo>
                    <a:pt x="0" y="1872361"/>
                  </a:lnTo>
                  <a:lnTo>
                    <a:pt x="0" y="0"/>
                  </a:lnTo>
                  <a:close/>
                </a:path>
              </a:pathLst>
            </a:custGeom>
            <a:grpFill/>
            <a:ln w="12700">
              <a:solidFill>
                <a:srgbClr val="000000"/>
              </a:solidFill>
            </a:ln>
          </p:spPr>
          <p:txBody>
            <a:bodyPr/>
            <a:lstStyle/>
            <a:p>
              <a:endParaRPr lang="en-US"/>
            </a:p>
          </p:txBody>
        </p:sp>
      </p:grpSp>
      <p:sp>
        <p:nvSpPr>
          <p:cNvPr id="5" name="TextBox 5"/>
          <p:cNvSpPr txBox="1"/>
          <p:nvPr/>
        </p:nvSpPr>
        <p:spPr>
          <a:xfrm>
            <a:off x="1463641" y="6116825"/>
            <a:ext cx="1355846" cy="756285"/>
          </a:xfrm>
          <a:prstGeom prst="rect">
            <a:avLst/>
          </a:prstGeom>
        </p:spPr>
        <p:txBody>
          <a:bodyPr lIns="0" tIns="0" rIns="0" bIns="0" rtlCol="0" anchor="t">
            <a:spAutoFit/>
          </a:bodyPr>
          <a:lstStyle/>
          <a:p>
            <a:pPr algn="ctr">
              <a:lnSpc>
                <a:spcPts val="1440"/>
              </a:lnSpc>
            </a:pPr>
            <a:r>
              <a:rPr lang="en-US" sz="1600">
                <a:solidFill>
                  <a:srgbClr val="181818"/>
                </a:solidFill>
                <a:latin typeface="Roboto Bold"/>
                <a:ea typeface="Roboto Bold"/>
              </a:rPr>
              <a:t>Store refrigerated food at 41°F or lower.</a:t>
            </a:r>
          </a:p>
        </p:txBody>
      </p:sp>
      <p:grpSp>
        <p:nvGrpSpPr>
          <p:cNvPr id="6" name="Group 6"/>
          <p:cNvGrpSpPr/>
          <p:nvPr/>
        </p:nvGrpSpPr>
        <p:grpSpPr>
          <a:xfrm>
            <a:off x="3110747" y="5747575"/>
            <a:ext cx="1573444" cy="1404298"/>
            <a:chOff x="0" y="0"/>
            <a:chExt cx="2097925" cy="1872397"/>
          </a:xfrm>
          <a:solidFill>
            <a:srgbClr val="E3F2CF"/>
          </a:solidFill>
        </p:grpSpPr>
        <p:sp>
          <p:nvSpPr>
            <p:cNvPr id="7" name="Freeform 7"/>
            <p:cNvSpPr/>
            <p:nvPr/>
          </p:nvSpPr>
          <p:spPr>
            <a:xfrm flipH="1" flipV="1">
              <a:off x="0" y="0"/>
              <a:ext cx="2097913" cy="1872361"/>
            </a:xfrm>
            <a:custGeom>
              <a:avLst/>
              <a:gdLst/>
              <a:ahLst/>
              <a:cxnLst/>
              <a:rect l="l" t="t" r="r" b="b"/>
              <a:pathLst>
                <a:path w="2097913" h="1872361">
                  <a:moveTo>
                    <a:pt x="2097913" y="1872361"/>
                  </a:moveTo>
                  <a:lnTo>
                    <a:pt x="0" y="1872361"/>
                  </a:lnTo>
                  <a:lnTo>
                    <a:pt x="0" y="0"/>
                  </a:lnTo>
                  <a:lnTo>
                    <a:pt x="2097913" y="0"/>
                  </a:lnTo>
                  <a:lnTo>
                    <a:pt x="2097913" y="1872361"/>
                  </a:lnTo>
                  <a:close/>
                </a:path>
              </a:pathLst>
            </a:custGeom>
            <a:grpFill/>
            <a:ln w="12700">
              <a:solidFill>
                <a:srgbClr val="000000"/>
              </a:solidFill>
            </a:ln>
          </p:spPr>
          <p:txBody>
            <a:bodyPr/>
            <a:lstStyle/>
            <a:p>
              <a:endParaRPr lang="en-US"/>
            </a:p>
          </p:txBody>
        </p:sp>
      </p:grpSp>
      <p:sp>
        <p:nvSpPr>
          <p:cNvPr id="8" name="TextBox 8"/>
          <p:cNvSpPr txBox="1"/>
          <p:nvPr/>
        </p:nvSpPr>
        <p:spPr>
          <a:xfrm>
            <a:off x="3247101" y="6116825"/>
            <a:ext cx="1335824" cy="756285"/>
          </a:xfrm>
          <a:prstGeom prst="rect">
            <a:avLst/>
          </a:prstGeom>
        </p:spPr>
        <p:txBody>
          <a:bodyPr lIns="0" tIns="0" rIns="0" bIns="0" rtlCol="0" anchor="t">
            <a:spAutoFit/>
          </a:bodyPr>
          <a:lstStyle/>
          <a:p>
            <a:pPr algn="ctr">
              <a:lnSpc>
                <a:spcPts val="1440"/>
              </a:lnSpc>
            </a:pPr>
            <a:r>
              <a:rPr lang="en-US" sz="1600">
                <a:solidFill>
                  <a:srgbClr val="181818"/>
                </a:solidFill>
                <a:latin typeface="Roboto Bold"/>
                <a:ea typeface="Roboto Bold"/>
              </a:rPr>
              <a:t>Keep frozen food frozen solid at 0°F or below.</a:t>
            </a:r>
          </a:p>
        </p:txBody>
      </p:sp>
      <p:grpSp>
        <p:nvGrpSpPr>
          <p:cNvPr id="9" name="Group 9"/>
          <p:cNvGrpSpPr/>
          <p:nvPr/>
        </p:nvGrpSpPr>
        <p:grpSpPr>
          <a:xfrm>
            <a:off x="6177980" y="3547198"/>
            <a:ext cx="1573444" cy="1404298"/>
            <a:chOff x="0" y="0"/>
            <a:chExt cx="2097925" cy="1872397"/>
          </a:xfrm>
          <a:solidFill>
            <a:srgbClr val="E3F2CF"/>
          </a:solidFill>
        </p:grpSpPr>
        <p:sp>
          <p:nvSpPr>
            <p:cNvPr id="10" name="Freeform 10"/>
            <p:cNvSpPr/>
            <p:nvPr/>
          </p:nvSpPr>
          <p:spPr>
            <a:xfrm>
              <a:off x="0" y="0"/>
              <a:ext cx="2097913" cy="1872361"/>
            </a:xfrm>
            <a:custGeom>
              <a:avLst/>
              <a:gdLst/>
              <a:ahLst/>
              <a:cxnLst/>
              <a:rect l="l" t="t" r="r" b="b"/>
              <a:pathLst>
                <a:path w="2097913" h="1872361">
                  <a:moveTo>
                    <a:pt x="0" y="0"/>
                  </a:moveTo>
                  <a:lnTo>
                    <a:pt x="2097913" y="0"/>
                  </a:lnTo>
                  <a:lnTo>
                    <a:pt x="2097913" y="1872361"/>
                  </a:lnTo>
                  <a:lnTo>
                    <a:pt x="0" y="1872361"/>
                  </a:lnTo>
                  <a:lnTo>
                    <a:pt x="0" y="0"/>
                  </a:lnTo>
                  <a:close/>
                </a:path>
              </a:pathLst>
            </a:custGeom>
            <a:grpFill/>
            <a:ln w="12700">
              <a:solidFill>
                <a:srgbClr val="000000"/>
              </a:solidFill>
            </a:ln>
          </p:spPr>
          <p:txBody>
            <a:bodyPr/>
            <a:lstStyle/>
            <a:p>
              <a:endParaRPr lang="en-US"/>
            </a:p>
          </p:txBody>
        </p:sp>
      </p:grpSp>
      <p:sp>
        <p:nvSpPr>
          <p:cNvPr id="11" name="TextBox 11"/>
          <p:cNvSpPr txBox="1"/>
          <p:nvPr/>
        </p:nvSpPr>
        <p:spPr>
          <a:xfrm>
            <a:off x="6272488" y="3771552"/>
            <a:ext cx="1384428" cy="937260"/>
          </a:xfrm>
          <a:prstGeom prst="rect">
            <a:avLst/>
          </a:prstGeom>
        </p:spPr>
        <p:txBody>
          <a:bodyPr lIns="0" tIns="0" rIns="0" bIns="0" rtlCol="0" anchor="t">
            <a:spAutoFit/>
          </a:bodyPr>
          <a:lstStyle/>
          <a:p>
            <a:pPr algn="ctr">
              <a:lnSpc>
                <a:spcPts val="1440"/>
              </a:lnSpc>
            </a:pPr>
            <a:r>
              <a:rPr lang="en-US" sz="1600" dirty="0">
                <a:solidFill>
                  <a:srgbClr val="181818"/>
                </a:solidFill>
                <a:latin typeface="Roboto Bold"/>
              </a:rPr>
              <a:t>Store food only in designated food-storage areas.</a:t>
            </a:r>
          </a:p>
        </p:txBody>
      </p:sp>
      <p:grpSp>
        <p:nvGrpSpPr>
          <p:cNvPr id="12" name="Group 12"/>
          <p:cNvGrpSpPr/>
          <p:nvPr/>
        </p:nvGrpSpPr>
        <p:grpSpPr>
          <a:xfrm>
            <a:off x="7894083" y="3547198"/>
            <a:ext cx="1573444" cy="1404298"/>
            <a:chOff x="0" y="0"/>
            <a:chExt cx="2097925" cy="1872397"/>
          </a:xfrm>
          <a:solidFill>
            <a:srgbClr val="E3F2CF"/>
          </a:solidFill>
        </p:grpSpPr>
        <p:sp>
          <p:nvSpPr>
            <p:cNvPr id="13" name="Freeform 13"/>
            <p:cNvSpPr/>
            <p:nvPr/>
          </p:nvSpPr>
          <p:spPr>
            <a:xfrm>
              <a:off x="0" y="0"/>
              <a:ext cx="2097913" cy="1872361"/>
            </a:xfrm>
            <a:custGeom>
              <a:avLst/>
              <a:gdLst/>
              <a:ahLst/>
              <a:cxnLst/>
              <a:rect l="l" t="t" r="r" b="b"/>
              <a:pathLst>
                <a:path w="2097913" h="1872361">
                  <a:moveTo>
                    <a:pt x="0" y="0"/>
                  </a:moveTo>
                  <a:lnTo>
                    <a:pt x="2097913" y="0"/>
                  </a:lnTo>
                  <a:lnTo>
                    <a:pt x="2097913" y="1872361"/>
                  </a:lnTo>
                  <a:lnTo>
                    <a:pt x="0" y="1872361"/>
                  </a:lnTo>
                  <a:lnTo>
                    <a:pt x="0" y="0"/>
                  </a:lnTo>
                  <a:close/>
                </a:path>
              </a:pathLst>
            </a:custGeom>
            <a:grpFill/>
            <a:ln w="12700">
              <a:solidFill>
                <a:srgbClr val="000000"/>
              </a:solidFill>
            </a:ln>
          </p:spPr>
          <p:txBody>
            <a:bodyPr/>
            <a:lstStyle/>
            <a:p>
              <a:endParaRPr lang="en-US"/>
            </a:p>
          </p:txBody>
        </p:sp>
      </p:grpSp>
      <p:sp>
        <p:nvSpPr>
          <p:cNvPr id="14" name="TextBox 14"/>
          <p:cNvSpPr txBox="1"/>
          <p:nvPr/>
        </p:nvSpPr>
        <p:spPr>
          <a:xfrm>
            <a:off x="8005346" y="3757642"/>
            <a:ext cx="1391519" cy="937260"/>
          </a:xfrm>
          <a:prstGeom prst="rect">
            <a:avLst/>
          </a:prstGeom>
        </p:spPr>
        <p:txBody>
          <a:bodyPr lIns="0" tIns="0" rIns="0" bIns="0" rtlCol="0" anchor="t">
            <a:spAutoFit/>
          </a:bodyPr>
          <a:lstStyle/>
          <a:p>
            <a:pPr algn="ctr">
              <a:lnSpc>
                <a:spcPts val="1440"/>
              </a:lnSpc>
            </a:pPr>
            <a:r>
              <a:rPr lang="en-US" sz="1600" dirty="0">
                <a:solidFill>
                  <a:srgbClr val="181818"/>
                </a:solidFill>
                <a:latin typeface="Roboto Bold"/>
              </a:rPr>
              <a:t>Store food off the floor and away from the walls and ceiling.</a:t>
            </a:r>
          </a:p>
        </p:txBody>
      </p:sp>
      <p:grpSp>
        <p:nvGrpSpPr>
          <p:cNvPr id="15" name="Group 15"/>
          <p:cNvGrpSpPr/>
          <p:nvPr/>
        </p:nvGrpSpPr>
        <p:grpSpPr>
          <a:xfrm>
            <a:off x="4866653" y="5747575"/>
            <a:ext cx="1573444" cy="1404298"/>
            <a:chOff x="0" y="0"/>
            <a:chExt cx="2097925" cy="1872397"/>
          </a:xfrm>
          <a:solidFill>
            <a:srgbClr val="E3F2CF"/>
          </a:solidFill>
        </p:grpSpPr>
        <p:sp>
          <p:nvSpPr>
            <p:cNvPr id="16" name="Freeform 16"/>
            <p:cNvSpPr/>
            <p:nvPr/>
          </p:nvSpPr>
          <p:spPr>
            <a:xfrm>
              <a:off x="0" y="0"/>
              <a:ext cx="2097913" cy="1872361"/>
            </a:xfrm>
            <a:custGeom>
              <a:avLst/>
              <a:gdLst/>
              <a:ahLst/>
              <a:cxnLst/>
              <a:rect l="l" t="t" r="r" b="b"/>
              <a:pathLst>
                <a:path w="2097913" h="1872361">
                  <a:moveTo>
                    <a:pt x="0" y="0"/>
                  </a:moveTo>
                  <a:lnTo>
                    <a:pt x="2097913" y="0"/>
                  </a:lnTo>
                  <a:lnTo>
                    <a:pt x="2097913" y="1872361"/>
                  </a:lnTo>
                  <a:lnTo>
                    <a:pt x="0" y="1872361"/>
                  </a:lnTo>
                  <a:lnTo>
                    <a:pt x="0" y="0"/>
                  </a:lnTo>
                  <a:close/>
                </a:path>
              </a:pathLst>
            </a:custGeom>
            <a:grpFill/>
            <a:ln w="12700">
              <a:solidFill>
                <a:srgbClr val="000000"/>
              </a:solidFill>
            </a:ln>
          </p:spPr>
          <p:txBody>
            <a:bodyPr/>
            <a:lstStyle/>
            <a:p>
              <a:endParaRPr lang="en-US"/>
            </a:p>
          </p:txBody>
        </p:sp>
      </p:grpSp>
      <p:sp>
        <p:nvSpPr>
          <p:cNvPr id="17" name="TextBox 17"/>
          <p:cNvSpPr txBox="1"/>
          <p:nvPr/>
        </p:nvSpPr>
        <p:spPr>
          <a:xfrm>
            <a:off x="5010538" y="6026338"/>
            <a:ext cx="1285673" cy="937260"/>
          </a:xfrm>
          <a:prstGeom prst="rect">
            <a:avLst/>
          </a:prstGeom>
        </p:spPr>
        <p:txBody>
          <a:bodyPr lIns="0" tIns="0" rIns="0" bIns="0" rtlCol="0" anchor="t">
            <a:spAutoFit/>
          </a:bodyPr>
          <a:lstStyle/>
          <a:p>
            <a:pPr algn="ctr">
              <a:lnSpc>
                <a:spcPts val="1440"/>
              </a:lnSpc>
            </a:pPr>
            <a:r>
              <a:rPr lang="en-US" sz="1600">
                <a:solidFill>
                  <a:srgbClr val="181818"/>
                </a:solidFill>
                <a:latin typeface="Roboto Bold"/>
                <a:ea typeface="Roboto Bold"/>
              </a:rPr>
              <a:t>Keep dry storage rooms between 50-70°F.</a:t>
            </a:r>
          </a:p>
        </p:txBody>
      </p:sp>
      <p:grpSp>
        <p:nvGrpSpPr>
          <p:cNvPr id="18" name="Group 18"/>
          <p:cNvGrpSpPr/>
          <p:nvPr/>
        </p:nvGrpSpPr>
        <p:grpSpPr>
          <a:xfrm>
            <a:off x="374162" y="1912739"/>
            <a:ext cx="4144630" cy="2294675"/>
            <a:chOff x="0" y="0"/>
            <a:chExt cx="4294067" cy="2377411"/>
          </a:xfrm>
          <a:solidFill>
            <a:srgbClr val="E3F2CF"/>
          </a:solidFill>
        </p:grpSpPr>
        <p:sp>
          <p:nvSpPr>
            <p:cNvPr id="19" name="Freeform 19"/>
            <p:cNvSpPr/>
            <p:nvPr/>
          </p:nvSpPr>
          <p:spPr>
            <a:xfrm>
              <a:off x="0" y="0"/>
              <a:ext cx="4294124" cy="2377440"/>
            </a:xfrm>
            <a:custGeom>
              <a:avLst/>
              <a:gdLst/>
              <a:ahLst/>
              <a:cxnLst/>
              <a:rect l="l" t="t" r="r" b="b"/>
              <a:pathLst>
                <a:path w="4294124" h="2377440">
                  <a:moveTo>
                    <a:pt x="0" y="0"/>
                  </a:moveTo>
                  <a:lnTo>
                    <a:pt x="4294124" y="0"/>
                  </a:lnTo>
                  <a:lnTo>
                    <a:pt x="4294124" y="2377440"/>
                  </a:lnTo>
                  <a:lnTo>
                    <a:pt x="0" y="2377440"/>
                  </a:lnTo>
                  <a:lnTo>
                    <a:pt x="0" y="0"/>
                  </a:lnTo>
                  <a:close/>
                </a:path>
              </a:pathLst>
            </a:custGeom>
            <a:grpFill/>
            <a:ln w="12700">
              <a:solidFill>
                <a:srgbClr val="000000"/>
              </a:solidFill>
            </a:ln>
          </p:spPr>
          <p:txBody>
            <a:bodyPr/>
            <a:lstStyle/>
            <a:p>
              <a:endParaRPr lang="en-US"/>
            </a:p>
          </p:txBody>
        </p:sp>
      </p:grpSp>
      <p:sp>
        <p:nvSpPr>
          <p:cNvPr id="20" name="TextBox 20"/>
          <p:cNvSpPr txBox="1"/>
          <p:nvPr/>
        </p:nvSpPr>
        <p:spPr>
          <a:xfrm>
            <a:off x="660751" y="2429567"/>
            <a:ext cx="3571452" cy="1525052"/>
          </a:xfrm>
          <a:prstGeom prst="rect">
            <a:avLst/>
          </a:prstGeom>
        </p:spPr>
        <p:txBody>
          <a:bodyPr lIns="0" tIns="0" rIns="0" bIns="0" rtlCol="0" anchor="t">
            <a:spAutoFit/>
          </a:bodyPr>
          <a:lstStyle/>
          <a:p>
            <a:pPr algn="ctr">
              <a:lnSpc>
                <a:spcPts val="2918"/>
              </a:lnSpc>
            </a:pPr>
            <a:r>
              <a:rPr lang="en-US" sz="3474" dirty="0">
                <a:solidFill>
                  <a:srgbClr val="181818"/>
                </a:solidFill>
                <a:latin typeface="Roboto Bold"/>
              </a:rPr>
              <a:t>Store food in a way that prevents cross-contamination</a:t>
            </a:r>
          </a:p>
        </p:txBody>
      </p:sp>
      <p:grpSp>
        <p:nvGrpSpPr>
          <p:cNvPr id="21" name="Group 21"/>
          <p:cNvGrpSpPr/>
          <p:nvPr/>
        </p:nvGrpSpPr>
        <p:grpSpPr>
          <a:xfrm>
            <a:off x="6180934" y="1912739"/>
            <a:ext cx="3286593" cy="1542950"/>
            <a:chOff x="0" y="0"/>
            <a:chExt cx="4382124" cy="2057267"/>
          </a:xfrm>
          <a:solidFill>
            <a:srgbClr val="E3F2CF"/>
          </a:solidFill>
        </p:grpSpPr>
        <p:sp>
          <p:nvSpPr>
            <p:cNvPr id="22" name="Freeform 22"/>
            <p:cNvSpPr/>
            <p:nvPr/>
          </p:nvSpPr>
          <p:spPr>
            <a:xfrm>
              <a:off x="0" y="0"/>
              <a:ext cx="4382136" cy="2057273"/>
            </a:xfrm>
            <a:custGeom>
              <a:avLst/>
              <a:gdLst/>
              <a:ahLst/>
              <a:cxnLst/>
              <a:rect l="l" t="t" r="r" b="b"/>
              <a:pathLst>
                <a:path w="4382136" h="2057273">
                  <a:moveTo>
                    <a:pt x="0" y="0"/>
                  </a:moveTo>
                  <a:lnTo>
                    <a:pt x="4382136" y="0"/>
                  </a:lnTo>
                  <a:lnTo>
                    <a:pt x="4382136" y="2057273"/>
                  </a:lnTo>
                  <a:lnTo>
                    <a:pt x="0" y="2057273"/>
                  </a:lnTo>
                  <a:lnTo>
                    <a:pt x="0" y="0"/>
                  </a:lnTo>
                  <a:close/>
                </a:path>
              </a:pathLst>
            </a:custGeom>
            <a:grpFill/>
            <a:ln w="12700">
              <a:solidFill>
                <a:srgbClr val="000000"/>
              </a:solidFill>
            </a:ln>
          </p:spPr>
          <p:txBody>
            <a:bodyPr/>
            <a:lstStyle/>
            <a:p>
              <a:endParaRPr lang="en-US"/>
            </a:p>
          </p:txBody>
        </p:sp>
      </p:grpSp>
      <p:sp>
        <p:nvSpPr>
          <p:cNvPr id="23" name="TextBox 23"/>
          <p:cNvSpPr txBox="1"/>
          <p:nvPr/>
        </p:nvSpPr>
        <p:spPr>
          <a:xfrm>
            <a:off x="6440097" y="1985791"/>
            <a:ext cx="2774622" cy="1469898"/>
          </a:xfrm>
          <a:prstGeom prst="rect">
            <a:avLst/>
          </a:prstGeom>
        </p:spPr>
        <p:txBody>
          <a:bodyPr lIns="0" tIns="0" rIns="0" bIns="0" rtlCol="0" anchor="t">
            <a:spAutoFit/>
          </a:bodyPr>
          <a:lstStyle/>
          <a:p>
            <a:pPr algn="ctr">
              <a:lnSpc>
                <a:spcPts val="2916"/>
              </a:lnSpc>
            </a:pPr>
            <a:r>
              <a:rPr lang="en-US" sz="2700" dirty="0">
                <a:solidFill>
                  <a:srgbClr val="181818"/>
                </a:solidFill>
                <a:latin typeface="Roboto Bold"/>
              </a:rPr>
              <a:t>Store food away from toxic chemicals and products.</a:t>
            </a:r>
          </a:p>
        </p:txBody>
      </p:sp>
      <p:grpSp>
        <p:nvGrpSpPr>
          <p:cNvPr id="24" name="Group 24"/>
          <p:cNvGrpSpPr/>
          <p:nvPr/>
        </p:nvGrpSpPr>
        <p:grpSpPr>
          <a:xfrm>
            <a:off x="1931269" y="4576692"/>
            <a:ext cx="3911597" cy="1060944"/>
            <a:chOff x="0" y="0"/>
            <a:chExt cx="5215463" cy="1414592"/>
          </a:xfrm>
          <a:solidFill>
            <a:srgbClr val="E3F2CF"/>
          </a:solidFill>
        </p:grpSpPr>
        <p:sp>
          <p:nvSpPr>
            <p:cNvPr id="25" name="Freeform 25"/>
            <p:cNvSpPr/>
            <p:nvPr/>
          </p:nvSpPr>
          <p:spPr>
            <a:xfrm>
              <a:off x="0" y="0"/>
              <a:ext cx="5215509" cy="1414653"/>
            </a:xfrm>
            <a:custGeom>
              <a:avLst/>
              <a:gdLst/>
              <a:ahLst/>
              <a:cxnLst/>
              <a:rect l="l" t="t" r="r" b="b"/>
              <a:pathLst>
                <a:path w="5215509" h="1414653">
                  <a:moveTo>
                    <a:pt x="0" y="0"/>
                  </a:moveTo>
                  <a:lnTo>
                    <a:pt x="5215509" y="0"/>
                  </a:lnTo>
                  <a:lnTo>
                    <a:pt x="5215509" y="1414653"/>
                  </a:lnTo>
                  <a:lnTo>
                    <a:pt x="0" y="1414653"/>
                  </a:lnTo>
                  <a:lnTo>
                    <a:pt x="0" y="0"/>
                  </a:lnTo>
                  <a:close/>
                </a:path>
              </a:pathLst>
            </a:custGeom>
            <a:grpFill/>
            <a:ln w="12700">
              <a:solidFill>
                <a:srgbClr val="000000"/>
              </a:solidFill>
            </a:ln>
          </p:spPr>
          <p:txBody>
            <a:bodyPr/>
            <a:lstStyle/>
            <a:p>
              <a:endParaRPr lang="en-US"/>
            </a:p>
          </p:txBody>
        </p:sp>
      </p:grpSp>
      <p:sp>
        <p:nvSpPr>
          <p:cNvPr id="26" name="TextBox 26"/>
          <p:cNvSpPr txBox="1"/>
          <p:nvPr/>
        </p:nvSpPr>
        <p:spPr>
          <a:xfrm>
            <a:off x="2276809" y="4902817"/>
            <a:ext cx="3220549" cy="526541"/>
          </a:xfrm>
          <a:prstGeom prst="rect">
            <a:avLst/>
          </a:prstGeom>
        </p:spPr>
        <p:txBody>
          <a:bodyPr lIns="0" tIns="0" rIns="0" bIns="0" rtlCol="0" anchor="t">
            <a:spAutoFit/>
          </a:bodyPr>
          <a:lstStyle/>
          <a:p>
            <a:pPr algn="ctr">
              <a:lnSpc>
                <a:spcPts val="1943"/>
              </a:lnSpc>
            </a:pPr>
            <a:r>
              <a:rPr lang="en-US" sz="2699" dirty="0">
                <a:solidFill>
                  <a:srgbClr val="181818"/>
                </a:solidFill>
                <a:latin typeface="Roboto Bold"/>
              </a:rPr>
              <a:t>Store food at proper temperatures.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4" grpId="0"/>
      <p:bldP spid="17" grpId="0"/>
      <p:bldP spid="20" grpId="0"/>
      <p:bldP spid="23"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3F2CF"/>
        </a:solidFill>
        <a:effectLst/>
      </p:bgPr>
    </p:bg>
    <p:spTree>
      <p:nvGrpSpPr>
        <p:cNvPr id="1" name=""/>
        <p:cNvGrpSpPr/>
        <p:nvPr/>
      </p:nvGrpSpPr>
      <p:grpSpPr>
        <a:xfrm>
          <a:off x="0" y="0"/>
          <a:ext cx="0" cy="0"/>
          <a:chOff x="0" y="0"/>
          <a:chExt cx="0" cy="0"/>
        </a:xfrm>
      </p:grpSpPr>
      <p:sp>
        <p:nvSpPr>
          <p:cNvPr id="2" name="Freeform 2"/>
          <p:cNvSpPr/>
          <p:nvPr/>
        </p:nvSpPr>
        <p:spPr>
          <a:xfrm>
            <a:off x="0" y="-77153"/>
            <a:ext cx="5570848" cy="7392353"/>
          </a:xfrm>
          <a:custGeom>
            <a:avLst/>
            <a:gdLst/>
            <a:ahLst/>
            <a:cxnLst/>
            <a:rect l="l" t="t" r="r" b="b"/>
            <a:pathLst>
              <a:path w="5570848" h="7392353">
                <a:moveTo>
                  <a:pt x="0" y="0"/>
                </a:moveTo>
                <a:lnTo>
                  <a:pt x="5570848" y="0"/>
                </a:lnTo>
                <a:lnTo>
                  <a:pt x="5570848" y="7392353"/>
                </a:lnTo>
                <a:lnTo>
                  <a:pt x="0" y="73923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985416" y="881242"/>
            <a:ext cx="4488635" cy="5862492"/>
          </a:xfrm>
          <a:custGeom>
            <a:avLst/>
            <a:gdLst/>
            <a:ahLst/>
            <a:cxnLst/>
            <a:rect l="l" t="t" r="r" b="b"/>
            <a:pathLst>
              <a:path w="4488635" h="5862492">
                <a:moveTo>
                  <a:pt x="0" y="0"/>
                </a:moveTo>
                <a:lnTo>
                  <a:pt x="4488635" y="0"/>
                </a:lnTo>
                <a:lnTo>
                  <a:pt x="4488635" y="5862492"/>
                </a:lnTo>
                <a:lnTo>
                  <a:pt x="0" y="58624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rot="-77212">
            <a:off x="4725698" y="2723645"/>
            <a:ext cx="1104404" cy="636413"/>
            <a:chOff x="0" y="0"/>
            <a:chExt cx="1472539" cy="848551"/>
          </a:xfrm>
        </p:grpSpPr>
        <p:sp>
          <p:nvSpPr>
            <p:cNvPr id="5" name="Freeform 5"/>
            <p:cNvSpPr/>
            <p:nvPr/>
          </p:nvSpPr>
          <p:spPr>
            <a:xfrm>
              <a:off x="0" y="0"/>
              <a:ext cx="1472565" cy="848614"/>
            </a:xfrm>
            <a:custGeom>
              <a:avLst/>
              <a:gdLst/>
              <a:ahLst/>
              <a:cxnLst/>
              <a:rect l="l" t="t" r="r" b="b"/>
              <a:pathLst>
                <a:path w="1472565" h="848614">
                  <a:moveTo>
                    <a:pt x="0" y="0"/>
                  </a:moveTo>
                  <a:lnTo>
                    <a:pt x="1472565" y="0"/>
                  </a:lnTo>
                  <a:lnTo>
                    <a:pt x="1472565" y="848614"/>
                  </a:lnTo>
                  <a:lnTo>
                    <a:pt x="0" y="848614"/>
                  </a:lnTo>
                  <a:lnTo>
                    <a:pt x="0" y="0"/>
                  </a:lnTo>
                  <a:close/>
                </a:path>
              </a:pathLst>
            </a:custGeom>
            <a:blipFill>
              <a:blip r:embed="rId7"/>
              <a:stretch>
                <a:fillRect t="-36" r="1" b="-28"/>
              </a:stretch>
            </a:blipFill>
          </p:spPr>
          <p:txBody>
            <a:bodyPr/>
            <a:lstStyle/>
            <a:p>
              <a:endParaRPr lang="en-US"/>
            </a:p>
          </p:txBody>
        </p:sp>
      </p:grpSp>
      <p:grpSp>
        <p:nvGrpSpPr>
          <p:cNvPr id="6" name="Group 6"/>
          <p:cNvGrpSpPr/>
          <p:nvPr/>
        </p:nvGrpSpPr>
        <p:grpSpPr>
          <a:xfrm rot="-484010">
            <a:off x="4778767" y="4156283"/>
            <a:ext cx="763772" cy="457309"/>
            <a:chOff x="0" y="0"/>
            <a:chExt cx="1018363" cy="609745"/>
          </a:xfrm>
        </p:grpSpPr>
        <p:sp>
          <p:nvSpPr>
            <p:cNvPr id="7" name="Freeform 7"/>
            <p:cNvSpPr/>
            <p:nvPr/>
          </p:nvSpPr>
          <p:spPr>
            <a:xfrm>
              <a:off x="0" y="0"/>
              <a:ext cx="1018413" cy="609727"/>
            </a:xfrm>
            <a:custGeom>
              <a:avLst/>
              <a:gdLst/>
              <a:ahLst/>
              <a:cxnLst/>
              <a:rect l="l" t="t" r="r" b="b"/>
              <a:pathLst>
                <a:path w="1018413" h="609727">
                  <a:moveTo>
                    <a:pt x="0" y="0"/>
                  </a:moveTo>
                  <a:lnTo>
                    <a:pt x="1018413" y="0"/>
                  </a:lnTo>
                  <a:lnTo>
                    <a:pt x="1018413" y="609727"/>
                  </a:lnTo>
                  <a:lnTo>
                    <a:pt x="0" y="609727"/>
                  </a:lnTo>
                  <a:lnTo>
                    <a:pt x="0" y="0"/>
                  </a:lnTo>
                  <a:close/>
                </a:path>
              </a:pathLst>
            </a:custGeom>
            <a:blipFill>
              <a:blip r:embed="rId8"/>
              <a:stretch>
                <a:fillRect t="-67" r="4" b="-70"/>
              </a:stretch>
            </a:blipFill>
          </p:spPr>
          <p:txBody>
            <a:bodyPr/>
            <a:lstStyle/>
            <a:p>
              <a:endParaRPr lang="en-US"/>
            </a:p>
          </p:txBody>
        </p:sp>
      </p:grpSp>
      <p:grpSp>
        <p:nvGrpSpPr>
          <p:cNvPr id="8" name="Group 8"/>
          <p:cNvGrpSpPr/>
          <p:nvPr/>
        </p:nvGrpSpPr>
        <p:grpSpPr>
          <a:xfrm rot="-357906">
            <a:off x="5300089" y="4196434"/>
            <a:ext cx="795728" cy="468485"/>
            <a:chOff x="0" y="0"/>
            <a:chExt cx="1060971" cy="624647"/>
          </a:xfrm>
        </p:grpSpPr>
        <p:sp>
          <p:nvSpPr>
            <p:cNvPr id="9" name="Freeform 9"/>
            <p:cNvSpPr/>
            <p:nvPr/>
          </p:nvSpPr>
          <p:spPr>
            <a:xfrm>
              <a:off x="0" y="0"/>
              <a:ext cx="1060958" cy="624586"/>
            </a:xfrm>
            <a:custGeom>
              <a:avLst/>
              <a:gdLst/>
              <a:ahLst/>
              <a:cxnLst/>
              <a:rect l="l" t="t" r="r" b="b"/>
              <a:pathLst>
                <a:path w="1060958" h="624586">
                  <a:moveTo>
                    <a:pt x="0" y="0"/>
                  </a:moveTo>
                  <a:lnTo>
                    <a:pt x="1060958" y="0"/>
                  </a:lnTo>
                  <a:lnTo>
                    <a:pt x="1060958" y="624586"/>
                  </a:lnTo>
                  <a:lnTo>
                    <a:pt x="0" y="624586"/>
                  </a:lnTo>
                  <a:lnTo>
                    <a:pt x="0" y="0"/>
                  </a:lnTo>
                  <a:close/>
                </a:path>
              </a:pathLst>
            </a:custGeom>
            <a:blipFill>
              <a:blip r:embed="rId9"/>
              <a:stretch>
                <a:fillRect t="-33" r="-1" b="-43"/>
              </a:stretch>
            </a:blipFill>
          </p:spPr>
          <p:txBody>
            <a:bodyPr/>
            <a:lstStyle/>
            <a:p>
              <a:endParaRPr lang="en-US"/>
            </a:p>
          </p:txBody>
        </p:sp>
      </p:grpSp>
      <p:grpSp>
        <p:nvGrpSpPr>
          <p:cNvPr id="10" name="Group 10"/>
          <p:cNvGrpSpPr/>
          <p:nvPr/>
        </p:nvGrpSpPr>
        <p:grpSpPr>
          <a:xfrm>
            <a:off x="4744428" y="4764668"/>
            <a:ext cx="751690" cy="509270"/>
            <a:chOff x="0" y="0"/>
            <a:chExt cx="1002253" cy="679027"/>
          </a:xfrm>
        </p:grpSpPr>
        <p:sp>
          <p:nvSpPr>
            <p:cNvPr id="11" name="Freeform 11"/>
            <p:cNvSpPr/>
            <p:nvPr/>
          </p:nvSpPr>
          <p:spPr>
            <a:xfrm>
              <a:off x="0" y="0"/>
              <a:ext cx="1002284" cy="679069"/>
            </a:xfrm>
            <a:custGeom>
              <a:avLst/>
              <a:gdLst/>
              <a:ahLst/>
              <a:cxnLst/>
              <a:rect l="l" t="t" r="r" b="b"/>
              <a:pathLst>
                <a:path w="1002284" h="679069">
                  <a:moveTo>
                    <a:pt x="0" y="0"/>
                  </a:moveTo>
                  <a:lnTo>
                    <a:pt x="1002284" y="0"/>
                  </a:lnTo>
                  <a:lnTo>
                    <a:pt x="1002284" y="679069"/>
                  </a:lnTo>
                  <a:lnTo>
                    <a:pt x="0" y="679069"/>
                  </a:lnTo>
                  <a:lnTo>
                    <a:pt x="0" y="0"/>
                  </a:lnTo>
                  <a:close/>
                </a:path>
              </a:pathLst>
            </a:custGeom>
            <a:blipFill>
              <a:blip r:embed="rId10"/>
              <a:stretch>
                <a:fillRect t="-446" r="3" b="-439"/>
              </a:stretch>
            </a:blipFill>
          </p:spPr>
          <p:txBody>
            <a:bodyPr/>
            <a:lstStyle/>
            <a:p>
              <a:endParaRPr lang="en-US"/>
            </a:p>
          </p:txBody>
        </p:sp>
      </p:grpSp>
      <p:grpSp>
        <p:nvGrpSpPr>
          <p:cNvPr id="12" name="Group 12"/>
          <p:cNvGrpSpPr/>
          <p:nvPr/>
        </p:nvGrpSpPr>
        <p:grpSpPr>
          <a:xfrm rot="-555139">
            <a:off x="4921065" y="4805351"/>
            <a:ext cx="614156" cy="492860"/>
            <a:chOff x="0" y="0"/>
            <a:chExt cx="818875" cy="657147"/>
          </a:xfrm>
        </p:grpSpPr>
        <p:sp>
          <p:nvSpPr>
            <p:cNvPr id="13" name="Freeform 13"/>
            <p:cNvSpPr/>
            <p:nvPr/>
          </p:nvSpPr>
          <p:spPr>
            <a:xfrm>
              <a:off x="0" y="0"/>
              <a:ext cx="818896" cy="657098"/>
            </a:xfrm>
            <a:custGeom>
              <a:avLst/>
              <a:gdLst/>
              <a:ahLst/>
              <a:cxnLst/>
              <a:rect l="l" t="t" r="r" b="b"/>
              <a:pathLst>
                <a:path w="818896" h="657098">
                  <a:moveTo>
                    <a:pt x="0" y="0"/>
                  </a:moveTo>
                  <a:lnTo>
                    <a:pt x="818896" y="0"/>
                  </a:lnTo>
                  <a:lnTo>
                    <a:pt x="818896" y="657098"/>
                  </a:lnTo>
                  <a:lnTo>
                    <a:pt x="0" y="657098"/>
                  </a:lnTo>
                  <a:lnTo>
                    <a:pt x="0" y="0"/>
                  </a:lnTo>
                  <a:close/>
                </a:path>
              </a:pathLst>
            </a:custGeom>
            <a:blipFill>
              <a:blip r:embed="rId11"/>
              <a:stretch>
                <a:fillRect l="-27" r="-25" b="-7"/>
              </a:stretch>
            </a:blipFill>
          </p:spPr>
          <p:txBody>
            <a:bodyPr/>
            <a:lstStyle/>
            <a:p>
              <a:endParaRPr lang="en-US"/>
            </a:p>
          </p:txBody>
        </p:sp>
      </p:grpSp>
      <p:grpSp>
        <p:nvGrpSpPr>
          <p:cNvPr id="14" name="Group 14"/>
          <p:cNvGrpSpPr/>
          <p:nvPr/>
        </p:nvGrpSpPr>
        <p:grpSpPr>
          <a:xfrm rot="-305985">
            <a:off x="5388577" y="4745637"/>
            <a:ext cx="797570" cy="547332"/>
            <a:chOff x="0" y="0"/>
            <a:chExt cx="1063427" cy="729776"/>
          </a:xfrm>
        </p:grpSpPr>
        <p:sp>
          <p:nvSpPr>
            <p:cNvPr id="15" name="Freeform 15"/>
            <p:cNvSpPr/>
            <p:nvPr/>
          </p:nvSpPr>
          <p:spPr>
            <a:xfrm>
              <a:off x="0" y="0"/>
              <a:ext cx="1063371" cy="729742"/>
            </a:xfrm>
            <a:custGeom>
              <a:avLst/>
              <a:gdLst/>
              <a:ahLst/>
              <a:cxnLst/>
              <a:rect l="l" t="t" r="r" b="b"/>
              <a:pathLst>
                <a:path w="1063371" h="729742">
                  <a:moveTo>
                    <a:pt x="0" y="0"/>
                  </a:moveTo>
                  <a:lnTo>
                    <a:pt x="1063371" y="0"/>
                  </a:lnTo>
                  <a:lnTo>
                    <a:pt x="1063371" y="729742"/>
                  </a:lnTo>
                  <a:lnTo>
                    <a:pt x="0" y="729742"/>
                  </a:lnTo>
                  <a:lnTo>
                    <a:pt x="0" y="0"/>
                  </a:lnTo>
                  <a:close/>
                </a:path>
              </a:pathLst>
            </a:custGeom>
            <a:blipFill>
              <a:blip r:embed="rId12"/>
              <a:stretch>
                <a:fillRect l="-30" r="-36" b="-4"/>
              </a:stretch>
            </a:blipFill>
          </p:spPr>
          <p:txBody>
            <a:bodyPr/>
            <a:lstStyle/>
            <a:p>
              <a:endParaRPr lang="en-US"/>
            </a:p>
          </p:txBody>
        </p:sp>
      </p:grpSp>
      <p:grpSp>
        <p:nvGrpSpPr>
          <p:cNvPr id="16" name="Group 16"/>
          <p:cNvGrpSpPr/>
          <p:nvPr/>
        </p:nvGrpSpPr>
        <p:grpSpPr>
          <a:xfrm rot="-307560">
            <a:off x="4754521" y="3460129"/>
            <a:ext cx="812265" cy="557078"/>
            <a:chOff x="0" y="0"/>
            <a:chExt cx="1083020" cy="742771"/>
          </a:xfrm>
        </p:grpSpPr>
        <p:sp>
          <p:nvSpPr>
            <p:cNvPr id="17" name="Freeform 17"/>
            <p:cNvSpPr/>
            <p:nvPr/>
          </p:nvSpPr>
          <p:spPr>
            <a:xfrm>
              <a:off x="0" y="0"/>
              <a:ext cx="1083056" cy="742823"/>
            </a:xfrm>
            <a:custGeom>
              <a:avLst/>
              <a:gdLst/>
              <a:ahLst/>
              <a:cxnLst/>
              <a:rect l="l" t="t" r="r" b="b"/>
              <a:pathLst>
                <a:path w="1083056" h="742823">
                  <a:moveTo>
                    <a:pt x="0" y="0"/>
                  </a:moveTo>
                  <a:lnTo>
                    <a:pt x="1083056" y="0"/>
                  </a:lnTo>
                  <a:lnTo>
                    <a:pt x="1083056" y="742823"/>
                  </a:lnTo>
                  <a:lnTo>
                    <a:pt x="0" y="742823"/>
                  </a:lnTo>
                  <a:lnTo>
                    <a:pt x="0" y="0"/>
                  </a:lnTo>
                  <a:close/>
                </a:path>
              </a:pathLst>
            </a:custGeom>
            <a:blipFill>
              <a:blip r:embed="rId13"/>
              <a:stretch>
                <a:fillRect r="2" b="7"/>
              </a:stretch>
            </a:blipFill>
          </p:spPr>
          <p:txBody>
            <a:bodyPr/>
            <a:lstStyle/>
            <a:p>
              <a:endParaRPr lang="en-US"/>
            </a:p>
          </p:txBody>
        </p:sp>
      </p:grpSp>
      <p:grpSp>
        <p:nvGrpSpPr>
          <p:cNvPr id="18" name="Group 18"/>
          <p:cNvGrpSpPr/>
          <p:nvPr/>
        </p:nvGrpSpPr>
        <p:grpSpPr>
          <a:xfrm rot="-5894308">
            <a:off x="5581477" y="3425531"/>
            <a:ext cx="411770" cy="626273"/>
            <a:chOff x="0" y="0"/>
            <a:chExt cx="549027" cy="835031"/>
          </a:xfrm>
        </p:grpSpPr>
        <p:sp>
          <p:nvSpPr>
            <p:cNvPr id="19" name="Freeform 19"/>
            <p:cNvSpPr/>
            <p:nvPr/>
          </p:nvSpPr>
          <p:spPr>
            <a:xfrm>
              <a:off x="0" y="0"/>
              <a:ext cx="549021" cy="835025"/>
            </a:xfrm>
            <a:custGeom>
              <a:avLst/>
              <a:gdLst/>
              <a:ahLst/>
              <a:cxnLst/>
              <a:rect l="l" t="t" r="r" b="b"/>
              <a:pathLst>
                <a:path w="549021" h="835025">
                  <a:moveTo>
                    <a:pt x="0" y="0"/>
                  </a:moveTo>
                  <a:lnTo>
                    <a:pt x="549021" y="0"/>
                  </a:lnTo>
                  <a:lnTo>
                    <a:pt x="549021" y="835025"/>
                  </a:lnTo>
                  <a:lnTo>
                    <a:pt x="0" y="835025"/>
                  </a:lnTo>
                  <a:lnTo>
                    <a:pt x="0" y="0"/>
                  </a:lnTo>
                  <a:close/>
                </a:path>
              </a:pathLst>
            </a:custGeom>
            <a:blipFill>
              <a:blip r:embed="rId14"/>
              <a:stretch>
                <a:fillRect l="-697" r="-698"/>
              </a:stretch>
            </a:blipFill>
          </p:spPr>
          <p:txBody>
            <a:bodyPr/>
            <a:lstStyle/>
            <a:p>
              <a:endParaRPr lang="en-US"/>
            </a:p>
          </p:txBody>
        </p:sp>
      </p:grpSp>
      <p:grpSp>
        <p:nvGrpSpPr>
          <p:cNvPr id="20" name="Group 20"/>
          <p:cNvGrpSpPr/>
          <p:nvPr/>
        </p:nvGrpSpPr>
        <p:grpSpPr>
          <a:xfrm>
            <a:off x="5496118" y="2847767"/>
            <a:ext cx="681982" cy="462043"/>
            <a:chOff x="0" y="0"/>
            <a:chExt cx="909309" cy="616057"/>
          </a:xfrm>
        </p:grpSpPr>
        <p:sp>
          <p:nvSpPr>
            <p:cNvPr id="21" name="Freeform 21"/>
            <p:cNvSpPr/>
            <p:nvPr/>
          </p:nvSpPr>
          <p:spPr>
            <a:xfrm>
              <a:off x="0" y="0"/>
              <a:ext cx="909320" cy="616077"/>
            </a:xfrm>
            <a:custGeom>
              <a:avLst/>
              <a:gdLst/>
              <a:ahLst/>
              <a:cxnLst/>
              <a:rect l="l" t="t" r="r" b="b"/>
              <a:pathLst>
                <a:path w="909320" h="616077">
                  <a:moveTo>
                    <a:pt x="0" y="0"/>
                  </a:moveTo>
                  <a:lnTo>
                    <a:pt x="909320" y="0"/>
                  </a:lnTo>
                  <a:lnTo>
                    <a:pt x="909320" y="616077"/>
                  </a:lnTo>
                  <a:lnTo>
                    <a:pt x="0" y="616077"/>
                  </a:lnTo>
                  <a:lnTo>
                    <a:pt x="0" y="0"/>
                  </a:lnTo>
                  <a:close/>
                </a:path>
              </a:pathLst>
            </a:custGeom>
            <a:blipFill>
              <a:blip r:embed="rId15"/>
              <a:stretch>
                <a:fillRect t="-54" r="1" b="-51"/>
              </a:stretch>
            </a:blipFill>
          </p:spPr>
          <p:txBody>
            <a:bodyPr/>
            <a:lstStyle/>
            <a:p>
              <a:endParaRPr lang="en-US"/>
            </a:p>
          </p:txBody>
        </p:sp>
      </p:grpSp>
      <p:grpSp>
        <p:nvGrpSpPr>
          <p:cNvPr id="22" name="Group 22"/>
          <p:cNvGrpSpPr/>
          <p:nvPr/>
        </p:nvGrpSpPr>
        <p:grpSpPr>
          <a:xfrm>
            <a:off x="6237837" y="3446683"/>
            <a:ext cx="136944" cy="484757"/>
            <a:chOff x="0" y="0"/>
            <a:chExt cx="182592" cy="646343"/>
          </a:xfrm>
        </p:grpSpPr>
        <p:sp>
          <p:nvSpPr>
            <p:cNvPr id="23" name="Freeform 23"/>
            <p:cNvSpPr/>
            <p:nvPr/>
          </p:nvSpPr>
          <p:spPr>
            <a:xfrm>
              <a:off x="0" y="0"/>
              <a:ext cx="182626" cy="646303"/>
            </a:xfrm>
            <a:custGeom>
              <a:avLst/>
              <a:gdLst/>
              <a:ahLst/>
              <a:cxnLst/>
              <a:rect l="l" t="t" r="r" b="b"/>
              <a:pathLst>
                <a:path w="182626" h="646303">
                  <a:moveTo>
                    <a:pt x="0" y="0"/>
                  </a:moveTo>
                  <a:lnTo>
                    <a:pt x="182626" y="0"/>
                  </a:lnTo>
                  <a:lnTo>
                    <a:pt x="182626" y="646303"/>
                  </a:lnTo>
                  <a:lnTo>
                    <a:pt x="0" y="646303"/>
                  </a:lnTo>
                  <a:lnTo>
                    <a:pt x="0" y="0"/>
                  </a:lnTo>
                  <a:close/>
                </a:path>
              </a:pathLst>
            </a:custGeom>
            <a:blipFill>
              <a:blip r:embed="rId16"/>
              <a:stretch>
                <a:fillRect r="18" b="-6"/>
              </a:stretch>
            </a:blipFill>
          </p:spPr>
          <p:txBody>
            <a:bodyPr/>
            <a:lstStyle/>
            <a:p>
              <a:endParaRPr lang="en-US"/>
            </a:p>
          </p:txBody>
        </p:sp>
      </p:grpSp>
      <p:grpSp>
        <p:nvGrpSpPr>
          <p:cNvPr id="24" name="Group 24"/>
          <p:cNvGrpSpPr/>
          <p:nvPr/>
        </p:nvGrpSpPr>
        <p:grpSpPr>
          <a:xfrm>
            <a:off x="3850973" y="2610706"/>
            <a:ext cx="40287" cy="3304752"/>
            <a:chOff x="0" y="0"/>
            <a:chExt cx="53716" cy="4406336"/>
          </a:xfrm>
        </p:grpSpPr>
        <p:sp>
          <p:nvSpPr>
            <p:cNvPr id="25" name="Freeform 25"/>
            <p:cNvSpPr/>
            <p:nvPr/>
          </p:nvSpPr>
          <p:spPr>
            <a:xfrm>
              <a:off x="0" y="12573"/>
              <a:ext cx="53721" cy="4381119"/>
            </a:xfrm>
            <a:custGeom>
              <a:avLst/>
              <a:gdLst/>
              <a:ahLst/>
              <a:cxnLst/>
              <a:rect l="l" t="t" r="r" b="b"/>
              <a:pathLst>
                <a:path w="53721" h="4381119">
                  <a:moveTo>
                    <a:pt x="25400" y="0"/>
                  </a:moveTo>
                  <a:lnTo>
                    <a:pt x="53721" y="4380992"/>
                  </a:lnTo>
                  <a:lnTo>
                    <a:pt x="28321" y="4381119"/>
                  </a:lnTo>
                  <a:lnTo>
                    <a:pt x="0" y="254"/>
                  </a:lnTo>
                  <a:close/>
                </a:path>
              </a:pathLst>
            </a:custGeom>
            <a:solidFill>
              <a:srgbClr val="000000"/>
            </a:solidFill>
          </p:spPr>
          <p:txBody>
            <a:bodyPr/>
            <a:lstStyle/>
            <a:p>
              <a:endParaRPr lang="en-US"/>
            </a:p>
          </p:txBody>
        </p:sp>
      </p:grpSp>
      <p:grpSp>
        <p:nvGrpSpPr>
          <p:cNvPr id="26" name="Group 26"/>
          <p:cNvGrpSpPr/>
          <p:nvPr/>
        </p:nvGrpSpPr>
        <p:grpSpPr>
          <a:xfrm>
            <a:off x="5342002" y="1558337"/>
            <a:ext cx="584797" cy="785945"/>
            <a:chOff x="0" y="0"/>
            <a:chExt cx="779729" cy="1047927"/>
          </a:xfrm>
        </p:grpSpPr>
        <p:sp>
          <p:nvSpPr>
            <p:cNvPr id="27" name="Freeform 27"/>
            <p:cNvSpPr/>
            <p:nvPr/>
          </p:nvSpPr>
          <p:spPr>
            <a:xfrm>
              <a:off x="0" y="0"/>
              <a:ext cx="779780" cy="1047877"/>
            </a:xfrm>
            <a:custGeom>
              <a:avLst/>
              <a:gdLst/>
              <a:ahLst/>
              <a:cxnLst/>
              <a:rect l="l" t="t" r="r" b="b"/>
              <a:pathLst>
                <a:path w="779780" h="1047877">
                  <a:moveTo>
                    <a:pt x="0" y="0"/>
                  </a:moveTo>
                  <a:lnTo>
                    <a:pt x="779780" y="0"/>
                  </a:lnTo>
                  <a:lnTo>
                    <a:pt x="779780" y="1047877"/>
                  </a:lnTo>
                  <a:lnTo>
                    <a:pt x="0" y="1047877"/>
                  </a:lnTo>
                  <a:lnTo>
                    <a:pt x="0" y="0"/>
                  </a:lnTo>
                  <a:close/>
                </a:path>
              </a:pathLst>
            </a:custGeom>
            <a:blipFill>
              <a:blip r:embed="rId17"/>
              <a:stretch>
                <a:fillRect l="-113" r="-107" b="-4"/>
              </a:stretch>
            </a:blipFill>
          </p:spPr>
          <p:txBody>
            <a:bodyPr/>
            <a:lstStyle/>
            <a:p>
              <a:endParaRPr lang="en-US"/>
            </a:p>
          </p:txBody>
        </p:sp>
      </p:grpSp>
      <p:grpSp>
        <p:nvGrpSpPr>
          <p:cNvPr id="28" name="Group 28"/>
          <p:cNvGrpSpPr/>
          <p:nvPr/>
        </p:nvGrpSpPr>
        <p:grpSpPr>
          <a:xfrm>
            <a:off x="5228143" y="1404431"/>
            <a:ext cx="812515" cy="153906"/>
            <a:chOff x="0" y="0"/>
            <a:chExt cx="1083353" cy="205208"/>
          </a:xfrm>
        </p:grpSpPr>
        <p:sp>
          <p:nvSpPr>
            <p:cNvPr id="29" name="Freeform 29"/>
            <p:cNvSpPr/>
            <p:nvPr/>
          </p:nvSpPr>
          <p:spPr>
            <a:xfrm>
              <a:off x="0" y="0"/>
              <a:ext cx="1083310" cy="205232"/>
            </a:xfrm>
            <a:custGeom>
              <a:avLst/>
              <a:gdLst/>
              <a:ahLst/>
              <a:cxnLst/>
              <a:rect l="l" t="t" r="r" b="b"/>
              <a:pathLst>
                <a:path w="1083310" h="205232">
                  <a:moveTo>
                    <a:pt x="0" y="0"/>
                  </a:moveTo>
                  <a:lnTo>
                    <a:pt x="1083310" y="0"/>
                  </a:lnTo>
                  <a:lnTo>
                    <a:pt x="1083310" y="205232"/>
                  </a:lnTo>
                  <a:lnTo>
                    <a:pt x="0" y="205232"/>
                  </a:lnTo>
                  <a:lnTo>
                    <a:pt x="0" y="0"/>
                  </a:lnTo>
                  <a:close/>
                </a:path>
              </a:pathLst>
            </a:custGeom>
            <a:blipFill>
              <a:blip r:embed="rId18"/>
              <a:stretch>
                <a:fillRect t="-546" r="-3" b="-534"/>
              </a:stretch>
            </a:blipFill>
          </p:spPr>
          <p:txBody>
            <a:bodyPr/>
            <a:lstStyle/>
            <a:p>
              <a:endParaRPr lang="en-US"/>
            </a:p>
          </p:txBody>
        </p:sp>
      </p:grpSp>
      <p:sp>
        <p:nvSpPr>
          <p:cNvPr id="30" name="Freeform 30"/>
          <p:cNvSpPr/>
          <p:nvPr/>
        </p:nvSpPr>
        <p:spPr>
          <a:xfrm>
            <a:off x="5519786" y="1614275"/>
            <a:ext cx="35000" cy="28416"/>
          </a:xfrm>
          <a:custGeom>
            <a:avLst/>
            <a:gdLst/>
            <a:ahLst/>
            <a:cxnLst/>
            <a:rect l="l" t="t" r="r" b="b"/>
            <a:pathLst>
              <a:path w="35000" h="28416">
                <a:moveTo>
                  <a:pt x="0" y="0"/>
                </a:moveTo>
                <a:lnTo>
                  <a:pt x="35001" y="0"/>
                </a:lnTo>
                <a:lnTo>
                  <a:pt x="35001" y="28416"/>
                </a:lnTo>
                <a:lnTo>
                  <a:pt x="0" y="284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a:off x="5549242" y="1613581"/>
            <a:ext cx="30495" cy="9525"/>
          </a:xfrm>
          <a:custGeom>
            <a:avLst/>
            <a:gdLst/>
            <a:ahLst/>
            <a:cxnLst/>
            <a:rect l="l" t="t" r="r" b="b"/>
            <a:pathLst>
              <a:path w="30495" h="9525">
                <a:moveTo>
                  <a:pt x="0" y="0"/>
                </a:moveTo>
                <a:lnTo>
                  <a:pt x="30495" y="0"/>
                </a:lnTo>
                <a:lnTo>
                  <a:pt x="30495" y="9525"/>
                </a:lnTo>
                <a:lnTo>
                  <a:pt x="0" y="952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2" name="Freeform 32"/>
          <p:cNvSpPr/>
          <p:nvPr/>
        </p:nvSpPr>
        <p:spPr>
          <a:xfrm>
            <a:off x="5576271" y="1611849"/>
            <a:ext cx="31188" cy="29802"/>
          </a:xfrm>
          <a:custGeom>
            <a:avLst/>
            <a:gdLst/>
            <a:ahLst/>
            <a:cxnLst/>
            <a:rect l="l" t="t" r="r" b="b"/>
            <a:pathLst>
              <a:path w="31188" h="29802">
                <a:moveTo>
                  <a:pt x="0" y="0"/>
                </a:moveTo>
                <a:lnTo>
                  <a:pt x="31189" y="0"/>
                </a:lnTo>
                <a:lnTo>
                  <a:pt x="31189" y="29802"/>
                </a:lnTo>
                <a:lnTo>
                  <a:pt x="0" y="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3" name="Freeform 33"/>
          <p:cNvSpPr/>
          <p:nvPr/>
        </p:nvSpPr>
        <p:spPr>
          <a:xfrm>
            <a:off x="5647312" y="1660018"/>
            <a:ext cx="28763" cy="9525"/>
          </a:xfrm>
          <a:custGeom>
            <a:avLst/>
            <a:gdLst/>
            <a:ahLst/>
            <a:cxnLst/>
            <a:rect l="l" t="t" r="r" b="b"/>
            <a:pathLst>
              <a:path w="28763" h="9525">
                <a:moveTo>
                  <a:pt x="0" y="0"/>
                </a:moveTo>
                <a:lnTo>
                  <a:pt x="28763" y="0"/>
                </a:lnTo>
                <a:lnTo>
                  <a:pt x="28763" y="9525"/>
                </a:lnTo>
                <a:lnTo>
                  <a:pt x="0" y="952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34" name="Freeform 34"/>
          <p:cNvSpPr/>
          <p:nvPr/>
        </p:nvSpPr>
        <p:spPr>
          <a:xfrm>
            <a:off x="5674342" y="1649968"/>
            <a:ext cx="22872" cy="27723"/>
          </a:xfrm>
          <a:custGeom>
            <a:avLst/>
            <a:gdLst/>
            <a:ahLst/>
            <a:cxnLst/>
            <a:rect l="l" t="t" r="r" b="b"/>
            <a:pathLst>
              <a:path w="22872" h="27723">
                <a:moveTo>
                  <a:pt x="0" y="0"/>
                </a:moveTo>
                <a:lnTo>
                  <a:pt x="22872" y="0"/>
                </a:lnTo>
                <a:lnTo>
                  <a:pt x="22872" y="27723"/>
                </a:lnTo>
                <a:lnTo>
                  <a:pt x="0" y="2772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35" name="Freeform 35"/>
          <p:cNvSpPr/>
          <p:nvPr/>
        </p:nvSpPr>
        <p:spPr>
          <a:xfrm>
            <a:off x="5709689" y="1641997"/>
            <a:ext cx="40891" cy="33614"/>
          </a:xfrm>
          <a:custGeom>
            <a:avLst/>
            <a:gdLst/>
            <a:ahLst/>
            <a:cxnLst/>
            <a:rect l="l" t="t" r="r" b="b"/>
            <a:pathLst>
              <a:path w="40891" h="33614">
                <a:moveTo>
                  <a:pt x="0" y="0"/>
                </a:moveTo>
                <a:lnTo>
                  <a:pt x="40891" y="0"/>
                </a:lnTo>
                <a:lnTo>
                  <a:pt x="40891" y="33615"/>
                </a:lnTo>
                <a:lnTo>
                  <a:pt x="0" y="3361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36" name="Freeform 36"/>
          <p:cNvSpPr/>
          <p:nvPr/>
        </p:nvSpPr>
        <p:spPr>
          <a:xfrm>
            <a:off x="5771026" y="1643383"/>
            <a:ext cx="35347" cy="31535"/>
          </a:xfrm>
          <a:custGeom>
            <a:avLst/>
            <a:gdLst/>
            <a:ahLst/>
            <a:cxnLst/>
            <a:rect l="l" t="t" r="r" b="b"/>
            <a:pathLst>
              <a:path w="35347" h="31535">
                <a:moveTo>
                  <a:pt x="0" y="0"/>
                </a:moveTo>
                <a:lnTo>
                  <a:pt x="35347" y="0"/>
                </a:lnTo>
                <a:lnTo>
                  <a:pt x="35347" y="31536"/>
                </a:lnTo>
                <a:lnTo>
                  <a:pt x="0" y="3153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7" name="Freeform 37"/>
          <p:cNvSpPr/>
          <p:nvPr/>
        </p:nvSpPr>
        <p:spPr>
          <a:xfrm>
            <a:off x="5804293" y="1646155"/>
            <a:ext cx="34654" cy="26684"/>
          </a:xfrm>
          <a:custGeom>
            <a:avLst/>
            <a:gdLst/>
            <a:ahLst/>
            <a:cxnLst/>
            <a:rect l="l" t="t" r="r" b="b"/>
            <a:pathLst>
              <a:path w="34654" h="26684">
                <a:moveTo>
                  <a:pt x="0" y="0"/>
                </a:moveTo>
                <a:lnTo>
                  <a:pt x="34654" y="0"/>
                </a:lnTo>
                <a:lnTo>
                  <a:pt x="34654" y="26684"/>
                </a:lnTo>
                <a:lnTo>
                  <a:pt x="0" y="26684"/>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38" name="Freeform 38"/>
          <p:cNvSpPr/>
          <p:nvPr/>
        </p:nvSpPr>
        <p:spPr>
          <a:xfrm>
            <a:off x="5830977" y="1663136"/>
            <a:ext cx="40199" cy="9525"/>
          </a:xfrm>
          <a:custGeom>
            <a:avLst/>
            <a:gdLst/>
            <a:ahLst/>
            <a:cxnLst/>
            <a:rect l="l" t="t" r="r" b="b"/>
            <a:pathLst>
              <a:path w="40199" h="9525">
                <a:moveTo>
                  <a:pt x="0" y="0"/>
                </a:moveTo>
                <a:lnTo>
                  <a:pt x="40199" y="0"/>
                </a:lnTo>
                <a:lnTo>
                  <a:pt x="40199" y="9525"/>
                </a:lnTo>
                <a:lnTo>
                  <a:pt x="0" y="952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39" name="Freeform 39"/>
          <p:cNvSpPr/>
          <p:nvPr/>
        </p:nvSpPr>
        <p:spPr>
          <a:xfrm>
            <a:off x="5873255" y="1646849"/>
            <a:ext cx="9525" cy="33268"/>
          </a:xfrm>
          <a:custGeom>
            <a:avLst/>
            <a:gdLst/>
            <a:ahLst/>
            <a:cxnLst/>
            <a:rect l="l" t="t" r="r" b="b"/>
            <a:pathLst>
              <a:path w="9525" h="33268">
                <a:moveTo>
                  <a:pt x="0" y="0"/>
                </a:moveTo>
                <a:lnTo>
                  <a:pt x="9525" y="0"/>
                </a:lnTo>
                <a:lnTo>
                  <a:pt x="9525" y="33268"/>
                </a:lnTo>
                <a:lnTo>
                  <a:pt x="0" y="33268"/>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40" name="Freeform 40"/>
          <p:cNvSpPr/>
          <p:nvPr/>
        </p:nvSpPr>
        <p:spPr>
          <a:xfrm>
            <a:off x="5377012" y="1846801"/>
            <a:ext cx="33268" cy="33614"/>
          </a:xfrm>
          <a:custGeom>
            <a:avLst/>
            <a:gdLst/>
            <a:ahLst/>
            <a:cxnLst/>
            <a:rect l="l" t="t" r="r" b="b"/>
            <a:pathLst>
              <a:path w="33268" h="33614">
                <a:moveTo>
                  <a:pt x="0" y="0"/>
                </a:moveTo>
                <a:lnTo>
                  <a:pt x="33268" y="0"/>
                </a:lnTo>
                <a:lnTo>
                  <a:pt x="33268" y="33614"/>
                </a:lnTo>
                <a:lnTo>
                  <a:pt x="0" y="33614"/>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41" name="Freeform 41"/>
          <p:cNvSpPr/>
          <p:nvPr/>
        </p:nvSpPr>
        <p:spPr>
          <a:xfrm>
            <a:off x="5420676" y="1844722"/>
            <a:ext cx="30495" cy="36387"/>
          </a:xfrm>
          <a:custGeom>
            <a:avLst/>
            <a:gdLst/>
            <a:ahLst/>
            <a:cxnLst/>
            <a:rect l="l" t="t" r="r" b="b"/>
            <a:pathLst>
              <a:path w="30495" h="36387">
                <a:moveTo>
                  <a:pt x="0" y="0"/>
                </a:moveTo>
                <a:lnTo>
                  <a:pt x="30496" y="0"/>
                </a:lnTo>
                <a:lnTo>
                  <a:pt x="30496" y="36387"/>
                </a:lnTo>
                <a:lnTo>
                  <a:pt x="0" y="36387"/>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en-US"/>
          </a:p>
        </p:txBody>
      </p:sp>
      <p:sp>
        <p:nvSpPr>
          <p:cNvPr id="42" name="Freeform 42"/>
          <p:cNvSpPr/>
          <p:nvPr/>
        </p:nvSpPr>
        <p:spPr>
          <a:xfrm>
            <a:off x="5416171" y="1794127"/>
            <a:ext cx="35000" cy="26337"/>
          </a:xfrm>
          <a:custGeom>
            <a:avLst/>
            <a:gdLst/>
            <a:ahLst/>
            <a:cxnLst/>
            <a:rect l="l" t="t" r="r" b="b"/>
            <a:pathLst>
              <a:path w="35000" h="26337">
                <a:moveTo>
                  <a:pt x="0" y="0"/>
                </a:moveTo>
                <a:lnTo>
                  <a:pt x="35001" y="0"/>
                </a:lnTo>
                <a:lnTo>
                  <a:pt x="35001" y="26337"/>
                </a:lnTo>
                <a:lnTo>
                  <a:pt x="0" y="26337"/>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43" name="Freeform 43"/>
          <p:cNvSpPr/>
          <p:nvPr/>
        </p:nvSpPr>
        <p:spPr>
          <a:xfrm>
            <a:off x="5451518" y="1792394"/>
            <a:ext cx="25297" cy="30495"/>
          </a:xfrm>
          <a:custGeom>
            <a:avLst/>
            <a:gdLst/>
            <a:ahLst/>
            <a:cxnLst/>
            <a:rect l="l" t="t" r="r" b="b"/>
            <a:pathLst>
              <a:path w="25297" h="30495">
                <a:moveTo>
                  <a:pt x="0" y="0"/>
                </a:moveTo>
                <a:lnTo>
                  <a:pt x="25297" y="0"/>
                </a:lnTo>
                <a:lnTo>
                  <a:pt x="25297" y="30496"/>
                </a:lnTo>
                <a:lnTo>
                  <a:pt x="0" y="30496"/>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en-US"/>
          </a:p>
        </p:txBody>
      </p:sp>
      <p:sp>
        <p:nvSpPr>
          <p:cNvPr id="44" name="Freeform 44"/>
          <p:cNvSpPr/>
          <p:nvPr/>
        </p:nvSpPr>
        <p:spPr>
          <a:xfrm>
            <a:off x="5469539" y="1795513"/>
            <a:ext cx="42624" cy="25644"/>
          </a:xfrm>
          <a:custGeom>
            <a:avLst/>
            <a:gdLst/>
            <a:ahLst/>
            <a:cxnLst/>
            <a:rect l="l" t="t" r="r" b="b"/>
            <a:pathLst>
              <a:path w="42624" h="25644">
                <a:moveTo>
                  <a:pt x="0" y="0"/>
                </a:moveTo>
                <a:lnTo>
                  <a:pt x="42624" y="0"/>
                </a:lnTo>
                <a:lnTo>
                  <a:pt x="42624" y="25644"/>
                </a:lnTo>
                <a:lnTo>
                  <a:pt x="0" y="25644"/>
                </a:lnTo>
                <a:lnTo>
                  <a:pt x="0" y="0"/>
                </a:lnTo>
                <a:close/>
              </a:path>
            </a:pathLst>
          </a:custGeom>
          <a:blipFill>
            <a:blip r:embed="rId47">
              <a:extLst>
                <a:ext uri="{96DAC541-7B7A-43D3-8B79-37D633B846F1}">
                  <asvg:svgBlip xmlns:asvg="http://schemas.microsoft.com/office/drawing/2016/SVG/main" r:embed="rId48"/>
                </a:ext>
              </a:extLst>
            </a:blip>
            <a:stretch>
              <a:fillRect/>
            </a:stretch>
          </a:blipFill>
        </p:spPr>
        <p:txBody>
          <a:bodyPr/>
          <a:lstStyle/>
          <a:p>
            <a:endParaRPr lang="en-US"/>
          </a:p>
        </p:txBody>
      </p:sp>
      <p:sp>
        <p:nvSpPr>
          <p:cNvPr id="45" name="Freeform 45"/>
          <p:cNvSpPr/>
          <p:nvPr/>
        </p:nvSpPr>
        <p:spPr>
          <a:xfrm>
            <a:off x="5510083" y="1789969"/>
            <a:ext cx="31881" cy="33614"/>
          </a:xfrm>
          <a:custGeom>
            <a:avLst/>
            <a:gdLst/>
            <a:ahLst/>
            <a:cxnLst/>
            <a:rect l="l" t="t" r="r" b="b"/>
            <a:pathLst>
              <a:path w="31881" h="33614">
                <a:moveTo>
                  <a:pt x="0" y="0"/>
                </a:moveTo>
                <a:lnTo>
                  <a:pt x="31882" y="0"/>
                </a:lnTo>
                <a:lnTo>
                  <a:pt x="31882" y="33614"/>
                </a:lnTo>
                <a:lnTo>
                  <a:pt x="0" y="33614"/>
                </a:lnTo>
                <a:lnTo>
                  <a:pt x="0" y="0"/>
                </a:lnTo>
                <a:close/>
              </a:path>
            </a:pathLst>
          </a:custGeom>
          <a:blipFill>
            <a:blip r:embed="rId49">
              <a:extLst>
                <a:ext uri="{96DAC541-7B7A-43D3-8B79-37D633B846F1}">
                  <asvg:svgBlip xmlns:asvg="http://schemas.microsoft.com/office/drawing/2016/SVG/main" r:embed="rId50"/>
                </a:ext>
              </a:extLst>
            </a:blip>
            <a:stretch>
              <a:fillRect/>
            </a:stretch>
          </a:blipFill>
        </p:spPr>
        <p:txBody>
          <a:bodyPr/>
          <a:lstStyle/>
          <a:p>
            <a:endParaRPr lang="en-US"/>
          </a:p>
        </p:txBody>
      </p:sp>
      <p:sp>
        <p:nvSpPr>
          <p:cNvPr id="46" name="Freeform 46"/>
          <p:cNvSpPr/>
          <p:nvPr/>
        </p:nvSpPr>
        <p:spPr>
          <a:xfrm>
            <a:off x="5465726" y="1850960"/>
            <a:ext cx="20446" cy="9525"/>
          </a:xfrm>
          <a:custGeom>
            <a:avLst/>
            <a:gdLst/>
            <a:ahLst/>
            <a:cxnLst/>
            <a:rect l="l" t="t" r="r" b="b"/>
            <a:pathLst>
              <a:path w="20446" h="9525">
                <a:moveTo>
                  <a:pt x="0" y="0"/>
                </a:moveTo>
                <a:lnTo>
                  <a:pt x="20446" y="0"/>
                </a:lnTo>
                <a:lnTo>
                  <a:pt x="20446" y="9525"/>
                </a:lnTo>
                <a:lnTo>
                  <a:pt x="0" y="9525"/>
                </a:lnTo>
                <a:lnTo>
                  <a:pt x="0" y="0"/>
                </a:lnTo>
                <a:close/>
              </a:path>
            </a:pathLst>
          </a:custGeom>
          <a:blipFill>
            <a:blip r:embed="rId51">
              <a:extLst>
                <a:ext uri="{96DAC541-7B7A-43D3-8B79-37D633B846F1}">
                  <asvg:svgBlip xmlns:asvg="http://schemas.microsoft.com/office/drawing/2016/SVG/main" r:embed="rId52"/>
                </a:ext>
              </a:extLst>
            </a:blip>
            <a:stretch>
              <a:fillRect/>
            </a:stretch>
          </a:blipFill>
        </p:spPr>
        <p:txBody>
          <a:bodyPr/>
          <a:lstStyle/>
          <a:p>
            <a:endParaRPr lang="en-US"/>
          </a:p>
        </p:txBody>
      </p:sp>
      <p:sp>
        <p:nvSpPr>
          <p:cNvPr id="47" name="Freeform 47"/>
          <p:cNvSpPr/>
          <p:nvPr/>
        </p:nvSpPr>
        <p:spPr>
          <a:xfrm>
            <a:off x="5483746" y="1841603"/>
            <a:ext cx="24258" cy="38812"/>
          </a:xfrm>
          <a:custGeom>
            <a:avLst/>
            <a:gdLst/>
            <a:ahLst/>
            <a:cxnLst/>
            <a:rect l="l" t="t" r="r" b="b"/>
            <a:pathLst>
              <a:path w="24258" h="38812">
                <a:moveTo>
                  <a:pt x="0" y="0"/>
                </a:moveTo>
                <a:lnTo>
                  <a:pt x="24258" y="0"/>
                </a:lnTo>
                <a:lnTo>
                  <a:pt x="24258" y="38812"/>
                </a:lnTo>
                <a:lnTo>
                  <a:pt x="0" y="38812"/>
                </a:lnTo>
                <a:lnTo>
                  <a:pt x="0" y="0"/>
                </a:lnTo>
                <a:close/>
              </a:path>
            </a:pathLst>
          </a:custGeom>
          <a:blipFill>
            <a:blip r:embed="rId53">
              <a:extLst>
                <a:ext uri="{96DAC541-7B7A-43D3-8B79-37D633B846F1}">
                  <asvg:svgBlip xmlns:asvg="http://schemas.microsoft.com/office/drawing/2016/SVG/main" r:embed="rId54"/>
                </a:ext>
              </a:extLst>
            </a:blip>
            <a:stretch>
              <a:fillRect/>
            </a:stretch>
          </a:blipFill>
        </p:spPr>
        <p:txBody>
          <a:bodyPr/>
          <a:lstStyle/>
          <a:p>
            <a:endParaRPr lang="en-US"/>
          </a:p>
        </p:txBody>
      </p:sp>
      <p:sp>
        <p:nvSpPr>
          <p:cNvPr id="48" name="Freeform 48"/>
          <p:cNvSpPr/>
          <p:nvPr/>
        </p:nvSpPr>
        <p:spPr>
          <a:xfrm>
            <a:off x="5548549" y="1847494"/>
            <a:ext cx="29802" cy="25990"/>
          </a:xfrm>
          <a:custGeom>
            <a:avLst/>
            <a:gdLst/>
            <a:ahLst/>
            <a:cxnLst/>
            <a:rect l="l" t="t" r="r" b="b"/>
            <a:pathLst>
              <a:path w="29802" h="25990">
                <a:moveTo>
                  <a:pt x="0" y="0"/>
                </a:moveTo>
                <a:lnTo>
                  <a:pt x="29802" y="0"/>
                </a:lnTo>
                <a:lnTo>
                  <a:pt x="29802" y="25990"/>
                </a:lnTo>
                <a:lnTo>
                  <a:pt x="0" y="25990"/>
                </a:lnTo>
                <a:lnTo>
                  <a:pt x="0" y="0"/>
                </a:lnTo>
                <a:close/>
              </a:path>
            </a:pathLst>
          </a:custGeom>
          <a:blipFill>
            <a:blip r:embed="rId55">
              <a:extLst>
                <a:ext uri="{96DAC541-7B7A-43D3-8B79-37D633B846F1}">
                  <asvg:svgBlip xmlns:asvg="http://schemas.microsoft.com/office/drawing/2016/SVG/main" r:embed="rId56"/>
                </a:ext>
              </a:extLst>
            </a:blip>
            <a:stretch>
              <a:fillRect/>
            </a:stretch>
          </a:blipFill>
        </p:spPr>
        <p:txBody>
          <a:bodyPr/>
          <a:lstStyle/>
          <a:p>
            <a:endParaRPr lang="en-US"/>
          </a:p>
        </p:txBody>
      </p:sp>
      <p:sp>
        <p:nvSpPr>
          <p:cNvPr id="49" name="Freeform 49"/>
          <p:cNvSpPr/>
          <p:nvPr/>
        </p:nvSpPr>
        <p:spPr>
          <a:xfrm>
            <a:off x="5573153" y="1850267"/>
            <a:ext cx="40891" cy="29802"/>
          </a:xfrm>
          <a:custGeom>
            <a:avLst/>
            <a:gdLst/>
            <a:ahLst/>
            <a:cxnLst/>
            <a:rect l="l" t="t" r="r" b="b"/>
            <a:pathLst>
              <a:path w="40891" h="29802">
                <a:moveTo>
                  <a:pt x="0" y="0"/>
                </a:moveTo>
                <a:lnTo>
                  <a:pt x="40892" y="0"/>
                </a:lnTo>
                <a:lnTo>
                  <a:pt x="40892" y="29802"/>
                </a:lnTo>
                <a:lnTo>
                  <a:pt x="0" y="29802"/>
                </a:lnTo>
                <a:lnTo>
                  <a:pt x="0" y="0"/>
                </a:lnTo>
                <a:close/>
              </a:path>
            </a:pathLst>
          </a:custGeom>
          <a:blipFill>
            <a:blip r:embed="rId57">
              <a:extLst>
                <a:ext uri="{96DAC541-7B7A-43D3-8B79-37D633B846F1}">
                  <asvg:svgBlip xmlns:asvg="http://schemas.microsoft.com/office/drawing/2016/SVG/main" r:embed="rId58"/>
                </a:ext>
              </a:extLst>
            </a:blip>
            <a:stretch>
              <a:fillRect/>
            </a:stretch>
          </a:blipFill>
        </p:spPr>
        <p:txBody>
          <a:bodyPr/>
          <a:lstStyle/>
          <a:p>
            <a:endParaRPr lang="en-US"/>
          </a:p>
        </p:txBody>
      </p:sp>
      <p:grpSp>
        <p:nvGrpSpPr>
          <p:cNvPr id="50" name="Group 50"/>
          <p:cNvGrpSpPr/>
          <p:nvPr/>
        </p:nvGrpSpPr>
        <p:grpSpPr>
          <a:xfrm>
            <a:off x="7388609" y="109267"/>
            <a:ext cx="2194560" cy="2128324"/>
            <a:chOff x="0" y="0"/>
            <a:chExt cx="2926080" cy="2837765"/>
          </a:xfrm>
        </p:grpSpPr>
        <p:sp>
          <p:nvSpPr>
            <p:cNvPr id="51" name="Freeform 51"/>
            <p:cNvSpPr/>
            <p:nvPr/>
          </p:nvSpPr>
          <p:spPr>
            <a:xfrm>
              <a:off x="0" y="0"/>
              <a:ext cx="2926080" cy="2837815"/>
            </a:xfrm>
            <a:custGeom>
              <a:avLst/>
              <a:gdLst/>
              <a:ahLst/>
              <a:cxnLst/>
              <a:rect l="l" t="t" r="r" b="b"/>
              <a:pathLst>
                <a:path w="2926080" h="2837815">
                  <a:moveTo>
                    <a:pt x="0" y="0"/>
                  </a:moveTo>
                  <a:lnTo>
                    <a:pt x="2926080" y="0"/>
                  </a:lnTo>
                  <a:lnTo>
                    <a:pt x="2926080" y="2837815"/>
                  </a:lnTo>
                  <a:lnTo>
                    <a:pt x="0" y="2837815"/>
                  </a:lnTo>
                  <a:lnTo>
                    <a:pt x="0" y="0"/>
                  </a:lnTo>
                  <a:close/>
                </a:path>
              </a:pathLst>
            </a:custGeom>
            <a:solidFill>
              <a:srgbClr val="FFFFFF"/>
            </a:solidFill>
            <a:ln w="12700">
              <a:solidFill>
                <a:srgbClr val="000000"/>
              </a:solidFill>
            </a:ln>
          </p:spPr>
          <p:txBody>
            <a:bodyPr/>
            <a:lstStyle/>
            <a:p>
              <a:endParaRPr lang="en-US"/>
            </a:p>
          </p:txBody>
        </p:sp>
      </p:grpSp>
      <p:sp>
        <p:nvSpPr>
          <p:cNvPr id="52" name="TextBox 52"/>
          <p:cNvSpPr txBox="1"/>
          <p:nvPr/>
        </p:nvSpPr>
        <p:spPr>
          <a:xfrm>
            <a:off x="457200" y="2758241"/>
            <a:ext cx="3299615" cy="464744"/>
          </a:xfrm>
          <a:prstGeom prst="rect">
            <a:avLst/>
          </a:prstGeom>
        </p:spPr>
        <p:txBody>
          <a:bodyPr lIns="0" tIns="0" rIns="0" bIns="0" rtlCol="0" anchor="t">
            <a:spAutoFit/>
          </a:bodyPr>
          <a:lstStyle/>
          <a:p>
            <a:pPr algn="r">
              <a:lnSpc>
                <a:spcPts val="3783"/>
              </a:lnSpc>
            </a:pPr>
            <a:r>
              <a:rPr lang="en-US" sz="2701" dirty="0">
                <a:solidFill>
                  <a:srgbClr val="000000"/>
                </a:solidFill>
                <a:latin typeface="Roboto Bold"/>
              </a:rPr>
              <a:t>READY TO EAT</a:t>
            </a:r>
          </a:p>
        </p:txBody>
      </p:sp>
      <p:sp>
        <p:nvSpPr>
          <p:cNvPr id="53" name="TextBox 53"/>
          <p:cNvSpPr txBox="1"/>
          <p:nvPr/>
        </p:nvSpPr>
        <p:spPr>
          <a:xfrm>
            <a:off x="0" y="3482086"/>
            <a:ext cx="3756816" cy="464744"/>
          </a:xfrm>
          <a:prstGeom prst="rect">
            <a:avLst/>
          </a:prstGeom>
        </p:spPr>
        <p:txBody>
          <a:bodyPr lIns="0" tIns="0" rIns="0" bIns="0" rtlCol="0" anchor="t">
            <a:spAutoFit/>
          </a:bodyPr>
          <a:lstStyle/>
          <a:p>
            <a:pPr algn="r">
              <a:lnSpc>
                <a:spcPts val="3783"/>
              </a:lnSpc>
            </a:pPr>
            <a:r>
              <a:rPr lang="en-US" sz="2701" dirty="0">
                <a:solidFill>
                  <a:srgbClr val="000000"/>
                </a:solidFill>
                <a:latin typeface="Roboto Bold"/>
              </a:rPr>
              <a:t>FISH &amp; SEAFOOD</a:t>
            </a:r>
          </a:p>
        </p:txBody>
      </p:sp>
      <p:sp>
        <p:nvSpPr>
          <p:cNvPr id="54" name="TextBox 54"/>
          <p:cNvSpPr txBox="1"/>
          <p:nvPr/>
        </p:nvSpPr>
        <p:spPr>
          <a:xfrm>
            <a:off x="838200" y="4205932"/>
            <a:ext cx="2918616" cy="464744"/>
          </a:xfrm>
          <a:prstGeom prst="rect">
            <a:avLst/>
          </a:prstGeom>
        </p:spPr>
        <p:txBody>
          <a:bodyPr lIns="0" tIns="0" rIns="0" bIns="0" rtlCol="0" anchor="t">
            <a:spAutoFit/>
          </a:bodyPr>
          <a:lstStyle/>
          <a:p>
            <a:pPr algn="r">
              <a:lnSpc>
                <a:spcPts val="3783"/>
              </a:lnSpc>
            </a:pPr>
            <a:r>
              <a:rPr lang="en-US" sz="2701" dirty="0">
                <a:solidFill>
                  <a:srgbClr val="000000"/>
                </a:solidFill>
                <a:latin typeface="Roboto Bold"/>
              </a:rPr>
              <a:t>BEEF &amp; PORK</a:t>
            </a:r>
          </a:p>
        </p:txBody>
      </p:sp>
      <p:sp>
        <p:nvSpPr>
          <p:cNvPr id="55" name="TextBox 55"/>
          <p:cNvSpPr txBox="1"/>
          <p:nvPr/>
        </p:nvSpPr>
        <p:spPr>
          <a:xfrm>
            <a:off x="1230380" y="4929778"/>
            <a:ext cx="2526436" cy="464744"/>
          </a:xfrm>
          <a:prstGeom prst="rect">
            <a:avLst/>
          </a:prstGeom>
        </p:spPr>
        <p:txBody>
          <a:bodyPr lIns="0" tIns="0" rIns="0" bIns="0" rtlCol="0" anchor="t">
            <a:spAutoFit/>
          </a:bodyPr>
          <a:lstStyle/>
          <a:p>
            <a:pPr algn="r">
              <a:lnSpc>
                <a:spcPts val="3783"/>
              </a:lnSpc>
            </a:pPr>
            <a:r>
              <a:rPr lang="en-US" sz="2701" dirty="0">
                <a:solidFill>
                  <a:srgbClr val="000000"/>
                </a:solidFill>
                <a:latin typeface="Roboto Bold"/>
              </a:rPr>
              <a:t>POULTRY</a:t>
            </a:r>
          </a:p>
        </p:txBody>
      </p:sp>
      <p:sp>
        <p:nvSpPr>
          <p:cNvPr id="56" name="TextBox 56"/>
          <p:cNvSpPr txBox="1"/>
          <p:nvPr/>
        </p:nvSpPr>
        <p:spPr>
          <a:xfrm>
            <a:off x="5247808" y="1404067"/>
            <a:ext cx="792850" cy="135584"/>
          </a:xfrm>
          <a:prstGeom prst="rect">
            <a:avLst/>
          </a:prstGeom>
        </p:spPr>
        <p:txBody>
          <a:bodyPr lIns="0" tIns="0" rIns="0" bIns="0" rtlCol="0" anchor="t">
            <a:spAutoFit/>
          </a:bodyPr>
          <a:lstStyle/>
          <a:p>
            <a:pPr algn="ctr">
              <a:lnSpc>
                <a:spcPts val="1087"/>
              </a:lnSpc>
            </a:pPr>
            <a:r>
              <a:rPr lang="en-US" sz="776">
                <a:solidFill>
                  <a:srgbClr val="000000"/>
                </a:solidFill>
                <a:latin typeface="Permanent Marker"/>
              </a:rPr>
              <a:t>Freezer #1</a:t>
            </a:r>
          </a:p>
        </p:txBody>
      </p:sp>
      <p:sp>
        <p:nvSpPr>
          <p:cNvPr id="57" name="TextBox 57"/>
          <p:cNvSpPr txBox="1"/>
          <p:nvPr/>
        </p:nvSpPr>
        <p:spPr>
          <a:xfrm>
            <a:off x="7677314" y="1366331"/>
            <a:ext cx="1617150" cy="799291"/>
          </a:xfrm>
          <a:prstGeom prst="rect">
            <a:avLst/>
          </a:prstGeom>
        </p:spPr>
        <p:txBody>
          <a:bodyPr lIns="0" tIns="0" rIns="0" bIns="0" rtlCol="0" anchor="t">
            <a:spAutoFit/>
          </a:bodyPr>
          <a:lstStyle/>
          <a:p>
            <a:pPr marL="184956" lvl="1" indent="-92478" algn="l">
              <a:lnSpc>
                <a:spcPts val="2145"/>
              </a:lnSpc>
              <a:buFont typeface="Arial"/>
              <a:buChar char="•"/>
            </a:pPr>
            <a:r>
              <a:rPr lang="en-US" sz="1533">
                <a:solidFill>
                  <a:srgbClr val="181818"/>
                </a:solidFill>
                <a:latin typeface="Roboto"/>
              </a:rPr>
              <a:t>Refrigerated</a:t>
            </a:r>
          </a:p>
          <a:p>
            <a:pPr marL="184956" lvl="1" indent="-92478" algn="l">
              <a:lnSpc>
                <a:spcPts val="2145"/>
              </a:lnSpc>
              <a:buFont typeface="Arial"/>
              <a:buChar char="•"/>
            </a:pPr>
            <a:r>
              <a:rPr lang="en-US" sz="1533">
                <a:solidFill>
                  <a:srgbClr val="181818"/>
                </a:solidFill>
                <a:latin typeface="Roboto"/>
              </a:rPr>
              <a:t>Frozen</a:t>
            </a:r>
          </a:p>
          <a:p>
            <a:pPr marL="184956" lvl="1" indent="-92478" algn="l">
              <a:lnSpc>
                <a:spcPts val="2145"/>
              </a:lnSpc>
              <a:buFont typeface="Arial"/>
              <a:buChar char="•"/>
            </a:pPr>
            <a:r>
              <a:rPr lang="en-US" sz="1533">
                <a:solidFill>
                  <a:srgbClr val="181818"/>
                </a:solidFill>
                <a:latin typeface="Roboto"/>
              </a:rPr>
              <a:t>Dry</a:t>
            </a:r>
          </a:p>
        </p:txBody>
      </p:sp>
      <p:sp>
        <p:nvSpPr>
          <p:cNvPr id="58" name="TextBox 58"/>
          <p:cNvSpPr txBox="1"/>
          <p:nvPr/>
        </p:nvSpPr>
        <p:spPr>
          <a:xfrm>
            <a:off x="7558726" y="384708"/>
            <a:ext cx="1854327" cy="866775"/>
          </a:xfrm>
          <a:prstGeom prst="rect">
            <a:avLst/>
          </a:prstGeom>
        </p:spPr>
        <p:txBody>
          <a:bodyPr lIns="0" tIns="0" rIns="0" bIns="0" rtlCol="0" anchor="t">
            <a:spAutoFit/>
          </a:bodyPr>
          <a:lstStyle/>
          <a:p>
            <a:pPr algn="ctr">
              <a:lnSpc>
                <a:spcPts val="2279"/>
              </a:lnSpc>
            </a:pPr>
            <a:r>
              <a:rPr lang="en-US" sz="1899">
                <a:solidFill>
                  <a:srgbClr val="181818"/>
                </a:solidFill>
                <a:latin typeface="Roboto Bold"/>
              </a:rPr>
              <a:t>Put food away in the following order: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06560" y="4566480"/>
            <a:ext cx="2275361" cy="2355335"/>
          </a:xfrm>
          <a:custGeom>
            <a:avLst/>
            <a:gdLst/>
            <a:ahLst/>
            <a:cxnLst/>
            <a:rect l="l" t="t" r="r" b="b"/>
            <a:pathLst>
              <a:path w="2275361" h="2355335">
                <a:moveTo>
                  <a:pt x="0" y="0"/>
                </a:moveTo>
                <a:lnTo>
                  <a:pt x="2275361" y="0"/>
                </a:lnTo>
                <a:lnTo>
                  <a:pt x="2275361" y="2355335"/>
                </a:lnTo>
                <a:lnTo>
                  <a:pt x="0" y="23553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7332457" y="5270731"/>
            <a:ext cx="1823567" cy="935418"/>
          </a:xfrm>
          <a:prstGeom prst="rect">
            <a:avLst/>
          </a:prstGeom>
        </p:spPr>
        <p:txBody>
          <a:bodyPr lIns="0" tIns="0" rIns="0" bIns="0" rtlCol="0" anchor="t">
            <a:spAutoFit/>
          </a:bodyPr>
          <a:lstStyle/>
          <a:p>
            <a:pPr algn="ctr">
              <a:lnSpc>
                <a:spcPts val="2542"/>
              </a:lnSpc>
            </a:pPr>
            <a:r>
              <a:rPr lang="en-US" sz="1693">
                <a:solidFill>
                  <a:srgbClr val="181818"/>
                </a:solidFill>
                <a:latin typeface="Roboto"/>
              </a:rPr>
              <a:t>Must be kept on file for 3 years plus the current year.</a:t>
            </a:r>
          </a:p>
        </p:txBody>
      </p:sp>
      <p:sp>
        <p:nvSpPr>
          <p:cNvPr id="4" name="TextBox 4"/>
          <p:cNvSpPr txBox="1"/>
          <p:nvPr/>
        </p:nvSpPr>
        <p:spPr>
          <a:xfrm>
            <a:off x="7332457" y="4678131"/>
            <a:ext cx="1823567" cy="573550"/>
          </a:xfrm>
          <a:prstGeom prst="rect">
            <a:avLst/>
          </a:prstGeom>
        </p:spPr>
        <p:txBody>
          <a:bodyPr lIns="0" tIns="0" rIns="0" bIns="0" rtlCol="0" anchor="t">
            <a:spAutoFit/>
          </a:bodyPr>
          <a:lstStyle/>
          <a:p>
            <a:pPr algn="ctr">
              <a:lnSpc>
                <a:spcPts val="2278"/>
              </a:lnSpc>
            </a:pPr>
            <a:r>
              <a:rPr lang="en-US" sz="1599" dirty="0">
                <a:solidFill>
                  <a:srgbClr val="181818"/>
                </a:solidFill>
                <a:latin typeface="Roboto Bold"/>
              </a:rPr>
              <a:t> Temperature Recording Charts</a:t>
            </a:r>
          </a:p>
        </p:txBody>
      </p:sp>
      <p:sp>
        <p:nvSpPr>
          <p:cNvPr id="5" name="Freeform 5"/>
          <p:cNvSpPr/>
          <p:nvPr/>
        </p:nvSpPr>
        <p:spPr>
          <a:xfrm>
            <a:off x="4563519" y="4807138"/>
            <a:ext cx="2275361" cy="2149778"/>
          </a:xfrm>
          <a:custGeom>
            <a:avLst/>
            <a:gdLst/>
            <a:ahLst/>
            <a:cxnLst/>
            <a:rect l="l" t="t" r="r" b="b"/>
            <a:pathLst>
              <a:path w="2275361" h="2149778">
                <a:moveTo>
                  <a:pt x="0" y="0"/>
                </a:moveTo>
                <a:lnTo>
                  <a:pt x="2275361" y="0"/>
                </a:lnTo>
                <a:lnTo>
                  <a:pt x="2275361" y="2149778"/>
                </a:lnTo>
                <a:lnTo>
                  <a:pt x="0" y="2149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616508" y="5677473"/>
            <a:ext cx="2222372" cy="1026618"/>
          </a:xfrm>
          <a:prstGeom prst="rect">
            <a:avLst/>
          </a:prstGeom>
        </p:spPr>
        <p:txBody>
          <a:bodyPr lIns="0" tIns="0" rIns="0" bIns="0" rtlCol="0" anchor="t">
            <a:spAutoFit/>
          </a:bodyPr>
          <a:lstStyle/>
          <a:p>
            <a:pPr algn="ctr">
              <a:lnSpc>
                <a:spcPts val="2701"/>
              </a:lnSpc>
            </a:pPr>
            <a:r>
              <a:rPr lang="en-US" sz="1800">
                <a:solidFill>
                  <a:srgbClr val="181818"/>
                </a:solidFill>
                <a:latin typeface="Roboto"/>
              </a:rPr>
              <a:t>Recorded DAILY for kitchens and WEEKLY for pantries.</a:t>
            </a:r>
          </a:p>
        </p:txBody>
      </p:sp>
      <p:sp>
        <p:nvSpPr>
          <p:cNvPr id="7" name="TextBox 7"/>
          <p:cNvSpPr txBox="1"/>
          <p:nvPr/>
        </p:nvSpPr>
        <p:spPr>
          <a:xfrm>
            <a:off x="4789416" y="5255636"/>
            <a:ext cx="1823567" cy="300736"/>
          </a:xfrm>
          <a:prstGeom prst="rect">
            <a:avLst/>
          </a:prstGeom>
        </p:spPr>
        <p:txBody>
          <a:bodyPr lIns="0" tIns="0" rIns="0" bIns="0" rtlCol="0" anchor="t">
            <a:spAutoFit/>
          </a:bodyPr>
          <a:lstStyle/>
          <a:p>
            <a:pPr algn="ctr">
              <a:lnSpc>
                <a:spcPts val="2447"/>
              </a:lnSpc>
            </a:pPr>
            <a:r>
              <a:rPr lang="en-US" sz="1700" dirty="0">
                <a:solidFill>
                  <a:srgbClr val="181818"/>
                </a:solidFill>
                <a:latin typeface="Roboto Bold"/>
              </a:rPr>
              <a:t>TEMPERATURES</a:t>
            </a:r>
          </a:p>
        </p:txBody>
      </p:sp>
      <p:sp>
        <p:nvSpPr>
          <p:cNvPr id="8" name="Freeform 8"/>
          <p:cNvSpPr/>
          <p:nvPr/>
        </p:nvSpPr>
        <p:spPr>
          <a:xfrm>
            <a:off x="4510530" y="1765676"/>
            <a:ext cx="2275361" cy="2527221"/>
          </a:xfrm>
          <a:custGeom>
            <a:avLst/>
            <a:gdLst/>
            <a:ahLst/>
            <a:cxnLst/>
            <a:rect l="l" t="t" r="r" b="b"/>
            <a:pathLst>
              <a:path w="2275361" h="2527221">
                <a:moveTo>
                  <a:pt x="0" y="0"/>
                </a:moveTo>
                <a:lnTo>
                  <a:pt x="2275361" y="0"/>
                </a:lnTo>
                <a:lnTo>
                  <a:pt x="2275361" y="2527221"/>
                </a:lnTo>
                <a:lnTo>
                  <a:pt x="0" y="25272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720422" y="2600043"/>
            <a:ext cx="1823567" cy="1051603"/>
          </a:xfrm>
          <a:prstGeom prst="rect">
            <a:avLst/>
          </a:prstGeom>
        </p:spPr>
        <p:txBody>
          <a:bodyPr lIns="0" tIns="0" rIns="0" bIns="0" rtlCol="0" anchor="t">
            <a:spAutoFit/>
          </a:bodyPr>
          <a:lstStyle/>
          <a:p>
            <a:pPr algn="ctr">
              <a:lnSpc>
                <a:spcPts val="2842"/>
              </a:lnSpc>
            </a:pPr>
            <a:r>
              <a:rPr lang="en-US" sz="1893" dirty="0">
                <a:solidFill>
                  <a:srgbClr val="181818"/>
                </a:solidFill>
                <a:latin typeface="Roboto"/>
              </a:rPr>
              <a:t>"Fridge #1"</a:t>
            </a:r>
          </a:p>
          <a:p>
            <a:pPr algn="ctr">
              <a:lnSpc>
                <a:spcPts val="2842"/>
              </a:lnSpc>
            </a:pPr>
            <a:r>
              <a:rPr lang="en-US" sz="1893" dirty="0">
                <a:solidFill>
                  <a:srgbClr val="181818"/>
                </a:solidFill>
                <a:latin typeface="Roboto"/>
              </a:rPr>
              <a:t>"Freezer #1"</a:t>
            </a:r>
          </a:p>
          <a:p>
            <a:pPr algn="ctr">
              <a:lnSpc>
                <a:spcPts val="2842"/>
              </a:lnSpc>
            </a:pPr>
            <a:r>
              <a:rPr lang="en-US" sz="1893" dirty="0">
                <a:solidFill>
                  <a:srgbClr val="181818"/>
                </a:solidFill>
                <a:latin typeface="Roboto"/>
              </a:rPr>
              <a:t>"Dry Storage #1"</a:t>
            </a:r>
          </a:p>
        </p:txBody>
      </p:sp>
      <p:sp>
        <p:nvSpPr>
          <p:cNvPr id="10" name="TextBox 10"/>
          <p:cNvSpPr txBox="1"/>
          <p:nvPr/>
        </p:nvSpPr>
        <p:spPr>
          <a:xfrm>
            <a:off x="4563519" y="2049654"/>
            <a:ext cx="2222372" cy="350012"/>
          </a:xfrm>
          <a:prstGeom prst="rect">
            <a:avLst/>
          </a:prstGeom>
        </p:spPr>
        <p:txBody>
          <a:bodyPr lIns="0" tIns="0" rIns="0" bIns="0" rtlCol="0" anchor="t">
            <a:spAutoFit/>
          </a:bodyPr>
          <a:lstStyle/>
          <a:p>
            <a:pPr algn="ctr">
              <a:lnSpc>
                <a:spcPts val="2719"/>
              </a:lnSpc>
            </a:pPr>
            <a:r>
              <a:rPr lang="en-US" sz="2000">
                <a:solidFill>
                  <a:srgbClr val="181818"/>
                </a:solidFill>
                <a:latin typeface="Roboto Bold"/>
              </a:rPr>
              <a:t>LABELS &amp; NAMES</a:t>
            </a:r>
          </a:p>
        </p:txBody>
      </p:sp>
      <p:sp>
        <p:nvSpPr>
          <p:cNvPr id="11" name="Freeform 11"/>
          <p:cNvSpPr/>
          <p:nvPr/>
        </p:nvSpPr>
        <p:spPr>
          <a:xfrm>
            <a:off x="7106560" y="1765676"/>
            <a:ext cx="2275361" cy="2632426"/>
          </a:xfrm>
          <a:custGeom>
            <a:avLst/>
            <a:gdLst/>
            <a:ahLst/>
            <a:cxnLst/>
            <a:rect l="l" t="t" r="r" b="b"/>
            <a:pathLst>
              <a:path w="2275361" h="2632426">
                <a:moveTo>
                  <a:pt x="0" y="0"/>
                </a:moveTo>
                <a:lnTo>
                  <a:pt x="2275361" y="0"/>
                </a:lnTo>
                <a:lnTo>
                  <a:pt x="2275361" y="2632426"/>
                </a:lnTo>
                <a:lnTo>
                  <a:pt x="0" y="26324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7332457" y="2358131"/>
            <a:ext cx="1823567" cy="1803849"/>
          </a:xfrm>
          <a:prstGeom prst="rect">
            <a:avLst/>
          </a:prstGeom>
        </p:spPr>
        <p:txBody>
          <a:bodyPr lIns="0" tIns="0" rIns="0" bIns="0" rtlCol="0" anchor="t">
            <a:spAutoFit/>
          </a:bodyPr>
          <a:lstStyle/>
          <a:p>
            <a:pPr algn="ctr">
              <a:lnSpc>
                <a:spcPts val="2851"/>
              </a:lnSpc>
            </a:pPr>
            <a:r>
              <a:rPr lang="en-US" sz="1899" dirty="0">
                <a:solidFill>
                  <a:srgbClr val="181818"/>
                </a:solidFill>
                <a:latin typeface="Roboto"/>
              </a:rPr>
              <a:t>Inside all cold storage units.</a:t>
            </a:r>
          </a:p>
          <a:p>
            <a:pPr algn="ctr">
              <a:lnSpc>
                <a:spcPts val="2851"/>
              </a:lnSpc>
            </a:pPr>
            <a:endParaRPr lang="en-US" sz="1899" dirty="0">
              <a:solidFill>
                <a:srgbClr val="181818"/>
              </a:solidFill>
              <a:latin typeface="Roboto"/>
            </a:endParaRPr>
          </a:p>
          <a:p>
            <a:pPr algn="ctr">
              <a:lnSpc>
                <a:spcPts val="2851"/>
              </a:lnSpc>
            </a:pPr>
            <a:r>
              <a:rPr lang="en-US" sz="1899" dirty="0">
                <a:solidFill>
                  <a:srgbClr val="181818"/>
                </a:solidFill>
                <a:latin typeface="Roboto"/>
              </a:rPr>
              <a:t>Don't forget the dry storage!</a:t>
            </a:r>
          </a:p>
        </p:txBody>
      </p:sp>
      <p:sp>
        <p:nvSpPr>
          <p:cNvPr id="13" name="TextBox 13"/>
          <p:cNvSpPr txBox="1"/>
          <p:nvPr/>
        </p:nvSpPr>
        <p:spPr>
          <a:xfrm>
            <a:off x="7332457" y="2059179"/>
            <a:ext cx="1823567" cy="293243"/>
          </a:xfrm>
          <a:prstGeom prst="rect">
            <a:avLst/>
          </a:prstGeom>
        </p:spPr>
        <p:txBody>
          <a:bodyPr lIns="0" tIns="0" rIns="0" bIns="0" rtlCol="0" anchor="t">
            <a:spAutoFit/>
          </a:bodyPr>
          <a:lstStyle/>
          <a:p>
            <a:pPr algn="ctr">
              <a:lnSpc>
                <a:spcPts val="2356"/>
              </a:lnSpc>
            </a:pPr>
            <a:r>
              <a:rPr lang="en-US" sz="1700">
                <a:solidFill>
                  <a:srgbClr val="181818"/>
                </a:solidFill>
                <a:latin typeface="Roboto Bold"/>
              </a:rPr>
              <a:t>THERMOMETERS</a:t>
            </a:r>
          </a:p>
        </p:txBody>
      </p:sp>
      <p:grpSp>
        <p:nvGrpSpPr>
          <p:cNvPr id="14" name="Group 14"/>
          <p:cNvGrpSpPr/>
          <p:nvPr/>
        </p:nvGrpSpPr>
        <p:grpSpPr>
          <a:xfrm>
            <a:off x="421773" y="2809463"/>
            <a:ext cx="3253237" cy="4372232"/>
            <a:chOff x="0" y="0"/>
            <a:chExt cx="4337649" cy="5829643"/>
          </a:xfrm>
        </p:grpSpPr>
        <p:sp>
          <p:nvSpPr>
            <p:cNvPr id="15" name="Freeform 15"/>
            <p:cNvSpPr/>
            <p:nvPr/>
          </p:nvSpPr>
          <p:spPr>
            <a:xfrm>
              <a:off x="0" y="0"/>
              <a:ext cx="4337685" cy="5829681"/>
            </a:xfrm>
            <a:custGeom>
              <a:avLst/>
              <a:gdLst/>
              <a:ahLst/>
              <a:cxnLst/>
              <a:rect l="l" t="t" r="r" b="b"/>
              <a:pathLst>
                <a:path w="4337685" h="5829681">
                  <a:moveTo>
                    <a:pt x="0" y="0"/>
                  </a:moveTo>
                  <a:lnTo>
                    <a:pt x="4337685" y="0"/>
                  </a:lnTo>
                  <a:lnTo>
                    <a:pt x="4337685" y="5829681"/>
                  </a:lnTo>
                  <a:lnTo>
                    <a:pt x="0" y="5829681"/>
                  </a:lnTo>
                  <a:lnTo>
                    <a:pt x="0" y="0"/>
                  </a:lnTo>
                  <a:close/>
                </a:path>
              </a:pathLst>
            </a:custGeom>
            <a:blipFill>
              <a:blip r:embed="rId11"/>
              <a:stretch>
                <a:fillRect l="-113" r="-113"/>
              </a:stretch>
            </a:blipFill>
          </p:spPr>
          <p:txBody>
            <a:bodyPr/>
            <a:lstStyle/>
            <a:p>
              <a:endParaRPr lang="en-US"/>
            </a:p>
          </p:txBody>
        </p:sp>
      </p:grpSp>
      <p:sp>
        <p:nvSpPr>
          <p:cNvPr id="16" name="Freeform 16"/>
          <p:cNvSpPr/>
          <p:nvPr/>
        </p:nvSpPr>
        <p:spPr>
          <a:xfrm>
            <a:off x="1381813" y="3108775"/>
            <a:ext cx="28984" cy="165715"/>
          </a:xfrm>
          <a:custGeom>
            <a:avLst/>
            <a:gdLst/>
            <a:ahLst/>
            <a:cxnLst/>
            <a:rect l="l" t="t" r="r" b="b"/>
            <a:pathLst>
              <a:path w="28984" h="165715">
                <a:moveTo>
                  <a:pt x="0" y="0"/>
                </a:moveTo>
                <a:lnTo>
                  <a:pt x="28984" y="0"/>
                </a:lnTo>
                <a:lnTo>
                  <a:pt x="28984" y="165714"/>
                </a:lnTo>
                <a:lnTo>
                  <a:pt x="0" y="1657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1352199" y="3131458"/>
            <a:ext cx="117827" cy="125388"/>
          </a:xfrm>
          <a:custGeom>
            <a:avLst/>
            <a:gdLst/>
            <a:ahLst/>
            <a:cxnLst/>
            <a:rect l="l" t="t" r="r" b="b"/>
            <a:pathLst>
              <a:path w="117827" h="125388">
                <a:moveTo>
                  <a:pt x="0" y="0"/>
                </a:moveTo>
                <a:lnTo>
                  <a:pt x="117827" y="0"/>
                </a:lnTo>
                <a:lnTo>
                  <a:pt x="117827" y="125389"/>
                </a:lnTo>
                <a:lnTo>
                  <a:pt x="0" y="1253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1525475" y="3125157"/>
            <a:ext cx="31505" cy="145552"/>
          </a:xfrm>
          <a:custGeom>
            <a:avLst/>
            <a:gdLst/>
            <a:ahLst/>
            <a:cxnLst/>
            <a:rect l="l" t="t" r="r" b="b"/>
            <a:pathLst>
              <a:path w="31505" h="145552">
                <a:moveTo>
                  <a:pt x="0" y="0"/>
                </a:moveTo>
                <a:lnTo>
                  <a:pt x="31504" y="0"/>
                </a:lnTo>
                <a:lnTo>
                  <a:pt x="31504" y="145551"/>
                </a:lnTo>
                <a:lnTo>
                  <a:pt x="0" y="1455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9" name="Freeform 19"/>
          <p:cNvSpPr/>
          <p:nvPr/>
        </p:nvSpPr>
        <p:spPr>
          <a:xfrm>
            <a:off x="1464986" y="3109405"/>
            <a:ext cx="226834" cy="49777"/>
          </a:xfrm>
          <a:custGeom>
            <a:avLst/>
            <a:gdLst/>
            <a:ahLst/>
            <a:cxnLst/>
            <a:rect l="l" t="t" r="r" b="b"/>
            <a:pathLst>
              <a:path w="226834" h="49777">
                <a:moveTo>
                  <a:pt x="0" y="0"/>
                </a:moveTo>
                <a:lnTo>
                  <a:pt x="226833" y="0"/>
                </a:lnTo>
                <a:lnTo>
                  <a:pt x="226833" y="49777"/>
                </a:lnTo>
                <a:lnTo>
                  <a:pt x="0" y="49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0" name="Freeform 20"/>
          <p:cNvSpPr/>
          <p:nvPr/>
        </p:nvSpPr>
        <p:spPr>
          <a:xfrm>
            <a:off x="1664725" y="3115705"/>
            <a:ext cx="164454" cy="129799"/>
          </a:xfrm>
          <a:custGeom>
            <a:avLst/>
            <a:gdLst/>
            <a:ahLst/>
            <a:cxnLst/>
            <a:rect l="l" t="t" r="r" b="b"/>
            <a:pathLst>
              <a:path w="164454" h="129799">
                <a:moveTo>
                  <a:pt x="0" y="0"/>
                </a:moveTo>
                <a:lnTo>
                  <a:pt x="164454" y="0"/>
                </a:lnTo>
                <a:lnTo>
                  <a:pt x="164454" y="129800"/>
                </a:lnTo>
                <a:lnTo>
                  <a:pt x="0" y="129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a:off x="2080586" y="3316706"/>
            <a:ext cx="39696" cy="164454"/>
          </a:xfrm>
          <a:custGeom>
            <a:avLst/>
            <a:gdLst/>
            <a:ahLst/>
            <a:cxnLst/>
            <a:rect l="l" t="t" r="r" b="b"/>
            <a:pathLst>
              <a:path w="39696" h="164454">
                <a:moveTo>
                  <a:pt x="0" y="0"/>
                </a:moveTo>
                <a:lnTo>
                  <a:pt x="39696" y="0"/>
                </a:lnTo>
                <a:lnTo>
                  <a:pt x="39696" y="164453"/>
                </a:lnTo>
                <a:lnTo>
                  <a:pt x="0" y="1644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2" name="Freeform 22"/>
          <p:cNvSpPr/>
          <p:nvPr/>
        </p:nvSpPr>
        <p:spPr>
          <a:xfrm>
            <a:off x="2077436" y="3284571"/>
            <a:ext cx="175166" cy="57338"/>
          </a:xfrm>
          <a:custGeom>
            <a:avLst/>
            <a:gdLst/>
            <a:ahLst/>
            <a:cxnLst/>
            <a:rect l="l" t="t" r="r" b="b"/>
            <a:pathLst>
              <a:path w="175166" h="57338">
                <a:moveTo>
                  <a:pt x="0" y="0"/>
                </a:moveTo>
                <a:lnTo>
                  <a:pt x="175165" y="0"/>
                </a:lnTo>
                <a:lnTo>
                  <a:pt x="175165" y="57338"/>
                </a:lnTo>
                <a:lnTo>
                  <a:pt x="0" y="5733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3" name="Freeform 23"/>
          <p:cNvSpPr/>
          <p:nvPr/>
        </p:nvSpPr>
        <p:spPr>
          <a:xfrm>
            <a:off x="2086887" y="3366483"/>
            <a:ext cx="98925" cy="51668"/>
          </a:xfrm>
          <a:custGeom>
            <a:avLst/>
            <a:gdLst/>
            <a:ahLst/>
            <a:cxnLst/>
            <a:rect l="l" t="t" r="r" b="b"/>
            <a:pathLst>
              <a:path w="98925" h="51668">
                <a:moveTo>
                  <a:pt x="0" y="0"/>
                </a:moveTo>
                <a:lnTo>
                  <a:pt x="98924" y="0"/>
                </a:lnTo>
                <a:lnTo>
                  <a:pt x="98924" y="51667"/>
                </a:lnTo>
                <a:lnTo>
                  <a:pt x="0" y="5166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4" name="Freeform 24"/>
          <p:cNvSpPr/>
          <p:nvPr/>
        </p:nvSpPr>
        <p:spPr>
          <a:xfrm>
            <a:off x="2217317" y="3326787"/>
            <a:ext cx="103335" cy="100815"/>
          </a:xfrm>
          <a:custGeom>
            <a:avLst/>
            <a:gdLst/>
            <a:ahLst/>
            <a:cxnLst/>
            <a:rect l="l" t="t" r="r" b="b"/>
            <a:pathLst>
              <a:path w="103335" h="100815">
                <a:moveTo>
                  <a:pt x="0" y="0"/>
                </a:moveTo>
                <a:lnTo>
                  <a:pt x="103335" y="0"/>
                </a:lnTo>
                <a:lnTo>
                  <a:pt x="103335" y="100815"/>
                </a:lnTo>
                <a:lnTo>
                  <a:pt x="0" y="10081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5" name="Freeform 25"/>
          <p:cNvSpPr/>
          <p:nvPr/>
        </p:nvSpPr>
        <p:spPr>
          <a:xfrm>
            <a:off x="2317501" y="3338129"/>
            <a:ext cx="33395" cy="117198"/>
          </a:xfrm>
          <a:custGeom>
            <a:avLst/>
            <a:gdLst/>
            <a:ahLst/>
            <a:cxnLst/>
            <a:rect l="l" t="t" r="r" b="b"/>
            <a:pathLst>
              <a:path w="33395" h="117198">
                <a:moveTo>
                  <a:pt x="0" y="0"/>
                </a:moveTo>
                <a:lnTo>
                  <a:pt x="33395" y="0"/>
                </a:lnTo>
                <a:lnTo>
                  <a:pt x="33395" y="117197"/>
                </a:lnTo>
                <a:lnTo>
                  <a:pt x="0" y="11719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6" name="Freeform 26"/>
          <p:cNvSpPr/>
          <p:nvPr/>
        </p:nvSpPr>
        <p:spPr>
          <a:xfrm>
            <a:off x="2327583" y="3293392"/>
            <a:ext cx="24574" cy="25834"/>
          </a:xfrm>
          <a:custGeom>
            <a:avLst/>
            <a:gdLst/>
            <a:ahLst/>
            <a:cxnLst/>
            <a:rect l="l" t="t" r="r" b="b"/>
            <a:pathLst>
              <a:path w="24574" h="25834">
                <a:moveTo>
                  <a:pt x="0" y="0"/>
                </a:moveTo>
                <a:lnTo>
                  <a:pt x="24573" y="0"/>
                </a:lnTo>
                <a:lnTo>
                  <a:pt x="24573" y="25834"/>
                </a:lnTo>
                <a:lnTo>
                  <a:pt x="0" y="2583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7" name="Freeform 27"/>
          <p:cNvSpPr/>
          <p:nvPr/>
        </p:nvSpPr>
        <p:spPr>
          <a:xfrm>
            <a:off x="2353417" y="3252436"/>
            <a:ext cx="168865" cy="207301"/>
          </a:xfrm>
          <a:custGeom>
            <a:avLst/>
            <a:gdLst/>
            <a:ahLst/>
            <a:cxnLst/>
            <a:rect l="l" t="t" r="r" b="b"/>
            <a:pathLst>
              <a:path w="168865" h="207301">
                <a:moveTo>
                  <a:pt x="0" y="0"/>
                </a:moveTo>
                <a:lnTo>
                  <a:pt x="168864" y="0"/>
                </a:lnTo>
                <a:lnTo>
                  <a:pt x="168864" y="207301"/>
                </a:lnTo>
                <a:lnTo>
                  <a:pt x="0" y="20730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8" name="Freeform 28"/>
          <p:cNvSpPr/>
          <p:nvPr/>
        </p:nvSpPr>
        <p:spPr>
          <a:xfrm>
            <a:off x="2463053" y="3314815"/>
            <a:ext cx="186507" cy="275981"/>
          </a:xfrm>
          <a:custGeom>
            <a:avLst/>
            <a:gdLst/>
            <a:ahLst/>
            <a:cxnLst/>
            <a:rect l="l" t="t" r="r" b="b"/>
            <a:pathLst>
              <a:path w="186507" h="275981">
                <a:moveTo>
                  <a:pt x="0" y="0"/>
                </a:moveTo>
                <a:lnTo>
                  <a:pt x="186507" y="0"/>
                </a:lnTo>
                <a:lnTo>
                  <a:pt x="186507" y="275981"/>
                </a:lnTo>
                <a:lnTo>
                  <a:pt x="0" y="275981"/>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9" name="Freeform 29"/>
          <p:cNvSpPr/>
          <p:nvPr/>
        </p:nvSpPr>
        <p:spPr>
          <a:xfrm>
            <a:off x="2645150" y="3289612"/>
            <a:ext cx="246996" cy="182727"/>
          </a:xfrm>
          <a:custGeom>
            <a:avLst/>
            <a:gdLst/>
            <a:ahLst/>
            <a:cxnLst/>
            <a:rect l="l" t="t" r="r" b="b"/>
            <a:pathLst>
              <a:path w="246996" h="182727">
                <a:moveTo>
                  <a:pt x="0" y="0"/>
                </a:moveTo>
                <a:lnTo>
                  <a:pt x="246996" y="0"/>
                </a:lnTo>
                <a:lnTo>
                  <a:pt x="246996" y="182727"/>
                </a:lnTo>
                <a:lnTo>
                  <a:pt x="0" y="18272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30" name="Freeform 30"/>
          <p:cNvSpPr/>
          <p:nvPr/>
        </p:nvSpPr>
        <p:spPr>
          <a:xfrm>
            <a:off x="2914829" y="3311665"/>
            <a:ext cx="38436" cy="136730"/>
          </a:xfrm>
          <a:custGeom>
            <a:avLst/>
            <a:gdLst/>
            <a:ahLst/>
            <a:cxnLst/>
            <a:rect l="l" t="t" r="r" b="b"/>
            <a:pathLst>
              <a:path w="38436" h="136730">
                <a:moveTo>
                  <a:pt x="0" y="0"/>
                </a:moveTo>
                <a:lnTo>
                  <a:pt x="38436" y="0"/>
                </a:lnTo>
                <a:lnTo>
                  <a:pt x="38436" y="136730"/>
                </a:lnTo>
                <a:lnTo>
                  <a:pt x="0" y="136730"/>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31" name="Freeform 31"/>
          <p:cNvSpPr/>
          <p:nvPr/>
        </p:nvSpPr>
        <p:spPr>
          <a:xfrm>
            <a:off x="2973428" y="3266928"/>
            <a:ext cx="36545" cy="141141"/>
          </a:xfrm>
          <a:custGeom>
            <a:avLst/>
            <a:gdLst/>
            <a:ahLst/>
            <a:cxnLst/>
            <a:rect l="l" t="t" r="r" b="b"/>
            <a:pathLst>
              <a:path w="36545" h="141141">
                <a:moveTo>
                  <a:pt x="0" y="0"/>
                </a:moveTo>
                <a:lnTo>
                  <a:pt x="36545" y="0"/>
                </a:lnTo>
                <a:lnTo>
                  <a:pt x="36545" y="141140"/>
                </a:lnTo>
                <a:lnTo>
                  <a:pt x="0" y="141140"/>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32" name="Freeform 32"/>
          <p:cNvSpPr/>
          <p:nvPr/>
        </p:nvSpPr>
        <p:spPr>
          <a:xfrm>
            <a:off x="2866312" y="3325527"/>
            <a:ext cx="203520" cy="62379"/>
          </a:xfrm>
          <a:custGeom>
            <a:avLst/>
            <a:gdLst/>
            <a:ahLst/>
            <a:cxnLst/>
            <a:rect l="l" t="t" r="r" b="b"/>
            <a:pathLst>
              <a:path w="203520" h="62379">
                <a:moveTo>
                  <a:pt x="0" y="0"/>
                </a:moveTo>
                <a:lnTo>
                  <a:pt x="203519" y="0"/>
                </a:lnTo>
                <a:lnTo>
                  <a:pt x="203519" y="62379"/>
                </a:lnTo>
                <a:lnTo>
                  <a:pt x="0" y="62379"/>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33" name="Freeform 33"/>
          <p:cNvSpPr/>
          <p:nvPr/>
        </p:nvSpPr>
        <p:spPr>
          <a:xfrm>
            <a:off x="2898447" y="3364592"/>
            <a:ext cx="212972" cy="50407"/>
          </a:xfrm>
          <a:custGeom>
            <a:avLst/>
            <a:gdLst/>
            <a:ahLst/>
            <a:cxnLst/>
            <a:rect l="l" t="t" r="r" b="b"/>
            <a:pathLst>
              <a:path w="212972" h="50407">
                <a:moveTo>
                  <a:pt x="0" y="0"/>
                </a:moveTo>
                <a:lnTo>
                  <a:pt x="212971" y="0"/>
                </a:lnTo>
                <a:lnTo>
                  <a:pt x="212971" y="50407"/>
                </a:lnTo>
                <a:lnTo>
                  <a:pt x="0" y="50407"/>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34" name="Freeform 34"/>
          <p:cNvSpPr/>
          <p:nvPr/>
        </p:nvSpPr>
        <p:spPr>
          <a:xfrm>
            <a:off x="3153004" y="3311035"/>
            <a:ext cx="40956" cy="165715"/>
          </a:xfrm>
          <a:custGeom>
            <a:avLst/>
            <a:gdLst/>
            <a:ahLst/>
            <a:cxnLst/>
            <a:rect l="l" t="t" r="r" b="b"/>
            <a:pathLst>
              <a:path w="40956" h="165715">
                <a:moveTo>
                  <a:pt x="0" y="0"/>
                </a:moveTo>
                <a:lnTo>
                  <a:pt x="40956" y="0"/>
                </a:lnTo>
                <a:lnTo>
                  <a:pt x="40956" y="165714"/>
                </a:lnTo>
                <a:lnTo>
                  <a:pt x="0" y="165714"/>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sp>
        <p:nvSpPr>
          <p:cNvPr id="35" name="Freeform 35"/>
          <p:cNvSpPr/>
          <p:nvPr/>
        </p:nvSpPr>
        <p:spPr>
          <a:xfrm>
            <a:off x="821661" y="4141497"/>
            <a:ext cx="244476" cy="140511"/>
          </a:xfrm>
          <a:custGeom>
            <a:avLst/>
            <a:gdLst/>
            <a:ahLst/>
            <a:cxnLst/>
            <a:rect l="l" t="t" r="r" b="b"/>
            <a:pathLst>
              <a:path w="244476" h="140511">
                <a:moveTo>
                  <a:pt x="0" y="0"/>
                </a:moveTo>
                <a:lnTo>
                  <a:pt x="244475" y="0"/>
                </a:lnTo>
                <a:lnTo>
                  <a:pt x="244475" y="140511"/>
                </a:lnTo>
                <a:lnTo>
                  <a:pt x="0" y="140511"/>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6" name="Freeform 36"/>
          <p:cNvSpPr/>
          <p:nvPr/>
        </p:nvSpPr>
        <p:spPr>
          <a:xfrm>
            <a:off x="1019510" y="4137716"/>
            <a:ext cx="124758" cy="145552"/>
          </a:xfrm>
          <a:custGeom>
            <a:avLst/>
            <a:gdLst/>
            <a:ahLst/>
            <a:cxnLst/>
            <a:rect l="l" t="t" r="r" b="b"/>
            <a:pathLst>
              <a:path w="124758" h="145552">
                <a:moveTo>
                  <a:pt x="0" y="0"/>
                </a:moveTo>
                <a:lnTo>
                  <a:pt x="124758" y="0"/>
                </a:lnTo>
                <a:lnTo>
                  <a:pt x="124758" y="145552"/>
                </a:lnTo>
                <a:lnTo>
                  <a:pt x="0" y="145552"/>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endParaRPr lang="en-US"/>
          </a:p>
        </p:txBody>
      </p:sp>
      <p:sp>
        <p:nvSpPr>
          <p:cNvPr id="37" name="Freeform 37"/>
          <p:cNvSpPr/>
          <p:nvPr/>
        </p:nvSpPr>
        <p:spPr>
          <a:xfrm>
            <a:off x="1183964" y="4134566"/>
            <a:ext cx="253298" cy="146182"/>
          </a:xfrm>
          <a:custGeom>
            <a:avLst/>
            <a:gdLst/>
            <a:ahLst/>
            <a:cxnLst/>
            <a:rect l="l" t="t" r="r" b="b"/>
            <a:pathLst>
              <a:path w="253298" h="146182">
                <a:moveTo>
                  <a:pt x="0" y="0"/>
                </a:moveTo>
                <a:lnTo>
                  <a:pt x="253297" y="0"/>
                </a:lnTo>
                <a:lnTo>
                  <a:pt x="253297" y="146182"/>
                </a:lnTo>
                <a:lnTo>
                  <a:pt x="0" y="146182"/>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txBody>
          <a:bodyPr/>
          <a:lstStyle/>
          <a:p>
            <a:endParaRPr lang="en-US"/>
          </a:p>
        </p:txBody>
      </p:sp>
      <p:sp>
        <p:nvSpPr>
          <p:cNvPr id="38" name="Freeform 38"/>
          <p:cNvSpPr/>
          <p:nvPr/>
        </p:nvSpPr>
        <p:spPr>
          <a:xfrm>
            <a:off x="1403237" y="4120704"/>
            <a:ext cx="182727" cy="143661"/>
          </a:xfrm>
          <a:custGeom>
            <a:avLst/>
            <a:gdLst/>
            <a:ahLst/>
            <a:cxnLst/>
            <a:rect l="l" t="t" r="r" b="b"/>
            <a:pathLst>
              <a:path w="182727" h="143661">
                <a:moveTo>
                  <a:pt x="0" y="0"/>
                </a:moveTo>
                <a:lnTo>
                  <a:pt x="182726" y="0"/>
                </a:lnTo>
                <a:lnTo>
                  <a:pt x="182726" y="143661"/>
                </a:lnTo>
                <a:lnTo>
                  <a:pt x="0" y="143661"/>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txBody>
          <a:bodyPr/>
          <a:lstStyle/>
          <a:p>
            <a:endParaRPr lang="en-US"/>
          </a:p>
        </p:txBody>
      </p:sp>
      <p:sp>
        <p:nvSpPr>
          <p:cNvPr id="39" name="Freeform 39"/>
          <p:cNvSpPr/>
          <p:nvPr/>
        </p:nvSpPr>
        <p:spPr>
          <a:xfrm>
            <a:off x="1607386" y="4411807"/>
            <a:ext cx="146812" cy="98925"/>
          </a:xfrm>
          <a:custGeom>
            <a:avLst/>
            <a:gdLst/>
            <a:ahLst/>
            <a:cxnLst/>
            <a:rect l="l" t="t" r="r" b="b"/>
            <a:pathLst>
              <a:path w="146812" h="98925">
                <a:moveTo>
                  <a:pt x="0" y="0"/>
                </a:moveTo>
                <a:lnTo>
                  <a:pt x="146812" y="0"/>
                </a:lnTo>
                <a:lnTo>
                  <a:pt x="146812" y="98924"/>
                </a:lnTo>
                <a:lnTo>
                  <a:pt x="0" y="98924"/>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txBody>
          <a:bodyPr/>
          <a:lstStyle/>
          <a:p>
            <a:endParaRPr lang="en-US"/>
          </a:p>
        </p:txBody>
      </p:sp>
      <p:sp>
        <p:nvSpPr>
          <p:cNvPr id="40" name="Freeform 40"/>
          <p:cNvSpPr/>
          <p:nvPr/>
        </p:nvSpPr>
        <p:spPr>
          <a:xfrm>
            <a:off x="1750417" y="4421889"/>
            <a:ext cx="188397" cy="121608"/>
          </a:xfrm>
          <a:custGeom>
            <a:avLst/>
            <a:gdLst/>
            <a:ahLst/>
            <a:cxnLst/>
            <a:rect l="l" t="t" r="r" b="b"/>
            <a:pathLst>
              <a:path w="188397" h="121608">
                <a:moveTo>
                  <a:pt x="0" y="0"/>
                </a:moveTo>
                <a:lnTo>
                  <a:pt x="188398" y="0"/>
                </a:lnTo>
                <a:lnTo>
                  <a:pt x="188398" y="121608"/>
                </a:lnTo>
                <a:lnTo>
                  <a:pt x="0" y="121608"/>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txBody>
          <a:bodyPr/>
          <a:lstStyle/>
          <a:p>
            <a:endParaRPr lang="en-US"/>
          </a:p>
        </p:txBody>
      </p:sp>
      <p:sp>
        <p:nvSpPr>
          <p:cNvPr id="41" name="Freeform 41"/>
          <p:cNvSpPr/>
          <p:nvPr/>
        </p:nvSpPr>
        <p:spPr>
          <a:xfrm>
            <a:off x="1144269" y="4402986"/>
            <a:ext cx="160044" cy="149962"/>
          </a:xfrm>
          <a:custGeom>
            <a:avLst/>
            <a:gdLst/>
            <a:ahLst/>
            <a:cxnLst/>
            <a:rect l="l" t="t" r="r" b="b"/>
            <a:pathLst>
              <a:path w="160044" h="149962">
                <a:moveTo>
                  <a:pt x="0" y="0"/>
                </a:moveTo>
                <a:lnTo>
                  <a:pt x="160043" y="0"/>
                </a:lnTo>
                <a:lnTo>
                  <a:pt x="160043" y="149962"/>
                </a:lnTo>
                <a:lnTo>
                  <a:pt x="0" y="149962"/>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txBody>
          <a:bodyPr/>
          <a:lstStyle/>
          <a:p>
            <a:endParaRPr lang="en-US"/>
          </a:p>
        </p:txBody>
      </p:sp>
      <p:sp>
        <p:nvSpPr>
          <p:cNvPr id="42" name="Freeform 42"/>
          <p:cNvSpPr/>
          <p:nvPr/>
        </p:nvSpPr>
        <p:spPr>
          <a:xfrm>
            <a:off x="1284779" y="4404875"/>
            <a:ext cx="111527" cy="151222"/>
          </a:xfrm>
          <a:custGeom>
            <a:avLst/>
            <a:gdLst/>
            <a:ahLst/>
            <a:cxnLst/>
            <a:rect l="l" t="t" r="r" b="b"/>
            <a:pathLst>
              <a:path w="111527" h="151222">
                <a:moveTo>
                  <a:pt x="0" y="0"/>
                </a:moveTo>
                <a:lnTo>
                  <a:pt x="111526" y="0"/>
                </a:lnTo>
                <a:lnTo>
                  <a:pt x="111526" y="151222"/>
                </a:lnTo>
                <a:lnTo>
                  <a:pt x="0" y="151222"/>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txBody>
          <a:bodyPr/>
          <a:lstStyle/>
          <a:p>
            <a:endParaRPr lang="en-US"/>
          </a:p>
        </p:txBody>
      </p:sp>
      <p:sp>
        <p:nvSpPr>
          <p:cNvPr id="43" name="Freeform 43"/>
          <p:cNvSpPr/>
          <p:nvPr/>
        </p:nvSpPr>
        <p:spPr>
          <a:xfrm>
            <a:off x="1391265" y="4419998"/>
            <a:ext cx="45367" cy="108376"/>
          </a:xfrm>
          <a:custGeom>
            <a:avLst/>
            <a:gdLst/>
            <a:ahLst/>
            <a:cxnLst/>
            <a:rect l="l" t="t" r="r" b="b"/>
            <a:pathLst>
              <a:path w="45367" h="108376">
                <a:moveTo>
                  <a:pt x="0" y="0"/>
                </a:moveTo>
                <a:lnTo>
                  <a:pt x="45366" y="0"/>
                </a:lnTo>
                <a:lnTo>
                  <a:pt x="45366" y="108375"/>
                </a:lnTo>
                <a:lnTo>
                  <a:pt x="0" y="108375"/>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txBody>
          <a:bodyPr/>
          <a:lstStyle/>
          <a:p>
            <a:endParaRPr lang="en-US"/>
          </a:p>
        </p:txBody>
      </p:sp>
      <p:sp>
        <p:nvSpPr>
          <p:cNvPr id="44" name="Freeform 44"/>
          <p:cNvSpPr/>
          <p:nvPr/>
        </p:nvSpPr>
        <p:spPr>
          <a:xfrm>
            <a:off x="1385593" y="4387233"/>
            <a:ext cx="83802" cy="74351"/>
          </a:xfrm>
          <a:custGeom>
            <a:avLst/>
            <a:gdLst/>
            <a:ahLst/>
            <a:cxnLst/>
            <a:rect l="l" t="t" r="r" b="b"/>
            <a:pathLst>
              <a:path w="83802" h="74351">
                <a:moveTo>
                  <a:pt x="0" y="0"/>
                </a:moveTo>
                <a:lnTo>
                  <a:pt x="83803" y="0"/>
                </a:lnTo>
                <a:lnTo>
                  <a:pt x="83803" y="74351"/>
                </a:lnTo>
                <a:lnTo>
                  <a:pt x="0" y="74351"/>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txBody>
          <a:bodyPr/>
          <a:lstStyle/>
          <a:p>
            <a:endParaRPr lang="en-US"/>
          </a:p>
        </p:txBody>
      </p:sp>
      <p:sp>
        <p:nvSpPr>
          <p:cNvPr id="45" name="Freeform 45"/>
          <p:cNvSpPr/>
          <p:nvPr/>
        </p:nvSpPr>
        <p:spPr>
          <a:xfrm>
            <a:off x="1390634" y="4436380"/>
            <a:ext cx="102705" cy="73721"/>
          </a:xfrm>
          <a:custGeom>
            <a:avLst/>
            <a:gdLst/>
            <a:ahLst/>
            <a:cxnLst/>
            <a:rect l="l" t="t" r="r" b="b"/>
            <a:pathLst>
              <a:path w="102705" h="73721">
                <a:moveTo>
                  <a:pt x="0" y="0"/>
                </a:moveTo>
                <a:lnTo>
                  <a:pt x="102706" y="0"/>
                </a:lnTo>
                <a:lnTo>
                  <a:pt x="102706" y="73721"/>
                </a:lnTo>
                <a:lnTo>
                  <a:pt x="0" y="73721"/>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txBody>
          <a:bodyPr/>
          <a:lstStyle/>
          <a:p>
            <a:endParaRPr lang="en-US"/>
          </a:p>
        </p:txBody>
      </p:sp>
      <p:sp>
        <p:nvSpPr>
          <p:cNvPr id="46" name="Freeform 46"/>
          <p:cNvSpPr/>
          <p:nvPr/>
        </p:nvSpPr>
        <p:spPr>
          <a:xfrm>
            <a:off x="666658" y="4399835"/>
            <a:ext cx="138621" cy="140510"/>
          </a:xfrm>
          <a:custGeom>
            <a:avLst/>
            <a:gdLst/>
            <a:ahLst/>
            <a:cxnLst/>
            <a:rect l="l" t="t" r="r" b="b"/>
            <a:pathLst>
              <a:path w="138621" h="140510">
                <a:moveTo>
                  <a:pt x="0" y="0"/>
                </a:moveTo>
                <a:lnTo>
                  <a:pt x="138620" y="0"/>
                </a:lnTo>
                <a:lnTo>
                  <a:pt x="138620" y="140511"/>
                </a:lnTo>
                <a:lnTo>
                  <a:pt x="0" y="140511"/>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txBody>
          <a:bodyPr/>
          <a:lstStyle/>
          <a:p>
            <a:endParaRPr lang="en-US"/>
          </a:p>
        </p:txBody>
      </p:sp>
      <p:sp>
        <p:nvSpPr>
          <p:cNvPr id="47" name="Freeform 47"/>
          <p:cNvSpPr/>
          <p:nvPr/>
        </p:nvSpPr>
        <p:spPr>
          <a:xfrm>
            <a:off x="865767" y="4418738"/>
            <a:ext cx="134210" cy="134840"/>
          </a:xfrm>
          <a:custGeom>
            <a:avLst/>
            <a:gdLst/>
            <a:ahLst/>
            <a:cxnLst/>
            <a:rect l="l" t="t" r="r" b="b"/>
            <a:pathLst>
              <a:path w="134210" h="134840">
                <a:moveTo>
                  <a:pt x="0" y="0"/>
                </a:moveTo>
                <a:lnTo>
                  <a:pt x="134210" y="0"/>
                </a:lnTo>
                <a:lnTo>
                  <a:pt x="134210" y="134839"/>
                </a:lnTo>
                <a:lnTo>
                  <a:pt x="0" y="134839"/>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txBody>
          <a:bodyPr/>
          <a:lstStyle/>
          <a:p>
            <a:endParaRPr lang="en-US"/>
          </a:p>
        </p:txBody>
      </p:sp>
      <p:grpSp>
        <p:nvGrpSpPr>
          <p:cNvPr id="48" name="Group 48"/>
          <p:cNvGrpSpPr/>
          <p:nvPr/>
        </p:nvGrpSpPr>
        <p:grpSpPr>
          <a:xfrm>
            <a:off x="3892209" y="3615025"/>
            <a:ext cx="380538" cy="1566153"/>
            <a:chOff x="0" y="0"/>
            <a:chExt cx="507384" cy="2088204"/>
          </a:xfrm>
        </p:grpSpPr>
        <p:sp>
          <p:nvSpPr>
            <p:cNvPr id="49" name="Freeform 49"/>
            <p:cNvSpPr/>
            <p:nvPr/>
          </p:nvSpPr>
          <p:spPr>
            <a:xfrm>
              <a:off x="0" y="0"/>
              <a:ext cx="507365" cy="2088261"/>
            </a:xfrm>
            <a:custGeom>
              <a:avLst/>
              <a:gdLst/>
              <a:ahLst/>
              <a:cxnLst/>
              <a:rect l="l" t="t" r="r" b="b"/>
              <a:pathLst>
                <a:path w="507365" h="2088261">
                  <a:moveTo>
                    <a:pt x="0" y="0"/>
                  </a:moveTo>
                  <a:lnTo>
                    <a:pt x="507365" y="0"/>
                  </a:lnTo>
                  <a:lnTo>
                    <a:pt x="507365" y="2088261"/>
                  </a:lnTo>
                  <a:lnTo>
                    <a:pt x="0" y="2088261"/>
                  </a:lnTo>
                  <a:lnTo>
                    <a:pt x="0" y="0"/>
                  </a:lnTo>
                  <a:close/>
                </a:path>
              </a:pathLst>
            </a:custGeom>
            <a:blipFill>
              <a:blip r:embed="rId76"/>
              <a:stretch>
                <a:fillRect l="-8133" r="-8137" b="2"/>
              </a:stretch>
            </a:blipFill>
          </p:spPr>
          <p:txBody>
            <a:bodyPr/>
            <a:lstStyle/>
            <a:p>
              <a:endParaRPr lang="en-US"/>
            </a:p>
          </p:txBody>
        </p:sp>
      </p:grpSp>
      <p:sp>
        <p:nvSpPr>
          <p:cNvPr id="50" name="TextBox 50"/>
          <p:cNvSpPr txBox="1"/>
          <p:nvPr/>
        </p:nvSpPr>
        <p:spPr>
          <a:xfrm>
            <a:off x="270764" y="1032824"/>
            <a:ext cx="3873607" cy="1192026"/>
          </a:xfrm>
          <a:prstGeom prst="rect">
            <a:avLst/>
          </a:prstGeom>
        </p:spPr>
        <p:txBody>
          <a:bodyPr lIns="0" tIns="0" rIns="0" bIns="0" rtlCol="0" anchor="t">
            <a:spAutoFit/>
          </a:bodyPr>
          <a:lstStyle/>
          <a:p>
            <a:pPr algn="ctr">
              <a:lnSpc>
                <a:spcPts val="4732"/>
              </a:lnSpc>
            </a:pPr>
            <a:r>
              <a:rPr lang="en-US" sz="3754">
                <a:solidFill>
                  <a:srgbClr val="181818"/>
                </a:solidFill>
                <a:latin typeface="Roboto Bold"/>
              </a:rPr>
              <a:t>RECORDING TEMPERATURES</a:t>
            </a:r>
          </a:p>
        </p:txBody>
      </p:sp>
      <p:sp>
        <p:nvSpPr>
          <p:cNvPr id="51" name="TextBox 51"/>
          <p:cNvSpPr txBox="1"/>
          <p:nvPr/>
        </p:nvSpPr>
        <p:spPr>
          <a:xfrm>
            <a:off x="4510530" y="1386041"/>
            <a:ext cx="4836869" cy="219146"/>
          </a:xfrm>
          <a:prstGeom prst="rect">
            <a:avLst/>
          </a:prstGeom>
        </p:spPr>
        <p:txBody>
          <a:bodyPr lIns="0" tIns="0" rIns="0" bIns="0" rtlCol="0" anchor="t">
            <a:spAutoFit/>
          </a:bodyPr>
          <a:lstStyle/>
          <a:p>
            <a:pPr algn="ctr">
              <a:lnSpc>
                <a:spcPts val="1578"/>
              </a:lnSpc>
            </a:pPr>
            <a:r>
              <a:rPr lang="en-US" sz="1752">
                <a:solidFill>
                  <a:srgbClr val="181818"/>
                </a:solidFill>
                <a:latin typeface="Roboto Bold"/>
              </a:rPr>
              <a:t>COLD &amp; DRY STORAGE UNIT REQUIREMENTS:</a:t>
            </a:r>
          </a:p>
        </p:txBody>
      </p:sp>
      <p:grpSp>
        <p:nvGrpSpPr>
          <p:cNvPr id="52" name="Group 52"/>
          <p:cNvGrpSpPr/>
          <p:nvPr/>
        </p:nvGrpSpPr>
        <p:grpSpPr>
          <a:xfrm>
            <a:off x="8289119" y="6184775"/>
            <a:ext cx="1465921" cy="978503"/>
            <a:chOff x="0" y="0"/>
            <a:chExt cx="1954562" cy="1304670"/>
          </a:xfrm>
        </p:grpSpPr>
        <p:sp>
          <p:nvSpPr>
            <p:cNvPr id="53" name="Freeform 53"/>
            <p:cNvSpPr/>
            <p:nvPr/>
          </p:nvSpPr>
          <p:spPr>
            <a:xfrm>
              <a:off x="0" y="0"/>
              <a:ext cx="1954562" cy="1304670"/>
            </a:xfrm>
            <a:custGeom>
              <a:avLst/>
              <a:gdLst/>
              <a:ahLst/>
              <a:cxnLst/>
              <a:rect l="l" t="t" r="r" b="b"/>
              <a:pathLst>
                <a:path w="1954562" h="1304670">
                  <a:moveTo>
                    <a:pt x="0" y="0"/>
                  </a:moveTo>
                  <a:lnTo>
                    <a:pt x="1954562" y="0"/>
                  </a:lnTo>
                  <a:lnTo>
                    <a:pt x="1954562" y="1304670"/>
                  </a:lnTo>
                  <a:lnTo>
                    <a:pt x="0" y="1304670"/>
                  </a:lnTo>
                  <a:lnTo>
                    <a:pt x="0" y="0"/>
                  </a:lnTo>
                  <a:close/>
                </a:path>
              </a:pathLst>
            </a:custGeom>
            <a:blipFill>
              <a:blip r:embed="rId77">
                <a:extLst>
                  <a:ext uri="{96DAC541-7B7A-43D3-8B79-37D633B846F1}">
                    <asvg:svgBlip xmlns:asvg="http://schemas.microsoft.com/office/drawing/2016/SVG/main" r:embed="rId78"/>
                  </a:ext>
                </a:extLst>
              </a:blip>
              <a:stretch>
                <a:fillRect/>
              </a:stretch>
            </a:blipFill>
          </p:spPr>
          <p:txBody>
            <a:bodyPr/>
            <a:lstStyle/>
            <a:p>
              <a:endParaRPr lang="en-US"/>
            </a:p>
          </p:txBody>
        </p:sp>
        <p:sp>
          <p:nvSpPr>
            <p:cNvPr id="54" name="Freeform 54"/>
            <p:cNvSpPr/>
            <p:nvPr/>
          </p:nvSpPr>
          <p:spPr>
            <a:xfrm>
              <a:off x="508040" y="212174"/>
              <a:ext cx="222040" cy="153485"/>
            </a:xfrm>
            <a:custGeom>
              <a:avLst/>
              <a:gdLst/>
              <a:ahLst/>
              <a:cxnLst/>
              <a:rect l="l" t="t" r="r" b="b"/>
              <a:pathLst>
                <a:path w="222040" h="153485">
                  <a:moveTo>
                    <a:pt x="0" y="0"/>
                  </a:moveTo>
                  <a:lnTo>
                    <a:pt x="222041" y="0"/>
                  </a:lnTo>
                  <a:lnTo>
                    <a:pt x="222041" y="153485"/>
                  </a:lnTo>
                  <a:lnTo>
                    <a:pt x="0" y="153485"/>
                  </a:lnTo>
                  <a:lnTo>
                    <a:pt x="0" y="0"/>
                  </a:lnTo>
                  <a:close/>
                </a:path>
              </a:pathLst>
            </a:custGeom>
            <a:blipFill>
              <a:blip r:embed="rId79">
                <a:extLst>
                  <a:ext uri="{96DAC541-7B7A-43D3-8B79-37D633B846F1}">
                    <asvg:svgBlip xmlns:asvg="http://schemas.microsoft.com/office/drawing/2016/SVG/main" r:embed="rId80"/>
                  </a:ext>
                </a:extLst>
              </a:blip>
              <a:stretch>
                <a:fillRect/>
              </a:stretch>
            </a:blipFill>
          </p:spPr>
          <p:txBody>
            <a:bodyPr/>
            <a:lstStyle/>
            <a:p>
              <a:endParaRPr lang="en-US"/>
            </a:p>
          </p:txBody>
        </p:sp>
        <p:sp>
          <p:nvSpPr>
            <p:cNvPr id="55" name="TextBox 55"/>
            <p:cNvSpPr txBox="1"/>
            <p:nvPr/>
          </p:nvSpPr>
          <p:spPr>
            <a:xfrm>
              <a:off x="480800" y="375419"/>
              <a:ext cx="317014" cy="183992"/>
            </a:xfrm>
            <a:prstGeom prst="rect">
              <a:avLst/>
            </a:prstGeom>
          </p:spPr>
          <p:txBody>
            <a:bodyPr lIns="0" tIns="0" rIns="0" bIns="0" rtlCol="0" anchor="t">
              <a:spAutoFit/>
            </a:bodyPr>
            <a:lstStyle/>
            <a:p>
              <a:pPr algn="ctr">
                <a:lnSpc>
                  <a:spcPts val="358"/>
                </a:lnSpc>
              </a:pPr>
              <a:r>
                <a:rPr lang="en-US" sz="256">
                  <a:solidFill>
                    <a:srgbClr val="000000"/>
                  </a:solidFill>
                  <a:latin typeface="Calibri (MS) Bold"/>
                </a:rPr>
                <a:t>DTC TIME &amp; TEMPERATURE </a:t>
              </a:r>
            </a:p>
            <a:p>
              <a:pPr algn="ctr">
                <a:lnSpc>
                  <a:spcPts val="358"/>
                </a:lnSpc>
              </a:pPr>
              <a:r>
                <a:rPr lang="en-US" sz="256">
                  <a:solidFill>
                    <a:srgbClr val="000000"/>
                  </a:solidFill>
                  <a:latin typeface="Calibri (MS) Bold"/>
                </a:rPr>
                <a:t>SHEETS</a:t>
              </a:r>
            </a:p>
          </p:txBody>
        </p:sp>
      </p:grpSp>
      <p:grpSp>
        <p:nvGrpSpPr>
          <p:cNvPr id="56" name="Group 56"/>
          <p:cNvGrpSpPr/>
          <p:nvPr/>
        </p:nvGrpSpPr>
        <p:grpSpPr>
          <a:xfrm>
            <a:off x="6838880" y="6385062"/>
            <a:ext cx="1710915" cy="820058"/>
            <a:chOff x="0" y="0"/>
            <a:chExt cx="2281220" cy="1093410"/>
          </a:xfrm>
        </p:grpSpPr>
        <p:sp>
          <p:nvSpPr>
            <p:cNvPr id="57" name="Freeform 57"/>
            <p:cNvSpPr/>
            <p:nvPr/>
          </p:nvSpPr>
          <p:spPr>
            <a:xfrm>
              <a:off x="0" y="0"/>
              <a:ext cx="2281220" cy="1093410"/>
            </a:xfrm>
            <a:custGeom>
              <a:avLst/>
              <a:gdLst/>
              <a:ahLst/>
              <a:cxnLst/>
              <a:rect l="l" t="t" r="r" b="b"/>
              <a:pathLst>
                <a:path w="2281220" h="1093410">
                  <a:moveTo>
                    <a:pt x="0" y="0"/>
                  </a:moveTo>
                  <a:lnTo>
                    <a:pt x="2281220" y="0"/>
                  </a:lnTo>
                  <a:lnTo>
                    <a:pt x="2281220" y="1093410"/>
                  </a:lnTo>
                  <a:lnTo>
                    <a:pt x="0" y="1093410"/>
                  </a:lnTo>
                  <a:lnTo>
                    <a:pt x="0" y="0"/>
                  </a:lnTo>
                  <a:close/>
                </a:path>
              </a:pathLst>
            </a:custGeom>
            <a:blipFill>
              <a:blip r:embed="rId81">
                <a:extLst>
                  <a:ext uri="{96DAC541-7B7A-43D3-8B79-37D633B846F1}">
                    <asvg:svgBlip xmlns:asvg="http://schemas.microsoft.com/office/drawing/2016/SVG/main" r:embed="rId82"/>
                  </a:ext>
                </a:extLst>
              </a:blip>
              <a:stretch>
                <a:fillRect b="-166624"/>
              </a:stretch>
            </a:blipFill>
          </p:spPr>
          <p:txBody>
            <a:bodyPr/>
            <a:lstStyle/>
            <a:p>
              <a:endParaRPr lang="en-US"/>
            </a:p>
          </p:txBody>
        </p:sp>
        <p:sp>
          <p:nvSpPr>
            <p:cNvPr id="58" name="Freeform 58"/>
            <p:cNvSpPr/>
            <p:nvPr/>
          </p:nvSpPr>
          <p:spPr>
            <a:xfrm>
              <a:off x="122915" y="179067"/>
              <a:ext cx="922209" cy="770446"/>
            </a:xfrm>
            <a:custGeom>
              <a:avLst/>
              <a:gdLst/>
              <a:ahLst/>
              <a:cxnLst/>
              <a:rect l="l" t="t" r="r" b="b"/>
              <a:pathLst>
                <a:path w="922209" h="770446">
                  <a:moveTo>
                    <a:pt x="0" y="0"/>
                  </a:moveTo>
                  <a:lnTo>
                    <a:pt x="922209" y="0"/>
                  </a:lnTo>
                  <a:lnTo>
                    <a:pt x="922209" y="770446"/>
                  </a:lnTo>
                  <a:lnTo>
                    <a:pt x="0" y="770446"/>
                  </a:lnTo>
                  <a:lnTo>
                    <a:pt x="0" y="0"/>
                  </a:lnTo>
                  <a:close/>
                </a:path>
              </a:pathLst>
            </a:custGeom>
            <a:blipFill>
              <a:blip r:embed="rId83">
                <a:extLst>
                  <a:ext uri="{96DAC541-7B7A-43D3-8B79-37D633B846F1}">
                    <asvg:svgBlip xmlns:asvg="http://schemas.microsoft.com/office/drawing/2016/SVG/main" r:embed="rId84"/>
                  </a:ext>
                </a:extLst>
              </a:blip>
              <a:stretch>
                <a:fillRect/>
              </a:stretch>
            </a:blipFill>
          </p:spPr>
          <p:txBody>
            <a:bodyPr/>
            <a:lstStyle/>
            <a:p>
              <a:endParaRPr lang="en-US"/>
            </a:p>
          </p:txBody>
        </p:sp>
        <p:sp>
          <p:nvSpPr>
            <p:cNvPr id="59" name="TextBox 59"/>
            <p:cNvSpPr txBox="1"/>
            <p:nvPr/>
          </p:nvSpPr>
          <p:spPr>
            <a:xfrm rot="-5400000">
              <a:off x="96474" y="388540"/>
              <a:ext cx="341467" cy="165955"/>
            </a:xfrm>
            <a:prstGeom prst="rect">
              <a:avLst/>
            </a:prstGeom>
          </p:spPr>
          <p:txBody>
            <a:bodyPr lIns="0" tIns="0" rIns="0" bIns="0" rtlCol="0" anchor="t">
              <a:spAutoFit/>
            </a:bodyPr>
            <a:lstStyle/>
            <a:p>
              <a:pPr algn="ctr">
                <a:lnSpc>
                  <a:spcPts val="972"/>
                </a:lnSpc>
              </a:pPr>
              <a:r>
                <a:rPr lang="en-US" sz="694">
                  <a:solidFill>
                    <a:srgbClr val="000000"/>
                  </a:solidFill>
                  <a:latin typeface="Hibernate Two"/>
                </a:rPr>
                <a:t>DTC 2020</a:t>
              </a:r>
            </a:p>
          </p:txBody>
        </p:sp>
        <p:sp>
          <p:nvSpPr>
            <p:cNvPr id="60" name="TextBox 60"/>
            <p:cNvSpPr txBox="1"/>
            <p:nvPr/>
          </p:nvSpPr>
          <p:spPr>
            <a:xfrm rot="-5400000">
              <a:off x="276876" y="408417"/>
              <a:ext cx="326596" cy="117735"/>
            </a:xfrm>
            <a:prstGeom prst="rect">
              <a:avLst/>
            </a:prstGeom>
          </p:spPr>
          <p:txBody>
            <a:bodyPr lIns="0" tIns="0" rIns="0" bIns="0" rtlCol="0" anchor="t">
              <a:spAutoFit/>
            </a:bodyPr>
            <a:lstStyle/>
            <a:p>
              <a:pPr algn="ctr">
                <a:lnSpc>
                  <a:spcPts val="595"/>
                </a:lnSpc>
              </a:pPr>
              <a:r>
                <a:rPr lang="en-US" sz="425">
                  <a:solidFill>
                    <a:srgbClr val="000000"/>
                  </a:solidFill>
                  <a:latin typeface="Sigher"/>
                </a:rPr>
                <a:t>DTC 2021</a:t>
              </a:r>
            </a:p>
          </p:txBody>
        </p:sp>
        <p:sp>
          <p:nvSpPr>
            <p:cNvPr id="61" name="TextBox 61"/>
            <p:cNvSpPr txBox="1"/>
            <p:nvPr/>
          </p:nvSpPr>
          <p:spPr>
            <a:xfrm rot="-5400000">
              <a:off x="455387" y="421376"/>
              <a:ext cx="349969" cy="91817"/>
            </a:xfrm>
            <a:prstGeom prst="rect">
              <a:avLst/>
            </a:prstGeom>
          </p:spPr>
          <p:txBody>
            <a:bodyPr lIns="0" tIns="0" rIns="0" bIns="0" rtlCol="0" anchor="t">
              <a:spAutoFit/>
            </a:bodyPr>
            <a:lstStyle/>
            <a:p>
              <a:pPr algn="ctr">
                <a:lnSpc>
                  <a:spcPts val="424"/>
                </a:lnSpc>
              </a:pPr>
              <a:r>
                <a:rPr lang="en-US" sz="303">
                  <a:solidFill>
                    <a:srgbClr val="000000"/>
                  </a:solidFill>
                  <a:latin typeface="Beth Ellen"/>
                </a:rPr>
                <a:t>DTC 2022</a:t>
              </a:r>
            </a:p>
          </p:txBody>
        </p:sp>
        <p:sp>
          <p:nvSpPr>
            <p:cNvPr id="62" name="TextBox 62"/>
            <p:cNvSpPr txBox="1"/>
            <p:nvPr/>
          </p:nvSpPr>
          <p:spPr>
            <a:xfrm rot="-6010758">
              <a:off x="699004" y="384673"/>
              <a:ext cx="326596" cy="165955"/>
            </a:xfrm>
            <a:prstGeom prst="rect">
              <a:avLst/>
            </a:prstGeom>
          </p:spPr>
          <p:txBody>
            <a:bodyPr lIns="0" tIns="0" rIns="0" bIns="0" rtlCol="0" anchor="t">
              <a:spAutoFit/>
            </a:bodyPr>
            <a:lstStyle/>
            <a:p>
              <a:pPr algn="ctr">
                <a:lnSpc>
                  <a:spcPts val="972"/>
                </a:lnSpc>
              </a:pPr>
              <a:r>
                <a:rPr lang="en-US" sz="694">
                  <a:solidFill>
                    <a:srgbClr val="000000"/>
                  </a:solidFill>
                  <a:latin typeface="Hibernate Two"/>
                </a:rPr>
                <a:t>DTC 2023</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 calcmode="lin" valueType="num">
                                      <p:cBhvr additive="base">
                                        <p:cTn id="65" dur="500" fill="hold"/>
                                        <p:tgtEl>
                                          <p:spTgt spid="56"/>
                                        </p:tgtEl>
                                        <p:attrNameLst>
                                          <p:attrName>ppt_x</p:attrName>
                                        </p:attrNameLst>
                                      </p:cBhvr>
                                      <p:tavLst>
                                        <p:tav tm="0">
                                          <p:val>
                                            <p:strVal val="#ppt_x"/>
                                          </p:val>
                                        </p:tav>
                                        <p:tav tm="100000">
                                          <p:val>
                                            <p:strVal val="#ppt_x"/>
                                          </p:val>
                                        </p:tav>
                                      </p:tavLst>
                                    </p:anim>
                                    <p:anim calcmode="lin" valueType="num">
                                      <p:cBhvr additive="base">
                                        <p:cTn id="6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P spid="7" grpId="0"/>
      <p:bldP spid="8" grpId="0" animBg="1"/>
      <p:bldP spid="9" grpId="0"/>
      <p:bldP spid="10" grpId="0"/>
      <p:bldP spid="11"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682" y="1630187"/>
            <a:ext cx="10057164" cy="865102"/>
          </a:xfrm>
          <a:prstGeom prst="rect">
            <a:avLst/>
          </a:prstGeom>
        </p:spPr>
        <p:txBody>
          <a:bodyPr lIns="0" tIns="0" rIns="0" bIns="0" rtlCol="0" anchor="t">
            <a:spAutoFit/>
          </a:bodyPr>
          <a:lstStyle/>
          <a:p>
            <a:pPr algn="ctr">
              <a:lnSpc>
                <a:spcPts val="6391"/>
              </a:lnSpc>
            </a:pPr>
            <a:r>
              <a:rPr lang="en-US" sz="4564">
                <a:solidFill>
                  <a:srgbClr val="FFFFFF"/>
                </a:solidFill>
                <a:latin typeface="League Spartan"/>
              </a:rPr>
              <a:t>PARTNER DEVELOPMENT TEAM</a:t>
            </a:r>
          </a:p>
        </p:txBody>
      </p:sp>
      <p:grpSp>
        <p:nvGrpSpPr>
          <p:cNvPr id="3" name="Group 3"/>
          <p:cNvGrpSpPr/>
          <p:nvPr/>
        </p:nvGrpSpPr>
        <p:grpSpPr>
          <a:xfrm>
            <a:off x="0" y="1458616"/>
            <a:ext cx="9764700" cy="760557"/>
            <a:chOff x="0" y="0"/>
            <a:chExt cx="13019600" cy="1014076"/>
          </a:xfrm>
          <a:solidFill>
            <a:srgbClr val="004D28"/>
          </a:solidFill>
        </p:grpSpPr>
        <p:sp>
          <p:nvSpPr>
            <p:cNvPr id="4" name="Freeform 4"/>
            <p:cNvSpPr/>
            <p:nvPr/>
          </p:nvSpPr>
          <p:spPr>
            <a:xfrm>
              <a:off x="0" y="0"/>
              <a:ext cx="13019560" cy="1014072"/>
            </a:xfrm>
            <a:custGeom>
              <a:avLst/>
              <a:gdLst/>
              <a:ahLst/>
              <a:cxnLst/>
              <a:rect l="l" t="t" r="r" b="b"/>
              <a:pathLst>
                <a:path w="13019560" h="1014072">
                  <a:moveTo>
                    <a:pt x="0" y="0"/>
                  </a:moveTo>
                  <a:lnTo>
                    <a:pt x="13019560" y="0"/>
                  </a:lnTo>
                  <a:lnTo>
                    <a:pt x="13019560" y="1014072"/>
                  </a:lnTo>
                  <a:lnTo>
                    <a:pt x="0" y="1014072"/>
                  </a:lnTo>
                  <a:lnTo>
                    <a:pt x="0" y="0"/>
                  </a:lnTo>
                  <a:close/>
                </a:path>
              </a:pathLst>
            </a:custGeom>
            <a:grpFill/>
            <a:ln w="12700">
              <a:solidFill>
                <a:srgbClr val="000000"/>
              </a:solidFill>
            </a:ln>
          </p:spPr>
          <p:txBody>
            <a:bodyPr/>
            <a:lstStyle/>
            <a:p>
              <a:endParaRPr lang="en-US"/>
            </a:p>
          </p:txBody>
        </p:sp>
      </p:grpSp>
      <p:grpSp>
        <p:nvGrpSpPr>
          <p:cNvPr id="5" name="Group 5"/>
          <p:cNvGrpSpPr/>
          <p:nvPr/>
        </p:nvGrpSpPr>
        <p:grpSpPr>
          <a:xfrm>
            <a:off x="450507" y="2495289"/>
            <a:ext cx="8852587" cy="4141568"/>
            <a:chOff x="0" y="0"/>
            <a:chExt cx="11803449" cy="5522091"/>
          </a:xfrm>
        </p:grpSpPr>
        <p:sp>
          <p:nvSpPr>
            <p:cNvPr id="6" name="Freeform 6"/>
            <p:cNvSpPr/>
            <p:nvPr/>
          </p:nvSpPr>
          <p:spPr>
            <a:xfrm>
              <a:off x="661153" y="0"/>
              <a:ext cx="3879803" cy="3234786"/>
            </a:xfrm>
            <a:custGeom>
              <a:avLst/>
              <a:gdLst/>
              <a:ahLst/>
              <a:cxnLst/>
              <a:rect l="l" t="t" r="r" b="b"/>
              <a:pathLst>
                <a:path w="3879803" h="3234786">
                  <a:moveTo>
                    <a:pt x="0" y="0"/>
                  </a:moveTo>
                  <a:lnTo>
                    <a:pt x="3879803" y="0"/>
                  </a:lnTo>
                  <a:lnTo>
                    <a:pt x="3879803" y="3234786"/>
                  </a:lnTo>
                  <a:lnTo>
                    <a:pt x="0" y="3234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711674" y="3654020"/>
              <a:ext cx="1778761" cy="550832"/>
            </a:xfrm>
            <a:prstGeom prst="rect">
              <a:avLst/>
            </a:prstGeom>
          </p:spPr>
          <p:txBody>
            <a:bodyPr lIns="0" tIns="0" rIns="0" bIns="0" rtlCol="0" anchor="t">
              <a:spAutoFit/>
            </a:bodyPr>
            <a:lstStyle/>
            <a:p>
              <a:pPr algn="l">
                <a:lnSpc>
                  <a:spcPts val="3524"/>
                </a:lnSpc>
              </a:pPr>
              <a:r>
                <a:rPr lang="en-US" sz="2517" spc="9">
                  <a:solidFill>
                    <a:srgbClr val="181818"/>
                  </a:solidFill>
                  <a:latin typeface="Roboto Bold"/>
                </a:rPr>
                <a:t>ON-SITE</a:t>
              </a:r>
            </a:p>
          </p:txBody>
        </p:sp>
        <p:sp>
          <p:nvSpPr>
            <p:cNvPr id="8" name="TextBox 8"/>
            <p:cNvSpPr txBox="1"/>
            <p:nvPr/>
          </p:nvSpPr>
          <p:spPr>
            <a:xfrm>
              <a:off x="0" y="4348937"/>
              <a:ext cx="5202110" cy="1173153"/>
            </a:xfrm>
            <a:prstGeom prst="rect">
              <a:avLst/>
            </a:prstGeom>
          </p:spPr>
          <p:txBody>
            <a:bodyPr lIns="0" tIns="0" rIns="0" bIns="0" rtlCol="0" anchor="t">
              <a:spAutoFit/>
            </a:bodyPr>
            <a:lstStyle/>
            <a:p>
              <a:pPr algn="ctr">
                <a:lnSpc>
                  <a:spcPts val="2443"/>
                </a:lnSpc>
              </a:pPr>
              <a:r>
                <a:rPr lang="en-US" sz="1745" spc="5">
                  <a:solidFill>
                    <a:srgbClr val="000000"/>
                  </a:solidFill>
                  <a:latin typeface="Roboto"/>
                </a:rPr>
                <a:t>Agencies that prepare meals for consumption for neighbors (e.g., community kitchens, feeding sites)</a:t>
              </a:r>
            </a:p>
          </p:txBody>
        </p:sp>
        <p:sp>
          <p:nvSpPr>
            <p:cNvPr id="9" name="Freeform 9"/>
            <p:cNvSpPr/>
            <p:nvPr/>
          </p:nvSpPr>
          <p:spPr>
            <a:xfrm>
              <a:off x="6664479" y="24073"/>
              <a:ext cx="4184310" cy="3504359"/>
            </a:xfrm>
            <a:custGeom>
              <a:avLst/>
              <a:gdLst/>
              <a:ahLst/>
              <a:cxnLst/>
              <a:rect l="l" t="t" r="r" b="b"/>
              <a:pathLst>
                <a:path w="4184310" h="3504359">
                  <a:moveTo>
                    <a:pt x="0" y="0"/>
                  </a:moveTo>
                  <a:lnTo>
                    <a:pt x="4184310" y="0"/>
                  </a:lnTo>
                  <a:lnTo>
                    <a:pt x="4184310" y="3504360"/>
                  </a:lnTo>
                  <a:lnTo>
                    <a:pt x="0" y="350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7946350" y="3600003"/>
              <a:ext cx="2034735" cy="558995"/>
            </a:xfrm>
            <a:prstGeom prst="rect">
              <a:avLst/>
            </a:prstGeom>
          </p:spPr>
          <p:txBody>
            <a:bodyPr lIns="0" tIns="0" rIns="0" bIns="0" rtlCol="0" anchor="t">
              <a:spAutoFit/>
            </a:bodyPr>
            <a:lstStyle/>
            <a:p>
              <a:pPr algn="l">
                <a:lnSpc>
                  <a:spcPts val="3582"/>
                </a:lnSpc>
              </a:pPr>
              <a:r>
                <a:rPr lang="en-US" sz="2559" spc="10">
                  <a:solidFill>
                    <a:srgbClr val="181818"/>
                  </a:solidFill>
                  <a:latin typeface="Roboto Bold"/>
                </a:rPr>
                <a:t>OFF-SITE</a:t>
              </a:r>
            </a:p>
          </p:txBody>
        </p:sp>
        <p:sp>
          <p:nvSpPr>
            <p:cNvPr id="11" name="TextBox 11"/>
            <p:cNvSpPr txBox="1"/>
            <p:nvPr/>
          </p:nvSpPr>
          <p:spPr>
            <a:xfrm>
              <a:off x="6123988" y="4306096"/>
              <a:ext cx="5679461" cy="1191922"/>
            </a:xfrm>
            <a:prstGeom prst="rect">
              <a:avLst/>
            </a:prstGeom>
          </p:spPr>
          <p:txBody>
            <a:bodyPr lIns="0" tIns="0" rIns="0" bIns="0" rtlCol="0" anchor="t">
              <a:spAutoFit/>
            </a:bodyPr>
            <a:lstStyle/>
            <a:p>
              <a:pPr algn="ctr">
                <a:lnSpc>
                  <a:spcPts val="2483"/>
                </a:lnSpc>
              </a:pPr>
              <a:r>
                <a:rPr lang="en-US" sz="1774" spc="5">
                  <a:solidFill>
                    <a:srgbClr val="000000"/>
                  </a:solidFill>
                  <a:latin typeface="Roboto"/>
                </a:rPr>
                <a:t>Agencies that distribute food for neighbors to prepare at home (i.e., pantries)</a:t>
              </a:r>
            </a:p>
          </p:txBody>
        </p:sp>
      </p:grpSp>
      <p:sp>
        <p:nvSpPr>
          <p:cNvPr id="12" name="TextBox 12"/>
          <p:cNvSpPr txBox="1"/>
          <p:nvPr/>
        </p:nvSpPr>
        <p:spPr>
          <a:xfrm>
            <a:off x="11100" y="1685697"/>
            <a:ext cx="9753600" cy="533476"/>
          </a:xfrm>
          <a:prstGeom prst="rect">
            <a:avLst/>
          </a:prstGeom>
        </p:spPr>
        <p:txBody>
          <a:bodyPr lIns="0" tIns="0" rIns="0" bIns="0" rtlCol="0" anchor="t">
            <a:spAutoFit/>
          </a:bodyPr>
          <a:lstStyle/>
          <a:p>
            <a:pPr algn="ctr">
              <a:lnSpc>
                <a:spcPts val="3828"/>
              </a:lnSpc>
            </a:pPr>
            <a:r>
              <a:rPr lang="en-US" sz="4253">
                <a:solidFill>
                  <a:srgbClr val="FFFFFF"/>
                </a:solidFill>
                <a:latin typeface="Roboto Bold"/>
              </a:rPr>
              <a:t>AGENCY PARTNER DESIGNATIONS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F2CF"/>
        </a:solidFill>
        <a:effectLst/>
      </p:bgPr>
    </p:bg>
    <p:spTree>
      <p:nvGrpSpPr>
        <p:cNvPr id="1" name=""/>
        <p:cNvGrpSpPr/>
        <p:nvPr/>
      </p:nvGrpSpPr>
      <p:grpSpPr>
        <a:xfrm>
          <a:off x="0" y="0"/>
          <a:ext cx="0" cy="0"/>
          <a:chOff x="0" y="0"/>
          <a:chExt cx="0" cy="0"/>
        </a:xfrm>
      </p:grpSpPr>
      <p:sp>
        <p:nvSpPr>
          <p:cNvPr id="2" name="Freeform 2"/>
          <p:cNvSpPr/>
          <p:nvPr/>
        </p:nvSpPr>
        <p:spPr>
          <a:xfrm>
            <a:off x="624496" y="731520"/>
            <a:ext cx="2660518" cy="5783734"/>
          </a:xfrm>
          <a:custGeom>
            <a:avLst/>
            <a:gdLst/>
            <a:ahLst/>
            <a:cxnLst/>
            <a:rect l="l" t="t" r="r" b="b"/>
            <a:pathLst>
              <a:path w="2660518" h="5783734">
                <a:moveTo>
                  <a:pt x="0" y="0"/>
                </a:moveTo>
                <a:lnTo>
                  <a:pt x="2660518" y="0"/>
                </a:lnTo>
                <a:lnTo>
                  <a:pt x="2660518" y="5783734"/>
                </a:lnTo>
                <a:lnTo>
                  <a:pt x="0" y="57837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374024" y="1265087"/>
            <a:ext cx="1113607" cy="1496647"/>
            <a:chOff x="0" y="0"/>
            <a:chExt cx="1484809" cy="1995529"/>
          </a:xfrm>
        </p:grpSpPr>
        <p:sp>
          <p:nvSpPr>
            <p:cNvPr id="4" name="Freeform 4"/>
            <p:cNvSpPr/>
            <p:nvPr/>
          </p:nvSpPr>
          <p:spPr>
            <a:xfrm>
              <a:off x="0" y="0"/>
              <a:ext cx="1484757" cy="1995551"/>
            </a:xfrm>
            <a:custGeom>
              <a:avLst/>
              <a:gdLst/>
              <a:ahLst/>
              <a:cxnLst/>
              <a:rect l="l" t="t" r="r" b="b"/>
              <a:pathLst>
                <a:path w="1484757" h="1995551">
                  <a:moveTo>
                    <a:pt x="0" y="0"/>
                  </a:moveTo>
                  <a:lnTo>
                    <a:pt x="1484757" y="0"/>
                  </a:lnTo>
                  <a:lnTo>
                    <a:pt x="1484757" y="1995551"/>
                  </a:lnTo>
                  <a:lnTo>
                    <a:pt x="0" y="1995551"/>
                  </a:lnTo>
                  <a:lnTo>
                    <a:pt x="0" y="0"/>
                  </a:lnTo>
                  <a:close/>
                </a:path>
              </a:pathLst>
            </a:custGeom>
            <a:blipFill>
              <a:blip r:embed="rId5"/>
              <a:stretch>
                <a:fillRect l="-113" r="-117" b="1"/>
              </a:stretch>
            </a:blipFill>
          </p:spPr>
          <p:txBody>
            <a:bodyPr/>
            <a:lstStyle/>
            <a:p>
              <a:endParaRPr lang="en-US"/>
            </a:p>
          </p:txBody>
        </p:sp>
      </p:grpSp>
      <p:grpSp>
        <p:nvGrpSpPr>
          <p:cNvPr id="5" name="Group 5"/>
          <p:cNvGrpSpPr/>
          <p:nvPr/>
        </p:nvGrpSpPr>
        <p:grpSpPr>
          <a:xfrm>
            <a:off x="1374024" y="3662118"/>
            <a:ext cx="1113607" cy="1496647"/>
            <a:chOff x="0" y="0"/>
            <a:chExt cx="1484809" cy="1995529"/>
          </a:xfrm>
        </p:grpSpPr>
        <p:sp>
          <p:nvSpPr>
            <p:cNvPr id="6" name="Freeform 6"/>
            <p:cNvSpPr/>
            <p:nvPr/>
          </p:nvSpPr>
          <p:spPr>
            <a:xfrm>
              <a:off x="0" y="0"/>
              <a:ext cx="1484757" cy="1995551"/>
            </a:xfrm>
            <a:custGeom>
              <a:avLst/>
              <a:gdLst/>
              <a:ahLst/>
              <a:cxnLst/>
              <a:rect l="l" t="t" r="r" b="b"/>
              <a:pathLst>
                <a:path w="1484757" h="1995551">
                  <a:moveTo>
                    <a:pt x="0" y="0"/>
                  </a:moveTo>
                  <a:lnTo>
                    <a:pt x="1484757" y="0"/>
                  </a:lnTo>
                  <a:lnTo>
                    <a:pt x="1484757" y="1995551"/>
                  </a:lnTo>
                  <a:lnTo>
                    <a:pt x="0" y="1995551"/>
                  </a:lnTo>
                  <a:lnTo>
                    <a:pt x="0" y="0"/>
                  </a:lnTo>
                  <a:close/>
                </a:path>
              </a:pathLst>
            </a:custGeom>
            <a:blipFill>
              <a:blip r:embed="rId5"/>
              <a:stretch>
                <a:fillRect l="-113" r="-117" b="1"/>
              </a:stretch>
            </a:blipFill>
          </p:spPr>
          <p:txBody>
            <a:bodyPr/>
            <a:lstStyle/>
            <a:p>
              <a:endParaRPr lang="en-US"/>
            </a:p>
          </p:txBody>
        </p:sp>
      </p:grpSp>
      <p:grpSp>
        <p:nvGrpSpPr>
          <p:cNvPr id="7" name="Group 7"/>
          <p:cNvGrpSpPr/>
          <p:nvPr/>
        </p:nvGrpSpPr>
        <p:grpSpPr>
          <a:xfrm>
            <a:off x="1157206" y="3369040"/>
            <a:ext cx="1547242" cy="293078"/>
            <a:chOff x="0" y="0"/>
            <a:chExt cx="2062989" cy="390771"/>
          </a:xfrm>
        </p:grpSpPr>
        <p:sp>
          <p:nvSpPr>
            <p:cNvPr id="8" name="Freeform 8"/>
            <p:cNvSpPr/>
            <p:nvPr/>
          </p:nvSpPr>
          <p:spPr>
            <a:xfrm>
              <a:off x="0" y="0"/>
              <a:ext cx="2062988" cy="390779"/>
            </a:xfrm>
            <a:custGeom>
              <a:avLst/>
              <a:gdLst/>
              <a:ahLst/>
              <a:cxnLst/>
              <a:rect l="l" t="t" r="r" b="b"/>
              <a:pathLst>
                <a:path w="2062988" h="390779">
                  <a:moveTo>
                    <a:pt x="0" y="0"/>
                  </a:moveTo>
                  <a:lnTo>
                    <a:pt x="2062988" y="0"/>
                  </a:lnTo>
                  <a:lnTo>
                    <a:pt x="2062988" y="390779"/>
                  </a:lnTo>
                  <a:lnTo>
                    <a:pt x="0" y="390779"/>
                  </a:lnTo>
                  <a:lnTo>
                    <a:pt x="0" y="0"/>
                  </a:lnTo>
                  <a:close/>
                </a:path>
              </a:pathLst>
            </a:custGeom>
            <a:blipFill>
              <a:blip r:embed="rId6"/>
              <a:stretch>
                <a:fillRect t="-546" b="-544"/>
              </a:stretch>
            </a:blipFill>
          </p:spPr>
          <p:txBody>
            <a:bodyPr/>
            <a:lstStyle/>
            <a:p>
              <a:endParaRPr lang="en-US"/>
            </a:p>
          </p:txBody>
        </p:sp>
      </p:grpSp>
      <p:grpSp>
        <p:nvGrpSpPr>
          <p:cNvPr id="9" name="Group 9"/>
          <p:cNvGrpSpPr/>
          <p:nvPr/>
        </p:nvGrpSpPr>
        <p:grpSpPr>
          <a:xfrm>
            <a:off x="1157206" y="972009"/>
            <a:ext cx="1547242" cy="293078"/>
            <a:chOff x="0" y="0"/>
            <a:chExt cx="2062989" cy="390771"/>
          </a:xfrm>
        </p:grpSpPr>
        <p:sp>
          <p:nvSpPr>
            <p:cNvPr id="10" name="Freeform 10"/>
            <p:cNvSpPr/>
            <p:nvPr/>
          </p:nvSpPr>
          <p:spPr>
            <a:xfrm>
              <a:off x="0" y="0"/>
              <a:ext cx="2062988" cy="390779"/>
            </a:xfrm>
            <a:custGeom>
              <a:avLst/>
              <a:gdLst/>
              <a:ahLst/>
              <a:cxnLst/>
              <a:rect l="l" t="t" r="r" b="b"/>
              <a:pathLst>
                <a:path w="2062988" h="390779">
                  <a:moveTo>
                    <a:pt x="0" y="0"/>
                  </a:moveTo>
                  <a:lnTo>
                    <a:pt x="2062988" y="0"/>
                  </a:lnTo>
                  <a:lnTo>
                    <a:pt x="2062988" y="390779"/>
                  </a:lnTo>
                  <a:lnTo>
                    <a:pt x="0" y="390779"/>
                  </a:lnTo>
                  <a:lnTo>
                    <a:pt x="0" y="0"/>
                  </a:lnTo>
                  <a:close/>
                </a:path>
              </a:pathLst>
            </a:custGeom>
            <a:blipFill>
              <a:blip r:embed="rId6"/>
              <a:stretch>
                <a:fillRect t="-546" b="-544"/>
              </a:stretch>
            </a:blipFill>
          </p:spPr>
          <p:txBody>
            <a:bodyPr/>
            <a:lstStyle/>
            <a:p>
              <a:endParaRPr lang="en-US"/>
            </a:p>
          </p:txBody>
        </p:sp>
      </p:grpSp>
      <p:sp>
        <p:nvSpPr>
          <p:cNvPr id="11" name="Freeform 11"/>
          <p:cNvSpPr/>
          <p:nvPr/>
        </p:nvSpPr>
        <p:spPr>
          <a:xfrm>
            <a:off x="1694094" y="3764402"/>
            <a:ext cx="29695" cy="49493"/>
          </a:xfrm>
          <a:custGeom>
            <a:avLst/>
            <a:gdLst/>
            <a:ahLst/>
            <a:cxnLst/>
            <a:rect l="l" t="t" r="r" b="b"/>
            <a:pathLst>
              <a:path w="29695" h="49493">
                <a:moveTo>
                  <a:pt x="0" y="0"/>
                </a:moveTo>
                <a:lnTo>
                  <a:pt x="29695" y="0"/>
                </a:lnTo>
                <a:lnTo>
                  <a:pt x="29695" y="49493"/>
                </a:lnTo>
                <a:lnTo>
                  <a:pt x="0" y="49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700693" y="3764403"/>
            <a:ext cx="64670" cy="18477"/>
          </a:xfrm>
          <a:custGeom>
            <a:avLst/>
            <a:gdLst/>
            <a:ahLst/>
            <a:cxnLst/>
            <a:rect l="l" t="t" r="r" b="b"/>
            <a:pathLst>
              <a:path w="64670" h="18477">
                <a:moveTo>
                  <a:pt x="0" y="0"/>
                </a:moveTo>
                <a:lnTo>
                  <a:pt x="64670" y="0"/>
                </a:lnTo>
                <a:lnTo>
                  <a:pt x="64670" y="18477"/>
                </a:lnTo>
                <a:lnTo>
                  <a:pt x="0" y="184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688155" y="3772981"/>
            <a:ext cx="64670" cy="45533"/>
          </a:xfrm>
          <a:custGeom>
            <a:avLst/>
            <a:gdLst/>
            <a:ahLst/>
            <a:cxnLst/>
            <a:rect l="l" t="t" r="r" b="b"/>
            <a:pathLst>
              <a:path w="64670" h="45533">
                <a:moveTo>
                  <a:pt x="0" y="0"/>
                </a:moveTo>
                <a:lnTo>
                  <a:pt x="64670" y="0"/>
                </a:lnTo>
                <a:lnTo>
                  <a:pt x="64670" y="45534"/>
                </a:lnTo>
                <a:lnTo>
                  <a:pt x="0" y="45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762064" y="3768362"/>
            <a:ext cx="24416" cy="46193"/>
          </a:xfrm>
          <a:custGeom>
            <a:avLst/>
            <a:gdLst/>
            <a:ahLst/>
            <a:cxnLst/>
            <a:rect l="l" t="t" r="r" b="b"/>
            <a:pathLst>
              <a:path w="24416" h="46193">
                <a:moveTo>
                  <a:pt x="0" y="0"/>
                </a:moveTo>
                <a:lnTo>
                  <a:pt x="24416" y="0"/>
                </a:lnTo>
                <a:lnTo>
                  <a:pt x="24416" y="46193"/>
                </a:lnTo>
                <a:lnTo>
                  <a:pt x="0" y="461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746226" y="3774301"/>
            <a:ext cx="86447" cy="13858"/>
          </a:xfrm>
          <a:custGeom>
            <a:avLst/>
            <a:gdLst/>
            <a:ahLst/>
            <a:cxnLst/>
            <a:rect l="l" t="t" r="r" b="b"/>
            <a:pathLst>
              <a:path w="86447" h="13858">
                <a:moveTo>
                  <a:pt x="0" y="0"/>
                </a:moveTo>
                <a:lnTo>
                  <a:pt x="86447" y="0"/>
                </a:lnTo>
                <a:lnTo>
                  <a:pt x="86447" y="13858"/>
                </a:lnTo>
                <a:lnTo>
                  <a:pt x="0" y="1385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1798358" y="3764402"/>
            <a:ext cx="62691" cy="47513"/>
          </a:xfrm>
          <a:custGeom>
            <a:avLst/>
            <a:gdLst/>
            <a:ahLst/>
            <a:cxnLst/>
            <a:rect l="l" t="t" r="r" b="b"/>
            <a:pathLst>
              <a:path w="62691" h="47513">
                <a:moveTo>
                  <a:pt x="0" y="0"/>
                </a:moveTo>
                <a:lnTo>
                  <a:pt x="62691" y="0"/>
                </a:lnTo>
                <a:lnTo>
                  <a:pt x="62691" y="47513"/>
                </a:lnTo>
                <a:lnTo>
                  <a:pt x="0" y="475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a:off x="1951456" y="3827753"/>
            <a:ext cx="18477" cy="44873"/>
          </a:xfrm>
          <a:custGeom>
            <a:avLst/>
            <a:gdLst/>
            <a:ahLst/>
            <a:cxnLst/>
            <a:rect l="l" t="t" r="r" b="b"/>
            <a:pathLst>
              <a:path w="18477" h="44873">
                <a:moveTo>
                  <a:pt x="0" y="0"/>
                </a:moveTo>
                <a:lnTo>
                  <a:pt x="18477" y="0"/>
                </a:lnTo>
                <a:lnTo>
                  <a:pt x="18477" y="44873"/>
                </a:lnTo>
                <a:lnTo>
                  <a:pt x="0" y="4487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8" name="Freeform 18"/>
          <p:cNvSpPr/>
          <p:nvPr/>
        </p:nvSpPr>
        <p:spPr>
          <a:xfrm>
            <a:off x="1961353" y="3817854"/>
            <a:ext cx="53452" cy="19797"/>
          </a:xfrm>
          <a:custGeom>
            <a:avLst/>
            <a:gdLst/>
            <a:ahLst/>
            <a:cxnLst/>
            <a:rect l="l" t="t" r="r" b="b"/>
            <a:pathLst>
              <a:path w="53452" h="19797">
                <a:moveTo>
                  <a:pt x="0" y="0"/>
                </a:moveTo>
                <a:lnTo>
                  <a:pt x="53452" y="0"/>
                </a:lnTo>
                <a:lnTo>
                  <a:pt x="53452" y="19797"/>
                </a:lnTo>
                <a:lnTo>
                  <a:pt x="0" y="1979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9" name="Freeform 19"/>
          <p:cNvSpPr/>
          <p:nvPr/>
        </p:nvSpPr>
        <p:spPr>
          <a:xfrm>
            <a:off x="1954755" y="3844910"/>
            <a:ext cx="67970" cy="17817"/>
          </a:xfrm>
          <a:custGeom>
            <a:avLst/>
            <a:gdLst/>
            <a:ahLst/>
            <a:cxnLst/>
            <a:rect l="l" t="t" r="r" b="b"/>
            <a:pathLst>
              <a:path w="67970" h="17817">
                <a:moveTo>
                  <a:pt x="0" y="0"/>
                </a:moveTo>
                <a:lnTo>
                  <a:pt x="67970" y="0"/>
                </a:lnTo>
                <a:lnTo>
                  <a:pt x="67970" y="17817"/>
                </a:lnTo>
                <a:lnTo>
                  <a:pt x="0" y="1781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Freeform 20"/>
          <p:cNvSpPr/>
          <p:nvPr/>
        </p:nvSpPr>
        <p:spPr>
          <a:xfrm>
            <a:off x="2014145" y="3832372"/>
            <a:ext cx="42234" cy="42894"/>
          </a:xfrm>
          <a:custGeom>
            <a:avLst/>
            <a:gdLst/>
            <a:ahLst/>
            <a:cxnLst/>
            <a:rect l="l" t="t" r="r" b="b"/>
            <a:pathLst>
              <a:path w="42234" h="42894">
                <a:moveTo>
                  <a:pt x="0" y="0"/>
                </a:moveTo>
                <a:lnTo>
                  <a:pt x="42234" y="0"/>
                </a:lnTo>
                <a:lnTo>
                  <a:pt x="42234" y="42894"/>
                </a:lnTo>
                <a:lnTo>
                  <a:pt x="0" y="428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2059018" y="3836332"/>
            <a:ext cx="17817" cy="40914"/>
          </a:xfrm>
          <a:custGeom>
            <a:avLst/>
            <a:gdLst/>
            <a:ahLst/>
            <a:cxnLst/>
            <a:rect l="l" t="t" r="r" b="b"/>
            <a:pathLst>
              <a:path w="17817" h="40914">
                <a:moveTo>
                  <a:pt x="0" y="0"/>
                </a:moveTo>
                <a:lnTo>
                  <a:pt x="17818" y="0"/>
                </a:lnTo>
                <a:lnTo>
                  <a:pt x="17818" y="40914"/>
                </a:lnTo>
                <a:lnTo>
                  <a:pt x="0" y="4091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2044501" y="3822474"/>
            <a:ext cx="15838" cy="13198"/>
          </a:xfrm>
          <a:custGeom>
            <a:avLst/>
            <a:gdLst/>
            <a:ahLst/>
            <a:cxnLst/>
            <a:rect l="l" t="t" r="r" b="b"/>
            <a:pathLst>
              <a:path w="15838" h="13198">
                <a:moveTo>
                  <a:pt x="0" y="0"/>
                </a:moveTo>
                <a:lnTo>
                  <a:pt x="15838" y="0"/>
                </a:lnTo>
                <a:lnTo>
                  <a:pt x="15838" y="13198"/>
                </a:lnTo>
                <a:lnTo>
                  <a:pt x="0" y="1319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2077496" y="3830392"/>
            <a:ext cx="35635" cy="37614"/>
          </a:xfrm>
          <a:custGeom>
            <a:avLst/>
            <a:gdLst/>
            <a:ahLst/>
            <a:cxnLst/>
            <a:rect l="l" t="t" r="r" b="b"/>
            <a:pathLst>
              <a:path w="35635" h="37614">
                <a:moveTo>
                  <a:pt x="0" y="0"/>
                </a:moveTo>
                <a:lnTo>
                  <a:pt x="35635" y="0"/>
                </a:lnTo>
                <a:lnTo>
                  <a:pt x="35635" y="37615"/>
                </a:lnTo>
                <a:lnTo>
                  <a:pt x="0" y="3761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4" name="Freeform 24"/>
          <p:cNvSpPr/>
          <p:nvPr/>
        </p:nvSpPr>
        <p:spPr>
          <a:xfrm>
            <a:off x="2096632" y="3811255"/>
            <a:ext cx="20457" cy="74569"/>
          </a:xfrm>
          <a:custGeom>
            <a:avLst/>
            <a:gdLst/>
            <a:ahLst/>
            <a:cxnLst/>
            <a:rect l="l" t="t" r="r" b="b"/>
            <a:pathLst>
              <a:path w="20457" h="74569">
                <a:moveTo>
                  <a:pt x="0" y="0"/>
                </a:moveTo>
                <a:lnTo>
                  <a:pt x="20457" y="0"/>
                </a:lnTo>
                <a:lnTo>
                  <a:pt x="20457" y="74569"/>
                </a:lnTo>
                <a:lnTo>
                  <a:pt x="0" y="7456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5" name="Freeform 25"/>
          <p:cNvSpPr/>
          <p:nvPr/>
        </p:nvSpPr>
        <p:spPr>
          <a:xfrm>
            <a:off x="2099273" y="3827753"/>
            <a:ext cx="54112" cy="120762"/>
          </a:xfrm>
          <a:custGeom>
            <a:avLst/>
            <a:gdLst/>
            <a:ahLst/>
            <a:cxnLst/>
            <a:rect l="l" t="t" r="r" b="b"/>
            <a:pathLst>
              <a:path w="54112" h="120762">
                <a:moveTo>
                  <a:pt x="0" y="0"/>
                </a:moveTo>
                <a:lnTo>
                  <a:pt x="54112" y="0"/>
                </a:lnTo>
                <a:lnTo>
                  <a:pt x="54112" y="120762"/>
                </a:lnTo>
                <a:lnTo>
                  <a:pt x="0" y="120762"/>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6" name="Freeform 26"/>
          <p:cNvSpPr/>
          <p:nvPr/>
        </p:nvSpPr>
        <p:spPr>
          <a:xfrm>
            <a:off x="2144145" y="3833032"/>
            <a:ext cx="58731" cy="61371"/>
          </a:xfrm>
          <a:custGeom>
            <a:avLst/>
            <a:gdLst/>
            <a:ahLst/>
            <a:cxnLst/>
            <a:rect l="l" t="t" r="r" b="b"/>
            <a:pathLst>
              <a:path w="58731" h="61371">
                <a:moveTo>
                  <a:pt x="0" y="0"/>
                </a:moveTo>
                <a:lnTo>
                  <a:pt x="58732" y="0"/>
                </a:lnTo>
                <a:lnTo>
                  <a:pt x="58732" y="61371"/>
                </a:lnTo>
                <a:lnTo>
                  <a:pt x="0" y="61371"/>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7" name="Freeform 27"/>
          <p:cNvSpPr/>
          <p:nvPr/>
        </p:nvSpPr>
        <p:spPr>
          <a:xfrm>
            <a:off x="2218054" y="3826433"/>
            <a:ext cx="20457" cy="44213"/>
          </a:xfrm>
          <a:custGeom>
            <a:avLst/>
            <a:gdLst/>
            <a:ahLst/>
            <a:cxnLst/>
            <a:rect l="l" t="t" r="r" b="b"/>
            <a:pathLst>
              <a:path w="20457" h="44213">
                <a:moveTo>
                  <a:pt x="0" y="0"/>
                </a:moveTo>
                <a:lnTo>
                  <a:pt x="20457" y="0"/>
                </a:lnTo>
                <a:lnTo>
                  <a:pt x="20457" y="44213"/>
                </a:lnTo>
                <a:lnTo>
                  <a:pt x="0" y="44213"/>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8" name="Freeform 28"/>
          <p:cNvSpPr/>
          <p:nvPr/>
        </p:nvSpPr>
        <p:spPr>
          <a:xfrm>
            <a:off x="2231252" y="3830392"/>
            <a:ext cx="21777" cy="50812"/>
          </a:xfrm>
          <a:custGeom>
            <a:avLst/>
            <a:gdLst/>
            <a:ahLst/>
            <a:cxnLst/>
            <a:rect l="l" t="t" r="r" b="b"/>
            <a:pathLst>
              <a:path w="21777" h="50812">
                <a:moveTo>
                  <a:pt x="0" y="0"/>
                </a:moveTo>
                <a:lnTo>
                  <a:pt x="21777" y="0"/>
                </a:lnTo>
                <a:lnTo>
                  <a:pt x="21777" y="50812"/>
                </a:lnTo>
                <a:lnTo>
                  <a:pt x="0" y="50812"/>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en-US"/>
          </a:p>
        </p:txBody>
      </p:sp>
      <p:sp>
        <p:nvSpPr>
          <p:cNvPr id="29" name="Freeform 29"/>
          <p:cNvSpPr/>
          <p:nvPr/>
        </p:nvSpPr>
        <p:spPr>
          <a:xfrm>
            <a:off x="2204197" y="3849530"/>
            <a:ext cx="106244" cy="14518"/>
          </a:xfrm>
          <a:custGeom>
            <a:avLst/>
            <a:gdLst/>
            <a:ahLst/>
            <a:cxnLst/>
            <a:rect l="l" t="t" r="r" b="b"/>
            <a:pathLst>
              <a:path w="106244" h="14518">
                <a:moveTo>
                  <a:pt x="0" y="0"/>
                </a:moveTo>
                <a:lnTo>
                  <a:pt x="106244" y="0"/>
                </a:lnTo>
                <a:lnTo>
                  <a:pt x="106244" y="14517"/>
                </a:lnTo>
                <a:lnTo>
                  <a:pt x="0" y="14517"/>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30" name="Freeform 30"/>
          <p:cNvSpPr/>
          <p:nvPr/>
        </p:nvSpPr>
        <p:spPr>
          <a:xfrm>
            <a:off x="2212775" y="3861408"/>
            <a:ext cx="93046" cy="17817"/>
          </a:xfrm>
          <a:custGeom>
            <a:avLst/>
            <a:gdLst/>
            <a:ahLst/>
            <a:cxnLst/>
            <a:rect l="l" t="t" r="r" b="b"/>
            <a:pathLst>
              <a:path w="93046" h="17817">
                <a:moveTo>
                  <a:pt x="0" y="0"/>
                </a:moveTo>
                <a:lnTo>
                  <a:pt x="93046" y="0"/>
                </a:lnTo>
                <a:lnTo>
                  <a:pt x="93046" y="17817"/>
                </a:lnTo>
                <a:lnTo>
                  <a:pt x="0" y="17817"/>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en-US"/>
          </a:p>
        </p:txBody>
      </p:sp>
      <p:sp>
        <p:nvSpPr>
          <p:cNvPr id="31" name="Freeform 31"/>
          <p:cNvSpPr/>
          <p:nvPr/>
        </p:nvSpPr>
        <p:spPr>
          <a:xfrm>
            <a:off x="2288004" y="3827093"/>
            <a:ext cx="19797" cy="62691"/>
          </a:xfrm>
          <a:custGeom>
            <a:avLst/>
            <a:gdLst/>
            <a:ahLst/>
            <a:cxnLst/>
            <a:rect l="l" t="t" r="r" b="b"/>
            <a:pathLst>
              <a:path w="19797" h="62691">
                <a:moveTo>
                  <a:pt x="0" y="0"/>
                </a:moveTo>
                <a:lnTo>
                  <a:pt x="19797" y="0"/>
                </a:lnTo>
                <a:lnTo>
                  <a:pt x="19797" y="62691"/>
                </a:lnTo>
                <a:lnTo>
                  <a:pt x="0" y="62691"/>
                </a:lnTo>
                <a:lnTo>
                  <a:pt x="0" y="0"/>
                </a:lnTo>
                <a:close/>
              </a:path>
            </a:pathLst>
          </a:custGeom>
          <a:blipFill>
            <a:blip r:embed="rId47">
              <a:extLst>
                <a:ext uri="{96DAC541-7B7A-43D3-8B79-37D633B846F1}">
                  <asvg:svgBlip xmlns:asvg="http://schemas.microsoft.com/office/drawing/2016/SVG/main" r:embed="rId48"/>
                </a:ext>
              </a:extLst>
            </a:blip>
            <a:stretch>
              <a:fillRect/>
            </a:stretch>
          </a:blipFill>
        </p:spPr>
        <p:txBody>
          <a:bodyPr/>
          <a:lstStyle/>
          <a:p>
            <a:endParaRPr lang="en-US"/>
          </a:p>
        </p:txBody>
      </p:sp>
      <p:sp>
        <p:nvSpPr>
          <p:cNvPr id="32" name="Freeform 32"/>
          <p:cNvSpPr/>
          <p:nvPr/>
        </p:nvSpPr>
        <p:spPr>
          <a:xfrm>
            <a:off x="1449932" y="4210494"/>
            <a:ext cx="58731" cy="56091"/>
          </a:xfrm>
          <a:custGeom>
            <a:avLst/>
            <a:gdLst/>
            <a:ahLst/>
            <a:cxnLst/>
            <a:rect l="l" t="t" r="r" b="b"/>
            <a:pathLst>
              <a:path w="58731" h="56091">
                <a:moveTo>
                  <a:pt x="0" y="0"/>
                </a:moveTo>
                <a:lnTo>
                  <a:pt x="58731" y="0"/>
                </a:lnTo>
                <a:lnTo>
                  <a:pt x="58731" y="56092"/>
                </a:lnTo>
                <a:lnTo>
                  <a:pt x="0" y="56092"/>
                </a:lnTo>
                <a:lnTo>
                  <a:pt x="0" y="0"/>
                </a:lnTo>
                <a:close/>
              </a:path>
            </a:pathLst>
          </a:custGeom>
          <a:blipFill>
            <a:blip r:embed="rId49">
              <a:extLst>
                <a:ext uri="{96DAC541-7B7A-43D3-8B79-37D633B846F1}">
                  <asvg:svgBlip xmlns:asvg="http://schemas.microsoft.com/office/drawing/2016/SVG/main" r:embed="rId50"/>
                </a:ext>
              </a:extLst>
            </a:blip>
            <a:stretch>
              <a:fillRect/>
            </a:stretch>
          </a:blipFill>
        </p:spPr>
        <p:txBody>
          <a:bodyPr/>
          <a:lstStyle/>
          <a:p>
            <a:endParaRPr lang="en-US"/>
          </a:p>
        </p:txBody>
      </p:sp>
      <p:sp>
        <p:nvSpPr>
          <p:cNvPr id="33" name="Freeform 33"/>
          <p:cNvSpPr/>
          <p:nvPr/>
        </p:nvSpPr>
        <p:spPr>
          <a:xfrm>
            <a:off x="1528460" y="4207855"/>
            <a:ext cx="58731" cy="59391"/>
          </a:xfrm>
          <a:custGeom>
            <a:avLst/>
            <a:gdLst/>
            <a:ahLst/>
            <a:cxnLst/>
            <a:rect l="l" t="t" r="r" b="b"/>
            <a:pathLst>
              <a:path w="58731" h="59391">
                <a:moveTo>
                  <a:pt x="0" y="0"/>
                </a:moveTo>
                <a:lnTo>
                  <a:pt x="58731" y="0"/>
                </a:lnTo>
                <a:lnTo>
                  <a:pt x="58731" y="59391"/>
                </a:lnTo>
                <a:lnTo>
                  <a:pt x="0" y="59391"/>
                </a:lnTo>
                <a:lnTo>
                  <a:pt x="0" y="0"/>
                </a:lnTo>
                <a:close/>
              </a:path>
            </a:pathLst>
          </a:custGeom>
          <a:blipFill>
            <a:blip r:embed="rId51">
              <a:extLst>
                <a:ext uri="{96DAC541-7B7A-43D3-8B79-37D633B846F1}">
                  <asvg:svgBlip xmlns:asvg="http://schemas.microsoft.com/office/drawing/2016/SVG/main" r:embed="rId52"/>
                </a:ext>
              </a:extLst>
            </a:blip>
            <a:stretch>
              <a:fillRect/>
            </a:stretch>
          </a:blipFill>
        </p:spPr>
        <p:txBody>
          <a:bodyPr/>
          <a:lstStyle/>
          <a:p>
            <a:endParaRPr lang="en-US"/>
          </a:p>
        </p:txBody>
      </p:sp>
      <p:sp>
        <p:nvSpPr>
          <p:cNvPr id="34" name="Freeform 34"/>
          <p:cNvSpPr/>
          <p:nvPr/>
        </p:nvSpPr>
        <p:spPr>
          <a:xfrm>
            <a:off x="1633383" y="4220393"/>
            <a:ext cx="45533" cy="51472"/>
          </a:xfrm>
          <a:custGeom>
            <a:avLst/>
            <a:gdLst/>
            <a:ahLst/>
            <a:cxnLst/>
            <a:rect l="l" t="t" r="r" b="b"/>
            <a:pathLst>
              <a:path w="45533" h="51472">
                <a:moveTo>
                  <a:pt x="0" y="0"/>
                </a:moveTo>
                <a:lnTo>
                  <a:pt x="45533" y="0"/>
                </a:lnTo>
                <a:lnTo>
                  <a:pt x="45533" y="51472"/>
                </a:lnTo>
                <a:lnTo>
                  <a:pt x="0" y="51472"/>
                </a:lnTo>
                <a:lnTo>
                  <a:pt x="0" y="0"/>
                </a:lnTo>
                <a:close/>
              </a:path>
            </a:pathLst>
          </a:custGeom>
          <a:blipFill>
            <a:blip r:embed="rId53">
              <a:extLst>
                <a:ext uri="{96DAC541-7B7A-43D3-8B79-37D633B846F1}">
                  <asvg:svgBlip xmlns:asvg="http://schemas.microsoft.com/office/drawing/2016/SVG/main" r:embed="rId54"/>
                </a:ext>
              </a:extLst>
            </a:blip>
            <a:stretch>
              <a:fillRect/>
            </a:stretch>
          </a:blipFill>
        </p:spPr>
        <p:txBody>
          <a:bodyPr/>
          <a:lstStyle/>
          <a:p>
            <a:endParaRPr lang="en-US"/>
          </a:p>
        </p:txBody>
      </p:sp>
      <p:sp>
        <p:nvSpPr>
          <p:cNvPr id="35" name="Freeform 35"/>
          <p:cNvSpPr/>
          <p:nvPr/>
        </p:nvSpPr>
        <p:spPr>
          <a:xfrm>
            <a:off x="1678256" y="4213794"/>
            <a:ext cx="46193" cy="54112"/>
          </a:xfrm>
          <a:custGeom>
            <a:avLst/>
            <a:gdLst/>
            <a:ahLst/>
            <a:cxnLst/>
            <a:rect l="l" t="t" r="r" b="b"/>
            <a:pathLst>
              <a:path w="46193" h="54112">
                <a:moveTo>
                  <a:pt x="0" y="0"/>
                </a:moveTo>
                <a:lnTo>
                  <a:pt x="46194" y="0"/>
                </a:lnTo>
                <a:lnTo>
                  <a:pt x="46194" y="54112"/>
                </a:lnTo>
                <a:lnTo>
                  <a:pt x="0" y="54112"/>
                </a:lnTo>
                <a:lnTo>
                  <a:pt x="0" y="0"/>
                </a:lnTo>
                <a:close/>
              </a:path>
            </a:pathLst>
          </a:custGeom>
          <a:blipFill>
            <a:blip r:embed="rId55">
              <a:extLst>
                <a:ext uri="{96DAC541-7B7A-43D3-8B79-37D633B846F1}">
                  <asvg:svgBlip xmlns:asvg="http://schemas.microsoft.com/office/drawing/2016/SVG/main" r:embed="rId56"/>
                </a:ext>
              </a:extLst>
            </a:blip>
            <a:stretch>
              <a:fillRect/>
            </a:stretch>
          </a:blipFill>
        </p:spPr>
        <p:txBody>
          <a:bodyPr/>
          <a:lstStyle/>
          <a:p>
            <a:endParaRPr lang="en-US"/>
          </a:p>
        </p:txBody>
      </p:sp>
      <p:sp>
        <p:nvSpPr>
          <p:cNvPr id="36" name="Freeform 36"/>
          <p:cNvSpPr/>
          <p:nvPr/>
        </p:nvSpPr>
        <p:spPr>
          <a:xfrm>
            <a:off x="1755464" y="4211154"/>
            <a:ext cx="55432" cy="46853"/>
          </a:xfrm>
          <a:custGeom>
            <a:avLst/>
            <a:gdLst/>
            <a:ahLst/>
            <a:cxnLst/>
            <a:rect l="l" t="t" r="r" b="b"/>
            <a:pathLst>
              <a:path w="55432" h="46853">
                <a:moveTo>
                  <a:pt x="0" y="0"/>
                </a:moveTo>
                <a:lnTo>
                  <a:pt x="55432" y="0"/>
                </a:lnTo>
                <a:lnTo>
                  <a:pt x="55432" y="46853"/>
                </a:lnTo>
                <a:lnTo>
                  <a:pt x="0" y="46853"/>
                </a:lnTo>
                <a:lnTo>
                  <a:pt x="0" y="0"/>
                </a:lnTo>
                <a:close/>
              </a:path>
            </a:pathLst>
          </a:custGeom>
          <a:blipFill>
            <a:blip r:embed="rId57">
              <a:extLst>
                <a:ext uri="{96DAC541-7B7A-43D3-8B79-37D633B846F1}">
                  <asvg:svgBlip xmlns:asvg="http://schemas.microsoft.com/office/drawing/2016/SVG/main" r:embed="rId58"/>
                </a:ext>
              </a:extLst>
            </a:blip>
            <a:stretch>
              <a:fillRect/>
            </a:stretch>
          </a:blipFill>
        </p:spPr>
        <p:txBody>
          <a:bodyPr/>
          <a:lstStyle/>
          <a:p>
            <a:endParaRPr lang="en-US"/>
          </a:p>
        </p:txBody>
      </p:sp>
      <p:sp>
        <p:nvSpPr>
          <p:cNvPr id="37" name="Freeform 37"/>
          <p:cNvSpPr/>
          <p:nvPr/>
        </p:nvSpPr>
        <p:spPr>
          <a:xfrm>
            <a:off x="1807597" y="4216434"/>
            <a:ext cx="60711" cy="46853"/>
          </a:xfrm>
          <a:custGeom>
            <a:avLst/>
            <a:gdLst/>
            <a:ahLst/>
            <a:cxnLst/>
            <a:rect l="l" t="t" r="r" b="b"/>
            <a:pathLst>
              <a:path w="60711" h="46853">
                <a:moveTo>
                  <a:pt x="0" y="0"/>
                </a:moveTo>
                <a:lnTo>
                  <a:pt x="60711" y="0"/>
                </a:lnTo>
                <a:lnTo>
                  <a:pt x="60711" y="46853"/>
                </a:lnTo>
                <a:lnTo>
                  <a:pt x="0" y="46853"/>
                </a:lnTo>
                <a:lnTo>
                  <a:pt x="0" y="0"/>
                </a:lnTo>
                <a:close/>
              </a:path>
            </a:pathLst>
          </a:custGeom>
          <a:blipFill>
            <a:blip r:embed="rId59">
              <a:extLst>
                <a:ext uri="{96DAC541-7B7A-43D3-8B79-37D633B846F1}">
                  <asvg:svgBlip xmlns:asvg="http://schemas.microsoft.com/office/drawing/2016/SVG/main" r:embed="rId60"/>
                </a:ext>
              </a:extLst>
            </a:blip>
            <a:stretch>
              <a:fillRect/>
            </a:stretch>
          </a:blipFill>
        </p:spPr>
        <p:txBody>
          <a:bodyPr/>
          <a:lstStyle/>
          <a:p>
            <a:endParaRPr lang="en-US"/>
          </a:p>
        </p:txBody>
      </p:sp>
      <p:sp>
        <p:nvSpPr>
          <p:cNvPr id="38" name="Freeform 38"/>
          <p:cNvSpPr/>
          <p:nvPr/>
        </p:nvSpPr>
        <p:spPr>
          <a:xfrm>
            <a:off x="1719831" y="1369627"/>
            <a:ext cx="26396" cy="62691"/>
          </a:xfrm>
          <a:custGeom>
            <a:avLst/>
            <a:gdLst/>
            <a:ahLst/>
            <a:cxnLst/>
            <a:rect l="l" t="t" r="r" b="b"/>
            <a:pathLst>
              <a:path w="26396" h="62691">
                <a:moveTo>
                  <a:pt x="0" y="0"/>
                </a:moveTo>
                <a:lnTo>
                  <a:pt x="26396" y="0"/>
                </a:lnTo>
                <a:lnTo>
                  <a:pt x="26396" y="62691"/>
                </a:lnTo>
                <a:lnTo>
                  <a:pt x="0" y="62691"/>
                </a:lnTo>
                <a:lnTo>
                  <a:pt x="0" y="0"/>
                </a:lnTo>
                <a:close/>
              </a:path>
            </a:pathLst>
          </a:custGeom>
          <a:blipFill>
            <a:blip r:embed="rId61">
              <a:extLst>
                <a:ext uri="{96DAC541-7B7A-43D3-8B79-37D633B846F1}">
                  <asvg:svgBlip xmlns:asvg="http://schemas.microsoft.com/office/drawing/2016/SVG/main" r:embed="rId62"/>
                </a:ext>
              </a:extLst>
            </a:blip>
            <a:stretch>
              <a:fillRect/>
            </a:stretch>
          </a:blipFill>
        </p:spPr>
        <p:txBody>
          <a:bodyPr/>
          <a:lstStyle/>
          <a:p>
            <a:endParaRPr lang="en-US"/>
          </a:p>
        </p:txBody>
      </p:sp>
      <p:sp>
        <p:nvSpPr>
          <p:cNvPr id="39" name="Freeform 39"/>
          <p:cNvSpPr/>
          <p:nvPr/>
        </p:nvSpPr>
        <p:spPr>
          <a:xfrm>
            <a:off x="1712571" y="1371607"/>
            <a:ext cx="66650" cy="54112"/>
          </a:xfrm>
          <a:custGeom>
            <a:avLst/>
            <a:gdLst/>
            <a:ahLst/>
            <a:cxnLst/>
            <a:rect l="l" t="t" r="r" b="b"/>
            <a:pathLst>
              <a:path w="66650" h="54112">
                <a:moveTo>
                  <a:pt x="0" y="0"/>
                </a:moveTo>
                <a:lnTo>
                  <a:pt x="66650" y="0"/>
                </a:lnTo>
                <a:lnTo>
                  <a:pt x="66650" y="54112"/>
                </a:lnTo>
                <a:lnTo>
                  <a:pt x="0" y="54112"/>
                </a:lnTo>
                <a:lnTo>
                  <a:pt x="0" y="0"/>
                </a:lnTo>
                <a:close/>
              </a:path>
            </a:pathLst>
          </a:custGeom>
          <a:blipFill>
            <a:blip r:embed="rId63">
              <a:extLst>
                <a:ext uri="{96DAC541-7B7A-43D3-8B79-37D633B846F1}">
                  <asvg:svgBlip xmlns:asvg="http://schemas.microsoft.com/office/drawing/2016/SVG/main" r:embed="rId64"/>
                </a:ext>
              </a:extLst>
            </a:blip>
            <a:stretch>
              <a:fillRect/>
            </a:stretch>
          </a:blipFill>
        </p:spPr>
        <p:txBody>
          <a:bodyPr/>
          <a:lstStyle/>
          <a:p>
            <a:endParaRPr lang="en-US"/>
          </a:p>
        </p:txBody>
      </p:sp>
      <p:sp>
        <p:nvSpPr>
          <p:cNvPr id="40" name="Freeform 40"/>
          <p:cNvSpPr/>
          <p:nvPr/>
        </p:nvSpPr>
        <p:spPr>
          <a:xfrm>
            <a:off x="1779221" y="1376885"/>
            <a:ext cx="20457" cy="45533"/>
          </a:xfrm>
          <a:custGeom>
            <a:avLst/>
            <a:gdLst/>
            <a:ahLst/>
            <a:cxnLst/>
            <a:rect l="l" t="t" r="r" b="b"/>
            <a:pathLst>
              <a:path w="20457" h="45533">
                <a:moveTo>
                  <a:pt x="0" y="0"/>
                </a:moveTo>
                <a:lnTo>
                  <a:pt x="20457" y="0"/>
                </a:lnTo>
                <a:lnTo>
                  <a:pt x="20457" y="45534"/>
                </a:lnTo>
                <a:lnTo>
                  <a:pt x="0" y="45534"/>
                </a:lnTo>
                <a:lnTo>
                  <a:pt x="0" y="0"/>
                </a:lnTo>
                <a:close/>
              </a:path>
            </a:pathLst>
          </a:custGeom>
          <a:blipFill>
            <a:blip r:embed="rId65">
              <a:extLst>
                <a:ext uri="{96DAC541-7B7A-43D3-8B79-37D633B846F1}">
                  <asvg:svgBlip xmlns:asvg="http://schemas.microsoft.com/office/drawing/2016/SVG/main" r:embed="rId66"/>
                </a:ext>
              </a:extLst>
            </a:blip>
            <a:stretch>
              <a:fillRect/>
            </a:stretch>
          </a:blipFill>
        </p:spPr>
        <p:txBody>
          <a:bodyPr/>
          <a:lstStyle/>
          <a:p>
            <a:endParaRPr lang="en-US"/>
          </a:p>
        </p:txBody>
      </p:sp>
      <p:sp>
        <p:nvSpPr>
          <p:cNvPr id="41" name="Freeform 41"/>
          <p:cNvSpPr/>
          <p:nvPr/>
        </p:nvSpPr>
        <p:spPr>
          <a:xfrm>
            <a:off x="1768663" y="1370287"/>
            <a:ext cx="58071" cy="17817"/>
          </a:xfrm>
          <a:custGeom>
            <a:avLst/>
            <a:gdLst/>
            <a:ahLst/>
            <a:cxnLst/>
            <a:rect l="l" t="t" r="r" b="b"/>
            <a:pathLst>
              <a:path w="58071" h="17817">
                <a:moveTo>
                  <a:pt x="0" y="0"/>
                </a:moveTo>
                <a:lnTo>
                  <a:pt x="58071" y="0"/>
                </a:lnTo>
                <a:lnTo>
                  <a:pt x="58071" y="17817"/>
                </a:lnTo>
                <a:lnTo>
                  <a:pt x="0" y="17817"/>
                </a:lnTo>
                <a:lnTo>
                  <a:pt x="0" y="0"/>
                </a:lnTo>
                <a:close/>
              </a:path>
            </a:pathLst>
          </a:custGeom>
          <a:blipFill>
            <a:blip r:embed="rId67">
              <a:extLst>
                <a:ext uri="{96DAC541-7B7A-43D3-8B79-37D633B846F1}">
                  <asvg:svgBlip xmlns:asvg="http://schemas.microsoft.com/office/drawing/2016/SVG/main" r:embed="rId68"/>
                </a:ext>
              </a:extLst>
            </a:blip>
            <a:stretch>
              <a:fillRect/>
            </a:stretch>
          </a:blipFill>
        </p:spPr>
        <p:txBody>
          <a:bodyPr/>
          <a:lstStyle/>
          <a:p>
            <a:endParaRPr lang="en-US"/>
          </a:p>
        </p:txBody>
      </p:sp>
      <p:sp>
        <p:nvSpPr>
          <p:cNvPr id="42" name="Freeform 42"/>
          <p:cNvSpPr/>
          <p:nvPr/>
        </p:nvSpPr>
        <p:spPr>
          <a:xfrm>
            <a:off x="1820135" y="1366987"/>
            <a:ext cx="59391" cy="56751"/>
          </a:xfrm>
          <a:custGeom>
            <a:avLst/>
            <a:gdLst/>
            <a:ahLst/>
            <a:cxnLst/>
            <a:rect l="l" t="t" r="r" b="b"/>
            <a:pathLst>
              <a:path w="59391" h="56751">
                <a:moveTo>
                  <a:pt x="0" y="0"/>
                </a:moveTo>
                <a:lnTo>
                  <a:pt x="59391" y="0"/>
                </a:lnTo>
                <a:lnTo>
                  <a:pt x="59391" y="56751"/>
                </a:lnTo>
                <a:lnTo>
                  <a:pt x="0" y="56751"/>
                </a:lnTo>
                <a:lnTo>
                  <a:pt x="0" y="0"/>
                </a:lnTo>
                <a:close/>
              </a:path>
            </a:pathLst>
          </a:custGeom>
          <a:blipFill>
            <a:blip r:embed="rId69">
              <a:extLst>
                <a:ext uri="{96DAC541-7B7A-43D3-8B79-37D633B846F1}">
                  <asvg:svgBlip xmlns:asvg="http://schemas.microsoft.com/office/drawing/2016/SVG/main" r:embed="rId70"/>
                </a:ext>
              </a:extLst>
            </a:blip>
            <a:stretch>
              <a:fillRect/>
            </a:stretch>
          </a:blipFill>
        </p:spPr>
        <p:txBody>
          <a:bodyPr/>
          <a:lstStyle/>
          <a:p>
            <a:endParaRPr lang="en-US"/>
          </a:p>
        </p:txBody>
      </p:sp>
      <p:sp>
        <p:nvSpPr>
          <p:cNvPr id="43" name="Freeform 43"/>
          <p:cNvSpPr/>
          <p:nvPr/>
        </p:nvSpPr>
        <p:spPr>
          <a:xfrm>
            <a:off x="1953435" y="1432977"/>
            <a:ext cx="23097" cy="50812"/>
          </a:xfrm>
          <a:custGeom>
            <a:avLst/>
            <a:gdLst/>
            <a:ahLst/>
            <a:cxnLst/>
            <a:rect l="l" t="t" r="r" b="b"/>
            <a:pathLst>
              <a:path w="23097" h="50812">
                <a:moveTo>
                  <a:pt x="0" y="0"/>
                </a:moveTo>
                <a:lnTo>
                  <a:pt x="23096" y="0"/>
                </a:lnTo>
                <a:lnTo>
                  <a:pt x="23096" y="50812"/>
                </a:lnTo>
                <a:lnTo>
                  <a:pt x="0" y="50812"/>
                </a:lnTo>
                <a:lnTo>
                  <a:pt x="0" y="0"/>
                </a:lnTo>
                <a:close/>
              </a:path>
            </a:pathLst>
          </a:custGeom>
          <a:blipFill>
            <a:blip r:embed="rId71">
              <a:extLst>
                <a:ext uri="{96DAC541-7B7A-43D3-8B79-37D633B846F1}">
                  <asvg:svgBlip xmlns:asvg="http://schemas.microsoft.com/office/drawing/2016/SVG/main" r:embed="rId72"/>
                </a:ext>
              </a:extLst>
            </a:blip>
            <a:stretch>
              <a:fillRect/>
            </a:stretch>
          </a:blipFill>
        </p:spPr>
        <p:txBody>
          <a:bodyPr/>
          <a:lstStyle/>
          <a:p>
            <a:endParaRPr lang="en-US"/>
          </a:p>
        </p:txBody>
      </p:sp>
      <p:sp>
        <p:nvSpPr>
          <p:cNvPr id="44" name="Freeform 44"/>
          <p:cNvSpPr/>
          <p:nvPr/>
        </p:nvSpPr>
        <p:spPr>
          <a:xfrm>
            <a:off x="1960694" y="1432977"/>
            <a:ext cx="76548" cy="18477"/>
          </a:xfrm>
          <a:custGeom>
            <a:avLst/>
            <a:gdLst/>
            <a:ahLst/>
            <a:cxnLst/>
            <a:rect l="l" t="t" r="r" b="b"/>
            <a:pathLst>
              <a:path w="76548" h="18477">
                <a:moveTo>
                  <a:pt x="0" y="0"/>
                </a:moveTo>
                <a:lnTo>
                  <a:pt x="76548" y="0"/>
                </a:lnTo>
                <a:lnTo>
                  <a:pt x="76548" y="18477"/>
                </a:lnTo>
                <a:lnTo>
                  <a:pt x="0" y="18477"/>
                </a:lnTo>
                <a:lnTo>
                  <a:pt x="0" y="0"/>
                </a:lnTo>
                <a:close/>
              </a:path>
            </a:pathLst>
          </a:custGeom>
          <a:blipFill>
            <a:blip r:embed="rId73">
              <a:extLst>
                <a:ext uri="{96DAC541-7B7A-43D3-8B79-37D633B846F1}">
                  <asvg:svgBlip xmlns:asvg="http://schemas.microsoft.com/office/drawing/2016/SVG/main" r:embed="rId74"/>
                </a:ext>
              </a:extLst>
            </a:blip>
            <a:stretch>
              <a:fillRect/>
            </a:stretch>
          </a:blipFill>
        </p:spPr>
        <p:txBody>
          <a:bodyPr/>
          <a:lstStyle/>
          <a:p>
            <a:endParaRPr lang="en-US"/>
          </a:p>
        </p:txBody>
      </p:sp>
      <p:sp>
        <p:nvSpPr>
          <p:cNvPr id="45" name="Freeform 45"/>
          <p:cNvSpPr/>
          <p:nvPr/>
        </p:nvSpPr>
        <p:spPr>
          <a:xfrm>
            <a:off x="1955414" y="1458713"/>
            <a:ext cx="54772" cy="15838"/>
          </a:xfrm>
          <a:custGeom>
            <a:avLst/>
            <a:gdLst/>
            <a:ahLst/>
            <a:cxnLst/>
            <a:rect l="l" t="t" r="r" b="b"/>
            <a:pathLst>
              <a:path w="54772" h="15838">
                <a:moveTo>
                  <a:pt x="0" y="0"/>
                </a:moveTo>
                <a:lnTo>
                  <a:pt x="54772" y="0"/>
                </a:lnTo>
                <a:lnTo>
                  <a:pt x="54772" y="15837"/>
                </a:lnTo>
                <a:lnTo>
                  <a:pt x="0" y="15837"/>
                </a:lnTo>
                <a:lnTo>
                  <a:pt x="0" y="0"/>
                </a:lnTo>
                <a:close/>
              </a:path>
            </a:pathLst>
          </a:custGeom>
          <a:blipFill>
            <a:blip r:embed="rId75">
              <a:extLst>
                <a:ext uri="{96DAC541-7B7A-43D3-8B79-37D633B846F1}">
                  <asvg:svgBlip xmlns:asvg="http://schemas.microsoft.com/office/drawing/2016/SVG/main" r:embed="rId76"/>
                </a:ext>
              </a:extLst>
            </a:blip>
            <a:stretch>
              <a:fillRect/>
            </a:stretch>
          </a:blipFill>
        </p:spPr>
        <p:txBody>
          <a:bodyPr/>
          <a:lstStyle/>
          <a:p>
            <a:endParaRPr lang="en-US"/>
          </a:p>
        </p:txBody>
      </p:sp>
      <p:sp>
        <p:nvSpPr>
          <p:cNvPr id="46" name="Freeform 46"/>
          <p:cNvSpPr/>
          <p:nvPr/>
        </p:nvSpPr>
        <p:spPr>
          <a:xfrm>
            <a:off x="2006886" y="1439576"/>
            <a:ext cx="43553" cy="52792"/>
          </a:xfrm>
          <a:custGeom>
            <a:avLst/>
            <a:gdLst/>
            <a:ahLst/>
            <a:cxnLst/>
            <a:rect l="l" t="t" r="r" b="b"/>
            <a:pathLst>
              <a:path w="43553" h="52792">
                <a:moveTo>
                  <a:pt x="0" y="0"/>
                </a:moveTo>
                <a:lnTo>
                  <a:pt x="43554" y="0"/>
                </a:lnTo>
                <a:lnTo>
                  <a:pt x="43554" y="52792"/>
                </a:lnTo>
                <a:lnTo>
                  <a:pt x="0" y="52792"/>
                </a:lnTo>
                <a:lnTo>
                  <a:pt x="0" y="0"/>
                </a:lnTo>
                <a:close/>
              </a:path>
            </a:pathLst>
          </a:custGeom>
          <a:blipFill>
            <a:blip r:embed="rId77">
              <a:extLst>
                <a:ext uri="{96DAC541-7B7A-43D3-8B79-37D633B846F1}">
                  <asvg:svgBlip xmlns:asvg="http://schemas.microsoft.com/office/drawing/2016/SVG/main" r:embed="rId78"/>
                </a:ext>
              </a:extLst>
            </a:blip>
            <a:stretch>
              <a:fillRect/>
            </a:stretch>
          </a:blipFill>
        </p:spPr>
        <p:txBody>
          <a:bodyPr/>
          <a:lstStyle/>
          <a:p>
            <a:endParaRPr lang="en-US"/>
          </a:p>
        </p:txBody>
      </p:sp>
      <p:sp>
        <p:nvSpPr>
          <p:cNvPr id="47" name="Freeform 47"/>
          <p:cNvSpPr/>
          <p:nvPr/>
        </p:nvSpPr>
        <p:spPr>
          <a:xfrm>
            <a:off x="2030643" y="1432977"/>
            <a:ext cx="58071" cy="51472"/>
          </a:xfrm>
          <a:custGeom>
            <a:avLst/>
            <a:gdLst/>
            <a:ahLst/>
            <a:cxnLst/>
            <a:rect l="l" t="t" r="r" b="b"/>
            <a:pathLst>
              <a:path w="58071" h="51472">
                <a:moveTo>
                  <a:pt x="0" y="0"/>
                </a:moveTo>
                <a:lnTo>
                  <a:pt x="58071" y="0"/>
                </a:lnTo>
                <a:lnTo>
                  <a:pt x="58071" y="51472"/>
                </a:lnTo>
                <a:lnTo>
                  <a:pt x="0" y="51472"/>
                </a:lnTo>
                <a:lnTo>
                  <a:pt x="0" y="0"/>
                </a:lnTo>
                <a:close/>
              </a:path>
            </a:pathLst>
          </a:custGeom>
          <a:blipFill>
            <a:blip r:embed="rId79">
              <a:extLst>
                <a:ext uri="{96DAC541-7B7A-43D3-8B79-37D633B846F1}">
                  <asvg:svgBlip xmlns:asvg="http://schemas.microsoft.com/office/drawing/2016/SVG/main" r:embed="rId80"/>
                </a:ext>
              </a:extLst>
            </a:blip>
            <a:stretch>
              <a:fillRect/>
            </a:stretch>
          </a:blipFill>
        </p:spPr>
        <p:txBody>
          <a:bodyPr/>
          <a:lstStyle/>
          <a:p>
            <a:endParaRPr lang="en-US"/>
          </a:p>
        </p:txBody>
      </p:sp>
      <p:sp>
        <p:nvSpPr>
          <p:cNvPr id="48" name="Freeform 48"/>
          <p:cNvSpPr/>
          <p:nvPr/>
        </p:nvSpPr>
        <p:spPr>
          <a:xfrm>
            <a:off x="2074196" y="1424398"/>
            <a:ext cx="77868" cy="64010"/>
          </a:xfrm>
          <a:custGeom>
            <a:avLst/>
            <a:gdLst/>
            <a:ahLst/>
            <a:cxnLst/>
            <a:rect l="l" t="t" r="r" b="b"/>
            <a:pathLst>
              <a:path w="77868" h="64010">
                <a:moveTo>
                  <a:pt x="0" y="0"/>
                </a:moveTo>
                <a:lnTo>
                  <a:pt x="77868" y="0"/>
                </a:lnTo>
                <a:lnTo>
                  <a:pt x="77868" y="64011"/>
                </a:lnTo>
                <a:lnTo>
                  <a:pt x="0" y="64011"/>
                </a:lnTo>
                <a:lnTo>
                  <a:pt x="0" y="0"/>
                </a:lnTo>
                <a:close/>
              </a:path>
            </a:pathLst>
          </a:custGeom>
          <a:blipFill>
            <a:blip r:embed="rId81">
              <a:extLst>
                <a:ext uri="{96DAC541-7B7A-43D3-8B79-37D633B846F1}">
                  <asvg:svgBlip xmlns:asvg="http://schemas.microsoft.com/office/drawing/2016/SVG/main" r:embed="rId82"/>
                </a:ext>
              </a:extLst>
            </a:blip>
            <a:stretch>
              <a:fillRect/>
            </a:stretch>
          </a:blipFill>
        </p:spPr>
        <p:txBody>
          <a:bodyPr/>
          <a:lstStyle/>
          <a:p>
            <a:endParaRPr lang="en-US"/>
          </a:p>
        </p:txBody>
      </p:sp>
      <p:sp>
        <p:nvSpPr>
          <p:cNvPr id="49" name="Freeform 49"/>
          <p:cNvSpPr/>
          <p:nvPr/>
        </p:nvSpPr>
        <p:spPr>
          <a:xfrm>
            <a:off x="2137547" y="1440236"/>
            <a:ext cx="66650" cy="40254"/>
          </a:xfrm>
          <a:custGeom>
            <a:avLst/>
            <a:gdLst/>
            <a:ahLst/>
            <a:cxnLst/>
            <a:rect l="l" t="t" r="r" b="b"/>
            <a:pathLst>
              <a:path w="66650" h="40254">
                <a:moveTo>
                  <a:pt x="0" y="0"/>
                </a:moveTo>
                <a:lnTo>
                  <a:pt x="66650" y="0"/>
                </a:lnTo>
                <a:lnTo>
                  <a:pt x="66650" y="40253"/>
                </a:lnTo>
                <a:lnTo>
                  <a:pt x="0" y="40253"/>
                </a:lnTo>
                <a:lnTo>
                  <a:pt x="0" y="0"/>
                </a:lnTo>
                <a:close/>
              </a:path>
            </a:pathLst>
          </a:custGeom>
          <a:blipFill>
            <a:blip r:embed="rId83">
              <a:extLst>
                <a:ext uri="{96DAC541-7B7A-43D3-8B79-37D633B846F1}">
                  <asvg:svgBlip xmlns:asvg="http://schemas.microsoft.com/office/drawing/2016/SVG/main" r:embed="rId84"/>
                </a:ext>
              </a:extLst>
            </a:blip>
            <a:stretch>
              <a:fillRect/>
            </a:stretch>
          </a:blipFill>
        </p:spPr>
        <p:txBody>
          <a:bodyPr/>
          <a:lstStyle/>
          <a:p>
            <a:endParaRPr lang="en-US"/>
          </a:p>
        </p:txBody>
      </p:sp>
      <p:sp>
        <p:nvSpPr>
          <p:cNvPr id="50" name="Freeform 50"/>
          <p:cNvSpPr/>
          <p:nvPr/>
        </p:nvSpPr>
        <p:spPr>
          <a:xfrm>
            <a:off x="2190999" y="1427038"/>
            <a:ext cx="67310" cy="60051"/>
          </a:xfrm>
          <a:custGeom>
            <a:avLst/>
            <a:gdLst/>
            <a:ahLst/>
            <a:cxnLst/>
            <a:rect l="l" t="t" r="r" b="b"/>
            <a:pathLst>
              <a:path w="67310" h="60051">
                <a:moveTo>
                  <a:pt x="0" y="0"/>
                </a:moveTo>
                <a:lnTo>
                  <a:pt x="67310" y="0"/>
                </a:lnTo>
                <a:lnTo>
                  <a:pt x="67310" y="60051"/>
                </a:lnTo>
                <a:lnTo>
                  <a:pt x="0" y="60051"/>
                </a:lnTo>
                <a:lnTo>
                  <a:pt x="0" y="0"/>
                </a:lnTo>
                <a:close/>
              </a:path>
            </a:pathLst>
          </a:custGeom>
          <a:blipFill>
            <a:blip r:embed="rId85">
              <a:extLst>
                <a:ext uri="{96DAC541-7B7A-43D3-8B79-37D633B846F1}">
                  <asvg:svgBlip xmlns:asvg="http://schemas.microsoft.com/office/drawing/2016/SVG/main" r:embed="rId86"/>
                </a:ext>
              </a:extLst>
            </a:blip>
            <a:stretch>
              <a:fillRect/>
            </a:stretch>
          </a:blipFill>
        </p:spPr>
        <p:txBody>
          <a:bodyPr/>
          <a:lstStyle/>
          <a:p>
            <a:endParaRPr lang="en-US"/>
          </a:p>
        </p:txBody>
      </p:sp>
      <p:sp>
        <p:nvSpPr>
          <p:cNvPr id="51" name="Freeform 51"/>
          <p:cNvSpPr/>
          <p:nvPr/>
        </p:nvSpPr>
        <p:spPr>
          <a:xfrm>
            <a:off x="2254349" y="1432317"/>
            <a:ext cx="65990" cy="50812"/>
          </a:xfrm>
          <a:custGeom>
            <a:avLst/>
            <a:gdLst/>
            <a:ahLst/>
            <a:cxnLst/>
            <a:rect l="l" t="t" r="r" b="b"/>
            <a:pathLst>
              <a:path w="65990" h="50812">
                <a:moveTo>
                  <a:pt x="0" y="0"/>
                </a:moveTo>
                <a:lnTo>
                  <a:pt x="65990" y="0"/>
                </a:lnTo>
                <a:lnTo>
                  <a:pt x="65990" y="50813"/>
                </a:lnTo>
                <a:lnTo>
                  <a:pt x="0" y="50813"/>
                </a:lnTo>
                <a:lnTo>
                  <a:pt x="0" y="0"/>
                </a:lnTo>
                <a:close/>
              </a:path>
            </a:pathLst>
          </a:custGeom>
          <a:blipFill>
            <a:blip r:embed="rId87">
              <a:extLst>
                <a:ext uri="{96DAC541-7B7A-43D3-8B79-37D633B846F1}">
                  <asvg:svgBlip xmlns:asvg="http://schemas.microsoft.com/office/drawing/2016/SVG/main" r:embed="rId88"/>
                </a:ext>
              </a:extLst>
            </a:blip>
            <a:stretch>
              <a:fillRect/>
            </a:stretch>
          </a:blipFill>
        </p:spPr>
        <p:txBody>
          <a:bodyPr/>
          <a:lstStyle/>
          <a:p>
            <a:endParaRPr lang="en-US"/>
          </a:p>
        </p:txBody>
      </p:sp>
      <p:sp>
        <p:nvSpPr>
          <p:cNvPr id="52" name="Freeform 52"/>
          <p:cNvSpPr/>
          <p:nvPr/>
        </p:nvSpPr>
        <p:spPr>
          <a:xfrm>
            <a:off x="2316379" y="1430997"/>
            <a:ext cx="22437" cy="48833"/>
          </a:xfrm>
          <a:custGeom>
            <a:avLst/>
            <a:gdLst/>
            <a:ahLst/>
            <a:cxnLst/>
            <a:rect l="l" t="t" r="r" b="b"/>
            <a:pathLst>
              <a:path w="22437" h="48833">
                <a:moveTo>
                  <a:pt x="0" y="0"/>
                </a:moveTo>
                <a:lnTo>
                  <a:pt x="22437" y="0"/>
                </a:lnTo>
                <a:lnTo>
                  <a:pt x="22437" y="48833"/>
                </a:lnTo>
                <a:lnTo>
                  <a:pt x="0" y="48833"/>
                </a:lnTo>
                <a:lnTo>
                  <a:pt x="0" y="0"/>
                </a:lnTo>
                <a:close/>
              </a:path>
            </a:pathLst>
          </a:custGeom>
          <a:blipFill>
            <a:blip r:embed="rId89">
              <a:extLst>
                <a:ext uri="{96DAC541-7B7A-43D3-8B79-37D633B846F1}">
                  <asvg:svgBlip xmlns:asvg="http://schemas.microsoft.com/office/drawing/2016/SVG/main" r:embed="rId90"/>
                </a:ext>
              </a:extLst>
            </a:blip>
            <a:stretch>
              <a:fillRect/>
            </a:stretch>
          </a:blipFill>
        </p:spPr>
        <p:txBody>
          <a:bodyPr/>
          <a:lstStyle/>
          <a:p>
            <a:endParaRPr lang="en-US"/>
          </a:p>
        </p:txBody>
      </p:sp>
      <p:sp>
        <p:nvSpPr>
          <p:cNvPr id="53" name="Freeform 53"/>
          <p:cNvSpPr/>
          <p:nvPr/>
        </p:nvSpPr>
        <p:spPr>
          <a:xfrm>
            <a:off x="2331557" y="1432317"/>
            <a:ext cx="19797" cy="52132"/>
          </a:xfrm>
          <a:custGeom>
            <a:avLst/>
            <a:gdLst/>
            <a:ahLst/>
            <a:cxnLst/>
            <a:rect l="l" t="t" r="r" b="b"/>
            <a:pathLst>
              <a:path w="19797" h="52132">
                <a:moveTo>
                  <a:pt x="0" y="0"/>
                </a:moveTo>
                <a:lnTo>
                  <a:pt x="19797" y="0"/>
                </a:lnTo>
                <a:lnTo>
                  <a:pt x="19797" y="52132"/>
                </a:lnTo>
                <a:lnTo>
                  <a:pt x="0" y="52132"/>
                </a:lnTo>
                <a:lnTo>
                  <a:pt x="0" y="0"/>
                </a:lnTo>
                <a:close/>
              </a:path>
            </a:pathLst>
          </a:custGeom>
          <a:blipFill>
            <a:blip r:embed="rId91">
              <a:extLst>
                <a:ext uri="{96DAC541-7B7A-43D3-8B79-37D633B846F1}">
                  <asvg:svgBlip xmlns:asvg="http://schemas.microsoft.com/office/drawing/2016/SVG/main" r:embed="rId92"/>
                </a:ext>
              </a:extLst>
            </a:blip>
            <a:stretch>
              <a:fillRect/>
            </a:stretch>
          </a:blipFill>
        </p:spPr>
        <p:txBody>
          <a:bodyPr/>
          <a:lstStyle/>
          <a:p>
            <a:endParaRPr lang="en-US"/>
          </a:p>
        </p:txBody>
      </p:sp>
      <p:sp>
        <p:nvSpPr>
          <p:cNvPr id="54" name="Freeform 54"/>
          <p:cNvSpPr/>
          <p:nvPr/>
        </p:nvSpPr>
        <p:spPr>
          <a:xfrm>
            <a:off x="2308461" y="1442875"/>
            <a:ext cx="62691" cy="23097"/>
          </a:xfrm>
          <a:custGeom>
            <a:avLst/>
            <a:gdLst/>
            <a:ahLst/>
            <a:cxnLst/>
            <a:rect l="l" t="t" r="r" b="b"/>
            <a:pathLst>
              <a:path w="62691" h="23097">
                <a:moveTo>
                  <a:pt x="0" y="0"/>
                </a:moveTo>
                <a:lnTo>
                  <a:pt x="62691" y="0"/>
                </a:lnTo>
                <a:lnTo>
                  <a:pt x="62691" y="23097"/>
                </a:lnTo>
                <a:lnTo>
                  <a:pt x="0" y="23097"/>
                </a:lnTo>
                <a:lnTo>
                  <a:pt x="0" y="0"/>
                </a:lnTo>
                <a:close/>
              </a:path>
            </a:pathLst>
          </a:custGeom>
          <a:blipFill>
            <a:blip r:embed="rId93">
              <a:extLst>
                <a:ext uri="{96DAC541-7B7A-43D3-8B79-37D633B846F1}">
                  <asvg:svgBlip xmlns:asvg="http://schemas.microsoft.com/office/drawing/2016/SVG/main" r:embed="rId94"/>
                </a:ext>
              </a:extLst>
            </a:blip>
            <a:stretch>
              <a:fillRect/>
            </a:stretch>
          </a:blipFill>
        </p:spPr>
        <p:txBody>
          <a:bodyPr/>
          <a:lstStyle/>
          <a:p>
            <a:endParaRPr lang="en-US"/>
          </a:p>
        </p:txBody>
      </p:sp>
      <p:sp>
        <p:nvSpPr>
          <p:cNvPr id="55" name="Freeform 55"/>
          <p:cNvSpPr/>
          <p:nvPr/>
        </p:nvSpPr>
        <p:spPr>
          <a:xfrm>
            <a:off x="2305161" y="1464652"/>
            <a:ext cx="76548" cy="17817"/>
          </a:xfrm>
          <a:custGeom>
            <a:avLst/>
            <a:gdLst/>
            <a:ahLst/>
            <a:cxnLst/>
            <a:rect l="l" t="t" r="r" b="b"/>
            <a:pathLst>
              <a:path w="76548" h="17817">
                <a:moveTo>
                  <a:pt x="0" y="0"/>
                </a:moveTo>
                <a:lnTo>
                  <a:pt x="76549" y="0"/>
                </a:lnTo>
                <a:lnTo>
                  <a:pt x="76549" y="17817"/>
                </a:lnTo>
                <a:lnTo>
                  <a:pt x="0" y="17817"/>
                </a:lnTo>
                <a:lnTo>
                  <a:pt x="0" y="0"/>
                </a:lnTo>
                <a:close/>
              </a:path>
            </a:pathLst>
          </a:custGeom>
          <a:blipFill>
            <a:blip r:embed="rId95">
              <a:extLst>
                <a:ext uri="{96DAC541-7B7A-43D3-8B79-37D633B846F1}">
                  <asvg:svgBlip xmlns:asvg="http://schemas.microsoft.com/office/drawing/2016/SVG/main" r:embed="rId96"/>
                </a:ext>
              </a:extLst>
            </a:blip>
            <a:stretch>
              <a:fillRect/>
            </a:stretch>
          </a:blipFill>
        </p:spPr>
        <p:txBody>
          <a:bodyPr/>
          <a:lstStyle/>
          <a:p>
            <a:endParaRPr lang="en-US"/>
          </a:p>
        </p:txBody>
      </p:sp>
      <p:sp>
        <p:nvSpPr>
          <p:cNvPr id="56" name="Freeform 56"/>
          <p:cNvSpPr/>
          <p:nvPr/>
        </p:nvSpPr>
        <p:spPr>
          <a:xfrm>
            <a:off x="2385669" y="1433637"/>
            <a:ext cx="17817" cy="63351"/>
          </a:xfrm>
          <a:custGeom>
            <a:avLst/>
            <a:gdLst/>
            <a:ahLst/>
            <a:cxnLst/>
            <a:rect l="l" t="t" r="r" b="b"/>
            <a:pathLst>
              <a:path w="17817" h="63351">
                <a:moveTo>
                  <a:pt x="0" y="0"/>
                </a:moveTo>
                <a:lnTo>
                  <a:pt x="17817" y="0"/>
                </a:lnTo>
                <a:lnTo>
                  <a:pt x="17817" y="63351"/>
                </a:lnTo>
                <a:lnTo>
                  <a:pt x="0" y="63351"/>
                </a:lnTo>
                <a:lnTo>
                  <a:pt x="0" y="0"/>
                </a:lnTo>
                <a:close/>
              </a:path>
            </a:pathLst>
          </a:custGeom>
          <a:blipFill>
            <a:blip r:embed="rId97">
              <a:extLst>
                <a:ext uri="{96DAC541-7B7A-43D3-8B79-37D633B846F1}">
                  <asvg:svgBlip xmlns:asvg="http://schemas.microsoft.com/office/drawing/2016/SVG/main" r:embed="rId98"/>
                </a:ext>
              </a:extLst>
            </a:blip>
            <a:stretch>
              <a:fillRect/>
            </a:stretch>
          </a:blipFill>
        </p:spPr>
        <p:txBody>
          <a:bodyPr/>
          <a:lstStyle/>
          <a:p>
            <a:endParaRPr lang="en-US"/>
          </a:p>
        </p:txBody>
      </p:sp>
      <p:sp>
        <p:nvSpPr>
          <p:cNvPr id="57" name="Freeform 57"/>
          <p:cNvSpPr/>
          <p:nvPr/>
        </p:nvSpPr>
        <p:spPr>
          <a:xfrm>
            <a:off x="1440693" y="1814399"/>
            <a:ext cx="63351" cy="64010"/>
          </a:xfrm>
          <a:custGeom>
            <a:avLst/>
            <a:gdLst/>
            <a:ahLst/>
            <a:cxnLst/>
            <a:rect l="l" t="t" r="r" b="b"/>
            <a:pathLst>
              <a:path w="63351" h="64010">
                <a:moveTo>
                  <a:pt x="0" y="0"/>
                </a:moveTo>
                <a:lnTo>
                  <a:pt x="63350" y="0"/>
                </a:lnTo>
                <a:lnTo>
                  <a:pt x="63350" y="64011"/>
                </a:lnTo>
                <a:lnTo>
                  <a:pt x="0" y="64011"/>
                </a:lnTo>
                <a:lnTo>
                  <a:pt x="0" y="0"/>
                </a:lnTo>
                <a:close/>
              </a:path>
            </a:pathLst>
          </a:custGeom>
          <a:blipFill>
            <a:blip r:embed="rId99">
              <a:extLst>
                <a:ext uri="{96DAC541-7B7A-43D3-8B79-37D633B846F1}">
                  <asvg:svgBlip xmlns:asvg="http://schemas.microsoft.com/office/drawing/2016/SVG/main" r:embed="rId100"/>
                </a:ext>
              </a:extLst>
            </a:blip>
            <a:stretch>
              <a:fillRect/>
            </a:stretch>
          </a:blipFill>
        </p:spPr>
        <p:txBody>
          <a:bodyPr/>
          <a:lstStyle/>
          <a:p>
            <a:endParaRPr lang="en-US"/>
          </a:p>
        </p:txBody>
      </p:sp>
      <p:sp>
        <p:nvSpPr>
          <p:cNvPr id="58" name="Freeform 58"/>
          <p:cNvSpPr/>
          <p:nvPr/>
        </p:nvSpPr>
        <p:spPr>
          <a:xfrm>
            <a:off x="1523841" y="1810440"/>
            <a:ext cx="58071" cy="69290"/>
          </a:xfrm>
          <a:custGeom>
            <a:avLst/>
            <a:gdLst/>
            <a:ahLst/>
            <a:cxnLst/>
            <a:rect l="l" t="t" r="r" b="b"/>
            <a:pathLst>
              <a:path w="58071" h="69290">
                <a:moveTo>
                  <a:pt x="0" y="0"/>
                </a:moveTo>
                <a:lnTo>
                  <a:pt x="58071" y="0"/>
                </a:lnTo>
                <a:lnTo>
                  <a:pt x="58071" y="69290"/>
                </a:lnTo>
                <a:lnTo>
                  <a:pt x="0" y="69290"/>
                </a:lnTo>
                <a:lnTo>
                  <a:pt x="0" y="0"/>
                </a:lnTo>
                <a:close/>
              </a:path>
            </a:pathLst>
          </a:custGeom>
          <a:blipFill>
            <a:blip r:embed="rId101">
              <a:extLst>
                <a:ext uri="{96DAC541-7B7A-43D3-8B79-37D633B846F1}">
                  <asvg:svgBlip xmlns:asvg="http://schemas.microsoft.com/office/drawing/2016/SVG/main" r:embed="rId102"/>
                </a:ext>
              </a:extLst>
            </a:blip>
            <a:stretch>
              <a:fillRect/>
            </a:stretch>
          </a:blipFill>
        </p:spPr>
        <p:txBody>
          <a:bodyPr/>
          <a:lstStyle/>
          <a:p>
            <a:endParaRPr lang="en-US"/>
          </a:p>
        </p:txBody>
      </p:sp>
      <p:sp>
        <p:nvSpPr>
          <p:cNvPr id="59" name="Freeform 59"/>
          <p:cNvSpPr/>
          <p:nvPr/>
        </p:nvSpPr>
        <p:spPr>
          <a:xfrm>
            <a:off x="1515261" y="1714094"/>
            <a:ext cx="66650" cy="50152"/>
          </a:xfrm>
          <a:custGeom>
            <a:avLst/>
            <a:gdLst/>
            <a:ahLst/>
            <a:cxnLst/>
            <a:rect l="l" t="t" r="r" b="b"/>
            <a:pathLst>
              <a:path w="66650" h="50152">
                <a:moveTo>
                  <a:pt x="0" y="0"/>
                </a:moveTo>
                <a:lnTo>
                  <a:pt x="66650" y="0"/>
                </a:lnTo>
                <a:lnTo>
                  <a:pt x="66650" y="50153"/>
                </a:lnTo>
                <a:lnTo>
                  <a:pt x="0" y="50153"/>
                </a:lnTo>
                <a:lnTo>
                  <a:pt x="0" y="0"/>
                </a:lnTo>
                <a:close/>
              </a:path>
            </a:pathLst>
          </a:custGeom>
          <a:blipFill>
            <a:blip r:embed="rId103">
              <a:extLst>
                <a:ext uri="{96DAC541-7B7A-43D3-8B79-37D633B846F1}">
                  <asvg:svgBlip xmlns:asvg="http://schemas.microsoft.com/office/drawing/2016/SVG/main" r:embed="rId104"/>
                </a:ext>
              </a:extLst>
            </a:blip>
            <a:stretch>
              <a:fillRect/>
            </a:stretch>
          </a:blipFill>
        </p:spPr>
        <p:txBody>
          <a:bodyPr/>
          <a:lstStyle/>
          <a:p>
            <a:endParaRPr lang="en-US"/>
          </a:p>
        </p:txBody>
      </p:sp>
      <p:sp>
        <p:nvSpPr>
          <p:cNvPr id="60" name="Freeform 60"/>
          <p:cNvSpPr/>
          <p:nvPr/>
        </p:nvSpPr>
        <p:spPr>
          <a:xfrm>
            <a:off x="1582571" y="1710795"/>
            <a:ext cx="48173" cy="58071"/>
          </a:xfrm>
          <a:custGeom>
            <a:avLst/>
            <a:gdLst/>
            <a:ahLst/>
            <a:cxnLst/>
            <a:rect l="l" t="t" r="r" b="b"/>
            <a:pathLst>
              <a:path w="48173" h="58071">
                <a:moveTo>
                  <a:pt x="0" y="0"/>
                </a:moveTo>
                <a:lnTo>
                  <a:pt x="48173" y="0"/>
                </a:lnTo>
                <a:lnTo>
                  <a:pt x="48173" y="58071"/>
                </a:lnTo>
                <a:lnTo>
                  <a:pt x="0" y="58071"/>
                </a:lnTo>
                <a:lnTo>
                  <a:pt x="0" y="0"/>
                </a:lnTo>
                <a:close/>
              </a:path>
            </a:pathLst>
          </a:custGeom>
          <a:blipFill>
            <a:blip r:embed="rId105">
              <a:extLst>
                <a:ext uri="{96DAC541-7B7A-43D3-8B79-37D633B846F1}">
                  <asvg:svgBlip xmlns:asvg="http://schemas.microsoft.com/office/drawing/2016/SVG/main" r:embed="rId106"/>
                </a:ext>
              </a:extLst>
            </a:blip>
            <a:stretch>
              <a:fillRect/>
            </a:stretch>
          </a:blipFill>
        </p:spPr>
        <p:txBody>
          <a:bodyPr/>
          <a:lstStyle/>
          <a:p>
            <a:endParaRPr lang="en-US"/>
          </a:p>
        </p:txBody>
      </p:sp>
      <p:sp>
        <p:nvSpPr>
          <p:cNvPr id="61" name="Freeform 61"/>
          <p:cNvSpPr/>
          <p:nvPr/>
        </p:nvSpPr>
        <p:spPr>
          <a:xfrm>
            <a:off x="1616886" y="1716733"/>
            <a:ext cx="81168" cy="48833"/>
          </a:xfrm>
          <a:custGeom>
            <a:avLst/>
            <a:gdLst/>
            <a:ahLst/>
            <a:cxnLst/>
            <a:rect l="l" t="t" r="r" b="b"/>
            <a:pathLst>
              <a:path w="81168" h="48833">
                <a:moveTo>
                  <a:pt x="0" y="0"/>
                </a:moveTo>
                <a:lnTo>
                  <a:pt x="81168" y="0"/>
                </a:lnTo>
                <a:lnTo>
                  <a:pt x="81168" y="48833"/>
                </a:lnTo>
                <a:lnTo>
                  <a:pt x="0" y="48833"/>
                </a:lnTo>
                <a:lnTo>
                  <a:pt x="0" y="0"/>
                </a:lnTo>
                <a:close/>
              </a:path>
            </a:pathLst>
          </a:custGeom>
          <a:blipFill>
            <a:blip r:embed="rId107">
              <a:extLst>
                <a:ext uri="{96DAC541-7B7A-43D3-8B79-37D633B846F1}">
                  <asvg:svgBlip xmlns:asvg="http://schemas.microsoft.com/office/drawing/2016/SVG/main" r:embed="rId108"/>
                </a:ext>
              </a:extLst>
            </a:blip>
            <a:stretch>
              <a:fillRect/>
            </a:stretch>
          </a:blipFill>
        </p:spPr>
        <p:txBody>
          <a:bodyPr/>
          <a:lstStyle/>
          <a:p>
            <a:endParaRPr lang="en-US"/>
          </a:p>
        </p:txBody>
      </p:sp>
      <p:sp>
        <p:nvSpPr>
          <p:cNvPr id="62" name="Freeform 62"/>
          <p:cNvSpPr/>
          <p:nvPr/>
        </p:nvSpPr>
        <p:spPr>
          <a:xfrm>
            <a:off x="1694094" y="1706175"/>
            <a:ext cx="60711" cy="64010"/>
          </a:xfrm>
          <a:custGeom>
            <a:avLst/>
            <a:gdLst/>
            <a:ahLst/>
            <a:cxnLst/>
            <a:rect l="l" t="t" r="r" b="b"/>
            <a:pathLst>
              <a:path w="60711" h="64010">
                <a:moveTo>
                  <a:pt x="0" y="0"/>
                </a:moveTo>
                <a:lnTo>
                  <a:pt x="60711" y="0"/>
                </a:lnTo>
                <a:lnTo>
                  <a:pt x="60711" y="64010"/>
                </a:lnTo>
                <a:lnTo>
                  <a:pt x="0" y="64010"/>
                </a:lnTo>
                <a:lnTo>
                  <a:pt x="0" y="0"/>
                </a:lnTo>
                <a:close/>
              </a:path>
            </a:pathLst>
          </a:custGeom>
          <a:blipFill>
            <a:blip r:embed="rId109">
              <a:extLst>
                <a:ext uri="{96DAC541-7B7A-43D3-8B79-37D633B846F1}">
                  <asvg:svgBlip xmlns:asvg="http://schemas.microsoft.com/office/drawing/2016/SVG/main" r:embed="rId110"/>
                </a:ext>
              </a:extLst>
            </a:blip>
            <a:stretch>
              <a:fillRect/>
            </a:stretch>
          </a:blipFill>
        </p:spPr>
        <p:txBody>
          <a:bodyPr/>
          <a:lstStyle/>
          <a:p>
            <a:endParaRPr lang="en-US"/>
          </a:p>
        </p:txBody>
      </p:sp>
      <p:sp>
        <p:nvSpPr>
          <p:cNvPr id="63" name="Freeform 63"/>
          <p:cNvSpPr/>
          <p:nvPr/>
        </p:nvSpPr>
        <p:spPr>
          <a:xfrm>
            <a:off x="1496784" y="4100291"/>
            <a:ext cx="50152" cy="52132"/>
          </a:xfrm>
          <a:custGeom>
            <a:avLst/>
            <a:gdLst/>
            <a:ahLst/>
            <a:cxnLst/>
            <a:rect l="l" t="t" r="r" b="b"/>
            <a:pathLst>
              <a:path w="50152" h="52132">
                <a:moveTo>
                  <a:pt x="0" y="0"/>
                </a:moveTo>
                <a:lnTo>
                  <a:pt x="50152" y="0"/>
                </a:lnTo>
                <a:lnTo>
                  <a:pt x="50152" y="52133"/>
                </a:lnTo>
                <a:lnTo>
                  <a:pt x="0" y="52133"/>
                </a:lnTo>
                <a:lnTo>
                  <a:pt x="0" y="0"/>
                </a:lnTo>
                <a:close/>
              </a:path>
            </a:pathLst>
          </a:custGeom>
          <a:blipFill>
            <a:blip r:embed="rId111">
              <a:extLst>
                <a:ext uri="{96DAC541-7B7A-43D3-8B79-37D633B846F1}">
                  <asvg:svgBlip xmlns:asvg="http://schemas.microsoft.com/office/drawing/2016/SVG/main" r:embed="rId112"/>
                </a:ext>
              </a:extLst>
            </a:blip>
            <a:stretch>
              <a:fillRect/>
            </a:stretch>
          </a:blipFill>
        </p:spPr>
        <p:txBody>
          <a:bodyPr/>
          <a:lstStyle/>
          <a:p>
            <a:endParaRPr lang="en-US"/>
          </a:p>
        </p:txBody>
      </p:sp>
      <p:sp>
        <p:nvSpPr>
          <p:cNvPr id="64" name="Freeform 64"/>
          <p:cNvSpPr/>
          <p:nvPr/>
        </p:nvSpPr>
        <p:spPr>
          <a:xfrm>
            <a:off x="1537038" y="4096992"/>
            <a:ext cx="50152" cy="67310"/>
          </a:xfrm>
          <a:custGeom>
            <a:avLst/>
            <a:gdLst/>
            <a:ahLst/>
            <a:cxnLst/>
            <a:rect l="l" t="t" r="r" b="b"/>
            <a:pathLst>
              <a:path w="50152" h="67310">
                <a:moveTo>
                  <a:pt x="0" y="0"/>
                </a:moveTo>
                <a:lnTo>
                  <a:pt x="50153" y="0"/>
                </a:lnTo>
                <a:lnTo>
                  <a:pt x="50153" y="67310"/>
                </a:lnTo>
                <a:lnTo>
                  <a:pt x="0" y="67310"/>
                </a:lnTo>
                <a:lnTo>
                  <a:pt x="0" y="0"/>
                </a:lnTo>
                <a:close/>
              </a:path>
            </a:pathLst>
          </a:custGeom>
          <a:blipFill>
            <a:blip r:embed="rId113">
              <a:extLst>
                <a:ext uri="{96DAC541-7B7A-43D3-8B79-37D633B846F1}">
                  <asvg:svgBlip xmlns:asvg="http://schemas.microsoft.com/office/drawing/2016/SVG/main" r:embed="rId114"/>
                </a:ext>
              </a:extLst>
            </a:blip>
            <a:stretch>
              <a:fillRect/>
            </a:stretch>
          </a:blipFill>
        </p:spPr>
        <p:txBody>
          <a:bodyPr/>
          <a:lstStyle/>
          <a:p>
            <a:endParaRPr lang="en-US"/>
          </a:p>
        </p:txBody>
      </p:sp>
      <p:sp>
        <p:nvSpPr>
          <p:cNvPr id="65" name="Freeform 65"/>
          <p:cNvSpPr/>
          <p:nvPr/>
        </p:nvSpPr>
        <p:spPr>
          <a:xfrm>
            <a:off x="1573332" y="4103591"/>
            <a:ext cx="55432" cy="50812"/>
          </a:xfrm>
          <a:custGeom>
            <a:avLst/>
            <a:gdLst/>
            <a:ahLst/>
            <a:cxnLst/>
            <a:rect l="l" t="t" r="r" b="b"/>
            <a:pathLst>
              <a:path w="55432" h="50812">
                <a:moveTo>
                  <a:pt x="0" y="0"/>
                </a:moveTo>
                <a:lnTo>
                  <a:pt x="55432" y="0"/>
                </a:lnTo>
                <a:lnTo>
                  <a:pt x="55432" y="50812"/>
                </a:lnTo>
                <a:lnTo>
                  <a:pt x="0" y="50812"/>
                </a:lnTo>
                <a:lnTo>
                  <a:pt x="0" y="0"/>
                </a:lnTo>
                <a:close/>
              </a:path>
            </a:pathLst>
          </a:custGeom>
          <a:blipFill>
            <a:blip r:embed="rId115">
              <a:extLst>
                <a:ext uri="{96DAC541-7B7A-43D3-8B79-37D633B846F1}">
                  <asvg:svgBlip xmlns:asvg="http://schemas.microsoft.com/office/drawing/2016/SVG/main" r:embed="rId116"/>
                </a:ext>
              </a:extLst>
            </a:blip>
            <a:stretch>
              <a:fillRect/>
            </a:stretch>
          </a:blipFill>
        </p:spPr>
        <p:txBody>
          <a:bodyPr/>
          <a:lstStyle/>
          <a:p>
            <a:endParaRPr lang="en-US"/>
          </a:p>
        </p:txBody>
      </p:sp>
      <p:sp>
        <p:nvSpPr>
          <p:cNvPr id="66" name="Freeform 66"/>
          <p:cNvSpPr/>
          <p:nvPr/>
        </p:nvSpPr>
        <p:spPr>
          <a:xfrm>
            <a:off x="1619525" y="4100951"/>
            <a:ext cx="49492" cy="62690"/>
          </a:xfrm>
          <a:custGeom>
            <a:avLst/>
            <a:gdLst/>
            <a:ahLst/>
            <a:cxnLst/>
            <a:rect l="l" t="t" r="r" b="b"/>
            <a:pathLst>
              <a:path w="49492" h="62690">
                <a:moveTo>
                  <a:pt x="0" y="0"/>
                </a:moveTo>
                <a:lnTo>
                  <a:pt x="49493" y="0"/>
                </a:lnTo>
                <a:lnTo>
                  <a:pt x="49493" y="62690"/>
                </a:lnTo>
                <a:lnTo>
                  <a:pt x="0" y="62690"/>
                </a:lnTo>
                <a:lnTo>
                  <a:pt x="0" y="0"/>
                </a:lnTo>
                <a:close/>
              </a:path>
            </a:pathLst>
          </a:custGeom>
          <a:blipFill>
            <a:blip r:embed="rId117">
              <a:extLst>
                <a:ext uri="{96DAC541-7B7A-43D3-8B79-37D633B846F1}">
                  <asvg:svgBlip xmlns:asvg="http://schemas.microsoft.com/office/drawing/2016/SVG/main" r:embed="rId118"/>
                </a:ext>
              </a:extLst>
            </a:blip>
            <a:stretch>
              <a:fillRect/>
            </a:stretch>
          </a:blipFill>
        </p:spPr>
        <p:txBody>
          <a:bodyPr/>
          <a:lstStyle/>
          <a:p>
            <a:endParaRPr lang="en-US"/>
          </a:p>
        </p:txBody>
      </p:sp>
      <p:sp>
        <p:nvSpPr>
          <p:cNvPr id="67" name="Freeform 67"/>
          <p:cNvSpPr/>
          <p:nvPr/>
        </p:nvSpPr>
        <p:spPr>
          <a:xfrm>
            <a:off x="1609627" y="1822318"/>
            <a:ext cx="38934" cy="17817"/>
          </a:xfrm>
          <a:custGeom>
            <a:avLst/>
            <a:gdLst/>
            <a:ahLst/>
            <a:cxnLst/>
            <a:rect l="l" t="t" r="r" b="b"/>
            <a:pathLst>
              <a:path w="38934" h="17817">
                <a:moveTo>
                  <a:pt x="0" y="0"/>
                </a:moveTo>
                <a:lnTo>
                  <a:pt x="38934" y="0"/>
                </a:lnTo>
                <a:lnTo>
                  <a:pt x="38934" y="17818"/>
                </a:lnTo>
                <a:lnTo>
                  <a:pt x="0" y="17818"/>
                </a:lnTo>
                <a:lnTo>
                  <a:pt x="0" y="0"/>
                </a:lnTo>
                <a:close/>
              </a:path>
            </a:pathLst>
          </a:custGeom>
          <a:blipFill>
            <a:blip r:embed="rId119">
              <a:extLst>
                <a:ext uri="{96DAC541-7B7A-43D3-8B79-37D633B846F1}">
                  <asvg:svgBlip xmlns:asvg="http://schemas.microsoft.com/office/drawing/2016/SVG/main" r:embed="rId120"/>
                </a:ext>
              </a:extLst>
            </a:blip>
            <a:stretch>
              <a:fillRect/>
            </a:stretch>
          </a:blipFill>
        </p:spPr>
        <p:txBody>
          <a:bodyPr/>
          <a:lstStyle/>
          <a:p>
            <a:endParaRPr lang="en-US"/>
          </a:p>
        </p:txBody>
      </p:sp>
      <p:sp>
        <p:nvSpPr>
          <p:cNvPr id="68" name="Freeform 68"/>
          <p:cNvSpPr/>
          <p:nvPr/>
        </p:nvSpPr>
        <p:spPr>
          <a:xfrm>
            <a:off x="1643942" y="1804500"/>
            <a:ext cx="46193" cy="73909"/>
          </a:xfrm>
          <a:custGeom>
            <a:avLst/>
            <a:gdLst/>
            <a:ahLst/>
            <a:cxnLst/>
            <a:rect l="l" t="t" r="r" b="b"/>
            <a:pathLst>
              <a:path w="46193" h="73909">
                <a:moveTo>
                  <a:pt x="0" y="0"/>
                </a:moveTo>
                <a:lnTo>
                  <a:pt x="46193" y="0"/>
                </a:lnTo>
                <a:lnTo>
                  <a:pt x="46193" y="73909"/>
                </a:lnTo>
                <a:lnTo>
                  <a:pt x="0" y="73909"/>
                </a:lnTo>
                <a:lnTo>
                  <a:pt x="0" y="0"/>
                </a:lnTo>
                <a:close/>
              </a:path>
            </a:pathLst>
          </a:custGeom>
          <a:blipFill>
            <a:blip r:embed="rId121">
              <a:extLst>
                <a:ext uri="{96DAC541-7B7A-43D3-8B79-37D633B846F1}">
                  <asvg:svgBlip xmlns:asvg="http://schemas.microsoft.com/office/drawing/2016/SVG/main" r:embed="rId122"/>
                </a:ext>
              </a:extLst>
            </a:blip>
            <a:stretch>
              <a:fillRect/>
            </a:stretch>
          </a:blipFill>
        </p:spPr>
        <p:txBody>
          <a:bodyPr/>
          <a:lstStyle/>
          <a:p>
            <a:endParaRPr lang="en-US"/>
          </a:p>
        </p:txBody>
      </p:sp>
      <p:sp>
        <p:nvSpPr>
          <p:cNvPr id="69" name="Freeform 69"/>
          <p:cNvSpPr/>
          <p:nvPr/>
        </p:nvSpPr>
        <p:spPr>
          <a:xfrm>
            <a:off x="1767343" y="1815719"/>
            <a:ext cx="56751" cy="49493"/>
          </a:xfrm>
          <a:custGeom>
            <a:avLst/>
            <a:gdLst/>
            <a:ahLst/>
            <a:cxnLst/>
            <a:rect l="l" t="t" r="r" b="b"/>
            <a:pathLst>
              <a:path w="56751" h="49493">
                <a:moveTo>
                  <a:pt x="0" y="0"/>
                </a:moveTo>
                <a:lnTo>
                  <a:pt x="56751" y="0"/>
                </a:lnTo>
                <a:lnTo>
                  <a:pt x="56751" y="49493"/>
                </a:lnTo>
                <a:lnTo>
                  <a:pt x="0" y="49493"/>
                </a:lnTo>
                <a:lnTo>
                  <a:pt x="0" y="0"/>
                </a:lnTo>
                <a:close/>
              </a:path>
            </a:pathLst>
          </a:custGeom>
          <a:blipFill>
            <a:blip r:embed="rId123">
              <a:extLst>
                <a:ext uri="{96DAC541-7B7A-43D3-8B79-37D633B846F1}">
                  <asvg:svgBlip xmlns:asvg="http://schemas.microsoft.com/office/drawing/2016/SVG/main" r:embed="rId124"/>
                </a:ext>
              </a:extLst>
            </a:blip>
            <a:stretch>
              <a:fillRect/>
            </a:stretch>
          </a:blipFill>
        </p:spPr>
        <p:txBody>
          <a:bodyPr/>
          <a:lstStyle/>
          <a:p>
            <a:endParaRPr lang="en-US"/>
          </a:p>
        </p:txBody>
      </p:sp>
      <p:sp>
        <p:nvSpPr>
          <p:cNvPr id="70" name="Freeform 70"/>
          <p:cNvSpPr/>
          <p:nvPr/>
        </p:nvSpPr>
        <p:spPr>
          <a:xfrm>
            <a:off x="1814196" y="1820998"/>
            <a:ext cx="77868" cy="56752"/>
          </a:xfrm>
          <a:custGeom>
            <a:avLst/>
            <a:gdLst/>
            <a:ahLst/>
            <a:cxnLst/>
            <a:rect l="l" t="t" r="r" b="b"/>
            <a:pathLst>
              <a:path w="77868" h="56752">
                <a:moveTo>
                  <a:pt x="0" y="0"/>
                </a:moveTo>
                <a:lnTo>
                  <a:pt x="77869" y="0"/>
                </a:lnTo>
                <a:lnTo>
                  <a:pt x="77869" y="56752"/>
                </a:lnTo>
                <a:lnTo>
                  <a:pt x="0" y="56752"/>
                </a:lnTo>
                <a:lnTo>
                  <a:pt x="0" y="0"/>
                </a:lnTo>
                <a:close/>
              </a:path>
            </a:pathLst>
          </a:custGeom>
          <a:blipFill>
            <a:blip r:embed="rId125">
              <a:extLst>
                <a:ext uri="{96DAC541-7B7A-43D3-8B79-37D633B846F1}">
                  <asvg:svgBlip xmlns:asvg="http://schemas.microsoft.com/office/drawing/2016/SVG/main" r:embed="rId126"/>
                </a:ext>
              </a:extLst>
            </a:blip>
            <a:stretch>
              <a:fillRect/>
            </a:stretch>
          </a:blipFill>
        </p:spPr>
        <p:txBody>
          <a:bodyPr/>
          <a:lstStyle/>
          <a:p>
            <a:endParaRPr lang="en-US"/>
          </a:p>
        </p:txBody>
      </p:sp>
      <p:sp>
        <p:nvSpPr>
          <p:cNvPr id="71" name="Freeform 71"/>
          <p:cNvSpPr/>
          <p:nvPr/>
        </p:nvSpPr>
        <p:spPr>
          <a:xfrm>
            <a:off x="5779153" y="2075687"/>
            <a:ext cx="3085680" cy="4480116"/>
          </a:xfrm>
          <a:custGeom>
            <a:avLst/>
            <a:gdLst/>
            <a:ahLst/>
            <a:cxnLst/>
            <a:rect l="l" t="t" r="r" b="b"/>
            <a:pathLst>
              <a:path w="3085680" h="4480116">
                <a:moveTo>
                  <a:pt x="0" y="0"/>
                </a:moveTo>
                <a:lnTo>
                  <a:pt x="3085681" y="0"/>
                </a:lnTo>
                <a:lnTo>
                  <a:pt x="3085681" y="4480116"/>
                </a:lnTo>
                <a:lnTo>
                  <a:pt x="0" y="4480116"/>
                </a:lnTo>
                <a:lnTo>
                  <a:pt x="0" y="0"/>
                </a:lnTo>
                <a:close/>
              </a:path>
            </a:pathLst>
          </a:custGeom>
          <a:blipFill>
            <a:blip r:embed="rId127">
              <a:extLst>
                <a:ext uri="{96DAC541-7B7A-43D3-8B79-37D633B846F1}">
                  <asvg:svgBlip xmlns:asvg="http://schemas.microsoft.com/office/drawing/2016/SVG/main" r:embed="rId128"/>
                </a:ext>
              </a:extLst>
            </a:blip>
            <a:stretch>
              <a:fillRect/>
            </a:stretch>
          </a:blipFill>
        </p:spPr>
        <p:txBody>
          <a:bodyPr/>
          <a:lstStyle/>
          <a:p>
            <a:endParaRPr lang="en-US"/>
          </a:p>
        </p:txBody>
      </p:sp>
      <p:grpSp>
        <p:nvGrpSpPr>
          <p:cNvPr id="72" name="Group 72"/>
          <p:cNvGrpSpPr/>
          <p:nvPr/>
        </p:nvGrpSpPr>
        <p:grpSpPr>
          <a:xfrm>
            <a:off x="5381605" y="1757540"/>
            <a:ext cx="1020116" cy="1370999"/>
            <a:chOff x="0" y="0"/>
            <a:chExt cx="1360155" cy="1827999"/>
          </a:xfrm>
        </p:grpSpPr>
        <p:sp>
          <p:nvSpPr>
            <p:cNvPr id="73" name="Freeform 73"/>
            <p:cNvSpPr/>
            <p:nvPr/>
          </p:nvSpPr>
          <p:spPr>
            <a:xfrm>
              <a:off x="0" y="0"/>
              <a:ext cx="1360170" cy="1828038"/>
            </a:xfrm>
            <a:custGeom>
              <a:avLst/>
              <a:gdLst/>
              <a:ahLst/>
              <a:cxnLst/>
              <a:rect l="l" t="t" r="r" b="b"/>
              <a:pathLst>
                <a:path w="1360170" h="1828038">
                  <a:moveTo>
                    <a:pt x="0" y="0"/>
                  </a:moveTo>
                  <a:lnTo>
                    <a:pt x="1360170" y="0"/>
                  </a:lnTo>
                  <a:lnTo>
                    <a:pt x="1360170" y="1828038"/>
                  </a:lnTo>
                  <a:lnTo>
                    <a:pt x="0" y="1828038"/>
                  </a:lnTo>
                  <a:lnTo>
                    <a:pt x="0" y="0"/>
                  </a:lnTo>
                  <a:close/>
                </a:path>
              </a:pathLst>
            </a:custGeom>
            <a:blipFill>
              <a:blip r:embed="rId5"/>
              <a:stretch>
                <a:fillRect l="-113" r="-112" b="2"/>
              </a:stretch>
            </a:blipFill>
          </p:spPr>
          <p:txBody>
            <a:bodyPr/>
            <a:lstStyle/>
            <a:p>
              <a:endParaRPr lang="en-US"/>
            </a:p>
          </p:txBody>
        </p:sp>
      </p:grpSp>
      <p:grpSp>
        <p:nvGrpSpPr>
          <p:cNvPr id="74" name="Group 74"/>
          <p:cNvGrpSpPr/>
          <p:nvPr/>
        </p:nvGrpSpPr>
        <p:grpSpPr>
          <a:xfrm>
            <a:off x="6759244" y="3501292"/>
            <a:ext cx="122218" cy="432631"/>
            <a:chOff x="0" y="0"/>
            <a:chExt cx="162957" cy="576841"/>
          </a:xfrm>
        </p:grpSpPr>
        <p:sp>
          <p:nvSpPr>
            <p:cNvPr id="75" name="Freeform 75"/>
            <p:cNvSpPr/>
            <p:nvPr/>
          </p:nvSpPr>
          <p:spPr>
            <a:xfrm>
              <a:off x="0" y="0"/>
              <a:ext cx="162941" cy="576834"/>
            </a:xfrm>
            <a:custGeom>
              <a:avLst/>
              <a:gdLst/>
              <a:ahLst/>
              <a:cxnLst/>
              <a:rect l="l" t="t" r="r" b="b"/>
              <a:pathLst>
                <a:path w="162941" h="576834">
                  <a:moveTo>
                    <a:pt x="0" y="0"/>
                  </a:moveTo>
                  <a:lnTo>
                    <a:pt x="162941" y="0"/>
                  </a:lnTo>
                  <a:lnTo>
                    <a:pt x="162941" y="576834"/>
                  </a:lnTo>
                  <a:lnTo>
                    <a:pt x="0" y="576834"/>
                  </a:lnTo>
                  <a:lnTo>
                    <a:pt x="0" y="0"/>
                  </a:lnTo>
                  <a:close/>
                </a:path>
              </a:pathLst>
            </a:custGeom>
            <a:blipFill>
              <a:blip r:embed="rId129"/>
              <a:stretch>
                <a:fillRect r="-10" b="-1"/>
              </a:stretch>
            </a:blipFill>
          </p:spPr>
          <p:txBody>
            <a:bodyPr/>
            <a:lstStyle/>
            <a:p>
              <a:endParaRPr lang="en-US"/>
            </a:p>
          </p:txBody>
        </p:sp>
      </p:grpSp>
      <p:grpSp>
        <p:nvGrpSpPr>
          <p:cNvPr id="76" name="Group 76"/>
          <p:cNvGrpSpPr/>
          <p:nvPr/>
        </p:nvGrpSpPr>
        <p:grpSpPr>
          <a:xfrm rot="1670394">
            <a:off x="6183631" y="5092534"/>
            <a:ext cx="1417346" cy="268473"/>
            <a:chOff x="0" y="0"/>
            <a:chExt cx="1889795" cy="357964"/>
          </a:xfrm>
        </p:grpSpPr>
        <p:sp>
          <p:nvSpPr>
            <p:cNvPr id="77" name="Freeform 77"/>
            <p:cNvSpPr/>
            <p:nvPr/>
          </p:nvSpPr>
          <p:spPr>
            <a:xfrm>
              <a:off x="0" y="0"/>
              <a:ext cx="1889760" cy="358013"/>
            </a:xfrm>
            <a:custGeom>
              <a:avLst/>
              <a:gdLst/>
              <a:ahLst/>
              <a:cxnLst/>
              <a:rect l="l" t="t" r="r" b="b"/>
              <a:pathLst>
                <a:path w="1889760" h="358013">
                  <a:moveTo>
                    <a:pt x="0" y="0"/>
                  </a:moveTo>
                  <a:lnTo>
                    <a:pt x="1889760" y="0"/>
                  </a:lnTo>
                  <a:lnTo>
                    <a:pt x="1889760" y="358013"/>
                  </a:lnTo>
                  <a:lnTo>
                    <a:pt x="0" y="358013"/>
                  </a:lnTo>
                  <a:lnTo>
                    <a:pt x="0" y="0"/>
                  </a:lnTo>
                  <a:close/>
                </a:path>
              </a:pathLst>
            </a:custGeom>
            <a:blipFill>
              <a:blip r:embed="rId6"/>
              <a:stretch>
                <a:fillRect t="-546" r="-1" b="-532"/>
              </a:stretch>
            </a:blipFill>
          </p:spPr>
          <p:txBody>
            <a:bodyPr/>
            <a:lstStyle/>
            <a:p>
              <a:endParaRPr lang="en-US"/>
            </a:p>
          </p:txBody>
        </p:sp>
      </p:grpSp>
      <p:grpSp>
        <p:nvGrpSpPr>
          <p:cNvPr id="78" name="Group 78"/>
          <p:cNvGrpSpPr/>
          <p:nvPr/>
        </p:nvGrpSpPr>
        <p:grpSpPr>
          <a:xfrm>
            <a:off x="5182990" y="1489066"/>
            <a:ext cx="1417346" cy="268473"/>
            <a:chOff x="0" y="0"/>
            <a:chExt cx="1889795" cy="357964"/>
          </a:xfrm>
        </p:grpSpPr>
        <p:sp>
          <p:nvSpPr>
            <p:cNvPr id="79" name="Freeform 79"/>
            <p:cNvSpPr/>
            <p:nvPr/>
          </p:nvSpPr>
          <p:spPr>
            <a:xfrm>
              <a:off x="0" y="0"/>
              <a:ext cx="1889760" cy="358013"/>
            </a:xfrm>
            <a:custGeom>
              <a:avLst/>
              <a:gdLst/>
              <a:ahLst/>
              <a:cxnLst/>
              <a:rect l="l" t="t" r="r" b="b"/>
              <a:pathLst>
                <a:path w="1889760" h="358013">
                  <a:moveTo>
                    <a:pt x="0" y="0"/>
                  </a:moveTo>
                  <a:lnTo>
                    <a:pt x="1889760" y="0"/>
                  </a:lnTo>
                  <a:lnTo>
                    <a:pt x="1889760" y="358013"/>
                  </a:lnTo>
                  <a:lnTo>
                    <a:pt x="0" y="358013"/>
                  </a:lnTo>
                  <a:lnTo>
                    <a:pt x="0" y="0"/>
                  </a:lnTo>
                  <a:close/>
                </a:path>
              </a:pathLst>
            </a:custGeom>
            <a:blipFill>
              <a:blip r:embed="rId6"/>
              <a:stretch>
                <a:fillRect t="-546" r="-1" b="-532"/>
              </a:stretch>
            </a:blipFill>
          </p:spPr>
          <p:txBody>
            <a:bodyPr/>
            <a:lstStyle/>
            <a:p>
              <a:endParaRPr lang="en-US"/>
            </a:p>
          </p:txBody>
        </p:sp>
      </p:grpSp>
      <p:sp>
        <p:nvSpPr>
          <p:cNvPr id="80" name="Freeform 80"/>
          <p:cNvSpPr/>
          <p:nvPr/>
        </p:nvSpPr>
        <p:spPr>
          <a:xfrm>
            <a:off x="5692408" y="1859700"/>
            <a:ext cx="16926" cy="32038"/>
          </a:xfrm>
          <a:custGeom>
            <a:avLst/>
            <a:gdLst/>
            <a:ahLst/>
            <a:cxnLst/>
            <a:rect l="l" t="t" r="r" b="b"/>
            <a:pathLst>
              <a:path w="16926" h="32038">
                <a:moveTo>
                  <a:pt x="0" y="0"/>
                </a:moveTo>
                <a:lnTo>
                  <a:pt x="16926" y="0"/>
                </a:lnTo>
                <a:lnTo>
                  <a:pt x="16926" y="32039"/>
                </a:lnTo>
                <a:lnTo>
                  <a:pt x="0" y="32039"/>
                </a:lnTo>
                <a:lnTo>
                  <a:pt x="0" y="0"/>
                </a:lnTo>
                <a:close/>
              </a:path>
            </a:pathLst>
          </a:custGeom>
          <a:blipFill>
            <a:blip r:embed="rId130">
              <a:extLst>
                <a:ext uri="{96DAC541-7B7A-43D3-8B79-37D633B846F1}">
                  <asvg:svgBlip xmlns:asvg="http://schemas.microsoft.com/office/drawing/2016/SVG/main" r:embed="rId131"/>
                </a:ext>
              </a:extLst>
            </a:blip>
            <a:stretch>
              <a:fillRect/>
            </a:stretch>
          </a:blipFill>
        </p:spPr>
        <p:txBody>
          <a:bodyPr/>
          <a:lstStyle/>
          <a:p>
            <a:endParaRPr lang="en-US"/>
          </a:p>
        </p:txBody>
      </p:sp>
      <p:sp>
        <p:nvSpPr>
          <p:cNvPr id="81" name="Freeform 81"/>
          <p:cNvSpPr/>
          <p:nvPr/>
        </p:nvSpPr>
        <p:spPr>
          <a:xfrm>
            <a:off x="5696639" y="1856678"/>
            <a:ext cx="45337" cy="39897"/>
          </a:xfrm>
          <a:custGeom>
            <a:avLst/>
            <a:gdLst/>
            <a:ahLst/>
            <a:cxnLst/>
            <a:rect l="l" t="t" r="r" b="b"/>
            <a:pathLst>
              <a:path w="45337" h="39897">
                <a:moveTo>
                  <a:pt x="0" y="0"/>
                </a:moveTo>
                <a:lnTo>
                  <a:pt x="45338" y="0"/>
                </a:lnTo>
                <a:lnTo>
                  <a:pt x="45338" y="39897"/>
                </a:lnTo>
                <a:lnTo>
                  <a:pt x="0" y="39897"/>
                </a:lnTo>
                <a:lnTo>
                  <a:pt x="0" y="0"/>
                </a:lnTo>
                <a:close/>
              </a:path>
            </a:pathLst>
          </a:custGeom>
          <a:blipFill>
            <a:blip r:embed="rId132">
              <a:extLst>
                <a:ext uri="{96DAC541-7B7A-43D3-8B79-37D633B846F1}">
                  <asvg:svgBlip xmlns:asvg="http://schemas.microsoft.com/office/drawing/2016/SVG/main" r:embed="rId133"/>
                </a:ext>
              </a:extLst>
            </a:blip>
            <a:stretch>
              <a:fillRect/>
            </a:stretch>
          </a:blipFill>
        </p:spPr>
        <p:txBody>
          <a:bodyPr/>
          <a:lstStyle/>
          <a:p>
            <a:endParaRPr lang="en-US"/>
          </a:p>
        </p:txBody>
      </p:sp>
      <p:sp>
        <p:nvSpPr>
          <p:cNvPr id="82" name="Freeform 82"/>
          <p:cNvSpPr/>
          <p:nvPr/>
        </p:nvSpPr>
        <p:spPr>
          <a:xfrm>
            <a:off x="5743790" y="1853050"/>
            <a:ext cx="16926" cy="59846"/>
          </a:xfrm>
          <a:custGeom>
            <a:avLst/>
            <a:gdLst/>
            <a:ahLst/>
            <a:cxnLst/>
            <a:rect l="l" t="t" r="r" b="b"/>
            <a:pathLst>
              <a:path w="16926" h="59846">
                <a:moveTo>
                  <a:pt x="0" y="0"/>
                </a:moveTo>
                <a:lnTo>
                  <a:pt x="16926" y="0"/>
                </a:lnTo>
                <a:lnTo>
                  <a:pt x="16926" y="59846"/>
                </a:lnTo>
                <a:lnTo>
                  <a:pt x="0" y="59846"/>
                </a:lnTo>
                <a:lnTo>
                  <a:pt x="0" y="0"/>
                </a:lnTo>
                <a:close/>
              </a:path>
            </a:pathLst>
          </a:custGeom>
          <a:blipFill>
            <a:blip r:embed="rId134">
              <a:extLst>
                <a:ext uri="{96DAC541-7B7A-43D3-8B79-37D633B846F1}">
                  <asvg:svgBlip xmlns:asvg="http://schemas.microsoft.com/office/drawing/2016/SVG/main" r:embed="rId135"/>
                </a:ext>
              </a:extLst>
            </a:blip>
            <a:stretch>
              <a:fillRect/>
            </a:stretch>
          </a:blipFill>
        </p:spPr>
        <p:txBody>
          <a:bodyPr/>
          <a:lstStyle/>
          <a:p>
            <a:endParaRPr lang="en-US"/>
          </a:p>
        </p:txBody>
      </p:sp>
      <p:sp>
        <p:nvSpPr>
          <p:cNvPr id="83" name="Freeform 83"/>
          <p:cNvSpPr/>
          <p:nvPr/>
        </p:nvSpPr>
        <p:spPr>
          <a:xfrm>
            <a:off x="5730491" y="1844587"/>
            <a:ext cx="97324" cy="22971"/>
          </a:xfrm>
          <a:custGeom>
            <a:avLst/>
            <a:gdLst/>
            <a:ahLst/>
            <a:cxnLst/>
            <a:rect l="l" t="t" r="r" b="b"/>
            <a:pathLst>
              <a:path w="97324" h="22971">
                <a:moveTo>
                  <a:pt x="0" y="0"/>
                </a:moveTo>
                <a:lnTo>
                  <a:pt x="97325" y="0"/>
                </a:lnTo>
                <a:lnTo>
                  <a:pt x="97325" y="22971"/>
                </a:lnTo>
                <a:lnTo>
                  <a:pt x="0" y="22971"/>
                </a:lnTo>
                <a:lnTo>
                  <a:pt x="0" y="0"/>
                </a:lnTo>
                <a:close/>
              </a:path>
            </a:pathLst>
          </a:custGeom>
          <a:blipFill>
            <a:blip r:embed="rId136">
              <a:extLst>
                <a:ext uri="{96DAC541-7B7A-43D3-8B79-37D633B846F1}">
                  <asvg:svgBlip xmlns:asvg="http://schemas.microsoft.com/office/drawing/2016/SVG/main" r:embed="rId137"/>
                </a:ext>
              </a:extLst>
            </a:blip>
            <a:stretch>
              <a:fillRect/>
            </a:stretch>
          </a:blipFill>
        </p:spPr>
        <p:txBody>
          <a:bodyPr/>
          <a:lstStyle/>
          <a:p>
            <a:endParaRPr lang="en-US"/>
          </a:p>
        </p:txBody>
      </p:sp>
      <p:sp>
        <p:nvSpPr>
          <p:cNvPr id="84" name="Freeform 84"/>
          <p:cNvSpPr/>
          <p:nvPr/>
        </p:nvSpPr>
        <p:spPr>
          <a:xfrm>
            <a:off x="5783082" y="1846401"/>
            <a:ext cx="45942" cy="53800"/>
          </a:xfrm>
          <a:custGeom>
            <a:avLst/>
            <a:gdLst/>
            <a:ahLst/>
            <a:cxnLst/>
            <a:rect l="l" t="t" r="r" b="b"/>
            <a:pathLst>
              <a:path w="45942" h="53800">
                <a:moveTo>
                  <a:pt x="0" y="0"/>
                </a:moveTo>
                <a:lnTo>
                  <a:pt x="45942" y="0"/>
                </a:lnTo>
                <a:lnTo>
                  <a:pt x="45942" y="53800"/>
                </a:lnTo>
                <a:lnTo>
                  <a:pt x="0" y="53800"/>
                </a:lnTo>
                <a:lnTo>
                  <a:pt x="0" y="0"/>
                </a:lnTo>
                <a:close/>
              </a:path>
            </a:pathLst>
          </a:custGeom>
          <a:blipFill>
            <a:blip r:embed="rId138">
              <a:extLst>
                <a:ext uri="{96DAC541-7B7A-43D3-8B79-37D633B846F1}">
                  <asvg:svgBlip xmlns:asvg="http://schemas.microsoft.com/office/drawing/2016/SVG/main" r:embed="rId139"/>
                </a:ext>
              </a:extLst>
            </a:blip>
            <a:stretch>
              <a:fillRect/>
            </a:stretch>
          </a:blipFill>
        </p:spPr>
        <p:txBody>
          <a:bodyPr/>
          <a:lstStyle/>
          <a:p>
            <a:endParaRPr lang="en-US"/>
          </a:p>
        </p:txBody>
      </p:sp>
      <p:sp>
        <p:nvSpPr>
          <p:cNvPr id="85" name="Freeform 85"/>
          <p:cNvSpPr/>
          <p:nvPr/>
        </p:nvSpPr>
        <p:spPr>
          <a:xfrm>
            <a:off x="5887661" y="1912896"/>
            <a:ext cx="15717" cy="58637"/>
          </a:xfrm>
          <a:custGeom>
            <a:avLst/>
            <a:gdLst/>
            <a:ahLst/>
            <a:cxnLst/>
            <a:rect l="l" t="t" r="r" b="b"/>
            <a:pathLst>
              <a:path w="15717" h="58637">
                <a:moveTo>
                  <a:pt x="0" y="0"/>
                </a:moveTo>
                <a:lnTo>
                  <a:pt x="15717" y="0"/>
                </a:lnTo>
                <a:lnTo>
                  <a:pt x="15717" y="58636"/>
                </a:lnTo>
                <a:lnTo>
                  <a:pt x="0" y="58636"/>
                </a:lnTo>
                <a:lnTo>
                  <a:pt x="0" y="0"/>
                </a:lnTo>
                <a:close/>
              </a:path>
            </a:pathLst>
          </a:custGeom>
          <a:blipFill>
            <a:blip r:embed="rId140">
              <a:extLst>
                <a:ext uri="{96DAC541-7B7A-43D3-8B79-37D633B846F1}">
                  <asvg:svgBlip xmlns:asvg="http://schemas.microsoft.com/office/drawing/2016/SVG/main" r:embed="rId141"/>
                </a:ext>
              </a:extLst>
            </a:blip>
            <a:stretch>
              <a:fillRect/>
            </a:stretch>
          </a:blipFill>
        </p:spPr>
        <p:txBody>
          <a:bodyPr/>
          <a:lstStyle/>
          <a:p>
            <a:endParaRPr lang="en-US"/>
          </a:p>
        </p:txBody>
      </p:sp>
      <p:sp>
        <p:nvSpPr>
          <p:cNvPr id="86" name="Freeform 86"/>
          <p:cNvSpPr/>
          <p:nvPr/>
        </p:nvSpPr>
        <p:spPr>
          <a:xfrm>
            <a:off x="5887056" y="1908060"/>
            <a:ext cx="45942" cy="61659"/>
          </a:xfrm>
          <a:custGeom>
            <a:avLst/>
            <a:gdLst/>
            <a:ahLst/>
            <a:cxnLst/>
            <a:rect l="l" t="t" r="r" b="b"/>
            <a:pathLst>
              <a:path w="45942" h="61659">
                <a:moveTo>
                  <a:pt x="0" y="0"/>
                </a:moveTo>
                <a:lnTo>
                  <a:pt x="45942" y="0"/>
                </a:lnTo>
                <a:lnTo>
                  <a:pt x="45942" y="61659"/>
                </a:lnTo>
                <a:lnTo>
                  <a:pt x="0" y="61659"/>
                </a:lnTo>
                <a:lnTo>
                  <a:pt x="0" y="0"/>
                </a:lnTo>
                <a:close/>
              </a:path>
            </a:pathLst>
          </a:custGeom>
          <a:blipFill>
            <a:blip r:embed="rId142">
              <a:extLst>
                <a:ext uri="{96DAC541-7B7A-43D3-8B79-37D633B846F1}">
                  <asvg:svgBlip xmlns:asvg="http://schemas.microsoft.com/office/drawing/2016/SVG/main" r:embed="rId143"/>
                </a:ext>
              </a:extLst>
            </a:blip>
            <a:stretch>
              <a:fillRect/>
            </a:stretch>
          </a:blipFill>
        </p:spPr>
        <p:txBody>
          <a:bodyPr/>
          <a:lstStyle/>
          <a:p>
            <a:endParaRPr lang="en-US"/>
          </a:p>
        </p:txBody>
      </p:sp>
      <p:sp>
        <p:nvSpPr>
          <p:cNvPr id="87" name="Freeform 87"/>
          <p:cNvSpPr/>
          <p:nvPr/>
        </p:nvSpPr>
        <p:spPr>
          <a:xfrm>
            <a:off x="5917886" y="1892343"/>
            <a:ext cx="95511" cy="116668"/>
          </a:xfrm>
          <a:custGeom>
            <a:avLst/>
            <a:gdLst/>
            <a:ahLst/>
            <a:cxnLst/>
            <a:rect l="l" t="t" r="r" b="b"/>
            <a:pathLst>
              <a:path w="95511" h="116668">
                <a:moveTo>
                  <a:pt x="0" y="0"/>
                </a:moveTo>
                <a:lnTo>
                  <a:pt x="95511" y="0"/>
                </a:lnTo>
                <a:lnTo>
                  <a:pt x="95511" y="116669"/>
                </a:lnTo>
                <a:lnTo>
                  <a:pt x="0" y="116669"/>
                </a:lnTo>
                <a:lnTo>
                  <a:pt x="0" y="0"/>
                </a:lnTo>
                <a:close/>
              </a:path>
            </a:pathLst>
          </a:custGeom>
          <a:blipFill>
            <a:blip r:embed="rId144">
              <a:extLst>
                <a:ext uri="{96DAC541-7B7A-43D3-8B79-37D633B846F1}">
                  <asvg:svgBlip xmlns:asvg="http://schemas.microsoft.com/office/drawing/2016/SVG/main" r:embed="rId145"/>
                </a:ext>
              </a:extLst>
            </a:blip>
            <a:stretch>
              <a:fillRect/>
            </a:stretch>
          </a:blipFill>
        </p:spPr>
        <p:txBody>
          <a:bodyPr/>
          <a:lstStyle/>
          <a:p>
            <a:endParaRPr lang="en-US"/>
          </a:p>
        </p:txBody>
      </p:sp>
      <p:sp>
        <p:nvSpPr>
          <p:cNvPr id="88" name="Freeform 88"/>
          <p:cNvSpPr/>
          <p:nvPr/>
        </p:nvSpPr>
        <p:spPr>
          <a:xfrm>
            <a:off x="6022464" y="1914709"/>
            <a:ext cx="16321" cy="59845"/>
          </a:xfrm>
          <a:custGeom>
            <a:avLst/>
            <a:gdLst/>
            <a:ahLst/>
            <a:cxnLst/>
            <a:rect l="l" t="t" r="r" b="b"/>
            <a:pathLst>
              <a:path w="16321" h="59845">
                <a:moveTo>
                  <a:pt x="0" y="0"/>
                </a:moveTo>
                <a:lnTo>
                  <a:pt x="16321" y="0"/>
                </a:lnTo>
                <a:lnTo>
                  <a:pt x="16321" y="59846"/>
                </a:lnTo>
                <a:lnTo>
                  <a:pt x="0" y="59846"/>
                </a:lnTo>
                <a:lnTo>
                  <a:pt x="0" y="0"/>
                </a:lnTo>
                <a:close/>
              </a:path>
            </a:pathLst>
          </a:custGeom>
          <a:blipFill>
            <a:blip r:embed="rId146">
              <a:extLst>
                <a:ext uri="{96DAC541-7B7A-43D3-8B79-37D633B846F1}">
                  <asvg:svgBlip xmlns:asvg="http://schemas.microsoft.com/office/drawing/2016/SVG/main" r:embed="rId147"/>
                </a:ext>
              </a:extLst>
            </a:blip>
            <a:stretch>
              <a:fillRect/>
            </a:stretch>
          </a:blipFill>
        </p:spPr>
        <p:txBody>
          <a:bodyPr/>
          <a:lstStyle/>
          <a:p>
            <a:endParaRPr lang="en-US"/>
          </a:p>
        </p:txBody>
      </p:sp>
      <p:sp>
        <p:nvSpPr>
          <p:cNvPr id="89" name="Freeform 89"/>
          <p:cNvSpPr/>
          <p:nvPr/>
        </p:nvSpPr>
        <p:spPr>
          <a:xfrm>
            <a:off x="6018232" y="1900201"/>
            <a:ext cx="45337" cy="29016"/>
          </a:xfrm>
          <a:custGeom>
            <a:avLst/>
            <a:gdLst/>
            <a:ahLst/>
            <a:cxnLst/>
            <a:rect l="l" t="t" r="r" b="b"/>
            <a:pathLst>
              <a:path w="45337" h="29016">
                <a:moveTo>
                  <a:pt x="0" y="0"/>
                </a:moveTo>
                <a:lnTo>
                  <a:pt x="45338" y="0"/>
                </a:lnTo>
                <a:lnTo>
                  <a:pt x="45338" y="29016"/>
                </a:lnTo>
                <a:lnTo>
                  <a:pt x="0" y="29016"/>
                </a:lnTo>
                <a:lnTo>
                  <a:pt x="0" y="0"/>
                </a:lnTo>
                <a:close/>
              </a:path>
            </a:pathLst>
          </a:custGeom>
          <a:blipFill>
            <a:blip r:embed="rId148">
              <a:extLst>
                <a:ext uri="{96DAC541-7B7A-43D3-8B79-37D633B846F1}">
                  <asvg:svgBlip xmlns:asvg="http://schemas.microsoft.com/office/drawing/2016/SVG/main" r:embed="rId149"/>
                </a:ext>
              </a:extLst>
            </a:blip>
            <a:stretch>
              <a:fillRect/>
            </a:stretch>
          </a:blipFill>
        </p:spPr>
        <p:txBody>
          <a:bodyPr/>
          <a:lstStyle/>
          <a:p>
            <a:endParaRPr lang="en-US"/>
          </a:p>
        </p:txBody>
      </p:sp>
      <p:sp>
        <p:nvSpPr>
          <p:cNvPr id="90" name="Freeform 90"/>
          <p:cNvSpPr/>
          <p:nvPr/>
        </p:nvSpPr>
        <p:spPr>
          <a:xfrm>
            <a:off x="6020651" y="1920754"/>
            <a:ext cx="41711" cy="33852"/>
          </a:xfrm>
          <a:custGeom>
            <a:avLst/>
            <a:gdLst/>
            <a:ahLst/>
            <a:cxnLst/>
            <a:rect l="l" t="t" r="r" b="b"/>
            <a:pathLst>
              <a:path w="41711" h="33852">
                <a:moveTo>
                  <a:pt x="0" y="0"/>
                </a:moveTo>
                <a:lnTo>
                  <a:pt x="41711" y="0"/>
                </a:lnTo>
                <a:lnTo>
                  <a:pt x="41711" y="33852"/>
                </a:lnTo>
                <a:lnTo>
                  <a:pt x="0" y="33852"/>
                </a:lnTo>
                <a:lnTo>
                  <a:pt x="0" y="0"/>
                </a:lnTo>
                <a:close/>
              </a:path>
            </a:pathLst>
          </a:custGeom>
          <a:blipFill>
            <a:blip r:embed="rId150">
              <a:extLst>
                <a:ext uri="{96DAC541-7B7A-43D3-8B79-37D633B846F1}">
                  <asvg:svgBlip xmlns:asvg="http://schemas.microsoft.com/office/drawing/2016/SVG/main" r:embed="rId151"/>
                </a:ext>
              </a:extLst>
            </a:blip>
            <a:stretch>
              <a:fillRect/>
            </a:stretch>
          </a:blipFill>
        </p:spPr>
        <p:txBody>
          <a:bodyPr/>
          <a:lstStyle/>
          <a:p>
            <a:endParaRPr lang="en-US"/>
          </a:p>
        </p:txBody>
      </p:sp>
      <p:sp>
        <p:nvSpPr>
          <p:cNvPr id="91" name="Freeform 91"/>
          <p:cNvSpPr/>
          <p:nvPr/>
        </p:nvSpPr>
        <p:spPr>
          <a:xfrm>
            <a:off x="6051480" y="1905038"/>
            <a:ext cx="37479" cy="51987"/>
          </a:xfrm>
          <a:custGeom>
            <a:avLst/>
            <a:gdLst/>
            <a:ahLst/>
            <a:cxnLst/>
            <a:rect l="l" t="t" r="r" b="b"/>
            <a:pathLst>
              <a:path w="37479" h="51987">
                <a:moveTo>
                  <a:pt x="0" y="0"/>
                </a:moveTo>
                <a:lnTo>
                  <a:pt x="37479" y="0"/>
                </a:lnTo>
                <a:lnTo>
                  <a:pt x="37479" y="51987"/>
                </a:lnTo>
                <a:lnTo>
                  <a:pt x="0" y="51987"/>
                </a:lnTo>
                <a:lnTo>
                  <a:pt x="0" y="0"/>
                </a:lnTo>
                <a:close/>
              </a:path>
            </a:pathLst>
          </a:custGeom>
          <a:blipFill>
            <a:blip r:embed="rId152">
              <a:extLst>
                <a:ext uri="{96DAC541-7B7A-43D3-8B79-37D633B846F1}">
                  <asvg:svgBlip xmlns:asvg="http://schemas.microsoft.com/office/drawing/2016/SVG/main" r:embed="rId153"/>
                </a:ext>
              </a:extLst>
            </a:blip>
            <a:stretch>
              <a:fillRect/>
            </a:stretch>
          </a:blipFill>
        </p:spPr>
        <p:txBody>
          <a:bodyPr/>
          <a:lstStyle/>
          <a:p>
            <a:endParaRPr lang="en-US"/>
          </a:p>
        </p:txBody>
      </p:sp>
      <p:sp>
        <p:nvSpPr>
          <p:cNvPr id="92" name="Freeform 92"/>
          <p:cNvSpPr/>
          <p:nvPr/>
        </p:nvSpPr>
        <p:spPr>
          <a:xfrm>
            <a:off x="6079891" y="1911082"/>
            <a:ext cx="67704" cy="43524"/>
          </a:xfrm>
          <a:custGeom>
            <a:avLst/>
            <a:gdLst/>
            <a:ahLst/>
            <a:cxnLst/>
            <a:rect l="l" t="t" r="r" b="b"/>
            <a:pathLst>
              <a:path w="67704" h="43524">
                <a:moveTo>
                  <a:pt x="0" y="0"/>
                </a:moveTo>
                <a:lnTo>
                  <a:pt x="67704" y="0"/>
                </a:lnTo>
                <a:lnTo>
                  <a:pt x="67704" y="43524"/>
                </a:lnTo>
                <a:lnTo>
                  <a:pt x="0" y="43524"/>
                </a:lnTo>
                <a:lnTo>
                  <a:pt x="0" y="0"/>
                </a:lnTo>
                <a:close/>
              </a:path>
            </a:pathLst>
          </a:custGeom>
          <a:blipFill>
            <a:blip r:embed="rId154">
              <a:extLst>
                <a:ext uri="{96DAC541-7B7A-43D3-8B79-37D633B846F1}">
                  <asvg:svgBlip xmlns:asvg="http://schemas.microsoft.com/office/drawing/2016/SVG/main" r:embed="rId155"/>
                </a:ext>
              </a:extLst>
            </a:blip>
            <a:stretch>
              <a:fillRect/>
            </a:stretch>
          </a:blipFill>
        </p:spPr>
        <p:txBody>
          <a:bodyPr/>
          <a:lstStyle/>
          <a:p>
            <a:endParaRPr lang="en-US"/>
          </a:p>
        </p:txBody>
      </p:sp>
      <p:sp>
        <p:nvSpPr>
          <p:cNvPr id="93" name="Freeform 93"/>
          <p:cNvSpPr/>
          <p:nvPr/>
        </p:nvSpPr>
        <p:spPr>
          <a:xfrm>
            <a:off x="6138528" y="1907455"/>
            <a:ext cx="103974" cy="51987"/>
          </a:xfrm>
          <a:custGeom>
            <a:avLst/>
            <a:gdLst/>
            <a:ahLst/>
            <a:cxnLst/>
            <a:rect l="l" t="t" r="r" b="b"/>
            <a:pathLst>
              <a:path w="103974" h="51987">
                <a:moveTo>
                  <a:pt x="0" y="0"/>
                </a:moveTo>
                <a:lnTo>
                  <a:pt x="103974" y="0"/>
                </a:lnTo>
                <a:lnTo>
                  <a:pt x="103974" y="51987"/>
                </a:lnTo>
                <a:lnTo>
                  <a:pt x="0" y="51987"/>
                </a:lnTo>
                <a:lnTo>
                  <a:pt x="0" y="0"/>
                </a:lnTo>
                <a:close/>
              </a:path>
            </a:pathLst>
          </a:custGeom>
          <a:blipFill>
            <a:blip r:embed="rId156">
              <a:extLst>
                <a:ext uri="{96DAC541-7B7A-43D3-8B79-37D633B846F1}">
                  <asvg:svgBlip xmlns:asvg="http://schemas.microsoft.com/office/drawing/2016/SVG/main" r:embed="rId157"/>
                </a:ext>
              </a:extLst>
            </a:blip>
            <a:stretch>
              <a:fillRect/>
            </a:stretch>
          </a:blipFill>
        </p:spPr>
        <p:txBody>
          <a:bodyPr/>
          <a:lstStyle/>
          <a:p>
            <a:endParaRPr lang="en-US"/>
          </a:p>
        </p:txBody>
      </p:sp>
      <p:sp>
        <p:nvSpPr>
          <p:cNvPr id="94" name="Freeform 94"/>
          <p:cNvSpPr/>
          <p:nvPr/>
        </p:nvSpPr>
        <p:spPr>
          <a:xfrm>
            <a:off x="6258219" y="1911082"/>
            <a:ext cx="18740" cy="48964"/>
          </a:xfrm>
          <a:custGeom>
            <a:avLst/>
            <a:gdLst/>
            <a:ahLst/>
            <a:cxnLst/>
            <a:rect l="l" t="t" r="r" b="b"/>
            <a:pathLst>
              <a:path w="18740" h="48964">
                <a:moveTo>
                  <a:pt x="0" y="0"/>
                </a:moveTo>
                <a:lnTo>
                  <a:pt x="18740" y="0"/>
                </a:lnTo>
                <a:lnTo>
                  <a:pt x="18740" y="48965"/>
                </a:lnTo>
                <a:lnTo>
                  <a:pt x="0" y="48965"/>
                </a:lnTo>
                <a:lnTo>
                  <a:pt x="0" y="0"/>
                </a:lnTo>
                <a:close/>
              </a:path>
            </a:pathLst>
          </a:custGeom>
          <a:blipFill>
            <a:blip r:embed="rId158">
              <a:extLst>
                <a:ext uri="{96DAC541-7B7A-43D3-8B79-37D633B846F1}">
                  <asvg:svgBlip xmlns:asvg="http://schemas.microsoft.com/office/drawing/2016/SVG/main" r:embed="rId159"/>
                </a:ext>
              </a:extLst>
            </a:blip>
            <a:stretch>
              <a:fillRect/>
            </a:stretch>
          </a:blipFill>
        </p:spPr>
        <p:txBody>
          <a:bodyPr/>
          <a:lstStyle/>
          <a:p>
            <a:endParaRPr lang="en-US"/>
          </a:p>
        </p:txBody>
      </p:sp>
      <p:sp>
        <p:nvSpPr>
          <p:cNvPr id="95" name="Freeform 95"/>
          <p:cNvSpPr/>
          <p:nvPr/>
        </p:nvSpPr>
        <p:spPr>
          <a:xfrm>
            <a:off x="6274540" y="1902015"/>
            <a:ext cx="16321" cy="53196"/>
          </a:xfrm>
          <a:custGeom>
            <a:avLst/>
            <a:gdLst/>
            <a:ahLst/>
            <a:cxnLst/>
            <a:rect l="l" t="t" r="r" b="b"/>
            <a:pathLst>
              <a:path w="16321" h="53196">
                <a:moveTo>
                  <a:pt x="0" y="0"/>
                </a:moveTo>
                <a:lnTo>
                  <a:pt x="16321" y="0"/>
                </a:lnTo>
                <a:lnTo>
                  <a:pt x="16321" y="53196"/>
                </a:lnTo>
                <a:lnTo>
                  <a:pt x="0" y="53196"/>
                </a:lnTo>
                <a:lnTo>
                  <a:pt x="0" y="0"/>
                </a:lnTo>
                <a:close/>
              </a:path>
            </a:pathLst>
          </a:custGeom>
          <a:blipFill>
            <a:blip r:embed="rId160">
              <a:extLst>
                <a:ext uri="{96DAC541-7B7A-43D3-8B79-37D633B846F1}">
                  <asvg:svgBlip xmlns:asvg="http://schemas.microsoft.com/office/drawing/2016/SVG/main" r:embed="rId161"/>
                </a:ext>
              </a:extLst>
            </a:blip>
            <a:stretch>
              <a:fillRect/>
            </a:stretch>
          </a:blipFill>
        </p:spPr>
        <p:txBody>
          <a:bodyPr/>
          <a:lstStyle/>
          <a:p>
            <a:endParaRPr lang="en-US"/>
          </a:p>
        </p:txBody>
      </p:sp>
      <p:sp>
        <p:nvSpPr>
          <p:cNvPr id="96" name="Freeform 96"/>
          <p:cNvSpPr/>
          <p:nvPr/>
        </p:nvSpPr>
        <p:spPr>
          <a:xfrm>
            <a:off x="6244315" y="1918336"/>
            <a:ext cx="53196" cy="25993"/>
          </a:xfrm>
          <a:custGeom>
            <a:avLst/>
            <a:gdLst/>
            <a:ahLst/>
            <a:cxnLst/>
            <a:rect l="l" t="t" r="r" b="b"/>
            <a:pathLst>
              <a:path w="53196" h="25993">
                <a:moveTo>
                  <a:pt x="0" y="0"/>
                </a:moveTo>
                <a:lnTo>
                  <a:pt x="53196" y="0"/>
                </a:lnTo>
                <a:lnTo>
                  <a:pt x="53196" y="25993"/>
                </a:lnTo>
                <a:lnTo>
                  <a:pt x="0" y="25993"/>
                </a:lnTo>
                <a:lnTo>
                  <a:pt x="0" y="0"/>
                </a:lnTo>
                <a:close/>
              </a:path>
            </a:pathLst>
          </a:custGeom>
          <a:blipFill>
            <a:blip r:embed="rId162">
              <a:extLst>
                <a:ext uri="{96DAC541-7B7A-43D3-8B79-37D633B846F1}">
                  <asvg:svgBlip xmlns:asvg="http://schemas.microsoft.com/office/drawing/2016/SVG/main" r:embed="rId163"/>
                </a:ext>
              </a:extLst>
            </a:blip>
            <a:stretch>
              <a:fillRect/>
            </a:stretch>
          </a:blipFill>
        </p:spPr>
        <p:txBody>
          <a:bodyPr/>
          <a:lstStyle/>
          <a:p>
            <a:endParaRPr lang="en-US"/>
          </a:p>
        </p:txBody>
      </p:sp>
      <p:sp>
        <p:nvSpPr>
          <p:cNvPr id="97" name="Freeform 97"/>
          <p:cNvSpPr/>
          <p:nvPr/>
        </p:nvSpPr>
        <p:spPr>
          <a:xfrm>
            <a:off x="6235852" y="1932844"/>
            <a:ext cx="85234" cy="21762"/>
          </a:xfrm>
          <a:custGeom>
            <a:avLst/>
            <a:gdLst/>
            <a:ahLst/>
            <a:cxnLst/>
            <a:rect l="l" t="t" r="r" b="b"/>
            <a:pathLst>
              <a:path w="85234" h="21762">
                <a:moveTo>
                  <a:pt x="0" y="0"/>
                </a:moveTo>
                <a:lnTo>
                  <a:pt x="85235" y="0"/>
                </a:lnTo>
                <a:lnTo>
                  <a:pt x="85235" y="21762"/>
                </a:lnTo>
                <a:lnTo>
                  <a:pt x="0" y="21762"/>
                </a:lnTo>
                <a:lnTo>
                  <a:pt x="0" y="0"/>
                </a:lnTo>
                <a:close/>
              </a:path>
            </a:pathLst>
          </a:custGeom>
          <a:blipFill>
            <a:blip r:embed="rId164">
              <a:extLst>
                <a:ext uri="{96DAC541-7B7A-43D3-8B79-37D633B846F1}">
                  <asvg:svgBlip xmlns:asvg="http://schemas.microsoft.com/office/drawing/2016/SVG/main" r:embed="rId165"/>
                </a:ext>
              </a:extLst>
            </a:blip>
            <a:stretch>
              <a:fillRect/>
            </a:stretch>
          </a:blipFill>
        </p:spPr>
        <p:txBody>
          <a:bodyPr/>
          <a:lstStyle/>
          <a:p>
            <a:endParaRPr lang="en-US"/>
          </a:p>
        </p:txBody>
      </p:sp>
      <p:sp>
        <p:nvSpPr>
          <p:cNvPr id="98" name="Freeform 98"/>
          <p:cNvSpPr/>
          <p:nvPr/>
        </p:nvSpPr>
        <p:spPr>
          <a:xfrm>
            <a:off x="6330758" y="1892948"/>
            <a:ext cx="15717" cy="59241"/>
          </a:xfrm>
          <a:custGeom>
            <a:avLst/>
            <a:gdLst/>
            <a:ahLst/>
            <a:cxnLst/>
            <a:rect l="l" t="t" r="r" b="b"/>
            <a:pathLst>
              <a:path w="15717" h="59241">
                <a:moveTo>
                  <a:pt x="0" y="0"/>
                </a:moveTo>
                <a:lnTo>
                  <a:pt x="15717" y="0"/>
                </a:lnTo>
                <a:lnTo>
                  <a:pt x="15717" y="59241"/>
                </a:lnTo>
                <a:lnTo>
                  <a:pt x="0" y="59241"/>
                </a:lnTo>
                <a:lnTo>
                  <a:pt x="0" y="0"/>
                </a:lnTo>
                <a:close/>
              </a:path>
            </a:pathLst>
          </a:custGeom>
          <a:blipFill>
            <a:blip r:embed="rId166">
              <a:extLst>
                <a:ext uri="{96DAC541-7B7A-43D3-8B79-37D633B846F1}">
                  <asvg:svgBlip xmlns:asvg="http://schemas.microsoft.com/office/drawing/2016/SVG/main" r:embed="rId167"/>
                </a:ext>
              </a:extLst>
            </a:blip>
            <a:stretch>
              <a:fillRect/>
            </a:stretch>
          </a:blipFill>
        </p:spPr>
        <p:txBody>
          <a:bodyPr/>
          <a:lstStyle/>
          <a:p>
            <a:endParaRPr lang="en-US"/>
          </a:p>
        </p:txBody>
      </p:sp>
      <p:sp>
        <p:nvSpPr>
          <p:cNvPr id="99" name="Freeform 99"/>
          <p:cNvSpPr/>
          <p:nvPr/>
        </p:nvSpPr>
        <p:spPr>
          <a:xfrm>
            <a:off x="5495945" y="2165576"/>
            <a:ext cx="54405" cy="62263"/>
          </a:xfrm>
          <a:custGeom>
            <a:avLst/>
            <a:gdLst/>
            <a:ahLst/>
            <a:cxnLst/>
            <a:rect l="l" t="t" r="r" b="b"/>
            <a:pathLst>
              <a:path w="54405" h="62263">
                <a:moveTo>
                  <a:pt x="0" y="0"/>
                </a:moveTo>
                <a:lnTo>
                  <a:pt x="54405" y="0"/>
                </a:lnTo>
                <a:lnTo>
                  <a:pt x="54405" y="62264"/>
                </a:lnTo>
                <a:lnTo>
                  <a:pt x="0" y="62264"/>
                </a:lnTo>
                <a:lnTo>
                  <a:pt x="0" y="0"/>
                </a:lnTo>
                <a:close/>
              </a:path>
            </a:pathLst>
          </a:custGeom>
          <a:blipFill>
            <a:blip r:embed="rId168">
              <a:extLst>
                <a:ext uri="{96DAC541-7B7A-43D3-8B79-37D633B846F1}">
                  <asvg:svgBlip xmlns:asvg="http://schemas.microsoft.com/office/drawing/2016/SVG/main" r:embed="rId169"/>
                </a:ext>
              </a:extLst>
            </a:blip>
            <a:stretch>
              <a:fillRect/>
            </a:stretch>
          </a:blipFill>
        </p:spPr>
        <p:txBody>
          <a:bodyPr/>
          <a:lstStyle/>
          <a:p>
            <a:endParaRPr lang="en-US"/>
          </a:p>
        </p:txBody>
      </p:sp>
      <p:sp>
        <p:nvSpPr>
          <p:cNvPr id="100" name="Freeform 100"/>
          <p:cNvSpPr/>
          <p:nvPr/>
        </p:nvSpPr>
        <p:spPr>
          <a:xfrm>
            <a:off x="5544910" y="2177667"/>
            <a:ext cx="51383" cy="50173"/>
          </a:xfrm>
          <a:custGeom>
            <a:avLst/>
            <a:gdLst/>
            <a:ahLst/>
            <a:cxnLst/>
            <a:rect l="l" t="t" r="r" b="b"/>
            <a:pathLst>
              <a:path w="51383" h="50173">
                <a:moveTo>
                  <a:pt x="0" y="0"/>
                </a:moveTo>
                <a:lnTo>
                  <a:pt x="51382" y="0"/>
                </a:lnTo>
                <a:lnTo>
                  <a:pt x="51382" y="50173"/>
                </a:lnTo>
                <a:lnTo>
                  <a:pt x="0" y="50173"/>
                </a:lnTo>
                <a:lnTo>
                  <a:pt x="0" y="0"/>
                </a:lnTo>
                <a:close/>
              </a:path>
            </a:pathLst>
          </a:custGeom>
          <a:blipFill>
            <a:blip r:embed="rId170">
              <a:extLst>
                <a:ext uri="{96DAC541-7B7A-43D3-8B79-37D633B846F1}">
                  <asvg:svgBlip xmlns:asvg="http://schemas.microsoft.com/office/drawing/2016/SVG/main" r:embed="rId171"/>
                </a:ext>
              </a:extLst>
            </a:blip>
            <a:stretch>
              <a:fillRect/>
            </a:stretch>
          </a:blipFill>
        </p:spPr>
        <p:txBody>
          <a:bodyPr/>
          <a:lstStyle/>
          <a:p>
            <a:endParaRPr lang="en-US"/>
          </a:p>
        </p:txBody>
      </p:sp>
      <p:sp>
        <p:nvSpPr>
          <p:cNvPr id="101" name="Freeform 101"/>
          <p:cNvSpPr/>
          <p:nvPr/>
        </p:nvSpPr>
        <p:spPr>
          <a:xfrm>
            <a:off x="5583598" y="2162554"/>
            <a:ext cx="68913" cy="58636"/>
          </a:xfrm>
          <a:custGeom>
            <a:avLst/>
            <a:gdLst/>
            <a:ahLst/>
            <a:cxnLst/>
            <a:rect l="l" t="t" r="r" b="b"/>
            <a:pathLst>
              <a:path w="68913" h="58636">
                <a:moveTo>
                  <a:pt x="0" y="0"/>
                </a:moveTo>
                <a:lnTo>
                  <a:pt x="68913" y="0"/>
                </a:lnTo>
                <a:lnTo>
                  <a:pt x="68913" y="58636"/>
                </a:lnTo>
                <a:lnTo>
                  <a:pt x="0" y="58636"/>
                </a:lnTo>
                <a:lnTo>
                  <a:pt x="0" y="0"/>
                </a:lnTo>
                <a:close/>
              </a:path>
            </a:pathLst>
          </a:custGeom>
          <a:blipFill>
            <a:blip r:embed="rId172">
              <a:extLst>
                <a:ext uri="{96DAC541-7B7A-43D3-8B79-37D633B846F1}">
                  <asvg:svgBlip xmlns:asvg="http://schemas.microsoft.com/office/drawing/2016/SVG/main" r:embed="rId173"/>
                </a:ext>
              </a:extLst>
            </a:blip>
            <a:stretch>
              <a:fillRect/>
            </a:stretch>
          </a:blipFill>
        </p:spPr>
        <p:txBody>
          <a:bodyPr/>
          <a:lstStyle/>
          <a:p>
            <a:endParaRPr lang="en-US"/>
          </a:p>
        </p:txBody>
      </p:sp>
      <p:sp>
        <p:nvSpPr>
          <p:cNvPr id="102" name="Freeform 102"/>
          <p:cNvSpPr/>
          <p:nvPr/>
        </p:nvSpPr>
        <p:spPr>
          <a:xfrm>
            <a:off x="5645861" y="2165576"/>
            <a:ext cx="51382" cy="66495"/>
          </a:xfrm>
          <a:custGeom>
            <a:avLst/>
            <a:gdLst/>
            <a:ahLst/>
            <a:cxnLst/>
            <a:rect l="l" t="t" r="r" b="b"/>
            <a:pathLst>
              <a:path w="51382" h="66495">
                <a:moveTo>
                  <a:pt x="0" y="0"/>
                </a:moveTo>
                <a:lnTo>
                  <a:pt x="51382" y="0"/>
                </a:lnTo>
                <a:lnTo>
                  <a:pt x="51382" y="66495"/>
                </a:lnTo>
                <a:lnTo>
                  <a:pt x="0" y="66495"/>
                </a:lnTo>
                <a:lnTo>
                  <a:pt x="0" y="0"/>
                </a:lnTo>
                <a:close/>
              </a:path>
            </a:pathLst>
          </a:custGeom>
          <a:blipFill>
            <a:blip r:embed="rId174">
              <a:extLst>
                <a:ext uri="{96DAC541-7B7A-43D3-8B79-37D633B846F1}">
                  <asvg:svgBlip xmlns:asvg="http://schemas.microsoft.com/office/drawing/2016/SVG/main" r:embed="rId175"/>
                </a:ext>
              </a:extLst>
            </a:blip>
            <a:stretch>
              <a:fillRect/>
            </a:stretch>
          </a:blipFill>
        </p:spPr>
        <p:txBody>
          <a:bodyPr/>
          <a:lstStyle/>
          <a:p>
            <a:endParaRPr lang="en-US"/>
          </a:p>
        </p:txBody>
      </p:sp>
      <p:sp>
        <p:nvSpPr>
          <p:cNvPr id="103" name="Freeform 103"/>
          <p:cNvSpPr/>
          <p:nvPr/>
        </p:nvSpPr>
        <p:spPr>
          <a:xfrm>
            <a:off x="5451212" y="2259274"/>
            <a:ext cx="45338" cy="55009"/>
          </a:xfrm>
          <a:custGeom>
            <a:avLst/>
            <a:gdLst/>
            <a:ahLst/>
            <a:cxnLst/>
            <a:rect l="l" t="t" r="r" b="b"/>
            <a:pathLst>
              <a:path w="45338" h="55009">
                <a:moveTo>
                  <a:pt x="0" y="0"/>
                </a:moveTo>
                <a:lnTo>
                  <a:pt x="45338" y="0"/>
                </a:lnTo>
                <a:lnTo>
                  <a:pt x="45338" y="55009"/>
                </a:lnTo>
                <a:lnTo>
                  <a:pt x="0" y="55009"/>
                </a:lnTo>
                <a:lnTo>
                  <a:pt x="0" y="0"/>
                </a:lnTo>
                <a:close/>
              </a:path>
            </a:pathLst>
          </a:custGeom>
          <a:blipFill>
            <a:blip r:embed="rId176">
              <a:extLst>
                <a:ext uri="{96DAC541-7B7A-43D3-8B79-37D633B846F1}">
                  <asvg:svgBlip xmlns:asvg="http://schemas.microsoft.com/office/drawing/2016/SVG/main" r:embed="rId177"/>
                </a:ext>
              </a:extLst>
            </a:blip>
            <a:stretch>
              <a:fillRect/>
            </a:stretch>
          </a:blipFill>
        </p:spPr>
        <p:txBody>
          <a:bodyPr/>
          <a:lstStyle/>
          <a:p>
            <a:endParaRPr lang="en-US"/>
          </a:p>
        </p:txBody>
      </p:sp>
      <p:sp>
        <p:nvSpPr>
          <p:cNvPr id="104" name="Freeform 104"/>
          <p:cNvSpPr/>
          <p:nvPr/>
        </p:nvSpPr>
        <p:spPr>
          <a:xfrm>
            <a:off x="5516498" y="2262900"/>
            <a:ext cx="37479" cy="49569"/>
          </a:xfrm>
          <a:custGeom>
            <a:avLst/>
            <a:gdLst/>
            <a:ahLst/>
            <a:cxnLst/>
            <a:rect l="l" t="t" r="r" b="b"/>
            <a:pathLst>
              <a:path w="37479" h="49569">
                <a:moveTo>
                  <a:pt x="0" y="0"/>
                </a:moveTo>
                <a:lnTo>
                  <a:pt x="37479" y="0"/>
                </a:lnTo>
                <a:lnTo>
                  <a:pt x="37479" y="49570"/>
                </a:lnTo>
                <a:lnTo>
                  <a:pt x="0" y="49570"/>
                </a:lnTo>
                <a:lnTo>
                  <a:pt x="0" y="0"/>
                </a:lnTo>
                <a:close/>
              </a:path>
            </a:pathLst>
          </a:custGeom>
          <a:blipFill>
            <a:blip r:embed="rId178">
              <a:extLst>
                <a:ext uri="{96DAC541-7B7A-43D3-8B79-37D633B846F1}">
                  <asvg:svgBlip xmlns:asvg="http://schemas.microsoft.com/office/drawing/2016/SVG/main" r:embed="rId179"/>
                </a:ext>
              </a:extLst>
            </a:blip>
            <a:stretch>
              <a:fillRect/>
            </a:stretch>
          </a:blipFill>
        </p:spPr>
        <p:txBody>
          <a:bodyPr/>
          <a:lstStyle/>
          <a:p>
            <a:endParaRPr lang="en-US"/>
          </a:p>
        </p:txBody>
      </p:sp>
      <p:sp>
        <p:nvSpPr>
          <p:cNvPr id="105" name="Freeform 105"/>
          <p:cNvSpPr/>
          <p:nvPr/>
        </p:nvSpPr>
        <p:spPr>
          <a:xfrm>
            <a:off x="5595687" y="2275595"/>
            <a:ext cx="38083" cy="19344"/>
          </a:xfrm>
          <a:custGeom>
            <a:avLst/>
            <a:gdLst/>
            <a:ahLst/>
            <a:cxnLst/>
            <a:rect l="l" t="t" r="r" b="b"/>
            <a:pathLst>
              <a:path w="38083" h="19344">
                <a:moveTo>
                  <a:pt x="0" y="0"/>
                </a:moveTo>
                <a:lnTo>
                  <a:pt x="38084" y="0"/>
                </a:lnTo>
                <a:lnTo>
                  <a:pt x="38084" y="19344"/>
                </a:lnTo>
                <a:lnTo>
                  <a:pt x="0" y="19344"/>
                </a:lnTo>
                <a:lnTo>
                  <a:pt x="0" y="0"/>
                </a:lnTo>
                <a:close/>
              </a:path>
            </a:pathLst>
          </a:custGeom>
          <a:blipFill>
            <a:blip r:embed="rId180">
              <a:extLst>
                <a:ext uri="{96DAC541-7B7A-43D3-8B79-37D633B846F1}">
                  <asvg:svgBlip xmlns:asvg="http://schemas.microsoft.com/office/drawing/2016/SVG/main" r:embed="rId181"/>
                </a:ext>
              </a:extLst>
            </a:blip>
            <a:stretch>
              <a:fillRect/>
            </a:stretch>
          </a:blipFill>
        </p:spPr>
        <p:txBody>
          <a:bodyPr/>
          <a:lstStyle/>
          <a:p>
            <a:endParaRPr lang="en-US"/>
          </a:p>
        </p:txBody>
      </p:sp>
      <p:sp>
        <p:nvSpPr>
          <p:cNvPr id="106" name="Freeform 106"/>
          <p:cNvSpPr/>
          <p:nvPr/>
        </p:nvSpPr>
        <p:spPr>
          <a:xfrm>
            <a:off x="5638003" y="2259878"/>
            <a:ext cx="36875" cy="50778"/>
          </a:xfrm>
          <a:custGeom>
            <a:avLst/>
            <a:gdLst/>
            <a:ahLst/>
            <a:cxnLst/>
            <a:rect l="l" t="t" r="r" b="b"/>
            <a:pathLst>
              <a:path w="36875" h="50778">
                <a:moveTo>
                  <a:pt x="0" y="0"/>
                </a:moveTo>
                <a:lnTo>
                  <a:pt x="36874" y="0"/>
                </a:lnTo>
                <a:lnTo>
                  <a:pt x="36874" y="50778"/>
                </a:lnTo>
                <a:lnTo>
                  <a:pt x="0" y="50778"/>
                </a:lnTo>
                <a:lnTo>
                  <a:pt x="0" y="0"/>
                </a:lnTo>
                <a:close/>
              </a:path>
            </a:pathLst>
          </a:custGeom>
          <a:blipFill>
            <a:blip r:embed="rId182">
              <a:extLst>
                <a:ext uri="{96DAC541-7B7A-43D3-8B79-37D633B846F1}">
                  <asvg:svgBlip xmlns:asvg="http://schemas.microsoft.com/office/drawing/2016/SVG/main" r:embed="rId183"/>
                </a:ext>
              </a:extLst>
            </a:blip>
            <a:stretch>
              <a:fillRect/>
            </a:stretch>
          </a:blipFill>
        </p:spPr>
        <p:txBody>
          <a:bodyPr/>
          <a:lstStyle/>
          <a:p>
            <a:endParaRPr lang="en-US"/>
          </a:p>
        </p:txBody>
      </p:sp>
      <p:sp>
        <p:nvSpPr>
          <p:cNvPr id="107" name="Freeform 107"/>
          <p:cNvSpPr/>
          <p:nvPr/>
        </p:nvSpPr>
        <p:spPr>
          <a:xfrm>
            <a:off x="5722028" y="2261087"/>
            <a:ext cx="56823" cy="37479"/>
          </a:xfrm>
          <a:custGeom>
            <a:avLst/>
            <a:gdLst/>
            <a:ahLst/>
            <a:cxnLst/>
            <a:rect l="l" t="t" r="r" b="b"/>
            <a:pathLst>
              <a:path w="56823" h="37479">
                <a:moveTo>
                  <a:pt x="0" y="0"/>
                </a:moveTo>
                <a:lnTo>
                  <a:pt x="56823" y="0"/>
                </a:lnTo>
                <a:lnTo>
                  <a:pt x="56823" y="37479"/>
                </a:lnTo>
                <a:lnTo>
                  <a:pt x="0" y="37479"/>
                </a:lnTo>
                <a:lnTo>
                  <a:pt x="0" y="0"/>
                </a:lnTo>
                <a:close/>
              </a:path>
            </a:pathLst>
          </a:custGeom>
          <a:blipFill>
            <a:blip r:embed="rId184">
              <a:extLst>
                <a:ext uri="{96DAC541-7B7A-43D3-8B79-37D633B846F1}">
                  <asvg:svgBlip xmlns:asvg="http://schemas.microsoft.com/office/drawing/2016/SVG/main" r:embed="rId185"/>
                </a:ext>
              </a:extLst>
            </a:blip>
            <a:stretch>
              <a:fillRect/>
            </a:stretch>
          </a:blipFill>
        </p:spPr>
        <p:txBody>
          <a:bodyPr/>
          <a:lstStyle/>
          <a:p>
            <a:endParaRPr lang="en-US"/>
          </a:p>
        </p:txBody>
      </p:sp>
      <p:sp>
        <p:nvSpPr>
          <p:cNvPr id="108" name="Freeform 108"/>
          <p:cNvSpPr/>
          <p:nvPr/>
        </p:nvSpPr>
        <p:spPr>
          <a:xfrm>
            <a:off x="5787918" y="2252624"/>
            <a:ext cx="65286" cy="48360"/>
          </a:xfrm>
          <a:custGeom>
            <a:avLst/>
            <a:gdLst/>
            <a:ahLst/>
            <a:cxnLst/>
            <a:rect l="l" t="t" r="r" b="b"/>
            <a:pathLst>
              <a:path w="65286" h="48360">
                <a:moveTo>
                  <a:pt x="0" y="0"/>
                </a:moveTo>
                <a:lnTo>
                  <a:pt x="65286" y="0"/>
                </a:lnTo>
                <a:lnTo>
                  <a:pt x="65286" y="48360"/>
                </a:lnTo>
                <a:lnTo>
                  <a:pt x="0" y="48360"/>
                </a:lnTo>
                <a:lnTo>
                  <a:pt x="0" y="0"/>
                </a:lnTo>
                <a:close/>
              </a:path>
            </a:pathLst>
          </a:custGeom>
          <a:blipFill>
            <a:blip r:embed="rId186">
              <a:extLst>
                <a:ext uri="{96DAC541-7B7A-43D3-8B79-37D633B846F1}">
                  <asvg:svgBlip xmlns:asvg="http://schemas.microsoft.com/office/drawing/2016/SVG/main" r:embed="rId187"/>
                </a:ext>
              </a:extLst>
            </a:blip>
            <a:stretch>
              <a:fillRect/>
            </a:stretch>
          </a:blipFill>
        </p:spPr>
        <p:txBody>
          <a:bodyPr/>
          <a:lstStyle/>
          <a:p>
            <a:endParaRPr lang="en-US"/>
          </a:p>
        </p:txBody>
      </p:sp>
      <p:sp>
        <p:nvSpPr>
          <p:cNvPr id="109" name="TextBox 109"/>
          <p:cNvSpPr txBox="1"/>
          <p:nvPr/>
        </p:nvSpPr>
        <p:spPr>
          <a:xfrm>
            <a:off x="1194653" y="950443"/>
            <a:ext cx="1509795" cy="279061"/>
          </a:xfrm>
          <a:prstGeom prst="rect">
            <a:avLst/>
          </a:prstGeom>
        </p:spPr>
        <p:txBody>
          <a:bodyPr lIns="0" tIns="0" rIns="0" bIns="0" rtlCol="0" anchor="t">
            <a:spAutoFit/>
          </a:bodyPr>
          <a:lstStyle/>
          <a:p>
            <a:pPr algn="ctr">
              <a:lnSpc>
                <a:spcPts val="2070"/>
              </a:lnSpc>
            </a:pPr>
            <a:r>
              <a:rPr lang="en-US" sz="1478">
                <a:solidFill>
                  <a:srgbClr val="000000"/>
                </a:solidFill>
                <a:latin typeface="Permanent Marker"/>
              </a:rPr>
              <a:t>Freezer #1</a:t>
            </a:r>
          </a:p>
        </p:txBody>
      </p:sp>
      <p:sp>
        <p:nvSpPr>
          <p:cNvPr id="110" name="TextBox 110"/>
          <p:cNvSpPr txBox="1"/>
          <p:nvPr/>
        </p:nvSpPr>
        <p:spPr>
          <a:xfrm>
            <a:off x="1157206" y="3347474"/>
            <a:ext cx="1509795" cy="279061"/>
          </a:xfrm>
          <a:prstGeom prst="rect">
            <a:avLst/>
          </a:prstGeom>
        </p:spPr>
        <p:txBody>
          <a:bodyPr lIns="0" tIns="0" rIns="0" bIns="0" rtlCol="0" anchor="t">
            <a:spAutoFit/>
          </a:bodyPr>
          <a:lstStyle/>
          <a:p>
            <a:pPr algn="ctr">
              <a:lnSpc>
                <a:spcPts val="2070"/>
              </a:lnSpc>
            </a:pPr>
            <a:r>
              <a:rPr lang="en-US" sz="1478">
                <a:solidFill>
                  <a:srgbClr val="000000"/>
                </a:solidFill>
                <a:latin typeface="Permanent Marker"/>
              </a:rPr>
              <a:t>Fridge #1</a:t>
            </a:r>
          </a:p>
        </p:txBody>
      </p:sp>
      <p:sp>
        <p:nvSpPr>
          <p:cNvPr id="111" name="TextBox 111"/>
          <p:cNvSpPr txBox="1"/>
          <p:nvPr/>
        </p:nvSpPr>
        <p:spPr>
          <a:xfrm rot="1670394">
            <a:off x="6194264" y="5077711"/>
            <a:ext cx="1383043" cy="248152"/>
          </a:xfrm>
          <a:prstGeom prst="rect">
            <a:avLst/>
          </a:prstGeom>
        </p:spPr>
        <p:txBody>
          <a:bodyPr lIns="0" tIns="0" rIns="0" bIns="0" rtlCol="0" anchor="t">
            <a:spAutoFit/>
          </a:bodyPr>
          <a:lstStyle/>
          <a:p>
            <a:pPr algn="ctr">
              <a:lnSpc>
                <a:spcPts val="1895"/>
              </a:lnSpc>
            </a:pPr>
            <a:r>
              <a:rPr lang="en-US" sz="1354">
                <a:solidFill>
                  <a:srgbClr val="000000"/>
                </a:solidFill>
                <a:latin typeface="Permanent Marker"/>
              </a:rPr>
              <a:t>freezer #2</a:t>
            </a:r>
          </a:p>
        </p:txBody>
      </p:sp>
      <p:sp>
        <p:nvSpPr>
          <p:cNvPr id="112" name="TextBox 112"/>
          <p:cNvSpPr txBox="1"/>
          <p:nvPr/>
        </p:nvSpPr>
        <p:spPr>
          <a:xfrm rot="2095483">
            <a:off x="7319927" y="6031744"/>
            <a:ext cx="179752" cy="116321"/>
          </a:xfrm>
          <a:prstGeom prst="rect">
            <a:avLst/>
          </a:prstGeom>
        </p:spPr>
        <p:txBody>
          <a:bodyPr lIns="0" tIns="0" rIns="0" bIns="0" rtlCol="0" anchor="t">
            <a:spAutoFit/>
          </a:bodyPr>
          <a:lstStyle/>
          <a:p>
            <a:pPr algn="ctr">
              <a:lnSpc>
                <a:spcPts val="827"/>
              </a:lnSpc>
            </a:pPr>
            <a:r>
              <a:rPr lang="en-US" sz="591">
                <a:solidFill>
                  <a:srgbClr val="FFFFFF"/>
                </a:solidFill>
                <a:latin typeface="Efour Digital Pro"/>
                <a:ea typeface="Efour Digital Pro"/>
              </a:rPr>
              <a:t>-10°F</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F2CF"/>
        </a:solidFill>
        <a:effectLst/>
      </p:bgPr>
    </p:bg>
    <p:spTree>
      <p:nvGrpSpPr>
        <p:cNvPr id="1" name=""/>
        <p:cNvGrpSpPr/>
        <p:nvPr/>
      </p:nvGrpSpPr>
      <p:grpSpPr>
        <a:xfrm>
          <a:off x="0" y="0"/>
          <a:ext cx="0" cy="0"/>
          <a:chOff x="0" y="0"/>
          <a:chExt cx="0" cy="0"/>
        </a:xfrm>
      </p:grpSpPr>
      <p:sp>
        <p:nvSpPr>
          <p:cNvPr id="2" name="Freeform 2"/>
          <p:cNvSpPr/>
          <p:nvPr/>
        </p:nvSpPr>
        <p:spPr>
          <a:xfrm>
            <a:off x="916316" y="1535221"/>
            <a:ext cx="3852331" cy="4690814"/>
          </a:xfrm>
          <a:custGeom>
            <a:avLst/>
            <a:gdLst/>
            <a:ahLst/>
            <a:cxnLst/>
            <a:rect l="l" t="t" r="r" b="b"/>
            <a:pathLst>
              <a:path w="3852331" h="4690814">
                <a:moveTo>
                  <a:pt x="0" y="0"/>
                </a:moveTo>
                <a:lnTo>
                  <a:pt x="3852331" y="0"/>
                </a:lnTo>
                <a:lnTo>
                  <a:pt x="3852331" y="4690814"/>
                </a:lnTo>
                <a:lnTo>
                  <a:pt x="0" y="4690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4406713" y="1147589"/>
            <a:ext cx="1547345" cy="293098"/>
            <a:chOff x="0" y="0"/>
            <a:chExt cx="2063127" cy="390797"/>
          </a:xfrm>
        </p:grpSpPr>
        <p:sp>
          <p:nvSpPr>
            <p:cNvPr id="4" name="Freeform 4"/>
            <p:cNvSpPr/>
            <p:nvPr/>
          </p:nvSpPr>
          <p:spPr>
            <a:xfrm>
              <a:off x="0" y="0"/>
              <a:ext cx="2063115" cy="390779"/>
            </a:xfrm>
            <a:custGeom>
              <a:avLst/>
              <a:gdLst/>
              <a:ahLst/>
              <a:cxnLst/>
              <a:rect l="l" t="t" r="r" b="b"/>
              <a:pathLst>
                <a:path w="2063115" h="390779">
                  <a:moveTo>
                    <a:pt x="0" y="0"/>
                  </a:moveTo>
                  <a:lnTo>
                    <a:pt x="2063115" y="0"/>
                  </a:lnTo>
                  <a:lnTo>
                    <a:pt x="2063115" y="390779"/>
                  </a:lnTo>
                  <a:lnTo>
                    <a:pt x="0" y="390779"/>
                  </a:lnTo>
                  <a:lnTo>
                    <a:pt x="0" y="0"/>
                  </a:lnTo>
                  <a:close/>
                </a:path>
              </a:pathLst>
            </a:custGeom>
            <a:blipFill>
              <a:blip r:embed="rId5"/>
              <a:stretch>
                <a:fillRect t="-546" b="-550"/>
              </a:stretch>
            </a:blipFill>
          </p:spPr>
          <p:txBody>
            <a:bodyPr/>
            <a:lstStyle/>
            <a:p>
              <a:endParaRPr lang="en-US"/>
            </a:p>
          </p:txBody>
        </p:sp>
      </p:grpSp>
      <p:grpSp>
        <p:nvGrpSpPr>
          <p:cNvPr id="5" name="Group 5"/>
          <p:cNvGrpSpPr/>
          <p:nvPr/>
        </p:nvGrpSpPr>
        <p:grpSpPr>
          <a:xfrm>
            <a:off x="400848" y="2892190"/>
            <a:ext cx="133428" cy="472312"/>
            <a:chOff x="0" y="0"/>
            <a:chExt cx="177904" cy="629749"/>
          </a:xfrm>
        </p:grpSpPr>
        <p:sp>
          <p:nvSpPr>
            <p:cNvPr id="6" name="Freeform 6"/>
            <p:cNvSpPr/>
            <p:nvPr/>
          </p:nvSpPr>
          <p:spPr>
            <a:xfrm>
              <a:off x="0" y="0"/>
              <a:ext cx="177927" cy="629793"/>
            </a:xfrm>
            <a:custGeom>
              <a:avLst/>
              <a:gdLst/>
              <a:ahLst/>
              <a:cxnLst/>
              <a:rect l="l" t="t" r="r" b="b"/>
              <a:pathLst>
                <a:path w="177927" h="629793">
                  <a:moveTo>
                    <a:pt x="0" y="0"/>
                  </a:moveTo>
                  <a:lnTo>
                    <a:pt x="177927" y="0"/>
                  </a:lnTo>
                  <a:lnTo>
                    <a:pt x="177927" y="629793"/>
                  </a:lnTo>
                  <a:lnTo>
                    <a:pt x="0" y="629793"/>
                  </a:lnTo>
                  <a:lnTo>
                    <a:pt x="0" y="0"/>
                  </a:lnTo>
                  <a:close/>
                </a:path>
              </a:pathLst>
            </a:custGeom>
            <a:blipFill>
              <a:blip r:embed="rId6"/>
              <a:stretch>
                <a:fillRect r="12" b="6"/>
              </a:stretch>
            </a:blipFill>
          </p:spPr>
          <p:txBody>
            <a:bodyPr/>
            <a:lstStyle/>
            <a:p>
              <a:endParaRPr lang="en-US"/>
            </a:p>
          </p:txBody>
        </p:sp>
      </p:grpSp>
      <p:grpSp>
        <p:nvGrpSpPr>
          <p:cNvPr id="7" name="Group 7"/>
          <p:cNvGrpSpPr/>
          <p:nvPr/>
        </p:nvGrpSpPr>
        <p:grpSpPr>
          <a:xfrm>
            <a:off x="102594" y="1659073"/>
            <a:ext cx="729936" cy="981008"/>
            <a:chOff x="0" y="0"/>
            <a:chExt cx="973248" cy="1308010"/>
          </a:xfrm>
        </p:grpSpPr>
        <p:grpSp>
          <p:nvGrpSpPr>
            <p:cNvPr id="8" name="Group 8"/>
            <p:cNvGrpSpPr/>
            <p:nvPr/>
          </p:nvGrpSpPr>
          <p:grpSpPr>
            <a:xfrm>
              <a:off x="0" y="0"/>
              <a:ext cx="973248" cy="1308010"/>
              <a:chOff x="0" y="0"/>
              <a:chExt cx="1484908" cy="1995663"/>
            </a:xfrm>
          </p:grpSpPr>
          <p:sp>
            <p:nvSpPr>
              <p:cNvPr id="9" name="Freeform 9"/>
              <p:cNvSpPr/>
              <p:nvPr/>
            </p:nvSpPr>
            <p:spPr>
              <a:xfrm>
                <a:off x="0" y="0"/>
                <a:ext cx="1484884" cy="1995678"/>
              </a:xfrm>
              <a:custGeom>
                <a:avLst/>
                <a:gdLst/>
                <a:ahLst/>
                <a:cxnLst/>
                <a:rect l="l" t="t" r="r" b="b"/>
                <a:pathLst>
                  <a:path w="1484884" h="1995678">
                    <a:moveTo>
                      <a:pt x="0" y="0"/>
                    </a:moveTo>
                    <a:lnTo>
                      <a:pt x="1484884" y="0"/>
                    </a:lnTo>
                    <a:lnTo>
                      <a:pt x="1484884" y="1995678"/>
                    </a:lnTo>
                    <a:lnTo>
                      <a:pt x="0" y="1995678"/>
                    </a:lnTo>
                    <a:lnTo>
                      <a:pt x="0" y="0"/>
                    </a:lnTo>
                    <a:close/>
                  </a:path>
                </a:pathLst>
              </a:custGeom>
              <a:blipFill>
                <a:blip r:embed="rId7"/>
                <a:stretch>
                  <a:fillRect l="-113" r="-115"/>
                </a:stretch>
              </a:blipFill>
            </p:spPr>
            <p:txBody>
              <a:bodyPr/>
              <a:lstStyle/>
              <a:p>
                <a:endParaRPr lang="en-US"/>
              </a:p>
            </p:txBody>
          </p:sp>
        </p:grpSp>
        <p:sp>
          <p:nvSpPr>
            <p:cNvPr id="10" name="Freeform 10"/>
            <p:cNvSpPr/>
            <p:nvPr/>
          </p:nvSpPr>
          <p:spPr>
            <a:xfrm>
              <a:off x="297094" y="82469"/>
              <a:ext cx="21916" cy="50752"/>
            </a:xfrm>
            <a:custGeom>
              <a:avLst/>
              <a:gdLst/>
              <a:ahLst/>
              <a:cxnLst/>
              <a:rect l="l" t="t" r="r" b="b"/>
              <a:pathLst>
                <a:path w="21916" h="50752">
                  <a:moveTo>
                    <a:pt x="0" y="0"/>
                  </a:moveTo>
                  <a:lnTo>
                    <a:pt x="21915" y="0"/>
                  </a:lnTo>
                  <a:lnTo>
                    <a:pt x="21915" y="50752"/>
                  </a:lnTo>
                  <a:lnTo>
                    <a:pt x="0" y="507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299400" y="83046"/>
              <a:ext cx="54212" cy="47868"/>
            </a:xfrm>
            <a:custGeom>
              <a:avLst/>
              <a:gdLst/>
              <a:ahLst/>
              <a:cxnLst/>
              <a:rect l="l" t="t" r="r" b="b"/>
              <a:pathLst>
                <a:path w="54212" h="47868">
                  <a:moveTo>
                    <a:pt x="0" y="0"/>
                  </a:moveTo>
                  <a:lnTo>
                    <a:pt x="54213" y="0"/>
                  </a:lnTo>
                  <a:lnTo>
                    <a:pt x="54213" y="47869"/>
                  </a:lnTo>
                  <a:lnTo>
                    <a:pt x="0" y="478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357650" y="88814"/>
              <a:ext cx="16725" cy="57096"/>
            </a:xfrm>
            <a:custGeom>
              <a:avLst/>
              <a:gdLst/>
              <a:ahLst/>
              <a:cxnLst/>
              <a:rect l="l" t="t" r="r" b="b"/>
              <a:pathLst>
                <a:path w="16725" h="57096">
                  <a:moveTo>
                    <a:pt x="0" y="0"/>
                  </a:moveTo>
                  <a:lnTo>
                    <a:pt x="16725" y="0"/>
                  </a:lnTo>
                  <a:lnTo>
                    <a:pt x="16725" y="57096"/>
                  </a:lnTo>
                  <a:lnTo>
                    <a:pt x="0" y="570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343808" y="83623"/>
              <a:ext cx="62863" cy="14418"/>
            </a:xfrm>
            <a:custGeom>
              <a:avLst/>
              <a:gdLst/>
              <a:ahLst/>
              <a:cxnLst/>
              <a:rect l="l" t="t" r="r" b="b"/>
              <a:pathLst>
                <a:path w="62863" h="14418">
                  <a:moveTo>
                    <a:pt x="0" y="0"/>
                  </a:moveTo>
                  <a:lnTo>
                    <a:pt x="62863" y="0"/>
                  </a:lnTo>
                  <a:lnTo>
                    <a:pt x="62863" y="14418"/>
                  </a:lnTo>
                  <a:lnTo>
                    <a:pt x="0" y="144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394560" y="81892"/>
              <a:ext cx="53059" cy="50175"/>
            </a:xfrm>
            <a:custGeom>
              <a:avLst/>
              <a:gdLst/>
              <a:ahLst/>
              <a:cxnLst/>
              <a:rect l="l" t="t" r="r" b="b"/>
              <a:pathLst>
                <a:path w="53059" h="50175">
                  <a:moveTo>
                    <a:pt x="0" y="0"/>
                  </a:moveTo>
                  <a:lnTo>
                    <a:pt x="53059" y="0"/>
                  </a:lnTo>
                  <a:lnTo>
                    <a:pt x="53059" y="50176"/>
                  </a:lnTo>
                  <a:lnTo>
                    <a:pt x="0" y="501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a:off x="487990" y="142449"/>
              <a:ext cx="19609" cy="49599"/>
            </a:xfrm>
            <a:custGeom>
              <a:avLst/>
              <a:gdLst/>
              <a:ahLst/>
              <a:cxnLst/>
              <a:rect l="l" t="t" r="r" b="b"/>
              <a:pathLst>
                <a:path w="19609" h="49599">
                  <a:moveTo>
                    <a:pt x="0" y="0"/>
                  </a:moveTo>
                  <a:lnTo>
                    <a:pt x="19608" y="0"/>
                  </a:lnTo>
                  <a:lnTo>
                    <a:pt x="19608" y="49598"/>
                  </a:lnTo>
                  <a:lnTo>
                    <a:pt x="0" y="495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6" name="Freeform 16"/>
            <p:cNvSpPr/>
            <p:nvPr/>
          </p:nvSpPr>
          <p:spPr>
            <a:xfrm>
              <a:off x="483953" y="139565"/>
              <a:ext cx="45561" cy="47868"/>
            </a:xfrm>
            <a:custGeom>
              <a:avLst/>
              <a:gdLst/>
              <a:ahLst/>
              <a:cxnLst/>
              <a:rect l="l" t="t" r="r" b="b"/>
              <a:pathLst>
                <a:path w="45561" h="47868">
                  <a:moveTo>
                    <a:pt x="0" y="0"/>
                  </a:moveTo>
                  <a:lnTo>
                    <a:pt x="45561" y="0"/>
                  </a:lnTo>
                  <a:lnTo>
                    <a:pt x="45561" y="47869"/>
                  </a:lnTo>
                  <a:lnTo>
                    <a:pt x="0" y="478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Freeform 17"/>
            <p:cNvSpPr/>
            <p:nvPr/>
          </p:nvSpPr>
          <p:spPr>
            <a:xfrm>
              <a:off x="523747" y="143602"/>
              <a:ext cx="23646" cy="45561"/>
            </a:xfrm>
            <a:custGeom>
              <a:avLst/>
              <a:gdLst/>
              <a:ahLst/>
              <a:cxnLst/>
              <a:rect l="l" t="t" r="r" b="b"/>
              <a:pathLst>
                <a:path w="23646" h="45561">
                  <a:moveTo>
                    <a:pt x="0" y="0"/>
                  </a:moveTo>
                  <a:lnTo>
                    <a:pt x="23646" y="0"/>
                  </a:lnTo>
                  <a:lnTo>
                    <a:pt x="23646" y="45561"/>
                  </a:lnTo>
                  <a:lnTo>
                    <a:pt x="0" y="455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8" name="Freeform 18"/>
            <p:cNvSpPr/>
            <p:nvPr/>
          </p:nvSpPr>
          <p:spPr>
            <a:xfrm>
              <a:off x="535281" y="153983"/>
              <a:ext cx="36910" cy="31143"/>
            </a:xfrm>
            <a:custGeom>
              <a:avLst/>
              <a:gdLst/>
              <a:ahLst/>
              <a:cxnLst/>
              <a:rect l="l" t="t" r="r" b="b"/>
              <a:pathLst>
                <a:path w="36910" h="31143">
                  <a:moveTo>
                    <a:pt x="0" y="0"/>
                  </a:moveTo>
                  <a:lnTo>
                    <a:pt x="36911" y="0"/>
                  </a:lnTo>
                  <a:lnTo>
                    <a:pt x="36911" y="31143"/>
                  </a:lnTo>
                  <a:lnTo>
                    <a:pt x="0" y="311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9" name="Freeform 19"/>
            <p:cNvSpPr/>
            <p:nvPr/>
          </p:nvSpPr>
          <p:spPr>
            <a:xfrm>
              <a:off x="550853" y="151677"/>
              <a:ext cx="18455" cy="68054"/>
            </a:xfrm>
            <a:custGeom>
              <a:avLst/>
              <a:gdLst/>
              <a:ahLst/>
              <a:cxnLst/>
              <a:rect l="l" t="t" r="r" b="b"/>
              <a:pathLst>
                <a:path w="18455" h="68054">
                  <a:moveTo>
                    <a:pt x="0" y="0"/>
                  </a:moveTo>
                  <a:lnTo>
                    <a:pt x="18455" y="0"/>
                  </a:lnTo>
                  <a:lnTo>
                    <a:pt x="18455" y="68054"/>
                  </a:lnTo>
                  <a:lnTo>
                    <a:pt x="0" y="6805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0" name="Freeform 20"/>
            <p:cNvSpPr/>
            <p:nvPr/>
          </p:nvSpPr>
          <p:spPr>
            <a:xfrm>
              <a:off x="573922" y="134952"/>
              <a:ext cx="47291" cy="51905"/>
            </a:xfrm>
            <a:custGeom>
              <a:avLst/>
              <a:gdLst/>
              <a:ahLst/>
              <a:cxnLst/>
              <a:rect l="l" t="t" r="r" b="b"/>
              <a:pathLst>
                <a:path w="47291" h="51905">
                  <a:moveTo>
                    <a:pt x="0" y="0"/>
                  </a:moveTo>
                  <a:lnTo>
                    <a:pt x="47291" y="0"/>
                  </a:lnTo>
                  <a:lnTo>
                    <a:pt x="47291" y="51905"/>
                  </a:lnTo>
                  <a:lnTo>
                    <a:pt x="0" y="5190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1" name="Freeform 21"/>
            <p:cNvSpPr/>
            <p:nvPr/>
          </p:nvSpPr>
          <p:spPr>
            <a:xfrm>
              <a:off x="616599" y="138989"/>
              <a:ext cx="13841" cy="46138"/>
            </a:xfrm>
            <a:custGeom>
              <a:avLst/>
              <a:gdLst/>
              <a:ahLst/>
              <a:cxnLst/>
              <a:rect l="l" t="t" r="r" b="b"/>
              <a:pathLst>
                <a:path w="13841" h="46138">
                  <a:moveTo>
                    <a:pt x="0" y="0"/>
                  </a:moveTo>
                  <a:lnTo>
                    <a:pt x="13841" y="0"/>
                  </a:lnTo>
                  <a:lnTo>
                    <a:pt x="13841" y="46138"/>
                  </a:lnTo>
                  <a:lnTo>
                    <a:pt x="0" y="46138"/>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2" name="Freeform 22"/>
            <p:cNvSpPr/>
            <p:nvPr/>
          </p:nvSpPr>
          <p:spPr>
            <a:xfrm>
              <a:off x="599297" y="153406"/>
              <a:ext cx="57096" cy="13841"/>
            </a:xfrm>
            <a:custGeom>
              <a:avLst/>
              <a:gdLst/>
              <a:ahLst/>
              <a:cxnLst/>
              <a:rect l="l" t="t" r="r" b="b"/>
              <a:pathLst>
                <a:path w="57096" h="13841">
                  <a:moveTo>
                    <a:pt x="0" y="0"/>
                  </a:moveTo>
                  <a:lnTo>
                    <a:pt x="57096" y="0"/>
                  </a:lnTo>
                  <a:lnTo>
                    <a:pt x="57096" y="13842"/>
                  </a:lnTo>
                  <a:lnTo>
                    <a:pt x="0" y="1384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3" name="Freeform 23"/>
            <p:cNvSpPr/>
            <p:nvPr/>
          </p:nvSpPr>
          <p:spPr>
            <a:xfrm>
              <a:off x="638515" y="140142"/>
              <a:ext cx="40371" cy="61710"/>
            </a:xfrm>
            <a:custGeom>
              <a:avLst/>
              <a:gdLst/>
              <a:ahLst/>
              <a:cxnLst/>
              <a:rect l="l" t="t" r="r" b="b"/>
              <a:pathLst>
                <a:path w="40371" h="61710">
                  <a:moveTo>
                    <a:pt x="0" y="0"/>
                  </a:moveTo>
                  <a:lnTo>
                    <a:pt x="40371" y="0"/>
                  </a:lnTo>
                  <a:lnTo>
                    <a:pt x="40371" y="61710"/>
                  </a:lnTo>
                  <a:lnTo>
                    <a:pt x="0" y="6171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4" name="Freeform 24"/>
            <p:cNvSpPr/>
            <p:nvPr/>
          </p:nvSpPr>
          <p:spPr>
            <a:xfrm>
              <a:off x="674272" y="137258"/>
              <a:ext cx="39217" cy="46138"/>
            </a:xfrm>
            <a:custGeom>
              <a:avLst/>
              <a:gdLst/>
              <a:ahLst/>
              <a:cxnLst/>
              <a:rect l="l" t="t" r="r" b="b"/>
              <a:pathLst>
                <a:path w="39217" h="46138">
                  <a:moveTo>
                    <a:pt x="0" y="0"/>
                  </a:moveTo>
                  <a:lnTo>
                    <a:pt x="39218" y="0"/>
                  </a:lnTo>
                  <a:lnTo>
                    <a:pt x="39218" y="46138"/>
                  </a:lnTo>
                  <a:lnTo>
                    <a:pt x="0" y="461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5" name="Freeform 25"/>
            <p:cNvSpPr/>
            <p:nvPr/>
          </p:nvSpPr>
          <p:spPr>
            <a:xfrm>
              <a:off x="697341" y="143602"/>
              <a:ext cx="46138" cy="39794"/>
            </a:xfrm>
            <a:custGeom>
              <a:avLst/>
              <a:gdLst/>
              <a:ahLst/>
              <a:cxnLst/>
              <a:rect l="l" t="t" r="r" b="b"/>
              <a:pathLst>
                <a:path w="46138" h="39794">
                  <a:moveTo>
                    <a:pt x="0" y="0"/>
                  </a:moveTo>
                  <a:lnTo>
                    <a:pt x="46138" y="0"/>
                  </a:lnTo>
                  <a:lnTo>
                    <a:pt x="46138" y="39794"/>
                  </a:lnTo>
                  <a:lnTo>
                    <a:pt x="0" y="39794"/>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6" name="Freeform 26"/>
            <p:cNvSpPr/>
            <p:nvPr/>
          </p:nvSpPr>
          <p:spPr>
            <a:xfrm>
              <a:off x="741172" y="147640"/>
              <a:ext cx="46715" cy="82472"/>
            </a:xfrm>
            <a:custGeom>
              <a:avLst/>
              <a:gdLst/>
              <a:ahLst/>
              <a:cxnLst/>
              <a:rect l="l" t="t" r="r" b="b"/>
              <a:pathLst>
                <a:path w="46715" h="82472">
                  <a:moveTo>
                    <a:pt x="0" y="0"/>
                  </a:moveTo>
                  <a:lnTo>
                    <a:pt x="46715" y="0"/>
                  </a:lnTo>
                  <a:lnTo>
                    <a:pt x="46715" y="82472"/>
                  </a:lnTo>
                  <a:lnTo>
                    <a:pt x="0" y="82472"/>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7" name="Freeform 27"/>
            <p:cNvSpPr/>
            <p:nvPr/>
          </p:nvSpPr>
          <p:spPr>
            <a:xfrm>
              <a:off x="771162" y="143602"/>
              <a:ext cx="49598" cy="51906"/>
            </a:xfrm>
            <a:custGeom>
              <a:avLst/>
              <a:gdLst/>
              <a:ahLst/>
              <a:cxnLst/>
              <a:rect l="l" t="t" r="r" b="b"/>
              <a:pathLst>
                <a:path w="49598" h="51906">
                  <a:moveTo>
                    <a:pt x="0" y="0"/>
                  </a:moveTo>
                  <a:lnTo>
                    <a:pt x="49598" y="0"/>
                  </a:lnTo>
                  <a:lnTo>
                    <a:pt x="49598" y="51906"/>
                  </a:lnTo>
                  <a:lnTo>
                    <a:pt x="0" y="51906"/>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8" name="Freeform 28"/>
            <p:cNvSpPr/>
            <p:nvPr/>
          </p:nvSpPr>
          <p:spPr>
            <a:xfrm>
              <a:off x="826528" y="132644"/>
              <a:ext cx="21339" cy="59403"/>
            </a:xfrm>
            <a:custGeom>
              <a:avLst/>
              <a:gdLst/>
              <a:ahLst/>
              <a:cxnLst/>
              <a:rect l="l" t="t" r="r" b="b"/>
              <a:pathLst>
                <a:path w="21339" h="59403">
                  <a:moveTo>
                    <a:pt x="0" y="0"/>
                  </a:moveTo>
                  <a:lnTo>
                    <a:pt x="21339" y="0"/>
                  </a:lnTo>
                  <a:lnTo>
                    <a:pt x="21339" y="59403"/>
                  </a:lnTo>
                  <a:lnTo>
                    <a:pt x="0" y="59403"/>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9" name="Freeform 29"/>
            <p:cNvSpPr/>
            <p:nvPr/>
          </p:nvSpPr>
          <p:spPr>
            <a:xfrm>
              <a:off x="836909" y="136105"/>
              <a:ext cx="22492" cy="52482"/>
            </a:xfrm>
            <a:custGeom>
              <a:avLst/>
              <a:gdLst/>
              <a:ahLst/>
              <a:cxnLst/>
              <a:rect l="l" t="t" r="r" b="b"/>
              <a:pathLst>
                <a:path w="22492" h="52482">
                  <a:moveTo>
                    <a:pt x="0" y="0"/>
                  </a:moveTo>
                  <a:lnTo>
                    <a:pt x="22492" y="0"/>
                  </a:lnTo>
                  <a:lnTo>
                    <a:pt x="22492" y="52482"/>
                  </a:lnTo>
                  <a:lnTo>
                    <a:pt x="0" y="52482"/>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30" name="Freeform 30"/>
            <p:cNvSpPr/>
            <p:nvPr/>
          </p:nvSpPr>
          <p:spPr>
            <a:xfrm>
              <a:off x="810956" y="158020"/>
              <a:ext cx="91700" cy="13265"/>
            </a:xfrm>
            <a:custGeom>
              <a:avLst/>
              <a:gdLst/>
              <a:ahLst/>
              <a:cxnLst/>
              <a:rect l="l" t="t" r="r" b="b"/>
              <a:pathLst>
                <a:path w="91700" h="13265">
                  <a:moveTo>
                    <a:pt x="0" y="0"/>
                  </a:moveTo>
                  <a:lnTo>
                    <a:pt x="91700" y="0"/>
                  </a:lnTo>
                  <a:lnTo>
                    <a:pt x="91700" y="13265"/>
                  </a:lnTo>
                  <a:lnTo>
                    <a:pt x="0" y="13265"/>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sp>
          <p:nvSpPr>
            <p:cNvPr id="31" name="Freeform 31"/>
            <p:cNvSpPr/>
            <p:nvPr/>
          </p:nvSpPr>
          <p:spPr>
            <a:xfrm>
              <a:off x="825374" y="169555"/>
              <a:ext cx="64593" cy="11534"/>
            </a:xfrm>
            <a:custGeom>
              <a:avLst/>
              <a:gdLst/>
              <a:ahLst/>
              <a:cxnLst/>
              <a:rect l="l" t="t" r="r" b="b"/>
              <a:pathLst>
                <a:path w="64593" h="11534">
                  <a:moveTo>
                    <a:pt x="0" y="0"/>
                  </a:moveTo>
                  <a:lnTo>
                    <a:pt x="64593" y="0"/>
                  </a:lnTo>
                  <a:lnTo>
                    <a:pt x="64593" y="11534"/>
                  </a:lnTo>
                  <a:lnTo>
                    <a:pt x="0" y="11534"/>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2" name="Freeform 32"/>
            <p:cNvSpPr/>
            <p:nvPr/>
          </p:nvSpPr>
          <p:spPr>
            <a:xfrm>
              <a:off x="886507" y="120534"/>
              <a:ext cx="24799" cy="78435"/>
            </a:xfrm>
            <a:custGeom>
              <a:avLst/>
              <a:gdLst/>
              <a:ahLst/>
              <a:cxnLst/>
              <a:rect l="l" t="t" r="r" b="b"/>
              <a:pathLst>
                <a:path w="24799" h="78435">
                  <a:moveTo>
                    <a:pt x="0" y="0"/>
                  </a:moveTo>
                  <a:lnTo>
                    <a:pt x="24799" y="0"/>
                  </a:lnTo>
                  <a:lnTo>
                    <a:pt x="24799" y="78434"/>
                  </a:lnTo>
                  <a:lnTo>
                    <a:pt x="0" y="78434"/>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endParaRPr lang="en-US"/>
            </a:p>
          </p:txBody>
        </p:sp>
        <p:sp>
          <p:nvSpPr>
            <p:cNvPr id="33" name="Freeform 33"/>
            <p:cNvSpPr/>
            <p:nvPr/>
          </p:nvSpPr>
          <p:spPr>
            <a:xfrm>
              <a:off x="135033" y="392171"/>
              <a:ext cx="89393" cy="47291"/>
            </a:xfrm>
            <a:custGeom>
              <a:avLst/>
              <a:gdLst/>
              <a:ahLst/>
              <a:cxnLst/>
              <a:rect l="l" t="t" r="r" b="b"/>
              <a:pathLst>
                <a:path w="89393" h="47291">
                  <a:moveTo>
                    <a:pt x="0" y="0"/>
                  </a:moveTo>
                  <a:lnTo>
                    <a:pt x="89393" y="0"/>
                  </a:lnTo>
                  <a:lnTo>
                    <a:pt x="89393" y="47291"/>
                  </a:lnTo>
                  <a:lnTo>
                    <a:pt x="0" y="47291"/>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txBody>
            <a:bodyPr/>
            <a:lstStyle/>
            <a:p>
              <a:endParaRPr lang="en-US"/>
            </a:p>
          </p:txBody>
        </p:sp>
        <p:sp>
          <p:nvSpPr>
            <p:cNvPr id="34" name="Freeform 34"/>
            <p:cNvSpPr/>
            <p:nvPr/>
          </p:nvSpPr>
          <p:spPr>
            <a:xfrm>
              <a:off x="229040" y="376023"/>
              <a:ext cx="53059" cy="59979"/>
            </a:xfrm>
            <a:custGeom>
              <a:avLst/>
              <a:gdLst/>
              <a:ahLst/>
              <a:cxnLst/>
              <a:rect l="l" t="t" r="r" b="b"/>
              <a:pathLst>
                <a:path w="53059" h="59979">
                  <a:moveTo>
                    <a:pt x="0" y="0"/>
                  </a:moveTo>
                  <a:lnTo>
                    <a:pt x="53058" y="0"/>
                  </a:lnTo>
                  <a:lnTo>
                    <a:pt x="53058" y="59980"/>
                  </a:lnTo>
                  <a:lnTo>
                    <a:pt x="0" y="59980"/>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txBody>
            <a:bodyPr/>
            <a:lstStyle/>
            <a:p>
              <a:endParaRPr lang="en-US"/>
            </a:p>
          </p:txBody>
        </p:sp>
        <p:sp>
          <p:nvSpPr>
            <p:cNvPr id="35" name="Freeform 35"/>
            <p:cNvSpPr/>
            <p:nvPr/>
          </p:nvSpPr>
          <p:spPr>
            <a:xfrm>
              <a:off x="290749" y="384097"/>
              <a:ext cx="63440" cy="47292"/>
            </a:xfrm>
            <a:custGeom>
              <a:avLst/>
              <a:gdLst/>
              <a:ahLst/>
              <a:cxnLst/>
              <a:rect l="l" t="t" r="r" b="b"/>
              <a:pathLst>
                <a:path w="63440" h="47292">
                  <a:moveTo>
                    <a:pt x="0" y="0"/>
                  </a:moveTo>
                  <a:lnTo>
                    <a:pt x="63440" y="0"/>
                  </a:lnTo>
                  <a:lnTo>
                    <a:pt x="63440" y="47291"/>
                  </a:lnTo>
                  <a:lnTo>
                    <a:pt x="0" y="47291"/>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txBody>
            <a:bodyPr/>
            <a:lstStyle/>
            <a:p>
              <a:endParaRPr lang="en-US"/>
            </a:p>
          </p:txBody>
        </p:sp>
        <p:sp>
          <p:nvSpPr>
            <p:cNvPr id="36" name="Freeform 36"/>
            <p:cNvSpPr/>
            <p:nvPr/>
          </p:nvSpPr>
          <p:spPr>
            <a:xfrm>
              <a:off x="338041" y="379483"/>
              <a:ext cx="81318" cy="70361"/>
            </a:xfrm>
            <a:custGeom>
              <a:avLst/>
              <a:gdLst/>
              <a:ahLst/>
              <a:cxnLst/>
              <a:rect l="l" t="t" r="r" b="b"/>
              <a:pathLst>
                <a:path w="81318" h="70361">
                  <a:moveTo>
                    <a:pt x="0" y="0"/>
                  </a:moveTo>
                  <a:lnTo>
                    <a:pt x="81318" y="0"/>
                  </a:lnTo>
                  <a:lnTo>
                    <a:pt x="81318" y="70361"/>
                  </a:lnTo>
                  <a:lnTo>
                    <a:pt x="0" y="70361"/>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txBody>
            <a:bodyPr/>
            <a:lstStyle/>
            <a:p>
              <a:endParaRPr lang="en-US"/>
            </a:p>
          </p:txBody>
        </p:sp>
        <p:sp>
          <p:nvSpPr>
            <p:cNvPr id="37" name="Freeform 37"/>
            <p:cNvSpPr/>
            <p:nvPr/>
          </p:nvSpPr>
          <p:spPr>
            <a:xfrm>
              <a:off x="62366" y="480410"/>
              <a:ext cx="43831" cy="50175"/>
            </a:xfrm>
            <a:custGeom>
              <a:avLst/>
              <a:gdLst/>
              <a:ahLst/>
              <a:cxnLst/>
              <a:rect l="l" t="t" r="r" b="b"/>
              <a:pathLst>
                <a:path w="43831" h="50175">
                  <a:moveTo>
                    <a:pt x="0" y="0"/>
                  </a:moveTo>
                  <a:lnTo>
                    <a:pt x="43831" y="0"/>
                  </a:lnTo>
                  <a:lnTo>
                    <a:pt x="43831" y="50175"/>
                  </a:lnTo>
                  <a:lnTo>
                    <a:pt x="0" y="50175"/>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txBody>
            <a:bodyPr/>
            <a:lstStyle/>
            <a:p>
              <a:endParaRPr lang="en-US"/>
            </a:p>
          </p:txBody>
        </p:sp>
        <p:sp>
          <p:nvSpPr>
            <p:cNvPr id="38" name="Freeform 38"/>
            <p:cNvSpPr/>
            <p:nvPr/>
          </p:nvSpPr>
          <p:spPr>
            <a:xfrm>
              <a:off x="130996" y="474643"/>
              <a:ext cx="43254" cy="45561"/>
            </a:xfrm>
            <a:custGeom>
              <a:avLst/>
              <a:gdLst/>
              <a:ahLst/>
              <a:cxnLst/>
              <a:rect l="l" t="t" r="r" b="b"/>
              <a:pathLst>
                <a:path w="43254" h="45561">
                  <a:moveTo>
                    <a:pt x="0" y="0"/>
                  </a:moveTo>
                  <a:lnTo>
                    <a:pt x="43254" y="0"/>
                  </a:lnTo>
                  <a:lnTo>
                    <a:pt x="43254" y="45561"/>
                  </a:lnTo>
                  <a:lnTo>
                    <a:pt x="0" y="45561"/>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txBody>
            <a:bodyPr/>
            <a:lstStyle/>
            <a:p>
              <a:endParaRPr lang="en-US"/>
            </a:p>
          </p:txBody>
        </p:sp>
        <p:sp>
          <p:nvSpPr>
            <p:cNvPr id="39" name="Freeform 39"/>
            <p:cNvSpPr/>
            <p:nvPr/>
          </p:nvSpPr>
          <p:spPr>
            <a:xfrm>
              <a:off x="204240" y="486754"/>
              <a:ext cx="52482" cy="53059"/>
            </a:xfrm>
            <a:custGeom>
              <a:avLst/>
              <a:gdLst/>
              <a:ahLst/>
              <a:cxnLst/>
              <a:rect l="l" t="t" r="r" b="b"/>
              <a:pathLst>
                <a:path w="52482" h="53059">
                  <a:moveTo>
                    <a:pt x="0" y="0"/>
                  </a:moveTo>
                  <a:lnTo>
                    <a:pt x="52483" y="0"/>
                  </a:lnTo>
                  <a:lnTo>
                    <a:pt x="52483" y="53059"/>
                  </a:lnTo>
                  <a:lnTo>
                    <a:pt x="0" y="53059"/>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txBody>
            <a:bodyPr/>
            <a:lstStyle/>
            <a:p>
              <a:endParaRPr lang="en-US"/>
            </a:p>
          </p:txBody>
        </p:sp>
        <p:sp>
          <p:nvSpPr>
            <p:cNvPr id="40" name="Freeform 40"/>
            <p:cNvSpPr/>
            <p:nvPr/>
          </p:nvSpPr>
          <p:spPr>
            <a:xfrm>
              <a:off x="258453" y="474066"/>
              <a:ext cx="36910" cy="68054"/>
            </a:xfrm>
            <a:custGeom>
              <a:avLst/>
              <a:gdLst/>
              <a:ahLst/>
              <a:cxnLst/>
              <a:rect l="l" t="t" r="r" b="b"/>
              <a:pathLst>
                <a:path w="36910" h="68054">
                  <a:moveTo>
                    <a:pt x="0" y="0"/>
                  </a:moveTo>
                  <a:lnTo>
                    <a:pt x="36910" y="0"/>
                  </a:lnTo>
                  <a:lnTo>
                    <a:pt x="36910" y="68054"/>
                  </a:lnTo>
                  <a:lnTo>
                    <a:pt x="0" y="68054"/>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txBody>
            <a:bodyPr/>
            <a:lstStyle/>
            <a:p>
              <a:endParaRPr lang="en-US"/>
            </a:p>
          </p:txBody>
        </p:sp>
        <p:sp>
          <p:nvSpPr>
            <p:cNvPr id="41" name="Freeform 41"/>
            <p:cNvSpPr/>
            <p:nvPr/>
          </p:nvSpPr>
          <p:spPr>
            <a:xfrm>
              <a:off x="333427" y="480987"/>
              <a:ext cx="69207" cy="42678"/>
            </a:xfrm>
            <a:custGeom>
              <a:avLst/>
              <a:gdLst/>
              <a:ahLst/>
              <a:cxnLst/>
              <a:rect l="l" t="t" r="r" b="b"/>
              <a:pathLst>
                <a:path w="69207" h="42678">
                  <a:moveTo>
                    <a:pt x="0" y="0"/>
                  </a:moveTo>
                  <a:lnTo>
                    <a:pt x="69207" y="0"/>
                  </a:lnTo>
                  <a:lnTo>
                    <a:pt x="69207" y="42677"/>
                  </a:lnTo>
                  <a:lnTo>
                    <a:pt x="0" y="42677"/>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txBody>
            <a:bodyPr/>
            <a:lstStyle/>
            <a:p>
              <a:endParaRPr lang="en-US"/>
            </a:p>
          </p:txBody>
        </p:sp>
        <p:sp>
          <p:nvSpPr>
            <p:cNvPr id="42" name="Freeform 42"/>
            <p:cNvSpPr/>
            <p:nvPr/>
          </p:nvSpPr>
          <p:spPr>
            <a:xfrm>
              <a:off x="398020" y="487331"/>
              <a:ext cx="66324" cy="41524"/>
            </a:xfrm>
            <a:custGeom>
              <a:avLst/>
              <a:gdLst/>
              <a:ahLst/>
              <a:cxnLst/>
              <a:rect l="l" t="t" r="r" b="b"/>
              <a:pathLst>
                <a:path w="66324" h="41524">
                  <a:moveTo>
                    <a:pt x="0" y="0"/>
                  </a:moveTo>
                  <a:lnTo>
                    <a:pt x="66324" y="0"/>
                  </a:lnTo>
                  <a:lnTo>
                    <a:pt x="66324" y="41525"/>
                  </a:lnTo>
                  <a:lnTo>
                    <a:pt x="0" y="41525"/>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txBody>
            <a:bodyPr/>
            <a:lstStyle/>
            <a:p>
              <a:endParaRPr lang="en-US"/>
            </a:p>
          </p:txBody>
        </p:sp>
      </p:grpSp>
      <p:sp>
        <p:nvSpPr>
          <p:cNvPr id="43" name="TextBox 43"/>
          <p:cNvSpPr txBox="1"/>
          <p:nvPr/>
        </p:nvSpPr>
        <p:spPr>
          <a:xfrm>
            <a:off x="4406713" y="1126025"/>
            <a:ext cx="1509896" cy="279075"/>
          </a:xfrm>
          <a:prstGeom prst="rect">
            <a:avLst/>
          </a:prstGeom>
        </p:spPr>
        <p:txBody>
          <a:bodyPr lIns="0" tIns="0" rIns="0" bIns="0" rtlCol="0" anchor="t">
            <a:spAutoFit/>
          </a:bodyPr>
          <a:lstStyle/>
          <a:p>
            <a:pPr algn="ctr">
              <a:lnSpc>
                <a:spcPts val="2070"/>
              </a:lnSpc>
            </a:pPr>
            <a:r>
              <a:rPr lang="en-US" sz="1478">
                <a:solidFill>
                  <a:srgbClr val="000000"/>
                </a:solidFill>
                <a:latin typeface="Permanent Marker"/>
              </a:rPr>
              <a:t>dry storage #1</a:t>
            </a:r>
          </a:p>
        </p:txBody>
      </p:sp>
      <p:sp>
        <p:nvSpPr>
          <p:cNvPr id="44" name="Freeform 44"/>
          <p:cNvSpPr/>
          <p:nvPr/>
        </p:nvSpPr>
        <p:spPr>
          <a:xfrm>
            <a:off x="5495510" y="1572838"/>
            <a:ext cx="3852331" cy="4690814"/>
          </a:xfrm>
          <a:custGeom>
            <a:avLst/>
            <a:gdLst/>
            <a:ahLst/>
            <a:cxnLst/>
            <a:rect l="l" t="t" r="r" b="b"/>
            <a:pathLst>
              <a:path w="3852331" h="4690814">
                <a:moveTo>
                  <a:pt x="0" y="0"/>
                </a:moveTo>
                <a:lnTo>
                  <a:pt x="3852331" y="0"/>
                </a:lnTo>
                <a:lnTo>
                  <a:pt x="3852331" y="4690814"/>
                </a:lnTo>
                <a:lnTo>
                  <a:pt x="0" y="4690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44660" y="1934050"/>
            <a:ext cx="2275361" cy="2773889"/>
          </a:xfrm>
          <a:custGeom>
            <a:avLst/>
            <a:gdLst/>
            <a:ahLst/>
            <a:cxnLst/>
            <a:rect l="l" t="t" r="r" b="b"/>
            <a:pathLst>
              <a:path w="2275361" h="2773889">
                <a:moveTo>
                  <a:pt x="0" y="0"/>
                </a:moveTo>
                <a:lnTo>
                  <a:pt x="2275361" y="0"/>
                </a:lnTo>
                <a:lnTo>
                  <a:pt x="2275361" y="2773889"/>
                </a:lnTo>
                <a:lnTo>
                  <a:pt x="0" y="2773889"/>
                </a:lnTo>
                <a:lnTo>
                  <a:pt x="0" y="0"/>
                </a:lnTo>
                <a:close/>
              </a:path>
            </a:pathLst>
          </a:custGeom>
          <a:solidFill>
            <a:srgbClr val="E3F2CF"/>
          </a:solidFill>
        </p:spPr>
        <p:txBody>
          <a:bodyPr/>
          <a:lstStyle/>
          <a:p>
            <a:endParaRPr lang="en-US"/>
          </a:p>
        </p:txBody>
      </p:sp>
      <p:grpSp>
        <p:nvGrpSpPr>
          <p:cNvPr id="3" name="Group 3"/>
          <p:cNvGrpSpPr/>
          <p:nvPr/>
        </p:nvGrpSpPr>
        <p:grpSpPr>
          <a:xfrm rot="1553268">
            <a:off x="8996895" y="3965768"/>
            <a:ext cx="639193" cy="232434"/>
            <a:chOff x="0" y="0"/>
            <a:chExt cx="852258" cy="309912"/>
          </a:xfrm>
        </p:grpSpPr>
        <p:sp>
          <p:nvSpPr>
            <p:cNvPr id="4" name="Freeform 4"/>
            <p:cNvSpPr/>
            <p:nvPr/>
          </p:nvSpPr>
          <p:spPr>
            <a:xfrm>
              <a:off x="0" y="0"/>
              <a:ext cx="852297" cy="309880"/>
            </a:xfrm>
            <a:custGeom>
              <a:avLst/>
              <a:gdLst/>
              <a:ahLst/>
              <a:cxnLst/>
              <a:rect l="l" t="t" r="r" b="b"/>
              <a:pathLst>
                <a:path w="852297" h="309880">
                  <a:moveTo>
                    <a:pt x="0" y="0"/>
                  </a:moveTo>
                  <a:lnTo>
                    <a:pt x="852297" y="0"/>
                  </a:lnTo>
                  <a:lnTo>
                    <a:pt x="852297" y="309880"/>
                  </a:lnTo>
                  <a:lnTo>
                    <a:pt x="0" y="309880"/>
                  </a:lnTo>
                  <a:lnTo>
                    <a:pt x="0" y="0"/>
                  </a:lnTo>
                  <a:close/>
                </a:path>
              </a:pathLst>
            </a:custGeom>
            <a:blipFill>
              <a:blip r:embed="rId3"/>
              <a:stretch>
                <a:fillRect t="-551" r="4" b="-561"/>
              </a:stretch>
            </a:blipFill>
          </p:spPr>
          <p:txBody>
            <a:bodyPr/>
            <a:lstStyle/>
            <a:p>
              <a:endParaRPr lang="en-US"/>
            </a:p>
          </p:txBody>
        </p:sp>
      </p:grpSp>
      <p:grpSp>
        <p:nvGrpSpPr>
          <p:cNvPr id="5" name="Group 5"/>
          <p:cNvGrpSpPr/>
          <p:nvPr/>
        </p:nvGrpSpPr>
        <p:grpSpPr>
          <a:xfrm>
            <a:off x="8389401" y="3975982"/>
            <a:ext cx="1192002" cy="1602007"/>
            <a:chOff x="0" y="0"/>
            <a:chExt cx="1589336" cy="2136010"/>
          </a:xfrm>
        </p:grpSpPr>
        <p:sp>
          <p:nvSpPr>
            <p:cNvPr id="6" name="Freeform 6"/>
            <p:cNvSpPr/>
            <p:nvPr/>
          </p:nvSpPr>
          <p:spPr>
            <a:xfrm>
              <a:off x="0" y="0"/>
              <a:ext cx="1589278" cy="2136013"/>
            </a:xfrm>
            <a:custGeom>
              <a:avLst/>
              <a:gdLst/>
              <a:ahLst/>
              <a:cxnLst/>
              <a:rect l="l" t="t" r="r" b="b"/>
              <a:pathLst>
                <a:path w="1589278" h="2136013">
                  <a:moveTo>
                    <a:pt x="0" y="0"/>
                  </a:moveTo>
                  <a:lnTo>
                    <a:pt x="1589278" y="0"/>
                  </a:lnTo>
                  <a:lnTo>
                    <a:pt x="1589278" y="2136013"/>
                  </a:lnTo>
                  <a:lnTo>
                    <a:pt x="0" y="2136013"/>
                  </a:lnTo>
                  <a:lnTo>
                    <a:pt x="0" y="0"/>
                  </a:lnTo>
                  <a:close/>
                </a:path>
              </a:pathLst>
            </a:custGeom>
            <a:blipFill>
              <a:blip r:embed="rId4"/>
              <a:stretch>
                <a:fillRect l="-113" r="-117"/>
              </a:stretch>
            </a:blipFill>
          </p:spPr>
          <p:txBody>
            <a:bodyPr/>
            <a:lstStyle/>
            <a:p>
              <a:endParaRPr lang="en-US"/>
            </a:p>
          </p:txBody>
        </p:sp>
      </p:grpSp>
      <p:sp>
        <p:nvSpPr>
          <p:cNvPr id="7" name="Freeform 7"/>
          <p:cNvSpPr/>
          <p:nvPr/>
        </p:nvSpPr>
        <p:spPr>
          <a:xfrm>
            <a:off x="8741165" y="4085651"/>
            <a:ext cx="10620" cy="60718"/>
          </a:xfrm>
          <a:custGeom>
            <a:avLst/>
            <a:gdLst/>
            <a:ahLst/>
            <a:cxnLst/>
            <a:rect l="l" t="t" r="r" b="b"/>
            <a:pathLst>
              <a:path w="10620" h="60718">
                <a:moveTo>
                  <a:pt x="0" y="0"/>
                </a:moveTo>
                <a:lnTo>
                  <a:pt x="10620" y="0"/>
                </a:lnTo>
                <a:lnTo>
                  <a:pt x="10620" y="60719"/>
                </a:lnTo>
                <a:lnTo>
                  <a:pt x="0" y="607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730314" y="4093963"/>
            <a:ext cx="43172" cy="45943"/>
          </a:xfrm>
          <a:custGeom>
            <a:avLst/>
            <a:gdLst/>
            <a:ahLst/>
            <a:cxnLst/>
            <a:rect l="l" t="t" r="r" b="b"/>
            <a:pathLst>
              <a:path w="43172" h="45943">
                <a:moveTo>
                  <a:pt x="0" y="0"/>
                </a:moveTo>
                <a:lnTo>
                  <a:pt x="43172" y="0"/>
                </a:lnTo>
                <a:lnTo>
                  <a:pt x="43172" y="45943"/>
                </a:lnTo>
                <a:lnTo>
                  <a:pt x="0" y="459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8793803" y="4091654"/>
            <a:ext cx="11543" cy="53331"/>
          </a:xfrm>
          <a:custGeom>
            <a:avLst/>
            <a:gdLst/>
            <a:ahLst/>
            <a:cxnLst/>
            <a:rect l="l" t="t" r="r" b="b"/>
            <a:pathLst>
              <a:path w="11543" h="53331">
                <a:moveTo>
                  <a:pt x="0" y="0"/>
                </a:moveTo>
                <a:lnTo>
                  <a:pt x="11543" y="0"/>
                </a:lnTo>
                <a:lnTo>
                  <a:pt x="11543" y="53331"/>
                </a:lnTo>
                <a:lnTo>
                  <a:pt x="0" y="533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8771639" y="4085882"/>
            <a:ext cx="83113" cy="18239"/>
          </a:xfrm>
          <a:custGeom>
            <a:avLst/>
            <a:gdLst/>
            <a:ahLst/>
            <a:cxnLst/>
            <a:rect l="l" t="t" r="r" b="b"/>
            <a:pathLst>
              <a:path w="83113" h="18239">
                <a:moveTo>
                  <a:pt x="0" y="0"/>
                </a:moveTo>
                <a:lnTo>
                  <a:pt x="83113" y="0"/>
                </a:lnTo>
                <a:lnTo>
                  <a:pt x="83113" y="18239"/>
                </a:lnTo>
                <a:lnTo>
                  <a:pt x="0" y="182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8844825" y="4088191"/>
            <a:ext cx="60257" cy="47559"/>
          </a:xfrm>
          <a:custGeom>
            <a:avLst/>
            <a:gdLst/>
            <a:ahLst/>
            <a:cxnLst/>
            <a:rect l="l" t="t" r="r" b="b"/>
            <a:pathLst>
              <a:path w="60257" h="47559">
                <a:moveTo>
                  <a:pt x="0" y="0"/>
                </a:moveTo>
                <a:lnTo>
                  <a:pt x="60257" y="0"/>
                </a:lnTo>
                <a:lnTo>
                  <a:pt x="60257" y="47559"/>
                </a:lnTo>
                <a:lnTo>
                  <a:pt x="0" y="475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8997198" y="4161838"/>
            <a:ext cx="14545" cy="60257"/>
          </a:xfrm>
          <a:custGeom>
            <a:avLst/>
            <a:gdLst/>
            <a:ahLst/>
            <a:cxnLst/>
            <a:rect l="l" t="t" r="r" b="b"/>
            <a:pathLst>
              <a:path w="14545" h="60257">
                <a:moveTo>
                  <a:pt x="0" y="0"/>
                </a:moveTo>
                <a:lnTo>
                  <a:pt x="14545" y="0"/>
                </a:lnTo>
                <a:lnTo>
                  <a:pt x="14545" y="60257"/>
                </a:lnTo>
                <a:lnTo>
                  <a:pt x="0" y="602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8996044" y="4150063"/>
            <a:ext cx="64182" cy="21009"/>
          </a:xfrm>
          <a:custGeom>
            <a:avLst/>
            <a:gdLst/>
            <a:ahLst/>
            <a:cxnLst/>
            <a:rect l="l" t="t" r="r" b="b"/>
            <a:pathLst>
              <a:path w="64182" h="21009">
                <a:moveTo>
                  <a:pt x="0" y="0"/>
                </a:moveTo>
                <a:lnTo>
                  <a:pt x="64182" y="0"/>
                </a:lnTo>
                <a:lnTo>
                  <a:pt x="64182" y="21009"/>
                </a:lnTo>
                <a:lnTo>
                  <a:pt x="0" y="210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8999507" y="4180077"/>
            <a:ext cx="36246" cy="18931"/>
          </a:xfrm>
          <a:custGeom>
            <a:avLst/>
            <a:gdLst/>
            <a:ahLst/>
            <a:cxnLst/>
            <a:rect l="l" t="t" r="r" b="b"/>
            <a:pathLst>
              <a:path w="36246" h="18931">
                <a:moveTo>
                  <a:pt x="0" y="0"/>
                </a:moveTo>
                <a:lnTo>
                  <a:pt x="36246" y="0"/>
                </a:lnTo>
                <a:lnTo>
                  <a:pt x="36246" y="18931"/>
                </a:lnTo>
                <a:lnTo>
                  <a:pt x="0" y="189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9047297" y="4165532"/>
            <a:ext cx="37862" cy="36939"/>
          </a:xfrm>
          <a:custGeom>
            <a:avLst/>
            <a:gdLst/>
            <a:ahLst/>
            <a:cxnLst/>
            <a:rect l="l" t="t" r="r" b="b"/>
            <a:pathLst>
              <a:path w="37862" h="36939">
                <a:moveTo>
                  <a:pt x="0" y="0"/>
                </a:moveTo>
                <a:lnTo>
                  <a:pt x="37862" y="0"/>
                </a:lnTo>
                <a:lnTo>
                  <a:pt x="37862" y="36939"/>
                </a:lnTo>
                <a:lnTo>
                  <a:pt x="0" y="369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9084005" y="4169688"/>
            <a:ext cx="12236" cy="42942"/>
          </a:xfrm>
          <a:custGeom>
            <a:avLst/>
            <a:gdLst/>
            <a:ahLst/>
            <a:cxnLst/>
            <a:rect l="l" t="t" r="r" b="b"/>
            <a:pathLst>
              <a:path w="12236" h="42942">
                <a:moveTo>
                  <a:pt x="0" y="0"/>
                </a:moveTo>
                <a:lnTo>
                  <a:pt x="12236" y="0"/>
                </a:lnTo>
                <a:lnTo>
                  <a:pt x="12236" y="42942"/>
                </a:lnTo>
                <a:lnTo>
                  <a:pt x="0" y="4294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9087699" y="4153296"/>
            <a:ext cx="9525" cy="9525"/>
          </a:xfrm>
          <a:custGeom>
            <a:avLst/>
            <a:gdLst/>
            <a:ahLst/>
            <a:cxnLst/>
            <a:rect l="l" t="t" r="r" b="b"/>
            <a:pathLst>
              <a:path w="9525" h="9525">
                <a:moveTo>
                  <a:pt x="0" y="0"/>
                </a:moveTo>
                <a:lnTo>
                  <a:pt x="9525" y="0"/>
                </a:lnTo>
                <a:lnTo>
                  <a:pt x="9525" y="9525"/>
                </a:lnTo>
                <a:lnTo>
                  <a:pt x="0" y="952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8" name="Freeform 18"/>
          <p:cNvSpPr/>
          <p:nvPr/>
        </p:nvSpPr>
        <p:spPr>
          <a:xfrm>
            <a:off x="9097165" y="4138289"/>
            <a:ext cx="61873" cy="75956"/>
          </a:xfrm>
          <a:custGeom>
            <a:avLst/>
            <a:gdLst/>
            <a:ahLst/>
            <a:cxnLst/>
            <a:rect l="l" t="t" r="r" b="b"/>
            <a:pathLst>
              <a:path w="61873" h="75956">
                <a:moveTo>
                  <a:pt x="0" y="0"/>
                </a:moveTo>
                <a:lnTo>
                  <a:pt x="61873" y="0"/>
                </a:lnTo>
                <a:lnTo>
                  <a:pt x="61873" y="75956"/>
                </a:lnTo>
                <a:lnTo>
                  <a:pt x="0" y="7595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9" name="Freeform 19"/>
          <p:cNvSpPr/>
          <p:nvPr/>
        </p:nvSpPr>
        <p:spPr>
          <a:xfrm>
            <a:off x="9137336" y="4161146"/>
            <a:ext cx="68337" cy="101121"/>
          </a:xfrm>
          <a:custGeom>
            <a:avLst/>
            <a:gdLst/>
            <a:ahLst/>
            <a:cxnLst/>
            <a:rect l="l" t="t" r="r" b="b"/>
            <a:pathLst>
              <a:path w="68337" h="101121">
                <a:moveTo>
                  <a:pt x="0" y="0"/>
                </a:moveTo>
                <a:lnTo>
                  <a:pt x="68337" y="0"/>
                </a:lnTo>
                <a:lnTo>
                  <a:pt x="68337" y="101121"/>
                </a:lnTo>
                <a:lnTo>
                  <a:pt x="0" y="10112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0" name="Freeform 20"/>
          <p:cNvSpPr/>
          <p:nvPr/>
        </p:nvSpPr>
        <p:spPr>
          <a:xfrm>
            <a:off x="9204057" y="4151911"/>
            <a:ext cx="90501" cy="66952"/>
          </a:xfrm>
          <a:custGeom>
            <a:avLst/>
            <a:gdLst/>
            <a:ahLst/>
            <a:cxnLst/>
            <a:rect l="l" t="t" r="r" b="b"/>
            <a:pathLst>
              <a:path w="90501" h="66952">
                <a:moveTo>
                  <a:pt x="0" y="0"/>
                </a:moveTo>
                <a:lnTo>
                  <a:pt x="90501" y="0"/>
                </a:lnTo>
                <a:lnTo>
                  <a:pt x="90501" y="66952"/>
                </a:lnTo>
                <a:lnTo>
                  <a:pt x="0" y="66952"/>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9302869" y="4159991"/>
            <a:ext cx="14083" cy="50098"/>
          </a:xfrm>
          <a:custGeom>
            <a:avLst/>
            <a:gdLst/>
            <a:ahLst/>
            <a:cxnLst/>
            <a:rect l="l" t="t" r="r" b="b"/>
            <a:pathLst>
              <a:path w="14083" h="50098">
                <a:moveTo>
                  <a:pt x="0" y="0"/>
                </a:moveTo>
                <a:lnTo>
                  <a:pt x="14083" y="0"/>
                </a:lnTo>
                <a:lnTo>
                  <a:pt x="14083" y="50099"/>
                </a:lnTo>
                <a:lnTo>
                  <a:pt x="0" y="5009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9324340" y="4143600"/>
            <a:ext cx="13391" cy="51715"/>
          </a:xfrm>
          <a:custGeom>
            <a:avLst/>
            <a:gdLst/>
            <a:ahLst/>
            <a:cxnLst/>
            <a:rect l="l" t="t" r="r" b="b"/>
            <a:pathLst>
              <a:path w="13391" h="51715">
                <a:moveTo>
                  <a:pt x="0" y="0"/>
                </a:moveTo>
                <a:lnTo>
                  <a:pt x="13390" y="0"/>
                </a:lnTo>
                <a:lnTo>
                  <a:pt x="13390" y="51714"/>
                </a:lnTo>
                <a:lnTo>
                  <a:pt x="0" y="51714"/>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9285092" y="4165070"/>
            <a:ext cx="74571" cy="22856"/>
          </a:xfrm>
          <a:custGeom>
            <a:avLst/>
            <a:gdLst/>
            <a:ahLst/>
            <a:cxnLst/>
            <a:rect l="l" t="t" r="r" b="b"/>
            <a:pathLst>
              <a:path w="74571" h="22856">
                <a:moveTo>
                  <a:pt x="0" y="0"/>
                </a:moveTo>
                <a:lnTo>
                  <a:pt x="74571" y="0"/>
                </a:lnTo>
                <a:lnTo>
                  <a:pt x="74571" y="22856"/>
                </a:lnTo>
                <a:lnTo>
                  <a:pt x="0" y="22856"/>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9296867" y="4179384"/>
            <a:ext cx="78034" cy="18469"/>
          </a:xfrm>
          <a:custGeom>
            <a:avLst/>
            <a:gdLst/>
            <a:ahLst/>
            <a:cxnLst/>
            <a:rect l="l" t="t" r="r" b="b"/>
            <a:pathLst>
              <a:path w="78034" h="18469">
                <a:moveTo>
                  <a:pt x="0" y="0"/>
                </a:moveTo>
                <a:lnTo>
                  <a:pt x="78034" y="0"/>
                </a:lnTo>
                <a:lnTo>
                  <a:pt x="78034" y="18469"/>
                </a:lnTo>
                <a:lnTo>
                  <a:pt x="0" y="18469"/>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9390138" y="4159760"/>
            <a:ext cx="15006" cy="60718"/>
          </a:xfrm>
          <a:custGeom>
            <a:avLst/>
            <a:gdLst/>
            <a:ahLst/>
            <a:cxnLst/>
            <a:rect l="l" t="t" r="r" b="b"/>
            <a:pathLst>
              <a:path w="15006" h="60718">
                <a:moveTo>
                  <a:pt x="0" y="0"/>
                </a:moveTo>
                <a:lnTo>
                  <a:pt x="15006" y="0"/>
                </a:lnTo>
                <a:lnTo>
                  <a:pt x="15006" y="60719"/>
                </a:lnTo>
                <a:lnTo>
                  <a:pt x="0" y="60719"/>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en-US"/>
          </a:p>
        </p:txBody>
      </p:sp>
      <p:sp>
        <p:nvSpPr>
          <p:cNvPr id="26" name="Freeform 26"/>
          <p:cNvSpPr/>
          <p:nvPr/>
        </p:nvSpPr>
        <p:spPr>
          <a:xfrm>
            <a:off x="8535922" y="4464046"/>
            <a:ext cx="89577" cy="51484"/>
          </a:xfrm>
          <a:custGeom>
            <a:avLst/>
            <a:gdLst/>
            <a:ahLst/>
            <a:cxnLst/>
            <a:rect l="l" t="t" r="r" b="b"/>
            <a:pathLst>
              <a:path w="89577" h="51484">
                <a:moveTo>
                  <a:pt x="0" y="0"/>
                </a:moveTo>
                <a:lnTo>
                  <a:pt x="89577" y="0"/>
                </a:lnTo>
                <a:lnTo>
                  <a:pt x="89577" y="51484"/>
                </a:lnTo>
                <a:lnTo>
                  <a:pt x="0" y="51484"/>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7" name="Freeform 27"/>
          <p:cNvSpPr/>
          <p:nvPr/>
        </p:nvSpPr>
        <p:spPr>
          <a:xfrm>
            <a:off x="8608414" y="4462660"/>
            <a:ext cx="45712" cy="53331"/>
          </a:xfrm>
          <a:custGeom>
            <a:avLst/>
            <a:gdLst/>
            <a:ahLst/>
            <a:cxnLst/>
            <a:rect l="l" t="t" r="r" b="b"/>
            <a:pathLst>
              <a:path w="45712" h="53331">
                <a:moveTo>
                  <a:pt x="0" y="0"/>
                </a:moveTo>
                <a:lnTo>
                  <a:pt x="45712" y="0"/>
                </a:lnTo>
                <a:lnTo>
                  <a:pt x="45712" y="53331"/>
                </a:lnTo>
                <a:lnTo>
                  <a:pt x="0" y="53331"/>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en-US"/>
          </a:p>
        </p:txBody>
      </p:sp>
      <p:sp>
        <p:nvSpPr>
          <p:cNvPr id="28" name="Freeform 28"/>
          <p:cNvSpPr/>
          <p:nvPr/>
        </p:nvSpPr>
        <p:spPr>
          <a:xfrm>
            <a:off x="8668672" y="4461507"/>
            <a:ext cx="92809" cy="53562"/>
          </a:xfrm>
          <a:custGeom>
            <a:avLst/>
            <a:gdLst/>
            <a:ahLst/>
            <a:cxnLst/>
            <a:rect l="l" t="t" r="r" b="b"/>
            <a:pathLst>
              <a:path w="92809" h="53562">
                <a:moveTo>
                  <a:pt x="0" y="0"/>
                </a:moveTo>
                <a:lnTo>
                  <a:pt x="92809" y="0"/>
                </a:lnTo>
                <a:lnTo>
                  <a:pt x="92809" y="53561"/>
                </a:lnTo>
                <a:lnTo>
                  <a:pt x="0" y="53561"/>
                </a:lnTo>
                <a:lnTo>
                  <a:pt x="0" y="0"/>
                </a:lnTo>
                <a:close/>
              </a:path>
            </a:pathLst>
          </a:custGeom>
          <a:blipFill>
            <a:blip r:embed="rId47">
              <a:extLst>
                <a:ext uri="{96DAC541-7B7A-43D3-8B79-37D633B846F1}">
                  <asvg:svgBlip xmlns:asvg="http://schemas.microsoft.com/office/drawing/2016/SVG/main" r:embed="rId48"/>
                </a:ext>
              </a:extLst>
            </a:blip>
            <a:stretch>
              <a:fillRect/>
            </a:stretch>
          </a:blipFill>
        </p:spPr>
        <p:txBody>
          <a:bodyPr/>
          <a:lstStyle/>
          <a:p>
            <a:endParaRPr lang="en-US"/>
          </a:p>
        </p:txBody>
      </p:sp>
      <p:sp>
        <p:nvSpPr>
          <p:cNvPr id="29" name="Freeform 29"/>
          <p:cNvSpPr/>
          <p:nvPr/>
        </p:nvSpPr>
        <p:spPr>
          <a:xfrm>
            <a:off x="8749014" y="4456427"/>
            <a:ext cx="66952" cy="52638"/>
          </a:xfrm>
          <a:custGeom>
            <a:avLst/>
            <a:gdLst/>
            <a:ahLst/>
            <a:cxnLst/>
            <a:rect l="l" t="t" r="r" b="b"/>
            <a:pathLst>
              <a:path w="66952" h="52638">
                <a:moveTo>
                  <a:pt x="0" y="0"/>
                </a:moveTo>
                <a:lnTo>
                  <a:pt x="66952" y="0"/>
                </a:lnTo>
                <a:lnTo>
                  <a:pt x="66952" y="52639"/>
                </a:lnTo>
                <a:lnTo>
                  <a:pt x="0" y="52639"/>
                </a:lnTo>
                <a:lnTo>
                  <a:pt x="0" y="0"/>
                </a:lnTo>
                <a:close/>
              </a:path>
            </a:pathLst>
          </a:custGeom>
          <a:blipFill>
            <a:blip r:embed="rId49">
              <a:extLst>
                <a:ext uri="{96DAC541-7B7A-43D3-8B79-37D633B846F1}">
                  <asvg:svgBlip xmlns:asvg="http://schemas.microsoft.com/office/drawing/2016/SVG/main" r:embed="rId50"/>
                </a:ext>
              </a:extLst>
            </a:blip>
            <a:stretch>
              <a:fillRect/>
            </a:stretch>
          </a:blipFill>
        </p:spPr>
        <p:txBody>
          <a:bodyPr/>
          <a:lstStyle/>
          <a:p>
            <a:endParaRPr lang="en-US"/>
          </a:p>
        </p:txBody>
      </p:sp>
      <p:sp>
        <p:nvSpPr>
          <p:cNvPr id="30" name="Freeform 30"/>
          <p:cNvSpPr/>
          <p:nvPr/>
        </p:nvSpPr>
        <p:spPr>
          <a:xfrm>
            <a:off x="8823815" y="4563089"/>
            <a:ext cx="53792" cy="36247"/>
          </a:xfrm>
          <a:custGeom>
            <a:avLst/>
            <a:gdLst/>
            <a:ahLst/>
            <a:cxnLst/>
            <a:rect l="l" t="t" r="r" b="b"/>
            <a:pathLst>
              <a:path w="53792" h="36247">
                <a:moveTo>
                  <a:pt x="0" y="0"/>
                </a:moveTo>
                <a:lnTo>
                  <a:pt x="53793" y="0"/>
                </a:lnTo>
                <a:lnTo>
                  <a:pt x="53793" y="36247"/>
                </a:lnTo>
                <a:lnTo>
                  <a:pt x="0" y="36247"/>
                </a:lnTo>
                <a:lnTo>
                  <a:pt x="0" y="0"/>
                </a:lnTo>
                <a:close/>
              </a:path>
            </a:pathLst>
          </a:custGeom>
          <a:blipFill>
            <a:blip r:embed="rId51">
              <a:extLst>
                <a:ext uri="{96DAC541-7B7A-43D3-8B79-37D633B846F1}">
                  <asvg:svgBlip xmlns:asvg="http://schemas.microsoft.com/office/drawing/2016/SVG/main" r:embed="rId52"/>
                </a:ext>
              </a:extLst>
            </a:blip>
            <a:stretch>
              <a:fillRect/>
            </a:stretch>
          </a:blipFill>
        </p:spPr>
        <p:txBody>
          <a:bodyPr/>
          <a:lstStyle/>
          <a:p>
            <a:endParaRPr lang="en-US"/>
          </a:p>
        </p:txBody>
      </p:sp>
      <p:sp>
        <p:nvSpPr>
          <p:cNvPr id="31" name="Freeform 31"/>
          <p:cNvSpPr/>
          <p:nvPr/>
        </p:nvSpPr>
        <p:spPr>
          <a:xfrm>
            <a:off x="8876223" y="4566782"/>
            <a:ext cx="69030" cy="44558"/>
          </a:xfrm>
          <a:custGeom>
            <a:avLst/>
            <a:gdLst/>
            <a:ahLst/>
            <a:cxnLst/>
            <a:rect l="l" t="t" r="r" b="b"/>
            <a:pathLst>
              <a:path w="69030" h="44558">
                <a:moveTo>
                  <a:pt x="0" y="0"/>
                </a:moveTo>
                <a:lnTo>
                  <a:pt x="69030" y="0"/>
                </a:lnTo>
                <a:lnTo>
                  <a:pt x="69030" y="44558"/>
                </a:lnTo>
                <a:lnTo>
                  <a:pt x="0" y="44558"/>
                </a:lnTo>
                <a:lnTo>
                  <a:pt x="0" y="0"/>
                </a:lnTo>
                <a:close/>
              </a:path>
            </a:pathLst>
          </a:custGeom>
          <a:blipFill>
            <a:blip r:embed="rId53">
              <a:extLst>
                <a:ext uri="{96DAC541-7B7A-43D3-8B79-37D633B846F1}">
                  <asvg:svgBlip xmlns:asvg="http://schemas.microsoft.com/office/drawing/2016/SVG/main" r:embed="rId54"/>
                </a:ext>
              </a:extLst>
            </a:blip>
            <a:stretch>
              <a:fillRect/>
            </a:stretch>
          </a:blipFill>
        </p:spPr>
        <p:txBody>
          <a:bodyPr/>
          <a:lstStyle/>
          <a:p>
            <a:endParaRPr lang="en-US"/>
          </a:p>
        </p:txBody>
      </p:sp>
      <p:sp>
        <p:nvSpPr>
          <p:cNvPr id="32" name="Freeform 32"/>
          <p:cNvSpPr/>
          <p:nvPr/>
        </p:nvSpPr>
        <p:spPr>
          <a:xfrm>
            <a:off x="8654127" y="4559856"/>
            <a:ext cx="58641" cy="54947"/>
          </a:xfrm>
          <a:custGeom>
            <a:avLst/>
            <a:gdLst/>
            <a:ahLst/>
            <a:cxnLst/>
            <a:rect l="l" t="t" r="r" b="b"/>
            <a:pathLst>
              <a:path w="58641" h="54947">
                <a:moveTo>
                  <a:pt x="0" y="0"/>
                </a:moveTo>
                <a:lnTo>
                  <a:pt x="58641" y="0"/>
                </a:lnTo>
                <a:lnTo>
                  <a:pt x="58641" y="54947"/>
                </a:lnTo>
                <a:lnTo>
                  <a:pt x="0" y="54947"/>
                </a:lnTo>
                <a:lnTo>
                  <a:pt x="0" y="0"/>
                </a:lnTo>
                <a:close/>
              </a:path>
            </a:pathLst>
          </a:custGeom>
          <a:blipFill>
            <a:blip r:embed="rId55">
              <a:extLst>
                <a:ext uri="{96DAC541-7B7A-43D3-8B79-37D633B846F1}">
                  <asvg:svgBlip xmlns:asvg="http://schemas.microsoft.com/office/drawing/2016/SVG/main" r:embed="rId56"/>
                </a:ext>
              </a:extLst>
            </a:blip>
            <a:stretch>
              <a:fillRect/>
            </a:stretch>
          </a:blipFill>
        </p:spPr>
        <p:txBody>
          <a:bodyPr/>
          <a:lstStyle/>
          <a:p>
            <a:endParaRPr lang="en-US"/>
          </a:p>
        </p:txBody>
      </p:sp>
      <p:sp>
        <p:nvSpPr>
          <p:cNvPr id="33" name="Freeform 33"/>
          <p:cNvSpPr/>
          <p:nvPr/>
        </p:nvSpPr>
        <p:spPr>
          <a:xfrm>
            <a:off x="8705611" y="4560549"/>
            <a:ext cx="40864" cy="55409"/>
          </a:xfrm>
          <a:custGeom>
            <a:avLst/>
            <a:gdLst/>
            <a:ahLst/>
            <a:cxnLst/>
            <a:rect l="l" t="t" r="r" b="b"/>
            <a:pathLst>
              <a:path w="40864" h="55409">
                <a:moveTo>
                  <a:pt x="0" y="0"/>
                </a:moveTo>
                <a:lnTo>
                  <a:pt x="40864" y="0"/>
                </a:lnTo>
                <a:lnTo>
                  <a:pt x="40864" y="55409"/>
                </a:lnTo>
                <a:lnTo>
                  <a:pt x="0" y="55409"/>
                </a:lnTo>
                <a:lnTo>
                  <a:pt x="0" y="0"/>
                </a:lnTo>
                <a:close/>
              </a:path>
            </a:pathLst>
          </a:custGeom>
          <a:blipFill>
            <a:blip r:embed="rId57">
              <a:extLst>
                <a:ext uri="{96DAC541-7B7A-43D3-8B79-37D633B846F1}">
                  <asvg:svgBlip xmlns:asvg="http://schemas.microsoft.com/office/drawing/2016/SVG/main" r:embed="rId58"/>
                </a:ext>
              </a:extLst>
            </a:blip>
            <a:stretch>
              <a:fillRect/>
            </a:stretch>
          </a:blipFill>
        </p:spPr>
        <p:txBody>
          <a:bodyPr/>
          <a:lstStyle/>
          <a:p>
            <a:endParaRPr lang="en-US"/>
          </a:p>
        </p:txBody>
      </p:sp>
      <p:sp>
        <p:nvSpPr>
          <p:cNvPr id="34" name="Freeform 34"/>
          <p:cNvSpPr/>
          <p:nvPr/>
        </p:nvSpPr>
        <p:spPr>
          <a:xfrm>
            <a:off x="8744628" y="4566090"/>
            <a:ext cx="16623" cy="39710"/>
          </a:xfrm>
          <a:custGeom>
            <a:avLst/>
            <a:gdLst/>
            <a:ahLst/>
            <a:cxnLst/>
            <a:rect l="l" t="t" r="r" b="b"/>
            <a:pathLst>
              <a:path w="16623" h="39710">
                <a:moveTo>
                  <a:pt x="0" y="0"/>
                </a:moveTo>
                <a:lnTo>
                  <a:pt x="16622" y="0"/>
                </a:lnTo>
                <a:lnTo>
                  <a:pt x="16622" y="39710"/>
                </a:lnTo>
                <a:lnTo>
                  <a:pt x="0" y="39710"/>
                </a:lnTo>
                <a:lnTo>
                  <a:pt x="0" y="0"/>
                </a:lnTo>
                <a:close/>
              </a:path>
            </a:pathLst>
          </a:custGeom>
          <a:blipFill>
            <a:blip r:embed="rId59">
              <a:extLst>
                <a:ext uri="{96DAC541-7B7A-43D3-8B79-37D633B846F1}">
                  <asvg:svgBlip xmlns:asvg="http://schemas.microsoft.com/office/drawing/2016/SVG/main" r:embed="rId60"/>
                </a:ext>
              </a:extLst>
            </a:blip>
            <a:stretch>
              <a:fillRect/>
            </a:stretch>
          </a:blipFill>
        </p:spPr>
        <p:txBody>
          <a:bodyPr/>
          <a:lstStyle/>
          <a:p>
            <a:endParaRPr lang="en-US"/>
          </a:p>
        </p:txBody>
      </p:sp>
      <p:sp>
        <p:nvSpPr>
          <p:cNvPr id="35" name="Freeform 35"/>
          <p:cNvSpPr/>
          <p:nvPr/>
        </p:nvSpPr>
        <p:spPr>
          <a:xfrm>
            <a:off x="8742550" y="4554085"/>
            <a:ext cx="30706" cy="27242"/>
          </a:xfrm>
          <a:custGeom>
            <a:avLst/>
            <a:gdLst/>
            <a:ahLst/>
            <a:cxnLst/>
            <a:rect l="l" t="t" r="r" b="b"/>
            <a:pathLst>
              <a:path w="30706" h="27242">
                <a:moveTo>
                  <a:pt x="0" y="0"/>
                </a:moveTo>
                <a:lnTo>
                  <a:pt x="30705" y="0"/>
                </a:lnTo>
                <a:lnTo>
                  <a:pt x="30705" y="27242"/>
                </a:lnTo>
                <a:lnTo>
                  <a:pt x="0" y="27242"/>
                </a:lnTo>
                <a:lnTo>
                  <a:pt x="0" y="0"/>
                </a:lnTo>
                <a:close/>
              </a:path>
            </a:pathLst>
          </a:custGeom>
          <a:blipFill>
            <a:blip r:embed="rId61">
              <a:extLst>
                <a:ext uri="{96DAC541-7B7A-43D3-8B79-37D633B846F1}">
                  <asvg:svgBlip xmlns:asvg="http://schemas.microsoft.com/office/drawing/2016/SVG/main" r:embed="rId62"/>
                </a:ext>
              </a:extLst>
            </a:blip>
            <a:stretch>
              <a:fillRect/>
            </a:stretch>
          </a:blipFill>
        </p:spPr>
        <p:txBody>
          <a:bodyPr/>
          <a:lstStyle/>
          <a:p>
            <a:endParaRPr lang="en-US"/>
          </a:p>
        </p:txBody>
      </p:sp>
      <p:sp>
        <p:nvSpPr>
          <p:cNvPr id="36" name="Freeform 36"/>
          <p:cNvSpPr/>
          <p:nvPr/>
        </p:nvSpPr>
        <p:spPr>
          <a:xfrm>
            <a:off x="8744397" y="4572093"/>
            <a:ext cx="37632" cy="27012"/>
          </a:xfrm>
          <a:custGeom>
            <a:avLst/>
            <a:gdLst/>
            <a:ahLst/>
            <a:cxnLst/>
            <a:rect l="l" t="t" r="r" b="b"/>
            <a:pathLst>
              <a:path w="37632" h="27012">
                <a:moveTo>
                  <a:pt x="0" y="0"/>
                </a:moveTo>
                <a:lnTo>
                  <a:pt x="37632" y="0"/>
                </a:lnTo>
                <a:lnTo>
                  <a:pt x="37632" y="27011"/>
                </a:lnTo>
                <a:lnTo>
                  <a:pt x="0" y="27011"/>
                </a:lnTo>
                <a:lnTo>
                  <a:pt x="0" y="0"/>
                </a:lnTo>
                <a:close/>
              </a:path>
            </a:pathLst>
          </a:custGeom>
          <a:blipFill>
            <a:blip r:embed="rId63">
              <a:extLst>
                <a:ext uri="{96DAC541-7B7A-43D3-8B79-37D633B846F1}">
                  <asvg:svgBlip xmlns:asvg="http://schemas.microsoft.com/office/drawing/2016/SVG/main" r:embed="rId64"/>
                </a:ext>
              </a:extLst>
            </a:blip>
            <a:stretch>
              <a:fillRect/>
            </a:stretch>
          </a:blipFill>
        </p:spPr>
        <p:txBody>
          <a:bodyPr/>
          <a:lstStyle/>
          <a:p>
            <a:endParaRPr lang="en-US"/>
          </a:p>
        </p:txBody>
      </p:sp>
      <p:sp>
        <p:nvSpPr>
          <p:cNvPr id="37" name="Freeform 37"/>
          <p:cNvSpPr/>
          <p:nvPr/>
        </p:nvSpPr>
        <p:spPr>
          <a:xfrm>
            <a:off x="8479128" y="4558702"/>
            <a:ext cx="50791" cy="51484"/>
          </a:xfrm>
          <a:custGeom>
            <a:avLst/>
            <a:gdLst/>
            <a:ahLst/>
            <a:cxnLst/>
            <a:rect l="l" t="t" r="r" b="b"/>
            <a:pathLst>
              <a:path w="50791" h="51484">
                <a:moveTo>
                  <a:pt x="0" y="0"/>
                </a:moveTo>
                <a:lnTo>
                  <a:pt x="50791" y="0"/>
                </a:lnTo>
                <a:lnTo>
                  <a:pt x="50791" y="51484"/>
                </a:lnTo>
                <a:lnTo>
                  <a:pt x="0" y="51484"/>
                </a:lnTo>
                <a:lnTo>
                  <a:pt x="0" y="0"/>
                </a:lnTo>
                <a:close/>
              </a:path>
            </a:pathLst>
          </a:custGeom>
          <a:blipFill>
            <a:blip r:embed="rId65">
              <a:extLst>
                <a:ext uri="{96DAC541-7B7A-43D3-8B79-37D633B846F1}">
                  <asvg:svgBlip xmlns:asvg="http://schemas.microsoft.com/office/drawing/2016/SVG/main" r:embed="rId66"/>
                </a:ext>
              </a:extLst>
            </a:blip>
            <a:stretch>
              <a:fillRect/>
            </a:stretch>
          </a:blipFill>
        </p:spPr>
        <p:txBody>
          <a:bodyPr/>
          <a:lstStyle/>
          <a:p>
            <a:endParaRPr lang="en-US"/>
          </a:p>
        </p:txBody>
      </p:sp>
      <p:sp>
        <p:nvSpPr>
          <p:cNvPr id="38" name="Freeform 38"/>
          <p:cNvSpPr/>
          <p:nvPr/>
        </p:nvSpPr>
        <p:spPr>
          <a:xfrm>
            <a:off x="8552082" y="4565628"/>
            <a:ext cx="49175" cy="49406"/>
          </a:xfrm>
          <a:custGeom>
            <a:avLst/>
            <a:gdLst/>
            <a:ahLst/>
            <a:cxnLst/>
            <a:rect l="l" t="t" r="r" b="b"/>
            <a:pathLst>
              <a:path w="49175" h="49406">
                <a:moveTo>
                  <a:pt x="0" y="0"/>
                </a:moveTo>
                <a:lnTo>
                  <a:pt x="49176" y="0"/>
                </a:lnTo>
                <a:lnTo>
                  <a:pt x="49176" y="49406"/>
                </a:lnTo>
                <a:lnTo>
                  <a:pt x="0" y="49406"/>
                </a:lnTo>
                <a:lnTo>
                  <a:pt x="0" y="0"/>
                </a:lnTo>
                <a:close/>
              </a:path>
            </a:pathLst>
          </a:custGeom>
          <a:blipFill>
            <a:blip r:embed="rId67">
              <a:extLst>
                <a:ext uri="{96DAC541-7B7A-43D3-8B79-37D633B846F1}">
                  <asvg:svgBlip xmlns:asvg="http://schemas.microsoft.com/office/drawing/2016/SVG/main" r:embed="rId68"/>
                </a:ext>
              </a:extLst>
            </a:blip>
            <a:stretch>
              <a:fillRect/>
            </a:stretch>
          </a:blipFill>
        </p:spPr>
        <p:txBody>
          <a:bodyPr/>
          <a:lstStyle/>
          <a:p>
            <a:endParaRPr lang="en-US"/>
          </a:p>
        </p:txBody>
      </p:sp>
      <p:grpSp>
        <p:nvGrpSpPr>
          <p:cNvPr id="39" name="Group 39"/>
          <p:cNvGrpSpPr/>
          <p:nvPr/>
        </p:nvGrpSpPr>
        <p:grpSpPr>
          <a:xfrm>
            <a:off x="360207" y="3148599"/>
            <a:ext cx="3253985" cy="3628452"/>
            <a:chOff x="0" y="0"/>
            <a:chExt cx="2775668" cy="3724147"/>
          </a:xfrm>
        </p:grpSpPr>
        <p:sp>
          <p:nvSpPr>
            <p:cNvPr id="40" name="Freeform 40"/>
            <p:cNvSpPr/>
            <p:nvPr/>
          </p:nvSpPr>
          <p:spPr>
            <a:xfrm>
              <a:off x="0" y="0"/>
              <a:ext cx="2775712" cy="3724183"/>
            </a:xfrm>
            <a:custGeom>
              <a:avLst/>
              <a:gdLst/>
              <a:ahLst/>
              <a:cxnLst/>
              <a:rect l="l" t="t" r="r" b="b"/>
              <a:pathLst>
                <a:path w="2775712" h="3724183">
                  <a:moveTo>
                    <a:pt x="0" y="0"/>
                  </a:moveTo>
                  <a:lnTo>
                    <a:pt x="2775712" y="0"/>
                  </a:lnTo>
                  <a:lnTo>
                    <a:pt x="2775712" y="3724183"/>
                  </a:lnTo>
                  <a:lnTo>
                    <a:pt x="0" y="3724183"/>
                  </a:lnTo>
                  <a:lnTo>
                    <a:pt x="0" y="0"/>
                  </a:lnTo>
                  <a:close/>
                </a:path>
              </a:pathLst>
            </a:custGeom>
            <a:blipFill>
              <a:blip r:embed="rId69"/>
              <a:stretch>
                <a:fillRect t="-2634" b="-2635"/>
              </a:stretch>
            </a:blipFill>
          </p:spPr>
          <p:txBody>
            <a:bodyPr/>
            <a:lstStyle/>
            <a:p>
              <a:endParaRPr lang="en-US"/>
            </a:p>
          </p:txBody>
        </p:sp>
      </p:grpSp>
      <p:grpSp>
        <p:nvGrpSpPr>
          <p:cNvPr id="41" name="Group 41"/>
          <p:cNvGrpSpPr/>
          <p:nvPr/>
        </p:nvGrpSpPr>
        <p:grpSpPr>
          <a:xfrm>
            <a:off x="5293355" y="1934050"/>
            <a:ext cx="1319646" cy="5199630"/>
            <a:chOff x="0" y="0"/>
            <a:chExt cx="1759528" cy="6932840"/>
          </a:xfrm>
        </p:grpSpPr>
        <p:sp>
          <p:nvSpPr>
            <p:cNvPr id="42" name="Freeform 42"/>
            <p:cNvSpPr/>
            <p:nvPr/>
          </p:nvSpPr>
          <p:spPr>
            <a:xfrm>
              <a:off x="0" y="0"/>
              <a:ext cx="1759585" cy="6932803"/>
            </a:xfrm>
            <a:custGeom>
              <a:avLst/>
              <a:gdLst/>
              <a:ahLst/>
              <a:cxnLst/>
              <a:rect l="l" t="t" r="r" b="b"/>
              <a:pathLst>
                <a:path w="1759585" h="6932803">
                  <a:moveTo>
                    <a:pt x="0" y="0"/>
                  </a:moveTo>
                  <a:lnTo>
                    <a:pt x="1759585" y="0"/>
                  </a:lnTo>
                  <a:lnTo>
                    <a:pt x="1759585" y="6932803"/>
                  </a:lnTo>
                  <a:lnTo>
                    <a:pt x="0" y="6932803"/>
                  </a:lnTo>
                  <a:lnTo>
                    <a:pt x="0" y="0"/>
                  </a:lnTo>
                  <a:close/>
                </a:path>
              </a:pathLst>
            </a:custGeom>
            <a:blipFill>
              <a:blip r:embed="rId70"/>
              <a:stretch>
                <a:fillRect r="3"/>
              </a:stretch>
            </a:blipFill>
          </p:spPr>
          <p:txBody>
            <a:bodyPr/>
            <a:lstStyle/>
            <a:p>
              <a:endParaRPr lang="en-US"/>
            </a:p>
          </p:txBody>
        </p:sp>
      </p:grpSp>
      <p:sp>
        <p:nvSpPr>
          <p:cNvPr id="43" name="Freeform 43"/>
          <p:cNvSpPr/>
          <p:nvPr/>
        </p:nvSpPr>
        <p:spPr>
          <a:xfrm>
            <a:off x="5629639" y="3309623"/>
            <a:ext cx="444526" cy="444526"/>
          </a:xfrm>
          <a:custGeom>
            <a:avLst/>
            <a:gdLst/>
            <a:ahLst/>
            <a:cxnLst/>
            <a:rect l="l" t="t" r="r" b="b"/>
            <a:pathLst>
              <a:path w="444526" h="444526">
                <a:moveTo>
                  <a:pt x="0" y="0"/>
                </a:moveTo>
                <a:lnTo>
                  <a:pt x="444526" y="0"/>
                </a:lnTo>
                <a:lnTo>
                  <a:pt x="444526" y="444526"/>
                </a:lnTo>
                <a:lnTo>
                  <a:pt x="0" y="444526"/>
                </a:lnTo>
                <a:lnTo>
                  <a:pt x="0" y="0"/>
                </a:lnTo>
                <a:close/>
              </a:path>
            </a:pathLst>
          </a:custGeom>
          <a:blipFill>
            <a:blip r:embed="rId71">
              <a:extLst>
                <a:ext uri="{96DAC541-7B7A-43D3-8B79-37D633B846F1}">
                  <asvg:svgBlip xmlns:asvg="http://schemas.microsoft.com/office/drawing/2016/SVG/main" r:embed="rId72"/>
                </a:ext>
              </a:extLst>
            </a:blip>
            <a:stretch>
              <a:fillRect/>
            </a:stretch>
          </a:blipFill>
        </p:spPr>
        <p:txBody>
          <a:bodyPr/>
          <a:lstStyle/>
          <a:p>
            <a:endParaRPr lang="en-US"/>
          </a:p>
        </p:txBody>
      </p:sp>
      <p:sp>
        <p:nvSpPr>
          <p:cNvPr id="44" name="Freeform 44"/>
          <p:cNvSpPr/>
          <p:nvPr/>
        </p:nvSpPr>
        <p:spPr>
          <a:xfrm rot="482898">
            <a:off x="6396325" y="5527618"/>
            <a:ext cx="283086" cy="535042"/>
          </a:xfrm>
          <a:custGeom>
            <a:avLst/>
            <a:gdLst/>
            <a:ahLst/>
            <a:cxnLst/>
            <a:rect l="l" t="t" r="r" b="b"/>
            <a:pathLst>
              <a:path w="283086" h="535042">
                <a:moveTo>
                  <a:pt x="0" y="0"/>
                </a:moveTo>
                <a:lnTo>
                  <a:pt x="283086" y="0"/>
                </a:lnTo>
                <a:lnTo>
                  <a:pt x="283086" y="535042"/>
                </a:lnTo>
                <a:lnTo>
                  <a:pt x="0" y="535042"/>
                </a:lnTo>
                <a:lnTo>
                  <a:pt x="0" y="0"/>
                </a:lnTo>
                <a:close/>
              </a:path>
            </a:pathLst>
          </a:custGeom>
          <a:blipFill>
            <a:blip r:embed="rId73">
              <a:extLst>
                <a:ext uri="{96DAC541-7B7A-43D3-8B79-37D633B846F1}">
                  <asvg:svgBlip xmlns:asvg="http://schemas.microsoft.com/office/drawing/2016/SVG/main" r:embed="rId74"/>
                </a:ext>
              </a:extLst>
            </a:blip>
            <a:stretch>
              <a:fillRect/>
            </a:stretch>
          </a:blipFill>
        </p:spPr>
        <p:txBody>
          <a:bodyPr/>
          <a:lstStyle/>
          <a:p>
            <a:endParaRPr lang="en-US"/>
          </a:p>
        </p:txBody>
      </p:sp>
      <p:sp>
        <p:nvSpPr>
          <p:cNvPr id="45" name="TextBox 45"/>
          <p:cNvSpPr txBox="1"/>
          <p:nvPr/>
        </p:nvSpPr>
        <p:spPr>
          <a:xfrm>
            <a:off x="7380490" y="2480633"/>
            <a:ext cx="1823567" cy="1458341"/>
          </a:xfrm>
          <a:prstGeom prst="rect">
            <a:avLst/>
          </a:prstGeom>
        </p:spPr>
        <p:txBody>
          <a:bodyPr lIns="0" tIns="0" rIns="0" bIns="0" rtlCol="0" anchor="t">
            <a:spAutoFit/>
          </a:bodyPr>
          <a:lstStyle/>
          <a:p>
            <a:pPr algn="ctr">
              <a:lnSpc>
                <a:spcPts val="1941"/>
              </a:lnSpc>
            </a:pPr>
            <a:r>
              <a:rPr lang="en-US" sz="2000" spc="18">
                <a:solidFill>
                  <a:srgbClr val="181818"/>
                </a:solidFill>
                <a:latin typeface="Roboto Bold"/>
              </a:rPr>
              <a:t>Have at least two staff people trained on how to properly read a thermometer. </a:t>
            </a:r>
          </a:p>
        </p:txBody>
      </p:sp>
      <p:sp>
        <p:nvSpPr>
          <p:cNvPr id="46" name="Freeform 46"/>
          <p:cNvSpPr/>
          <p:nvPr/>
        </p:nvSpPr>
        <p:spPr>
          <a:xfrm>
            <a:off x="780782" y="256655"/>
            <a:ext cx="2275361" cy="2773889"/>
          </a:xfrm>
          <a:custGeom>
            <a:avLst/>
            <a:gdLst/>
            <a:ahLst/>
            <a:cxnLst/>
            <a:rect l="l" t="t" r="r" b="b"/>
            <a:pathLst>
              <a:path w="2275361" h="2773889">
                <a:moveTo>
                  <a:pt x="0" y="0"/>
                </a:moveTo>
                <a:lnTo>
                  <a:pt x="2275361" y="0"/>
                </a:lnTo>
                <a:lnTo>
                  <a:pt x="2275361" y="2773889"/>
                </a:lnTo>
                <a:lnTo>
                  <a:pt x="0" y="2773889"/>
                </a:lnTo>
                <a:lnTo>
                  <a:pt x="0" y="0"/>
                </a:lnTo>
                <a:close/>
              </a:path>
            </a:pathLst>
          </a:custGeom>
          <a:solidFill>
            <a:srgbClr val="E3F2CF"/>
          </a:solidFill>
        </p:spPr>
        <p:txBody>
          <a:bodyPr/>
          <a:lstStyle/>
          <a:p>
            <a:endParaRPr lang="en-US"/>
          </a:p>
        </p:txBody>
      </p:sp>
      <p:sp>
        <p:nvSpPr>
          <p:cNvPr id="47" name="TextBox 47"/>
          <p:cNvSpPr txBox="1"/>
          <p:nvPr/>
        </p:nvSpPr>
        <p:spPr>
          <a:xfrm>
            <a:off x="4581407" y="677394"/>
            <a:ext cx="4709630" cy="1149526"/>
          </a:xfrm>
          <a:prstGeom prst="rect">
            <a:avLst/>
          </a:prstGeom>
        </p:spPr>
        <p:txBody>
          <a:bodyPr lIns="0" tIns="0" rIns="0" bIns="0" rtlCol="0" anchor="t">
            <a:spAutoFit/>
          </a:bodyPr>
          <a:lstStyle/>
          <a:p>
            <a:pPr algn="r">
              <a:lnSpc>
                <a:spcPts val="4562"/>
              </a:lnSpc>
            </a:pPr>
            <a:r>
              <a:rPr lang="en-US" sz="3802">
                <a:solidFill>
                  <a:srgbClr val="181818"/>
                </a:solidFill>
                <a:latin typeface="Roboto Bold"/>
              </a:rPr>
              <a:t>READING THERMOMETERS</a:t>
            </a:r>
          </a:p>
        </p:txBody>
      </p:sp>
      <p:sp>
        <p:nvSpPr>
          <p:cNvPr id="48" name="TextBox 48"/>
          <p:cNvSpPr txBox="1"/>
          <p:nvPr/>
        </p:nvSpPr>
        <p:spPr>
          <a:xfrm>
            <a:off x="974777" y="655683"/>
            <a:ext cx="1887372" cy="1058913"/>
          </a:xfrm>
          <a:prstGeom prst="rect">
            <a:avLst/>
          </a:prstGeom>
        </p:spPr>
        <p:txBody>
          <a:bodyPr lIns="0" tIns="0" rIns="0" bIns="0" rtlCol="0" anchor="t">
            <a:spAutoFit/>
          </a:bodyPr>
          <a:lstStyle/>
          <a:p>
            <a:pPr algn="ctr">
              <a:lnSpc>
                <a:spcPts val="1610"/>
              </a:lnSpc>
            </a:pPr>
            <a:r>
              <a:rPr lang="en-US" sz="1790">
                <a:solidFill>
                  <a:srgbClr val="181818"/>
                </a:solidFill>
                <a:latin typeface="Calibri (MS) Bold"/>
              </a:rPr>
              <a:t>CONTROL TEMPERATURES AND PREVENT BREAKING THE COLD CHAIN</a:t>
            </a:r>
          </a:p>
        </p:txBody>
      </p:sp>
      <p:sp>
        <p:nvSpPr>
          <p:cNvPr id="49" name="TextBox 49"/>
          <p:cNvSpPr txBox="1"/>
          <p:nvPr/>
        </p:nvSpPr>
        <p:spPr>
          <a:xfrm>
            <a:off x="621740" y="6875676"/>
            <a:ext cx="2730970" cy="440570"/>
          </a:xfrm>
          <a:prstGeom prst="rect">
            <a:avLst/>
          </a:prstGeom>
        </p:spPr>
        <p:txBody>
          <a:bodyPr wrap="square" lIns="0" tIns="0" rIns="0" bIns="0" rtlCol="0" anchor="t">
            <a:spAutoFit/>
          </a:bodyPr>
          <a:lstStyle/>
          <a:p>
            <a:pPr algn="ctr">
              <a:lnSpc>
                <a:spcPts val="1655"/>
              </a:lnSpc>
            </a:pPr>
            <a:r>
              <a:rPr lang="en-US" sz="1841" dirty="0">
                <a:solidFill>
                  <a:srgbClr val="181818"/>
                </a:solidFill>
                <a:latin typeface="Roboto Bold"/>
              </a:rPr>
              <a:t>BETWEEN </a:t>
            </a:r>
          </a:p>
          <a:p>
            <a:pPr algn="ctr">
              <a:lnSpc>
                <a:spcPts val="1655"/>
              </a:lnSpc>
            </a:pPr>
            <a:r>
              <a:rPr lang="en-US" sz="1841" dirty="0">
                <a:solidFill>
                  <a:srgbClr val="181818"/>
                </a:solidFill>
                <a:latin typeface="Roboto Bold"/>
                <a:ea typeface="Roboto Bold"/>
              </a:rPr>
              <a:t>40 - 140°F</a:t>
            </a:r>
          </a:p>
        </p:txBody>
      </p:sp>
      <p:sp>
        <p:nvSpPr>
          <p:cNvPr id="50" name="TextBox 50"/>
          <p:cNvSpPr txBox="1"/>
          <p:nvPr/>
        </p:nvSpPr>
        <p:spPr>
          <a:xfrm>
            <a:off x="6401523" y="5216013"/>
            <a:ext cx="2313554" cy="270281"/>
          </a:xfrm>
          <a:prstGeom prst="rect">
            <a:avLst/>
          </a:prstGeom>
        </p:spPr>
        <p:txBody>
          <a:bodyPr lIns="0" tIns="0" rIns="0" bIns="0" rtlCol="0" anchor="t">
            <a:spAutoFit/>
          </a:bodyPr>
          <a:lstStyle/>
          <a:p>
            <a:pPr algn="ctr">
              <a:lnSpc>
                <a:spcPts val="1655"/>
              </a:lnSpc>
            </a:pPr>
            <a:r>
              <a:rPr lang="en-US" sz="1841">
                <a:solidFill>
                  <a:srgbClr val="004AAD"/>
                </a:solidFill>
                <a:latin typeface="Calibri (MS) Bold"/>
              </a:rPr>
              <a:t>BLUE = SAFE ZONE</a:t>
            </a:r>
          </a:p>
        </p:txBody>
      </p:sp>
      <p:sp>
        <p:nvSpPr>
          <p:cNvPr id="51" name="TextBox 51"/>
          <p:cNvSpPr txBox="1"/>
          <p:nvPr/>
        </p:nvSpPr>
        <p:spPr>
          <a:xfrm>
            <a:off x="903990" y="2013927"/>
            <a:ext cx="2073564" cy="901713"/>
          </a:xfrm>
          <a:prstGeom prst="rect">
            <a:avLst/>
          </a:prstGeom>
        </p:spPr>
        <p:txBody>
          <a:bodyPr lIns="0" tIns="0" rIns="0" bIns="0" rtlCol="0" anchor="t">
            <a:spAutoFit/>
          </a:bodyPr>
          <a:lstStyle/>
          <a:p>
            <a:pPr algn="ctr">
              <a:lnSpc>
                <a:spcPts val="1719"/>
              </a:lnSpc>
            </a:pPr>
            <a:r>
              <a:rPr lang="en-US" sz="1912" dirty="0">
                <a:solidFill>
                  <a:srgbClr val="181818"/>
                </a:solidFill>
                <a:latin typeface="Calibri (MS) Bold"/>
              </a:rPr>
              <a:t>KEEP HOT FOOD HOT</a:t>
            </a:r>
          </a:p>
          <a:p>
            <a:pPr algn="ctr">
              <a:lnSpc>
                <a:spcPts val="1720"/>
              </a:lnSpc>
            </a:pPr>
            <a:r>
              <a:rPr lang="en-US" sz="1912" dirty="0">
                <a:solidFill>
                  <a:srgbClr val="181818"/>
                </a:solidFill>
                <a:latin typeface="Calibri (MS) Bold"/>
              </a:rPr>
              <a:t>KEEP COLD FOOD COLD</a:t>
            </a:r>
          </a:p>
        </p:txBody>
      </p:sp>
      <p:sp>
        <p:nvSpPr>
          <p:cNvPr id="52" name="Freeform 52"/>
          <p:cNvSpPr/>
          <p:nvPr/>
        </p:nvSpPr>
        <p:spPr>
          <a:xfrm rot="482898">
            <a:off x="6396325" y="4794168"/>
            <a:ext cx="283086" cy="535042"/>
          </a:xfrm>
          <a:custGeom>
            <a:avLst/>
            <a:gdLst/>
            <a:ahLst/>
            <a:cxnLst/>
            <a:rect l="l" t="t" r="r" b="b"/>
            <a:pathLst>
              <a:path w="283086" h="535042">
                <a:moveTo>
                  <a:pt x="0" y="0"/>
                </a:moveTo>
                <a:lnTo>
                  <a:pt x="283086" y="0"/>
                </a:lnTo>
                <a:lnTo>
                  <a:pt x="283086" y="535041"/>
                </a:lnTo>
                <a:lnTo>
                  <a:pt x="0" y="535041"/>
                </a:lnTo>
                <a:lnTo>
                  <a:pt x="0" y="0"/>
                </a:lnTo>
                <a:close/>
              </a:path>
            </a:pathLst>
          </a:custGeom>
          <a:blipFill>
            <a:blip r:embed="rId73">
              <a:extLst>
                <a:ext uri="{96DAC541-7B7A-43D3-8B79-37D633B846F1}">
                  <asvg:svgBlip xmlns:asvg="http://schemas.microsoft.com/office/drawing/2016/SVG/main" r:embed="rId74"/>
                </a:ext>
              </a:extLst>
            </a:blip>
            <a:stretch>
              <a:fillRect/>
            </a:stretch>
          </a:blipFill>
        </p:spPr>
        <p:txBody>
          <a:bodyPr/>
          <a:lstStyle/>
          <a:p>
            <a:endParaRPr lang="en-US"/>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77483" y="350004"/>
            <a:ext cx="1676374" cy="6605199"/>
            <a:chOff x="0" y="0"/>
            <a:chExt cx="2235165" cy="8806932"/>
          </a:xfrm>
        </p:grpSpPr>
        <p:sp>
          <p:nvSpPr>
            <p:cNvPr id="3" name="Freeform 3"/>
            <p:cNvSpPr/>
            <p:nvPr/>
          </p:nvSpPr>
          <p:spPr>
            <a:xfrm>
              <a:off x="0" y="0"/>
              <a:ext cx="2235200" cy="8806942"/>
            </a:xfrm>
            <a:custGeom>
              <a:avLst/>
              <a:gdLst/>
              <a:ahLst/>
              <a:cxnLst/>
              <a:rect l="l" t="t" r="r" b="b"/>
              <a:pathLst>
                <a:path w="2235200" h="8806942">
                  <a:moveTo>
                    <a:pt x="0" y="0"/>
                  </a:moveTo>
                  <a:lnTo>
                    <a:pt x="2235200" y="0"/>
                  </a:lnTo>
                  <a:lnTo>
                    <a:pt x="2235200" y="8806942"/>
                  </a:lnTo>
                  <a:lnTo>
                    <a:pt x="0" y="8806942"/>
                  </a:lnTo>
                  <a:lnTo>
                    <a:pt x="0" y="0"/>
                  </a:lnTo>
                  <a:close/>
                </a:path>
              </a:pathLst>
            </a:custGeom>
            <a:blipFill>
              <a:blip r:embed="rId3"/>
              <a:stretch>
                <a:fillRect r="1"/>
              </a:stretch>
            </a:blipFill>
          </p:spPr>
          <p:txBody>
            <a:bodyPr/>
            <a:lstStyle/>
            <a:p>
              <a:endParaRPr lang="en-US"/>
            </a:p>
          </p:txBody>
        </p:sp>
      </p:grpSp>
      <p:grpSp>
        <p:nvGrpSpPr>
          <p:cNvPr id="4" name="Group 4"/>
          <p:cNvGrpSpPr/>
          <p:nvPr/>
        </p:nvGrpSpPr>
        <p:grpSpPr>
          <a:xfrm rot="-5400000">
            <a:off x="6711033" y="4793019"/>
            <a:ext cx="2944359" cy="58887"/>
            <a:chOff x="0" y="0"/>
            <a:chExt cx="3925812" cy="78516"/>
          </a:xfrm>
        </p:grpSpPr>
        <p:sp>
          <p:nvSpPr>
            <p:cNvPr id="5" name="Freeform 5"/>
            <p:cNvSpPr/>
            <p:nvPr/>
          </p:nvSpPr>
          <p:spPr>
            <a:xfrm>
              <a:off x="0" y="0"/>
              <a:ext cx="3925824" cy="78486"/>
            </a:xfrm>
            <a:custGeom>
              <a:avLst/>
              <a:gdLst/>
              <a:ahLst/>
              <a:cxnLst/>
              <a:rect l="l" t="t" r="r" b="b"/>
              <a:pathLst>
                <a:path w="3925824" h="78486">
                  <a:moveTo>
                    <a:pt x="0" y="0"/>
                  </a:moveTo>
                  <a:lnTo>
                    <a:pt x="3925824" y="0"/>
                  </a:lnTo>
                  <a:lnTo>
                    <a:pt x="3925824" y="78486"/>
                  </a:lnTo>
                  <a:lnTo>
                    <a:pt x="0" y="78486"/>
                  </a:lnTo>
                  <a:lnTo>
                    <a:pt x="0" y="0"/>
                  </a:lnTo>
                  <a:close/>
                </a:path>
              </a:pathLst>
            </a:custGeom>
            <a:blipFill>
              <a:blip r:embed="rId4"/>
              <a:stretch>
                <a:fillRect t="-6453" b="-6492"/>
              </a:stretch>
            </a:blipFill>
          </p:spPr>
          <p:txBody>
            <a:bodyPr/>
            <a:lstStyle/>
            <a:p>
              <a:endParaRPr lang="en-US"/>
            </a:p>
          </p:txBody>
        </p:sp>
      </p:grpSp>
      <p:grpSp>
        <p:nvGrpSpPr>
          <p:cNvPr id="6" name="Group 6"/>
          <p:cNvGrpSpPr/>
          <p:nvPr/>
        </p:nvGrpSpPr>
        <p:grpSpPr>
          <a:xfrm rot="-10434000">
            <a:off x="7997494" y="3355490"/>
            <a:ext cx="371437" cy="2933946"/>
            <a:chOff x="0" y="0"/>
            <a:chExt cx="495249" cy="3911929"/>
          </a:xfrm>
        </p:grpSpPr>
        <p:sp>
          <p:nvSpPr>
            <p:cNvPr id="7" name="Freeform 7"/>
            <p:cNvSpPr/>
            <p:nvPr/>
          </p:nvSpPr>
          <p:spPr>
            <a:xfrm>
              <a:off x="0" y="0"/>
              <a:ext cx="495300" cy="3911981"/>
            </a:xfrm>
            <a:custGeom>
              <a:avLst/>
              <a:gdLst/>
              <a:ahLst/>
              <a:cxnLst/>
              <a:rect l="l" t="t" r="r" b="b"/>
              <a:pathLst>
                <a:path w="495300" h="3911981">
                  <a:moveTo>
                    <a:pt x="78105" y="0"/>
                  </a:moveTo>
                  <a:lnTo>
                    <a:pt x="495300" y="3903599"/>
                  </a:lnTo>
                  <a:lnTo>
                    <a:pt x="417195" y="3911981"/>
                  </a:lnTo>
                  <a:lnTo>
                    <a:pt x="0" y="8382"/>
                  </a:lnTo>
                  <a:lnTo>
                    <a:pt x="78105" y="0"/>
                  </a:lnTo>
                  <a:close/>
                </a:path>
              </a:pathLst>
            </a:custGeom>
            <a:solidFill>
              <a:srgbClr val="EF2E32"/>
            </a:solidFill>
            <a:ln w="12700">
              <a:solidFill>
                <a:srgbClr val="000000"/>
              </a:solidFill>
            </a:ln>
          </p:spPr>
          <p:txBody>
            <a:bodyPr/>
            <a:lstStyle/>
            <a:p>
              <a:endParaRPr lang="en-US"/>
            </a:p>
          </p:txBody>
        </p:sp>
      </p:grpSp>
      <p:sp>
        <p:nvSpPr>
          <p:cNvPr id="8" name="Freeform 8"/>
          <p:cNvSpPr/>
          <p:nvPr/>
        </p:nvSpPr>
        <p:spPr>
          <a:xfrm>
            <a:off x="3168133" y="2196109"/>
            <a:ext cx="3852331" cy="4690814"/>
          </a:xfrm>
          <a:custGeom>
            <a:avLst/>
            <a:gdLst/>
            <a:ahLst/>
            <a:cxnLst/>
            <a:rect l="l" t="t" r="r" b="b"/>
            <a:pathLst>
              <a:path w="3852331" h="4690814">
                <a:moveTo>
                  <a:pt x="0" y="0"/>
                </a:moveTo>
                <a:lnTo>
                  <a:pt x="3852331" y="0"/>
                </a:lnTo>
                <a:lnTo>
                  <a:pt x="3852331" y="4690814"/>
                </a:lnTo>
                <a:lnTo>
                  <a:pt x="0" y="4690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9"/>
          <p:cNvGrpSpPr/>
          <p:nvPr/>
        </p:nvGrpSpPr>
        <p:grpSpPr>
          <a:xfrm>
            <a:off x="1429347" y="2255213"/>
            <a:ext cx="1550181" cy="293635"/>
            <a:chOff x="0" y="0"/>
            <a:chExt cx="1506976" cy="285451"/>
          </a:xfrm>
        </p:grpSpPr>
        <p:sp>
          <p:nvSpPr>
            <p:cNvPr id="10" name="Freeform 10"/>
            <p:cNvSpPr/>
            <p:nvPr/>
          </p:nvSpPr>
          <p:spPr>
            <a:xfrm>
              <a:off x="0" y="0"/>
              <a:ext cx="1506982" cy="285496"/>
            </a:xfrm>
            <a:custGeom>
              <a:avLst/>
              <a:gdLst/>
              <a:ahLst/>
              <a:cxnLst/>
              <a:rect l="l" t="t" r="r" b="b"/>
              <a:pathLst>
                <a:path w="1506982" h="285496">
                  <a:moveTo>
                    <a:pt x="0" y="0"/>
                  </a:moveTo>
                  <a:lnTo>
                    <a:pt x="1506982" y="0"/>
                  </a:lnTo>
                  <a:lnTo>
                    <a:pt x="1506982" y="285496"/>
                  </a:lnTo>
                  <a:lnTo>
                    <a:pt x="0" y="285496"/>
                  </a:lnTo>
                  <a:lnTo>
                    <a:pt x="0" y="0"/>
                  </a:lnTo>
                  <a:close/>
                </a:path>
              </a:pathLst>
            </a:custGeom>
            <a:blipFill>
              <a:blip r:embed="rId7"/>
              <a:stretch>
                <a:fillRect t="-546" b="-530"/>
              </a:stretch>
            </a:blipFill>
          </p:spPr>
          <p:txBody>
            <a:bodyPr/>
            <a:lstStyle/>
            <a:p>
              <a:endParaRPr lang="en-US"/>
            </a:p>
          </p:txBody>
        </p:sp>
      </p:grpSp>
      <p:grpSp>
        <p:nvGrpSpPr>
          <p:cNvPr id="11" name="Group 11"/>
          <p:cNvGrpSpPr/>
          <p:nvPr/>
        </p:nvGrpSpPr>
        <p:grpSpPr>
          <a:xfrm>
            <a:off x="1627817" y="2642933"/>
            <a:ext cx="1115722" cy="1499490"/>
            <a:chOff x="0" y="0"/>
            <a:chExt cx="1084625" cy="1457697"/>
          </a:xfrm>
        </p:grpSpPr>
        <p:sp>
          <p:nvSpPr>
            <p:cNvPr id="12" name="Freeform 12"/>
            <p:cNvSpPr/>
            <p:nvPr/>
          </p:nvSpPr>
          <p:spPr>
            <a:xfrm>
              <a:off x="0" y="0"/>
              <a:ext cx="1084580" cy="1457706"/>
            </a:xfrm>
            <a:custGeom>
              <a:avLst/>
              <a:gdLst/>
              <a:ahLst/>
              <a:cxnLst/>
              <a:rect l="l" t="t" r="r" b="b"/>
              <a:pathLst>
                <a:path w="1084580" h="1457706">
                  <a:moveTo>
                    <a:pt x="0" y="0"/>
                  </a:moveTo>
                  <a:lnTo>
                    <a:pt x="1084580" y="0"/>
                  </a:lnTo>
                  <a:lnTo>
                    <a:pt x="1084580" y="1457706"/>
                  </a:lnTo>
                  <a:lnTo>
                    <a:pt x="0" y="1457706"/>
                  </a:lnTo>
                  <a:lnTo>
                    <a:pt x="0" y="0"/>
                  </a:lnTo>
                  <a:close/>
                </a:path>
              </a:pathLst>
            </a:custGeom>
            <a:blipFill>
              <a:blip r:embed="rId8"/>
              <a:stretch>
                <a:fillRect l="-113" r="-118"/>
              </a:stretch>
            </a:blipFill>
          </p:spPr>
          <p:txBody>
            <a:bodyPr/>
            <a:lstStyle/>
            <a:p>
              <a:endParaRPr lang="en-US"/>
            </a:p>
          </p:txBody>
        </p:sp>
      </p:grpSp>
      <p:grpSp>
        <p:nvGrpSpPr>
          <p:cNvPr id="13" name="Group 13"/>
          <p:cNvGrpSpPr/>
          <p:nvPr/>
        </p:nvGrpSpPr>
        <p:grpSpPr>
          <a:xfrm>
            <a:off x="1337375" y="3108382"/>
            <a:ext cx="133672" cy="473177"/>
            <a:chOff x="0" y="0"/>
            <a:chExt cx="129947" cy="459989"/>
          </a:xfrm>
        </p:grpSpPr>
        <p:sp>
          <p:nvSpPr>
            <p:cNvPr id="14" name="Freeform 14"/>
            <p:cNvSpPr/>
            <p:nvPr/>
          </p:nvSpPr>
          <p:spPr>
            <a:xfrm>
              <a:off x="0" y="0"/>
              <a:ext cx="129921" cy="459994"/>
            </a:xfrm>
            <a:custGeom>
              <a:avLst/>
              <a:gdLst/>
              <a:ahLst/>
              <a:cxnLst/>
              <a:rect l="l" t="t" r="r" b="b"/>
              <a:pathLst>
                <a:path w="129921" h="459994">
                  <a:moveTo>
                    <a:pt x="0" y="0"/>
                  </a:moveTo>
                  <a:lnTo>
                    <a:pt x="129921" y="0"/>
                  </a:lnTo>
                  <a:lnTo>
                    <a:pt x="129921" y="459994"/>
                  </a:lnTo>
                  <a:lnTo>
                    <a:pt x="0" y="459994"/>
                  </a:lnTo>
                  <a:lnTo>
                    <a:pt x="0" y="0"/>
                  </a:lnTo>
                  <a:close/>
                </a:path>
              </a:pathLst>
            </a:custGeom>
            <a:blipFill>
              <a:blip r:embed="rId9"/>
              <a:stretch>
                <a:fillRect r="-19" b="1"/>
              </a:stretch>
            </a:blipFill>
          </p:spPr>
          <p:txBody>
            <a:bodyPr/>
            <a:lstStyle/>
            <a:p>
              <a:endParaRPr lang="en-US"/>
            </a:p>
          </p:txBody>
        </p:sp>
      </p:grpSp>
      <p:sp>
        <p:nvSpPr>
          <p:cNvPr id="15" name="Freeform 15"/>
          <p:cNvSpPr/>
          <p:nvPr/>
        </p:nvSpPr>
        <p:spPr>
          <a:xfrm>
            <a:off x="1968402" y="2737475"/>
            <a:ext cx="25124" cy="58181"/>
          </a:xfrm>
          <a:custGeom>
            <a:avLst/>
            <a:gdLst/>
            <a:ahLst/>
            <a:cxnLst/>
            <a:rect l="l" t="t" r="r" b="b"/>
            <a:pathLst>
              <a:path w="25124" h="58181">
                <a:moveTo>
                  <a:pt x="0" y="0"/>
                </a:moveTo>
                <a:lnTo>
                  <a:pt x="25124" y="0"/>
                </a:lnTo>
                <a:lnTo>
                  <a:pt x="25124" y="58181"/>
                </a:lnTo>
                <a:lnTo>
                  <a:pt x="0" y="5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a:off x="1971047" y="2738136"/>
            <a:ext cx="62148" cy="54875"/>
          </a:xfrm>
          <a:custGeom>
            <a:avLst/>
            <a:gdLst/>
            <a:ahLst/>
            <a:cxnLst/>
            <a:rect l="l" t="t" r="r" b="b"/>
            <a:pathLst>
              <a:path w="62148" h="54875">
                <a:moveTo>
                  <a:pt x="0" y="0"/>
                </a:moveTo>
                <a:lnTo>
                  <a:pt x="62148" y="0"/>
                </a:lnTo>
                <a:lnTo>
                  <a:pt x="62148" y="54876"/>
                </a:lnTo>
                <a:lnTo>
                  <a:pt x="0" y="548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2037824" y="2744748"/>
            <a:ext cx="19174" cy="65454"/>
          </a:xfrm>
          <a:custGeom>
            <a:avLst/>
            <a:gdLst/>
            <a:ahLst/>
            <a:cxnLst/>
            <a:rect l="l" t="t" r="r" b="b"/>
            <a:pathLst>
              <a:path w="19174" h="65454">
                <a:moveTo>
                  <a:pt x="0" y="0"/>
                </a:moveTo>
                <a:lnTo>
                  <a:pt x="19173" y="0"/>
                </a:lnTo>
                <a:lnTo>
                  <a:pt x="19173" y="65454"/>
                </a:lnTo>
                <a:lnTo>
                  <a:pt x="0" y="65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2021956" y="2738798"/>
            <a:ext cx="72066" cy="16529"/>
          </a:xfrm>
          <a:custGeom>
            <a:avLst/>
            <a:gdLst/>
            <a:ahLst/>
            <a:cxnLst/>
            <a:rect l="l" t="t" r="r" b="b"/>
            <a:pathLst>
              <a:path w="72066" h="16529">
                <a:moveTo>
                  <a:pt x="0" y="0"/>
                </a:moveTo>
                <a:lnTo>
                  <a:pt x="72066" y="0"/>
                </a:lnTo>
                <a:lnTo>
                  <a:pt x="72066" y="16529"/>
                </a:lnTo>
                <a:lnTo>
                  <a:pt x="0" y="165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9" name="Freeform 19"/>
          <p:cNvSpPr/>
          <p:nvPr/>
        </p:nvSpPr>
        <p:spPr>
          <a:xfrm>
            <a:off x="2080138" y="2736814"/>
            <a:ext cx="60826" cy="57520"/>
          </a:xfrm>
          <a:custGeom>
            <a:avLst/>
            <a:gdLst/>
            <a:ahLst/>
            <a:cxnLst/>
            <a:rect l="l" t="t" r="r" b="b"/>
            <a:pathLst>
              <a:path w="60826" h="57520">
                <a:moveTo>
                  <a:pt x="0" y="0"/>
                </a:moveTo>
                <a:lnTo>
                  <a:pt x="60826" y="0"/>
                </a:lnTo>
                <a:lnTo>
                  <a:pt x="60826" y="57520"/>
                </a:lnTo>
                <a:lnTo>
                  <a:pt x="0" y="575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0" name="Freeform 20"/>
          <p:cNvSpPr/>
          <p:nvPr/>
        </p:nvSpPr>
        <p:spPr>
          <a:xfrm>
            <a:off x="2187244" y="2806235"/>
            <a:ext cx="22479" cy="56859"/>
          </a:xfrm>
          <a:custGeom>
            <a:avLst/>
            <a:gdLst/>
            <a:ahLst/>
            <a:cxnLst/>
            <a:rect l="l" t="t" r="r" b="b"/>
            <a:pathLst>
              <a:path w="22479" h="56859">
                <a:moveTo>
                  <a:pt x="0" y="0"/>
                </a:moveTo>
                <a:lnTo>
                  <a:pt x="22480" y="0"/>
                </a:lnTo>
                <a:lnTo>
                  <a:pt x="22480" y="56859"/>
                </a:lnTo>
                <a:lnTo>
                  <a:pt x="0" y="568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a:off x="2182617" y="2802930"/>
            <a:ext cx="52231" cy="54876"/>
          </a:xfrm>
          <a:custGeom>
            <a:avLst/>
            <a:gdLst/>
            <a:ahLst/>
            <a:cxnLst/>
            <a:rect l="l" t="t" r="r" b="b"/>
            <a:pathLst>
              <a:path w="52231" h="54876">
                <a:moveTo>
                  <a:pt x="0" y="0"/>
                </a:moveTo>
                <a:lnTo>
                  <a:pt x="52231" y="0"/>
                </a:lnTo>
                <a:lnTo>
                  <a:pt x="52231" y="54875"/>
                </a:lnTo>
                <a:lnTo>
                  <a:pt x="0" y="5487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2" name="Freeform 22"/>
          <p:cNvSpPr/>
          <p:nvPr/>
        </p:nvSpPr>
        <p:spPr>
          <a:xfrm>
            <a:off x="2228236" y="2807557"/>
            <a:ext cx="27107" cy="52231"/>
          </a:xfrm>
          <a:custGeom>
            <a:avLst/>
            <a:gdLst/>
            <a:ahLst/>
            <a:cxnLst/>
            <a:rect l="l" t="t" r="r" b="b"/>
            <a:pathLst>
              <a:path w="27107" h="52231">
                <a:moveTo>
                  <a:pt x="0" y="0"/>
                </a:moveTo>
                <a:lnTo>
                  <a:pt x="27107" y="0"/>
                </a:lnTo>
                <a:lnTo>
                  <a:pt x="27107" y="52232"/>
                </a:lnTo>
                <a:lnTo>
                  <a:pt x="0" y="5223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3" name="Freeform 23"/>
          <p:cNvSpPr/>
          <p:nvPr/>
        </p:nvSpPr>
        <p:spPr>
          <a:xfrm>
            <a:off x="2241458" y="2819459"/>
            <a:ext cx="42314" cy="35702"/>
          </a:xfrm>
          <a:custGeom>
            <a:avLst/>
            <a:gdLst/>
            <a:ahLst/>
            <a:cxnLst/>
            <a:rect l="l" t="t" r="r" b="b"/>
            <a:pathLst>
              <a:path w="42314" h="35702">
                <a:moveTo>
                  <a:pt x="0" y="0"/>
                </a:moveTo>
                <a:lnTo>
                  <a:pt x="42314" y="0"/>
                </a:lnTo>
                <a:lnTo>
                  <a:pt x="42314" y="35702"/>
                </a:lnTo>
                <a:lnTo>
                  <a:pt x="0" y="3570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4" name="Freeform 24"/>
          <p:cNvSpPr/>
          <p:nvPr/>
        </p:nvSpPr>
        <p:spPr>
          <a:xfrm>
            <a:off x="2259310" y="2816814"/>
            <a:ext cx="21157" cy="78016"/>
          </a:xfrm>
          <a:custGeom>
            <a:avLst/>
            <a:gdLst/>
            <a:ahLst/>
            <a:cxnLst/>
            <a:rect l="l" t="t" r="r" b="b"/>
            <a:pathLst>
              <a:path w="21157" h="78016">
                <a:moveTo>
                  <a:pt x="0" y="0"/>
                </a:moveTo>
                <a:lnTo>
                  <a:pt x="21157" y="0"/>
                </a:lnTo>
                <a:lnTo>
                  <a:pt x="21157" y="78016"/>
                </a:lnTo>
                <a:lnTo>
                  <a:pt x="0" y="78016"/>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5" name="Freeform 25"/>
          <p:cNvSpPr/>
          <p:nvPr/>
        </p:nvSpPr>
        <p:spPr>
          <a:xfrm>
            <a:off x="2285757" y="2797641"/>
            <a:ext cx="54215" cy="59504"/>
          </a:xfrm>
          <a:custGeom>
            <a:avLst/>
            <a:gdLst/>
            <a:ahLst/>
            <a:cxnLst/>
            <a:rect l="l" t="t" r="r" b="b"/>
            <a:pathLst>
              <a:path w="54215" h="59504">
                <a:moveTo>
                  <a:pt x="0" y="0"/>
                </a:moveTo>
                <a:lnTo>
                  <a:pt x="54214" y="0"/>
                </a:lnTo>
                <a:lnTo>
                  <a:pt x="54214" y="59503"/>
                </a:lnTo>
                <a:lnTo>
                  <a:pt x="0" y="5950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6" name="Freeform 26"/>
          <p:cNvSpPr/>
          <p:nvPr/>
        </p:nvSpPr>
        <p:spPr>
          <a:xfrm>
            <a:off x="2334682" y="2802269"/>
            <a:ext cx="15868" cy="52892"/>
          </a:xfrm>
          <a:custGeom>
            <a:avLst/>
            <a:gdLst/>
            <a:ahLst/>
            <a:cxnLst/>
            <a:rect l="l" t="t" r="r" b="b"/>
            <a:pathLst>
              <a:path w="15868" h="52892">
                <a:moveTo>
                  <a:pt x="0" y="0"/>
                </a:moveTo>
                <a:lnTo>
                  <a:pt x="15868" y="0"/>
                </a:lnTo>
                <a:lnTo>
                  <a:pt x="15868" y="52892"/>
                </a:lnTo>
                <a:lnTo>
                  <a:pt x="0" y="5289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7" name="Freeform 27"/>
          <p:cNvSpPr/>
          <p:nvPr/>
        </p:nvSpPr>
        <p:spPr>
          <a:xfrm>
            <a:off x="2314846" y="2818797"/>
            <a:ext cx="65454" cy="15868"/>
          </a:xfrm>
          <a:custGeom>
            <a:avLst/>
            <a:gdLst/>
            <a:ahLst/>
            <a:cxnLst/>
            <a:rect l="l" t="t" r="r" b="b"/>
            <a:pathLst>
              <a:path w="65454" h="15868">
                <a:moveTo>
                  <a:pt x="0" y="0"/>
                </a:moveTo>
                <a:lnTo>
                  <a:pt x="65455" y="0"/>
                </a:lnTo>
                <a:lnTo>
                  <a:pt x="65455" y="15868"/>
                </a:lnTo>
                <a:lnTo>
                  <a:pt x="0" y="15868"/>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8" name="Freeform 28"/>
          <p:cNvSpPr/>
          <p:nvPr/>
        </p:nvSpPr>
        <p:spPr>
          <a:xfrm>
            <a:off x="2359806" y="2803591"/>
            <a:ext cx="46280" cy="70743"/>
          </a:xfrm>
          <a:custGeom>
            <a:avLst/>
            <a:gdLst/>
            <a:ahLst/>
            <a:cxnLst/>
            <a:rect l="l" t="t" r="r" b="b"/>
            <a:pathLst>
              <a:path w="46280" h="70743">
                <a:moveTo>
                  <a:pt x="0" y="0"/>
                </a:moveTo>
                <a:lnTo>
                  <a:pt x="46280" y="0"/>
                </a:lnTo>
                <a:lnTo>
                  <a:pt x="46280" y="70743"/>
                </a:lnTo>
                <a:lnTo>
                  <a:pt x="0" y="70743"/>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9" name="Freeform 29"/>
          <p:cNvSpPr/>
          <p:nvPr/>
        </p:nvSpPr>
        <p:spPr>
          <a:xfrm>
            <a:off x="2494683" y="2882527"/>
            <a:ext cx="44958" cy="52892"/>
          </a:xfrm>
          <a:custGeom>
            <a:avLst/>
            <a:gdLst/>
            <a:ahLst/>
            <a:cxnLst/>
            <a:rect l="l" t="t" r="r" b="b"/>
            <a:pathLst>
              <a:path w="44958" h="52892">
                <a:moveTo>
                  <a:pt x="0" y="0"/>
                </a:moveTo>
                <a:lnTo>
                  <a:pt x="44958" y="0"/>
                </a:lnTo>
                <a:lnTo>
                  <a:pt x="44958" y="52892"/>
                </a:lnTo>
                <a:lnTo>
                  <a:pt x="0" y="52892"/>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30" name="Freeform 30"/>
          <p:cNvSpPr/>
          <p:nvPr/>
        </p:nvSpPr>
        <p:spPr>
          <a:xfrm>
            <a:off x="2521130" y="2889799"/>
            <a:ext cx="52892" cy="45619"/>
          </a:xfrm>
          <a:custGeom>
            <a:avLst/>
            <a:gdLst/>
            <a:ahLst/>
            <a:cxnLst/>
            <a:rect l="l" t="t" r="r" b="b"/>
            <a:pathLst>
              <a:path w="52892" h="45619">
                <a:moveTo>
                  <a:pt x="0" y="0"/>
                </a:moveTo>
                <a:lnTo>
                  <a:pt x="52892" y="0"/>
                </a:lnTo>
                <a:lnTo>
                  <a:pt x="52892" y="45619"/>
                </a:lnTo>
                <a:lnTo>
                  <a:pt x="0" y="45619"/>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31" name="Freeform 31"/>
          <p:cNvSpPr/>
          <p:nvPr/>
        </p:nvSpPr>
        <p:spPr>
          <a:xfrm>
            <a:off x="2571377" y="2894428"/>
            <a:ext cx="53553" cy="94545"/>
          </a:xfrm>
          <a:custGeom>
            <a:avLst/>
            <a:gdLst/>
            <a:ahLst/>
            <a:cxnLst/>
            <a:rect l="l" t="t" r="r" b="b"/>
            <a:pathLst>
              <a:path w="53553" h="94545">
                <a:moveTo>
                  <a:pt x="0" y="0"/>
                </a:moveTo>
                <a:lnTo>
                  <a:pt x="53553" y="0"/>
                </a:lnTo>
                <a:lnTo>
                  <a:pt x="53553" y="94545"/>
                </a:lnTo>
                <a:lnTo>
                  <a:pt x="0" y="94545"/>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32" name="Freeform 32"/>
          <p:cNvSpPr/>
          <p:nvPr/>
        </p:nvSpPr>
        <p:spPr>
          <a:xfrm>
            <a:off x="2605757" y="2889799"/>
            <a:ext cx="56859" cy="59503"/>
          </a:xfrm>
          <a:custGeom>
            <a:avLst/>
            <a:gdLst/>
            <a:ahLst/>
            <a:cxnLst/>
            <a:rect l="l" t="t" r="r" b="b"/>
            <a:pathLst>
              <a:path w="56859" h="59503">
                <a:moveTo>
                  <a:pt x="0" y="0"/>
                </a:moveTo>
                <a:lnTo>
                  <a:pt x="56859" y="0"/>
                </a:lnTo>
                <a:lnTo>
                  <a:pt x="56859" y="59503"/>
                </a:lnTo>
                <a:lnTo>
                  <a:pt x="0" y="59503"/>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33" name="Freeform 33"/>
          <p:cNvSpPr/>
          <p:nvPr/>
        </p:nvSpPr>
        <p:spPr>
          <a:xfrm>
            <a:off x="2669228" y="2877237"/>
            <a:ext cx="24463" cy="68099"/>
          </a:xfrm>
          <a:custGeom>
            <a:avLst/>
            <a:gdLst/>
            <a:ahLst/>
            <a:cxnLst/>
            <a:rect l="l" t="t" r="r" b="b"/>
            <a:pathLst>
              <a:path w="24463" h="68099">
                <a:moveTo>
                  <a:pt x="0" y="0"/>
                </a:moveTo>
                <a:lnTo>
                  <a:pt x="24463" y="0"/>
                </a:lnTo>
                <a:lnTo>
                  <a:pt x="24463" y="68099"/>
                </a:lnTo>
                <a:lnTo>
                  <a:pt x="0" y="68099"/>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34" name="Freeform 34"/>
          <p:cNvSpPr/>
          <p:nvPr/>
        </p:nvSpPr>
        <p:spPr>
          <a:xfrm>
            <a:off x="2681129" y="2881205"/>
            <a:ext cx="25785" cy="60165"/>
          </a:xfrm>
          <a:custGeom>
            <a:avLst/>
            <a:gdLst/>
            <a:ahLst/>
            <a:cxnLst/>
            <a:rect l="l" t="t" r="r" b="b"/>
            <a:pathLst>
              <a:path w="25785" h="60165">
                <a:moveTo>
                  <a:pt x="0" y="0"/>
                </a:moveTo>
                <a:lnTo>
                  <a:pt x="25785" y="0"/>
                </a:lnTo>
                <a:lnTo>
                  <a:pt x="25785" y="60165"/>
                </a:lnTo>
                <a:lnTo>
                  <a:pt x="0" y="60165"/>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sp>
        <p:nvSpPr>
          <p:cNvPr id="35" name="Freeform 35"/>
          <p:cNvSpPr/>
          <p:nvPr/>
        </p:nvSpPr>
        <p:spPr>
          <a:xfrm>
            <a:off x="2651377" y="2906328"/>
            <a:ext cx="105124" cy="15206"/>
          </a:xfrm>
          <a:custGeom>
            <a:avLst/>
            <a:gdLst/>
            <a:ahLst/>
            <a:cxnLst/>
            <a:rect l="l" t="t" r="r" b="b"/>
            <a:pathLst>
              <a:path w="105124" h="15206">
                <a:moveTo>
                  <a:pt x="0" y="0"/>
                </a:moveTo>
                <a:lnTo>
                  <a:pt x="105124" y="0"/>
                </a:lnTo>
                <a:lnTo>
                  <a:pt x="105124" y="15206"/>
                </a:lnTo>
                <a:lnTo>
                  <a:pt x="0" y="15206"/>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6" name="Freeform 36"/>
          <p:cNvSpPr/>
          <p:nvPr/>
        </p:nvSpPr>
        <p:spPr>
          <a:xfrm>
            <a:off x="2667906" y="2919551"/>
            <a:ext cx="74049" cy="13223"/>
          </a:xfrm>
          <a:custGeom>
            <a:avLst/>
            <a:gdLst/>
            <a:ahLst/>
            <a:cxnLst/>
            <a:rect l="l" t="t" r="r" b="b"/>
            <a:pathLst>
              <a:path w="74049" h="13223">
                <a:moveTo>
                  <a:pt x="0" y="0"/>
                </a:moveTo>
                <a:lnTo>
                  <a:pt x="74049" y="0"/>
                </a:lnTo>
                <a:lnTo>
                  <a:pt x="74049" y="13223"/>
                </a:lnTo>
                <a:lnTo>
                  <a:pt x="0" y="13223"/>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endParaRPr lang="en-US"/>
          </a:p>
        </p:txBody>
      </p:sp>
      <p:sp>
        <p:nvSpPr>
          <p:cNvPr id="37" name="Freeform 37"/>
          <p:cNvSpPr/>
          <p:nvPr/>
        </p:nvSpPr>
        <p:spPr>
          <a:xfrm>
            <a:off x="2737988" y="2863353"/>
            <a:ext cx="28429" cy="89917"/>
          </a:xfrm>
          <a:custGeom>
            <a:avLst/>
            <a:gdLst/>
            <a:ahLst/>
            <a:cxnLst/>
            <a:rect l="l" t="t" r="r" b="b"/>
            <a:pathLst>
              <a:path w="28429" h="89917">
                <a:moveTo>
                  <a:pt x="0" y="0"/>
                </a:moveTo>
                <a:lnTo>
                  <a:pt x="28430" y="0"/>
                </a:lnTo>
                <a:lnTo>
                  <a:pt x="28430" y="89917"/>
                </a:lnTo>
                <a:lnTo>
                  <a:pt x="0" y="89917"/>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txBody>
          <a:bodyPr/>
          <a:lstStyle/>
          <a:p>
            <a:endParaRPr lang="en-US"/>
          </a:p>
        </p:txBody>
      </p:sp>
      <p:sp>
        <p:nvSpPr>
          <p:cNvPr id="38" name="Freeform 38"/>
          <p:cNvSpPr/>
          <p:nvPr/>
        </p:nvSpPr>
        <p:spPr>
          <a:xfrm>
            <a:off x="1782619" y="3092515"/>
            <a:ext cx="102478" cy="54215"/>
          </a:xfrm>
          <a:custGeom>
            <a:avLst/>
            <a:gdLst/>
            <a:ahLst/>
            <a:cxnLst/>
            <a:rect l="l" t="t" r="r" b="b"/>
            <a:pathLst>
              <a:path w="102478" h="54215">
                <a:moveTo>
                  <a:pt x="0" y="0"/>
                </a:moveTo>
                <a:lnTo>
                  <a:pt x="102478" y="0"/>
                </a:lnTo>
                <a:lnTo>
                  <a:pt x="102478" y="54214"/>
                </a:lnTo>
                <a:lnTo>
                  <a:pt x="0" y="54214"/>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txBody>
          <a:bodyPr/>
          <a:lstStyle/>
          <a:p>
            <a:endParaRPr lang="en-US"/>
          </a:p>
        </p:txBody>
      </p:sp>
      <p:sp>
        <p:nvSpPr>
          <p:cNvPr id="39" name="Freeform 39"/>
          <p:cNvSpPr/>
          <p:nvPr/>
        </p:nvSpPr>
        <p:spPr>
          <a:xfrm>
            <a:off x="1890387" y="3074002"/>
            <a:ext cx="60826" cy="68760"/>
          </a:xfrm>
          <a:custGeom>
            <a:avLst/>
            <a:gdLst/>
            <a:ahLst/>
            <a:cxnLst/>
            <a:rect l="l" t="t" r="r" b="b"/>
            <a:pathLst>
              <a:path w="60826" h="68760">
                <a:moveTo>
                  <a:pt x="0" y="0"/>
                </a:moveTo>
                <a:lnTo>
                  <a:pt x="60826" y="0"/>
                </a:lnTo>
                <a:lnTo>
                  <a:pt x="60826" y="68760"/>
                </a:lnTo>
                <a:lnTo>
                  <a:pt x="0" y="68760"/>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txBody>
          <a:bodyPr/>
          <a:lstStyle/>
          <a:p>
            <a:endParaRPr lang="en-US"/>
          </a:p>
        </p:txBody>
      </p:sp>
      <p:sp>
        <p:nvSpPr>
          <p:cNvPr id="40" name="Freeform 40"/>
          <p:cNvSpPr/>
          <p:nvPr/>
        </p:nvSpPr>
        <p:spPr>
          <a:xfrm>
            <a:off x="1961130" y="3083258"/>
            <a:ext cx="72727" cy="54214"/>
          </a:xfrm>
          <a:custGeom>
            <a:avLst/>
            <a:gdLst/>
            <a:ahLst/>
            <a:cxnLst/>
            <a:rect l="l" t="t" r="r" b="b"/>
            <a:pathLst>
              <a:path w="72727" h="54214">
                <a:moveTo>
                  <a:pt x="0" y="0"/>
                </a:moveTo>
                <a:lnTo>
                  <a:pt x="72727" y="0"/>
                </a:lnTo>
                <a:lnTo>
                  <a:pt x="72727" y="54214"/>
                </a:lnTo>
                <a:lnTo>
                  <a:pt x="0" y="54214"/>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txBody>
          <a:bodyPr/>
          <a:lstStyle/>
          <a:p>
            <a:endParaRPr lang="en-US"/>
          </a:p>
        </p:txBody>
      </p:sp>
      <p:sp>
        <p:nvSpPr>
          <p:cNvPr id="41" name="Freeform 41"/>
          <p:cNvSpPr/>
          <p:nvPr/>
        </p:nvSpPr>
        <p:spPr>
          <a:xfrm>
            <a:off x="2015344" y="3077969"/>
            <a:ext cx="93223" cy="80661"/>
          </a:xfrm>
          <a:custGeom>
            <a:avLst/>
            <a:gdLst/>
            <a:ahLst/>
            <a:cxnLst/>
            <a:rect l="l" t="t" r="r" b="b"/>
            <a:pathLst>
              <a:path w="93223" h="80661">
                <a:moveTo>
                  <a:pt x="0" y="0"/>
                </a:moveTo>
                <a:lnTo>
                  <a:pt x="93223" y="0"/>
                </a:lnTo>
                <a:lnTo>
                  <a:pt x="93223" y="80661"/>
                </a:lnTo>
                <a:lnTo>
                  <a:pt x="0" y="80661"/>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txBody>
          <a:bodyPr/>
          <a:lstStyle/>
          <a:p>
            <a:endParaRPr lang="en-US"/>
          </a:p>
        </p:txBody>
      </p:sp>
      <p:sp>
        <p:nvSpPr>
          <p:cNvPr id="42" name="Freeform 42"/>
          <p:cNvSpPr/>
          <p:nvPr/>
        </p:nvSpPr>
        <p:spPr>
          <a:xfrm>
            <a:off x="1699313" y="3193671"/>
            <a:ext cx="50248" cy="57520"/>
          </a:xfrm>
          <a:custGeom>
            <a:avLst/>
            <a:gdLst/>
            <a:ahLst/>
            <a:cxnLst/>
            <a:rect l="l" t="t" r="r" b="b"/>
            <a:pathLst>
              <a:path w="50248" h="57520">
                <a:moveTo>
                  <a:pt x="0" y="0"/>
                </a:moveTo>
                <a:lnTo>
                  <a:pt x="50248" y="0"/>
                </a:lnTo>
                <a:lnTo>
                  <a:pt x="50248" y="57520"/>
                </a:lnTo>
                <a:lnTo>
                  <a:pt x="0" y="57520"/>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txBody>
          <a:bodyPr/>
          <a:lstStyle/>
          <a:p>
            <a:endParaRPr lang="en-US"/>
          </a:p>
        </p:txBody>
      </p:sp>
      <p:sp>
        <p:nvSpPr>
          <p:cNvPr id="43" name="Freeform 43"/>
          <p:cNvSpPr/>
          <p:nvPr/>
        </p:nvSpPr>
        <p:spPr>
          <a:xfrm>
            <a:off x="1777990" y="3187060"/>
            <a:ext cx="49587" cy="52231"/>
          </a:xfrm>
          <a:custGeom>
            <a:avLst/>
            <a:gdLst/>
            <a:ahLst/>
            <a:cxnLst/>
            <a:rect l="l" t="t" r="r" b="b"/>
            <a:pathLst>
              <a:path w="49587" h="52231">
                <a:moveTo>
                  <a:pt x="0" y="0"/>
                </a:moveTo>
                <a:lnTo>
                  <a:pt x="49587" y="0"/>
                </a:lnTo>
                <a:lnTo>
                  <a:pt x="49587" y="52231"/>
                </a:lnTo>
                <a:lnTo>
                  <a:pt x="0" y="52231"/>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txBody>
          <a:bodyPr/>
          <a:lstStyle/>
          <a:p>
            <a:endParaRPr lang="en-US"/>
          </a:p>
        </p:txBody>
      </p:sp>
      <p:sp>
        <p:nvSpPr>
          <p:cNvPr id="44" name="Freeform 44"/>
          <p:cNvSpPr/>
          <p:nvPr/>
        </p:nvSpPr>
        <p:spPr>
          <a:xfrm>
            <a:off x="1861957" y="3200944"/>
            <a:ext cx="60165" cy="60826"/>
          </a:xfrm>
          <a:custGeom>
            <a:avLst/>
            <a:gdLst/>
            <a:ahLst/>
            <a:cxnLst/>
            <a:rect l="l" t="t" r="r" b="b"/>
            <a:pathLst>
              <a:path w="60165" h="60826">
                <a:moveTo>
                  <a:pt x="0" y="0"/>
                </a:moveTo>
                <a:lnTo>
                  <a:pt x="60164" y="0"/>
                </a:lnTo>
                <a:lnTo>
                  <a:pt x="60164" y="60827"/>
                </a:lnTo>
                <a:lnTo>
                  <a:pt x="0" y="60827"/>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txBody>
          <a:bodyPr/>
          <a:lstStyle/>
          <a:p>
            <a:endParaRPr lang="en-US"/>
          </a:p>
        </p:txBody>
      </p:sp>
      <p:sp>
        <p:nvSpPr>
          <p:cNvPr id="45" name="Freeform 45"/>
          <p:cNvSpPr/>
          <p:nvPr/>
        </p:nvSpPr>
        <p:spPr>
          <a:xfrm>
            <a:off x="1924105" y="3186399"/>
            <a:ext cx="42314" cy="78016"/>
          </a:xfrm>
          <a:custGeom>
            <a:avLst/>
            <a:gdLst/>
            <a:ahLst/>
            <a:cxnLst/>
            <a:rect l="l" t="t" r="r" b="b"/>
            <a:pathLst>
              <a:path w="42314" h="78016">
                <a:moveTo>
                  <a:pt x="0" y="0"/>
                </a:moveTo>
                <a:lnTo>
                  <a:pt x="42314" y="0"/>
                </a:lnTo>
                <a:lnTo>
                  <a:pt x="42314" y="78016"/>
                </a:lnTo>
                <a:lnTo>
                  <a:pt x="0" y="78016"/>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txBody>
          <a:bodyPr/>
          <a:lstStyle/>
          <a:p>
            <a:endParaRPr lang="en-US"/>
          </a:p>
        </p:txBody>
      </p:sp>
      <p:sp>
        <p:nvSpPr>
          <p:cNvPr id="46" name="Freeform 46"/>
          <p:cNvSpPr/>
          <p:nvPr/>
        </p:nvSpPr>
        <p:spPr>
          <a:xfrm>
            <a:off x="2010055" y="3194332"/>
            <a:ext cx="79339" cy="48926"/>
          </a:xfrm>
          <a:custGeom>
            <a:avLst/>
            <a:gdLst/>
            <a:ahLst/>
            <a:cxnLst/>
            <a:rect l="l" t="t" r="r" b="b"/>
            <a:pathLst>
              <a:path w="79339" h="48926">
                <a:moveTo>
                  <a:pt x="0" y="0"/>
                </a:moveTo>
                <a:lnTo>
                  <a:pt x="79339" y="0"/>
                </a:lnTo>
                <a:lnTo>
                  <a:pt x="79339" y="48925"/>
                </a:lnTo>
                <a:lnTo>
                  <a:pt x="0" y="48925"/>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txBody>
          <a:bodyPr/>
          <a:lstStyle/>
          <a:p>
            <a:endParaRPr lang="en-US"/>
          </a:p>
        </p:txBody>
      </p:sp>
      <p:sp>
        <p:nvSpPr>
          <p:cNvPr id="47" name="Freeform 47"/>
          <p:cNvSpPr/>
          <p:nvPr/>
        </p:nvSpPr>
        <p:spPr>
          <a:xfrm>
            <a:off x="2084104" y="3201605"/>
            <a:ext cx="76032" cy="47603"/>
          </a:xfrm>
          <a:custGeom>
            <a:avLst/>
            <a:gdLst/>
            <a:ahLst/>
            <a:cxnLst/>
            <a:rect l="l" t="t" r="r" b="b"/>
            <a:pathLst>
              <a:path w="76032" h="47603">
                <a:moveTo>
                  <a:pt x="0" y="0"/>
                </a:moveTo>
                <a:lnTo>
                  <a:pt x="76033" y="0"/>
                </a:lnTo>
                <a:lnTo>
                  <a:pt x="76033" y="47604"/>
                </a:lnTo>
                <a:lnTo>
                  <a:pt x="0" y="47604"/>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txBody>
          <a:bodyPr/>
          <a:lstStyle/>
          <a:p>
            <a:endParaRPr lang="en-US"/>
          </a:p>
        </p:txBody>
      </p:sp>
      <p:sp>
        <p:nvSpPr>
          <p:cNvPr id="48" name="Freeform 48"/>
          <p:cNvSpPr/>
          <p:nvPr/>
        </p:nvSpPr>
        <p:spPr>
          <a:xfrm>
            <a:off x="5910833" y="409322"/>
            <a:ext cx="756842" cy="1548525"/>
          </a:xfrm>
          <a:custGeom>
            <a:avLst/>
            <a:gdLst/>
            <a:ahLst/>
            <a:cxnLst/>
            <a:rect l="l" t="t" r="r" b="b"/>
            <a:pathLst>
              <a:path w="756842" h="1548525">
                <a:moveTo>
                  <a:pt x="0" y="0"/>
                </a:moveTo>
                <a:lnTo>
                  <a:pt x="756842" y="0"/>
                </a:lnTo>
                <a:lnTo>
                  <a:pt x="756842" y="1548525"/>
                </a:lnTo>
                <a:lnTo>
                  <a:pt x="0" y="1548525"/>
                </a:lnTo>
                <a:lnTo>
                  <a:pt x="0" y="0"/>
                </a:lnTo>
                <a:close/>
              </a:path>
            </a:pathLst>
          </a:custGeom>
          <a:blipFill>
            <a:blip r:embed="rId76"/>
            <a:stretch>
              <a:fillRect/>
            </a:stretch>
          </a:blipFill>
        </p:spPr>
        <p:txBody>
          <a:bodyPr/>
          <a:lstStyle/>
          <a:p>
            <a:endParaRPr lang="en-US"/>
          </a:p>
        </p:txBody>
      </p:sp>
      <p:sp>
        <p:nvSpPr>
          <p:cNvPr id="49" name="Freeform 49"/>
          <p:cNvSpPr/>
          <p:nvPr/>
        </p:nvSpPr>
        <p:spPr>
          <a:xfrm>
            <a:off x="6942839" y="3197048"/>
            <a:ext cx="1050488" cy="317772"/>
          </a:xfrm>
          <a:custGeom>
            <a:avLst/>
            <a:gdLst/>
            <a:ahLst/>
            <a:cxnLst/>
            <a:rect l="l" t="t" r="r" b="b"/>
            <a:pathLst>
              <a:path w="1050488" h="317772">
                <a:moveTo>
                  <a:pt x="0" y="0"/>
                </a:moveTo>
                <a:lnTo>
                  <a:pt x="1050487" y="0"/>
                </a:lnTo>
                <a:lnTo>
                  <a:pt x="1050487" y="317773"/>
                </a:lnTo>
                <a:lnTo>
                  <a:pt x="0" y="317773"/>
                </a:lnTo>
                <a:lnTo>
                  <a:pt x="0" y="0"/>
                </a:lnTo>
                <a:close/>
              </a:path>
            </a:pathLst>
          </a:custGeom>
          <a:blipFill>
            <a:blip r:embed="rId77">
              <a:extLst>
                <a:ext uri="{96DAC541-7B7A-43D3-8B79-37D633B846F1}">
                  <asvg:svgBlip xmlns:asvg="http://schemas.microsoft.com/office/drawing/2016/SVG/main" r:embed="rId78"/>
                </a:ext>
              </a:extLst>
            </a:blip>
            <a:stretch>
              <a:fillRect/>
            </a:stretch>
          </a:blipFill>
        </p:spPr>
        <p:txBody>
          <a:bodyPr/>
          <a:lstStyle/>
          <a:p>
            <a:endParaRPr lang="en-US"/>
          </a:p>
        </p:txBody>
      </p:sp>
      <p:sp>
        <p:nvSpPr>
          <p:cNvPr id="50" name="Freeform 50"/>
          <p:cNvSpPr/>
          <p:nvPr/>
        </p:nvSpPr>
        <p:spPr>
          <a:xfrm>
            <a:off x="-654410" y="2642933"/>
            <a:ext cx="2586965" cy="2619712"/>
          </a:xfrm>
          <a:custGeom>
            <a:avLst/>
            <a:gdLst/>
            <a:ahLst/>
            <a:cxnLst/>
            <a:rect l="l" t="t" r="r" b="b"/>
            <a:pathLst>
              <a:path w="2586965" h="2619712">
                <a:moveTo>
                  <a:pt x="0" y="0"/>
                </a:moveTo>
                <a:lnTo>
                  <a:pt x="2586965" y="0"/>
                </a:lnTo>
                <a:lnTo>
                  <a:pt x="2586965" y="2619712"/>
                </a:lnTo>
                <a:lnTo>
                  <a:pt x="0" y="2619712"/>
                </a:lnTo>
                <a:lnTo>
                  <a:pt x="0" y="0"/>
                </a:lnTo>
                <a:close/>
              </a:path>
            </a:pathLst>
          </a:custGeom>
          <a:blipFill>
            <a:blip r:embed="rId79"/>
            <a:stretch>
              <a:fillRect/>
            </a:stretch>
          </a:blipFill>
        </p:spPr>
        <p:txBody>
          <a:bodyPr/>
          <a:lstStyle/>
          <a:p>
            <a:endParaRPr lang="en-US"/>
          </a:p>
        </p:txBody>
      </p:sp>
      <p:sp>
        <p:nvSpPr>
          <p:cNvPr id="51" name="TextBox 51"/>
          <p:cNvSpPr txBox="1"/>
          <p:nvPr/>
        </p:nvSpPr>
        <p:spPr>
          <a:xfrm>
            <a:off x="1429347" y="2223098"/>
            <a:ext cx="1512662" cy="290100"/>
          </a:xfrm>
          <a:prstGeom prst="rect">
            <a:avLst/>
          </a:prstGeom>
        </p:spPr>
        <p:txBody>
          <a:bodyPr lIns="0" tIns="0" rIns="0" bIns="0" rtlCol="0" anchor="t">
            <a:spAutoFit/>
          </a:bodyPr>
          <a:lstStyle/>
          <a:p>
            <a:pPr algn="ctr">
              <a:lnSpc>
                <a:spcPts val="2073"/>
              </a:lnSpc>
            </a:pPr>
            <a:r>
              <a:rPr lang="en-US" sz="1481">
                <a:solidFill>
                  <a:srgbClr val="000000"/>
                </a:solidFill>
                <a:latin typeface="Permanent Marker"/>
              </a:rPr>
              <a:t>dry storage #1</a:t>
            </a:r>
          </a:p>
        </p:txBody>
      </p:sp>
      <p:sp>
        <p:nvSpPr>
          <p:cNvPr id="52" name="TextBox 52"/>
          <p:cNvSpPr txBox="1"/>
          <p:nvPr/>
        </p:nvSpPr>
        <p:spPr>
          <a:xfrm>
            <a:off x="353860" y="726684"/>
            <a:ext cx="7530648" cy="560070"/>
          </a:xfrm>
          <a:prstGeom prst="rect">
            <a:avLst/>
          </a:prstGeom>
        </p:spPr>
        <p:txBody>
          <a:bodyPr lIns="0" tIns="0" rIns="0" bIns="0" rtlCol="0" anchor="t">
            <a:spAutoFit/>
          </a:bodyPr>
          <a:lstStyle/>
          <a:p>
            <a:pPr algn="l">
              <a:lnSpc>
                <a:spcPts val="3840"/>
              </a:lnSpc>
            </a:pPr>
            <a:r>
              <a:rPr lang="en-US" sz="4999">
                <a:solidFill>
                  <a:srgbClr val="181818"/>
                </a:solidFill>
                <a:latin typeface="Roboto Bold"/>
              </a:rPr>
              <a:t>Knowledge Check</a:t>
            </a:r>
          </a:p>
        </p:txBody>
      </p:sp>
      <p:sp>
        <p:nvSpPr>
          <p:cNvPr id="53" name="TextBox 53"/>
          <p:cNvSpPr txBox="1"/>
          <p:nvPr/>
        </p:nvSpPr>
        <p:spPr>
          <a:xfrm>
            <a:off x="382896" y="1325281"/>
            <a:ext cx="5193264" cy="444500"/>
          </a:xfrm>
          <a:prstGeom prst="rect">
            <a:avLst/>
          </a:prstGeom>
        </p:spPr>
        <p:txBody>
          <a:bodyPr lIns="0" tIns="0" rIns="0" bIns="0" rtlCol="0" anchor="t">
            <a:spAutoFit/>
          </a:bodyPr>
          <a:lstStyle/>
          <a:p>
            <a:pPr algn="l">
              <a:lnSpc>
                <a:spcPts val="1600"/>
              </a:lnSpc>
            </a:pPr>
            <a:r>
              <a:rPr lang="en-US" sz="2000">
                <a:solidFill>
                  <a:srgbClr val="181818"/>
                </a:solidFill>
                <a:latin typeface="Roboto"/>
              </a:rPr>
              <a:t>Is the thermometer reading within a safe temperature range?</a:t>
            </a:r>
          </a:p>
        </p:txBody>
      </p:sp>
      <p:sp>
        <p:nvSpPr>
          <p:cNvPr id="54" name="Freeform 54"/>
          <p:cNvSpPr/>
          <p:nvPr/>
        </p:nvSpPr>
        <p:spPr>
          <a:xfrm>
            <a:off x="3413760" y="2194560"/>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80">
              <a:extLst>
                <a:ext uri="{96DAC541-7B7A-43D3-8B79-37D633B846F1}">
                  <asvg:svgBlip xmlns:asvg="http://schemas.microsoft.com/office/drawing/2016/SVG/main" r:embed="rId8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8327" y="2183417"/>
            <a:ext cx="3929165" cy="5131783"/>
          </a:xfrm>
          <a:custGeom>
            <a:avLst/>
            <a:gdLst/>
            <a:ahLst/>
            <a:cxnLst/>
            <a:rect l="l" t="t" r="r" b="b"/>
            <a:pathLst>
              <a:path w="3929165" h="5131783">
                <a:moveTo>
                  <a:pt x="0" y="0"/>
                </a:moveTo>
                <a:lnTo>
                  <a:pt x="3929164" y="0"/>
                </a:lnTo>
                <a:lnTo>
                  <a:pt x="3929164" y="5131783"/>
                </a:lnTo>
                <a:lnTo>
                  <a:pt x="0" y="51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rot="-77212">
            <a:off x="1407982" y="3788927"/>
            <a:ext cx="982279" cy="566038"/>
            <a:chOff x="0" y="0"/>
            <a:chExt cx="1309705" cy="754717"/>
          </a:xfrm>
        </p:grpSpPr>
        <p:sp>
          <p:nvSpPr>
            <p:cNvPr id="4" name="Freeform 4"/>
            <p:cNvSpPr/>
            <p:nvPr/>
          </p:nvSpPr>
          <p:spPr>
            <a:xfrm>
              <a:off x="0" y="0"/>
              <a:ext cx="1309751" cy="754761"/>
            </a:xfrm>
            <a:custGeom>
              <a:avLst/>
              <a:gdLst/>
              <a:ahLst/>
              <a:cxnLst/>
              <a:rect l="l" t="t" r="r" b="b"/>
              <a:pathLst>
                <a:path w="1309751" h="754761">
                  <a:moveTo>
                    <a:pt x="0" y="0"/>
                  </a:moveTo>
                  <a:lnTo>
                    <a:pt x="1309751" y="0"/>
                  </a:lnTo>
                  <a:lnTo>
                    <a:pt x="1309751" y="754761"/>
                  </a:lnTo>
                  <a:lnTo>
                    <a:pt x="0" y="754761"/>
                  </a:lnTo>
                  <a:lnTo>
                    <a:pt x="0" y="0"/>
                  </a:lnTo>
                  <a:close/>
                </a:path>
              </a:pathLst>
            </a:custGeom>
            <a:blipFill>
              <a:blip r:embed="rId5"/>
              <a:stretch>
                <a:fillRect t="-36" r="3" b="-30"/>
              </a:stretch>
            </a:blipFill>
          </p:spPr>
          <p:txBody>
            <a:bodyPr/>
            <a:lstStyle/>
            <a:p>
              <a:endParaRPr lang="en-US"/>
            </a:p>
          </p:txBody>
        </p:sp>
      </p:grpSp>
      <p:grpSp>
        <p:nvGrpSpPr>
          <p:cNvPr id="5" name="Group 5"/>
          <p:cNvGrpSpPr/>
          <p:nvPr/>
        </p:nvGrpSpPr>
        <p:grpSpPr>
          <a:xfrm rot="-484010">
            <a:off x="1455182" y="5063144"/>
            <a:ext cx="679315" cy="406740"/>
            <a:chOff x="0" y="0"/>
            <a:chExt cx="905753" cy="542320"/>
          </a:xfrm>
        </p:grpSpPr>
        <p:sp>
          <p:nvSpPr>
            <p:cNvPr id="6" name="Freeform 6"/>
            <p:cNvSpPr/>
            <p:nvPr/>
          </p:nvSpPr>
          <p:spPr>
            <a:xfrm>
              <a:off x="0" y="0"/>
              <a:ext cx="905764" cy="542290"/>
            </a:xfrm>
            <a:custGeom>
              <a:avLst/>
              <a:gdLst/>
              <a:ahLst/>
              <a:cxnLst/>
              <a:rect l="l" t="t" r="r" b="b"/>
              <a:pathLst>
                <a:path w="905764" h="542290">
                  <a:moveTo>
                    <a:pt x="0" y="0"/>
                  </a:moveTo>
                  <a:lnTo>
                    <a:pt x="905764" y="0"/>
                  </a:lnTo>
                  <a:lnTo>
                    <a:pt x="905764" y="542290"/>
                  </a:lnTo>
                  <a:lnTo>
                    <a:pt x="0" y="542290"/>
                  </a:lnTo>
                  <a:lnTo>
                    <a:pt x="0" y="0"/>
                  </a:lnTo>
                  <a:close/>
                </a:path>
              </a:pathLst>
            </a:custGeom>
            <a:blipFill>
              <a:blip r:embed="rId6"/>
              <a:stretch>
                <a:fillRect t="-67" r="1" b="-72"/>
              </a:stretch>
            </a:blipFill>
          </p:spPr>
          <p:txBody>
            <a:bodyPr/>
            <a:lstStyle/>
            <a:p>
              <a:endParaRPr lang="en-US"/>
            </a:p>
          </p:txBody>
        </p:sp>
      </p:grpSp>
      <p:grpSp>
        <p:nvGrpSpPr>
          <p:cNvPr id="7" name="Group 7"/>
          <p:cNvGrpSpPr/>
          <p:nvPr/>
        </p:nvGrpSpPr>
        <p:grpSpPr>
          <a:xfrm rot="-357906">
            <a:off x="1918856" y="5098855"/>
            <a:ext cx="707737" cy="416680"/>
            <a:chOff x="0" y="0"/>
            <a:chExt cx="943649" cy="555573"/>
          </a:xfrm>
        </p:grpSpPr>
        <p:sp>
          <p:nvSpPr>
            <p:cNvPr id="8" name="Freeform 8"/>
            <p:cNvSpPr/>
            <p:nvPr/>
          </p:nvSpPr>
          <p:spPr>
            <a:xfrm>
              <a:off x="0" y="0"/>
              <a:ext cx="943610" cy="555625"/>
            </a:xfrm>
            <a:custGeom>
              <a:avLst/>
              <a:gdLst/>
              <a:ahLst/>
              <a:cxnLst/>
              <a:rect l="l" t="t" r="r" b="b"/>
              <a:pathLst>
                <a:path w="943610" h="555625">
                  <a:moveTo>
                    <a:pt x="0" y="0"/>
                  </a:moveTo>
                  <a:lnTo>
                    <a:pt x="943610" y="0"/>
                  </a:lnTo>
                  <a:lnTo>
                    <a:pt x="943610" y="555625"/>
                  </a:lnTo>
                  <a:lnTo>
                    <a:pt x="0" y="555625"/>
                  </a:lnTo>
                  <a:lnTo>
                    <a:pt x="0" y="0"/>
                  </a:lnTo>
                  <a:close/>
                </a:path>
              </a:pathLst>
            </a:custGeom>
            <a:blipFill>
              <a:blip r:embed="rId7"/>
              <a:stretch>
                <a:fillRect t="-33" r="-4" b="-24"/>
              </a:stretch>
            </a:blipFill>
          </p:spPr>
          <p:txBody>
            <a:bodyPr/>
            <a:lstStyle/>
            <a:p>
              <a:endParaRPr lang="en-US"/>
            </a:p>
          </p:txBody>
        </p:sp>
      </p:grpSp>
      <p:grpSp>
        <p:nvGrpSpPr>
          <p:cNvPr id="9" name="Group 9"/>
          <p:cNvGrpSpPr/>
          <p:nvPr/>
        </p:nvGrpSpPr>
        <p:grpSpPr>
          <a:xfrm>
            <a:off x="1424640" y="5604255"/>
            <a:ext cx="668569" cy="452955"/>
            <a:chOff x="0" y="0"/>
            <a:chExt cx="891425" cy="603940"/>
          </a:xfrm>
        </p:grpSpPr>
        <p:sp>
          <p:nvSpPr>
            <p:cNvPr id="10" name="Freeform 10"/>
            <p:cNvSpPr/>
            <p:nvPr/>
          </p:nvSpPr>
          <p:spPr>
            <a:xfrm>
              <a:off x="0" y="0"/>
              <a:ext cx="891413" cy="603885"/>
            </a:xfrm>
            <a:custGeom>
              <a:avLst/>
              <a:gdLst/>
              <a:ahLst/>
              <a:cxnLst/>
              <a:rect l="l" t="t" r="r" b="b"/>
              <a:pathLst>
                <a:path w="891413" h="603885">
                  <a:moveTo>
                    <a:pt x="0" y="0"/>
                  </a:moveTo>
                  <a:lnTo>
                    <a:pt x="891413" y="0"/>
                  </a:lnTo>
                  <a:lnTo>
                    <a:pt x="891413" y="603885"/>
                  </a:lnTo>
                  <a:lnTo>
                    <a:pt x="0" y="603885"/>
                  </a:lnTo>
                  <a:lnTo>
                    <a:pt x="0" y="0"/>
                  </a:lnTo>
                  <a:close/>
                </a:path>
              </a:pathLst>
            </a:custGeom>
            <a:blipFill>
              <a:blip r:embed="rId8"/>
              <a:stretch>
                <a:fillRect l="-106" r="-108" b="-9"/>
              </a:stretch>
            </a:blipFill>
          </p:spPr>
          <p:txBody>
            <a:bodyPr/>
            <a:lstStyle/>
            <a:p>
              <a:endParaRPr lang="en-US"/>
            </a:p>
          </p:txBody>
        </p:sp>
      </p:grpSp>
      <p:grpSp>
        <p:nvGrpSpPr>
          <p:cNvPr id="11" name="Group 11"/>
          <p:cNvGrpSpPr/>
          <p:nvPr/>
        </p:nvGrpSpPr>
        <p:grpSpPr>
          <a:xfrm rot="-555139">
            <a:off x="1581745" y="5640438"/>
            <a:ext cx="546243" cy="438360"/>
            <a:chOff x="0" y="0"/>
            <a:chExt cx="728324" cy="584480"/>
          </a:xfrm>
        </p:grpSpPr>
        <p:sp>
          <p:nvSpPr>
            <p:cNvPr id="12" name="Freeform 12"/>
            <p:cNvSpPr/>
            <p:nvPr/>
          </p:nvSpPr>
          <p:spPr>
            <a:xfrm>
              <a:off x="0" y="0"/>
              <a:ext cx="728345" cy="584454"/>
            </a:xfrm>
            <a:custGeom>
              <a:avLst/>
              <a:gdLst/>
              <a:ahLst/>
              <a:cxnLst/>
              <a:rect l="l" t="t" r="r" b="b"/>
              <a:pathLst>
                <a:path w="728345" h="584454">
                  <a:moveTo>
                    <a:pt x="0" y="0"/>
                  </a:moveTo>
                  <a:lnTo>
                    <a:pt x="728345" y="0"/>
                  </a:lnTo>
                  <a:lnTo>
                    <a:pt x="728345" y="584454"/>
                  </a:lnTo>
                  <a:lnTo>
                    <a:pt x="0" y="584454"/>
                  </a:lnTo>
                  <a:lnTo>
                    <a:pt x="0" y="0"/>
                  </a:lnTo>
                  <a:close/>
                </a:path>
              </a:pathLst>
            </a:custGeom>
            <a:blipFill>
              <a:blip r:embed="rId9"/>
              <a:stretch>
                <a:fillRect l="-27" r="-24" b="-4"/>
              </a:stretch>
            </a:blipFill>
          </p:spPr>
          <p:txBody>
            <a:bodyPr/>
            <a:lstStyle/>
            <a:p>
              <a:endParaRPr lang="en-US"/>
            </a:p>
          </p:txBody>
        </p:sp>
      </p:grpSp>
      <p:grpSp>
        <p:nvGrpSpPr>
          <p:cNvPr id="13" name="Group 13"/>
          <p:cNvGrpSpPr/>
          <p:nvPr/>
        </p:nvGrpSpPr>
        <p:grpSpPr>
          <a:xfrm rot="-305985">
            <a:off x="1997560" y="5587328"/>
            <a:ext cx="709375" cy="486808"/>
            <a:chOff x="0" y="0"/>
            <a:chExt cx="945833" cy="649077"/>
          </a:xfrm>
        </p:grpSpPr>
        <p:sp>
          <p:nvSpPr>
            <p:cNvPr id="14" name="Freeform 14"/>
            <p:cNvSpPr/>
            <p:nvPr/>
          </p:nvSpPr>
          <p:spPr>
            <a:xfrm>
              <a:off x="0" y="0"/>
              <a:ext cx="945769" cy="649097"/>
            </a:xfrm>
            <a:custGeom>
              <a:avLst/>
              <a:gdLst/>
              <a:ahLst/>
              <a:cxnLst/>
              <a:rect l="l" t="t" r="r" b="b"/>
              <a:pathLst>
                <a:path w="945769" h="649097">
                  <a:moveTo>
                    <a:pt x="0" y="0"/>
                  </a:moveTo>
                  <a:lnTo>
                    <a:pt x="945769" y="0"/>
                  </a:lnTo>
                  <a:lnTo>
                    <a:pt x="945769" y="649097"/>
                  </a:lnTo>
                  <a:lnTo>
                    <a:pt x="0" y="649097"/>
                  </a:lnTo>
                  <a:lnTo>
                    <a:pt x="0" y="0"/>
                  </a:lnTo>
                  <a:close/>
                </a:path>
              </a:pathLst>
            </a:custGeom>
            <a:blipFill>
              <a:blip r:embed="rId10"/>
              <a:stretch>
                <a:fillRect l="-30" r="-37" b="3"/>
              </a:stretch>
            </a:blipFill>
          </p:spPr>
          <p:txBody>
            <a:bodyPr/>
            <a:lstStyle/>
            <a:p>
              <a:endParaRPr lang="en-US"/>
            </a:p>
          </p:txBody>
        </p:sp>
      </p:grpSp>
      <p:grpSp>
        <p:nvGrpSpPr>
          <p:cNvPr id="15" name="Group 15"/>
          <p:cNvGrpSpPr/>
          <p:nvPr/>
        </p:nvGrpSpPr>
        <p:grpSpPr>
          <a:xfrm rot="-307560">
            <a:off x="1639583" y="4406732"/>
            <a:ext cx="722445" cy="495477"/>
            <a:chOff x="0" y="0"/>
            <a:chExt cx="963260" cy="660636"/>
          </a:xfrm>
        </p:grpSpPr>
        <p:sp>
          <p:nvSpPr>
            <p:cNvPr id="16" name="Freeform 16"/>
            <p:cNvSpPr/>
            <p:nvPr/>
          </p:nvSpPr>
          <p:spPr>
            <a:xfrm>
              <a:off x="0" y="0"/>
              <a:ext cx="963295" cy="660654"/>
            </a:xfrm>
            <a:custGeom>
              <a:avLst/>
              <a:gdLst/>
              <a:ahLst/>
              <a:cxnLst/>
              <a:rect l="l" t="t" r="r" b="b"/>
              <a:pathLst>
                <a:path w="963295" h="660654">
                  <a:moveTo>
                    <a:pt x="0" y="0"/>
                  </a:moveTo>
                  <a:lnTo>
                    <a:pt x="963295" y="0"/>
                  </a:lnTo>
                  <a:lnTo>
                    <a:pt x="963295" y="660654"/>
                  </a:lnTo>
                  <a:lnTo>
                    <a:pt x="0" y="660654"/>
                  </a:lnTo>
                  <a:lnTo>
                    <a:pt x="0" y="0"/>
                  </a:lnTo>
                  <a:close/>
                </a:path>
              </a:pathLst>
            </a:custGeom>
            <a:blipFill>
              <a:blip r:embed="rId11"/>
              <a:stretch>
                <a:fillRect r="3" b="2"/>
              </a:stretch>
            </a:blipFill>
          </p:spPr>
          <p:txBody>
            <a:bodyPr/>
            <a:lstStyle/>
            <a:p>
              <a:endParaRPr lang="en-US"/>
            </a:p>
          </p:txBody>
        </p:sp>
      </p:grpSp>
      <p:grpSp>
        <p:nvGrpSpPr>
          <p:cNvPr id="17" name="Group 17"/>
          <p:cNvGrpSpPr/>
          <p:nvPr/>
        </p:nvGrpSpPr>
        <p:grpSpPr>
          <a:xfrm>
            <a:off x="2093209" y="3899323"/>
            <a:ext cx="606569" cy="410950"/>
            <a:chOff x="0" y="0"/>
            <a:chExt cx="808759" cy="547933"/>
          </a:xfrm>
        </p:grpSpPr>
        <p:sp>
          <p:nvSpPr>
            <p:cNvPr id="18" name="Freeform 18"/>
            <p:cNvSpPr/>
            <p:nvPr/>
          </p:nvSpPr>
          <p:spPr>
            <a:xfrm>
              <a:off x="0" y="0"/>
              <a:ext cx="808736" cy="547878"/>
            </a:xfrm>
            <a:custGeom>
              <a:avLst/>
              <a:gdLst/>
              <a:ahLst/>
              <a:cxnLst/>
              <a:rect l="l" t="t" r="r" b="b"/>
              <a:pathLst>
                <a:path w="808736" h="547878">
                  <a:moveTo>
                    <a:pt x="0" y="0"/>
                  </a:moveTo>
                  <a:lnTo>
                    <a:pt x="808736" y="0"/>
                  </a:lnTo>
                  <a:lnTo>
                    <a:pt x="808736" y="547878"/>
                  </a:lnTo>
                  <a:lnTo>
                    <a:pt x="0" y="547878"/>
                  </a:lnTo>
                  <a:lnTo>
                    <a:pt x="0" y="0"/>
                  </a:lnTo>
                  <a:close/>
                </a:path>
              </a:pathLst>
            </a:custGeom>
            <a:blipFill>
              <a:blip r:embed="rId12"/>
              <a:stretch>
                <a:fillRect t="-54" r="-2" b="-64"/>
              </a:stretch>
            </a:blipFill>
          </p:spPr>
          <p:txBody>
            <a:bodyPr/>
            <a:lstStyle/>
            <a:p>
              <a:endParaRPr lang="en-US"/>
            </a:p>
          </p:txBody>
        </p:sp>
      </p:grpSp>
      <p:grpSp>
        <p:nvGrpSpPr>
          <p:cNvPr id="19" name="Group 19"/>
          <p:cNvGrpSpPr/>
          <p:nvPr/>
        </p:nvGrpSpPr>
        <p:grpSpPr>
          <a:xfrm>
            <a:off x="2752909" y="4432011"/>
            <a:ext cx="121801" cy="431153"/>
            <a:chOff x="0" y="0"/>
            <a:chExt cx="162401" cy="574871"/>
          </a:xfrm>
        </p:grpSpPr>
        <p:sp>
          <p:nvSpPr>
            <p:cNvPr id="20" name="Freeform 20"/>
            <p:cNvSpPr/>
            <p:nvPr/>
          </p:nvSpPr>
          <p:spPr>
            <a:xfrm>
              <a:off x="0" y="0"/>
              <a:ext cx="162433" cy="574929"/>
            </a:xfrm>
            <a:custGeom>
              <a:avLst/>
              <a:gdLst/>
              <a:ahLst/>
              <a:cxnLst/>
              <a:rect l="l" t="t" r="r" b="b"/>
              <a:pathLst>
                <a:path w="162433" h="574929">
                  <a:moveTo>
                    <a:pt x="0" y="0"/>
                  </a:moveTo>
                  <a:lnTo>
                    <a:pt x="162433" y="0"/>
                  </a:lnTo>
                  <a:lnTo>
                    <a:pt x="162433" y="574929"/>
                  </a:lnTo>
                  <a:lnTo>
                    <a:pt x="0" y="574929"/>
                  </a:lnTo>
                  <a:lnTo>
                    <a:pt x="0" y="0"/>
                  </a:lnTo>
                  <a:close/>
                </a:path>
              </a:pathLst>
            </a:custGeom>
            <a:blipFill>
              <a:blip r:embed="rId13"/>
              <a:stretch>
                <a:fillRect r="19" b="10"/>
              </a:stretch>
            </a:blipFill>
          </p:spPr>
          <p:txBody>
            <a:bodyPr/>
            <a:lstStyle/>
            <a:p>
              <a:endParaRPr lang="en-US"/>
            </a:p>
          </p:txBody>
        </p:sp>
      </p:grpSp>
      <p:grpSp>
        <p:nvGrpSpPr>
          <p:cNvPr id="21" name="Group 21"/>
          <p:cNvGrpSpPr/>
          <p:nvPr/>
        </p:nvGrpSpPr>
        <p:grpSpPr>
          <a:xfrm>
            <a:off x="1011331" y="3768443"/>
            <a:ext cx="37939" cy="2941420"/>
            <a:chOff x="0" y="0"/>
            <a:chExt cx="50585" cy="3921893"/>
          </a:xfrm>
        </p:grpSpPr>
        <p:sp>
          <p:nvSpPr>
            <p:cNvPr id="22" name="Freeform 22"/>
            <p:cNvSpPr/>
            <p:nvPr/>
          </p:nvSpPr>
          <p:spPr>
            <a:xfrm>
              <a:off x="0" y="12573"/>
              <a:ext cx="50546" cy="3896614"/>
            </a:xfrm>
            <a:custGeom>
              <a:avLst/>
              <a:gdLst/>
              <a:ahLst/>
              <a:cxnLst/>
              <a:rect l="l" t="t" r="r" b="b"/>
              <a:pathLst>
                <a:path w="50546" h="3896614">
                  <a:moveTo>
                    <a:pt x="25400" y="0"/>
                  </a:moveTo>
                  <a:lnTo>
                    <a:pt x="50546" y="3896487"/>
                  </a:lnTo>
                  <a:lnTo>
                    <a:pt x="25146" y="3896614"/>
                  </a:lnTo>
                  <a:lnTo>
                    <a:pt x="0" y="254"/>
                  </a:lnTo>
                  <a:close/>
                </a:path>
              </a:pathLst>
            </a:custGeom>
            <a:solidFill>
              <a:srgbClr val="000000"/>
            </a:solidFill>
          </p:spPr>
          <p:txBody>
            <a:bodyPr/>
            <a:lstStyle/>
            <a:p>
              <a:endParaRPr lang="en-US"/>
            </a:p>
          </p:txBody>
        </p:sp>
      </p:grpSp>
      <p:grpSp>
        <p:nvGrpSpPr>
          <p:cNvPr id="23" name="Group 23"/>
          <p:cNvGrpSpPr/>
          <p:nvPr/>
        </p:nvGrpSpPr>
        <p:grpSpPr>
          <a:xfrm>
            <a:off x="1956135" y="2752478"/>
            <a:ext cx="520130" cy="699036"/>
            <a:chOff x="0" y="0"/>
            <a:chExt cx="693507" cy="932048"/>
          </a:xfrm>
        </p:grpSpPr>
        <p:sp>
          <p:nvSpPr>
            <p:cNvPr id="24" name="Freeform 24"/>
            <p:cNvSpPr/>
            <p:nvPr/>
          </p:nvSpPr>
          <p:spPr>
            <a:xfrm>
              <a:off x="0" y="0"/>
              <a:ext cx="693547" cy="932053"/>
            </a:xfrm>
            <a:custGeom>
              <a:avLst/>
              <a:gdLst/>
              <a:ahLst/>
              <a:cxnLst/>
              <a:rect l="l" t="t" r="r" b="b"/>
              <a:pathLst>
                <a:path w="693547" h="932053">
                  <a:moveTo>
                    <a:pt x="0" y="0"/>
                  </a:moveTo>
                  <a:lnTo>
                    <a:pt x="693547" y="0"/>
                  </a:lnTo>
                  <a:lnTo>
                    <a:pt x="693547" y="932053"/>
                  </a:lnTo>
                  <a:lnTo>
                    <a:pt x="0" y="932053"/>
                  </a:lnTo>
                  <a:lnTo>
                    <a:pt x="0" y="0"/>
                  </a:lnTo>
                  <a:close/>
                </a:path>
              </a:pathLst>
            </a:custGeom>
            <a:blipFill>
              <a:blip r:embed="rId14"/>
              <a:stretch>
                <a:fillRect l="-113" r="-108"/>
              </a:stretch>
            </a:blipFill>
          </p:spPr>
          <p:txBody>
            <a:bodyPr/>
            <a:lstStyle/>
            <a:p>
              <a:endParaRPr lang="en-US"/>
            </a:p>
          </p:txBody>
        </p:sp>
      </p:grpSp>
      <p:grpSp>
        <p:nvGrpSpPr>
          <p:cNvPr id="25" name="Group 25"/>
          <p:cNvGrpSpPr/>
          <p:nvPr/>
        </p:nvGrpSpPr>
        <p:grpSpPr>
          <a:xfrm>
            <a:off x="1854866" y="2615590"/>
            <a:ext cx="722667" cy="136887"/>
            <a:chOff x="0" y="0"/>
            <a:chExt cx="963556" cy="182516"/>
          </a:xfrm>
        </p:grpSpPr>
        <p:sp>
          <p:nvSpPr>
            <p:cNvPr id="26" name="Freeform 26"/>
            <p:cNvSpPr/>
            <p:nvPr/>
          </p:nvSpPr>
          <p:spPr>
            <a:xfrm>
              <a:off x="0" y="0"/>
              <a:ext cx="963549" cy="182499"/>
            </a:xfrm>
            <a:custGeom>
              <a:avLst/>
              <a:gdLst/>
              <a:ahLst/>
              <a:cxnLst/>
              <a:rect l="l" t="t" r="r" b="b"/>
              <a:pathLst>
                <a:path w="963549" h="182499">
                  <a:moveTo>
                    <a:pt x="0" y="0"/>
                  </a:moveTo>
                  <a:lnTo>
                    <a:pt x="963549" y="0"/>
                  </a:lnTo>
                  <a:lnTo>
                    <a:pt x="963549" y="182499"/>
                  </a:lnTo>
                  <a:lnTo>
                    <a:pt x="0" y="182499"/>
                  </a:lnTo>
                  <a:lnTo>
                    <a:pt x="0" y="0"/>
                  </a:lnTo>
                  <a:close/>
                </a:path>
              </a:pathLst>
            </a:custGeom>
            <a:blipFill>
              <a:blip r:embed="rId15"/>
              <a:stretch>
                <a:fillRect t="-546" b="-555"/>
              </a:stretch>
            </a:blipFill>
          </p:spPr>
          <p:txBody>
            <a:bodyPr/>
            <a:lstStyle/>
            <a:p>
              <a:endParaRPr lang="en-US"/>
            </a:p>
          </p:txBody>
        </p:sp>
      </p:grpSp>
      <p:sp>
        <p:nvSpPr>
          <p:cNvPr id="27" name="Freeform 27"/>
          <p:cNvSpPr/>
          <p:nvPr/>
        </p:nvSpPr>
        <p:spPr>
          <a:xfrm>
            <a:off x="2114260" y="2802229"/>
            <a:ext cx="31130" cy="25274"/>
          </a:xfrm>
          <a:custGeom>
            <a:avLst/>
            <a:gdLst/>
            <a:ahLst/>
            <a:cxnLst/>
            <a:rect l="l" t="t" r="r" b="b"/>
            <a:pathLst>
              <a:path w="31130" h="25274">
                <a:moveTo>
                  <a:pt x="0" y="0"/>
                </a:moveTo>
                <a:lnTo>
                  <a:pt x="31130" y="0"/>
                </a:lnTo>
                <a:lnTo>
                  <a:pt x="31130" y="25274"/>
                </a:lnTo>
                <a:lnTo>
                  <a:pt x="0" y="2527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8" name="Freeform 28"/>
          <p:cNvSpPr/>
          <p:nvPr/>
        </p:nvSpPr>
        <p:spPr>
          <a:xfrm>
            <a:off x="2140457" y="2801613"/>
            <a:ext cx="27123" cy="9525"/>
          </a:xfrm>
          <a:custGeom>
            <a:avLst/>
            <a:gdLst/>
            <a:ahLst/>
            <a:cxnLst/>
            <a:rect l="l" t="t" r="r" b="b"/>
            <a:pathLst>
              <a:path w="27123" h="9525">
                <a:moveTo>
                  <a:pt x="0" y="0"/>
                </a:moveTo>
                <a:lnTo>
                  <a:pt x="27123" y="0"/>
                </a:lnTo>
                <a:lnTo>
                  <a:pt x="27123" y="9525"/>
                </a:lnTo>
                <a:lnTo>
                  <a:pt x="0" y="95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9" name="Freeform 29"/>
          <p:cNvSpPr/>
          <p:nvPr/>
        </p:nvSpPr>
        <p:spPr>
          <a:xfrm>
            <a:off x="2164499" y="2800072"/>
            <a:ext cx="27740" cy="26507"/>
          </a:xfrm>
          <a:custGeom>
            <a:avLst/>
            <a:gdLst/>
            <a:ahLst/>
            <a:cxnLst/>
            <a:rect l="l" t="t" r="r" b="b"/>
            <a:pathLst>
              <a:path w="27740" h="26507">
                <a:moveTo>
                  <a:pt x="0" y="0"/>
                </a:moveTo>
                <a:lnTo>
                  <a:pt x="27740" y="0"/>
                </a:lnTo>
                <a:lnTo>
                  <a:pt x="27740" y="26506"/>
                </a:lnTo>
                <a:lnTo>
                  <a:pt x="0" y="2650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0" name="Freeform 30"/>
          <p:cNvSpPr/>
          <p:nvPr/>
        </p:nvSpPr>
        <p:spPr>
          <a:xfrm>
            <a:off x="2227683" y="2842915"/>
            <a:ext cx="25582" cy="9525"/>
          </a:xfrm>
          <a:custGeom>
            <a:avLst/>
            <a:gdLst/>
            <a:ahLst/>
            <a:cxnLst/>
            <a:rect l="l" t="t" r="r" b="b"/>
            <a:pathLst>
              <a:path w="25582" h="9525">
                <a:moveTo>
                  <a:pt x="0" y="0"/>
                </a:moveTo>
                <a:lnTo>
                  <a:pt x="25583" y="0"/>
                </a:lnTo>
                <a:lnTo>
                  <a:pt x="25583" y="9525"/>
                </a:lnTo>
                <a:lnTo>
                  <a:pt x="0" y="952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1" name="Freeform 31"/>
          <p:cNvSpPr/>
          <p:nvPr/>
        </p:nvSpPr>
        <p:spPr>
          <a:xfrm>
            <a:off x="2251725" y="2833976"/>
            <a:ext cx="20343" cy="24658"/>
          </a:xfrm>
          <a:custGeom>
            <a:avLst/>
            <a:gdLst/>
            <a:ahLst/>
            <a:cxnLst/>
            <a:rect l="l" t="t" r="r" b="b"/>
            <a:pathLst>
              <a:path w="20343" h="24658">
                <a:moveTo>
                  <a:pt x="0" y="0"/>
                </a:moveTo>
                <a:lnTo>
                  <a:pt x="20342" y="0"/>
                </a:lnTo>
                <a:lnTo>
                  <a:pt x="20342" y="24657"/>
                </a:lnTo>
                <a:lnTo>
                  <a:pt x="0" y="2465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2" name="Freeform 32"/>
          <p:cNvSpPr/>
          <p:nvPr/>
        </p:nvSpPr>
        <p:spPr>
          <a:xfrm>
            <a:off x="2283163" y="2826887"/>
            <a:ext cx="36370" cy="29897"/>
          </a:xfrm>
          <a:custGeom>
            <a:avLst/>
            <a:gdLst/>
            <a:ahLst/>
            <a:cxnLst/>
            <a:rect l="l" t="t" r="r" b="b"/>
            <a:pathLst>
              <a:path w="36370" h="29897">
                <a:moveTo>
                  <a:pt x="0" y="0"/>
                </a:moveTo>
                <a:lnTo>
                  <a:pt x="36369" y="0"/>
                </a:lnTo>
                <a:lnTo>
                  <a:pt x="36369" y="29898"/>
                </a:lnTo>
                <a:lnTo>
                  <a:pt x="0" y="2989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33" name="Freeform 33"/>
          <p:cNvSpPr/>
          <p:nvPr/>
        </p:nvSpPr>
        <p:spPr>
          <a:xfrm>
            <a:off x="2337718" y="2828120"/>
            <a:ext cx="31438" cy="28048"/>
          </a:xfrm>
          <a:custGeom>
            <a:avLst/>
            <a:gdLst/>
            <a:ahLst/>
            <a:cxnLst/>
            <a:rect l="l" t="t" r="r" b="b"/>
            <a:pathLst>
              <a:path w="31438" h="28048">
                <a:moveTo>
                  <a:pt x="0" y="0"/>
                </a:moveTo>
                <a:lnTo>
                  <a:pt x="31438" y="0"/>
                </a:lnTo>
                <a:lnTo>
                  <a:pt x="31438" y="28048"/>
                </a:lnTo>
                <a:lnTo>
                  <a:pt x="0" y="2804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4" name="Freeform 34"/>
          <p:cNvSpPr/>
          <p:nvPr/>
        </p:nvSpPr>
        <p:spPr>
          <a:xfrm>
            <a:off x="2367306" y="2830586"/>
            <a:ext cx="30822" cy="23733"/>
          </a:xfrm>
          <a:custGeom>
            <a:avLst/>
            <a:gdLst/>
            <a:ahLst/>
            <a:cxnLst/>
            <a:rect l="l" t="t" r="r" b="b"/>
            <a:pathLst>
              <a:path w="30822" h="23733">
                <a:moveTo>
                  <a:pt x="0" y="0"/>
                </a:moveTo>
                <a:lnTo>
                  <a:pt x="30822" y="0"/>
                </a:lnTo>
                <a:lnTo>
                  <a:pt x="30822" y="23733"/>
                </a:lnTo>
                <a:lnTo>
                  <a:pt x="0" y="2373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5" name="Freeform 35"/>
          <p:cNvSpPr/>
          <p:nvPr/>
        </p:nvSpPr>
        <p:spPr>
          <a:xfrm>
            <a:off x="2391039" y="2845689"/>
            <a:ext cx="35754" cy="9525"/>
          </a:xfrm>
          <a:custGeom>
            <a:avLst/>
            <a:gdLst/>
            <a:ahLst/>
            <a:cxnLst/>
            <a:rect l="l" t="t" r="r" b="b"/>
            <a:pathLst>
              <a:path w="35754" h="9525">
                <a:moveTo>
                  <a:pt x="0" y="0"/>
                </a:moveTo>
                <a:lnTo>
                  <a:pt x="35753" y="0"/>
                </a:lnTo>
                <a:lnTo>
                  <a:pt x="35753" y="9525"/>
                </a:lnTo>
                <a:lnTo>
                  <a:pt x="0" y="952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6" name="Freeform 36"/>
          <p:cNvSpPr/>
          <p:nvPr/>
        </p:nvSpPr>
        <p:spPr>
          <a:xfrm>
            <a:off x="2428642" y="2831203"/>
            <a:ext cx="9525" cy="29589"/>
          </a:xfrm>
          <a:custGeom>
            <a:avLst/>
            <a:gdLst/>
            <a:ahLst/>
            <a:cxnLst/>
            <a:rect l="l" t="t" r="r" b="b"/>
            <a:pathLst>
              <a:path w="9525" h="29589">
                <a:moveTo>
                  <a:pt x="0" y="0"/>
                </a:moveTo>
                <a:lnTo>
                  <a:pt x="9525" y="0"/>
                </a:lnTo>
                <a:lnTo>
                  <a:pt x="9525" y="29588"/>
                </a:lnTo>
                <a:lnTo>
                  <a:pt x="0" y="29588"/>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7" name="Freeform 37"/>
          <p:cNvSpPr/>
          <p:nvPr/>
        </p:nvSpPr>
        <p:spPr>
          <a:xfrm>
            <a:off x="1987274" y="3009044"/>
            <a:ext cx="29589" cy="29897"/>
          </a:xfrm>
          <a:custGeom>
            <a:avLst/>
            <a:gdLst/>
            <a:ahLst/>
            <a:cxnLst/>
            <a:rect l="l" t="t" r="r" b="b"/>
            <a:pathLst>
              <a:path w="29589" h="29897">
                <a:moveTo>
                  <a:pt x="0" y="0"/>
                </a:moveTo>
                <a:lnTo>
                  <a:pt x="29589" y="0"/>
                </a:lnTo>
                <a:lnTo>
                  <a:pt x="29589" y="29897"/>
                </a:lnTo>
                <a:lnTo>
                  <a:pt x="0" y="29897"/>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38" name="Freeform 38"/>
          <p:cNvSpPr/>
          <p:nvPr/>
        </p:nvSpPr>
        <p:spPr>
          <a:xfrm>
            <a:off x="2026109" y="3007194"/>
            <a:ext cx="27123" cy="32363"/>
          </a:xfrm>
          <a:custGeom>
            <a:avLst/>
            <a:gdLst/>
            <a:ahLst/>
            <a:cxnLst/>
            <a:rect l="l" t="t" r="r" b="b"/>
            <a:pathLst>
              <a:path w="27123" h="32363">
                <a:moveTo>
                  <a:pt x="0" y="0"/>
                </a:moveTo>
                <a:lnTo>
                  <a:pt x="27124" y="0"/>
                </a:lnTo>
                <a:lnTo>
                  <a:pt x="27124" y="32363"/>
                </a:lnTo>
                <a:lnTo>
                  <a:pt x="0" y="32363"/>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39" name="Freeform 39"/>
          <p:cNvSpPr/>
          <p:nvPr/>
        </p:nvSpPr>
        <p:spPr>
          <a:xfrm>
            <a:off x="2022103" y="2962195"/>
            <a:ext cx="31130" cy="23425"/>
          </a:xfrm>
          <a:custGeom>
            <a:avLst/>
            <a:gdLst/>
            <a:ahLst/>
            <a:cxnLst/>
            <a:rect l="l" t="t" r="r" b="b"/>
            <a:pathLst>
              <a:path w="31130" h="23425">
                <a:moveTo>
                  <a:pt x="0" y="0"/>
                </a:moveTo>
                <a:lnTo>
                  <a:pt x="31130" y="0"/>
                </a:lnTo>
                <a:lnTo>
                  <a:pt x="31130" y="23424"/>
                </a:lnTo>
                <a:lnTo>
                  <a:pt x="0" y="23424"/>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40" name="Freeform 40"/>
          <p:cNvSpPr/>
          <p:nvPr/>
        </p:nvSpPr>
        <p:spPr>
          <a:xfrm>
            <a:off x="2053540" y="2960653"/>
            <a:ext cx="22500" cy="27123"/>
          </a:xfrm>
          <a:custGeom>
            <a:avLst/>
            <a:gdLst/>
            <a:ahLst/>
            <a:cxnLst/>
            <a:rect l="l" t="t" r="r" b="b"/>
            <a:pathLst>
              <a:path w="22500" h="27123">
                <a:moveTo>
                  <a:pt x="0" y="0"/>
                </a:moveTo>
                <a:lnTo>
                  <a:pt x="22500" y="0"/>
                </a:lnTo>
                <a:lnTo>
                  <a:pt x="22500" y="27124"/>
                </a:lnTo>
                <a:lnTo>
                  <a:pt x="0" y="27124"/>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41" name="Freeform 41"/>
          <p:cNvSpPr/>
          <p:nvPr/>
        </p:nvSpPr>
        <p:spPr>
          <a:xfrm>
            <a:off x="2069568" y="2963428"/>
            <a:ext cx="37911" cy="22808"/>
          </a:xfrm>
          <a:custGeom>
            <a:avLst/>
            <a:gdLst/>
            <a:ahLst/>
            <a:cxnLst/>
            <a:rect l="l" t="t" r="r" b="b"/>
            <a:pathLst>
              <a:path w="37911" h="22808">
                <a:moveTo>
                  <a:pt x="0" y="0"/>
                </a:moveTo>
                <a:lnTo>
                  <a:pt x="37911" y="0"/>
                </a:lnTo>
                <a:lnTo>
                  <a:pt x="37911" y="22808"/>
                </a:lnTo>
                <a:lnTo>
                  <a:pt x="0" y="2280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42" name="Freeform 42"/>
          <p:cNvSpPr/>
          <p:nvPr/>
        </p:nvSpPr>
        <p:spPr>
          <a:xfrm>
            <a:off x="2105629" y="2958496"/>
            <a:ext cx="28356" cy="29897"/>
          </a:xfrm>
          <a:custGeom>
            <a:avLst/>
            <a:gdLst/>
            <a:ahLst/>
            <a:cxnLst/>
            <a:rect l="l" t="t" r="r" b="b"/>
            <a:pathLst>
              <a:path w="28356" h="29897">
                <a:moveTo>
                  <a:pt x="0" y="0"/>
                </a:moveTo>
                <a:lnTo>
                  <a:pt x="28356" y="0"/>
                </a:lnTo>
                <a:lnTo>
                  <a:pt x="28356" y="29897"/>
                </a:lnTo>
                <a:lnTo>
                  <a:pt x="0" y="29897"/>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43" name="Freeform 43"/>
          <p:cNvSpPr/>
          <p:nvPr/>
        </p:nvSpPr>
        <p:spPr>
          <a:xfrm>
            <a:off x="2066178" y="3012742"/>
            <a:ext cx="18185" cy="9525"/>
          </a:xfrm>
          <a:custGeom>
            <a:avLst/>
            <a:gdLst/>
            <a:ahLst/>
            <a:cxnLst/>
            <a:rect l="l" t="t" r="r" b="b"/>
            <a:pathLst>
              <a:path w="18185" h="9525">
                <a:moveTo>
                  <a:pt x="0" y="0"/>
                </a:moveTo>
                <a:lnTo>
                  <a:pt x="18185" y="0"/>
                </a:lnTo>
                <a:lnTo>
                  <a:pt x="18185" y="9525"/>
                </a:lnTo>
                <a:lnTo>
                  <a:pt x="0" y="9525"/>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sp>
        <p:nvSpPr>
          <p:cNvPr id="44" name="Freeform 44"/>
          <p:cNvSpPr/>
          <p:nvPr/>
        </p:nvSpPr>
        <p:spPr>
          <a:xfrm>
            <a:off x="2082205" y="3004420"/>
            <a:ext cx="21575" cy="34520"/>
          </a:xfrm>
          <a:custGeom>
            <a:avLst/>
            <a:gdLst/>
            <a:ahLst/>
            <a:cxnLst/>
            <a:rect l="l" t="t" r="r" b="b"/>
            <a:pathLst>
              <a:path w="21575" h="34520">
                <a:moveTo>
                  <a:pt x="0" y="0"/>
                </a:moveTo>
                <a:lnTo>
                  <a:pt x="21576" y="0"/>
                </a:lnTo>
                <a:lnTo>
                  <a:pt x="21576" y="34520"/>
                </a:lnTo>
                <a:lnTo>
                  <a:pt x="0" y="3452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45" name="Freeform 45"/>
          <p:cNvSpPr/>
          <p:nvPr/>
        </p:nvSpPr>
        <p:spPr>
          <a:xfrm>
            <a:off x="2139841" y="3009661"/>
            <a:ext cx="26507" cy="23116"/>
          </a:xfrm>
          <a:custGeom>
            <a:avLst/>
            <a:gdLst/>
            <a:ahLst/>
            <a:cxnLst/>
            <a:rect l="l" t="t" r="r" b="b"/>
            <a:pathLst>
              <a:path w="26507" h="23116">
                <a:moveTo>
                  <a:pt x="0" y="0"/>
                </a:moveTo>
                <a:lnTo>
                  <a:pt x="26507" y="0"/>
                </a:lnTo>
                <a:lnTo>
                  <a:pt x="26507" y="23116"/>
                </a:lnTo>
                <a:lnTo>
                  <a:pt x="0" y="23116"/>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endParaRPr lang="en-US"/>
          </a:p>
        </p:txBody>
      </p:sp>
      <p:sp>
        <p:nvSpPr>
          <p:cNvPr id="46" name="Freeform 46"/>
          <p:cNvSpPr/>
          <p:nvPr/>
        </p:nvSpPr>
        <p:spPr>
          <a:xfrm>
            <a:off x="2161725" y="3012126"/>
            <a:ext cx="36370" cy="26507"/>
          </a:xfrm>
          <a:custGeom>
            <a:avLst/>
            <a:gdLst/>
            <a:ahLst/>
            <a:cxnLst/>
            <a:rect l="l" t="t" r="r" b="b"/>
            <a:pathLst>
              <a:path w="36370" h="26507">
                <a:moveTo>
                  <a:pt x="0" y="0"/>
                </a:moveTo>
                <a:lnTo>
                  <a:pt x="36370" y="0"/>
                </a:lnTo>
                <a:lnTo>
                  <a:pt x="36370" y="26506"/>
                </a:lnTo>
                <a:lnTo>
                  <a:pt x="0" y="26506"/>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txBody>
          <a:bodyPr/>
          <a:lstStyle/>
          <a:p>
            <a:endParaRPr lang="en-US"/>
          </a:p>
        </p:txBody>
      </p:sp>
      <p:grpSp>
        <p:nvGrpSpPr>
          <p:cNvPr id="47" name="Group 47"/>
          <p:cNvGrpSpPr/>
          <p:nvPr/>
        </p:nvGrpSpPr>
        <p:grpSpPr>
          <a:xfrm rot="-5400000">
            <a:off x="4369357" y="2417354"/>
            <a:ext cx="7492626" cy="2912758"/>
            <a:chOff x="0" y="0"/>
            <a:chExt cx="9990168" cy="3883677"/>
          </a:xfrm>
        </p:grpSpPr>
        <p:sp>
          <p:nvSpPr>
            <p:cNvPr id="48" name="Freeform 48"/>
            <p:cNvSpPr/>
            <p:nvPr/>
          </p:nvSpPr>
          <p:spPr>
            <a:xfrm>
              <a:off x="0" y="0"/>
              <a:ext cx="9990201" cy="3883660"/>
            </a:xfrm>
            <a:custGeom>
              <a:avLst/>
              <a:gdLst/>
              <a:ahLst/>
              <a:cxnLst/>
              <a:rect l="l" t="t" r="r" b="b"/>
              <a:pathLst>
                <a:path w="9990201" h="3883660">
                  <a:moveTo>
                    <a:pt x="0" y="0"/>
                  </a:moveTo>
                  <a:lnTo>
                    <a:pt x="9990201" y="0"/>
                  </a:lnTo>
                  <a:lnTo>
                    <a:pt x="9990201" y="3883660"/>
                  </a:lnTo>
                  <a:lnTo>
                    <a:pt x="0" y="3883660"/>
                  </a:lnTo>
                  <a:lnTo>
                    <a:pt x="0" y="0"/>
                  </a:lnTo>
                  <a:close/>
                </a:path>
              </a:pathLst>
            </a:custGeom>
            <a:blipFill>
              <a:blip r:embed="rId56"/>
              <a:stretch>
                <a:fillRect t="-172" b="-172"/>
              </a:stretch>
            </a:blipFill>
          </p:spPr>
          <p:txBody>
            <a:bodyPr/>
            <a:lstStyle/>
            <a:p>
              <a:endParaRPr lang="en-US"/>
            </a:p>
          </p:txBody>
        </p:sp>
      </p:grpSp>
      <p:grpSp>
        <p:nvGrpSpPr>
          <p:cNvPr id="49" name="Group 49"/>
          <p:cNvGrpSpPr/>
          <p:nvPr/>
        </p:nvGrpSpPr>
        <p:grpSpPr>
          <a:xfrm>
            <a:off x="7277483" y="350004"/>
            <a:ext cx="1676374" cy="6605199"/>
            <a:chOff x="0" y="0"/>
            <a:chExt cx="2235165" cy="8806932"/>
          </a:xfrm>
        </p:grpSpPr>
        <p:sp>
          <p:nvSpPr>
            <p:cNvPr id="50" name="Freeform 50"/>
            <p:cNvSpPr/>
            <p:nvPr/>
          </p:nvSpPr>
          <p:spPr>
            <a:xfrm>
              <a:off x="0" y="0"/>
              <a:ext cx="2235200" cy="8806942"/>
            </a:xfrm>
            <a:custGeom>
              <a:avLst/>
              <a:gdLst/>
              <a:ahLst/>
              <a:cxnLst/>
              <a:rect l="l" t="t" r="r" b="b"/>
              <a:pathLst>
                <a:path w="2235200" h="8806942">
                  <a:moveTo>
                    <a:pt x="0" y="0"/>
                  </a:moveTo>
                  <a:lnTo>
                    <a:pt x="2235200" y="0"/>
                  </a:lnTo>
                  <a:lnTo>
                    <a:pt x="2235200" y="8806942"/>
                  </a:lnTo>
                  <a:lnTo>
                    <a:pt x="0" y="8806942"/>
                  </a:lnTo>
                  <a:lnTo>
                    <a:pt x="0" y="0"/>
                  </a:lnTo>
                  <a:close/>
                </a:path>
              </a:pathLst>
            </a:custGeom>
            <a:blipFill>
              <a:blip r:embed="rId57"/>
              <a:stretch>
                <a:fillRect r="1"/>
              </a:stretch>
            </a:blipFill>
          </p:spPr>
          <p:txBody>
            <a:bodyPr/>
            <a:lstStyle/>
            <a:p>
              <a:endParaRPr lang="en-US"/>
            </a:p>
          </p:txBody>
        </p:sp>
      </p:grpSp>
      <p:grpSp>
        <p:nvGrpSpPr>
          <p:cNvPr id="51" name="Group 51"/>
          <p:cNvGrpSpPr/>
          <p:nvPr/>
        </p:nvGrpSpPr>
        <p:grpSpPr>
          <a:xfrm rot="5400000">
            <a:off x="7504332" y="5214355"/>
            <a:ext cx="1346043" cy="104318"/>
            <a:chOff x="0" y="0"/>
            <a:chExt cx="1794724" cy="139091"/>
          </a:xfrm>
        </p:grpSpPr>
        <p:sp>
          <p:nvSpPr>
            <p:cNvPr id="52" name="Freeform 52"/>
            <p:cNvSpPr/>
            <p:nvPr/>
          </p:nvSpPr>
          <p:spPr>
            <a:xfrm>
              <a:off x="0" y="0"/>
              <a:ext cx="1794764" cy="139065"/>
            </a:xfrm>
            <a:custGeom>
              <a:avLst/>
              <a:gdLst/>
              <a:ahLst/>
              <a:cxnLst/>
              <a:rect l="l" t="t" r="r" b="b"/>
              <a:pathLst>
                <a:path w="1794764" h="139065">
                  <a:moveTo>
                    <a:pt x="0" y="0"/>
                  </a:moveTo>
                  <a:lnTo>
                    <a:pt x="1794764" y="0"/>
                  </a:lnTo>
                  <a:lnTo>
                    <a:pt x="1794764" y="139065"/>
                  </a:lnTo>
                  <a:lnTo>
                    <a:pt x="0" y="139065"/>
                  </a:lnTo>
                  <a:lnTo>
                    <a:pt x="0" y="0"/>
                  </a:lnTo>
                  <a:close/>
                </a:path>
              </a:pathLst>
            </a:custGeom>
            <a:solidFill>
              <a:srgbClr val="ED1D2B"/>
            </a:solidFill>
            <a:ln w="12700">
              <a:solidFill>
                <a:srgbClr val="000000"/>
              </a:solidFill>
            </a:ln>
          </p:spPr>
          <p:txBody>
            <a:bodyPr/>
            <a:lstStyle/>
            <a:p>
              <a:endParaRPr lang="en-US"/>
            </a:p>
          </p:txBody>
        </p:sp>
      </p:grpSp>
      <p:grpSp>
        <p:nvGrpSpPr>
          <p:cNvPr id="53" name="Group 53"/>
          <p:cNvGrpSpPr/>
          <p:nvPr/>
        </p:nvGrpSpPr>
        <p:grpSpPr>
          <a:xfrm rot="5400000">
            <a:off x="7504332" y="5591592"/>
            <a:ext cx="1346043" cy="104318"/>
            <a:chOff x="0" y="0"/>
            <a:chExt cx="1794724" cy="139091"/>
          </a:xfrm>
        </p:grpSpPr>
        <p:sp>
          <p:nvSpPr>
            <p:cNvPr id="54" name="Freeform 54"/>
            <p:cNvSpPr/>
            <p:nvPr/>
          </p:nvSpPr>
          <p:spPr>
            <a:xfrm>
              <a:off x="0" y="0"/>
              <a:ext cx="1794764" cy="139065"/>
            </a:xfrm>
            <a:custGeom>
              <a:avLst/>
              <a:gdLst/>
              <a:ahLst/>
              <a:cxnLst/>
              <a:rect l="l" t="t" r="r" b="b"/>
              <a:pathLst>
                <a:path w="1794764" h="139065">
                  <a:moveTo>
                    <a:pt x="0" y="0"/>
                  </a:moveTo>
                  <a:lnTo>
                    <a:pt x="1794764" y="0"/>
                  </a:lnTo>
                  <a:lnTo>
                    <a:pt x="1794764" y="139065"/>
                  </a:lnTo>
                  <a:lnTo>
                    <a:pt x="0" y="139065"/>
                  </a:lnTo>
                  <a:lnTo>
                    <a:pt x="0" y="0"/>
                  </a:lnTo>
                  <a:close/>
                </a:path>
              </a:pathLst>
            </a:custGeom>
            <a:solidFill>
              <a:srgbClr val="ED1D2B"/>
            </a:solidFill>
            <a:ln w="12700">
              <a:solidFill>
                <a:srgbClr val="000000"/>
              </a:solidFill>
            </a:ln>
          </p:spPr>
          <p:txBody>
            <a:bodyPr/>
            <a:lstStyle/>
            <a:p>
              <a:endParaRPr lang="en-US"/>
            </a:p>
          </p:txBody>
        </p:sp>
      </p:grpSp>
      <p:sp>
        <p:nvSpPr>
          <p:cNvPr id="55" name="TextBox 55"/>
          <p:cNvSpPr txBox="1"/>
          <p:nvPr/>
        </p:nvSpPr>
        <p:spPr>
          <a:xfrm>
            <a:off x="1872356" y="2613160"/>
            <a:ext cx="705177" cy="122697"/>
          </a:xfrm>
          <a:prstGeom prst="rect">
            <a:avLst/>
          </a:prstGeom>
        </p:spPr>
        <p:txBody>
          <a:bodyPr lIns="0" tIns="0" rIns="0" bIns="0" rtlCol="0" anchor="t">
            <a:spAutoFit/>
          </a:bodyPr>
          <a:lstStyle/>
          <a:p>
            <a:pPr algn="ctr">
              <a:lnSpc>
                <a:spcPts val="965"/>
              </a:lnSpc>
            </a:pPr>
            <a:r>
              <a:rPr lang="en-US" sz="690">
                <a:solidFill>
                  <a:srgbClr val="000000"/>
                </a:solidFill>
                <a:latin typeface="Permanent Marker"/>
              </a:rPr>
              <a:t>Freezer #1</a:t>
            </a:r>
          </a:p>
        </p:txBody>
      </p:sp>
      <p:sp>
        <p:nvSpPr>
          <p:cNvPr id="56" name="Freeform 56"/>
          <p:cNvSpPr/>
          <p:nvPr/>
        </p:nvSpPr>
        <p:spPr>
          <a:xfrm>
            <a:off x="5910833" y="409322"/>
            <a:ext cx="756842" cy="1548525"/>
          </a:xfrm>
          <a:custGeom>
            <a:avLst/>
            <a:gdLst/>
            <a:ahLst/>
            <a:cxnLst/>
            <a:rect l="l" t="t" r="r" b="b"/>
            <a:pathLst>
              <a:path w="756842" h="1548525">
                <a:moveTo>
                  <a:pt x="0" y="0"/>
                </a:moveTo>
                <a:lnTo>
                  <a:pt x="756842" y="0"/>
                </a:lnTo>
                <a:lnTo>
                  <a:pt x="756842" y="1548525"/>
                </a:lnTo>
                <a:lnTo>
                  <a:pt x="0" y="1548525"/>
                </a:lnTo>
                <a:lnTo>
                  <a:pt x="0" y="0"/>
                </a:lnTo>
                <a:close/>
              </a:path>
            </a:pathLst>
          </a:custGeom>
          <a:blipFill>
            <a:blip r:embed="rId58"/>
            <a:stretch>
              <a:fillRect/>
            </a:stretch>
          </a:blipFill>
        </p:spPr>
        <p:txBody>
          <a:bodyPr/>
          <a:lstStyle/>
          <a:p>
            <a:endParaRPr lang="en-US"/>
          </a:p>
        </p:txBody>
      </p:sp>
      <p:sp>
        <p:nvSpPr>
          <p:cNvPr id="57" name="TextBox 57"/>
          <p:cNvSpPr txBox="1"/>
          <p:nvPr/>
        </p:nvSpPr>
        <p:spPr>
          <a:xfrm>
            <a:off x="353860" y="726684"/>
            <a:ext cx="7530648" cy="560070"/>
          </a:xfrm>
          <a:prstGeom prst="rect">
            <a:avLst/>
          </a:prstGeom>
        </p:spPr>
        <p:txBody>
          <a:bodyPr lIns="0" tIns="0" rIns="0" bIns="0" rtlCol="0" anchor="t">
            <a:spAutoFit/>
          </a:bodyPr>
          <a:lstStyle/>
          <a:p>
            <a:pPr algn="l">
              <a:lnSpc>
                <a:spcPts val="3840"/>
              </a:lnSpc>
            </a:pPr>
            <a:r>
              <a:rPr lang="en-US" sz="4999">
                <a:solidFill>
                  <a:srgbClr val="181818"/>
                </a:solidFill>
                <a:latin typeface="Roboto Bold"/>
              </a:rPr>
              <a:t>Knowledge Check</a:t>
            </a:r>
          </a:p>
        </p:txBody>
      </p:sp>
      <p:sp>
        <p:nvSpPr>
          <p:cNvPr id="58" name="TextBox 58"/>
          <p:cNvSpPr txBox="1"/>
          <p:nvPr/>
        </p:nvSpPr>
        <p:spPr>
          <a:xfrm>
            <a:off x="382896" y="1325281"/>
            <a:ext cx="5193264" cy="444500"/>
          </a:xfrm>
          <a:prstGeom prst="rect">
            <a:avLst/>
          </a:prstGeom>
        </p:spPr>
        <p:txBody>
          <a:bodyPr lIns="0" tIns="0" rIns="0" bIns="0" rtlCol="0" anchor="t">
            <a:spAutoFit/>
          </a:bodyPr>
          <a:lstStyle/>
          <a:p>
            <a:pPr algn="l">
              <a:lnSpc>
                <a:spcPts val="1600"/>
              </a:lnSpc>
            </a:pPr>
            <a:r>
              <a:rPr lang="en-US" sz="2000">
                <a:solidFill>
                  <a:srgbClr val="181818"/>
                </a:solidFill>
                <a:latin typeface="Roboto"/>
              </a:rPr>
              <a:t>Is the thermometer reading within a safe temperature range?</a:t>
            </a:r>
          </a:p>
        </p:txBody>
      </p:sp>
      <p:sp>
        <p:nvSpPr>
          <p:cNvPr id="59" name="Freeform 59"/>
          <p:cNvSpPr/>
          <p:nvPr/>
        </p:nvSpPr>
        <p:spPr>
          <a:xfrm>
            <a:off x="6930390" y="4365924"/>
            <a:ext cx="1050488" cy="317772"/>
          </a:xfrm>
          <a:custGeom>
            <a:avLst/>
            <a:gdLst/>
            <a:ahLst/>
            <a:cxnLst/>
            <a:rect l="l" t="t" r="r" b="b"/>
            <a:pathLst>
              <a:path w="1050488" h="317772">
                <a:moveTo>
                  <a:pt x="0" y="0"/>
                </a:moveTo>
                <a:lnTo>
                  <a:pt x="1050488" y="0"/>
                </a:lnTo>
                <a:lnTo>
                  <a:pt x="1050488" y="317772"/>
                </a:lnTo>
                <a:lnTo>
                  <a:pt x="0" y="317772"/>
                </a:lnTo>
                <a:lnTo>
                  <a:pt x="0" y="0"/>
                </a:lnTo>
                <a:close/>
              </a:path>
            </a:pathLst>
          </a:custGeom>
          <a:blipFill>
            <a:blip r:embed="rId59">
              <a:extLst>
                <a:ext uri="{96DAC541-7B7A-43D3-8B79-37D633B846F1}">
                  <asvg:svgBlip xmlns:asvg="http://schemas.microsoft.com/office/drawing/2016/SVG/main" r:embed="rId60"/>
                </a:ext>
              </a:extLst>
            </a:blip>
            <a:stretch>
              <a:fillRect/>
            </a:stretch>
          </a:blipFill>
        </p:spPr>
        <p:txBody>
          <a:bodyPr/>
          <a:lstStyle/>
          <a:p>
            <a:endParaRPr lang="en-US"/>
          </a:p>
        </p:txBody>
      </p:sp>
      <p:sp>
        <p:nvSpPr>
          <p:cNvPr id="60" name="Freeform 60"/>
          <p:cNvSpPr/>
          <p:nvPr/>
        </p:nvSpPr>
        <p:spPr>
          <a:xfrm>
            <a:off x="1133310" y="3899323"/>
            <a:ext cx="2586965" cy="2619712"/>
          </a:xfrm>
          <a:custGeom>
            <a:avLst/>
            <a:gdLst/>
            <a:ahLst/>
            <a:cxnLst/>
            <a:rect l="l" t="t" r="r" b="b"/>
            <a:pathLst>
              <a:path w="2586965" h="2619712">
                <a:moveTo>
                  <a:pt x="0" y="0"/>
                </a:moveTo>
                <a:lnTo>
                  <a:pt x="2586965" y="0"/>
                </a:lnTo>
                <a:lnTo>
                  <a:pt x="2586965" y="2619712"/>
                </a:lnTo>
                <a:lnTo>
                  <a:pt x="0" y="2619712"/>
                </a:lnTo>
                <a:lnTo>
                  <a:pt x="0" y="0"/>
                </a:lnTo>
                <a:close/>
              </a:path>
            </a:pathLst>
          </a:custGeom>
          <a:blipFill>
            <a:blip r:embed="rId61"/>
            <a:stretch>
              <a:fillRect/>
            </a:stretch>
          </a:blipFill>
        </p:spPr>
        <p:txBody>
          <a:bodyPr/>
          <a:lstStyle/>
          <a:p>
            <a:endParaRPr lang="en-US"/>
          </a:p>
        </p:txBody>
      </p:sp>
      <p:sp>
        <p:nvSpPr>
          <p:cNvPr id="61" name="Freeform 61"/>
          <p:cNvSpPr/>
          <p:nvPr/>
        </p:nvSpPr>
        <p:spPr>
          <a:xfrm>
            <a:off x="3413760" y="2194560"/>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circle(in)">
                                      <p:cBhvr>
                                        <p:cTn id="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1040" y="948847"/>
            <a:ext cx="6574361" cy="742899"/>
          </a:xfrm>
          <a:prstGeom prst="rect">
            <a:avLst/>
          </a:prstGeom>
        </p:spPr>
        <p:txBody>
          <a:bodyPr lIns="0" tIns="0" rIns="0" bIns="0" rtlCol="0" anchor="t">
            <a:spAutoFit/>
          </a:bodyPr>
          <a:lstStyle/>
          <a:p>
            <a:pPr algn="l">
              <a:lnSpc>
                <a:spcPts val="5775"/>
              </a:lnSpc>
            </a:pPr>
            <a:r>
              <a:rPr lang="en-US" sz="4813">
                <a:solidFill>
                  <a:srgbClr val="181818"/>
                </a:solidFill>
                <a:latin typeface="Roboto"/>
              </a:rPr>
              <a:t>Knowledge Check</a:t>
            </a:r>
          </a:p>
        </p:txBody>
      </p:sp>
      <p:grpSp>
        <p:nvGrpSpPr>
          <p:cNvPr id="3" name="Group 3"/>
          <p:cNvGrpSpPr/>
          <p:nvPr/>
        </p:nvGrpSpPr>
        <p:grpSpPr>
          <a:xfrm rot="-5400000">
            <a:off x="4369357" y="2417354"/>
            <a:ext cx="7492626" cy="2912758"/>
            <a:chOff x="0" y="0"/>
            <a:chExt cx="9990168" cy="3883677"/>
          </a:xfrm>
        </p:grpSpPr>
        <p:sp>
          <p:nvSpPr>
            <p:cNvPr id="4" name="Freeform 4"/>
            <p:cNvSpPr/>
            <p:nvPr/>
          </p:nvSpPr>
          <p:spPr>
            <a:xfrm>
              <a:off x="0" y="0"/>
              <a:ext cx="9990201" cy="3883660"/>
            </a:xfrm>
            <a:custGeom>
              <a:avLst/>
              <a:gdLst/>
              <a:ahLst/>
              <a:cxnLst/>
              <a:rect l="l" t="t" r="r" b="b"/>
              <a:pathLst>
                <a:path w="9990201" h="3883660">
                  <a:moveTo>
                    <a:pt x="0" y="0"/>
                  </a:moveTo>
                  <a:lnTo>
                    <a:pt x="9990201" y="0"/>
                  </a:lnTo>
                  <a:lnTo>
                    <a:pt x="9990201" y="3883660"/>
                  </a:lnTo>
                  <a:lnTo>
                    <a:pt x="0" y="3883660"/>
                  </a:lnTo>
                  <a:lnTo>
                    <a:pt x="0" y="0"/>
                  </a:lnTo>
                  <a:close/>
                </a:path>
              </a:pathLst>
            </a:custGeom>
            <a:blipFill>
              <a:blip r:embed="rId3"/>
              <a:stretch>
                <a:fillRect t="-172" b="-172"/>
              </a:stretch>
            </a:blipFill>
          </p:spPr>
          <p:txBody>
            <a:bodyPr/>
            <a:lstStyle/>
            <a:p>
              <a:endParaRPr lang="en-US"/>
            </a:p>
          </p:txBody>
        </p:sp>
      </p:grpSp>
      <p:grpSp>
        <p:nvGrpSpPr>
          <p:cNvPr id="5" name="Group 5"/>
          <p:cNvGrpSpPr/>
          <p:nvPr/>
        </p:nvGrpSpPr>
        <p:grpSpPr>
          <a:xfrm>
            <a:off x="7277483" y="350004"/>
            <a:ext cx="1676374" cy="6605199"/>
            <a:chOff x="0" y="0"/>
            <a:chExt cx="2235165" cy="8806932"/>
          </a:xfrm>
        </p:grpSpPr>
        <p:sp>
          <p:nvSpPr>
            <p:cNvPr id="6" name="Freeform 6"/>
            <p:cNvSpPr/>
            <p:nvPr/>
          </p:nvSpPr>
          <p:spPr>
            <a:xfrm>
              <a:off x="0" y="0"/>
              <a:ext cx="2235200" cy="8806942"/>
            </a:xfrm>
            <a:custGeom>
              <a:avLst/>
              <a:gdLst/>
              <a:ahLst/>
              <a:cxnLst/>
              <a:rect l="l" t="t" r="r" b="b"/>
              <a:pathLst>
                <a:path w="2235200" h="8806942">
                  <a:moveTo>
                    <a:pt x="0" y="0"/>
                  </a:moveTo>
                  <a:lnTo>
                    <a:pt x="2235200" y="0"/>
                  </a:lnTo>
                  <a:lnTo>
                    <a:pt x="2235200" y="8806942"/>
                  </a:lnTo>
                  <a:lnTo>
                    <a:pt x="0" y="8806942"/>
                  </a:lnTo>
                  <a:lnTo>
                    <a:pt x="0" y="0"/>
                  </a:lnTo>
                  <a:close/>
                </a:path>
              </a:pathLst>
            </a:custGeom>
            <a:blipFill>
              <a:blip r:embed="rId4"/>
              <a:stretch>
                <a:fillRect r="1"/>
              </a:stretch>
            </a:blipFill>
          </p:spPr>
          <p:txBody>
            <a:bodyPr/>
            <a:lstStyle/>
            <a:p>
              <a:endParaRPr lang="en-US"/>
            </a:p>
          </p:txBody>
        </p:sp>
      </p:grpSp>
      <p:grpSp>
        <p:nvGrpSpPr>
          <p:cNvPr id="7" name="Group 7"/>
          <p:cNvGrpSpPr/>
          <p:nvPr/>
        </p:nvGrpSpPr>
        <p:grpSpPr>
          <a:xfrm rot="5400000">
            <a:off x="7504332" y="5100659"/>
            <a:ext cx="1346043" cy="104318"/>
            <a:chOff x="0" y="0"/>
            <a:chExt cx="1794724" cy="139091"/>
          </a:xfrm>
        </p:grpSpPr>
        <p:sp>
          <p:nvSpPr>
            <p:cNvPr id="8" name="Freeform 8"/>
            <p:cNvSpPr/>
            <p:nvPr/>
          </p:nvSpPr>
          <p:spPr>
            <a:xfrm>
              <a:off x="0" y="0"/>
              <a:ext cx="1794764" cy="139065"/>
            </a:xfrm>
            <a:custGeom>
              <a:avLst/>
              <a:gdLst/>
              <a:ahLst/>
              <a:cxnLst/>
              <a:rect l="l" t="t" r="r" b="b"/>
              <a:pathLst>
                <a:path w="1794764" h="139065">
                  <a:moveTo>
                    <a:pt x="0" y="0"/>
                  </a:moveTo>
                  <a:lnTo>
                    <a:pt x="1794764" y="0"/>
                  </a:lnTo>
                  <a:lnTo>
                    <a:pt x="1794764" y="139065"/>
                  </a:lnTo>
                  <a:lnTo>
                    <a:pt x="0" y="139065"/>
                  </a:lnTo>
                  <a:lnTo>
                    <a:pt x="0" y="0"/>
                  </a:lnTo>
                  <a:close/>
                </a:path>
              </a:pathLst>
            </a:custGeom>
            <a:solidFill>
              <a:srgbClr val="ED1D2B"/>
            </a:solidFill>
            <a:ln w="12700">
              <a:solidFill>
                <a:srgbClr val="000000"/>
              </a:solidFill>
            </a:ln>
          </p:spPr>
          <p:txBody>
            <a:bodyPr/>
            <a:lstStyle/>
            <a:p>
              <a:endParaRPr lang="en-US"/>
            </a:p>
          </p:txBody>
        </p:sp>
      </p:grpSp>
      <p:grpSp>
        <p:nvGrpSpPr>
          <p:cNvPr id="9" name="Group 9"/>
          <p:cNvGrpSpPr/>
          <p:nvPr/>
        </p:nvGrpSpPr>
        <p:grpSpPr>
          <a:xfrm rot="5400000">
            <a:off x="7504332" y="5591592"/>
            <a:ext cx="1346043" cy="104318"/>
            <a:chOff x="0" y="0"/>
            <a:chExt cx="1794724" cy="139091"/>
          </a:xfrm>
        </p:grpSpPr>
        <p:sp>
          <p:nvSpPr>
            <p:cNvPr id="10" name="Freeform 10"/>
            <p:cNvSpPr/>
            <p:nvPr/>
          </p:nvSpPr>
          <p:spPr>
            <a:xfrm>
              <a:off x="0" y="0"/>
              <a:ext cx="1794764" cy="139065"/>
            </a:xfrm>
            <a:custGeom>
              <a:avLst/>
              <a:gdLst/>
              <a:ahLst/>
              <a:cxnLst/>
              <a:rect l="l" t="t" r="r" b="b"/>
              <a:pathLst>
                <a:path w="1794764" h="139065">
                  <a:moveTo>
                    <a:pt x="0" y="0"/>
                  </a:moveTo>
                  <a:lnTo>
                    <a:pt x="1794764" y="0"/>
                  </a:lnTo>
                  <a:lnTo>
                    <a:pt x="1794764" y="139065"/>
                  </a:lnTo>
                  <a:lnTo>
                    <a:pt x="0" y="139065"/>
                  </a:lnTo>
                  <a:lnTo>
                    <a:pt x="0" y="0"/>
                  </a:lnTo>
                  <a:close/>
                </a:path>
              </a:pathLst>
            </a:custGeom>
            <a:solidFill>
              <a:srgbClr val="ED1D2B"/>
            </a:solidFill>
            <a:ln w="12700">
              <a:solidFill>
                <a:srgbClr val="000000"/>
              </a:solidFill>
            </a:ln>
          </p:spPr>
          <p:txBody>
            <a:bodyPr/>
            <a:lstStyle/>
            <a:p>
              <a:endParaRPr lang="en-US"/>
            </a:p>
          </p:txBody>
        </p:sp>
      </p:grpSp>
      <p:sp>
        <p:nvSpPr>
          <p:cNvPr id="11" name="Freeform 11"/>
          <p:cNvSpPr/>
          <p:nvPr/>
        </p:nvSpPr>
        <p:spPr>
          <a:xfrm>
            <a:off x="934413" y="2507525"/>
            <a:ext cx="3250742" cy="4719771"/>
          </a:xfrm>
          <a:custGeom>
            <a:avLst/>
            <a:gdLst/>
            <a:ahLst/>
            <a:cxnLst/>
            <a:rect l="l" t="t" r="r" b="b"/>
            <a:pathLst>
              <a:path w="3250742" h="4719771">
                <a:moveTo>
                  <a:pt x="0" y="0"/>
                </a:moveTo>
                <a:lnTo>
                  <a:pt x="3250742" y="0"/>
                </a:lnTo>
                <a:lnTo>
                  <a:pt x="3250742" y="4719771"/>
                </a:lnTo>
                <a:lnTo>
                  <a:pt x="0" y="4719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1966930" y="4009390"/>
            <a:ext cx="128756" cy="455774"/>
            <a:chOff x="0" y="0"/>
            <a:chExt cx="162957" cy="576841"/>
          </a:xfrm>
        </p:grpSpPr>
        <p:sp>
          <p:nvSpPr>
            <p:cNvPr id="13" name="Freeform 13"/>
            <p:cNvSpPr/>
            <p:nvPr/>
          </p:nvSpPr>
          <p:spPr>
            <a:xfrm>
              <a:off x="0" y="0"/>
              <a:ext cx="162941" cy="576834"/>
            </a:xfrm>
            <a:custGeom>
              <a:avLst/>
              <a:gdLst/>
              <a:ahLst/>
              <a:cxnLst/>
              <a:rect l="l" t="t" r="r" b="b"/>
              <a:pathLst>
                <a:path w="162941" h="576834">
                  <a:moveTo>
                    <a:pt x="0" y="0"/>
                  </a:moveTo>
                  <a:lnTo>
                    <a:pt x="162941" y="0"/>
                  </a:lnTo>
                  <a:lnTo>
                    <a:pt x="162941" y="576834"/>
                  </a:lnTo>
                  <a:lnTo>
                    <a:pt x="0" y="576834"/>
                  </a:lnTo>
                  <a:lnTo>
                    <a:pt x="0" y="0"/>
                  </a:lnTo>
                  <a:close/>
                </a:path>
              </a:pathLst>
            </a:custGeom>
            <a:blipFill>
              <a:blip r:embed="rId7"/>
              <a:stretch>
                <a:fillRect r="-10" b="-1"/>
              </a:stretch>
            </a:blipFill>
          </p:spPr>
          <p:txBody>
            <a:bodyPr/>
            <a:lstStyle/>
            <a:p>
              <a:endParaRPr lang="en-US"/>
            </a:p>
          </p:txBody>
        </p:sp>
      </p:grpSp>
      <p:grpSp>
        <p:nvGrpSpPr>
          <p:cNvPr id="14" name="Group 14"/>
          <p:cNvGrpSpPr/>
          <p:nvPr/>
        </p:nvGrpSpPr>
        <p:grpSpPr>
          <a:xfrm rot="1670394">
            <a:off x="1360527" y="5685752"/>
            <a:ext cx="1493164" cy="282834"/>
            <a:chOff x="0" y="0"/>
            <a:chExt cx="1889795" cy="357964"/>
          </a:xfrm>
        </p:grpSpPr>
        <p:sp>
          <p:nvSpPr>
            <p:cNvPr id="15" name="Freeform 15"/>
            <p:cNvSpPr/>
            <p:nvPr/>
          </p:nvSpPr>
          <p:spPr>
            <a:xfrm>
              <a:off x="0" y="0"/>
              <a:ext cx="1889760" cy="358013"/>
            </a:xfrm>
            <a:custGeom>
              <a:avLst/>
              <a:gdLst/>
              <a:ahLst/>
              <a:cxnLst/>
              <a:rect l="l" t="t" r="r" b="b"/>
              <a:pathLst>
                <a:path w="1889760" h="358013">
                  <a:moveTo>
                    <a:pt x="0" y="0"/>
                  </a:moveTo>
                  <a:lnTo>
                    <a:pt x="1889760" y="0"/>
                  </a:lnTo>
                  <a:lnTo>
                    <a:pt x="1889760" y="358013"/>
                  </a:lnTo>
                  <a:lnTo>
                    <a:pt x="0" y="358013"/>
                  </a:lnTo>
                  <a:lnTo>
                    <a:pt x="0" y="0"/>
                  </a:lnTo>
                  <a:close/>
                </a:path>
              </a:pathLst>
            </a:custGeom>
            <a:blipFill>
              <a:blip r:embed="rId8"/>
              <a:stretch>
                <a:fillRect t="-546" r="-1" b="-532"/>
              </a:stretch>
            </a:blipFill>
          </p:spPr>
          <p:txBody>
            <a:bodyPr/>
            <a:lstStyle/>
            <a:p>
              <a:endParaRPr lang="en-US"/>
            </a:p>
          </p:txBody>
        </p:sp>
      </p:grpSp>
      <p:sp>
        <p:nvSpPr>
          <p:cNvPr id="16" name="TextBox 16"/>
          <p:cNvSpPr txBox="1"/>
          <p:nvPr/>
        </p:nvSpPr>
        <p:spPr>
          <a:xfrm rot="1670394">
            <a:off x="1373659" y="5662094"/>
            <a:ext cx="1457026" cy="269932"/>
          </a:xfrm>
          <a:prstGeom prst="rect">
            <a:avLst/>
          </a:prstGeom>
        </p:spPr>
        <p:txBody>
          <a:bodyPr lIns="0" tIns="0" rIns="0" bIns="0" rtlCol="0" anchor="t">
            <a:spAutoFit/>
          </a:bodyPr>
          <a:lstStyle/>
          <a:p>
            <a:pPr algn="ctr">
              <a:lnSpc>
                <a:spcPts val="1997"/>
              </a:lnSpc>
            </a:pPr>
            <a:r>
              <a:rPr lang="en-US" sz="1426">
                <a:solidFill>
                  <a:srgbClr val="000000"/>
                </a:solidFill>
                <a:latin typeface="Permanent Marker"/>
              </a:rPr>
              <a:t>freezer #2</a:t>
            </a:r>
          </a:p>
        </p:txBody>
      </p:sp>
      <p:sp>
        <p:nvSpPr>
          <p:cNvPr id="17" name="TextBox 17"/>
          <p:cNvSpPr txBox="1"/>
          <p:nvPr/>
        </p:nvSpPr>
        <p:spPr>
          <a:xfrm rot="2095483">
            <a:off x="2551996" y="6693557"/>
            <a:ext cx="189367" cy="102474"/>
          </a:xfrm>
          <a:prstGeom prst="rect">
            <a:avLst/>
          </a:prstGeom>
        </p:spPr>
        <p:txBody>
          <a:bodyPr lIns="0" tIns="0" rIns="0" bIns="0" rtlCol="0" anchor="t">
            <a:spAutoFit/>
          </a:bodyPr>
          <a:lstStyle/>
          <a:p>
            <a:pPr algn="ctr">
              <a:lnSpc>
                <a:spcPts val="871"/>
              </a:lnSpc>
            </a:pPr>
            <a:r>
              <a:rPr lang="en-US" sz="622">
                <a:solidFill>
                  <a:srgbClr val="FFFFFF"/>
                </a:solidFill>
                <a:latin typeface="Efour Digital Pro"/>
                <a:ea typeface="Efour Digital Pro"/>
              </a:rPr>
              <a:t>-10°F</a:t>
            </a:r>
          </a:p>
        </p:txBody>
      </p:sp>
      <p:grpSp>
        <p:nvGrpSpPr>
          <p:cNvPr id="18" name="Group 18"/>
          <p:cNvGrpSpPr/>
          <p:nvPr/>
        </p:nvGrpSpPr>
        <p:grpSpPr>
          <a:xfrm>
            <a:off x="649900" y="2630406"/>
            <a:ext cx="933827" cy="1255028"/>
            <a:chOff x="0" y="0"/>
            <a:chExt cx="1181880" cy="1588403"/>
          </a:xfrm>
        </p:grpSpPr>
        <p:sp>
          <p:nvSpPr>
            <p:cNvPr id="19" name="Freeform 19"/>
            <p:cNvSpPr/>
            <p:nvPr/>
          </p:nvSpPr>
          <p:spPr>
            <a:xfrm>
              <a:off x="0" y="0"/>
              <a:ext cx="1181862" cy="1588389"/>
            </a:xfrm>
            <a:custGeom>
              <a:avLst/>
              <a:gdLst/>
              <a:ahLst/>
              <a:cxnLst/>
              <a:rect l="l" t="t" r="r" b="b"/>
              <a:pathLst>
                <a:path w="1181862" h="1588389">
                  <a:moveTo>
                    <a:pt x="0" y="0"/>
                  </a:moveTo>
                  <a:lnTo>
                    <a:pt x="1181862" y="0"/>
                  </a:lnTo>
                  <a:lnTo>
                    <a:pt x="1181862" y="1588389"/>
                  </a:lnTo>
                  <a:lnTo>
                    <a:pt x="0" y="1588389"/>
                  </a:lnTo>
                  <a:lnTo>
                    <a:pt x="0" y="0"/>
                  </a:lnTo>
                  <a:close/>
                </a:path>
              </a:pathLst>
            </a:custGeom>
            <a:blipFill>
              <a:blip r:embed="rId9"/>
              <a:stretch>
                <a:fillRect l="-113" r="-115"/>
              </a:stretch>
            </a:blipFill>
          </p:spPr>
          <p:txBody>
            <a:bodyPr/>
            <a:lstStyle/>
            <a:p>
              <a:endParaRPr lang="en-US"/>
            </a:p>
          </p:txBody>
        </p:sp>
      </p:grpSp>
      <p:grpSp>
        <p:nvGrpSpPr>
          <p:cNvPr id="20" name="Group 20"/>
          <p:cNvGrpSpPr/>
          <p:nvPr/>
        </p:nvGrpSpPr>
        <p:grpSpPr>
          <a:xfrm>
            <a:off x="468086" y="2384643"/>
            <a:ext cx="1297455" cy="245764"/>
            <a:chOff x="0" y="0"/>
            <a:chExt cx="1642100" cy="311047"/>
          </a:xfrm>
        </p:grpSpPr>
        <p:sp>
          <p:nvSpPr>
            <p:cNvPr id="21" name="Freeform 21"/>
            <p:cNvSpPr/>
            <p:nvPr/>
          </p:nvSpPr>
          <p:spPr>
            <a:xfrm>
              <a:off x="0" y="0"/>
              <a:ext cx="1642110" cy="311023"/>
            </a:xfrm>
            <a:custGeom>
              <a:avLst/>
              <a:gdLst/>
              <a:ahLst/>
              <a:cxnLst/>
              <a:rect l="l" t="t" r="r" b="b"/>
              <a:pathLst>
                <a:path w="1642110" h="311023">
                  <a:moveTo>
                    <a:pt x="0" y="0"/>
                  </a:moveTo>
                  <a:lnTo>
                    <a:pt x="1642110" y="0"/>
                  </a:lnTo>
                  <a:lnTo>
                    <a:pt x="1642110" y="311023"/>
                  </a:lnTo>
                  <a:lnTo>
                    <a:pt x="0" y="311023"/>
                  </a:lnTo>
                  <a:lnTo>
                    <a:pt x="0" y="0"/>
                  </a:lnTo>
                  <a:close/>
                </a:path>
              </a:pathLst>
            </a:custGeom>
            <a:blipFill>
              <a:blip r:embed="rId8"/>
              <a:stretch>
                <a:fillRect t="-546" b="-553"/>
              </a:stretch>
            </a:blipFill>
          </p:spPr>
          <p:txBody>
            <a:bodyPr/>
            <a:lstStyle/>
            <a:p>
              <a:endParaRPr lang="en-US"/>
            </a:p>
          </p:txBody>
        </p:sp>
      </p:grpSp>
      <p:sp>
        <p:nvSpPr>
          <p:cNvPr id="22" name="Freeform 22"/>
          <p:cNvSpPr/>
          <p:nvPr/>
        </p:nvSpPr>
        <p:spPr>
          <a:xfrm>
            <a:off x="934413" y="2723925"/>
            <a:ext cx="15494" cy="29328"/>
          </a:xfrm>
          <a:custGeom>
            <a:avLst/>
            <a:gdLst/>
            <a:ahLst/>
            <a:cxnLst/>
            <a:rect l="l" t="t" r="r" b="b"/>
            <a:pathLst>
              <a:path w="15494" h="29328">
                <a:moveTo>
                  <a:pt x="0" y="0"/>
                </a:moveTo>
                <a:lnTo>
                  <a:pt x="15494" y="0"/>
                </a:lnTo>
                <a:lnTo>
                  <a:pt x="15494" y="29328"/>
                </a:lnTo>
                <a:lnTo>
                  <a:pt x="0" y="29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938286" y="2721158"/>
            <a:ext cx="41502" cy="36522"/>
          </a:xfrm>
          <a:custGeom>
            <a:avLst/>
            <a:gdLst/>
            <a:ahLst/>
            <a:cxnLst/>
            <a:rect l="l" t="t" r="r" b="b"/>
            <a:pathLst>
              <a:path w="41502" h="36522">
                <a:moveTo>
                  <a:pt x="0" y="0"/>
                </a:moveTo>
                <a:lnTo>
                  <a:pt x="41502" y="0"/>
                </a:lnTo>
                <a:lnTo>
                  <a:pt x="41502" y="36522"/>
                </a:lnTo>
                <a:lnTo>
                  <a:pt x="0" y="365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981448" y="2717838"/>
            <a:ext cx="15494" cy="54783"/>
          </a:xfrm>
          <a:custGeom>
            <a:avLst/>
            <a:gdLst/>
            <a:ahLst/>
            <a:cxnLst/>
            <a:rect l="l" t="t" r="r" b="b"/>
            <a:pathLst>
              <a:path w="15494" h="54783">
                <a:moveTo>
                  <a:pt x="0" y="0"/>
                </a:moveTo>
                <a:lnTo>
                  <a:pt x="15495" y="0"/>
                </a:lnTo>
                <a:lnTo>
                  <a:pt x="15495" y="54783"/>
                </a:lnTo>
                <a:lnTo>
                  <a:pt x="0" y="547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5" name="Freeform 25"/>
          <p:cNvSpPr/>
          <p:nvPr/>
        </p:nvSpPr>
        <p:spPr>
          <a:xfrm>
            <a:off x="969274" y="2710091"/>
            <a:ext cx="89092" cy="21028"/>
          </a:xfrm>
          <a:custGeom>
            <a:avLst/>
            <a:gdLst/>
            <a:ahLst/>
            <a:cxnLst/>
            <a:rect l="l" t="t" r="r" b="b"/>
            <a:pathLst>
              <a:path w="89092" h="21028">
                <a:moveTo>
                  <a:pt x="0" y="0"/>
                </a:moveTo>
                <a:lnTo>
                  <a:pt x="89092" y="0"/>
                </a:lnTo>
                <a:lnTo>
                  <a:pt x="89092" y="21028"/>
                </a:lnTo>
                <a:lnTo>
                  <a:pt x="0" y="210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a:off x="1017417" y="2711751"/>
            <a:ext cx="42056" cy="49249"/>
          </a:xfrm>
          <a:custGeom>
            <a:avLst/>
            <a:gdLst/>
            <a:ahLst/>
            <a:cxnLst/>
            <a:rect l="l" t="t" r="r" b="b"/>
            <a:pathLst>
              <a:path w="42056" h="49249">
                <a:moveTo>
                  <a:pt x="0" y="0"/>
                </a:moveTo>
                <a:lnTo>
                  <a:pt x="42056" y="0"/>
                </a:lnTo>
                <a:lnTo>
                  <a:pt x="42056" y="49249"/>
                </a:lnTo>
                <a:lnTo>
                  <a:pt x="0" y="4924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27"/>
          <p:cNvSpPr/>
          <p:nvPr/>
        </p:nvSpPr>
        <p:spPr>
          <a:xfrm>
            <a:off x="1113150" y="2772621"/>
            <a:ext cx="14387" cy="53676"/>
          </a:xfrm>
          <a:custGeom>
            <a:avLst/>
            <a:gdLst/>
            <a:ahLst/>
            <a:cxnLst/>
            <a:rect l="l" t="t" r="r" b="b"/>
            <a:pathLst>
              <a:path w="14387" h="53676">
                <a:moveTo>
                  <a:pt x="0" y="0"/>
                </a:moveTo>
                <a:lnTo>
                  <a:pt x="14387" y="0"/>
                </a:lnTo>
                <a:lnTo>
                  <a:pt x="14387" y="53676"/>
                </a:lnTo>
                <a:lnTo>
                  <a:pt x="0" y="5367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8" name="Freeform 28"/>
          <p:cNvSpPr/>
          <p:nvPr/>
        </p:nvSpPr>
        <p:spPr>
          <a:xfrm>
            <a:off x="1112597" y="2768194"/>
            <a:ext cx="42056" cy="56443"/>
          </a:xfrm>
          <a:custGeom>
            <a:avLst/>
            <a:gdLst/>
            <a:ahLst/>
            <a:cxnLst/>
            <a:rect l="l" t="t" r="r" b="b"/>
            <a:pathLst>
              <a:path w="42056" h="56443">
                <a:moveTo>
                  <a:pt x="0" y="0"/>
                </a:moveTo>
                <a:lnTo>
                  <a:pt x="42055" y="0"/>
                </a:lnTo>
                <a:lnTo>
                  <a:pt x="42055" y="56444"/>
                </a:lnTo>
                <a:lnTo>
                  <a:pt x="0" y="5644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29"/>
          <p:cNvSpPr/>
          <p:nvPr/>
        </p:nvSpPr>
        <p:spPr>
          <a:xfrm>
            <a:off x="1140817" y="2753807"/>
            <a:ext cx="87432" cy="106800"/>
          </a:xfrm>
          <a:custGeom>
            <a:avLst/>
            <a:gdLst/>
            <a:ahLst/>
            <a:cxnLst/>
            <a:rect l="l" t="t" r="r" b="b"/>
            <a:pathLst>
              <a:path w="87432" h="106800">
                <a:moveTo>
                  <a:pt x="0" y="0"/>
                </a:moveTo>
                <a:lnTo>
                  <a:pt x="87432" y="0"/>
                </a:lnTo>
                <a:lnTo>
                  <a:pt x="87432" y="106799"/>
                </a:lnTo>
                <a:lnTo>
                  <a:pt x="0" y="1067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0" name="Freeform 30"/>
          <p:cNvSpPr/>
          <p:nvPr/>
        </p:nvSpPr>
        <p:spPr>
          <a:xfrm>
            <a:off x="1236550" y="2774281"/>
            <a:ext cx="14941" cy="54783"/>
          </a:xfrm>
          <a:custGeom>
            <a:avLst/>
            <a:gdLst/>
            <a:ahLst/>
            <a:cxnLst/>
            <a:rect l="l" t="t" r="r" b="b"/>
            <a:pathLst>
              <a:path w="14941" h="54783">
                <a:moveTo>
                  <a:pt x="0" y="0"/>
                </a:moveTo>
                <a:lnTo>
                  <a:pt x="14941" y="0"/>
                </a:lnTo>
                <a:lnTo>
                  <a:pt x="14941" y="54783"/>
                </a:lnTo>
                <a:lnTo>
                  <a:pt x="0" y="5478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31" name="Freeform 31"/>
          <p:cNvSpPr/>
          <p:nvPr/>
        </p:nvSpPr>
        <p:spPr>
          <a:xfrm>
            <a:off x="1232677" y="2761000"/>
            <a:ext cx="41502" cy="26562"/>
          </a:xfrm>
          <a:custGeom>
            <a:avLst/>
            <a:gdLst/>
            <a:ahLst/>
            <a:cxnLst/>
            <a:rect l="l" t="t" r="r" b="b"/>
            <a:pathLst>
              <a:path w="41502" h="26562">
                <a:moveTo>
                  <a:pt x="0" y="0"/>
                </a:moveTo>
                <a:lnTo>
                  <a:pt x="41502" y="0"/>
                </a:lnTo>
                <a:lnTo>
                  <a:pt x="41502" y="26562"/>
                </a:lnTo>
                <a:lnTo>
                  <a:pt x="0" y="2656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a:off x="1234890" y="2779815"/>
            <a:ext cx="38182" cy="30989"/>
          </a:xfrm>
          <a:custGeom>
            <a:avLst/>
            <a:gdLst/>
            <a:ahLst/>
            <a:cxnLst/>
            <a:rect l="l" t="t" r="r" b="b"/>
            <a:pathLst>
              <a:path w="38182" h="30989">
                <a:moveTo>
                  <a:pt x="0" y="0"/>
                </a:moveTo>
                <a:lnTo>
                  <a:pt x="38182" y="0"/>
                </a:lnTo>
                <a:lnTo>
                  <a:pt x="38182" y="30989"/>
                </a:lnTo>
                <a:lnTo>
                  <a:pt x="0" y="3098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a:off x="1263111" y="2765427"/>
            <a:ext cx="34308" cy="47590"/>
          </a:xfrm>
          <a:custGeom>
            <a:avLst/>
            <a:gdLst/>
            <a:ahLst/>
            <a:cxnLst/>
            <a:rect l="l" t="t" r="r" b="b"/>
            <a:pathLst>
              <a:path w="34308" h="47590">
                <a:moveTo>
                  <a:pt x="0" y="0"/>
                </a:moveTo>
                <a:lnTo>
                  <a:pt x="34309" y="0"/>
                </a:lnTo>
                <a:lnTo>
                  <a:pt x="34309" y="47590"/>
                </a:lnTo>
                <a:lnTo>
                  <a:pt x="0" y="4759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a:off x="1289119" y="2770961"/>
            <a:ext cx="61977" cy="39842"/>
          </a:xfrm>
          <a:custGeom>
            <a:avLst/>
            <a:gdLst/>
            <a:ahLst/>
            <a:cxnLst/>
            <a:rect l="l" t="t" r="r" b="b"/>
            <a:pathLst>
              <a:path w="61977" h="39842">
                <a:moveTo>
                  <a:pt x="0" y="0"/>
                </a:moveTo>
                <a:lnTo>
                  <a:pt x="61977" y="0"/>
                </a:lnTo>
                <a:lnTo>
                  <a:pt x="61977" y="39843"/>
                </a:lnTo>
                <a:lnTo>
                  <a:pt x="0" y="39843"/>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5" name="Freeform 35"/>
          <p:cNvSpPr/>
          <p:nvPr/>
        </p:nvSpPr>
        <p:spPr>
          <a:xfrm>
            <a:off x="1342796" y="2767641"/>
            <a:ext cx="95179" cy="47589"/>
          </a:xfrm>
          <a:custGeom>
            <a:avLst/>
            <a:gdLst/>
            <a:ahLst/>
            <a:cxnLst/>
            <a:rect l="l" t="t" r="r" b="b"/>
            <a:pathLst>
              <a:path w="95179" h="47589">
                <a:moveTo>
                  <a:pt x="0" y="0"/>
                </a:moveTo>
                <a:lnTo>
                  <a:pt x="95179" y="0"/>
                </a:lnTo>
                <a:lnTo>
                  <a:pt x="95179" y="47589"/>
                </a:lnTo>
                <a:lnTo>
                  <a:pt x="0" y="47589"/>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36" name="Freeform 36"/>
          <p:cNvSpPr/>
          <p:nvPr/>
        </p:nvSpPr>
        <p:spPr>
          <a:xfrm>
            <a:off x="1452363" y="2770961"/>
            <a:ext cx="17154" cy="44822"/>
          </a:xfrm>
          <a:custGeom>
            <a:avLst/>
            <a:gdLst/>
            <a:ahLst/>
            <a:cxnLst/>
            <a:rect l="l" t="t" r="r" b="b"/>
            <a:pathLst>
              <a:path w="17154" h="44822">
                <a:moveTo>
                  <a:pt x="0" y="0"/>
                </a:moveTo>
                <a:lnTo>
                  <a:pt x="17154" y="0"/>
                </a:lnTo>
                <a:lnTo>
                  <a:pt x="17154" y="44823"/>
                </a:lnTo>
                <a:lnTo>
                  <a:pt x="0" y="44823"/>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37" name="Freeform 37"/>
          <p:cNvSpPr/>
          <p:nvPr/>
        </p:nvSpPr>
        <p:spPr>
          <a:xfrm>
            <a:off x="1467304" y="2762661"/>
            <a:ext cx="14941" cy="48696"/>
          </a:xfrm>
          <a:custGeom>
            <a:avLst/>
            <a:gdLst/>
            <a:ahLst/>
            <a:cxnLst/>
            <a:rect l="l" t="t" r="r" b="b"/>
            <a:pathLst>
              <a:path w="14941" h="48696">
                <a:moveTo>
                  <a:pt x="0" y="0"/>
                </a:moveTo>
                <a:lnTo>
                  <a:pt x="14940" y="0"/>
                </a:lnTo>
                <a:lnTo>
                  <a:pt x="14940" y="48697"/>
                </a:lnTo>
                <a:lnTo>
                  <a:pt x="0" y="48697"/>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38" name="Freeform 38"/>
          <p:cNvSpPr/>
          <p:nvPr/>
        </p:nvSpPr>
        <p:spPr>
          <a:xfrm>
            <a:off x="1439636" y="2777601"/>
            <a:ext cx="48696" cy="23795"/>
          </a:xfrm>
          <a:custGeom>
            <a:avLst/>
            <a:gdLst/>
            <a:ahLst/>
            <a:cxnLst/>
            <a:rect l="l" t="t" r="r" b="b"/>
            <a:pathLst>
              <a:path w="48696" h="23795">
                <a:moveTo>
                  <a:pt x="0" y="0"/>
                </a:moveTo>
                <a:lnTo>
                  <a:pt x="48696" y="0"/>
                </a:lnTo>
                <a:lnTo>
                  <a:pt x="48696" y="23795"/>
                </a:lnTo>
                <a:lnTo>
                  <a:pt x="0" y="23795"/>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39" name="Freeform 39"/>
          <p:cNvSpPr/>
          <p:nvPr/>
        </p:nvSpPr>
        <p:spPr>
          <a:xfrm>
            <a:off x="1431888" y="2790882"/>
            <a:ext cx="78025" cy="19921"/>
          </a:xfrm>
          <a:custGeom>
            <a:avLst/>
            <a:gdLst/>
            <a:ahLst/>
            <a:cxnLst/>
            <a:rect l="l" t="t" r="r" b="b"/>
            <a:pathLst>
              <a:path w="78025" h="19921">
                <a:moveTo>
                  <a:pt x="0" y="0"/>
                </a:moveTo>
                <a:lnTo>
                  <a:pt x="78024" y="0"/>
                </a:lnTo>
                <a:lnTo>
                  <a:pt x="78024" y="19921"/>
                </a:lnTo>
                <a:lnTo>
                  <a:pt x="0" y="19921"/>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40" name="Freeform 40"/>
          <p:cNvSpPr/>
          <p:nvPr/>
        </p:nvSpPr>
        <p:spPr>
          <a:xfrm>
            <a:off x="1518766" y="2754361"/>
            <a:ext cx="14388" cy="54230"/>
          </a:xfrm>
          <a:custGeom>
            <a:avLst/>
            <a:gdLst/>
            <a:ahLst/>
            <a:cxnLst/>
            <a:rect l="l" t="t" r="r" b="b"/>
            <a:pathLst>
              <a:path w="14388" h="54230">
                <a:moveTo>
                  <a:pt x="0" y="0"/>
                </a:moveTo>
                <a:lnTo>
                  <a:pt x="14388" y="0"/>
                </a:lnTo>
                <a:lnTo>
                  <a:pt x="14388" y="54229"/>
                </a:lnTo>
                <a:lnTo>
                  <a:pt x="0" y="54229"/>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41" name="Freeform 41"/>
          <p:cNvSpPr/>
          <p:nvPr/>
        </p:nvSpPr>
        <p:spPr>
          <a:xfrm>
            <a:off x="754568" y="3003928"/>
            <a:ext cx="49803" cy="56997"/>
          </a:xfrm>
          <a:custGeom>
            <a:avLst/>
            <a:gdLst/>
            <a:ahLst/>
            <a:cxnLst/>
            <a:rect l="l" t="t" r="r" b="b"/>
            <a:pathLst>
              <a:path w="49803" h="56997">
                <a:moveTo>
                  <a:pt x="0" y="0"/>
                </a:moveTo>
                <a:lnTo>
                  <a:pt x="49803" y="0"/>
                </a:lnTo>
                <a:lnTo>
                  <a:pt x="49803" y="56997"/>
                </a:lnTo>
                <a:lnTo>
                  <a:pt x="0" y="56997"/>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sp>
        <p:nvSpPr>
          <p:cNvPr id="42" name="Freeform 42"/>
          <p:cNvSpPr/>
          <p:nvPr/>
        </p:nvSpPr>
        <p:spPr>
          <a:xfrm>
            <a:off x="799392" y="3014995"/>
            <a:ext cx="47036" cy="45930"/>
          </a:xfrm>
          <a:custGeom>
            <a:avLst/>
            <a:gdLst/>
            <a:ahLst/>
            <a:cxnLst/>
            <a:rect l="l" t="t" r="r" b="b"/>
            <a:pathLst>
              <a:path w="47036" h="45930">
                <a:moveTo>
                  <a:pt x="0" y="0"/>
                </a:moveTo>
                <a:lnTo>
                  <a:pt x="47036" y="0"/>
                </a:lnTo>
                <a:lnTo>
                  <a:pt x="47036" y="45930"/>
                </a:lnTo>
                <a:lnTo>
                  <a:pt x="0" y="4593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43" name="Freeform 43"/>
          <p:cNvSpPr/>
          <p:nvPr/>
        </p:nvSpPr>
        <p:spPr>
          <a:xfrm>
            <a:off x="834807" y="3001161"/>
            <a:ext cx="63084" cy="53676"/>
          </a:xfrm>
          <a:custGeom>
            <a:avLst/>
            <a:gdLst/>
            <a:ahLst/>
            <a:cxnLst/>
            <a:rect l="l" t="t" r="r" b="b"/>
            <a:pathLst>
              <a:path w="63084" h="53676">
                <a:moveTo>
                  <a:pt x="0" y="0"/>
                </a:moveTo>
                <a:lnTo>
                  <a:pt x="63084" y="0"/>
                </a:lnTo>
                <a:lnTo>
                  <a:pt x="63084" y="53677"/>
                </a:lnTo>
                <a:lnTo>
                  <a:pt x="0" y="53677"/>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endParaRPr lang="en-US"/>
          </a:p>
        </p:txBody>
      </p:sp>
      <p:sp>
        <p:nvSpPr>
          <p:cNvPr id="44" name="Freeform 44"/>
          <p:cNvSpPr/>
          <p:nvPr/>
        </p:nvSpPr>
        <p:spPr>
          <a:xfrm>
            <a:off x="891803" y="3003928"/>
            <a:ext cx="47036" cy="60870"/>
          </a:xfrm>
          <a:custGeom>
            <a:avLst/>
            <a:gdLst/>
            <a:ahLst/>
            <a:cxnLst/>
            <a:rect l="l" t="t" r="r" b="b"/>
            <a:pathLst>
              <a:path w="47036" h="60870">
                <a:moveTo>
                  <a:pt x="0" y="0"/>
                </a:moveTo>
                <a:lnTo>
                  <a:pt x="47036" y="0"/>
                </a:lnTo>
                <a:lnTo>
                  <a:pt x="47036" y="60871"/>
                </a:lnTo>
                <a:lnTo>
                  <a:pt x="0" y="60871"/>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txBody>
          <a:bodyPr/>
          <a:lstStyle/>
          <a:p>
            <a:endParaRPr lang="en-US"/>
          </a:p>
        </p:txBody>
      </p:sp>
      <p:sp>
        <p:nvSpPr>
          <p:cNvPr id="45" name="Freeform 45"/>
          <p:cNvSpPr/>
          <p:nvPr/>
        </p:nvSpPr>
        <p:spPr>
          <a:xfrm>
            <a:off x="713620" y="3089699"/>
            <a:ext cx="41502" cy="50356"/>
          </a:xfrm>
          <a:custGeom>
            <a:avLst/>
            <a:gdLst/>
            <a:ahLst/>
            <a:cxnLst/>
            <a:rect l="l" t="t" r="r" b="b"/>
            <a:pathLst>
              <a:path w="41502" h="50356">
                <a:moveTo>
                  <a:pt x="0" y="0"/>
                </a:moveTo>
                <a:lnTo>
                  <a:pt x="41502" y="0"/>
                </a:lnTo>
                <a:lnTo>
                  <a:pt x="41502" y="50357"/>
                </a:lnTo>
                <a:lnTo>
                  <a:pt x="0" y="50357"/>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txBody>
          <a:bodyPr/>
          <a:lstStyle/>
          <a:p>
            <a:endParaRPr lang="en-US"/>
          </a:p>
        </p:txBody>
      </p:sp>
      <p:sp>
        <p:nvSpPr>
          <p:cNvPr id="46" name="Freeform 46"/>
          <p:cNvSpPr/>
          <p:nvPr/>
        </p:nvSpPr>
        <p:spPr>
          <a:xfrm>
            <a:off x="773383" y="3093020"/>
            <a:ext cx="34308" cy="45376"/>
          </a:xfrm>
          <a:custGeom>
            <a:avLst/>
            <a:gdLst/>
            <a:ahLst/>
            <a:cxnLst/>
            <a:rect l="l" t="t" r="r" b="b"/>
            <a:pathLst>
              <a:path w="34308" h="45376">
                <a:moveTo>
                  <a:pt x="0" y="0"/>
                </a:moveTo>
                <a:lnTo>
                  <a:pt x="34308" y="0"/>
                </a:lnTo>
                <a:lnTo>
                  <a:pt x="34308" y="45376"/>
                </a:lnTo>
                <a:lnTo>
                  <a:pt x="0" y="45376"/>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txBody>
          <a:bodyPr/>
          <a:lstStyle/>
          <a:p>
            <a:endParaRPr lang="en-US"/>
          </a:p>
        </p:txBody>
      </p:sp>
      <p:sp>
        <p:nvSpPr>
          <p:cNvPr id="47" name="Freeform 47"/>
          <p:cNvSpPr/>
          <p:nvPr/>
        </p:nvSpPr>
        <p:spPr>
          <a:xfrm>
            <a:off x="845874" y="3104640"/>
            <a:ext cx="34862" cy="17708"/>
          </a:xfrm>
          <a:custGeom>
            <a:avLst/>
            <a:gdLst/>
            <a:ahLst/>
            <a:cxnLst/>
            <a:rect l="l" t="t" r="r" b="b"/>
            <a:pathLst>
              <a:path w="34862" h="17708">
                <a:moveTo>
                  <a:pt x="0" y="0"/>
                </a:moveTo>
                <a:lnTo>
                  <a:pt x="34863" y="0"/>
                </a:lnTo>
                <a:lnTo>
                  <a:pt x="34863" y="17708"/>
                </a:lnTo>
                <a:lnTo>
                  <a:pt x="0" y="17708"/>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txBody>
          <a:bodyPr/>
          <a:lstStyle/>
          <a:p>
            <a:endParaRPr lang="en-US"/>
          </a:p>
        </p:txBody>
      </p:sp>
      <p:sp>
        <p:nvSpPr>
          <p:cNvPr id="48" name="Freeform 48"/>
          <p:cNvSpPr/>
          <p:nvPr/>
        </p:nvSpPr>
        <p:spPr>
          <a:xfrm>
            <a:off x="884609" y="3090254"/>
            <a:ext cx="33755" cy="46483"/>
          </a:xfrm>
          <a:custGeom>
            <a:avLst/>
            <a:gdLst/>
            <a:ahLst/>
            <a:cxnLst/>
            <a:rect l="l" t="t" r="r" b="b"/>
            <a:pathLst>
              <a:path w="33755" h="46483">
                <a:moveTo>
                  <a:pt x="0" y="0"/>
                </a:moveTo>
                <a:lnTo>
                  <a:pt x="33756" y="0"/>
                </a:lnTo>
                <a:lnTo>
                  <a:pt x="33756" y="46482"/>
                </a:lnTo>
                <a:lnTo>
                  <a:pt x="0" y="46482"/>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txBody>
          <a:bodyPr/>
          <a:lstStyle/>
          <a:p>
            <a:endParaRPr lang="en-US"/>
          </a:p>
        </p:txBody>
      </p:sp>
      <p:sp>
        <p:nvSpPr>
          <p:cNvPr id="49" name="Freeform 49"/>
          <p:cNvSpPr/>
          <p:nvPr/>
        </p:nvSpPr>
        <p:spPr>
          <a:xfrm>
            <a:off x="961527" y="3091359"/>
            <a:ext cx="52016" cy="34308"/>
          </a:xfrm>
          <a:custGeom>
            <a:avLst/>
            <a:gdLst/>
            <a:ahLst/>
            <a:cxnLst/>
            <a:rect l="l" t="t" r="r" b="b"/>
            <a:pathLst>
              <a:path w="52016" h="34308">
                <a:moveTo>
                  <a:pt x="0" y="0"/>
                </a:moveTo>
                <a:lnTo>
                  <a:pt x="52017" y="0"/>
                </a:lnTo>
                <a:lnTo>
                  <a:pt x="52017" y="34309"/>
                </a:lnTo>
                <a:lnTo>
                  <a:pt x="0" y="34309"/>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txBody>
          <a:bodyPr/>
          <a:lstStyle/>
          <a:p>
            <a:endParaRPr lang="en-US"/>
          </a:p>
        </p:txBody>
      </p:sp>
      <p:sp>
        <p:nvSpPr>
          <p:cNvPr id="50" name="Freeform 50"/>
          <p:cNvSpPr/>
          <p:nvPr/>
        </p:nvSpPr>
        <p:spPr>
          <a:xfrm>
            <a:off x="1021844" y="3083612"/>
            <a:ext cx="59763" cy="44269"/>
          </a:xfrm>
          <a:custGeom>
            <a:avLst/>
            <a:gdLst/>
            <a:ahLst/>
            <a:cxnLst/>
            <a:rect l="l" t="t" r="r" b="b"/>
            <a:pathLst>
              <a:path w="59763" h="44269">
                <a:moveTo>
                  <a:pt x="0" y="0"/>
                </a:moveTo>
                <a:lnTo>
                  <a:pt x="59764" y="0"/>
                </a:lnTo>
                <a:lnTo>
                  <a:pt x="59764" y="44269"/>
                </a:lnTo>
                <a:lnTo>
                  <a:pt x="0" y="44269"/>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txBody>
          <a:bodyPr/>
          <a:lstStyle/>
          <a:p>
            <a:endParaRPr lang="en-US"/>
          </a:p>
        </p:txBody>
      </p:sp>
      <p:sp>
        <p:nvSpPr>
          <p:cNvPr id="51" name="TextBox 51"/>
          <p:cNvSpPr txBox="1"/>
          <p:nvPr/>
        </p:nvSpPr>
        <p:spPr>
          <a:xfrm>
            <a:off x="621040" y="1520347"/>
            <a:ext cx="5837010" cy="762000"/>
          </a:xfrm>
          <a:prstGeom prst="rect">
            <a:avLst/>
          </a:prstGeom>
        </p:spPr>
        <p:txBody>
          <a:bodyPr lIns="0" tIns="0" rIns="0" bIns="0" rtlCol="0" anchor="t">
            <a:spAutoFit/>
          </a:bodyPr>
          <a:lstStyle/>
          <a:p>
            <a:pPr algn="l">
              <a:lnSpc>
                <a:spcPts val="3000"/>
              </a:lnSpc>
            </a:pPr>
            <a:r>
              <a:rPr lang="en-US" sz="2000" spc="18">
                <a:solidFill>
                  <a:srgbClr val="181818"/>
                </a:solidFill>
                <a:latin typeface="Roboto"/>
              </a:rPr>
              <a:t>Is the thermometer within a safe temperature range?</a:t>
            </a:r>
          </a:p>
        </p:txBody>
      </p:sp>
      <p:sp>
        <p:nvSpPr>
          <p:cNvPr id="52" name="Freeform 52"/>
          <p:cNvSpPr/>
          <p:nvPr/>
        </p:nvSpPr>
        <p:spPr>
          <a:xfrm>
            <a:off x="49313" y="3637007"/>
            <a:ext cx="2586965" cy="2619712"/>
          </a:xfrm>
          <a:custGeom>
            <a:avLst/>
            <a:gdLst/>
            <a:ahLst/>
            <a:cxnLst/>
            <a:rect l="l" t="t" r="r" b="b"/>
            <a:pathLst>
              <a:path w="2586965" h="2619712">
                <a:moveTo>
                  <a:pt x="0" y="0"/>
                </a:moveTo>
                <a:lnTo>
                  <a:pt x="2586966" y="0"/>
                </a:lnTo>
                <a:lnTo>
                  <a:pt x="2586966" y="2619712"/>
                </a:lnTo>
                <a:lnTo>
                  <a:pt x="0" y="2619712"/>
                </a:lnTo>
                <a:lnTo>
                  <a:pt x="0" y="0"/>
                </a:lnTo>
                <a:close/>
              </a:path>
            </a:pathLst>
          </a:custGeom>
          <a:blipFill>
            <a:blip r:embed="rId68"/>
            <a:stretch>
              <a:fillRect/>
            </a:stretch>
          </a:blipFill>
        </p:spPr>
        <p:txBody>
          <a:bodyPr/>
          <a:lstStyle/>
          <a:p>
            <a:endParaRPr lang="en-US"/>
          </a:p>
        </p:txBody>
      </p:sp>
      <p:sp>
        <p:nvSpPr>
          <p:cNvPr id="53" name="Freeform 53"/>
          <p:cNvSpPr/>
          <p:nvPr/>
        </p:nvSpPr>
        <p:spPr>
          <a:xfrm>
            <a:off x="6930390" y="4365924"/>
            <a:ext cx="1050488" cy="317772"/>
          </a:xfrm>
          <a:custGeom>
            <a:avLst/>
            <a:gdLst/>
            <a:ahLst/>
            <a:cxnLst/>
            <a:rect l="l" t="t" r="r" b="b"/>
            <a:pathLst>
              <a:path w="1050488" h="317772">
                <a:moveTo>
                  <a:pt x="0" y="0"/>
                </a:moveTo>
                <a:lnTo>
                  <a:pt x="1050488" y="0"/>
                </a:lnTo>
                <a:lnTo>
                  <a:pt x="1050488" y="317772"/>
                </a:lnTo>
                <a:lnTo>
                  <a:pt x="0" y="317772"/>
                </a:lnTo>
                <a:lnTo>
                  <a:pt x="0" y="0"/>
                </a:lnTo>
                <a:close/>
              </a:path>
            </a:pathLst>
          </a:custGeom>
          <a:blipFill>
            <a:blip r:embed="rId69">
              <a:extLst>
                <a:ext uri="{96DAC541-7B7A-43D3-8B79-37D633B846F1}">
                  <asvg:svgBlip xmlns:asvg="http://schemas.microsoft.com/office/drawing/2016/SVG/main" r:embed="rId70"/>
                </a:ext>
              </a:extLst>
            </a:blip>
            <a:stretch>
              <a:fillRect/>
            </a:stretch>
          </a:blipFill>
        </p:spPr>
        <p:txBody>
          <a:bodyPr/>
          <a:lstStyle/>
          <a:p>
            <a:endParaRPr lang="en-US"/>
          </a:p>
        </p:txBody>
      </p:sp>
      <p:sp>
        <p:nvSpPr>
          <p:cNvPr id="54" name="Freeform 54"/>
          <p:cNvSpPr/>
          <p:nvPr/>
        </p:nvSpPr>
        <p:spPr>
          <a:xfrm>
            <a:off x="3413760" y="2194560"/>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71">
              <a:extLst>
                <a:ext uri="{96DAC541-7B7A-43D3-8B79-37D633B846F1}">
                  <asvg:svgBlip xmlns:asvg="http://schemas.microsoft.com/office/drawing/2016/SVG/main" r:embed="rId72"/>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2567" y="1951028"/>
            <a:ext cx="3741226" cy="4331377"/>
          </a:xfrm>
          <a:custGeom>
            <a:avLst/>
            <a:gdLst/>
            <a:ahLst/>
            <a:cxnLst/>
            <a:rect l="l" t="t" r="r" b="b"/>
            <a:pathLst>
              <a:path w="3741226" h="4331377">
                <a:moveTo>
                  <a:pt x="0" y="0"/>
                </a:moveTo>
                <a:lnTo>
                  <a:pt x="3741226" y="0"/>
                </a:lnTo>
                <a:lnTo>
                  <a:pt x="3741226" y="4331376"/>
                </a:lnTo>
                <a:lnTo>
                  <a:pt x="0" y="43313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43548" y="521930"/>
            <a:ext cx="1113681" cy="1496747"/>
            <a:chOff x="0" y="0"/>
            <a:chExt cx="1484908" cy="1995663"/>
          </a:xfrm>
        </p:grpSpPr>
        <p:sp>
          <p:nvSpPr>
            <p:cNvPr id="4" name="Freeform 4"/>
            <p:cNvSpPr/>
            <p:nvPr/>
          </p:nvSpPr>
          <p:spPr>
            <a:xfrm>
              <a:off x="0" y="0"/>
              <a:ext cx="1484884" cy="1995678"/>
            </a:xfrm>
            <a:custGeom>
              <a:avLst/>
              <a:gdLst/>
              <a:ahLst/>
              <a:cxnLst/>
              <a:rect l="l" t="t" r="r" b="b"/>
              <a:pathLst>
                <a:path w="1484884" h="1995678">
                  <a:moveTo>
                    <a:pt x="0" y="0"/>
                  </a:moveTo>
                  <a:lnTo>
                    <a:pt x="1484884" y="0"/>
                  </a:lnTo>
                  <a:lnTo>
                    <a:pt x="1484884" y="1995678"/>
                  </a:lnTo>
                  <a:lnTo>
                    <a:pt x="0" y="1995678"/>
                  </a:lnTo>
                  <a:lnTo>
                    <a:pt x="0" y="0"/>
                  </a:lnTo>
                  <a:close/>
                </a:path>
              </a:pathLst>
            </a:custGeom>
            <a:blipFill>
              <a:blip r:embed="rId5"/>
              <a:stretch>
                <a:fillRect l="-113" r="-115"/>
              </a:stretch>
            </a:blipFill>
          </p:spPr>
          <p:txBody>
            <a:bodyPr/>
            <a:lstStyle/>
            <a:p>
              <a:endParaRPr lang="en-US"/>
            </a:p>
          </p:txBody>
        </p:sp>
      </p:grpSp>
      <p:grpSp>
        <p:nvGrpSpPr>
          <p:cNvPr id="5" name="Group 5"/>
          <p:cNvGrpSpPr/>
          <p:nvPr/>
        </p:nvGrpSpPr>
        <p:grpSpPr>
          <a:xfrm>
            <a:off x="201533" y="273795"/>
            <a:ext cx="1547345" cy="293098"/>
            <a:chOff x="0" y="0"/>
            <a:chExt cx="2063127" cy="390797"/>
          </a:xfrm>
        </p:grpSpPr>
        <p:sp>
          <p:nvSpPr>
            <p:cNvPr id="6" name="Freeform 6"/>
            <p:cNvSpPr/>
            <p:nvPr/>
          </p:nvSpPr>
          <p:spPr>
            <a:xfrm>
              <a:off x="0" y="0"/>
              <a:ext cx="2063115" cy="390779"/>
            </a:xfrm>
            <a:custGeom>
              <a:avLst/>
              <a:gdLst/>
              <a:ahLst/>
              <a:cxnLst/>
              <a:rect l="l" t="t" r="r" b="b"/>
              <a:pathLst>
                <a:path w="2063115" h="390779">
                  <a:moveTo>
                    <a:pt x="0" y="0"/>
                  </a:moveTo>
                  <a:lnTo>
                    <a:pt x="2063115" y="0"/>
                  </a:lnTo>
                  <a:lnTo>
                    <a:pt x="2063115" y="390779"/>
                  </a:lnTo>
                  <a:lnTo>
                    <a:pt x="0" y="390779"/>
                  </a:lnTo>
                  <a:lnTo>
                    <a:pt x="0" y="0"/>
                  </a:lnTo>
                  <a:close/>
                </a:path>
              </a:pathLst>
            </a:custGeom>
            <a:blipFill>
              <a:blip r:embed="rId6"/>
              <a:stretch>
                <a:fillRect t="-546" b="-550"/>
              </a:stretch>
            </a:blipFill>
          </p:spPr>
          <p:txBody>
            <a:bodyPr/>
            <a:lstStyle/>
            <a:p>
              <a:endParaRPr lang="en-US"/>
            </a:p>
          </p:txBody>
        </p:sp>
      </p:grpSp>
      <p:grpSp>
        <p:nvGrpSpPr>
          <p:cNvPr id="7" name="Group 7"/>
          <p:cNvGrpSpPr/>
          <p:nvPr/>
        </p:nvGrpSpPr>
        <p:grpSpPr>
          <a:xfrm>
            <a:off x="1619155" y="984878"/>
            <a:ext cx="133428" cy="472312"/>
            <a:chOff x="0" y="0"/>
            <a:chExt cx="177904" cy="629749"/>
          </a:xfrm>
        </p:grpSpPr>
        <p:sp>
          <p:nvSpPr>
            <p:cNvPr id="8" name="Freeform 8"/>
            <p:cNvSpPr/>
            <p:nvPr/>
          </p:nvSpPr>
          <p:spPr>
            <a:xfrm>
              <a:off x="0" y="0"/>
              <a:ext cx="177927" cy="629793"/>
            </a:xfrm>
            <a:custGeom>
              <a:avLst/>
              <a:gdLst/>
              <a:ahLst/>
              <a:cxnLst/>
              <a:rect l="l" t="t" r="r" b="b"/>
              <a:pathLst>
                <a:path w="177927" h="629793">
                  <a:moveTo>
                    <a:pt x="0" y="0"/>
                  </a:moveTo>
                  <a:lnTo>
                    <a:pt x="177927" y="0"/>
                  </a:lnTo>
                  <a:lnTo>
                    <a:pt x="177927" y="629793"/>
                  </a:lnTo>
                  <a:lnTo>
                    <a:pt x="0" y="629793"/>
                  </a:lnTo>
                  <a:lnTo>
                    <a:pt x="0" y="0"/>
                  </a:lnTo>
                  <a:close/>
                </a:path>
              </a:pathLst>
            </a:custGeom>
            <a:blipFill>
              <a:blip r:embed="rId7"/>
              <a:stretch>
                <a:fillRect r="12" b="6"/>
              </a:stretch>
            </a:blipFill>
          </p:spPr>
          <p:txBody>
            <a:bodyPr/>
            <a:lstStyle/>
            <a:p>
              <a:endParaRPr lang="en-US"/>
            </a:p>
          </p:txBody>
        </p:sp>
      </p:grpSp>
      <p:sp>
        <p:nvSpPr>
          <p:cNvPr id="9" name="Freeform 9"/>
          <p:cNvSpPr/>
          <p:nvPr/>
        </p:nvSpPr>
        <p:spPr>
          <a:xfrm>
            <a:off x="683510" y="616300"/>
            <a:ext cx="25078" cy="58075"/>
          </a:xfrm>
          <a:custGeom>
            <a:avLst/>
            <a:gdLst/>
            <a:ahLst/>
            <a:cxnLst/>
            <a:rect l="l" t="t" r="r" b="b"/>
            <a:pathLst>
              <a:path w="25078" h="58075">
                <a:moveTo>
                  <a:pt x="0" y="0"/>
                </a:moveTo>
                <a:lnTo>
                  <a:pt x="25078" y="0"/>
                </a:lnTo>
                <a:lnTo>
                  <a:pt x="25078" y="58075"/>
                </a:lnTo>
                <a:lnTo>
                  <a:pt x="0" y="58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686150" y="616959"/>
            <a:ext cx="62035" cy="54775"/>
          </a:xfrm>
          <a:custGeom>
            <a:avLst/>
            <a:gdLst/>
            <a:ahLst/>
            <a:cxnLst/>
            <a:rect l="l" t="t" r="r" b="b"/>
            <a:pathLst>
              <a:path w="62035" h="54775">
                <a:moveTo>
                  <a:pt x="0" y="0"/>
                </a:moveTo>
                <a:lnTo>
                  <a:pt x="62035" y="0"/>
                </a:lnTo>
                <a:lnTo>
                  <a:pt x="62035" y="54776"/>
                </a:lnTo>
                <a:lnTo>
                  <a:pt x="0" y="547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752804" y="623559"/>
            <a:ext cx="19138" cy="65334"/>
          </a:xfrm>
          <a:custGeom>
            <a:avLst/>
            <a:gdLst/>
            <a:ahLst/>
            <a:cxnLst/>
            <a:rect l="l" t="t" r="r" b="b"/>
            <a:pathLst>
              <a:path w="19138" h="65334">
                <a:moveTo>
                  <a:pt x="0" y="0"/>
                </a:moveTo>
                <a:lnTo>
                  <a:pt x="19138" y="0"/>
                </a:lnTo>
                <a:lnTo>
                  <a:pt x="19138" y="65334"/>
                </a:lnTo>
                <a:lnTo>
                  <a:pt x="0" y="65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736966" y="617620"/>
            <a:ext cx="71934" cy="16499"/>
          </a:xfrm>
          <a:custGeom>
            <a:avLst/>
            <a:gdLst/>
            <a:ahLst/>
            <a:cxnLst/>
            <a:rect l="l" t="t" r="r" b="b"/>
            <a:pathLst>
              <a:path w="71934" h="16499">
                <a:moveTo>
                  <a:pt x="0" y="0"/>
                </a:moveTo>
                <a:lnTo>
                  <a:pt x="71934" y="0"/>
                </a:lnTo>
                <a:lnTo>
                  <a:pt x="71934" y="16499"/>
                </a:lnTo>
                <a:lnTo>
                  <a:pt x="0" y="164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a:off x="795041" y="615640"/>
            <a:ext cx="60715" cy="57415"/>
          </a:xfrm>
          <a:custGeom>
            <a:avLst/>
            <a:gdLst/>
            <a:ahLst/>
            <a:cxnLst/>
            <a:rect l="l" t="t" r="r" b="b"/>
            <a:pathLst>
              <a:path w="60715" h="57415">
                <a:moveTo>
                  <a:pt x="0" y="0"/>
                </a:moveTo>
                <a:lnTo>
                  <a:pt x="60715" y="0"/>
                </a:lnTo>
                <a:lnTo>
                  <a:pt x="60715" y="57415"/>
                </a:lnTo>
                <a:lnTo>
                  <a:pt x="0" y="574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4" name="Freeform 14"/>
          <p:cNvSpPr/>
          <p:nvPr/>
        </p:nvSpPr>
        <p:spPr>
          <a:xfrm>
            <a:off x="901952" y="684934"/>
            <a:ext cx="22438" cy="56755"/>
          </a:xfrm>
          <a:custGeom>
            <a:avLst/>
            <a:gdLst/>
            <a:ahLst/>
            <a:cxnLst/>
            <a:rect l="l" t="t" r="r" b="b"/>
            <a:pathLst>
              <a:path w="22438" h="56755">
                <a:moveTo>
                  <a:pt x="0" y="0"/>
                </a:moveTo>
                <a:lnTo>
                  <a:pt x="22438" y="0"/>
                </a:lnTo>
                <a:lnTo>
                  <a:pt x="22438" y="56755"/>
                </a:lnTo>
                <a:lnTo>
                  <a:pt x="0" y="567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Freeform 15"/>
          <p:cNvSpPr/>
          <p:nvPr/>
        </p:nvSpPr>
        <p:spPr>
          <a:xfrm>
            <a:off x="897332" y="681635"/>
            <a:ext cx="52135" cy="54775"/>
          </a:xfrm>
          <a:custGeom>
            <a:avLst/>
            <a:gdLst/>
            <a:ahLst/>
            <a:cxnLst/>
            <a:rect l="l" t="t" r="r" b="b"/>
            <a:pathLst>
              <a:path w="52135" h="54775">
                <a:moveTo>
                  <a:pt x="0" y="0"/>
                </a:moveTo>
                <a:lnTo>
                  <a:pt x="52135" y="0"/>
                </a:lnTo>
                <a:lnTo>
                  <a:pt x="52135" y="54775"/>
                </a:lnTo>
                <a:lnTo>
                  <a:pt x="0" y="547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6" name="Freeform 16"/>
          <p:cNvSpPr/>
          <p:nvPr/>
        </p:nvSpPr>
        <p:spPr>
          <a:xfrm>
            <a:off x="942868" y="686254"/>
            <a:ext cx="27058" cy="52135"/>
          </a:xfrm>
          <a:custGeom>
            <a:avLst/>
            <a:gdLst/>
            <a:ahLst/>
            <a:cxnLst/>
            <a:rect l="l" t="t" r="r" b="b"/>
            <a:pathLst>
              <a:path w="27058" h="52135">
                <a:moveTo>
                  <a:pt x="0" y="0"/>
                </a:moveTo>
                <a:lnTo>
                  <a:pt x="27058" y="0"/>
                </a:lnTo>
                <a:lnTo>
                  <a:pt x="27058" y="52135"/>
                </a:lnTo>
                <a:lnTo>
                  <a:pt x="0" y="521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7" name="Freeform 17"/>
          <p:cNvSpPr/>
          <p:nvPr/>
        </p:nvSpPr>
        <p:spPr>
          <a:xfrm>
            <a:off x="956067" y="698133"/>
            <a:ext cx="42236" cy="35637"/>
          </a:xfrm>
          <a:custGeom>
            <a:avLst/>
            <a:gdLst/>
            <a:ahLst/>
            <a:cxnLst/>
            <a:rect l="l" t="t" r="r" b="b"/>
            <a:pathLst>
              <a:path w="42236" h="35637">
                <a:moveTo>
                  <a:pt x="0" y="0"/>
                </a:moveTo>
                <a:lnTo>
                  <a:pt x="42236" y="0"/>
                </a:lnTo>
                <a:lnTo>
                  <a:pt x="42236" y="35637"/>
                </a:lnTo>
                <a:lnTo>
                  <a:pt x="0" y="3563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8" name="Freeform 18"/>
          <p:cNvSpPr/>
          <p:nvPr/>
        </p:nvSpPr>
        <p:spPr>
          <a:xfrm>
            <a:off x="973885" y="695493"/>
            <a:ext cx="21118" cy="77873"/>
          </a:xfrm>
          <a:custGeom>
            <a:avLst/>
            <a:gdLst/>
            <a:ahLst/>
            <a:cxnLst/>
            <a:rect l="l" t="t" r="r" b="b"/>
            <a:pathLst>
              <a:path w="21118" h="77873">
                <a:moveTo>
                  <a:pt x="0" y="0"/>
                </a:moveTo>
                <a:lnTo>
                  <a:pt x="21118" y="0"/>
                </a:lnTo>
                <a:lnTo>
                  <a:pt x="21118" y="77873"/>
                </a:lnTo>
                <a:lnTo>
                  <a:pt x="0" y="7787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9" name="Freeform 19"/>
          <p:cNvSpPr/>
          <p:nvPr/>
        </p:nvSpPr>
        <p:spPr>
          <a:xfrm>
            <a:off x="1000284" y="676355"/>
            <a:ext cx="54115" cy="59395"/>
          </a:xfrm>
          <a:custGeom>
            <a:avLst/>
            <a:gdLst/>
            <a:ahLst/>
            <a:cxnLst/>
            <a:rect l="l" t="t" r="r" b="b"/>
            <a:pathLst>
              <a:path w="54115" h="59395">
                <a:moveTo>
                  <a:pt x="0" y="0"/>
                </a:moveTo>
                <a:lnTo>
                  <a:pt x="54115" y="0"/>
                </a:lnTo>
                <a:lnTo>
                  <a:pt x="54115" y="59395"/>
                </a:lnTo>
                <a:lnTo>
                  <a:pt x="0" y="5939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0" name="Freeform 20"/>
          <p:cNvSpPr/>
          <p:nvPr/>
        </p:nvSpPr>
        <p:spPr>
          <a:xfrm>
            <a:off x="1049119" y="680975"/>
            <a:ext cx="15839" cy="52795"/>
          </a:xfrm>
          <a:custGeom>
            <a:avLst/>
            <a:gdLst/>
            <a:ahLst/>
            <a:cxnLst/>
            <a:rect l="l" t="t" r="r" b="b"/>
            <a:pathLst>
              <a:path w="15839" h="52795">
                <a:moveTo>
                  <a:pt x="0" y="0"/>
                </a:moveTo>
                <a:lnTo>
                  <a:pt x="15839" y="0"/>
                </a:lnTo>
                <a:lnTo>
                  <a:pt x="15839" y="52795"/>
                </a:lnTo>
                <a:lnTo>
                  <a:pt x="0" y="5279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1" name="Freeform 21"/>
          <p:cNvSpPr/>
          <p:nvPr/>
        </p:nvSpPr>
        <p:spPr>
          <a:xfrm>
            <a:off x="1029321" y="697473"/>
            <a:ext cx="65334" cy="15839"/>
          </a:xfrm>
          <a:custGeom>
            <a:avLst/>
            <a:gdLst/>
            <a:ahLst/>
            <a:cxnLst/>
            <a:rect l="l" t="t" r="r" b="b"/>
            <a:pathLst>
              <a:path w="65334" h="15839">
                <a:moveTo>
                  <a:pt x="0" y="0"/>
                </a:moveTo>
                <a:lnTo>
                  <a:pt x="65334" y="0"/>
                </a:lnTo>
                <a:lnTo>
                  <a:pt x="65334" y="15838"/>
                </a:lnTo>
                <a:lnTo>
                  <a:pt x="0" y="1583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1074197" y="682294"/>
            <a:ext cx="46196" cy="70614"/>
          </a:xfrm>
          <a:custGeom>
            <a:avLst/>
            <a:gdLst/>
            <a:ahLst/>
            <a:cxnLst/>
            <a:rect l="l" t="t" r="r" b="b"/>
            <a:pathLst>
              <a:path w="46196" h="70614">
                <a:moveTo>
                  <a:pt x="0" y="0"/>
                </a:moveTo>
                <a:lnTo>
                  <a:pt x="46196" y="0"/>
                </a:lnTo>
                <a:lnTo>
                  <a:pt x="46196" y="70614"/>
                </a:lnTo>
                <a:lnTo>
                  <a:pt x="0" y="70614"/>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3" name="Freeform 23"/>
          <p:cNvSpPr/>
          <p:nvPr/>
        </p:nvSpPr>
        <p:spPr>
          <a:xfrm>
            <a:off x="1115114" y="678995"/>
            <a:ext cx="44876" cy="52795"/>
          </a:xfrm>
          <a:custGeom>
            <a:avLst/>
            <a:gdLst/>
            <a:ahLst/>
            <a:cxnLst/>
            <a:rect l="l" t="t" r="r" b="b"/>
            <a:pathLst>
              <a:path w="44876" h="52795">
                <a:moveTo>
                  <a:pt x="0" y="0"/>
                </a:moveTo>
                <a:lnTo>
                  <a:pt x="44876" y="0"/>
                </a:lnTo>
                <a:lnTo>
                  <a:pt x="44876" y="52795"/>
                </a:lnTo>
                <a:lnTo>
                  <a:pt x="0" y="5279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4" name="Freeform 24"/>
          <p:cNvSpPr/>
          <p:nvPr/>
        </p:nvSpPr>
        <p:spPr>
          <a:xfrm>
            <a:off x="1141511" y="686254"/>
            <a:ext cx="52795" cy="45536"/>
          </a:xfrm>
          <a:custGeom>
            <a:avLst/>
            <a:gdLst/>
            <a:ahLst/>
            <a:cxnLst/>
            <a:rect l="l" t="t" r="r" b="b"/>
            <a:pathLst>
              <a:path w="52795" h="45536">
                <a:moveTo>
                  <a:pt x="0" y="0"/>
                </a:moveTo>
                <a:lnTo>
                  <a:pt x="52795" y="0"/>
                </a:lnTo>
                <a:lnTo>
                  <a:pt x="52795" y="45536"/>
                </a:lnTo>
                <a:lnTo>
                  <a:pt x="0" y="45536"/>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5" name="Freeform 25"/>
          <p:cNvSpPr/>
          <p:nvPr/>
        </p:nvSpPr>
        <p:spPr>
          <a:xfrm>
            <a:off x="1191667" y="690874"/>
            <a:ext cx="53455" cy="94372"/>
          </a:xfrm>
          <a:custGeom>
            <a:avLst/>
            <a:gdLst/>
            <a:ahLst/>
            <a:cxnLst/>
            <a:rect l="l" t="t" r="r" b="b"/>
            <a:pathLst>
              <a:path w="53455" h="94372">
                <a:moveTo>
                  <a:pt x="0" y="0"/>
                </a:moveTo>
                <a:lnTo>
                  <a:pt x="53455" y="0"/>
                </a:lnTo>
                <a:lnTo>
                  <a:pt x="53455" y="94372"/>
                </a:lnTo>
                <a:lnTo>
                  <a:pt x="0" y="94372"/>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6" name="Freeform 26"/>
          <p:cNvSpPr/>
          <p:nvPr/>
        </p:nvSpPr>
        <p:spPr>
          <a:xfrm>
            <a:off x="1225984" y="686254"/>
            <a:ext cx="56755" cy="59395"/>
          </a:xfrm>
          <a:custGeom>
            <a:avLst/>
            <a:gdLst/>
            <a:ahLst/>
            <a:cxnLst/>
            <a:rect l="l" t="t" r="r" b="b"/>
            <a:pathLst>
              <a:path w="56755" h="59395">
                <a:moveTo>
                  <a:pt x="0" y="0"/>
                </a:moveTo>
                <a:lnTo>
                  <a:pt x="56755" y="0"/>
                </a:lnTo>
                <a:lnTo>
                  <a:pt x="56755" y="59395"/>
                </a:lnTo>
                <a:lnTo>
                  <a:pt x="0" y="59395"/>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7" name="Freeform 27"/>
          <p:cNvSpPr/>
          <p:nvPr/>
        </p:nvSpPr>
        <p:spPr>
          <a:xfrm>
            <a:off x="1289339" y="673715"/>
            <a:ext cx="24418" cy="67974"/>
          </a:xfrm>
          <a:custGeom>
            <a:avLst/>
            <a:gdLst/>
            <a:ahLst/>
            <a:cxnLst/>
            <a:rect l="l" t="t" r="r" b="b"/>
            <a:pathLst>
              <a:path w="24418" h="67974">
                <a:moveTo>
                  <a:pt x="0" y="0"/>
                </a:moveTo>
                <a:lnTo>
                  <a:pt x="24418" y="0"/>
                </a:lnTo>
                <a:lnTo>
                  <a:pt x="24418" y="67974"/>
                </a:lnTo>
                <a:lnTo>
                  <a:pt x="0" y="67974"/>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8" name="Freeform 28"/>
          <p:cNvSpPr/>
          <p:nvPr/>
        </p:nvSpPr>
        <p:spPr>
          <a:xfrm>
            <a:off x="1301218" y="677675"/>
            <a:ext cx="25738" cy="60055"/>
          </a:xfrm>
          <a:custGeom>
            <a:avLst/>
            <a:gdLst/>
            <a:ahLst/>
            <a:cxnLst/>
            <a:rect l="l" t="t" r="r" b="b"/>
            <a:pathLst>
              <a:path w="25738" h="60055">
                <a:moveTo>
                  <a:pt x="0" y="0"/>
                </a:moveTo>
                <a:lnTo>
                  <a:pt x="25737" y="0"/>
                </a:lnTo>
                <a:lnTo>
                  <a:pt x="25737" y="60054"/>
                </a:lnTo>
                <a:lnTo>
                  <a:pt x="0" y="60054"/>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271521" y="702752"/>
            <a:ext cx="104931" cy="15179"/>
          </a:xfrm>
          <a:custGeom>
            <a:avLst/>
            <a:gdLst/>
            <a:ahLst/>
            <a:cxnLst/>
            <a:rect l="l" t="t" r="r" b="b"/>
            <a:pathLst>
              <a:path w="104931" h="15179">
                <a:moveTo>
                  <a:pt x="0" y="0"/>
                </a:moveTo>
                <a:lnTo>
                  <a:pt x="104931" y="0"/>
                </a:lnTo>
                <a:lnTo>
                  <a:pt x="104931" y="15179"/>
                </a:lnTo>
                <a:lnTo>
                  <a:pt x="0" y="15179"/>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sp>
        <p:nvSpPr>
          <p:cNvPr id="30" name="Freeform 30"/>
          <p:cNvSpPr/>
          <p:nvPr/>
        </p:nvSpPr>
        <p:spPr>
          <a:xfrm>
            <a:off x="1288019" y="715952"/>
            <a:ext cx="73913" cy="13199"/>
          </a:xfrm>
          <a:custGeom>
            <a:avLst/>
            <a:gdLst/>
            <a:ahLst/>
            <a:cxnLst/>
            <a:rect l="l" t="t" r="r" b="b"/>
            <a:pathLst>
              <a:path w="73913" h="13199">
                <a:moveTo>
                  <a:pt x="0" y="0"/>
                </a:moveTo>
                <a:lnTo>
                  <a:pt x="73913" y="0"/>
                </a:lnTo>
                <a:lnTo>
                  <a:pt x="73913" y="13198"/>
                </a:lnTo>
                <a:lnTo>
                  <a:pt x="0" y="13198"/>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1" name="Freeform 31"/>
          <p:cNvSpPr/>
          <p:nvPr/>
        </p:nvSpPr>
        <p:spPr>
          <a:xfrm>
            <a:off x="1357973" y="659856"/>
            <a:ext cx="28378" cy="89752"/>
          </a:xfrm>
          <a:custGeom>
            <a:avLst/>
            <a:gdLst/>
            <a:ahLst/>
            <a:cxnLst/>
            <a:rect l="l" t="t" r="r" b="b"/>
            <a:pathLst>
              <a:path w="28378" h="89752">
                <a:moveTo>
                  <a:pt x="0" y="0"/>
                </a:moveTo>
                <a:lnTo>
                  <a:pt x="28377" y="0"/>
                </a:lnTo>
                <a:lnTo>
                  <a:pt x="28377" y="89752"/>
                </a:lnTo>
                <a:lnTo>
                  <a:pt x="0" y="89752"/>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endParaRPr lang="en-US"/>
          </a:p>
        </p:txBody>
      </p:sp>
      <p:sp>
        <p:nvSpPr>
          <p:cNvPr id="32" name="Freeform 32"/>
          <p:cNvSpPr/>
          <p:nvPr/>
        </p:nvSpPr>
        <p:spPr>
          <a:xfrm>
            <a:off x="498067" y="970689"/>
            <a:ext cx="102291" cy="54115"/>
          </a:xfrm>
          <a:custGeom>
            <a:avLst/>
            <a:gdLst/>
            <a:ahLst/>
            <a:cxnLst/>
            <a:rect l="l" t="t" r="r" b="b"/>
            <a:pathLst>
              <a:path w="102291" h="54115">
                <a:moveTo>
                  <a:pt x="0" y="0"/>
                </a:moveTo>
                <a:lnTo>
                  <a:pt x="102291" y="0"/>
                </a:lnTo>
                <a:lnTo>
                  <a:pt x="102291" y="54116"/>
                </a:lnTo>
                <a:lnTo>
                  <a:pt x="0" y="54116"/>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txBody>
          <a:bodyPr/>
          <a:lstStyle/>
          <a:p>
            <a:endParaRPr lang="en-US"/>
          </a:p>
        </p:txBody>
      </p:sp>
      <p:sp>
        <p:nvSpPr>
          <p:cNvPr id="33" name="Freeform 33"/>
          <p:cNvSpPr/>
          <p:nvPr/>
        </p:nvSpPr>
        <p:spPr>
          <a:xfrm>
            <a:off x="605637" y="952211"/>
            <a:ext cx="60715" cy="68634"/>
          </a:xfrm>
          <a:custGeom>
            <a:avLst/>
            <a:gdLst/>
            <a:ahLst/>
            <a:cxnLst/>
            <a:rect l="l" t="t" r="r" b="b"/>
            <a:pathLst>
              <a:path w="60715" h="68634">
                <a:moveTo>
                  <a:pt x="0" y="0"/>
                </a:moveTo>
                <a:lnTo>
                  <a:pt x="60714" y="0"/>
                </a:lnTo>
                <a:lnTo>
                  <a:pt x="60714" y="68634"/>
                </a:lnTo>
                <a:lnTo>
                  <a:pt x="0" y="68634"/>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txBody>
          <a:bodyPr/>
          <a:lstStyle/>
          <a:p>
            <a:endParaRPr lang="en-US"/>
          </a:p>
        </p:txBody>
      </p:sp>
      <p:sp>
        <p:nvSpPr>
          <p:cNvPr id="34" name="Freeform 34"/>
          <p:cNvSpPr/>
          <p:nvPr/>
        </p:nvSpPr>
        <p:spPr>
          <a:xfrm>
            <a:off x="676251" y="961450"/>
            <a:ext cx="72594" cy="54115"/>
          </a:xfrm>
          <a:custGeom>
            <a:avLst/>
            <a:gdLst/>
            <a:ahLst/>
            <a:cxnLst/>
            <a:rect l="l" t="t" r="r" b="b"/>
            <a:pathLst>
              <a:path w="72594" h="54115">
                <a:moveTo>
                  <a:pt x="0" y="0"/>
                </a:moveTo>
                <a:lnTo>
                  <a:pt x="72594" y="0"/>
                </a:lnTo>
                <a:lnTo>
                  <a:pt x="72594" y="54116"/>
                </a:lnTo>
                <a:lnTo>
                  <a:pt x="0" y="54116"/>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txBody>
          <a:bodyPr/>
          <a:lstStyle/>
          <a:p>
            <a:endParaRPr lang="en-US"/>
          </a:p>
        </p:txBody>
      </p:sp>
      <p:sp>
        <p:nvSpPr>
          <p:cNvPr id="35" name="Freeform 35"/>
          <p:cNvSpPr/>
          <p:nvPr/>
        </p:nvSpPr>
        <p:spPr>
          <a:xfrm>
            <a:off x="730367" y="956171"/>
            <a:ext cx="93052" cy="80513"/>
          </a:xfrm>
          <a:custGeom>
            <a:avLst/>
            <a:gdLst/>
            <a:ahLst/>
            <a:cxnLst/>
            <a:rect l="l" t="t" r="r" b="b"/>
            <a:pathLst>
              <a:path w="93052" h="80513">
                <a:moveTo>
                  <a:pt x="0" y="0"/>
                </a:moveTo>
                <a:lnTo>
                  <a:pt x="93052" y="0"/>
                </a:lnTo>
                <a:lnTo>
                  <a:pt x="93052" y="80513"/>
                </a:lnTo>
                <a:lnTo>
                  <a:pt x="0" y="80513"/>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txBody>
          <a:bodyPr/>
          <a:lstStyle/>
          <a:p>
            <a:endParaRPr lang="en-US"/>
          </a:p>
        </p:txBody>
      </p:sp>
      <p:sp>
        <p:nvSpPr>
          <p:cNvPr id="36" name="Freeform 36"/>
          <p:cNvSpPr/>
          <p:nvPr/>
        </p:nvSpPr>
        <p:spPr>
          <a:xfrm>
            <a:off x="414914" y="1071661"/>
            <a:ext cx="50155" cy="57415"/>
          </a:xfrm>
          <a:custGeom>
            <a:avLst/>
            <a:gdLst/>
            <a:ahLst/>
            <a:cxnLst/>
            <a:rect l="l" t="t" r="r" b="b"/>
            <a:pathLst>
              <a:path w="50155" h="57415">
                <a:moveTo>
                  <a:pt x="0" y="0"/>
                </a:moveTo>
                <a:lnTo>
                  <a:pt x="50155" y="0"/>
                </a:lnTo>
                <a:lnTo>
                  <a:pt x="50155" y="57415"/>
                </a:lnTo>
                <a:lnTo>
                  <a:pt x="0" y="57415"/>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txBody>
          <a:bodyPr/>
          <a:lstStyle/>
          <a:p>
            <a:endParaRPr lang="en-US"/>
          </a:p>
        </p:txBody>
      </p:sp>
      <p:sp>
        <p:nvSpPr>
          <p:cNvPr id="37" name="Freeform 37"/>
          <p:cNvSpPr/>
          <p:nvPr/>
        </p:nvSpPr>
        <p:spPr>
          <a:xfrm>
            <a:off x="493447" y="1065062"/>
            <a:ext cx="49496" cy="52135"/>
          </a:xfrm>
          <a:custGeom>
            <a:avLst/>
            <a:gdLst/>
            <a:ahLst/>
            <a:cxnLst/>
            <a:rect l="l" t="t" r="r" b="b"/>
            <a:pathLst>
              <a:path w="49496" h="52135">
                <a:moveTo>
                  <a:pt x="0" y="0"/>
                </a:moveTo>
                <a:lnTo>
                  <a:pt x="49495" y="0"/>
                </a:lnTo>
                <a:lnTo>
                  <a:pt x="49495" y="52135"/>
                </a:lnTo>
                <a:lnTo>
                  <a:pt x="0" y="52135"/>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txBody>
          <a:bodyPr/>
          <a:lstStyle/>
          <a:p>
            <a:endParaRPr lang="en-US"/>
          </a:p>
        </p:txBody>
      </p:sp>
      <p:sp>
        <p:nvSpPr>
          <p:cNvPr id="38" name="Freeform 38"/>
          <p:cNvSpPr/>
          <p:nvPr/>
        </p:nvSpPr>
        <p:spPr>
          <a:xfrm>
            <a:off x="577260" y="1078920"/>
            <a:ext cx="60055" cy="60715"/>
          </a:xfrm>
          <a:custGeom>
            <a:avLst/>
            <a:gdLst/>
            <a:ahLst/>
            <a:cxnLst/>
            <a:rect l="l" t="t" r="r" b="b"/>
            <a:pathLst>
              <a:path w="60055" h="60715">
                <a:moveTo>
                  <a:pt x="0" y="0"/>
                </a:moveTo>
                <a:lnTo>
                  <a:pt x="60055" y="0"/>
                </a:lnTo>
                <a:lnTo>
                  <a:pt x="60055" y="60714"/>
                </a:lnTo>
                <a:lnTo>
                  <a:pt x="0" y="60714"/>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txBody>
          <a:bodyPr/>
          <a:lstStyle/>
          <a:p>
            <a:endParaRPr lang="en-US"/>
          </a:p>
        </p:txBody>
      </p:sp>
      <p:sp>
        <p:nvSpPr>
          <p:cNvPr id="39" name="Freeform 39"/>
          <p:cNvSpPr/>
          <p:nvPr/>
        </p:nvSpPr>
        <p:spPr>
          <a:xfrm>
            <a:off x="639294" y="1064402"/>
            <a:ext cx="42236" cy="77873"/>
          </a:xfrm>
          <a:custGeom>
            <a:avLst/>
            <a:gdLst/>
            <a:ahLst/>
            <a:cxnLst/>
            <a:rect l="l" t="t" r="r" b="b"/>
            <a:pathLst>
              <a:path w="42236" h="77873">
                <a:moveTo>
                  <a:pt x="0" y="0"/>
                </a:moveTo>
                <a:lnTo>
                  <a:pt x="42236" y="0"/>
                </a:lnTo>
                <a:lnTo>
                  <a:pt x="42236" y="77873"/>
                </a:lnTo>
                <a:lnTo>
                  <a:pt x="0" y="77873"/>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txBody>
          <a:bodyPr/>
          <a:lstStyle/>
          <a:p>
            <a:endParaRPr lang="en-US"/>
          </a:p>
        </p:txBody>
      </p:sp>
      <p:sp>
        <p:nvSpPr>
          <p:cNvPr id="40" name="Freeform 40"/>
          <p:cNvSpPr/>
          <p:nvPr/>
        </p:nvSpPr>
        <p:spPr>
          <a:xfrm>
            <a:off x="725087" y="1072321"/>
            <a:ext cx="79193" cy="48836"/>
          </a:xfrm>
          <a:custGeom>
            <a:avLst/>
            <a:gdLst/>
            <a:ahLst/>
            <a:cxnLst/>
            <a:rect l="l" t="t" r="r" b="b"/>
            <a:pathLst>
              <a:path w="79193" h="48836">
                <a:moveTo>
                  <a:pt x="0" y="0"/>
                </a:moveTo>
                <a:lnTo>
                  <a:pt x="79193" y="0"/>
                </a:lnTo>
                <a:lnTo>
                  <a:pt x="79193" y="48835"/>
                </a:lnTo>
                <a:lnTo>
                  <a:pt x="0" y="48835"/>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txBody>
          <a:bodyPr/>
          <a:lstStyle/>
          <a:p>
            <a:endParaRPr lang="en-US"/>
          </a:p>
        </p:txBody>
      </p:sp>
      <p:sp>
        <p:nvSpPr>
          <p:cNvPr id="41" name="Freeform 41"/>
          <p:cNvSpPr/>
          <p:nvPr/>
        </p:nvSpPr>
        <p:spPr>
          <a:xfrm>
            <a:off x="799001" y="1079580"/>
            <a:ext cx="75894" cy="47516"/>
          </a:xfrm>
          <a:custGeom>
            <a:avLst/>
            <a:gdLst/>
            <a:ahLst/>
            <a:cxnLst/>
            <a:rect l="l" t="t" r="r" b="b"/>
            <a:pathLst>
              <a:path w="75894" h="47516">
                <a:moveTo>
                  <a:pt x="0" y="0"/>
                </a:moveTo>
                <a:lnTo>
                  <a:pt x="75894" y="0"/>
                </a:lnTo>
                <a:lnTo>
                  <a:pt x="75894" y="47516"/>
                </a:lnTo>
                <a:lnTo>
                  <a:pt x="0" y="47516"/>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txBody>
          <a:bodyPr/>
          <a:lstStyle/>
          <a:p>
            <a:endParaRPr lang="en-US"/>
          </a:p>
        </p:txBody>
      </p:sp>
      <p:sp>
        <p:nvSpPr>
          <p:cNvPr id="42" name="Freeform 42"/>
          <p:cNvSpPr/>
          <p:nvPr/>
        </p:nvSpPr>
        <p:spPr>
          <a:xfrm>
            <a:off x="4770391" y="4583710"/>
            <a:ext cx="701204" cy="790089"/>
          </a:xfrm>
          <a:custGeom>
            <a:avLst/>
            <a:gdLst/>
            <a:ahLst/>
            <a:cxnLst/>
            <a:rect l="l" t="t" r="r" b="b"/>
            <a:pathLst>
              <a:path w="701204" h="790089">
                <a:moveTo>
                  <a:pt x="0" y="0"/>
                </a:moveTo>
                <a:lnTo>
                  <a:pt x="701204" y="0"/>
                </a:lnTo>
                <a:lnTo>
                  <a:pt x="701204" y="790089"/>
                </a:lnTo>
                <a:lnTo>
                  <a:pt x="0" y="790089"/>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txBody>
          <a:bodyPr/>
          <a:lstStyle/>
          <a:p>
            <a:endParaRPr lang="en-US"/>
          </a:p>
        </p:txBody>
      </p:sp>
      <p:sp>
        <p:nvSpPr>
          <p:cNvPr id="43" name="Freeform 43"/>
          <p:cNvSpPr/>
          <p:nvPr/>
        </p:nvSpPr>
        <p:spPr>
          <a:xfrm rot="-70498">
            <a:off x="7689250" y="6146742"/>
            <a:ext cx="1760913" cy="1076358"/>
          </a:xfrm>
          <a:custGeom>
            <a:avLst/>
            <a:gdLst/>
            <a:ahLst/>
            <a:cxnLst/>
            <a:rect l="l" t="t" r="r" b="b"/>
            <a:pathLst>
              <a:path w="1760913" h="1076358">
                <a:moveTo>
                  <a:pt x="0" y="0"/>
                </a:moveTo>
                <a:lnTo>
                  <a:pt x="1760913" y="0"/>
                </a:lnTo>
                <a:lnTo>
                  <a:pt x="1760913" y="1076358"/>
                </a:lnTo>
                <a:lnTo>
                  <a:pt x="0" y="1076358"/>
                </a:lnTo>
                <a:lnTo>
                  <a:pt x="0" y="0"/>
                </a:lnTo>
                <a:close/>
              </a:path>
            </a:pathLst>
          </a:custGeom>
          <a:blipFill>
            <a:blip r:embed="rId76"/>
            <a:stretch>
              <a:fillRect/>
            </a:stretch>
          </a:blipFill>
        </p:spPr>
        <p:txBody>
          <a:bodyPr/>
          <a:lstStyle/>
          <a:p>
            <a:endParaRPr lang="en-US"/>
          </a:p>
        </p:txBody>
      </p:sp>
      <p:sp>
        <p:nvSpPr>
          <p:cNvPr id="44" name="Freeform 44"/>
          <p:cNvSpPr/>
          <p:nvPr/>
        </p:nvSpPr>
        <p:spPr>
          <a:xfrm>
            <a:off x="5578193" y="1952319"/>
            <a:ext cx="3741226" cy="4331377"/>
          </a:xfrm>
          <a:custGeom>
            <a:avLst/>
            <a:gdLst/>
            <a:ahLst/>
            <a:cxnLst/>
            <a:rect l="l" t="t" r="r" b="b"/>
            <a:pathLst>
              <a:path w="3741226" h="4331377">
                <a:moveTo>
                  <a:pt x="0" y="0"/>
                </a:moveTo>
                <a:lnTo>
                  <a:pt x="3741226" y="0"/>
                </a:lnTo>
                <a:lnTo>
                  <a:pt x="3741226" y="4331377"/>
                </a:lnTo>
                <a:lnTo>
                  <a:pt x="0" y="4331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5" name="Group 45"/>
          <p:cNvGrpSpPr/>
          <p:nvPr/>
        </p:nvGrpSpPr>
        <p:grpSpPr>
          <a:xfrm>
            <a:off x="7377813" y="4354796"/>
            <a:ext cx="902676" cy="790969"/>
            <a:chOff x="0" y="0"/>
            <a:chExt cx="1203568" cy="1054625"/>
          </a:xfrm>
        </p:grpSpPr>
        <p:sp>
          <p:nvSpPr>
            <p:cNvPr id="46" name="Freeform 46"/>
            <p:cNvSpPr/>
            <p:nvPr/>
          </p:nvSpPr>
          <p:spPr>
            <a:xfrm>
              <a:off x="0" y="0"/>
              <a:ext cx="1203579" cy="1054608"/>
            </a:xfrm>
            <a:custGeom>
              <a:avLst/>
              <a:gdLst/>
              <a:ahLst/>
              <a:cxnLst/>
              <a:rect l="l" t="t" r="r" b="b"/>
              <a:pathLst>
                <a:path w="1203579" h="1054608">
                  <a:moveTo>
                    <a:pt x="0" y="0"/>
                  </a:moveTo>
                  <a:lnTo>
                    <a:pt x="1203579" y="0"/>
                  </a:lnTo>
                  <a:lnTo>
                    <a:pt x="1203579" y="1054608"/>
                  </a:lnTo>
                  <a:lnTo>
                    <a:pt x="0" y="1054608"/>
                  </a:lnTo>
                  <a:lnTo>
                    <a:pt x="0" y="0"/>
                  </a:lnTo>
                  <a:close/>
                </a:path>
              </a:pathLst>
            </a:custGeom>
            <a:blipFill>
              <a:blip r:embed="rId77"/>
              <a:stretch>
                <a:fillRect b="-1"/>
              </a:stretch>
            </a:blipFill>
          </p:spPr>
          <p:txBody>
            <a:bodyPr/>
            <a:lstStyle/>
            <a:p>
              <a:endParaRPr lang="en-US"/>
            </a:p>
          </p:txBody>
        </p:sp>
      </p:grpSp>
      <p:grpSp>
        <p:nvGrpSpPr>
          <p:cNvPr id="47" name="Group 47"/>
          <p:cNvGrpSpPr/>
          <p:nvPr/>
        </p:nvGrpSpPr>
        <p:grpSpPr>
          <a:xfrm>
            <a:off x="7864631" y="2526727"/>
            <a:ext cx="432778" cy="591834"/>
            <a:chOff x="0" y="0"/>
            <a:chExt cx="577037" cy="789112"/>
          </a:xfrm>
        </p:grpSpPr>
        <p:sp>
          <p:nvSpPr>
            <p:cNvPr id="48" name="Freeform 48"/>
            <p:cNvSpPr/>
            <p:nvPr/>
          </p:nvSpPr>
          <p:spPr>
            <a:xfrm>
              <a:off x="0" y="0"/>
              <a:ext cx="577088" cy="789051"/>
            </a:xfrm>
            <a:custGeom>
              <a:avLst/>
              <a:gdLst/>
              <a:ahLst/>
              <a:cxnLst/>
              <a:rect l="l" t="t" r="r" b="b"/>
              <a:pathLst>
                <a:path w="577088" h="789051">
                  <a:moveTo>
                    <a:pt x="0" y="0"/>
                  </a:moveTo>
                  <a:lnTo>
                    <a:pt x="577088" y="0"/>
                  </a:lnTo>
                  <a:lnTo>
                    <a:pt x="577088" y="789051"/>
                  </a:lnTo>
                  <a:lnTo>
                    <a:pt x="0" y="789051"/>
                  </a:lnTo>
                  <a:lnTo>
                    <a:pt x="0" y="0"/>
                  </a:lnTo>
                  <a:close/>
                </a:path>
              </a:pathLst>
            </a:custGeom>
            <a:blipFill>
              <a:blip r:embed="rId78"/>
              <a:stretch>
                <a:fillRect t="-25" r="8" b="-33"/>
              </a:stretch>
            </a:blipFill>
          </p:spPr>
          <p:txBody>
            <a:bodyPr/>
            <a:lstStyle/>
            <a:p>
              <a:endParaRPr lang="en-US"/>
            </a:p>
          </p:txBody>
        </p:sp>
      </p:grpSp>
      <p:grpSp>
        <p:nvGrpSpPr>
          <p:cNvPr id="49" name="Group 49"/>
          <p:cNvGrpSpPr/>
          <p:nvPr/>
        </p:nvGrpSpPr>
        <p:grpSpPr>
          <a:xfrm>
            <a:off x="8325118" y="2531710"/>
            <a:ext cx="432778" cy="591834"/>
            <a:chOff x="0" y="0"/>
            <a:chExt cx="577037" cy="789112"/>
          </a:xfrm>
        </p:grpSpPr>
        <p:sp>
          <p:nvSpPr>
            <p:cNvPr id="50" name="Freeform 50"/>
            <p:cNvSpPr/>
            <p:nvPr/>
          </p:nvSpPr>
          <p:spPr>
            <a:xfrm>
              <a:off x="0" y="0"/>
              <a:ext cx="577088" cy="789051"/>
            </a:xfrm>
            <a:custGeom>
              <a:avLst/>
              <a:gdLst/>
              <a:ahLst/>
              <a:cxnLst/>
              <a:rect l="l" t="t" r="r" b="b"/>
              <a:pathLst>
                <a:path w="577088" h="789051">
                  <a:moveTo>
                    <a:pt x="0" y="0"/>
                  </a:moveTo>
                  <a:lnTo>
                    <a:pt x="577088" y="0"/>
                  </a:lnTo>
                  <a:lnTo>
                    <a:pt x="577088" y="789051"/>
                  </a:lnTo>
                  <a:lnTo>
                    <a:pt x="0" y="789051"/>
                  </a:lnTo>
                  <a:lnTo>
                    <a:pt x="0" y="0"/>
                  </a:lnTo>
                  <a:close/>
                </a:path>
              </a:pathLst>
            </a:custGeom>
            <a:blipFill>
              <a:blip r:embed="rId78"/>
              <a:stretch>
                <a:fillRect t="-25" r="8" b="-33"/>
              </a:stretch>
            </a:blipFill>
          </p:spPr>
          <p:txBody>
            <a:bodyPr/>
            <a:lstStyle/>
            <a:p>
              <a:endParaRPr lang="en-US"/>
            </a:p>
          </p:txBody>
        </p:sp>
      </p:grpSp>
      <p:sp>
        <p:nvSpPr>
          <p:cNvPr id="51" name="Freeform 51"/>
          <p:cNvSpPr/>
          <p:nvPr/>
        </p:nvSpPr>
        <p:spPr>
          <a:xfrm>
            <a:off x="6784341" y="3273385"/>
            <a:ext cx="1233953" cy="614932"/>
          </a:xfrm>
          <a:custGeom>
            <a:avLst/>
            <a:gdLst/>
            <a:ahLst/>
            <a:cxnLst/>
            <a:rect l="l" t="t" r="r" b="b"/>
            <a:pathLst>
              <a:path w="1233953" h="614932">
                <a:moveTo>
                  <a:pt x="0" y="0"/>
                </a:moveTo>
                <a:lnTo>
                  <a:pt x="1233953" y="0"/>
                </a:lnTo>
                <a:lnTo>
                  <a:pt x="1233953" y="614932"/>
                </a:lnTo>
                <a:lnTo>
                  <a:pt x="0" y="614932"/>
                </a:lnTo>
                <a:lnTo>
                  <a:pt x="0" y="0"/>
                </a:lnTo>
                <a:close/>
              </a:path>
            </a:pathLst>
          </a:custGeom>
          <a:solidFill>
            <a:srgbClr val="E3F2CF"/>
          </a:solidFill>
        </p:spPr>
        <p:txBody>
          <a:bodyPr/>
          <a:lstStyle/>
          <a:p>
            <a:endParaRPr lang="en-US"/>
          </a:p>
        </p:txBody>
      </p:sp>
      <p:grpSp>
        <p:nvGrpSpPr>
          <p:cNvPr id="52" name="Group 52"/>
          <p:cNvGrpSpPr/>
          <p:nvPr/>
        </p:nvGrpSpPr>
        <p:grpSpPr>
          <a:xfrm>
            <a:off x="1580742" y="2409764"/>
            <a:ext cx="769043" cy="873912"/>
            <a:chOff x="0" y="0"/>
            <a:chExt cx="1025391" cy="1165216"/>
          </a:xfrm>
        </p:grpSpPr>
        <p:sp>
          <p:nvSpPr>
            <p:cNvPr id="53" name="Freeform 53"/>
            <p:cNvSpPr/>
            <p:nvPr/>
          </p:nvSpPr>
          <p:spPr>
            <a:xfrm>
              <a:off x="0" y="0"/>
              <a:ext cx="1025398" cy="1165225"/>
            </a:xfrm>
            <a:custGeom>
              <a:avLst/>
              <a:gdLst/>
              <a:ahLst/>
              <a:cxnLst/>
              <a:rect l="l" t="t" r="r" b="b"/>
              <a:pathLst>
                <a:path w="1025398" h="1165225">
                  <a:moveTo>
                    <a:pt x="0" y="0"/>
                  </a:moveTo>
                  <a:lnTo>
                    <a:pt x="1025398" y="0"/>
                  </a:lnTo>
                  <a:lnTo>
                    <a:pt x="1025398" y="1165225"/>
                  </a:lnTo>
                  <a:lnTo>
                    <a:pt x="0" y="1165225"/>
                  </a:lnTo>
                  <a:lnTo>
                    <a:pt x="0" y="0"/>
                  </a:lnTo>
                  <a:close/>
                </a:path>
              </a:pathLst>
            </a:custGeom>
            <a:blipFill>
              <a:blip r:embed="rId79"/>
              <a:stretch>
                <a:fillRect/>
              </a:stretch>
            </a:blipFill>
          </p:spPr>
          <p:txBody>
            <a:bodyPr/>
            <a:lstStyle/>
            <a:p>
              <a:endParaRPr lang="en-US"/>
            </a:p>
          </p:txBody>
        </p:sp>
      </p:grpSp>
      <p:grpSp>
        <p:nvGrpSpPr>
          <p:cNvPr id="54" name="Group 54"/>
          <p:cNvGrpSpPr/>
          <p:nvPr/>
        </p:nvGrpSpPr>
        <p:grpSpPr>
          <a:xfrm>
            <a:off x="2493745" y="2446963"/>
            <a:ext cx="854627" cy="756345"/>
            <a:chOff x="0" y="0"/>
            <a:chExt cx="1139503" cy="1008460"/>
          </a:xfrm>
        </p:grpSpPr>
        <p:sp>
          <p:nvSpPr>
            <p:cNvPr id="55" name="Freeform 55"/>
            <p:cNvSpPr/>
            <p:nvPr/>
          </p:nvSpPr>
          <p:spPr>
            <a:xfrm>
              <a:off x="0" y="0"/>
              <a:ext cx="1139444" cy="1008507"/>
            </a:xfrm>
            <a:custGeom>
              <a:avLst/>
              <a:gdLst/>
              <a:ahLst/>
              <a:cxnLst/>
              <a:rect l="l" t="t" r="r" b="b"/>
              <a:pathLst>
                <a:path w="1139444" h="1008507">
                  <a:moveTo>
                    <a:pt x="0" y="0"/>
                  </a:moveTo>
                  <a:lnTo>
                    <a:pt x="1139444" y="0"/>
                  </a:lnTo>
                  <a:lnTo>
                    <a:pt x="1139444" y="1008507"/>
                  </a:lnTo>
                  <a:lnTo>
                    <a:pt x="0" y="1008507"/>
                  </a:lnTo>
                  <a:lnTo>
                    <a:pt x="0" y="0"/>
                  </a:lnTo>
                  <a:close/>
                </a:path>
              </a:pathLst>
            </a:custGeom>
            <a:blipFill>
              <a:blip r:embed="rId80"/>
              <a:stretch>
                <a:fillRect t="-8" r="-5" b="-4"/>
              </a:stretch>
            </a:blipFill>
          </p:spPr>
          <p:txBody>
            <a:bodyPr/>
            <a:lstStyle/>
            <a:p>
              <a:endParaRPr lang="en-US"/>
            </a:p>
          </p:txBody>
        </p:sp>
      </p:grpSp>
      <p:grpSp>
        <p:nvGrpSpPr>
          <p:cNvPr id="56" name="Group 56"/>
          <p:cNvGrpSpPr/>
          <p:nvPr/>
        </p:nvGrpSpPr>
        <p:grpSpPr>
          <a:xfrm rot="-5520928">
            <a:off x="3477398" y="2496789"/>
            <a:ext cx="546408" cy="728544"/>
            <a:chOff x="0" y="0"/>
            <a:chExt cx="728544" cy="971392"/>
          </a:xfrm>
        </p:grpSpPr>
        <p:sp>
          <p:nvSpPr>
            <p:cNvPr id="57" name="Freeform 57"/>
            <p:cNvSpPr/>
            <p:nvPr/>
          </p:nvSpPr>
          <p:spPr>
            <a:xfrm>
              <a:off x="0" y="0"/>
              <a:ext cx="728599" cy="971423"/>
            </a:xfrm>
            <a:custGeom>
              <a:avLst/>
              <a:gdLst/>
              <a:ahLst/>
              <a:cxnLst/>
              <a:rect l="l" t="t" r="r" b="b"/>
              <a:pathLst>
                <a:path w="728599" h="971423">
                  <a:moveTo>
                    <a:pt x="0" y="0"/>
                  </a:moveTo>
                  <a:lnTo>
                    <a:pt x="728599" y="0"/>
                  </a:lnTo>
                  <a:lnTo>
                    <a:pt x="728599" y="971423"/>
                  </a:lnTo>
                  <a:lnTo>
                    <a:pt x="0" y="971423"/>
                  </a:lnTo>
                  <a:lnTo>
                    <a:pt x="0" y="0"/>
                  </a:lnTo>
                  <a:close/>
                </a:path>
              </a:pathLst>
            </a:custGeom>
            <a:blipFill>
              <a:blip r:embed="rId81"/>
              <a:stretch>
                <a:fillRect l="-69" r="-61" b="3"/>
              </a:stretch>
            </a:blipFill>
          </p:spPr>
          <p:txBody>
            <a:bodyPr/>
            <a:lstStyle/>
            <a:p>
              <a:endParaRPr lang="en-US"/>
            </a:p>
          </p:txBody>
        </p:sp>
      </p:grpSp>
      <p:grpSp>
        <p:nvGrpSpPr>
          <p:cNvPr id="58" name="Group 58"/>
          <p:cNvGrpSpPr/>
          <p:nvPr/>
        </p:nvGrpSpPr>
        <p:grpSpPr>
          <a:xfrm>
            <a:off x="1619155" y="2031057"/>
            <a:ext cx="2679900" cy="435572"/>
            <a:chOff x="0" y="0"/>
            <a:chExt cx="3573200" cy="580763"/>
          </a:xfrm>
        </p:grpSpPr>
        <p:sp>
          <p:nvSpPr>
            <p:cNvPr id="59" name="Freeform 59"/>
            <p:cNvSpPr/>
            <p:nvPr/>
          </p:nvSpPr>
          <p:spPr>
            <a:xfrm>
              <a:off x="0" y="0"/>
              <a:ext cx="3573145" cy="580771"/>
            </a:xfrm>
            <a:custGeom>
              <a:avLst/>
              <a:gdLst/>
              <a:ahLst/>
              <a:cxnLst/>
              <a:rect l="l" t="t" r="r" b="b"/>
              <a:pathLst>
                <a:path w="3573145" h="580771">
                  <a:moveTo>
                    <a:pt x="0" y="0"/>
                  </a:moveTo>
                  <a:lnTo>
                    <a:pt x="3573145" y="0"/>
                  </a:lnTo>
                  <a:lnTo>
                    <a:pt x="3573145" y="580771"/>
                  </a:lnTo>
                  <a:lnTo>
                    <a:pt x="0" y="580771"/>
                  </a:lnTo>
                  <a:lnTo>
                    <a:pt x="0" y="0"/>
                  </a:lnTo>
                  <a:close/>
                </a:path>
              </a:pathLst>
            </a:custGeom>
            <a:blipFill>
              <a:blip r:embed="rId82"/>
              <a:stretch>
                <a:fillRect t="-23514" r="-1" b="-23512"/>
              </a:stretch>
            </a:blipFill>
          </p:spPr>
          <p:txBody>
            <a:bodyPr/>
            <a:lstStyle/>
            <a:p>
              <a:endParaRPr lang="en-US"/>
            </a:p>
          </p:txBody>
        </p:sp>
      </p:grpSp>
      <p:grpSp>
        <p:nvGrpSpPr>
          <p:cNvPr id="60" name="Group 60"/>
          <p:cNvGrpSpPr/>
          <p:nvPr/>
        </p:nvGrpSpPr>
        <p:grpSpPr>
          <a:xfrm>
            <a:off x="6163111" y="2032687"/>
            <a:ext cx="2679900" cy="435572"/>
            <a:chOff x="0" y="0"/>
            <a:chExt cx="3573200" cy="580763"/>
          </a:xfrm>
        </p:grpSpPr>
        <p:sp>
          <p:nvSpPr>
            <p:cNvPr id="61" name="Freeform 61"/>
            <p:cNvSpPr/>
            <p:nvPr/>
          </p:nvSpPr>
          <p:spPr>
            <a:xfrm>
              <a:off x="0" y="0"/>
              <a:ext cx="3573145" cy="580771"/>
            </a:xfrm>
            <a:custGeom>
              <a:avLst/>
              <a:gdLst/>
              <a:ahLst/>
              <a:cxnLst/>
              <a:rect l="l" t="t" r="r" b="b"/>
              <a:pathLst>
                <a:path w="3573145" h="580771">
                  <a:moveTo>
                    <a:pt x="0" y="0"/>
                  </a:moveTo>
                  <a:lnTo>
                    <a:pt x="3573145" y="0"/>
                  </a:lnTo>
                  <a:lnTo>
                    <a:pt x="3573145" y="580771"/>
                  </a:lnTo>
                  <a:lnTo>
                    <a:pt x="0" y="580771"/>
                  </a:lnTo>
                  <a:lnTo>
                    <a:pt x="0" y="0"/>
                  </a:lnTo>
                  <a:close/>
                </a:path>
              </a:pathLst>
            </a:custGeom>
            <a:blipFill>
              <a:blip r:embed="rId82"/>
              <a:stretch>
                <a:fillRect t="-23514" r="-1" b="-23512"/>
              </a:stretch>
            </a:blipFill>
          </p:spPr>
          <p:txBody>
            <a:bodyPr/>
            <a:lstStyle/>
            <a:p>
              <a:endParaRPr lang="en-US"/>
            </a:p>
          </p:txBody>
        </p:sp>
      </p:grpSp>
      <p:grpSp>
        <p:nvGrpSpPr>
          <p:cNvPr id="62" name="Group 62"/>
          <p:cNvGrpSpPr/>
          <p:nvPr/>
        </p:nvGrpSpPr>
        <p:grpSpPr>
          <a:xfrm>
            <a:off x="6163111" y="4354361"/>
            <a:ext cx="730287" cy="896058"/>
            <a:chOff x="0" y="0"/>
            <a:chExt cx="973716" cy="1194744"/>
          </a:xfrm>
        </p:grpSpPr>
        <p:sp>
          <p:nvSpPr>
            <p:cNvPr id="63" name="Freeform 63"/>
            <p:cNvSpPr/>
            <p:nvPr/>
          </p:nvSpPr>
          <p:spPr>
            <a:xfrm>
              <a:off x="0" y="0"/>
              <a:ext cx="973709" cy="1194689"/>
            </a:xfrm>
            <a:custGeom>
              <a:avLst/>
              <a:gdLst/>
              <a:ahLst/>
              <a:cxnLst/>
              <a:rect l="l" t="t" r="r" b="b"/>
              <a:pathLst>
                <a:path w="973709" h="1194689">
                  <a:moveTo>
                    <a:pt x="0" y="0"/>
                  </a:moveTo>
                  <a:lnTo>
                    <a:pt x="973709" y="0"/>
                  </a:lnTo>
                  <a:lnTo>
                    <a:pt x="973709" y="1194689"/>
                  </a:lnTo>
                  <a:lnTo>
                    <a:pt x="0" y="1194689"/>
                  </a:lnTo>
                  <a:lnTo>
                    <a:pt x="0" y="0"/>
                  </a:lnTo>
                  <a:close/>
                </a:path>
              </a:pathLst>
            </a:custGeom>
            <a:blipFill>
              <a:blip r:embed="rId83"/>
              <a:stretch>
                <a:fillRect t="-38" b="-42"/>
              </a:stretch>
            </a:blipFill>
          </p:spPr>
          <p:txBody>
            <a:bodyPr/>
            <a:lstStyle/>
            <a:p>
              <a:endParaRPr lang="en-US"/>
            </a:p>
          </p:txBody>
        </p:sp>
      </p:grpSp>
      <p:sp>
        <p:nvSpPr>
          <p:cNvPr id="64" name="Freeform 64"/>
          <p:cNvSpPr/>
          <p:nvPr/>
        </p:nvSpPr>
        <p:spPr>
          <a:xfrm>
            <a:off x="6099702" y="5375957"/>
            <a:ext cx="1519019" cy="1034832"/>
          </a:xfrm>
          <a:custGeom>
            <a:avLst/>
            <a:gdLst/>
            <a:ahLst/>
            <a:cxnLst/>
            <a:rect l="l" t="t" r="r" b="b"/>
            <a:pathLst>
              <a:path w="1519019" h="1034832">
                <a:moveTo>
                  <a:pt x="0" y="0"/>
                </a:moveTo>
                <a:lnTo>
                  <a:pt x="1519019" y="0"/>
                </a:lnTo>
                <a:lnTo>
                  <a:pt x="1519019" y="1034832"/>
                </a:lnTo>
                <a:lnTo>
                  <a:pt x="0" y="1034832"/>
                </a:lnTo>
                <a:lnTo>
                  <a:pt x="0" y="0"/>
                </a:lnTo>
                <a:close/>
              </a:path>
            </a:pathLst>
          </a:custGeom>
          <a:blipFill>
            <a:blip r:embed="rId84"/>
            <a:stretch>
              <a:fillRect/>
            </a:stretch>
          </a:blipFill>
        </p:spPr>
        <p:txBody>
          <a:bodyPr/>
          <a:lstStyle/>
          <a:p>
            <a:endParaRPr lang="en-US"/>
          </a:p>
        </p:txBody>
      </p:sp>
      <p:grpSp>
        <p:nvGrpSpPr>
          <p:cNvPr id="65" name="Group 65"/>
          <p:cNvGrpSpPr/>
          <p:nvPr/>
        </p:nvGrpSpPr>
        <p:grpSpPr>
          <a:xfrm>
            <a:off x="6938074" y="4326928"/>
            <a:ext cx="254520" cy="873889"/>
            <a:chOff x="0" y="0"/>
            <a:chExt cx="339360" cy="1165185"/>
          </a:xfrm>
        </p:grpSpPr>
        <p:sp>
          <p:nvSpPr>
            <p:cNvPr id="66" name="Freeform 66"/>
            <p:cNvSpPr/>
            <p:nvPr/>
          </p:nvSpPr>
          <p:spPr>
            <a:xfrm>
              <a:off x="0" y="0"/>
              <a:ext cx="339344" cy="1165225"/>
            </a:xfrm>
            <a:custGeom>
              <a:avLst/>
              <a:gdLst/>
              <a:ahLst/>
              <a:cxnLst/>
              <a:rect l="l" t="t" r="r" b="b"/>
              <a:pathLst>
                <a:path w="339344" h="1165225">
                  <a:moveTo>
                    <a:pt x="0" y="0"/>
                  </a:moveTo>
                  <a:lnTo>
                    <a:pt x="339344" y="0"/>
                  </a:lnTo>
                  <a:lnTo>
                    <a:pt x="339344" y="1165225"/>
                  </a:lnTo>
                  <a:lnTo>
                    <a:pt x="0" y="1165225"/>
                  </a:lnTo>
                  <a:lnTo>
                    <a:pt x="0" y="0"/>
                  </a:lnTo>
                  <a:close/>
                </a:path>
              </a:pathLst>
            </a:custGeom>
            <a:blipFill>
              <a:blip r:embed="rId85"/>
              <a:stretch>
                <a:fillRect l="-234" r="-239" b="3"/>
              </a:stretch>
            </a:blipFill>
          </p:spPr>
          <p:txBody>
            <a:bodyPr/>
            <a:lstStyle/>
            <a:p>
              <a:endParaRPr lang="en-US"/>
            </a:p>
          </p:txBody>
        </p:sp>
      </p:grpSp>
      <p:sp>
        <p:nvSpPr>
          <p:cNvPr id="67" name="Freeform 67"/>
          <p:cNvSpPr/>
          <p:nvPr/>
        </p:nvSpPr>
        <p:spPr>
          <a:xfrm>
            <a:off x="4290411" y="-21938"/>
            <a:ext cx="1401379" cy="2242206"/>
          </a:xfrm>
          <a:custGeom>
            <a:avLst/>
            <a:gdLst/>
            <a:ahLst/>
            <a:cxnLst/>
            <a:rect l="l" t="t" r="r" b="b"/>
            <a:pathLst>
              <a:path w="1401379" h="2242206">
                <a:moveTo>
                  <a:pt x="0" y="0"/>
                </a:moveTo>
                <a:lnTo>
                  <a:pt x="1401378" y="0"/>
                </a:lnTo>
                <a:lnTo>
                  <a:pt x="1401378" y="2242206"/>
                </a:lnTo>
                <a:lnTo>
                  <a:pt x="0" y="2242206"/>
                </a:lnTo>
                <a:lnTo>
                  <a:pt x="0" y="0"/>
                </a:lnTo>
                <a:close/>
              </a:path>
            </a:pathLst>
          </a:custGeom>
          <a:blipFill>
            <a:blip r:embed="rId86"/>
            <a:stretch>
              <a:fillRect/>
            </a:stretch>
          </a:blipFill>
        </p:spPr>
        <p:txBody>
          <a:bodyPr/>
          <a:lstStyle/>
          <a:p>
            <a:endParaRPr lang="en-US"/>
          </a:p>
        </p:txBody>
      </p:sp>
      <p:sp>
        <p:nvSpPr>
          <p:cNvPr id="68" name="Freeform 68"/>
          <p:cNvSpPr/>
          <p:nvPr/>
        </p:nvSpPr>
        <p:spPr>
          <a:xfrm>
            <a:off x="1416306" y="4392515"/>
            <a:ext cx="1226289" cy="904042"/>
          </a:xfrm>
          <a:custGeom>
            <a:avLst/>
            <a:gdLst/>
            <a:ahLst/>
            <a:cxnLst/>
            <a:rect l="l" t="t" r="r" b="b"/>
            <a:pathLst>
              <a:path w="1226289" h="904042">
                <a:moveTo>
                  <a:pt x="0" y="0"/>
                </a:moveTo>
                <a:lnTo>
                  <a:pt x="1226288" y="0"/>
                </a:lnTo>
                <a:lnTo>
                  <a:pt x="1226288" y="904042"/>
                </a:lnTo>
                <a:lnTo>
                  <a:pt x="0" y="904042"/>
                </a:lnTo>
                <a:lnTo>
                  <a:pt x="0" y="0"/>
                </a:lnTo>
                <a:close/>
              </a:path>
            </a:pathLst>
          </a:custGeom>
          <a:blipFill>
            <a:blip r:embed="rId87">
              <a:extLst>
                <a:ext uri="{96DAC541-7B7A-43D3-8B79-37D633B846F1}">
                  <asvg:svgBlip xmlns:asvg="http://schemas.microsoft.com/office/drawing/2016/SVG/main" r:embed="rId88"/>
                </a:ext>
              </a:extLst>
            </a:blip>
            <a:stretch>
              <a:fillRect t="-17844" r="-7922"/>
            </a:stretch>
          </a:blipFill>
        </p:spPr>
        <p:txBody>
          <a:bodyPr/>
          <a:lstStyle/>
          <a:p>
            <a:endParaRPr lang="en-US"/>
          </a:p>
        </p:txBody>
      </p:sp>
      <p:sp>
        <p:nvSpPr>
          <p:cNvPr id="69" name="Freeform 69"/>
          <p:cNvSpPr/>
          <p:nvPr/>
        </p:nvSpPr>
        <p:spPr>
          <a:xfrm>
            <a:off x="2921058" y="4332677"/>
            <a:ext cx="688165" cy="826398"/>
          </a:xfrm>
          <a:custGeom>
            <a:avLst/>
            <a:gdLst/>
            <a:ahLst/>
            <a:cxnLst/>
            <a:rect l="l" t="t" r="r" b="b"/>
            <a:pathLst>
              <a:path w="688165" h="826398">
                <a:moveTo>
                  <a:pt x="0" y="0"/>
                </a:moveTo>
                <a:lnTo>
                  <a:pt x="688165" y="0"/>
                </a:lnTo>
                <a:lnTo>
                  <a:pt x="688165" y="826399"/>
                </a:lnTo>
                <a:lnTo>
                  <a:pt x="0" y="826399"/>
                </a:lnTo>
                <a:lnTo>
                  <a:pt x="0" y="0"/>
                </a:lnTo>
                <a:close/>
              </a:path>
            </a:pathLst>
          </a:custGeom>
          <a:blipFill>
            <a:blip r:embed="rId89">
              <a:extLst>
                <a:ext uri="{96DAC541-7B7A-43D3-8B79-37D633B846F1}">
                  <asvg:svgBlip xmlns:asvg="http://schemas.microsoft.com/office/drawing/2016/SVG/main" r:embed="rId90"/>
                </a:ext>
              </a:extLst>
            </a:blip>
            <a:stretch>
              <a:fillRect/>
            </a:stretch>
          </a:blipFill>
        </p:spPr>
        <p:txBody>
          <a:bodyPr/>
          <a:lstStyle/>
          <a:p>
            <a:endParaRPr lang="en-US"/>
          </a:p>
        </p:txBody>
      </p:sp>
      <p:sp>
        <p:nvSpPr>
          <p:cNvPr id="70" name="Freeform 70"/>
          <p:cNvSpPr/>
          <p:nvPr/>
        </p:nvSpPr>
        <p:spPr>
          <a:xfrm>
            <a:off x="3675725" y="4294242"/>
            <a:ext cx="451876" cy="864834"/>
          </a:xfrm>
          <a:custGeom>
            <a:avLst/>
            <a:gdLst/>
            <a:ahLst/>
            <a:cxnLst/>
            <a:rect l="l" t="t" r="r" b="b"/>
            <a:pathLst>
              <a:path w="451876" h="864834">
                <a:moveTo>
                  <a:pt x="0" y="0"/>
                </a:moveTo>
                <a:lnTo>
                  <a:pt x="451876" y="0"/>
                </a:lnTo>
                <a:lnTo>
                  <a:pt x="451876" y="864834"/>
                </a:lnTo>
                <a:lnTo>
                  <a:pt x="0" y="864834"/>
                </a:lnTo>
                <a:lnTo>
                  <a:pt x="0" y="0"/>
                </a:lnTo>
                <a:close/>
              </a:path>
            </a:pathLst>
          </a:custGeom>
          <a:blipFill>
            <a:blip r:embed="rId91">
              <a:extLst>
                <a:ext uri="{96DAC541-7B7A-43D3-8B79-37D633B846F1}">
                  <asvg:svgBlip xmlns:asvg="http://schemas.microsoft.com/office/drawing/2016/SVG/main" r:embed="rId92"/>
                </a:ext>
              </a:extLst>
            </a:blip>
            <a:stretch>
              <a:fillRect/>
            </a:stretch>
          </a:blipFill>
        </p:spPr>
        <p:txBody>
          <a:bodyPr/>
          <a:lstStyle/>
          <a:p>
            <a:endParaRPr lang="en-US"/>
          </a:p>
        </p:txBody>
      </p:sp>
      <p:sp>
        <p:nvSpPr>
          <p:cNvPr id="71" name="Freeform 71"/>
          <p:cNvSpPr/>
          <p:nvPr/>
        </p:nvSpPr>
        <p:spPr>
          <a:xfrm>
            <a:off x="1377112" y="3328753"/>
            <a:ext cx="978836" cy="787963"/>
          </a:xfrm>
          <a:custGeom>
            <a:avLst/>
            <a:gdLst/>
            <a:ahLst/>
            <a:cxnLst/>
            <a:rect l="l" t="t" r="r" b="b"/>
            <a:pathLst>
              <a:path w="978836" h="787963">
                <a:moveTo>
                  <a:pt x="0" y="0"/>
                </a:moveTo>
                <a:lnTo>
                  <a:pt x="978836" y="0"/>
                </a:lnTo>
                <a:lnTo>
                  <a:pt x="978836" y="787963"/>
                </a:lnTo>
                <a:lnTo>
                  <a:pt x="0" y="787963"/>
                </a:lnTo>
                <a:lnTo>
                  <a:pt x="0" y="0"/>
                </a:lnTo>
                <a:close/>
              </a:path>
            </a:pathLst>
          </a:custGeom>
          <a:blipFill>
            <a:blip r:embed="rId93">
              <a:extLst>
                <a:ext uri="{96DAC541-7B7A-43D3-8B79-37D633B846F1}">
                  <asvg:svgBlip xmlns:asvg="http://schemas.microsoft.com/office/drawing/2016/SVG/main" r:embed="rId94"/>
                </a:ext>
              </a:extLst>
            </a:blip>
            <a:stretch>
              <a:fillRect/>
            </a:stretch>
          </a:blipFill>
        </p:spPr>
        <p:txBody>
          <a:bodyPr/>
          <a:lstStyle/>
          <a:p>
            <a:endParaRPr lang="en-US"/>
          </a:p>
        </p:txBody>
      </p:sp>
      <p:sp>
        <p:nvSpPr>
          <p:cNvPr id="72" name="Freeform 72"/>
          <p:cNvSpPr/>
          <p:nvPr/>
        </p:nvSpPr>
        <p:spPr>
          <a:xfrm>
            <a:off x="2319148" y="3328753"/>
            <a:ext cx="978836" cy="787963"/>
          </a:xfrm>
          <a:custGeom>
            <a:avLst/>
            <a:gdLst/>
            <a:ahLst/>
            <a:cxnLst/>
            <a:rect l="l" t="t" r="r" b="b"/>
            <a:pathLst>
              <a:path w="978836" h="787963">
                <a:moveTo>
                  <a:pt x="0" y="0"/>
                </a:moveTo>
                <a:lnTo>
                  <a:pt x="978836" y="0"/>
                </a:lnTo>
                <a:lnTo>
                  <a:pt x="978836" y="787963"/>
                </a:lnTo>
                <a:lnTo>
                  <a:pt x="0" y="787963"/>
                </a:lnTo>
                <a:lnTo>
                  <a:pt x="0" y="0"/>
                </a:lnTo>
                <a:close/>
              </a:path>
            </a:pathLst>
          </a:custGeom>
          <a:blipFill>
            <a:blip r:embed="rId93">
              <a:extLst>
                <a:ext uri="{96DAC541-7B7A-43D3-8B79-37D633B846F1}">
                  <asvg:svgBlip xmlns:asvg="http://schemas.microsoft.com/office/drawing/2016/SVG/main" r:embed="rId94"/>
                </a:ext>
              </a:extLst>
            </a:blip>
            <a:stretch>
              <a:fillRect/>
            </a:stretch>
          </a:blipFill>
        </p:spPr>
        <p:txBody>
          <a:bodyPr/>
          <a:lstStyle/>
          <a:p>
            <a:endParaRPr lang="en-US"/>
          </a:p>
        </p:txBody>
      </p:sp>
      <p:sp>
        <p:nvSpPr>
          <p:cNvPr id="73" name="Freeform 73"/>
          <p:cNvSpPr/>
          <p:nvPr/>
        </p:nvSpPr>
        <p:spPr>
          <a:xfrm>
            <a:off x="3265141" y="3383888"/>
            <a:ext cx="978836" cy="787963"/>
          </a:xfrm>
          <a:custGeom>
            <a:avLst/>
            <a:gdLst/>
            <a:ahLst/>
            <a:cxnLst/>
            <a:rect l="l" t="t" r="r" b="b"/>
            <a:pathLst>
              <a:path w="978836" h="787963">
                <a:moveTo>
                  <a:pt x="0" y="0"/>
                </a:moveTo>
                <a:lnTo>
                  <a:pt x="978836" y="0"/>
                </a:lnTo>
                <a:lnTo>
                  <a:pt x="978836" y="787962"/>
                </a:lnTo>
                <a:lnTo>
                  <a:pt x="0" y="787962"/>
                </a:lnTo>
                <a:lnTo>
                  <a:pt x="0" y="0"/>
                </a:lnTo>
                <a:close/>
              </a:path>
            </a:pathLst>
          </a:custGeom>
          <a:blipFill>
            <a:blip r:embed="rId93">
              <a:extLst>
                <a:ext uri="{96DAC541-7B7A-43D3-8B79-37D633B846F1}">
                  <asvg:svgBlip xmlns:asvg="http://schemas.microsoft.com/office/drawing/2016/SVG/main" r:embed="rId94"/>
                </a:ext>
              </a:extLst>
            </a:blip>
            <a:stretch>
              <a:fillRect/>
            </a:stretch>
          </a:blipFill>
        </p:spPr>
        <p:txBody>
          <a:bodyPr/>
          <a:lstStyle/>
          <a:p>
            <a:endParaRPr lang="en-US"/>
          </a:p>
        </p:txBody>
      </p:sp>
      <p:sp>
        <p:nvSpPr>
          <p:cNvPr id="74" name="Freeform 74"/>
          <p:cNvSpPr/>
          <p:nvPr/>
        </p:nvSpPr>
        <p:spPr>
          <a:xfrm>
            <a:off x="1894120" y="970689"/>
            <a:ext cx="469002" cy="568927"/>
          </a:xfrm>
          <a:custGeom>
            <a:avLst/>
            <a:gdLst/>
            <a:ahLst/>
            <a:cxnLst/>
            <a:rect l="l" t="t" r="r" b="b"/>
            <a:pathLst>
              <a:path w="666262" h="749662">
                <a:moveTo>
                  <a:pt x="0" y="0"/>
                </a:moveTo>
                <a:lnTo>
                  <a:pt x="666263" y="0"/>
                </a:lnTo>
                <a:lnTo>
                  <a:pt x="666263" y="749662"/>
                </a:lnTo>
                <a:lnTo>
                  <a:pt x="0" y="749662"/>
                </a:lnTo>
                <a:lnTo>
                  <a:pt x="0" y="0"/>
                </a:lnTo>
                <a:close/>
              </a:path>
            </a:pathLst>
          </a:custGeom>
          <a:blipFill>
            <a:blip r:embed="rId95">
              <a:extLst>
                <a:ext uri="{96DAC541-7B7A-43D3-8B79-37D633B846F1}">
                  <asvg:svgBlip xmlns:asvg="http://schemas.microsoft.com/office/drawing/2016/SVG/main" r:embed="rId96"/>
                </a:ext>
              </a:extLst>
            </a:blip>
            <a:stretch>
              <a:fillRect/>
            </a:stretch>
          </a:blipFill>
        </p:spPr>
        <p:txBody>
          <a:bodyPr/>
          <a:lstStyle/>
          <a:p>
            <a:endParaRPr lang="en-US"/>
          </a:p>
        </p:txBody>
      </p:sp>
      <p:sp>
        <p:nvSpPr>
          <p:cNvPr id="75" name="Freeform 75"/>
          <p:cNvSpPr/>
          <p:nvPr/>
        </p:nvSpPr>
        <p:spPr>
          <a:xfrm>
            <a:off x="6706382" y="1117197"/>
            <a:ext cx="1233953" cy="614932"/>
          </a:xfrm>
          <a:custGeom>
            <a:avLst/>
            <a:gdLst/>
            <a:ahLst/>
            <a:cxnLst/>
            <a:rect l="l" t="t" r="r" b="b"/>
            <a:pathLst>
              <a:path w="1233953" h="614932">
                <a:moveTo>
                  <a:pt x="0" y="0"/>
                </a:moveTo>
                <a:lnTo>
                  <a:pt x="1233953" y="0"/>
                </a:lnTo>
                <a:lnTo>
                  <a:pt x="1233953" y="614932"/>
                </a:lnTo>
                <a:lnTo>
                  <a:pt x="0" y="614932"/>
                </a:lnTo>
                <a:lnTo>
                  <a:pt x="0" y="0"/>
                </a:lnTo>
                <a:close/>
              </a:path>
            </a:pathLst>
          </a:custGeom>
          <a:solidFill>
            <a:srgbClr val="E3F2CF"/>
          </a:solidFill>
        </p:spPr>
        <p:txBody>
          <a:bodyPr/>
          <a:lstStyle/>
          <a:p>
            <a:endParaRPr lang="en-US"/>
          </a:p>
        </p:txBody>
      </p:sp>
      <p:sp>
        <p:nvSpPr>
          <p:cNvPr id="76" name="Freeform 76"/>
          <p:cNvSpPr/>
          <p:nvPr/>
        </p:nvSpPr>
        <p:spPr>
          <a:xfrm>
            <a:off x="6857174" y="5551938"/>
            <a:ext cx="1233953" cy="614932"/>
          </a:xfrm>
          <a:custGeom>
            <a:avLst/>
            <a:gdLst/>
            <a:ahLst/>
            <a:cxnLst/>
            <a:rect l="l" t="t" r="r" b="b"/>
            <a:pathLst>
              <a:path w="1233953" h="614932">
                <a:moveTo>
                  <a:pt x="0" y="0"/>
                </a:moveTo>
                <a:lnTo>
                  <a:pt x="1233953" y="0"/>
                </a:lnTo>
                <a:lnTo>
                  <a:pt x="1233953" y="614932"/>
                </a:lnTo>
                <a:lnTo>
                  <a:pt x="0" y="614932"/>
                </a:lnTo>
                <a:lnTo>
                  <a:pt x="0" y="0"/>
                </a:lnTo>
                <a:close/>
              </a:path>
            </a:pathLst>
          </a:custGeom>
          <a:solidFill>
            <a:srgbClr val="E3F2CF"/>
          </a:solidFill>
        </p:spPr>
        <p:txBody>
          <a:bodyPr/>
          <a:lstStyle/>
          <a:p>
            <a:endParaRPr lang="en-US"/>
          </a:p>
        </p:txBody>
      </p:sp>
      <p:sp>
        <p:nvSpPr>
          <p:cNvPr id="77" name="Freeform 77"/>
          <p:cNvSpPr/>
          <p:nvPr/>
        </p:nvSpPr>
        <p:spPr>
          <a:xfrm>
            <a:off x="7510579" y="2625304"/>
            <a:ext cx="335642" cy="493590"/>
          </a:xfrm>
          <a:custGeom>
            <a:avLst/>
            <a:gdLst/>
            <a:ahLst/>
            <a:cxnLst/>
            <a:rect l="l" t="t" r="r" b="b"/>
            <a:pathLst>
              <a:path w="335642" h="493590">
                <a:moveTo>
                  <a:pt x="0" y="0"/>
                </a:moveTo>
                <a:lnTo>
                  <a:pt x="335641" y="0"/>
                </a:lnTo>
                <a:lnTo>
                  <a:pt x="335641" y="493591"/>
                </a:lnTo>
                <a:lnTo>
                  <a:pt x="0" y="493591"/>
                </a:lnTo>
                <a:lnTo>
                  <a:pt x="0" y="0"/>
                </a:lnTo>
                <a:close/>
              </a:path>
            </a:pathLst>
          </a:custGeom>
          <a:blipFill>
            <a:blip r:embed="rId97">
              <a:extLst>
                <a:ext uri="{96DAC541-7B7A-43D3-8B79-37D633B846F1}">
                  <asvg:svgBlip xmlns:asvg="http://schemas.microsoft.com/office/drawing/2016/SVG/main" r:embed="rId98"/>
                </a:ext>
              </a:extLst>
            </a:blip>
            <a:stretch>
              <a:fillRect/>
            </a:stretch>
          </a:blipFill>
        </p:spPr>
        <p:txBody>
          <a:bodyPr/>
          <a:lstStyle/>
          <a:p>
            <a:endParaRPr lang="en-US"/>
          </a:p>
        </p:txBody>
      </p:sp>
      <p:sp>
        <p:nvSpPr>
          <p:cNvPr id="78" name="Freeform 78"/>
          <p:cNvSpPr/>
          <p:nvPr/>
        </p:nvSpPr>
        <p:spPr>
          <a:xfrm>
            <a:off x="8461464" y="4560036"/>
            <a:ext cx="399334" cy="568999"/>
          </a:xfrm>
          <a:custGeom>
            <a:avLst/>
            <a:gdLst/>
            <a:ahLst/>
            <a:cxnLst/>
            <a:rect l="l" t="t" r="r" b="b"/>
            <a:pathLst>
              <a:path w="399334" h="568999">
                <a:moveTo>
                  <a:pt x="0" y="0"/>
                </a:moveTo>
                <a:lnTo>
                  <a:pt x="399334" y="0"/>
                </a:lnTo>
                <a:lnTo>
                  <a:pt x="399334" y="568999"/>
                </a:lnTo>
                <a:lnTo>
                  <a:pt x="0" y="568999"/>
                </a:lnTo>
                <a:lnTo>
                  <a:pt x="0" y="0"/>
                </a:lnTo>
                <a:close/>
              </a:path>
            </a:pathLst>
          </a:custGeom>
          <a:blipFill>
            <a:blip r:embed="rId99">
              <a:extLst>
                <a:ext uri="{96DAC541-7B7A-43D3-8B79-37D633B846F1}">
                  <asvg:svgBlip xmlns:asvg="http://schemas.microsoft.com/office/drawing/2016/SVG/main" r:embed="rId100"/>
                </a:ext>
              </a:extLst>
            </a:blip>
            <a:stretch>
              <a:fillRect/>
            </a:stretch>
          </a:blipFill>
        </p:spPr>
        <p:txBody>
          <a:bodyPr/>
          <a:lstStyle/>
          <a:p>
            <a:endParaRPr lang="en-US"/>
          </a:p>
        </p:txBody>
      </p:sp>
      <p:sp>
        <p:nvSpPr>
          <p:cNvPr id="79" name="Freeform 79"/>
          <p:cNvSpPr/>
          <p:nvPr/>
        </p:nvSpPr>
        <p:spPr>
          <a:xfrm>
            <a:off x="6069705" y="3383888"/>
            <a:ext cx="458549" cy="765844"/>
          </a:xfrm>
          <a:custGeom>
            <a:avLst/>
            <a:gdLst/>
            <a:ahLst/>
            <a:cxnLst/>
            <a:rect l="l" t="t" r="r" b="b"/>
            <a:pathLst>
              <a:path w="458549" h="765844">
                <a:moveTo>
                  <a:pt x="0" y="0"/>
                </a:moveTo>
                <a:lnTo>
                  <a:pt x="458550" y="0"/>
                </a:lnTo>
                <a:lnTo>
                  <a:pt x="458550" y="765843"/>
                </a:lnTo>
                <a:lnTo>
                  <a:pt x="0" y="765843"/>
                </a:lnTo>
                <a:lnTo>
                  <a:pt x="0" y="0"/>
                </a:lnTo>
                <a:close/>
              </a:path>
            </a:pathLst>
          </a:custGeom>
          <a:blipFill>
            <a:blip r:embed="rId101">
              <a:extLst>
                <a:ext uri="{96DAC541-7B7A-43D3-8B79-37D633B846F1}">
                  <asvg:svgBlip xmlns:asvg="http://schemas.microsoft.com/office/drawing/2016/SVG/main" r:embed="rId102"/>
                </a:ext>
              </a:extLst>
            </a:blip>
            <a:stretch>
              <a:fillRect/>
            </a:stretch>
          </a:blipFill>
        </p:spPr>
        <p:txBody>
          <a:bodyPr/>
          <a:lstStyle/>
          <a:p>
            <a:endParaRPr lang="en-US"/>
          </a:p>
        </p:txBody>
      </p:sp>
      <p:sp>
        <p:nvSpPr>
          <p:cNvPr id="80" name="TextBox 80"/>
          <p:cNvSpPr txBox="1"/>
          <p:nvPr/>
        </p:nvSpPr>
        <p:spPr>
          <a:xfrm>
            <a:off x="6899344" y="3401191"/>
            <a:ext cx="988941" cy="363863"/>
          </a:xfrm>
          <a:prstGeom prst="rect">
            <a:avLst/>
          </a:prstGeom>
        </p:spPr>
        <p:txBody>
          <a:bodyPr lIns="0" tIns="0" rIns="0" bIns="0" rtlCol="0" anchor="t">
            <a:spAutoFit/>
          </a:bodyPr>
          <a:lstStyle/>
          <a:p>
            <a:pPr algn="ctr">
              <a:lnSpc>
                <a:spcPts val="1462"/>
              </a:lnSpc>
            </a:pPr>
            <a:r>
              <a:rPr lang="en-US" sz="1044" dirty="0">
                <a:solidFill>
                  <a:srgbClr val="181818"/>
                </a:solidFill>
                <a:latin typeface="Roboto Bold"/>
              </a:rPr>
              <a:t>4 INCHES FROM WALLS</a:t>
            </a:r>
          </a:p>
        </p:txBody>
      </p:sp>
      <p:sp>
        <p:nvSpPr>
          <p:cNvPr id="81" name="TextBox 81"/>
          <p:cNvSpPr txBox="1"/>
          <p:nvPr/>
        </p:nvSpPr>
        <p:spPr>
          <a:xfrm>
            <a:off x="201533" y="252231"/>
            <a:ext cx="1509896" cy="279075"/>
          </a:xfrm>
          <a:prstGeom prst="rect">
            <a:avLst/>
          </a:prstGeom>
        </p:spPr>
        <p:txBody>
          <a:bodyPr lIns="0" tIns="0" rIns="0" bIns="0" rtlCol="0" anchor="t">
            <a:spAutoFit/>
          </a:bodyPr>
          <a:lstStyle/>
          <a:p>
            <a:pPr algn="ctr">
              <a:lnSpc>
                <a:spcPts val="2070"/>
              </a:lnSpc>
            </a:pPr>
            <a:r>
              <a:rPr lang="en-US" sz="1478">
                <a:solidFill>
                  <a:srgbClr val="000000"/>
                </a:solidFill>
                <a:latin typeface="Permanent Marker"/>
              </a:rPr>
              <a:t>dry storage #2</a:t>
            </a:r>
          </a:p>
        </p:txBody>
      </p:sp>
      <p:sp>
        <p:nvSpPr>
          <p:cNvPr id="82" name="TextBox 82"/>
          <p:cNvSpPr txBox="1"/>
          <p:nvPr/>
        </p:nvSpPr>
        <p:spPr>
          <a:xfrm>
            <a:off x="1866530" y="2121207"/>
            <a:ext cx="1884072" cy="217170"/>
          </a:xfrm>
          <a:prstGeom prst="rect">
            <a:avLst/>
          </a:prstGeom>
        </p:spPr>
        <p:txBody>
          <a:bodyPr lIns="0" tIns="0" rIns="0" bIns="0" rtlCol="0" anchor="t">
            <a:spAutoFit/>
          </a:bodyPr>
          <a:lstStyle/>
          <a:p>
            <a:pPr algn="ctr">
              <a:lnSpc>
                <a:spcPts val="1679"/>
              </a:lnSpc>
            </a:pPr>
            <a:r>
              <a:rPr lang="en-US" sz="1200">
                <a:solidFill>
                  <a:srgbClr val="000000"/>
                </a:solidFill>
                <a:latin typeface="Beth Ellen"/>
              </a:rPr>
              <a:t>Cleaning Supplies Only</a:t>
            </a:r>
          </a:p>
        </p:txBody>
      </p:sp>
      <p:sp>
        <p:nvSpPr>
          <p:cNvPr id="83" name="TextBox 83"/>
          <p:cNvSpPr txBox="1"/>
          <p:nvPr/>
        </p:nvSpPr>
        <p:spPr>
          <a:xfrm>
            <a:off x="6410487" y="2122837"/>
            <a:ext cx="1884072" cy="217170"/>
          </a:xfrm>
          <a:prstGeom prst="rect">
            <a:avLst/>
          </a:prstGeom>
        </p:spPr>
        <p:txBody>
          <a:bodyPr lIns="0" tIns="0" rIns="0" bIns="0" rtlCol="0" anchor="t">
            <a:spAutoFit/>
          </a:bodyPr>
          <a:lstStyle/>
          <a:p>
            <a:pPr algn="ctr">
              <a:lnSpc>
                <a:spcPts val="1679"/>
              </a:lnSpc>
            </a:pPr>
            <a:r>
              <a:rPr lang="en-US" sz="1200">
                <a:solidFill>
                  <a:srgbClr val="000000"/>
                </a:solidFill>
                <a:latin typeface="Beth Ellen"/>
              </a:rPr>
              <a:t>Food Only</a:t>
            </a:r>
          </a:p>
        </p:txBody>
      </p:sp>
      <p:sp>
        <p:nvSpPr>
          <p:cNvPr id="84" name="TextBox 84"/>
          <p:cNvSpPr txBox="1"/>
          <p:nvPr/>
        </p:nvSpPr>
        <p:spPr>
          <a:xfrm>
            <a:off x="7377813" y="4532591"/>
            <a:ext cx="761775" cy="266090"/>
          </a:xfrm>
          <a:prstGeom prst="rect">
            <a:avLst/>
          </a:prstGeom>
        </p:spPr>
        <p:txBody>
          <a:bodyPr lIns="0" tIns="0" rIns="0" bIns="0" rtlCol="0" anchor="t">
            <a:spAutoFit/>
          </a:bodyPr>
          <a:lstStyle/>
          <a:p>
            <a:pPr algn="ctr">
              <a:lnSpc>
                <a:spcPts val="1017"/>
              </a:lnSpc>
            </a:pPr>
            <a:r>
              <a:rPr lang="en-US" sz="727">
                <a:solidFill>
                  <a:srgbClr val="000000"/>
                </a:solidFill>
                <a:latin typeface="Beth Ellen"/>
              </a:rPr>
              <a:t>Black Beans </a:t>
            </a:r>
          </a:p>
          <a:p>
            <a:pPr algn="ctr">
              <a:lnSpc>
                <a:spcPts val="1017"/>
              </a:lnSpc>
            </a:pPr>
            <a:r>
              <a:rPr lang="en-US" sz="727">
                <a:solidFill>
                  <a:srgbClr val="000000"/>
                </a:solidFill>
                <a:latin typeface="Beth Ellen"/>
              </a:rPr>
              <a:t>7/30/2023</a:t>
            </a:r>
          </a:p>
        </p:txBody>
      </p:sp>
      <p:sp>
        <p:nvSpPr>
          <p:cNvPr id="85" name="TextBox 85"/>
          <p:cNvSpPr txBox="1"/>
          <p:nvPr/>
        </p:nvSpPr>
        <p:spPr>
          <a:xfrm>
            <a:off x="6821384" y="1245003"/>
            <a:ext cx="988941" cy="363863"/>
          </a:xfrm>
          <a:prstGeom prst="rect">
            <a:avLst/>
          </a:prstGeom>
        </p:spPr>
        <p:txBody>
          <a:bodyPr lIns="0" tIns="0" rIns="0" bIns="0" rtlCol="0" anchor="t">
            <a:spAutoFit/>
          </a:bodyPr>
          <a:lstStyle/>
          <a:p>
            <a:pPr algn="ctr">
              <a:lnSpc>
                <a:spcPts val="1462"/>
              </a:lnSpc>
            </a:pPr>
            <a:r>
              <a:rPr lang="en-US" sz="1044">
                <a:solidFill>
                  <a:srgbClr val="181818"/>
                </a:solidFill>
                <a:latin typeface="Roboto Bold"/>
              </a:rPr>
              <a:t>2 FEET FROM CEILING</a:t>
            </a:r>
          </a:p>
        </p:txBody>
      </p:sp>
      <p:sp>
        <p:nvSpPr>
          <p:cNvPr id="86" name="TextBox 86"/>
          <p:cNvSpPr txBox="1"/>
          <p:nvPr/>
        </p:nvSpPr>
        <p:spPr>
          <a:xfrm>
            <a:off x="6972177" y="5679744"/>
            <a:ext cx="988941" cy="363863"/>
          </a:xfrm>
          <a:prstGeom prst="rect">
            <a:avLst/>
          </a:prstGeom>
        </p:spPr>
        <p:txBody>
          <a:bodyPr lIns="0" tIns="0" rIns="0" bIns="0" rtlCol="0" anchor="t">
            <a:spAutoFit/>
          </a:bodyPr>
          <a:lstStyle/>
          <a:p>
            <a:pPr algn="ctr">
              <a:lnSpc>
                <a:spcPts val="1462"/>
              </a:lnSpc>
            </a:pPr>
            <a:r>
              <a:rPr lang="en-US" sz="1044" dirty="0">
                <a:solidFill>
                  <a:srgbClr val="181818"/>
                </a:solidFill>
                <a:latin typeface="Roboto Bold"/>
              </a:rPr>
              <a:t>6 INCHES FROM FLOOR</a:t>
            </a:r>
          </a:p>
        </p:txBody>
      </p:sp>
      <p:sp>
        <p:nvSpPr>
          <p:cNvPr id="90" name="Freeform 44">
            <a:extLst>
              <a:ext uri="{FF2B5EF4-FFF2-40B4-BE49-F238E27FC236}">
                <a16:creationId xmlns:a16="http://schemas.microsoft.com/office/drawing/2014/main" id="{1F29B831-39B6-EF88-8BF5-F031ACE100FC}"/>
              </a:ext>
            </a:extLst>
          </p:cNvPr>
          <p:cNvSpPr/>
          <p:nvPr/>
        </p:nvSpPr>
        <p:spPr>
          <a:xfrm rot="482898">
            <a:off x="1884392" y="336041"/>
            <a:ext cx="283086" cy="535042"/>
          </a:xfrm>
          <a:custGeom>
            <a:avLst/>
            <a:gdLst/>
            <a:ahLst/>
            <a:cxnLst/>
            <a:rect l="l" t="t" r="r" b="b"/>
            <a:pathLst>
              <a:path w="283086" h="535042">
                <a:moveTo>
                  <a:pt x="0" y="0"/>
                </a:moveTo>
                <a:lnTo>
                  <a:pt x="283086" y="0"/>
                </a:lnTo>
                <a:lnTo>
                  <a:pt x="283086" y="535042"/>
                </a:lnTo>
                <a:lnTo>
                  <a:pt x="0" y="535042"/>
                </a:lnTo>
                <a:lnTo>
                  <a:pt x="0" y="0"/>
                </a:lnTo>
                <a:close/>
              </a:path>
            </a:pathLst>
          </a:custGeom>
          <a:blipFill>
            <a:blip r:embed="rId103">
              <a:extLst>
                <a:ext uri="{96DAC541-7B7A-43D3-8B79-37D633B846F1}">
                  <asvg:svgBlip xmlns:asvg="http://schemas.microsoft.com/office/drawing/2016/SVG/main" r:embed="rId104"/>
                </a:ext>
              </a:extLst>
            </a:blip>
            <a:stretch>
              <a:fillRect/>
            </a:stretch>
          </a:blipFill>
        </p:spPr>
        <p:txBody>
          <a:bodyPr/>
          <a:lstStyle/>
          <a:p>
            <a:endParaRPr lang="en-US"/>
          </a:p>
        </p:txBody>
      </p:sp>
      <p:sp>
        <p:nvSpPr>
          <p:cNvPr id="98" name="Freeform 44">
            <a:extLst>
              <a:ext uri="{FF2B5EF4-FFF2-40B4-BE49-F238E27FC236}">
                <a16:creationId xmlns:a16="http://schemas.microsoft.com/office/drawing/2014/main" id="{6A1FFABD-8020-77CE-430F-71060BEA8814}"/>
              </a:ext>
            </a:extLst>
          </p:cNvPr>
          <p:cNvSpPr/>
          <p:nvPr/>
        </p:nvSpPr>
        <p:spPr>
          <a:xfrm rot="482898">
            <a:off x="5059102" y="3980359"/>
            <a:ext cx="283086" cy="535042"/>
          </a:xfrm>
          <a:custGeom>
            <a:avLst/>
            <a:gdLst/>
            <a:ahLst/>
            <a:cxnLst/>
            <a:rect l="l" t="t" r="r" b="b"/>
            <a:pathLst>
              <a:path w="283086" h="535042">
                <a:moveTo>
                  <a:pt x="0" y="0"/>
                </a:moveTo>
                <a:lnTo>
                  <a:pt x="283086" y="0"/>
                </a:lnTo>
                <a:lnTo>
                  <a:pt x="283086" y="535042"/>
                </a:lnTo>
                <a:lnTo>
                  <a:pt x="0" y="535042"/>
                </a:lnTo>
                <a:lnTo>
                  <a:pt x="0" y="0"/>
                </a:lnTo>
                <a:close/>
              </a:path>
            </a:pathLst>
          </a:custGeom>
          <a:blipFill>
            <a:blip r:embed="rId103">
              <a:extLst>
                <a:ext uri="{96DAC541-7B7A-43D3-8B79-37D633B846F1}">
                  <asvg:svgBlip xmlns:asvg="http://schemas.microsoft.com/office/drawing/2016/SVG/main" r:embed="rId104"/>
                </a:ext>
              </a:extLst>
            </a:blip>
            <a:stretch>
              <a:fillRect/>
            </a:stretch>
          </a:blipFill>
        </p:spPr>
        <p:txBody>
          <a:bodyPr/>
          <a:lstStyle/>
          <a:p>
            <a:endParaRPr lang="en-US"/>
          </a:p>
        </p:txBody>
      </p:sp>
      <p:sp>
        <p:nvSpPr>
          <p:cNvPr id="99" name="Freeform 44">
            <a:extLst>
              <a:ext uri="{FF2B5EF4-FFF2-40B4-BE49-F238E27FC236}">
                <a16:creationId xmlns:a16="http://schemas.microsoft.com/office/drawing/2014/main" id="{0255D954-7374-E3E2-A623-D14CB8D3678A}"/>
              </a:ext>
            </a:extLst>
          </p:cNvPr>
          <p:cNvSpPr/>
          <p:nvPr/>
        </p:nvSpPr>
        <p:spPr>
          <a:xfrm rot="482898">
            <a:off x="3829668" y="1791387"/>
            <a:ext cx="283086" cy="535042"/>
          </a:xfrm>
          <a:custGeom>
            <a:avLst/>
            <a:gdLst/>
            <a:ahLst/>
            <a:cxnLst/>
            <a:rect l="l" t="t" r="r" b="b"/>
            <a:pathLst>
              <a:path w="283086" h="535042">
                <a:moveTo>
                  <a:pt x="0" y="0"/>
                </a:moveTo>
                <a:lnTo>
                  <a:pt x="283086" y="0"/>
                </a:lnTo>
                <a:lnTo>
                  <a:pt x="283086" y="535042"/>
                </a:lnTo>
                <a:lnTo>
                  <a:pt x="0" y="535042"/>
                </a:lnTo>
                <a:lnTo>
                  <a:pt x="0" y="0"/>
                </a:lnTo>
                <a:close/>
              </a:path>
            </a:pathLst>
          </a:custGeom>
          <a:blipFill>
            <a:blip r:embed="rId103">
              <a:extLst>
                <a:ext uri="{96DAC541-7B7A-43D3-8B79-37D633B846F1}">
                  <asvg:svgBlip xmlns:asvg="http://schemas.microsoft.com/office/drawing/2016/SVG/main" r:embed="rId104"/>
                </a:ext>
              </a:extLst>
            </a:blip>
            <a:stretch>
              <a:fillRect/>
            </a:stretch>
          </a:blipFill>
        </p:spPr>
        <p:txBody>
          <a:bodyPr/>
          <a:lstStyle/>
          <a:p>
            <a:endParaRPr lang="en-US"/>
          </a:p>
        </p:txBody>
      </p:sp>
      <p:sp>
        <p:nvSpPr>
          <p:cNvPr id="100" name="Freeform 44">
            <a:extLst>
              <a:ext uri="{FF2B5EF4-FFF2-40B4-BE49-F238E27FC236}">
                <a16:creationId xmlns:a16="http://schemas.microsoft.com/office/drawing/2014/main" id="{96729895-FB24-212A-5445-BF932E3527C1}"/>
              </a:ext>
            </a:extLst>
          </p:cNvPr>
          <p:cNvSpPr/>
          <p:nvPr/>
        </p:nvSpPr>
        <p:spPr>
          <a:xfrm rot="482898">
            <a:off x="8046211" y="1751167"/>
            <a:ext cx="283086" cy="535042"/>
          </a:xfrm>
          <a:custGeom>
            <a:avLst/>
            <a:gdLst/>
            <a:ahLst/>
            <a:cxnLst/>
            <a:rect l="l" t="t" r="r" b="b"/>
            <a:pathLst>
              <a:path w="283086" h="535042">
                <a:moveTo>
                  <a:pt x="0" y="0"/>
                </a:moveTo>
                <a:lnTo>
                  <a:pt x="283086" y="0"/>
                </a:lnTo>
                <a:lnTo>
                  <a:pt x="283086" y="535042"/>
                </a:lnTo>
                <a:lnTo>
                  <a:pt x="0" y="535042"/>
                </a:lnTo>
                <a:lnTo>
                  <a:pt x="0" y="0"/>
                </a:lnTo>
                <a:close/>
              </a:path>
            </a:pathLst>
          </a:custGeom>
          <a:blipFill>
            <a:blip r:embed="rId103">
              <a:extLst>
                <a:ext uri="{96DAC541-7B7A-43D3-8B79-37D633B846F1}">
                  <asvg:svgBlip xmlns:asvg="http://schemas.microsoft.com/office/drawing/2016/SVG/main" r:embed="rId104"/>
                </a:ext>
              </a:extLst>
            </a:blip>
            <a:stretch>
              <a:fillRect/>
            </a:stretch>
          </a:blipFill>
        </p:spPr>
        <p:txBody>
          <a:bodyPr/>
          <a:lstStyle/>
          <a:p>
            <a:endParaRPr lang="en-US"/>
          </a:p>
        </p:txBody>
      </p:sp>
      <p:sp>
        <p:nvSpPr>
          <p:cNvPr id="101" name="Freeform 44">
            <a:extLst>
              <a:ext uri="{FF2B5EF4-FFF2-40B4-BE49-F238E27FC236}">
                <a16:creationId xmlns:a16="http://schemas.microsoft.com/office/drawing/2014/main" id="{03EDA96E-105F-6916-FC7F-192A83BAEE77}"/>
              </a:ext>
            </a:extLst>
          </p:cNvPr>
          <p:cNvSpPr/>
          <p:nvPr/>
        </p:nvSpPr>
        <p:spPr>
          <a:xfrm rot="482898">
            <a:off x="8091398" y="985092"/>
            <a:ext cx="283086" cy="535042"/>
          </a:xfrm>
          <a:custGeom>
            <a:avLst/>
            <a:gdLst/>
            <a:ahLst/>
            <a:cxnLst/>
            <a:rect l="l" t="t" r="r" b="b"/>
            <a:pathLst>
              <a:path w="283086" h="535042">
                <a:moveTo>
                  <a:pt x="0" y="0"/>
                </a:moveTo>
                <a:lnTo>
                  <a:pt x="283086" y="0"/>
                </a:lnTo>
                <a:lnTo>
                  <a:pt x="283086" y="535042"/>
                </a:lnTo>
                <a:lnTo>
                  <a:pt x="0" y="535042"/>
                </a:lnTo>
                <a:lnTo>
                  <a:pt x="0" y="0"/>
                </a:lnTo>
                <a:close/>
              </a:path>
            </a:pathLst>
          </a:custGeom>
          <a:blipFill>
            <a:blip r:embed="rId103">
              <a:extLst>
                <a:ext uri="{96DAC541-7B7A-43D3-8B79-37D633B846F1}">
                  <asvg:svgBlip xmlns:asvg="http://schemas.microsoft.com/office/drawing/2016/SVG/main" r:embed="rId104"/>
                </a:ext>
              </a:extLst>
            </a:blip>
            <a:stretch>
              <a:fillRect/>
            </a:stretch>
          </a:blipFill>
        </p:spPr>
        <p:txBody>
          <a:bodyPr/>
          <a:lstStyle/>
          <a:p>
            <a:endParaRPr lang="en-US"/>
          </a:p>
        </p:txBody>
      </p:sp>
      <p:sp>
        <p:nvSpPr>
          <p:cNvPr id="102" name="Freeform 44">
            <a:extLst>
              <a:ext uri="{FF2B5EF4-FFF2-40B4-BE49-F238E27FC236}">
                <a16:creationId xmlns:a16="http://schemas.microsoft.com/office/drawing/2014/main" id="{2A672449-8FAE-9038-22E7-6B517CEE2F92}"/>
              </a:ext>
            </a:extLst>
          </p:cNvPr>
          <p:cNvSpPr/>
          <p:nvPr/>
        </p:nvSpPr>
        <p:spPr>
          <a:xfrm rot="482898">
            <a:off x="8097075" y="3152322"/>
            <a:ext cx="283086" cy="535042"/>
          </a:xfrm>
          <a:custGeom>
            <a:avLst/>
            <a:gdLst/>
            <a:ahLst/>
            <a:cxnLst/>
            <a:rect l="l" t="t" r="r" b="b"/>
            <a:pathLst>
              <a:path w="283086" h="535042">
                <a:moveTo>
                  <a:pt x="0" y="0"/>
                </a:moveTo>
                <a:lnTo>
                  <a:pt x="283086" y="0"/>
                </a:lnTo>
                <a:lnTo>
                  <a:pt x="283086" y="535042"/>
                </a:lnTo>
                <a:lnTo>
                  <a:pt x="0" y="535042"/>
                </a:lnTo>
                <a:lnTo>
                  <a:pt x="0" y="0"/>
                </a:lnTo>
                <a:close/>
              </a:path>
            </a:pathLst>
          </a:custGeom>
          <a:blipFill>
            <a:blip r:embed="rId103">
              <a:extLst>
                <a:ext uri="{96DAC541-7B7A-43D3-8B79-37D633B846F1}">
                  <asvg:svgBlip xmlns:asvg="http://schemas.microsoft.com/office/drawing/2016/SVG/main" r:embed="rId104"/>
                </a:ext>
              </a:extLst>
            </a:blip>
            <a:stretch>
              <a:fillRect/>
            </a:stretch>
          </a:blipFill>
        </p:spPr>
        <p:txBody>
          <a:bodyPr/>
          <a:lstStyle/>
          <a:p>
            <a:endParaRPr lang="en-US"/>
          </a:p>
        </p:txBody>
      </p:sp>
      <p:sp>
        <p:nvSpPr>
          <p:cNvPr id="103" name="Freeform 44">
            <a:extLst>
              <a:ext uri="{FF2B5EF4-FFF2-40B4-BE49-F238E27FC236}">
                <a16:creationId xmlns:a16="http://schemas.microsoft.com/office/drawing/2014/main" id="{1127146C-8FFC-A4A8-2327-13B0C1820C48}"/>
              </a:ext>
            </a:extLst>
          </p:cNvPr>
          <p:cNvSpPr/>
          <p:nvPr/>
        </p:nvSpPr>
        <p:spPr>
          <a:xfrm rot="482898">
            <a:off x="8164139" y="5455093"/>
            <a:ext cx="261157" cy="535042"/>
          </a:xfrm>
          <a:custGeom>
            <a:avLst/>
            <a:gdLst/>
            <a:ahLst/>
            <a:cxnLst/>
            <a:rect l="l" t="t" r="r" b="b"/>
            <a:pathLst>
              <a:path w="283086" h="535042">
                <a:moveTo>
                  <a:pt x="0" y="0"/>
                </a:moveTo>
                <a:lnTo>
                  <a:pt x="283086" y="0"/>
                </a:lnTo>
                <a:lnTo>
                  <a:pt x="283086" y="535042"/>
                </a:lnTo>
                <a:lnTo>
                  <a:pt x="0" y="535042"/>
                </a:lnTo>
                <a:lnTo>
                  <a:pt x="0" y="0"/>
                </a:lnTo>
                <a:close/>
              </a:path>
            </a:pathLst>
          </a:custGeom>
          <a:blipFill>
            <a:blip r:embed="rId103">
              <a:extLst>
                <a:ext uri="{96DAC541-7B7A-43D3-8B79-37D633B846F1}">
                  <asvg:svgBlip xmlns:asvg="http://schemas.microsoft.com/office/drawing/2016/SVG/main" r:embed="rId104"/>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fade">
                                      <p:cBhvr>
                                        <p:cTn id="14" dur="1000"/>
                                        <p:tgtEl>
                                          <p:spTgt spid="98"/>
                                        </p:tgtEl>
                                      </p:cBhvr>
                                    </p:animEffect>
                                    <p:anim calcmode="lin" valueType="num">
                                      <p:cBhvr>
                                        <p:cTn id="15" dur="1000" fill="hold"/>
                                        <p:tgtEl>
                                          <p:spTgt spid="98"/>
                                        </p:tgtEl>
                                        <p:attrNameLst>
                                          <p:attrName>ppt_x</p:attrName>
                                        </p:attrNameLst>
                                      </p:cBhvr>
                                      <p:tavLst>
                                        <p:tav tm="0">
                                          <p:val>
                                            <p:strVal val="#ppt_x"/>
                                          </p:val>
                                        </p:tav>
                                        <p:tav tm="100000">
                                          <p:val>
                                            <p:strVal val="#ppt_x"/>
                                          </p:val>
                                        </p:tav>
                                      </p:tavLst>
                                    </p:anim>
                                    <p:anim calcmode="lin" valueType="num">
                                      <p:cBhvr>
                                        <p:cTn id="16"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fade">
                                      <p:cBhvr>
                                        <p:cTn id="21" dur="1000"/>
                                        <p:tgtEl>
                                          <p:spTgt spid="99"/>
                                        </p:tgtEl>
                                      </p:cBhvr>
                                    </p:animEffect>
                                    <p:anim calcmode="lin" valueType="num">
                                      <p:cBhvr>
                                        <p:cTn id="22" dur="1000" fill="hold"/>
                                        <p:tgtEl>
                                          <p:spTgt spid="99"/>
                                        </p:tgtEl>
                                        <p:attrNameLst>
                                          <p:attrName>ppt_x</p:attrName>
                                        </p:attrNameLst>
                                      </p:cBhvr>
                                      <p:tavLst>
                                        <p:tav tm="0">
                                          <p:val>
                                            <p:strVal val="#ppt_x"/>
                                          </p:val>
                                        </p:tav>
                                        <p:tav tm="100000">
                                          <p:val>
                                            <p:strVal val="#ppt_x"/>
                                          </p:val>
                                        </p:tav>
                                      </p:tavLst>
                                    </p:anim>
                                    <p:anim calcmode="lin" valueType="num">
                                      <p:cBhvr>
                                        <p:cTn id="23"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fade">
                                      <p:cBhvr>
                                        <p:cTn id="35" dur="1000"/>
                                        <p:tgtEl>
                                          <p:spTgt spid="101"/>
                                        </p:tgtEl>
                                      </p:cBhvr>
                                    </p:animEffect>
                                    <p:anim calcmode="lin" valueType="num">
                                      <p:cBhvr>
                                        <p:cTn id="36" dur="1000" fill="hold"/>
                                        <p:tgtEl>
                                          <p:spTgt spid="101"/>
                                        </p:tgtEl>
                                        <p:attrNameLst>
                                          <p:attrName>ppt_x</p:attrName>
                                        </p:attrNameLst>
                                      </p:cBhvr>
                                      <p:tavLst>
                                        <p:tav tm="0">
                                          <p:val>
                                            <p:strVal val="#ppt_x"/>
                                          </p:val>
                                        </p:tav>
                                        <p:tav tm="100000">
                                          <p:val>
                                            <p:strVal val="#ppt_x"/>
                                          </p:val>
                                        </p:tav>
                                      </p:tavLst>
                                    </p:anim>
                                    <p:anim calcmode="lin" valueType="num">
                                      <p:cBhvr>
                                        <p:cTn id="37"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1000"/>
                                        <p:tgtEl>
                                          <p:spTgt spid="102"/>
                                        </p:tgtEl>
                                      </p:cBhvr>
                                    </p:animEffect>
                                    <p:anim calcmode="lin" valueType="num">
                                      <p:cBhvr>
                                        <p:cTn id="43" dur="1000" fill="hold"/>
                                        <p:tgtEl>
                                          <p:spTgt spid="102"/>
                                        </p:tgtEl>
                                        <p:attrNameLst>
                                          <p:attrName>ppt_x</p:attrName>
                                        </p:attrNameLst>
                                      </p:cBhvr>
                                      <p:tavLst>
                                        <p:tav tm="0">
                                          <p:val>
                                            <p:strVal val="#ppt_x"/>
                                          </p:val>
                                        </p:tav>
                                        <p:tav tm="100000">
                                          <p:val>
                                            <p:strVal val="#ppt_x"/>
                                          </p:val>
                                        </p:tav>
                                      </p:tavLst>
                                    </p:anim>
                                    <p:anim calcmode="lin" valueType="num">
                                      <p:cBhvr>
                                        <p:cTn id="44"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1000"/>
                                        <p:tgtEl>
                                          <p:spTgt spid="103"/>
                                        </p:tgtEl>
                                      </p:cBhvr>
                                    </p:animEffect>
                                    <p:anim calcmode="lin" valueType="num">
                                      <p:cBhvr>
                                        <p:cTn id="50" dur="1000" fill="hold"/>
                                        <p:tgtEl>
                                          <p:spTgt spid="103"/>
                                        </p:tgtEl>
                                        <p:attrNameLst>
                                          <p:attrName>ppt_x</p:attrName>
                                        </p:attrNameLst>
                                      </p:cBhvr>
                                      <p:tavLst>
                                        <p:tav tm="0">
                                          <p:val>
                                            <p:strVal val="#ppt_x"/>
                                          </p:val>
                                        </p:tav>
                                        <p:tav tm="100000">
                                          <p:val>
                                            <p:strVal val="#ppt_x"/>
                                          </p:val>
                                        </p:tav>
                                      </p:tavLst>
                                    </p:anim>
                                    <p:anim calcmode="lin" valueType="num">
                                      <p:cBhvr>
                                        <p:cTn id="51"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8" grpId="0" animBg="1"/>
      <p:bldP spid="99" grpId="0" animBg="1"/>
      <p:bldP spid="100" grpId="0" animBg="1"/>
      <p:bldP spid="101" grpId="0" animBg="1"/>
      <p:bldP spid="102" grpId="0" animBg="1"/>
      <p:bldP spid="10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725155"/>
            <a:ext cx="9753600" cy="760557"/>
            <a:chOff x="0" y="0"/>
            <a:chExt cx="13004800" cy="1014076"/>
          </a:xfrm>
          <a:solidFill>
            <a:srgbClr val="E3F2CF"/>
          </a:solidFill>
        </p:grpSpPr>
        <p:sp>
          <p:nvSpPr>
            <p:cNvPr id="3" name="Freeform 3"/>
            <p:cNvSpPr/>
            <p:nvPr/>
          </p:nvSpPr>
          <p:spPr>
            <a:xfrm>
              <a:off x="0" y="0"/>
              <a:ext cx="13004761" cy="1014072"/>
            </a:xfrm>
            <a:custGeom>
              <a:avLst/>
              <a:gdLst/>
              <a:ahLst/>
              <a:cxnLst/>
              <a:rect l="l" t="t" r="r" b="b"/>
              <a:pathLst>
                <a:path w="13004761" h="1014072">
                  <a:moveTo>
                    <a:pt x="0" y="0"/>
                  </a:moveTo>
                  <a:lnTo>
                    <a:pt x="13004761" y="0"/>
                  </a:lnTo>
                  <a:lnTo>
                    <a:pt x="13004761" y="1014072"/>
                  </a:lnTo>
                  <a:lnTo>
                    <a:pt x="0" y="1014072"/>
                  </a:lnTo>
                  <a:lnTo>
                    <a:pt x="0" y="0"/>
                  </a:lnTo>
                  <a:close/>
                </a:path>
              </a:pathLst>
            </a:custGeom>
            <a:grpFill/>
            <a:ln w="12700">
              <a:solidFill>
                <a:srgbClr val="000000"/>
              </a:solidFill>
            </a:ln>
          </p:spPr>
          <p:txBody>
            <a:bodyPr/>
            <a:lstStyle/>
            <a:p>
              <a:endParaRPr lang="en-US"/>
            </a:p>
          </p:txBody>
        </p:sp>
      </p:grpSp>
      <p:sp>
        <p:nvSpPr>
          <p:cNvPr id="4" name="TextBox 4"/>
          <p:cNvSpPr txBox="1"/>
          <p:nvPr/>
        </p:nvSpPr>
        <p:spPr>
          <a:xfrm>
            <a:off x="2347290" y="3748716"/>
            <a:ext cx="4968792" cy="922985"/>
          </a:xfrm>
          <a:prstGeom prst="rect">
            <a:avLst/>
          </a:prstGeom>
        </p:spPr>
        <p:txBody>
          <a:bodyPr lIns="0" tIns="0" rIns="0" bIns="0" rtlCol="0" anchor="t">
            <a:spAutoFit/>
          </a:bodyPr>
          <a:lstStyle/>
          <a:p>
            <a:pPr algn="ctr">
              <a:lnSpc>
                <a:spcPts val="6731"/>
              </a:lnSpc>
            </a:pPr>
            <a:r>
              <a:rPr lang="en-US" sz="7478">
                <a:solidFill>
                  <a:srgbClr val="181818"/>
                </a:solidFill>
                <a:latin typeface="Roboto Bold"/>
              </a:rPr>
              <a:t>CONTROL</a:t>
            </a:r>
          </a:p>
        </p:txBody>
      </p:sp>
      <p:sp>
        <p:nvSpPr>
          <p:cNvPr id="5" name="TextBox 5"/>
          <p:cNvSpPr txBox="1"/>
          <p:nvPr/>
        </p:nvSpPr>
        <p:spPr>
          <a:xfrm>
            <a:off x="1703504" y="2862574"/>
            <a:ext cx="6198651" cy="1004183"/>
          </a:xfrm>
          <a:prstGeom prst="rect">
            <a:avLst/>
          </a:prstGeom>
        </p:spPr>
        <p:txBody>
          <a:bodyPr lIns="0" tIns="0" rIns="0" bIns="0" rtlCol="0" anchor="t">
            <a:spAutoFit/>
          </a:bodyPr>
          <a:lstStyle/>
          <a:p>
            <a:pPr algn="ctr">
              <a:lnSpc>
                <a:spcPts val="7232"/>
              </a:lnSpc>
            </a:pPr>
            <a:r>
              <a:rPr lang="en-US" sz="8035">
                <a:solidFill>
                  <a:srgbClr val="181818"/>
                </a:solidFill>
                <a:latin typeface="Roboto Bold"/>
              </a:rPr>
              <a:t>QUALITY</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6227" y="4448659"/>
            <a:ext cx="1761256" cy="1703785"/>
          </a:xfrm>
          <a:custGeom>
            <a:avLst/>
            <a:gdLst/>
            <a:ahLst/>
            <a:cxnLst/>
            <a:rect l="l" t="t" r="r" b="b"/>
            <a:pathLst>
              <a:path w="1761256" h="1703785">
                <a:moveTo>
                  <a:pt x="0" y="0"/>
                </a:moveTo>
                <a:lnTo>
                  <a:pt x="1761256" y="0"/>
                </a:lnTo>
                <a:lnTo>
                  <a:pt x="1761256" y="1703785"/>
                </a:lnTo>
                <a:lnTo>
                  <a:pt x="0" y="1703785"/>
                </a:lnTo>
                <a:lnTo>
                  <a:pt x="0" y="0"/>
                </a:lnTo>
                <a:close/>
              </a:path>
            </a:pathLst>
          </a:custGeom>
          <a:solidFill>
            <a:srgbClr val="E3F2CF"/>
          </a:solidFill>
        </p:spPr>
        <p:txBody>
          <a:bodyPr/>
          <a:lstStyle/>
          <a:p>
            <a:endParaRPr lang="en-US"/>
          </a:p>
        </p:txBody>
      </p:sp>
      <p:sp>
        <p:nvSpPr>
          <p:cNvPr id="3" name="Freeform 3"/>
          <p:cNvSpPr/>
          <p:nvPr/>
        </p:nvSpPr>
        <p:spPr>
          <a:xfrm>
            <a:off x="550886" y="4546336"/>
            <a:ext cx="1651937" cy="1437870"/>
          </a:xfrm>
          <a:custGeom>
            <a:avLst/>
            <a:gdLst/>
            <a:ahLst/>
            <a:cxnLst/>
            <a:rect l="l" t="t" r="r" b="b"/>
            <a:pathLst>
              <a:path w="1651937" h="1437870">
                <a:moveTo>
                  <a:pt x="0" y="0"/>
                </a:moveTo>
                <a:lnTo>
                  <a:pt x="1651937" y="0"/>
                </a:lnTo>
                <a:lnTo>
                  <a:pt x="1651937" y="1437870"/>
                </a:lnTo>
                <a:lnTo>
                  <a:pt x="0" y="1437870"/>
                </a:lnTo>
                <a:lnTo>
                  <a:pt x="0" y="0"/>
                </a:lnTo>
                <a:close/>
              </a:path>
            </a:pathLst>
          </a:custGeom>
          <a:blipFill>
            <a:blip r:embed="rId3"/>
            <a:stretch>
              <a:fillRect l="-13221" r="-77924" b="-243"/>
            </a:stretch>
          </a:blipFill>
        </p:spPr>
        <p:txBody>
          <a:bodyPr/>
          <a:lstStyle/>
          <a:p>
            <a:endParaRPr lang="en-US"/>
          </a:p>
        </p:txBody>
      </p:sp>
      <p:sp>
        <p:nvSpPr>
          <p:cNvPr id="4" name="Freeform 4"/>
          <p:cNvSpPr/>
          <p:nvPr/>
        </p:nvSpPr>
        <p:spPr>
          <a:xfrm>
            <a:off x="506051" y="2755896"/>
            <a:ext cx="1761256" cy="1703785"/>
          </a:xfrm>
          <a:custGeom>
            <a:avLst/>
            <a:gdLst/>
            <a:ahLst/>
            <a:cxnLst/>
            <a:rect l="l" t="t" r="r" b="b"/>
            <a:pathLst>
              <a:path w="1761256" h="1703785">
                <a:moveTo>
                  <a:pt x="0" y="0"/>
                </a:moveTo>
                <a:lnTo>
                  <a:pt x="1761256" y="0"/>
                </a:lnTo>
                <a:lnTo>
                  <a:pt x="1761256" y="1703785"/>
                </a:lnTo>
                <a:lnTo>
                  <a:pt x="0" y="1703785"/>
                </a:lnTo>
                <a:lnTo>
                  <a:pt x="0" y="0"/>
                </a:lnTo>
                <a:close/>
              </a:path>
            </a:pathLst>
          </a:custGeom>
          <a:solidFill>
            <a:srgbClr val="E3F2CF"/>
          </a:solidFill>
        </p:spPr>
        <p:txBody>
          <a:bodyPr/>
          <a:lstStyle/>
          <a:p>
            <a:endParaRPr lang="en-US"/>
          </a:p>
        </p:txBody>
      </p:sp>
      <p:sp>
        <p:nvSpPr>
          <p:cNvPr id="5" name="Freeform 5"/>
          <p:cNvSpPr/>
          <p:nvPr/>
        </p:nvSpPr>
        <p:spPr>
          <a:xfrm>
            <a:off x="559489" y="2853572"/>
            <a:ext cx="1675161" cy="1437870"/>
          </a:xfrm>
          <a:custGeom>
            <a:avLst/>
            <a:gdLst/>
            <a:ahLst/>
            <a:cxnLst/>
            <a:rect l="l" t="t" r="r" b="b"/>
            <a:pathLst>
              <a:path w="1675161" h="1437870">
                <a:moveTo>
                  <a:pt x="0" y="0"/>
                </a:moveTo>
                <a:lnTo>
                  <a:pt x="1675161" y="0"/>
                </a:lnTo>
                <a:lnTo>
                  <a:pt x="1675161" y="1437870"/>
                </a:lnTo>
                <a:lnTo>
                  <a:pt x="0" y="1437870"/>
                </a:lnTo>
                <a:lnTo>
                  <a:pt x="0" y="0"/>
                </a:lnTo>
                <a:close/>
              </a:path>
            </a:pathLst>
          </a:custGeom>
          <a:blipFill>
            <a:blip r:embed="rId4"/>
            <a:stretch>
              <a:fillRect l="-9502" r="-8115" b="-100"/>
            </a:stretch>
          </a:blipFill>
        </p:spPr>
        <p:txBody>
          <a:bodyPr/>
          <a:lstStyle/>
          <a:p>
            <a:endParaRPr lang="en-US"/>
          </a:p>
        </p:txBody>
      </p:sp>
      <p:sp>
        <p:nvSpPr>
          <p:cNvPr id="6" name="Freeform 6"/>
          <p:cNvSpPr/>
          <p:nvPr/>
        </p:nvSpPr>
        <p:spPr>
          <a:xfrm>
            <a:off x="5235258" y="4464073"/>
            <a:ext cx="1761256" cy="1703785"/>
          </a:xfrm>
          <a:custGeom>
            <a:avLst/>
            <a:gdLst/>
            <a:ahLst/>
            <a:cxnLst/>
            <a:rect l="l" t="t" r="r" b="b"/>
            <a:pathLst>
              <a:path w="1761256" h="1703785">
                <a:moveTo>
                  <a:pt x="0" y="0"/>
                </a:moveTo>
                <a:lnTo>
                  <a:pt x="1761256" y="0"/>
                </a:lnTo>
                <a:lnTo>
                  <a:pt x="1761256" y="1703785"/>
                </a:lnTo>
                <a:lnTo>
                  <a:pt x="0" y="1703785"/>
                </a:lnTo>
                <a:lnTo>
                  <a:pt x="0" y="0"/>
                </a:lnTo>
                <a:close/>
              </a:path>
            </a:pathLst>
          </a:custGeom>
          <a:solidFill>
            <a:srgbClr val="E3F2CF"/>
          </a:solidFill>
        </p:spPr>
        <p:txBody>
          <a:bodyPr/>
          <a:lstStyle/>
          <a:p>
            <a:endParaRPr lang="en-US"/>
          </a:p>
        </p:txBody>
      </p:sp>
      <p:sp>
        <p:nvSpPr>
          <p:cNvPr id="7" name="Freeform 7"/>
          <p:cNvSpPr/>
          <p:nvPr/>
        </p:nvSpPr>
        <p:spPr>
          <a:xfrm>
            <a:off x="5288697" y="4556020"/>
            <a:ext cx="1651937" cy="1437870"/>
          </a:xfrm>
          <a:custGeom>
            <a:avLst/>
            <a:gdLst/>
            <a:ahLst/>
            <a:cxnLst/>
            <a:rect l="l" t="t" r="r" b="b"/>
            <a:pathLst>
              <a:path w="1651937" h="1437870">
                <a:moveTo>
                  <a:pt x="0" y="0"/>
                </a:moveTo>
                <a:lnTo>
                  <a:pt x="1651937" y="0"/>
                </a:lnTo>
                <a:lnTo>
                  <a:pt x="1651937" y="1437870"/>
                </a:lnTo>
                <a:lnTo>
                  <a:pt x="0" y="1437870"/>
                </a:lnTo>
                <a:lnTo>
                  <a:pt x="0" y="0"/>
                </a:lnTo>
                <a:close/>
              </a:path>
            </a:pathLst>
          </a:custGeom>
          <a:blipFill>
            <a:blip r:embed="rId5"/>
            <a:stretch>
              <a:fillRect l="-7331" r="-66981" b="-132"/>
            </a:stretch>
          </a:blipFill>
        </p:spPr>
        <p:txBody>
          <a:bodyPr/>
          <a:lstStyle/>
          <a:p>
            <a:endParaRPr lang="en-US"/>
          </a:p>
        </p:txBody>
      </p:sp>
      <p:sp>
        <p:nvSpPr>
          <p:cNvPr id="8" name="Freeform 8"/>
          <p:cNvSpPr/>
          <p:nvPr/>
        </p:nvSpPr>
        <p:spPr>
          <a:xfrm>
            <a:off x="5234038" y="2755896"/>
            <a:ext cx="1761256" cy="1703785"/>
          </a:xfrm>
          <a:custGeom>
            <a:avLst/>
            <a:gdLst/>
            <a:ahLst/>
            <a:cxnLst/>
            <a:rect l="l" t="t" r="r" b="b"/>
            <a:pathLst>
              <a:path w="1761256" h="1703785">
                <a:moveTo>
                  <a:pt x="0" y="0"/>
                </a:moveTo>
                <a:lnTo>
                  <a:pt x="1761256" y="0"/>
                </a:lnTo>
                <a:lnTo>
                  <a:pt x="1761256" y="1703785"/>
                </a:lnTo>
                <a:lnTo>
                  <a:pt x="0" y="1703785"/>
                </a:lnTo>
                <a:lnTo>
                  <a:pt x="0" y="0"/>
                </a:lnTo>
                <a:close/>
              </a:path>
            </a:pathLst>
          </a:custGeom>
          <a:solidFill>
            <a:srgbClr val="E3F2CF"/>
          </a:solidFill>
        </p:spPr>
        <p:txBody>
          <a:bodyPr/>
          <a:lstStyle/>
          <a:p>
            <a:endParaRPr lang="en-US"/>
          </a:p>
        </p:txBody>
      </p:sp>
      <p:sp>
        <p:nvSpPr>
          <p:cNvPr id="9" name="Freeform 9"/>
          <p:cNvSpPr/>
          <p:nvPr/>
        </p:nvSpPr>
        <p:spPr>
          <a:xfrm>
            <a:off x="5298521" y="2853572"/>
            <a:ext cx="1651937" cy="1437870"/>
          </a:xfrm>
          <a:custGeom>
            <a:avLst/>
            <a:gdLst/>
            <a:ahLst/>
            <a:cxnLst/>
            <a:rect l="l" t="t" r="r" b="b"/>
            <a:pathLst>
              <a:path w="1651937" h="1437870">
                <a:moveTo>
                  <a:pt x="0" y="0"/>
                </a:moveTo>
                <a:lnTo>
                  <a:pt x="1651937" y="0"/>
                </a:lnTo>
                <a:lnTo>
                  <a:pt x="1651937" y="1437870"/>
                </a:lnTo>
                <a:lnTo>
                  <a:pt x="0" y="1437870"/>
                </a:lnTo>
                <a:lnTo>
                  <a:pt x="0" y="0"/>
                </a:lnTo>
                <a:close/>
              </a:path>
            </a:pathLst>
          </a:custGeom>
          <a:blipFill>
            <a:blip r:embed="rId6"/>
            <a:stretch>
              <a:fillRect l="-11719" r="-11719" b="-258"/>
            </a:stretch>
          </a:blipFill>
        </p:spPr>
        <p:txBody>
          <a:bodyPr/>
          <a:lstStyle/>
          <a:p>
            <a:endParaRPr lang="en-US"/>
          </a:p>
        </p:txBody>
      </p:sp>
      <p:sp>
        <p:nvSpPr>
          <p:cNvPr id="10" name="Freeform 10"/>
          <p:cNvSpPr/>
          <p:nvPr/>
        </p:nvSpPr>
        <p:spPr>
          <a:xfrm>
            <a:off x="4803830" y="6089140"/>
            <a:ext cx="567154" cy="382120"/>
          </a:xfrm>
          <a:custGeom>
            <a:avLst/>
            <a:gdLst/>
            <a:ahLst/>
            <a:cxnLst/>
            <a:rect l="l" t="t" r="r" b="b"/>
            <a:pathLst>
              <a:path w="567154" h="382120">
                <a:moveTo>
                  <a:pt x="0" y="0"/>
                </a:moveTo>
                <a:lnTo>
                  <a:pt x="567154" y="0"/>
                </a:lnTo>
                <a:lnTo>
                  <a:pt x="567154" y="382120"/>
                </a:lnTo>
                <a:lnTo>
                  <a:pt x="0" y="3821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2355757" y="4651144"/>
            <a:ext cx="2135510" cy="265794"/>
          </a:xfrm>
          <a:prstGeom prst="rect">
            <a:avLst/>
          </a:prstGeom>
        </p:spPr>
        <p:txBody>
          <a:bodyPr lIns="0" tIns="0" rIns="0" bIns="0" rtlCol="0" anchor="t">
            <a:spAutoFit/>
          </a:bodyPr>
          <a:lstStyle/>
          <a:p>
            <a:pPr algn="l">
              <a:lnSpc>
                <a:spcPts val="2041"/>
              </a:lnSpc>
            </a:pPr>
            <a:r>
              <a:rPr lang="en-US" sz="1569">
                <a:solidFill>
                  <a:srgbClr val="000000"/>
                </a:solidFill>
                <a:latin typeface="Roboto Bold"/>
              </a:rPr>
              <a:t>SELL BY</a:t>
            </a:r>
            <a:r>
              <a:rPr lang="en-US" sz="1569">
                <a:solidFill>
                  <a:srgbClr val="000000"/>
                </a:solidFill>
                <a:latin typeface="Roboto"/>
              </a:rPr>
              <a:t> DATE</a:t>
            </a:r>
          </a:p>
        </p:txBody>
      </p:sp>
      <p:sp>
        <p:nvSpPr>
          <p:cNvPr id="12" name="TextBox 12"/>
          <p:cNvSpPr txBox="1"/>
          <p:nvPr/>
        </p:nvSpPr>
        <p:spPr>
          <a:xfrm>
            <a:off x="2355757" y="4977474"/>
            <a:ext cx="2135510" cy="1008761"/>
          </a:xfrm>
          <a:prstGeom prst="rect">
            <a:avLst/>
          </a:prstGeom>
        </p:spPr>
        <p:txBody>
          <a:bodyPr lIns="0" tIns="0" rIns="0" bIns="0" rtlCol="0" anchor="t">
            <a:spAutoFit/>
          </a:bodyPr>
          <a:lstStyle/>
          <a:p>
            <a:pPr marL="265176" lvl="2" indent="-88392" algn="l">
              <a:lnSpc>
                <a:spcPts val="1623"/>
              </a:lnSpc>
              <a:buFont typeface="Arial"/>
              <a:buChar char="⚬"/>
            </a:pPr>
            <a:r>
              <a:rPr lang="en-US" sz="1159">
                <a:solidFill>
                  <a:srgbClr val="000000"/>
                </a:solidFill>
                <a:latin typeface="Roboto"/>
              </a:rPr>
              <a:t>This is a quality date.</a:t>
            </a:r>
          </a:p>
          <a:p>
            <a:pPr marL="265176" lvl="2" indent="-88392" algn="l">
              <a:lnSpc>
                <a:spcPts val="1623"/>
              </a:lnSpc>
              <a:buFont typeface="Arial"/>
              <a:buChar char="⚬"/>
            </a:pPr>
            <a:r>
              <a:rPr lang="en-US" sz="1159">
                <a:solidFill>
                  <a:srgbClr val="000000"/>
                </a:solidFill>
                <a:latin typeface="Roboto"/>
              </a:rPr>
              <a:t>Tells the store how long to display the product for sale. </a:t>
            </a:r>
          </a:p>
          <a:p>
            <a:pPr marL="265176" lvl="2" indent="-88392" algn="l">
              <a:lnSpc>
                <a:spcPts val="1623"/>
              </a:lnSpc>
              <a:buFont typeface="Arial"/>
              <a:buChar char="⚬"/>
            </a:pPr>
            <a:r>
              <a:rPr lang="en-US" sz="1159">
                <a:solidFill>
                  <a:srgbClr val="000000"/>
                </a:solidFill>
                <a:latin typeface="Roboto Bold"/>
              </a:rPr>
              <a:t>Product is still safe to eat past this date.</a:t>
            </a:r>
          </a:p>
        </p:txBody>
      </p:sp>
      <p:sp>
        <p:nvSpPr>
          <p:cNvPr id="13" name="TextBox 13"/>
          <p:cNvSpPr txBox="1"/>
          <p:nvPr/>
        </p:nvSpPr>
        <p:spPr>
          <a:xfrm>
            <a:off x="2267307" y="2824997"/>
            <a:ext cx="2732859" cy="522931"/>
          </a:xfrm>
          <a:prstGeom prst="rect">
            <a:avLst/>
          </a:prstGeom>
        </p:spPr>
        <p:txBody>
          <a:bodyPr lIns="0" tIns="0" rIns="0" bIns="0" rtlCol="0" anchor="t">
            <a:spAutoFit/>
          </a:bodyPr>
          <a:lstStyle/>
          <a:p>
            <a:pPr algn="l">
              <a:lnSpc>
                <a:spcPts val="2045"/>
              </a:lnSpc>
            </a:pPr>
            <a:r>
              <a:rPr lang="en-US" sz="1572">
                <a:solidFill>
                  <a:srgbClr val="000000"/>
                </a:solidFill>
                <a:latin typeface="Roboto Bold"/>
              </a:rPr>
              <a:t>PACKING</a:t>
            </a:r>
            <a:r>
              <a:rPr lang="en-US" sz="1572">
                <a:solidFill>
                  <a:srgbClr val="000000"/>
                </a:solidFill>
                <a:latin typeface="Roboto"/>
              </a:rPr>
              <a:t> OR </a:t>
            </a:r>
            <a:r>
              <a:rPr lang="en-US" sz="1572">
                <a:solidFill>
                  <a:srgbClr val="000000"/>
                </a:solidFill>
                <a:latin typeface="Roboto Bold"/>
              </a:rPr>
              <a:t>MANUFACTURING </a:t>
            </a:r>
            <a:r>
              <a:rPr lang="en-US" sz="1572">
                <a:solidFill>
                  <a:srgbClr val="000000"/>
                </a:solidFill>
                <a:latin typeface="Roboto"/>
              </a:rPr>
              <a:t>DATE</a:t>
            </a:r>
          </a:p>
        </p:txBody>
      </p:sp>
      <p:sp>
        <p:nvSpPr>
          <p:cNvPr id="14" name="TextBox 14"/>
          <p:cNvSpPr txBox="1"/>
          <p:nvPr/>
        </p:nvSpPr>
        <p:spPr>
          <a:xfrm>
            <a:off x="2267307" y="3368355"/>
            <a:ext cx="2125686" cy="717931"/>
          </a:xfrm>
          <a:prstGeom prst="rect">
            <a:avLst/>
          </a:prstGeom>
        </p:spPr>
        <p:txBody>
          <a:bodyPr lIns="0" tIns="0" rIns="0" bIns="0" rtlCol="0" anchor="t">
            <a:spAutoFit/>
          </a:bodyPr>
          <a:lstStyle/>
          <a:p>
            <a:pPr marL="310895" lvl="2" indent="-103632" algn="l">
              <a:lnSpc>
                <a:spcPts val="1903"/>
              </a:lnSpc>
              <a:buFont typeface="Arial"/>
              <a:buChar char="⚬"/>
            </a:pPr>
            <a:r>
              <a:rPr lang="en-US" sz="1359">
                <a:solidFill>
                  <a:srgbClr val="000000"/>
                </a:solidFill>
                <a:latin typeface="Roboto"/>
              </a:rPr>
              <a:t>Used by manufacturers for tracking and recalls</a:t>
            </a:r>
          </a:p>
          <a:p>
            <a:pPr marL="310895" lvl="2" indent="-103632" algn="l">
              <a:lnSpc>
                <a:spcPts val="1903"/>
              </a:lnSpc>
              <a:buFont typeface="Arial"/>
              <a:buChar char="⚬"/>
            </a:pPr>
            <a:r>
              <a:rPr lang="en-US" sz="1359">
                <a:solidFill>
                  <a:srgbClr val="000000"/>
                </a:solidFill>
                <a:latin typeface="Roboto Bold"/>
              </a:rPr>
              <a:t>Not an expiration date</a:t>
            </a:r>
          </a:p>
        </p:txBody>
      </p:sp>
      <p:sp>
        <p:nvSpPr>
          <p:cNvPr id="15" name="TextBox 15"/>
          <p:cNvSpPr txBox="1"/>
          <p:nvPr/>
        </p:nvSpPr>
        <p:spPr>
          <a:xfrm>
            <a:off x="7082832" y="4480489"/>
            <a:ext cx="2230819" cy="522969"/>
          </a:xfrm>
          <a:prstGeom prst="rect">
            <a:avLst/>
          </a:prstGeom>
        </p:spPr>
        <p:txBody>
          <a:bodyPr lIns="0" tIns="0" rIns="0" bIns="0" rtlCol="0" anchor="t">
            <a:spAutoFit/>
          </a:bodyPr>
          <a:lstStyle/>
          <a:p>
            <a:pPr algn="l">
              <a:lnSpc>
                <a:spcPts val="2041"/>
              </a:lnSpc>
            </a:pPr>
            <a:r>
              <a:rPr lang="en-US" sz="1569">
                <a:solidFill>
                  <a:srgbClr val="000000"/>
                </a:solidFill>
                <a:latin typeface="Roboto Bold"/>
              </a:rPr>
              <a:t>USE BY</a:t>
            </a:r>
            <a:r>
              <a:rPr lang="en-US" sz="1569">
                <a:solidFill>
                  <a:srgbClr val="000000"/>
                </a:solidFill>
                <a:latin typeface="Roboto"/>
              </a:rPr>
              <a:t> OR </a:t>
            </a:r>
            <a:r>
              <a:rPr lang="en-US" sz="1569">
                <a:solidFill>
                  <a:srgbClr val="000000"/>
                </a:solidFill>
                <a:latin typeface="Roboto Bold"/>
              </a:rPr>
              <a:t>EXPIRATION DATE*</a:t>
            </a:r>
          </a:p>
        </p:txBody>
      </p:sp>
      <p:sp>
        <p:nvSpPr>
          <p:cNvPr id="16" name="TextBox 16"/>
          <p:cNvSpPr txBox="1"/>
          <p:nvPr/>
        </p:nvSpPr>
        <p:spPr>
          <a:xfrm>
            <a:off x="7082832" y="5009385"/>
            <a:ext cx="2230819" cy="906526"/>
          </a:xfrm>
          <a:prstGeom prst="rect">
            <a:avLst/>
          </a:prstGeom>
        </p:spPr>
        <p:txBody>
          <a:bodyPr lIns="0" tIns="0" rIns="0" bIns="0" rtlCol="0" anchor="t">
            <a:spAutoFit/>
          </a:bodyPr>
          <a:lstStyle/>
          <a:p>
            <a:pPr marL="242317" lvl="2" indent="-80772" algn="l">
              <a:lnSpc>
                <a:spcPts val="1483"/>
              </a:lnSpc>
              <a:buFont typeface="Arial"/>
              <a:buChar char="⚬"/>
            </a:pPr>
            <a:r>
              <a:rPr lang="en-US" sz="1059">
                <a:solidFill>
                  <a:srgbClr val="000000"/>
                </a:solidFill>
                <a:latin typeface="Roboto"/>
              </a:rPr>
              <a:t>This is the last date recommended for the product while at peak quality.</a:t>
            </a:r>
          </a:p>
          <a:p>
            <a:pPr marL="242315" lvl="2" indent="-80772" algn="l">
              <a:lnSpc>
                <a:spcPts val="1483"/>
              </a:lnSpc>
              <a:buFont typeface="Arial"/>
              <a:buChar char="⚬"/>
            </a:pPr>
            <a:r>
              <a:rPr lang="en-US" sz="1059">
                <a:solidFill>
                  <a:srgbClr val="000000"/>
                </a:solidFill>
                <a:latin typeface="Roboto Bold"/>
              </a:rPr>
              <a:t>The product is still safe to eat past this date.</a:t>
            </a:r>
          </a:p>
        </p:txBody>
      </p:sp>
      <p:sp>
        <p:nvSpPr>
          <p:cNvPr id="17" name="TextBox 17"/>
          <p:cNvSpPr txBox="1"/>
          <p:nvPr/>
        </p:nvSpPr>
        <p:spPr>
          <a:xfrm>
            <a:off x="6996514" y="2848984"/>
            <a:ext cx="2172364" cy="504809"/>
          </a:xfrm>
          <a:prstGeom prst="rect">
            <a:avLst/>
          </a:prstGeom>
        </p:spPr>
        <p:txBody>
          <a:bodyPr lIns="0" tIns="0" rIns="0" bIns="0" rtlCol="0" anchor="t">
            <a:spAutoFit/>
          </a:bodyPr>
          <a:lstStyle/>
          <a:p>
            <a:pPr algn="l">
              <a:lnSpc>
                <a:spcPts val="1950"/>
              </a:lnSpc>
            </a:pPr>
            <a:r>
              <a:rPr lang="en-US" sz="1500">
                <a:solidFill>
                  <a:srgbClr val="000000"/>
                </a:solidFill>
                <a:latin typeface="Roboto Bold"/>
              </a:rPr>
              <a:t>BEST BY</a:t>
            </a:r>
            <a:r>
              <a:rPr lang="en-US" sz="1500">
                <a:solidFill>
                  <a:srgbClr val="000000"/>
                </a:solidFill>
                <a:latin typeface="Roboto"/>
              </a:rPr>
              <a:t> OR </a:t>
            </a:r>
            <a:r>
              <a:rPr lang="en-US" sz="1500">
                <a:solidFill>
                  <a:srgbClr val="000000"/>
                </a:solidFill>
                <a:latin typeface="Roboto Bold"/>
              </a:rPr>
              <a:t>BEST IF USED BY</a:t>
            </a:r>
            <a:r>
              <a:rPr lang="en-US" sz="1500">
                <a:solidFill>
                  <a:srgbClr val="000000"/>
                </a:solidFill>
                <a:latin typeface="Roboto"/>
              </a:rPr>
              <a:t> DATE</a:t>
            </a:r>
          </a:p>
        </p:txBody>
      </p:sp>
      <p:sp>
        <p:nvSpPr>
          <p:cNvPr id="18" name="TextBox 18"/>
          <p:cNvSpPr txBox="1"/>
          <p:nvPr/>
        </p:nvSpPr>
        <p:spPr>
          <a:xfrm>
            <a:off x="6996514" y="3377880"/>
            <a:ext cx="2172364" cy="975741"/>
          </a:xfrm>
          <a:prstGeom prst="rect">
            <a:avLst/>
          </a:prstGeom>
        </p:spPr>
        <p:txBody>
          <a:bodyPr lIns="0" tIns="0" rIns="0" bIns="0" rtlCol="0" anchor="t">
            <a:spAutoFit/>
          </a:bodyPr>
          <a:lstStyle/>
          <a:p>
            <a:pPr marL="219457" lvl="2" indent="-73152" algn="l">
              <a:lnSpc>
                <a:spcPts val="1344"/>
              </a:lnSpc>
              <a:buFont typeface="Arial"/>
              <a:buChar char="⚬"/>
            </a:pPr>
            <a:r>
              <a:rPr lang="en-US" sz="960">
                <a:solidFill>
                  <a:srgbClr val="000000"/>
                </a:solidFill>
                <a:latin typeface="Roboto"/>
              </a:rPr>
              <a:t>This is a quality date.</a:t>
            </a:r>
          </a:p>
          <a:p>
            <a:pPr marL="219457" lvl="2" indent="-73152" algn="l">
              <a:lnSpc>
                <a:spcPts val="1344"/>
              </a:lnSpc>
              <a:buFont typeface="Arial"/>
              <a:buChar char="⚬"/>
            </a:pPr>
            <a:r>
              <a:rPr lang="en-US" sz="960">
                <a:solidFill>
                  <a:srgbClr val="000000"/>
                </a:solidFill>
                <a:latin typeface="Roboto"/>
              </a:rPr>
              <a:t>Tells neighbors the date by which the product should be eaten for best flavor or quality.</a:t>
            </a:r>
          </a:p>
          <a:p>
            <a:pPr marL="219457" lvl="2" indent="-73152" algn="l">
              <a:lnSpc>
                <a:spcPts val="1344"/>
              </a:lnSpc>
              <a:buFont typeface="Arial"/>
              <a:buChar char="⚬"/>
            </a:pPr>
            <a:r>
              <a:rPr lang="en-US" sz="960">
                <a:solidFill>
                  <a:srgbClr val="000000"/>
                </a:solidFill>
                <a:latin typeface="Roboto Bold"/>
              </a:rPr>
              <a:t>Product is still safe to eat past this date.</a:t>
            </a:r>
          </a:p>
        </p:txBody>
      </p:sp>
      <p:sp>
        <p:nvSpPr>
          <p:cNvPr id="19" name="TextBox 19"/>
          <p:cNvSpPr txBox="1"/>
          <p:nvPr/>
        </p:nvSpPr>
        <p:spPr>
          <a:xfrm>
            <a:off x="359253" y="991416"/>
            <a:ext cx="8662827" cy="1440629"/>
          </a:xfrm>
          <a:prstGeom prst="rect">
            <a:avLst/>
          </a:prstGeom>
        </p:spPr>
        <p:txBody>
          <a:bodyPr lIns="0" tIns="0" rIns="0" bIns="0" rtlCol="0" anchor="t">
            <a:spAutoFit/>
          </a:bodyPr>
          <a:lstStyle/>
          <a:p>
            <a:pPr algn="ctr">
              <a:lnSpc>
                <a:spcPts val="5458"/>
              </a:lnSpc>
            </a:pPr>
            <a:r>
              <a:rPr lang="en-US" sz="6063">
                <a:solidFill>
                  <a:srgbClr val="181818"/>
                </a:solidFill>
                <a:latin typeface="Roboto Bold"/>
              </a:rPr>
              <a:t> FOOD PRODUCT DATING</a:t>
            </a:r>
          </a:p>
        </p:txBody>
      </p:sp>
      <p:sp>
        <p:nvSpPr>
          <p:cNvPr id="20" name="TextBox 20"/>
          <p:cNvSpPr txBox="1"/>
          <p:nvPr/>
        </p:nvSpPr>
        <p:spPr>
          <a:xfrm>
            <a:off x="5298521" y="6012940"/>
            <a:ext cx="4145482" cy="521624"/>
          </a:xfrm>
          <a:prstGeom prst="rect">
            <a:avLst/>
          </a:prstGeom>
        </p:spPr>
        <p:txBody>
          <a:bodyPr lIns="0" tIns="0" rIns="0" bIns="0" rtlCol="0" anchor="t">
            <a:spAutoFit/>
          </a:bodyPr>
          <a:lstStyle/>
          <a:p>
            <a:pPr algn="ctr">
              <a:lnSpc>
                <a:spcPts val="2132"/>
              </a:lnSpc>
            </a:pPr>
            <a:r>
              <a:rPr lang="en-US" sz="1200">
                <a:solidFill>
                  <a:srgbClr val="181818"/>
                </a:solidFill>
                <a:latin typeface="Roboto Bold Italics"/>
              </a:rPr>
              <a:t>*Over the counter (OTC) medications, baby food, and baby formula must be rejected if past expiration or use-by date.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8640" y="4116079"/>
            <a:ext cx="2194560" cy="2194560"/>
            <a:chOff x="0" y="0"/>
            <a:chExt cx="2926080" cy="2926080"/>
          </a:xfrm>
        </p:grpSpPr>
        <p:sp>
          <p:nvSpPr>
            <p:cNvPr id="3" name="Freeform 3"/>
            <p:cNvSpPr/>
            <p:nvPr/>
          </p:nvSpPr>
          <p:spPr>
            <a:xfrm>
              <a:off x="0" y="0"/>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3"/>
              <a:stretch>
                <a:fillRect/>
              </a:stretch>
            </a:blipFill>
          </p:spPr>
          <p:txBody>
            <a:bodyPr/>
            <a:lstStyle/>
            <a:p>
              <a:endParaRPr lang="en-US"/>
            </a:p>
          </p:txBody>
        </p:sp>
      </p:grpSp>
      <p:grpSp>
        <p:nvGrpSpPr>
          <p:cNvPr id="4" name="Group 4"/>
          <p:cNvGrpSpPr/>
          <p:nvPr/>
        </p:nvGrpSpPr>
        <p:grpSpPr>
          <a:xfrm>
            <a:off x="543065" y="1584960"/>
            <a:ext cx="2194560" cy="2194560"/>
            <a:chOff x="0" y="0"/>
            <a:chExt cx="2926080" cy="2926080"/>
          </a:xfrm>
        </p:grpSpPr>
        <p:sp>
          <p:nvSpPr>
            <p:cNvPr id="5" name="Freeform 5"/>
            <p:cNvSpPr/>
            <p:nvPr/>
          </p:nvSpPr>
          <p:spPr>
            <a:xfrm>
              <a:off x="0" y="0"/>
              <a:ext cx="2926080" cy="2926080"/>
            </a:xfrm>
            <a:custGeom>
              <a:avLst/>
              <a:gdLst/>
              <a:ahLst/>
              <a:cxnLst/>
              <a:rect l="l" t="t" r="r" b="b"/>
              <a:pathLst>
                <a:path w="2926080" h="2926080">
                  <a:moveTo>
                    <a:pt x="0" y="0"/>
                  </a:moveTo>
                  <a:lnTo>
                    <a:pt x="2926080" y="0"/>
                  </a:lnTo>
                  <a:lnTo>
                    <a:pt x="2926080" y="2926080"/>
                  </a:lnTo>
                  <a:lnTo>
                    <a:pt x="0" y="2926080"/>
                  </a:lnTo>
                  <a:lnTo>
                    <a:pt x="0" y="0"/>
                  </a:lnTo>
                  <a:close/>
                </a:path>
              </a:pathLst>
            </a:custGeom>
            <a:blipFill>
              <a:blip r:embed="rId4"/>
              <a:stretch>
                <a:fillRect l="-1152" r="-1152"/>
              </a:stretch>
            </a:blipFill>
          </p:spPr>
          <p:txBody>
            <a:bodyPr/>
            <a:lstStyle/>
            <a:p>
              <a:endParaRPr lang="en-US"/>
            </a:p>
          </p:txBody>
        </p:sp>
      </p:grpSp>
      <p:sp>
        <p:nvSpPr>
          <p:cNvPr id="6" name="TextBox 6"/>
          <p:cNvSpPr txBox="1"/>
          <p:nvPr/>
        </p:nvSpPr>
        <p:spPr>
          <a:xfrm>
            <a:off x="4303645" y="1947074"/>
            <a:ext cx="4604389" cy="493446"/>
          </a:xfrm>
          <a:prstGeom prst="rect">
            <a:avLst/>
          </a:prstGeom>
        </p:spPr>
        <p:txBody>
          <a:bodyPr lIns="0" tIns="0" rIns="0" bIns="0" rtlCol="0" anchor="t">
            <a:spAutoFit/>
          </a:bodyPr>
          <a:lstStyle/>
          <a:p>
            <a:pPr algn="l">
              <a:lnSpc>
                <a:spcPts val="3557"/>
              </a:lnSpc>
            </a:pPr>
            <a:r>
              <a:rPr lang="en-US" sz="3952" u="sng">
                <a:solidFill>
                  <a:srgbClr val="0000FF"/>
                </a:solidFill>
                <a:latin typeface="Roboto Bold"/>
                <a:hlinkClick r:id="rId5" tooltip="https://www.foodsafety.gov/keep-food-safe/foodkeeper-app"/>
              </a:rPr>
              <a:t>USDA FOODKEEPER</a:t>
            </a:r>
          </a:p>
        </p:txBody>
      </p:sp>
      <p:sp>
        <p:nvSpPr>
          <p:cNvPr id="7" name="TextBox 7"/>
          <p:cNvSpPr txBox="1"/>
          <p:nvPr/>
        </p:nvSpPr>
        <p:spPr>
          <a:xfrm>
            <a:off x="4303645" y="2698759"/>
            <a:ext cx="4604389" cy="835660"/>
          </a:xfrm>
          <a:prstGeom prst="rect">
            <a:avLst/>
          </a:prstGeom>
        </p:spPr>
        <p:txBody>
          <a:bodyPr lIns="0" tIns="0" rIns="0" bIns="0" rtlCol="0" anchor="t">
            <a:spAutoFit/>
          </a:bodyPr>
          <a:lstStyle/>
          <a:p>
            <a:pPr algn="ctr">
              <a:lnSpc>
                <a:spcPts val="2240"/>
              </a:lnSpc>
            </a:pPr>
            <a:r>
              <a:rPr lang="en-US" sz="1600">
                <a:solidFill>
                  <a:srgbClr val="181818"/>
                </a:solidFill>
                <a:latin typeface="Roboto"/>
              </a:rPr>
              <a:t>The FoodKeeper app is a tool to help reduce food waste by sharing storage methods that extend the shelf life of the foods and beverages.</a:t>
            </a:r>
          </a:p>
        </p:txBody>
      </p:sp>
      <p:sp>
        <p:nvSpPr>
          <p:cNvPr id="8" name="TextBox 8"/>
          <p:cNvSpPr txBox="1"/>
          <p:nvPr/>
        </p:nvSpPr>
        <p:spPr>
          <a:xfrm>
            <a:off x="4303645" y="4292439"/>
            <a:ext cx="4604389" cy="932332"/>
          </a:xfrm>
          <a:prstGeom prst="rect">
            <a:avLst/>
          </a:prstGeom>
        </p:spPr>
        <p:txBody>
          <a:bodyPr lIns="0" tIns="0" rIns="0" bIns="0" rtlCol="0" anchor="t">
            <a:spAutoFit/>
          </a:bodyPr>
          <a:lstStyle/>
          <a:p>
            <a:pPr algn="ctr">
              <a:lnSpc>
                <a:spcPts val="3733"/>
              </a:lnSpc>
            </a:pPr>
            <a:r>
              <a:rPr lang="en-US" sz="2666">
                <a:solidFill>
                  <a:srgbClr val="181818"/>
                </a:solidFill>
                <a:latin typeface="Roboto"/>
              </a:rPr>
              <a:t>Available for free on Android and iPhone</a:t>
            </a:r>
          </a:p>
        </p:txBody>
      </p:sp>
      <p:sp>
        <p:nvSpPr>
          <p:cNvPr id="9" name="TextBox 9"/>
          <p:cNvSpPr txBox="1"/>
          <p:nvPr/>
        </p:nvSpPr>
        <p:spPr>
          <a:xfrm>
            <a:off x="543065" y="3796039"/>
            <a:ext cx="2205710" cy="283210"/>
          </a:xfrm>
          <a:prstGeom prst="rect">
            <a:avLst/>
          </a:prstGeom>
        </p:spPr>
        <p:txBody>
          <a:bodyPr lIns="0" tIns="0" rIns="0" bIns="0" rtlCol="0" anchor="t">
            <a:spAutoFit/>
          </a:bodyPr>
          <a:lstStyle/>
          <a:p>
            <a:pPr algn="l">
              <a:lnSpc>
                <a:spcPts val="2240"/>
              </a:lnSpc>
            </a:pPr>
            <a:r>
              <a:rPr lang="en-US" sz="1600">
                <a:solidFill>
                  <a:srgbClr val="181818"/>
                </a:solidFill>
                <a:latin typeface="Roboto"/>
              </a:rPr>
              <a:t>Download for iPhone</a:t>
            </a:r>
          </a:p>
        </p:txBody>
      </p:sp>
      <p:sp>
        <p:nvSpPr>
          <p:cNvPr id="10" name="TextBox 10"/>
          <p:cNvSpPr txBox="1"/>
          <p:nvPr/>
        </p:nvSpPr>
        <p:spPr>
          <a:xfrm>
            <a:off x="548640" y="1264920"/>
            <a:ext cx="2745413" cy="283210"/>
          </a:xfrm>
          <a:prstGeom prst="rect">
            <a:avLst/>
          </a:prstGeom>
        </p:spPr>
        <p:txBody>
          <a:bodyPr lIns="0" tIns="0" rIns="0" bIns="0" rtlCol="0" anchor="t">
            <a:spAutoFit/>
          </a:bodyPr>
          <a:lstStyle/>
          <a:p>
            <a:pPr algn="l">
              <a:lnSpc>
                <a:spcPts val="2240"/>
              </a:lnSpc>
            </a:pPr>
            <a:r>
              <a:rPr lang="en-US" sz="1600">
                <a:solidFill>
                  <a:srgbClr val="181818"/>
                </a:solidFill>
                <a:latin typeface="Roboto"/>
              </a:rPr>
              <a:t>Download for Android</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579762">
            <a:off x="7793418" y="-15611"/>
            <a:ext cx="7236407" cy="7648108"/>
            <a:chOff x="0" y="0"/>
            <a:chExt cx="9648543" cy="10197477"/>
          </a:xfrm>
          <a:solidFill>
            <a:srgbClr val="004D28"/>
          </a:solidFill>
        </p:grpSpPr>
        <p:sp>
          <p:nvSpPr>
            <p:cNvPr id="3" name="Freeform 3"/>
            <p:cNvSpPr/>
            <p:nvPr/>
          </p:nvSpPr>
          <p:spPr>
            <a:xfrm flipH="1">
              <a:off x="0" y="0"/>
              <a:ext cx="9648489" cy="10197465"/>
            </a:xfrm>
            <a:custGeom>
              <a:avLst/>
              <a:gdLst/>
              <a:ahLst/>
              <a:cxnLst/>
              <a:rect l="l" t="t" r="r" b="b"/>
              <a:pathLst>
                <a:path w="9648489" h="10197465">
                  <a:moveTo>
                    <a:pt x="9648489" y="0"/>
                  </a:moveTo>
                  <a:lnTo>
                    <a:pt x="0" y="0"/>
                  </a:lnTo>
                  <a:lnTo>
                    <a:pt x="0" y="10197465"/>
                  </a:lnTo>
                  <a:lnTo>
                    <a:pt x="9648489" y="10197465"/>
                  </a:lnTo>
                  <a:lnTo>
                    <a:pt x="9648489" y="0"/>
                  </a:lnTo>
                  <a:close/>
                </a:path>
              </a:pathLst>
            </a:custGeom>
            <a:grpFill/>
            <a:ln w="12700">
              <a:solidFill>
                <a:srgbClr val="000000"/>
              </a:solidFill>
            </a:ln>
          </p:spPr>
          <p:txBody>
            <a:bodyPr/>
            <a:lstStyle/>
            <a:p>
              <a:endParaRPr lang="en-US"/>
            </a:p>
          </p:txBody>
        </p:sp>
      </p:grpSp>
      <p:sp>
        <p:nvSpPr>
          <p:cNvPr id="4" name="TextBox 4"/>
          <p:cNvSpPr txBox="1"/>
          <p:nvPr/>
        </p:nvSpPr>
        <p:spPr>
          <a:xfrm>
            <a:off x="585042" y="777031"/>
            <a:ext cx="3762147" cy="754278"/>
          </a:xfrm>
          <a:prstGeom prst="rect">
            <a:avLst/>
          </a:prstGeom>
        </p:spPr>
        <p:txBody>
          <a:bodyPr lIns="0" tIns="0" rIns="0" bIns="0" rtlCol="0" anchor="t">
            <a:spAutoFit/>
          </a:bodyPr>
          <a:lstStyle/>
          <a:p>
            <a:pPr algn="ctr">
              <a:lnSpc>
                <a:spcPts val="5441"/>
              </a:lnSpc>
            </a:pPr>
            <a:r>
              <a:rPr lang="en-US" sz="6045">
                <a:solidFill>
                  <a:srgbClr val="181818"/>
                </a:solidFill>
                <a:latin typeface="Roboto Bold"/>
              </a:rPr>
              <a:t>OUTLINE</a:t>
            </a:r>
          </a:p>
        </p:txBody>
      </p:sp>
      <p:sp>
        <p:nvSpPr>
          <p:cNvPr id="5" name="TextBox 5"/>
          <p:cNvSpPr txBox="1"/>
          <p:nvPr/>
        </p:nvSpPr>
        <p:spPr>
          <a:xfrm>
            <a:off x="501534" y="1649782"/>
            <a:ext cx="4375266" cy="5180965"/>
          </a:xfrm>
          <a:prstGeom prst="rect">
            <a:avLst/>
          </a:prstGeom>
        </p:spPr>
        <p:txBody>
          <a:bodyPr lIns="0" tIns="0" rIns="0" bIns="0" rtlCol="0" anchor="t">
            <a:spAutoFit/>
          </a:bodyPr>
          <a:lstStyle/>
          <a:p>
            <a:pPr marL="365760" lvl="2" indent="-121920" algn="l">
              <a:lnSpc>
                <a:spcPts val="3200"/>
              </a:lnSpc>
              <a:buFont typeface="Arial"/>
              <a:buChar char="⚬"/>
            </a:pPr>
            <a:r>
              <a:rPr lang="en-US" sz="1600">
                <a:solidFill>
                  <a:srgbClr val="181818"/>
                </a:solidFill>
                <a:latin typeface="Roboto Bold"/>
              </a:rPr>
              <a:t>How Food Becomes Unsafe</a:t>
            </a:r>
          </a:p>
          <a:p>
            <a:pPr marL="822960" lvl="3" indent="-205740" algn="l">
              <a:lnSpc>
                <a:spcPts val="3200"/>
              </a:lnSpc>
              <a:buFont typeface="Arial"/>
              <a:buChar char="￭"/>
            </a:pPr>
            <a:r>
              <a:rPr lang="en-US" sz="1600">
                <a:solidFill>
                  <a:srgbClr val="181818"/>
                </a:solidFill>
                <a:latin typeface="Roboto"/>
              </a:rPr>
              <a:t>Hazards from the environment</a:t>
            </a:r>
          </a:p>
          <a:p>
            <a:pPr marL="822960" lvl="3" indent="-205740" algn="l">
              <a:lnSpc>
                <a:spcPts val="3200"/>
              </a:lnSpc>
              <a:buFont typeface="Arial"/>
              <a:buChar char="￭"/>
            </a:pPr>
            <a:r>
              <a:rPr lang="en-US" sz="1600">
                <a:solidFill>
                  <a:srgbClr val="181818"/>
                </a:solidFill>
                <a:latin typeface="Roboto"/>
              </a:rPr>
              <a:t>How people can make food unsafe</a:t>
            </a:r>
          </a:p>
          <a:p>
            <a:pPr marL="822960" lvl="3" indent="-205740" algn="l">
              <a:lnSpc>
                <a:spcPts val="3200"/>
              </a:lnSpc>
              <a:buFont typeface="Arial"/>
              <a:buChar char="￭"/>
            </a:pPr>
            <a:r>
              <a:rPr lang="en-US" sz="1600">
                <a:solidFill>
                  <a:srgbClr val="181818"/>
                </a:solidFill>
                <a:latin typeface="Roboto"/>
              </a:rPr>
              <a:t>Understanding food allergies</a:t>
            </a:r>
          </a:p>
          <a:p>
            <a:pPr marL="365760" lvl="2" indent="-121920" algn="l">
              <a:lnSpc>
                <a:spcPts val="3200"/>
              </a:lnSpc>
              <a:buFont typeface="Arial"/>
              <a:buChar char="⚬"/>
            </a:pPr>
            <a:r>
              <a:rPr lang="en-US" sz="1600">
                <a:solidFill>
                  <a:srgbClr val="181818"/>
                </a:solidFill>
                <a:latin typeface="Roboto Bold"/>
              </a:rPr>
              <a:t>How to Keep Food Safe</a:t>
            </a:r>
          </a:p>
          <a:p>
            <a:pPr marL="822960" lvl="3" indent="-205740" algn="l">
              <a:lnSpc>
                <a:spcPts val="3200"/>
              </a:lnSpc>
              <a:buFont typeface="Arial"/>
              <a:buChar char="￭"/>
            </a:pPr>
            <a:r>
              <a:rPr lang="en-US" sz="1600">
                <a:solidFill>
                  <a:srgbClr val="181818"/>
                </a:solidFill>
                <a:latin typeface="Roboto"/>
              </a:rPr>
              <a:t>Practicing good personal hygiene</a:t>
            </a:r>
          </a:p>
          <a:p>
            <a:pPr marL="822960" lvl="3" indent="-205740" algn="l">
              <a:lnSpc>
                <a:spcPts val="3200"/>
              </a:lnSpc>
              <a:buFont typeface="Arial"/>
              <a:buChar char="￭"/>
            </a:pPr>
            <a:r>
              <a:rPr lang="en-US" sz="1600">
                <a:solidFill>
                  <a:srgbClr val="181818"/>
                </a:solidFill>
                <a:latin typeface="Roboto"/>
              </a:rPr>
              <a:t>Receiving, transporting, and storing </a:t>
            </a:r>
          </a:p>
          <a:p>
            <a:pPr marL="822960" lvl="3" indent="-205740" algn="l">
              <a:lnSpc>
                <a:spcPts val="3200"/>
              </a:lnSpc>
              <a:buFont typeface="Arial"/>
              <a:buChar char="￭"/>
            </a:pPr>
            <a:r>
              <a:rPr lang="en-US" sz="1600">
                <a:solidFill>
                  <a:srgbClr val="181818"/>
                </a:solidFill>
                <a:latin typeface="Roboto"/>
              </a:rPr>
              <a:t>Quality control </a:t>
            </a:r>
          </a:p>
          <a:p>
            <a:pPr marL="822960" lvl="3" indent="-205740" algn="l">
              <a:lnSpc>
                <a:spcPts val="3200"/>
              </a:lnSpc>
              <a:buFont typeface="Arial"/>
              <a:buChar char="￭"/>
            </a:pPr>
            <a:r>
              <a:rPr lang="en-US" sz="1600">
                <a:solidFill>
                  <a:srgbClr val="181818"/>
                </a:solidFill>
                <a:latin typeface="Roboto"/>
              </a:rPr>
              <a:t>Repacking food </a:t>
            </a:r>
          </a:p>
          <a:p>
            <a:pPr marL="365760" lvl="2" indent="-121920" algn="l">
              <a:lnSpc>
                <a:spcPts val="3200"/>
              </a:lnSpc>
              <a:buFont typeface="Arial"/>
              <a:buChar char="⚬"/>
            </a:pPr>
            <a:r>
              <a:rPr lang="en-US" sz="1600">
                <a:solidFill>
                  <a:srgbClr val="181818"/>
                </a:solidFill>
                <a:latin typeface="Roboto Bold"/>
              </a:rPr>
              <a:t>Maintaining a Clean Space</a:t>
            </a:r>
          </a:p>
          <a:p>
            <a:pPr marL="822960" lvl="3" indent="-205740" algn="l">
              <a:lnSpc>
                <a:spcPts val="3200"/>
              </a:lnSpc>
              <a:buFont typeface="Arial"/>
              <a:buChar char="￭"/>
            </a:pPr>
            <a:r>
              <a:rPr lang="en-US" sz="1600">
                <a:solidFill>
                  <a:srgbClr val="181818"/>
                </a:solidFill>
                <a:latin typeface="Roboto"/>
              </a:rPr>
              <a:t>Cleaning and sanitizing</a:t>
            </a:r>
          </a:p>
          <a:p>
            <a:pPr marL="822960" lvl="3" indent="-205740" algn="l">
              <a:lnSpc>
                <a:spcPts val="3200"/>
              </a:lnSpc>
              <a:buFont typeface="Arial"/>
              <a:buChar char="￭"/>
            </a:pPr>
            <a:r>
              <a:rPr lang="en-US" sz="1600">
                <a:solidFill>
                  <a:srgbClr val="181818"/>
                </a:solidFill>
                <a:latin typeface="Roboto"/>
              </a:rPr>
              <a:t>Pest control</a:t>
            </a:r>
          </a:p>
          <a:p>
            <a:pPr marL="365760" lvl="2" indent="-121920" algn="l">
              <a:lnSpc>
                <a:spcPts val="3200"/>
              </a:lnSpc>
              <a:buFont typeface="Arial"/>
              <a:buChar char="⚬"/>
            </a:pPr>
            <a:r>
              <a:rPr lang="en-US" sz="1600">
                <a:solidFill>
                  <a:srgbClr val="181818"/>
                </a:solidFill>
                <a:latin typeface="Roboto Bold"/>
              </a:rPr>
              <a:t>Preparing for a Monitoring Visit</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3501" y="3146657"/>
            <a:ext cx="1108038" cy="1108038"/>
          </a:xfrm>
          <a:custGeom>
            <a:avLst/>
            <a:gdLst/>
            <a:ahLst/>
            <a:cxnLst/>
            <a:rect l="l" t="t" r="r" b="b"/>
            <a:pathLst>
              <a:path w="1108038" h="1108038">
                <a:moveTo>
                  <a:pt x="0" y="0"/>
                </a:moveTo>
                <a:lnTo>
                  <a:pt x="1108038" y="0"/>
                </a:lnTo>
                <a:lnTo>
                  <a:pt x="1108038" y="1108038"/>
                </a:lnTo>
                <a:lnTo>
                  <a:pt x="0" y="1108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77501" y="4425408"/>
            <a:ext cx="1120038" cy="1120038"/>
          </a:xfrm>
          <a:custGeom>
            <a:avLst/>
            <a:gdLst/>
            <a:ahLst/>
            <a:cxnLst/>
            <a:rect l="l" t="t" r="r" b="b"/>
            <a:pathLst>
              <a:path w="1120038" h="1120038">
                <a:moveTo>
                  <a:pt x="0" y="0"/>
                </a:moveTo>
                <a:lnTo>
                  <a:pt x="1120038" y="0"/>
                </a:lnTo>
                <a:lnTo>
                  <a:pt x="1120038" y="1120038"/>
                </a:lnTo>
                <a:lnTo>
                  <a:pt x="0" y="11200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04647" y="5716158"/>
            <a:ext cx="1065745" cy="1065745"/>
          </a:xfrm>
          <a:custGeom>
            <a:avLst/>
            <a:gdLst/>
            <a:ahLst/>
            <a:cxnLst/>
            <a:rect l="l" t="t" r="r" b="b"/>
            <a:pathLst>
              <a:path w="1065745" h="1065745">
                <a:moveTo>
                  <a:pt x="0" y="0"/>
                </a:moveTo>
                <a:lnTo>
                  <a:pt x="1065746" y="0"/>
                </a:lnTo>
                <a:lnTo>
                  <a:pt x="1065746" y="1065746"/>
                </a:lnTo>
                <a:lnTo>
                  <a:pt x="0" y="1065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359592" y="639988"/>
            <a:ext cx="8662488" cy="1897069"/>
          </a:xfrm>
          <a:prstGeom prst="rect">
            <a:avLst/>
          </a:prstGeom>
        </p:spPr>
        <p:txBody>
          <a:bodyPr lIns="0" tIns="0" rIns="0" bIns="0" rtlCol="0" anchor="t">
            <a:spAutoFit/>
          </a:bodyPr>
          <a:lstStyle/>
          <a:p>
            <a:pPr algn="ctr">
              <a:lnSpc>
                <a:spcPts val="7363"/>
              </a:lnSpc>
            </a:pPr>
            <a:r>
              <a:rPr lang="en-US" sz="7218">
                <a:solidFill>
                  <a:srgbClr val="181818"/>
                </a:solidFill>
                <a:latin typeface="Roboto Bold"/>
              </a:rPr>
              <a:t>FIRST-EXPIRED, FIRST-OUT (FEFO)</a:t>
            </a:r>
          </a:p>
        </p:txBody>
      </p:sp>
      <p:sp>
        <p:nvSpPr>
          <p:cNvPr id="6" name="TextBox 6"/>
          <p:cNvSpPr txBox="1"/>
          <p:nvPr/>
        </p:nvSpPr>
        <p:spPr>
          <a:xfrm>
            <a:off x="1495796" y="3583204"/>
            <a:ext cx="5907173" cy="369188"/>
          </a:xfrm>
          <a:prstGeom prst="rect">
            <a:avLst/>
          </a:prstGeom>
        </p:spPr>
        <p:txBody>
          <a:bodyPr lIns="0" tIns="0" rIns="0" bIns="0" rtlCol="0" anchor="t">
            <a:spAutoFit/>
          </a:bodyPr>
          <a:lstStyle/>
          <a:p>
            <a:pPr algn="just">
              <a:lnSpc>
                <a:spcPts val="2645"/>
              </a:lnSpc>
            </a:pPr>
            <a:r>
              <a:rPr lang="en-US" sz="2939">
                <a:solidFill>
                  <a:srgbClr val="181818"/>
                </a:solidFill>
                <a:latin typeface="Roboto"/>
              </a:rPr>
              <a:t>Check the dates and label cases</a:t>
            </a:r>
          </a:p>
        </p:txBody>
      </p:sp>
      <p:sp>
        <p:nvSpPr>
          <p:cNvPr id="7" name="TextBox 7"/>
          <p:cNvSpPr txBox="1"/>
          <p:nvPr/>
        </p:nvSpPr>
        <p:spPr>
          <a:xfrm>
            <a:off x="1495796" y="4929122"/>
            <a:ext cx="8012508" cy="274602"/>
          </a:xfrm>
          <a:prstGeom prst="rect">
            <a:avLst/>
          </a:prstGeom>
        </p:spPr>
        <p:txBody>
          <a:bodyPr lIns="0" tIns="0" rIns="0" bIns="0" rtlCol="0" anchor="t">
            <a:spAutoFit/>
          </a:bodyPr>
          <a:lstStyle/>
          <a:p>
            <a:pPr algn="just">
              <a:lnSpc>
                <a:spcPts val="1984"/>
              </a:lnSpc>
            </a:pPr>
            <a:r>
              <a:rPr lang="en-US" sz="2205">
                <a:solidFill>
                  <a:srgbClr val="181818"/>
                </a:solidFill>
                <a:latin typeface="Roboto"/>
              </a:rPr>
              <a:t>Store food with the earliest date in front of food with later dates.</a:t>
            </a:r>
          </a:p>
        </p:txBody>
      </p:sp>
      <p:sp>
        <p:nvSpPr>
          <p:cNvPr id="8" name="TextBox 8"/>
          <p:cNvSpPr txBox="1"/>
          <p:nvPr/>
        </p:nvSpPr>
        <p:spPr>
          <a:xfrm>
            <a:off x="1495796" y="6203849"/>
            <a:ext cx="7812092" cy="369044"/>
          </a:xfrm>
          <a:prstGeom prst="rect">
            <a:avLst/>
          </a:prstGeom>
        </p:spPr>
        <p:txBody>
          <a:bodyPr lIns="0" tIns="0" rIns="0" bIns="0" rtlCol="0" anchor="t">
            <a:spAutoFit/>
          </a:bodyPr>
          <a:lstStyle/>
          <a:p>
            <a:pPr algn="just">
              <a:lnSpc>
                <a:spcPts val="2638"/>
              </a:lnSpc>
            </a:pPr>
            <a:r>
              <a:rPr lang="en-US" sz="2932">
                <a:solidFill>
                  <a:srgbClr val="181818"/>
                </a:solidFill>
                <a:latin typeface="Roboto"/>
              </a:rPr>
              <a:t>Use the food stored in the front first.</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89927" y="2797098"/>
            <a:ext cx="1044116" cy="1044112"/>
            <a:chOff x="0" y="0"/>
            <a:chExt cx="1392155" cy="1392149"/>
          </a:xfrm>
        </p:grpSpPr>
        <p:sp>
          <p:nvSpPr>
            <p:cNvPr id="3" name="Freeform 3"/>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r="1" b="1"/>
              </a:stretch>
            </a:blipFill>
          </p:spPr>
          <p:txBody>
            <a:bodyPr/>
            <a:lstStyle/>
            <a:p>
              <a:endParaRPr lang="en-US"/>
            </a:p>
          </p:txBody>
        </p:sp>
      </p:grpSp>
      <p:grpSp>
        <p:nvGrpSpPr>
          <p:cNvPr id="4" name="Group 4"/>
          <p:cNvGrpSpPr/>
          <p:nvPr/>
        </p:nvGrpSpPr>
        <p:grpSpPr>
          <a:xfrm>
            <a:off x="3747170" y="5513548"/>
            <a:ext cx="1044116" cy="1044112"/>
            <a:chOff x="0" y="0"/>
            <a:chExt cx="1392155" cy="1392149"/>
          </a:xfrm>
        </p:grpSpPr>
        <p:sp>
          <p:nvSpPr>
            <p:cNvPr id="5" name="Freeform 5"/>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4"/>
              <a:stretch>
                <a:fillRect l="-49609" r="-49608" b="1"/>
              </a:stretch>
            </a:blipFill>
          </p:spPr>
          <p:txBody>
            <a:bodyPr/>
            <a:lstStyle/>
            <a:p>
              <a:endParaRPr lang="en-US"/>
            </a:p>
          </p:txBody>
        </p:sp>
      </p:grpSp>
      <p:grpSp>
        <p:nvGrpSpPr>
          <p:cNvPr id="6" name="Group 6"/>
          <p:cNvGrpSpPr/>
          <p:nvPr/>
        </p:nvGrpSpPr>
        <p:grpSpPr>
          <a:xfrm>
            <a:off x="3789927" y="4021575"/>
            <a:ext cx="1044116" cy="1044112"/>
            <a:chOff x="0" y="0"/>
            <a:chExt cx="1392155" cy="1392149"/>
          </a:xfrm>
        </p:grpSpPr>
        <p:sp>
          <p:nvSpPr>
            <p:cNvPr id="7" name="Freeform 7"/>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5"/>
              <a:stretch>
                <a:fillRect l="-24999" r="-24997" b="1"/>
              </a:stretch>
            </a:blipFill>
          </p:spPr>
          <p:txBody>
            <a:bodyPr/>
            <a:lstStyle/>
            <a:p>
              <a:endParaRPr lang="en-US"/>
            </a:p>
          </p:txBody>
        </p:sp>
      </p:grpSp>
      <p:grpSp>
        <p:nvGrpSpPr>
          <p:cNvPr id="8" name="Group 8"/>
          <p:cNvGrpSpPr/>
          <p:nvPr/>
        </p:nvGrpSpPr>
        <p:grpSpPr>
          <a:xfrm>
            <a:off x="7649224" y="2797098"/>
            <a:ext cx="1133263" cy="1133258"/>
            <a:chOff x="0" y="0"/>
            <a:chExt cx="1511017" cy="1511010"/>
          </a:xfrm>
        </p:grpSpPr>
        <p:sp>
          <p:nvSpPr>
            <p:cNvPr id="9" name="Freeform 9"/>
            <p:cNvSpPr/>
            <p:nvPr/>
          </p:nvSpPr>
          <p:spPr>
            <a:xfrm>
              <a:off x="0" y="0"/>
              <a:ext cx="1511046" cy="1511046"/>
            </a:xfrm>
            <a:custGeom>
              <a:avLst/>
              <a:gdLst/>
              <a:ahLst/>
              <a:cxnLst/>
              <a:rect l="l" t="t" r="r" b="b"/>
              <a:pathLst>
                <a:path w="1511046" h="1511046">
                  <a:moveTo>
                    <a:pt x="1511046" y="755523"/>
                  </a:moveTo>
                  <a:cubicBezTo>
                    <a:pt x="1511046" y="1172718"/>
                    <a:pt x="1172845" y="1511046"/>
                    <a:pt x="755523" y="1511046"/>
                  </a:cubicBezTo>
                  <a:cubicBezTo>
                    <a:pt x="338201" y="1511046"/>
                    <a:pt x="0" y="1172718"/>
                    <a:pt x="0" y="755523"/>
                  </a:cubicBezTo>
                  <a:cubicBezTo>
                    <a:pt x="0" y="338328"/>
                    <a:pt x="338201" y="0"/>
                    <a:pt x="755523" y="0"/>
                  </a:cubicBezTo>
                  <a:cubicBezTo>
                    <a:pt x="1172845" y="0"/>
                    <a:pt x="1511046" y="338201"/>
                    <a:pt x="1511046" y="755523"/>
                  </a:cubicBezTo>
                  <a:close/>
                </a:path>
              </a:pathLst>
            </a:custGeom>
            <a:blipFill>
              <a:blip r:embed="rId6"/>
              <a:stretch>
                <a:fillRect l="-16573" r="-16572" b="2"/>
              </a:stretch>
            </a:blipFill>
          </p:spPr>
          <p:txBody>
            <a:bodyPr/>
            <a:lstStyle/>
            <a:p>
              <a:endParaRPr lang="en-US"/>
            </a:p>
          </p:txBody>
        </p:sp>
      </p:grpSp>
      <p:grpSp>
        <p:nvGrpSpPr>
          <p:cNvPr id="10" name="Group 10"/>
          <p:cNvGrpSpPr/>
          <p:nvPr/>
        </p:nvGrpSpPr>
        <p:grpSpPr>
          <a:xfrm>
            <a:off x="7649224" y="4021575"/>
            <a:ext cx="1133263" cy="1133258"/>
            <a:chOff x="0" y="0"/>
            <a:chExt cx="1511017" cy="1511010"/>
          </a:xfrm>
        </p:grpSpPr>
        <p:sp>
          <p:nvSpPr>
            <p:cNvPr id="11" name="Freeform 11"/>
            <p:cNvSpPr/>
            <p:nvPr/>
          </p:nvSpPr>
          <p:spPr>
            <a:xfrm>
              <a:off x="0" y="0"/>
              <a:ext cx="1511046" cy="1511046"/>
            </a:xfrm>
            <a:custGeom>
              <a:avLst/>
              <a:gdLst/>
              <a:ahLst/>
              <a:cxnLst/>
              <a:rect l="l" t="t" r="r" b="b"/>
              <a:pathLst>
                <a:path w="1511046" h="1511046">
                  <a:moveTo>
                    <a:pt x="1511046" y="755523"/>
                  </a:moveTo>
                  <a:cubicBezTo>
                    <a:pt x="1511046" y="1172718"/>
                    <a:pt x="1172845" y="1511046"/>
                    <a:pt x="755523" y="1511046"/>
                  </a:cubicBezTo>
                  <a:cubicBezTo>
                    <a:pt x="338201" y="1511046"/>
                    <a:pt x="0" y="1172718"/>
                    <a:pt x="0" y="755523"/>
                  </a:cubicBezTo>
                  <a:cubicBezTo>
                    <a:pt x="0" y="338328"/>
                    <a:pt x="338201" y="0"/>
                    <a:pt x="755523" y="0"/>
                  </a:cubicBezTo>
                  <a:cubicBezTo>
                    <a:pt x="1172845" y="0"/>
                    <a:pt x="1511046" y="338201"/>
                    <a:pt x="1511046" y="755523"/>
                  </a:cubicBezTo>
                  <a:close/>
                </a:path>
              </a:pathLst>
            </a:custGeom>
            <a:blipFill>
              <a:blip r:embed="rId7"/>
              <a:stretch>
                <a:fillRect t="-2500" r="1" b="-2497"/>
              </a:stretch>
            </a:blipFill>
          </p:spPr>
          <p:txBody>
            <a:bodyPr/>
            <a:lstStyle/>
            <a:p>
              <a:endParaRPr lang="en-US"/>
            </a:p>
          </p:txBody>
        </p:sp>
      </p:grpSp>
      <p:sp>
        <p:nvSpPr>
          <p:cNvPr id="12" name="TextBox 12"/>
          <p:cNvSpPr txBox="1"/>
          <p:nvPr/>
        </p:nvSpPr>
        <p:spPr>
          <a:xfrm>
            <a:off x="195547" y="3070874"/>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SEVERE DENTS</a:t>
            </a:r>
          </a:p>
        </p:txBody>
      </p:sp>
      <p:sp>
        <p:nvSpPr>
          <p:cNvPr id="13" name="TextBox 13"/>
          <p:cNvSpPr txBox="1"/>
          <p:nvPr/>
        </p:nvSpPr>
        <p:spPr>
          <a:xfrm>
            <a:off x="4720478" y="3140365"/>
            <a:ext cx="2828685" cy="349148"/>
          </a:xfrm>
          <a:prstGeom prst="rect">
            <a:avLst/>
          </a:prstGeom>
        </p:spPr>
        <p:txBody>
          <a:bodyPr lIns="0" tIns="0" rIns="0" bIns="0" rtlCol="0" anchor="t">
            <a:spAutoFit/>
          </a:bodyPr>
          <a:lstStyle/>
          <a:p>
            <a:pPr algn="r">
              <a:lnSpc>
                <a:spcPts val="2400"/>
              </a:lnSpc>
            </a:pPr>
            <a:r>
              <a:rPr lang="en-US" sz="2666">
                <a:solidFill>
                  <a:srgbClr val="181818"/>
                </a:solidFill>
                <a:latin typeface="Roboto Bold"/>
              </a:rPr>
              <a:t>SWOLLEN </a:t>
            </a:r>
          </a:p>
        </p:txBody>
      </p:sp>
      <p:sp>
        <p:nvSpPr>
          <p:cNvPr id="14" name="TextBox 14"/>
          <p:cNvSpPr txBox="1"/>
          <p:nvPr/>
        </p:nvSpPr>
        <p:spPr>
          <a:xfrm>
            <a:off x="5179767" y="4498596"/>
            <a:ext cx="2369398" cy="328879"/>
          </a:xfrm>
          <a:prstGeom prst="rect">
            <a:avLst/>
          </a:prstGeom>
        </p:spPr>
        <p:txBody>
          <a:bodyPr lIns="0" tIns="0" rIns="0" bIns="0" rtlCol="0" anchor="t">
            <a:spAutoFit/>
          </a:bodyPr>
          <a:lstStyle/>
          <a:p>
            <a:pPr algn="r">
              <a:lnSpc>
                <a:spcPts val="2370"/>
              </a:lnSpc>
            </a:pPr>
            <a:r>
              <a:rPr lang="en-US" sz="2633">
                <a:solidFill>
                  <a:srgbClr val="181818"/>
                </a:solidFill>
                <a:latin typeface="Roboto Bold"/>
              </a:rPr>
              <a:t>RUST</a:t>
            </a:r>
          </a:p>
        </p:txBody>
      </p:sp>
      <p:sp>
        <p:nvSpPr>
          <p:cNvPr id="15" name="TextBox 15"/>
          <p:cNvSpPr txBox="1"/>
          <p:nvPr/>
        </p:nvSpPr>
        <p:spPr>
          <a:xfrm>
            <a:off x="4880283" y="4725847"/>
            <a:ext cx="2668881" cy="283464"/>
          </a:xfrm>
          <a:prstGeom prst="rect">
            <a:avLst/>
          </a:prstGeom>
        </p:spPr>
        <p:txBody>
          <a:bodyPr lIns="0" tIns="0" rIns="0" bIns="0" rtlCol="0" anchor="t">
            <a:spAutoFit/>
          </a:bodyPr>
          <a:lstStyle/>
          <a:p>
            <a:pPr algn="r">
              <a:lnSpc>
                <a:spcPts val="2226"/>
              </a:lnSpc>
            </a:pPr>
            <a:r>
              <a:rPr lang="en-US" sz="1589">
                <a:solidFill>
                  <a:srgbClr val="181818"/>
                </a:solidFill>
                <a:latin typeface="Roboto"/>
              </a:rPr>
              <a:t>that cannot be wiped off</a:t>
            </a:r>
          </a:p>
        </p:txBody>
      </p:sp>
      <p:sp>
        <p:nvSpPr>
          <p:cNvPr id="16" name="TextBox 16"/>
          <p:cNvSpPr txBox="1"/>
          <p:nvPr/>
        </p:nvSpPr>
        <p:spPr>
          <a:xfrm>
            <a:off x="1133942" y="3309391"/>
            <a:ext cx="2580209" cy="283693"/>
          </a:xfrm>
          <a:prstGeom prst="rect">
            <a:avLst/>
          </a:prstGeom>
        </p:spPr>
        <p:txBody>
          <a:bodyPr lIns="0" tIns="0" rIns="0" bIns="0" rtlCol="0" anchor="t">
            <a:spAutoFit/>
          </a:bodyPr>
          <a:lstStyle/>
          <a:p>
            <a:pPr algn="r">
              <a:lnSpc>
                <a:spcPts val="2211"/>
              </a:lnSpc>
            </a:pPr>
            <a:r>
              <a:rPr lang="en-US" sz="1579">
                <a:solidFill>
                  <a:srgbClr val="181818"/>
                </a:solidFill>
                <a:latin typeface="Roboto"/>
              </a:rPr>
              <a:t>in the seam, side, or top</a:t>
            </a:r>
          </a:p>
        </p:txBody>
      </p:sp>
      <p:sp>
        <p:nvSpPr>
          <p:cNvPr id="17" name="TextBox 17"/>
          <p:cNvSpPr txBox="1"/>
          <p:nvPr/>
        </p:nvSpPr>
        <p:spPr>
          <a:xfrm>
            <a:off x="2249645" y="4231602"/>
            <a:ext cx="1364128"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LABELS</a:t>
            </a:r>
          </a:p>
        </p:txBody>
      </p:sp>
      <p:sp>
        <p:nvSpPr>
          <p:cNvPr id="18" name="TextBox 18"/>
          <p:cNvSpPr txBox="1"/>
          <p:nvPr/>
        </p:nvSpPr>
        <p:spPr>
          <a:xfrm>
            <a:off x="250680" y="5836319"/>
            <a:ext cx="3420714" cy="559918"/>
          </a:xfrm>
          <a:prstGeom prst="rect">
            <a:avLst/>
          </a:prstGeom>
        </p:spPr>
        <p:txBody>
          <a:bodyPr lIns="0" tIns="0" rIns="0" bIns="0" rtlCol="0" anchor="t">
            <a:spAutoFit/>
          </a:bodyPr>
          <a:lstStyle/>
          <a:p>
            <a:pPr algn="r">
              <a:lnSpc>
                <a:spcPts val="2211"/>
              </a:lnSpc>
            </a:pPr>
            <a:r>
              <a:rPr lang="en-US" sz="1579">
                <a:solidFill>
                  <a:srgbClr val="181818"/>
                </a:solidFill>
                <a:latin typeface="Roboto"/>
              </a:rPr>
              <a:t>and visible signs of leaking (indicated by stained labels)</a:t>
            </a:r>
          </a:p>
        </p:txBody>
      </p:sp>
      <p:sp>
        <p:nvSpPr>
          <p:cNvPr id="19" name="TextBox 19"/>
          <p:cNvSpPr txBox="1"/>
          <p:nvPr/>
        </p:nvSpPr>
        <p:spPr>
          <a:xfrm>
            <a:off x="152790" y="5627365"/>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HOLES</a:t>
            </a:r>
          </a:p>
        </p:txBody>
      </p:sp>
      <p:sp>
        <p:nvSpPr>
          <p:cNvPr id="20" name="TextBox 20"/>
          <p:cNvSpPr txBox="1"/>
          <p:nvPr/>
        </p:nvSpPr>
        <p:spPr>
          <a:xfrm>
            <a:off x="326456" y="4505921"/>
            <a:ext cx="3420714" cy="559918"/>
          </a:xfrm>
          <a:prstGeom prst="rect">
            <a:avLst/>
          </a:prstGeom>
        </p:spPr>
        <p:txBody>
          <a:bodyPr lIns="0" tIns="0" rIns="0" bIns="0" rtlCol="0" anchor="t">
            <a:spAutoFit/>
          </a:bodyPr>
          <a:lstStyle/>
          <a:p>
            <a:pPr algn="r">
              <a:lnSpc>
                <a:spcPts val="2211"/>
              </a:lnSpc>
            </a:pPr>
            <a:r>
              <a:rPr lang="en-US" sz="1579">
                <a:solidFill>
                  <a:srgbClr val="181818"/>
                </a:solidFill>
                <a:latin typeface="Roboto"/>
              </a:rPr>
              <a:t>missing or unreadable labels due to stains or tears, no code dates</a:t>
            </a:r>
          </a:p>
        </p:txBody>
      </p:sp>
      <p:grpSp>
        <p:nvGrpSpPr>
          <p:cNvPr id="21" name="Group 21"/>
          <p:cNvGrpSpPr/>
          <p:nvPr/>
        </p:nvGrpSpPr>
        <p:grpSpPr>
          <a:xfrm>
            <a:off x="0" y="731520"/>
            <a:ext cx="9753600" cy="1636953"/>
            <a:chOff x="0" y="0"/>
            <a:chExt cx="13004800" cy="2182604"/>
          </a:xfrm>
          <a:solidFill>
            <a:srgbClr val="E3F2CF"/>
          </a:solidFill>
        </p:grpSpPr>
        <p:sp>
          <p:nvSpPr>
            <p:cNvPr id="22" name="Freeform 22"/>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23" name="TextBox 23"/>
          <p:cNvSpPr txBox="1"/>
          <p:nvPr/>
        </p:nvSpPr>
        <p:spPr>
          <a:xfrm>
            <a:off x="971113" y="902970"/>
            <a:ext cx="7811373" cy="1540441"/>
          </a:xfrm>
          <a:prstGeom prst="rect">
            <a:avLst/>
          </a:prstGeom>
        </p:spPr>
        <p:txBody>
          <a:bodyPr lIns="0" tIns="0" rIns="0" bIns="0" rtlCol="0" anchor="t">
            <a:spAutoFit/>
          </a:bodyPr>
          <a:lstStyle/>
          <a:p>
            <a:pPr algn="ctr">
              <a:lnSpc>
                <a:spcPts val="5790"/>
              </a:lnSpc>
            </a:pPr>
            <a:r>
              <a:rPr lang="en-US" sz="6432">
                <a:solidFill>
                  <a:srgbClr val="181818"/>
                </a:solidFill>
                <a:latin typeface="Roboto Bold"/>
              </a:rPr>
              <a:t>CHECKING CANS FOR DEFECTS</a:t>
            </a:r>
          </a:p>
        </p:txBody>
      </p:sp>
      <p:sp>
        <p:nvSpPr>
          <p:cNvPr id="24" name="TextBox 24"/>
          <p:cNvSpPr txBox="1"/>
          <p:nvPr/>
        </p:nvSpPr>
        <p:spPr>
          <a:xfrm>
            <a:off x="4880282" y="3362651"/>
            <a:ext cx="2668881" cy="283464"/>
          </a:xfrm>
          <a:prstGeom prst="rect">
            <a:avLst/>
          </a:prstGeom>
        </p:spPr>
        <p:txBody>
          <a:bodyPr lIns="0" tIns="0" rIns="0" bIns="0" rtlCol="0" anchor="t">
            <a:spAutoFit/>
          </a:bodyPr>
          <a:lstStyle/>
          <a:p>
            <a:pPr algn="r">
              <a:lnSpc>
                <a:spcPts val="2226"/>
              </a:lnSpc>
            </a:pPr>
            <a:r>
              <a:rPr lang="en-US" sz="1589">
                <a:solidFill>
                  <a:srgbClr val="181818"/>
                </a:solidFill>
                <a:latin typeface="Roboto"/>
              </a:rPr>
              <a:t>or bulging cans</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32684" y="2766654"/>
            <a:ext cx="1044116" cy="1044112"/>
            <a:chOff x="0" y="0"/>
            <a:chExt cx="1392155" cy="1392149"/>
          </a:xfrm>
        </p:grpSpPr>
        <p:sp>
          <p:nvSpPr>
            <p:cNvPr id="3" name="Freeform 3"/>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8045" t="-89036" r="-178624" b="-192979"/>
              </a:stretch>
            </a:blipFill>
          </p:spPr>
          <p:txBody>
            <a:bodyPr/>
            <a:lstStyle/>
            <a:p>
              <a:endParaRPr lang="en-US"/>
            </a:p>
          </p:txBody>
        </p:sp>
      </p:grpSp>
      <p:grpSp>
        <p:nvGrpSpPr>
          <p:cNvPr id="4" name="Group 4"/>
          <p:cNvGrpSpPr/>
          <p:nvPr/>
        </p:nvGrpSpPr>
        <p:grpSpPr>
          <a:xfrm>
            <a:off x="3832684" y="5196644"/>
            <a:ext cx="1044116" cy="1044112"/>
            <a:chOff x="0" y="0"/>
            <a:chExt cx="1392155" cy="1392149"/>
          </a:xfrm>
        </p:grpSpPr>
        <p:sp>
          <p:nvSpPr>
            <p:cNvPr id="5" name="Freeform 5"/>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8045" t="-258083" r="-213678" b="-70645"/>
              </a:stretch>
            </a:blipFill>
          </p:spPr>
          <p:txBody>
            <a:bodyPr/>
            <a:lstStyle/>
            <a:p>
              <a:endParaRPr lang="en-US"/>
            </a:p>
          </p:txBody>
        </p:sp>
      </p:grpSp>
      <p:grpSp>
        <p:nvGrpSpPr>
          <p:cNvPr id="6" name="Group 6"/>
          <p:cNvGrpSpPr/>
          <p:nvPr/>
        </p:nvGrpSpPr>
        <p:grpSpPr>
          <a:xfrm>
            <a:off x="3832684" y="3981649"/>
            <a:ext cx="1044116" cy="1044112"/>
            <a:chOff x="0" y="0"/>
            <a:chExt cx="1392155" cy="1392149"/>
          </a:xfrm>
        </p:grpSpPr>
        <p:sp>
          <p:nvSpPr>
            <p:cNvPr id="7" name="Freeform 7"/>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3447" t="-184428" r="-212478" b="-136574"/>
              </a:stretch>
            </a:blipFill>
          </p:spPr>
          <p:txBody>
            <a:bodyPr/>
            <a:lstStyle/>
            <a:p>
              <a:endParaRPr lang="en-US"/>
            </a:p>
          </p:txBody>
        </p:sp>
      </p:grpSp>
      <p:grpSp>
        <p:nvGrpSpPr>
          <p:cNvPr id="8" name="Group 8"/>
          <p:cNvGrpSpPr/>
          <p:nvPr/>
        </p:nvGrpSpPr>
        <p:grpSpPr>
          <a:xfrm>
            <a:off x="8037035" y="5080814"/>
            <a:ext cx="1133263" cy="1133258"/>
            <a:chOff x="0" y="0"/>
            <a:chExt cx="1511017" cy="1511010"/>
          </a:xfrm>
        </p:grpSpPr>
        <p:sp>
          <p:nvSpPr>
            <p:cNvPr id="9" name="Freeform 9"/>
            <p:cNvSpPr/>
            <p:nvPr/>
          </p:nvSpPr>
          <p:spPr>
            <a:xfrm>
              <a:off x="0" y="0"/>
              <a:ext cx="1511046" cy="1511046"/>
            </a:xfrm>
            <a:custGeom>
              <a:avLst/>
              <a:gdLst/>
              <a:ahLst/>
              <a:cxnLst/>
              <a:rect l="l" t="t" r="r" b="b"/>
              <a:pathLst>
                <a:path w="1511046" h="1511046">
                  <a:moveTo>
                    <a:pt x="1511046" y="755523"/>
                  </a:moveTo>
                  <a:cubicBezTo>
                    <a:pt x="1511046" y="1172718"/>
                    <a:pt x="1172845" y="1511046"/>
                    <a:pt x="755523" y="1511046"/>
                  </a:cubicBezTo>
                  <a:cubicBezTo>
                    <a:pt x="338201" y="1511046"/>
                    <a:pt x="0" y="1172718"/>
                    <a:pt x="0" y="755523"/>
                  </a:cubicBezTo>
                  <a:cubicBezTo>
                    <a:pt x="0" y="338328"/>
                    <a:pt x="338201" y="0"/>
                    <a:pt x="755523" y="0"/>
                  </a:cubicBezTo>
                  <a:cubicBezTo>
                    <a:pt x="1172845" y="0"/>
                    <a:pt x="1511046" y="338201"/>
                    <a:pt x="1511046" y="755523"/>
                  </a:cubicBezTo>
                  <a:close/>
                </a:path>
              </a:pathLst>
            </a:custGeom>
            <a:blipFill>
              <a:blip r:embed="rId3"/>
              <a:stretch>
                <a:fillRect l="-186468" t="-252746" r="-23293" b="-60042"/>
              </a:stretch>
            </a:blipFill>
          </p:spPr>
          <p:txBody>
            <a:bodyPr/>
            <a:lstStyle/>
            <a:p>
              <a:endParaRPr lang="en-US"/>
            </a:p>
          </p:txBody>
        </p:sp>
      </p:grpSp>
      <p:grpSp>
        <p:nvGrpSpPr>
          <p:cNvPr id="10" name="Group 10"/>
          <p:cNvGrpSpPr/>
          <p:nvPr/>
        </p:nvGrpSpPr>
        <p:grpSpPr>
          <a:xfrm>
            <a:off x="8081608" y="2728727"/>
            <a:ext cx="1044116" cy="1044112"/>
            <a:chOff x="0" y="0"/>
            <a:chExt cx="1392155" cy="1392149"/>
          </a:xfrm>
        </p:grpSpPr>
        <p:sp>
          <p:nvSpPr>
            <p:cNvPr id="11" name="Freeform 11"/>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168147" t="-83289" r="-25283" b="-207735"/>
              </a:stretch>
            </a:blipFill>
          </p:spPr>
          <p:txBody>
            <a:bodyPr/>
            <a:lstStyle/>
            <a:p>
              <a:endParaRPr lang="en-US"/>
            </a:p>
          </p:txBody>
        </p:sp>
      </p:grpSp>
      <p:grpSp>
        <p:nvGrpSpPr>
          <p:cNvPr id="12" name="Group 12"/>
          <p:cNvGrpSpPr/>
          <p:nvPr/>
        </p:nvGrpSpPr>
        <p:grpSpPr>
          <a:xfrm>
            <a:off x="8081608" y="3882799"/>
            <a:ext cx="1044116" cy="1044112"/>
            <a:chOff x="0" y="0"/>
            <a:chExt cx="1392155" cy="1392149"/>
          </a:xfrm>
        </p:grpSpPr>
        <p:sp>
          <p:nvSpPr>
            <p:cNvPr id="13" name="Freeform 13"/>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160975" t="-151098" r="-21835" b="-125775"/>
              </a:stretch>
            </a:blipFill>
          </p:spPr>
          <p:txBody>
            <a:bodyPr/>
            <a:lstStyle/>
            <a:p>
              <a:endParaRPr lang="en-US"/>
            </a:p>
          </p:txBody>
        </p:sp>
      </p:grpSp>
      <p:sp>
        <p:nvSpPr>
          <p:cNvPr id="14" name="TextBox 14"/>
          <p:cNvSpPr txBox="1"/>
          <p:nvPr/>
        </p:nvSpPr>
        <p:spPr>
          <a:xfrm>
            <a:off x="5549106" y="5249111"/>
            <a:ext cx="2369398" cy="328879"/>
          </a:xfrm>
          <a:prstGeom prst="rect">
            <a:avLst/>
          </a:prstGeom>
        </p:spPr>
        <p:txBody>
          <a:bodyPr lIns="0" tIns="0" rIns="0" bIns="0" rtlCol="0" anchor="t">
            <a:spAutoFit/>
          </a:bodyPr>
          <a:lstStyle/>
          <a:p>
            <a:pPr algn="r">
              <a:lnSpc>
                <a:spcPts val="2370"/>
              </a:lnSpc>
            </a:pPr>
            <a:r>
              <a:rPr lang="en-US" sz="2633">
                <a:solidFill>
                  <a:srgbClr val="181818"/>
                </a:solidFill>
                <a:latin typeface="Roboto Bold"/>
              </a:rPr>
              <a:t>APPEARANCE</a:t>
            </a:r>
          </a:p>
        </p:txBody>
      </p:sp>
      <p:sp>
        <p:nvSpPr>
          <p:cNvPr id="15" name="TextBox 15"/>
          <p:cNvSpPr txBox="1"/>
          <p:nvPr/>
        </p:nvSpPr>
        <p:spPr>
          <a:xfrm>
            <a:off x="5032504" y="5593133"/>
            <a:ext cx="2885999" cy="283464"/>
          </a:xfrm>
          <a:prstGeom prst="rect">
            <a:avLst/>
          </a:prstGeom>
        </p:spPr>
        <p:txBody>
          <a:bodyPr lIns="0" tIns="0" rIns="0" bIns="0" rtlCol="0" anchor="t">
            <a:spAutoFit/>
          </a:bodyPr>
          <a:lstStyle/>
          <a:p>
            <a:pPr algn="r">
              <a:lnSpc>
                <a:spcPts val="2226"/>
              </a:lnSpc>
            </a:pPr>
            <a:r>
              <a:rPr lang="en-US" sz="1589">
                <a:solidFill>
                  <a:srgbClr val="181818"/>
                </a:solidFill>
                <a:latin typeface="Roboto"/>
              </a:rPr>
              <a:t>food is discolored or separated</a:t>
            </a:r>
          </a:p>
        </p:txBody>
      </p:sp>
      <p:sp>
        <p:nvSpPr>
          <p:cNvPr id="16" name="TextBox 16"/>
          <p:cNvSpPr txBox="1"/>
          <p:nvPr/>
        </p:nvSpPr>
        <p:spPr>
          <a:xfrm>
            <a:off x="235904" y="2902240"/>
            <a:ext cx="3518604" cy="349834"/>
          </a:xfrm>
          <a:prstGeom prst="rect">
            <a:avLst/>
          </a:prstGeom>
        </p:spPr>
        <p:txBody>
          <a:bodyPr lIns="0" tIns="0" rIns="0" bIns="0" rtlCol="0" anchor="t">
            <a:spAutoFit/>
          </a:bodyPr>
          <a:lstStyle/>
          <a:p>
            <a:pPr algn="r">
              <a:lnSpc>
                <a:spcPts val="2415"/>
              </a:lnSpc>
            </a:pPr>
            <a:r>
              <a:rPr lang="en-US" sz="2683">
                <a:solidFill>
                  <a:srgbClr val="181818"/>
                </a:solidFill>
                <a:latin typeface="Roboto Bold"/>
              </a:rPr>
              <a:t>LIDS</a:t>
            </a:r>
          </a:p>
        </p:txBody>
      </p:sp>
      <p:sp>
        <p:nvSpPr>
          <p:cNvPr id="17" name="TextBox 17"/>
          <p:cNvSpPr txBox="1"/>
          <p:nvPr/>
        </p:nvSpPr>
        <p:spPr>
          <a:xfrm>
            <a:off x="1174299" y="3192359"/>
            <a:ext cx="2580209" cy="292481"/>
          </a:xfrm>
          <a:prstGeom prst="rect">
            <a:avLst/>
          </a:prstGeom>
        </p:spPr>
        <p:txBody>
          <a:bodyPr lIns="0" tIns="0" rIns="0" bIns="0" rtlCol="0" anchor="t">
            <a:spAutoFit/>
          </a:bodyPr>
          <a:lstStyle/>
          <a:p>
            <a:pPr algn="r">
              <a:lnSpc>
                <a:spcPts val="2253"/>
              </a:lnSpc>
            </a:pPr>
            <a:r>
              <a:rPr lang="en-US" sz="1610">
                <a:solidFill>
                  <a:srgbClr val="181818"/>
                </a:solidFill>
                <a:latin typeface="Roboto"/>
              </a:rPr>
              <a:t>swollen, rusted, or dented</a:t>
            </a:r>
          </a:p>
        </p:txBody>
      </p:sp>
      <p:sp>
        <p:nvSpPr>
          <p:cNvPr id="18" name="TextBox 18"/>
          <p:cNvSpPr txBox="1"/>
          <p:nvPr/>
        </p:nvSpPr>
        <p:spPr>
          <a:xfrm>
            <a:off x="333794" y="5663877"/>
            <a:ext cx="3420715" cy="559918"/>
          </a:xfrm>
          <a:prstGeom prst="rect">
            <a:avLst/>
          </a:prstGeom>
        </p:spPr>
        <p:txBody>
          <a:bodyPr lIns="0" tIns="0" rIns="0" bIns="0" rtlCol="0" anchor="t">
            <a:spAutoFit/>
          </a:bodyPr>
          <a:lstStyle/>
          <a:p>
            <a:pPr algn="r">
              <a:lnSpc>
                <a:spcPts val="2211"/>
              </a:lnSpc>
            </a:pPr>
            <a:r>
              <a:rPr lang="en-US" sz="1579">
                <a:solidFill>
                  <a:srgbClr val="181818"/>
                </a:solidFill>
                <a:latin typeface="Roboto"/>
              </a:rPr>
              <a:t>or foreign objects or sign of dirt under lid</a:t>
            </a:r>
          </a:p>
        </p:txBody>
      </p:sp>
      <p:sp>
        <p:nvSpPr>
          <p:cNvPr id="19" name="TextBox 19"/>
          <p:cNvSpPr txBox="1"/>
          <p:nvPr/>
        </p:nvSpPr>
        <p:spPr>
          <a:xfrm>
            <a:off x="235904" y="5315902"/>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MOLD</a:t>
            </a:r>
          </a:p>
        </p:txBody>
      </p:sp>
      <p:sp>
        <p:nvSpPr>
          <p:cNvPr id="20" name="TextBox 20"/>
          <p:cNvSpPr txBox="1"/>
          <p:nvPr/>
        </p:nvSpPr>
        <p:spPr>
          <a:xfrm>
            <a:off x="268924" y="4134558"/>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LABELS</a:t>
            </a:r>
          </a:p>
        </p:txBody>
      </p:sp>
      <p:sp>
        <p:nvSpPr>
          <p:cNvPr id="21" name="TextBox 21"/>
          <p:cNvSpPr txBox="1"/>
          <p:nvPr/>
        </p:nvSpPr>
        <p:spPr>
          <a:xfrm>
            <a:off x="366814" y="4437452"/>
            <a:ext cx="3420715" cy="559918"/>
          </a:xfrm>
          <a:prstGeom prst="rect">
            <a:avLst/>
          </a:prstGeom>
        </p:spPr>
        <p:txBody>
          <a:bodyPr lIns="0" tIns="0" rIns="0" bIns="0" rtlCol="0" anchor="t">
            <a:spAutoFit/>
          </a:bodyPr>
          <a:lstStyle/>
          <a:p>
            <a:pPr algn="r">
              <a:lnSpc>
                <a:spcPts val="2211"/>
              </a:lnSpc>
            </a:pPr>
            <a:r>
              <a:rPr lang="en-US" sz="1579">
                <a:solidFill>
                  <a:srgbClr val="181818"/>
                </a:solidFill>
                <a:latin typeface="Roboto"/>
              </a:rPr>
              <a:t>missing or unreadable labels due to stains or tears, no code dates</a:t>
            </a:r>
          </a:p>
        </p:txBody>
      </p:sp>
      <p:sp>
        <p:nvSpPr>
          <p:cNvPr id="22" name="TextBox 22"/>
          <p:cNvSpPr txBox="1"/>
          <p:nvPr/>
        </p:nvSpPr>
        <p:spPr>
          <a:xfrm>
            <a:off x="4399898" y="2875925"/>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LIDS</a:t>
            </a:r>
          </a:p>
        </p:txBody>
      </p:sp>
      <p:sp>
        <p:nvSpPr>
          <p:cNvPr id="23" name="TextBox 23"/>
          <p:cNvSpPr txBox="1"/>
          <p:nvPr/>
        </p:nvSpPr>
        <p:spPr>
          <a:xfrm>
            <a:off x="5338293" y="3168021"/>
            <a:ext cx="2580209" cy="559918"/>
          </a:xfrm>
          <a:prstGeom prst="rect">
            <a:avLst/>
          </a:prstGeom>
        </p:spPr>
        <p:txBody>
          <a:bodyPr lIns="0" tIns="0" rIns="0" bIns="0" rtlCol="0" anchor="t">
            <a:spAutoFit/>
          </a:bodyPr>
          <a:lstStyle/>
          <a:p>
            <a:pPr algn="r">
              <a:lnSpc>
                <a:spcPts val="2211"/>
              </a:lnSpc>
            </a:pPr>
            <a:r>
              <a:rPr lang="en-US" sz="1579">
                <a:solidFill>
                  <a:srgbClr val="181818"/>
                </a:solidFill>
                <a:latin typeface="Roboto"/>
              </a:rPr>
              <a:t>loose, broken or missing seal</a:t>
            </a:r>
          </a:p>
        </p:txBody>
      </p:sp>
      <p:sp>
        <p:nvSpPr>
          <p:cNvPr id="24" name="TextBox 24"/>
          <p:cNvSpPr txBox="1"/>
          <p:nvPr/>
        </p:nvSpPr>
        <p:spPr>
          <a:xfrm>
            <a:off x="4399898" y="4139006"/>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LEAKAGE</a:t>
            </a:r>
          </a:p>
        </p:txBody>
      </p:sp>
      <p:sp>
        <p:nvSpPr>
          <p:cNvPr id="25" name="TextBox 25"/>
          <p:cNvSpPr txBox="1"/>
          <p:nvPr/>
        </p:nvSpPr>
        <p:spPr>
          <a:xfrm>
            <a:off x="5338293" y="4494241"/>
            <a:ext cx="2580209" cy="283693"/>
          </a:xfrm>
          <a:prstGeom prst="rect">
            <a:avLst/>
          </a:prstGeom>
        </p:spPr>
        <p:txBody>
          <a:bodyPr lIns="0" tIns="0" rIns="0" bIns="0" rtlCol="0" anchor="t">
            <a:spAutoFit/>
          </a:bodyPr>
          <a:lstStyle/>
          <a:p>
            <a:pPr algn="r">
              <a:lnSpc>
                <a:spcPts val="2211"/>
              </a:lnSpc>
            </a:pPr>
            <a:r>
              <a:rPr lang="en-US" sz="1579">
                <a:solidFill>
                  <a:srgbClr val="181818"/>
                </a:solidFill>
                <a:latin typeface="Roboto"/>
              </a:rPr>
              <a:t>chipped or broken</a:t>
            </a:r>
          </a:p>
        </p:txBody>
      </p:sp>
      <p:sp>
        <p:nvSpPr>
          <p:cNvPr id="26" name="TextBox 26"/>
          <p:cNvSpPr txBox="1"/>
          <p:nvPr/>
        </p:nvSpPr>
        <p:spPr>
          <a:xfrm>
            <a:off x="5526047" y="6457575"/>
            <a:ext cx="4784910" cy="242685"/>
          </a:xfrm>
          <a:prstGeom prst="rect">
            <a:avLst/>
          </a:prstGeom>
        </p:spPr>
        <p:txBody>
          <a:bodyPr lIns="0" tIns="0" rIns="0" bIns="0" rtlCol="0" anchor="t">
            <a:spAutoFit/>
          </a:bodyPr>
          <a:lstStyle/>
          <a:p>
            <a:pPr algn="l">
              <a:lnSpc>
                <a:spcPts val="1855"/>
              </a:lnSpc>
            </a:pPr>
            <a:r>
              <a:rPr lang="en-US" sz="1546">
                <a:solidFill>
                  <a:srgbClr val="181818"/>
                </a:solidFill>
                <a:latin typeface="Roboto Bold Italics"/>
              </a:rPr>
              <a:t>*NEVER ACCEPT HOMEMADE PRODUCTS</a:t>
            </a:r>
          </a:p>
        </p:txBody>
      </p:sp>
      <p:grpSp>
        <p:nvGrpSpPr>
          <p:cNvPr id="27" name="Group 27"/>
          <p:cNvGrpSpPr/>
          <p:nvPr/>
        </p:nvGrpSpPr>
        <p:grpSpPr>
          <a:xfrm>
            <a:off x="0" y="731520"/>
            <a:ext cx="9753600" cy="1636953"/>
            <a:chOff x="0" y="0"/>
            <a:chExt cx="13004800" cy="2182604"/>
          </a:xfrm>
          <a:solidFill>
            <a:srgbClr val="E3F2CF"/>
          </a:solidFill>
        </p:grpSpPr>
        <p:sp>
          <p:nvSpPr>
            <p:cNvPr id="28" name="Freeform 28"/>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29" name="TextBox 29"/>
          <p:cNvSpPr txBox="1"/>
          <p:nvPr/>
        </p:nvSpPr>
        <p:spPr>
          <a:xfrm>
            <a:off x="235904" y="902970"/>
            <a:ext cx="9517696" cy="1540441"/>
          </a:xfrm>
          <a:prstGeom prst="rect">
            <a:avLst/>
          </a:prstGeom>
        </p:spPr>
        <p:txBody>
          <a:bodyPr lIns="0" tIns="0" rIns="0" bIns="0" rtlCol="0" anchor="t">
            <a:spAutoFit/>
          </a:bodyPr>
          <a:lstStyle/>
          <a:p>
            <a:pPr algn="ctr">
              <a:lnSpc>
                <a:spcPts val="5790"/>
              </a:lnSpc>
            </a:pPr>
            <a:r>
              <a:rPr lang="en-US" sz="6432">
                <a:solidFill>
                  <a:srgbClr val="181818"/>
                </a:solidFill>
                <a:latin typeface="Roboto Bold"/>
              </a:rPr>
              <a:t>CHECKING JARS &amp; BOTTLES FOR DEFECTS</a:t>
            </a:r>
          </a:p>
        </p:txBody>
      </p:sp>
      <p:sp>
        <p:nvSpPr>
          <p:cNvPr id="30" name="Freeform 30"/>
          <p:cNvSpPr/>
          <p:nvPr/>
        </p:nvSpPr>
        <p:spPr>
          <a:xfrm>
            <a:off x="4876800" y="6392620"/>
            <a:ext cx="567154" cy="382120"/>
          </a:xfrm>
          <a:custGeom>
            <a:avLst/>
            <a:gdLst/>
            <a:ahLst/>
            <a:cxnLst/>
            <a:rect l="l" t="t" r="r" b="b"/>
            <a:pathLst>
              <a:path w="567154" h="382120">
                <a:moveTo>
                  <a:pt x="0" y="0"/>
                </a:moveTo>
                <a:lnTo>
                  <a:pt x="567154" y="0"/>
                </a:lnTo>
                <a:lnTo>
                  <a:pt x="567154" y="382120"/>
                </a:lnTo>
                <a:lnTo>
                  <a:pt x="0" y="3821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88883" y="3136970"/>
            <a:ext cx="1044116" cy="1044112"/>
            <a:chOff x="0" y="0"/>
            <a:chExt cx="1392155" cy="1392149"/>
          </a:xfrm>
        </p:grpSpPr>
        <p:sp>
          <p:nvSpPr>
            <p:cNvPr id="3" name="Freeform 3"/>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9194" t="-98732" r="-232563" b="-256693"/>
              </a:stretch>
            </a:blipFill>
          </p:spPr>
          <p:txBody>
            <a:bodyPr/>
            <a:lstStyle/>
            <a:p>
              <a:endParaRPr lang="en-US"/>
            </a:p>
          </p:txBody>
        </p:sp>
      </p:grpSp>
      <p:grpSp>
        <p:nvGrpSpPr>
          <p:cNvPr id="4" name="Group 4"/>
          <p:cNvGrpSpPr/>
          <p:nvPr/>
        </p:nvGrpSpPr>
        <p:grpSpPr>
          <a:xfrm>
            <a:off x="8449103" y="3146335"/>
            <a:ext cx="1044116" cy="1044112"/>
            <a:chOff x="0" y="0"/>
            <a:chExt cx="1392155" cy="1392149"/>
          </a:xfrm>
        </p:grpSpPr>
        <p:sp>
          <p:nvSpPr>
            <p:cNvPr id="5" name="Freeform 5"/>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182739" t="-73318" r="-6415" b="-212010"/>
              </a:stretch>
            </a:blipFill>
          </p:spPr>
          <p:txBody>
            <a:bodyPr/>
            <a:lstStyle/>
            <a:p>
              <a:endParaRPr lang="en-US"/>
            </a:p>
          </p:txBody>
        </p:sp>
      </p:grpSp>
      <p:grpSp>
        <p:nvGrpSpPr>
          <p:cNvPr id="6" name="Group 6"/>
          <p:cNvGrpSpPr/>
          <p:nvPr/>
        </p:nvGrpSpPr>
        <p:grpSpPr>
          <a:xfrm>
            <a:off x="3695424" y="5175759"/>
            <a:ext cx="1044116" cy="1044112"/>
            <a:chOff x="0" y="0"/>
            <a:chExt cx="1392155" cy="1392149"/>
          </a:xfrm>
        </p:grpSpPr>
        <p:sp>
          <p:nvSpPr>
            <p:cNvPr id="7" name="Freeform 7"/>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2298" t="-150267" r="-172382" b="-115771"/>
              </a:stretch>
            </a:blipFill>
          </p:spPr>
          <p:txBody>
            <a:bodyPr/>
            <a:lstStyle/>
            <a:p>
              <a:endParaRPr lang="en-US"/>
            </a:p>
          </p:txBody>
        </p:sp>
      </p:grpSp>
      <p:grpSp>
        <p:nvGrpSpPr>
          <p:cNvPr id="8" name="Group 8"/>
          <p:cNvGrpSpPr/>
          <p:nvPr/>
        </p:nvGrpSpPr>
        <p:grpSpPr>
          <a:xfrm>
            <a:off x="8449103" y="5267540"/>
            <a:ext cx="1044116" cy="1044112"/>
            <a:chOff x="0" y="0"/>
            <a:chExt cx="1392155" cy="1392149"/>
          </a:xfrm>
        </p:grpSpPr>
        <p:sp>
          <p:nvSpPr>
            <p:cNvPr id="9" name="Freeform 9"/>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134521" t="-118891" b="-93631"/>
              </a:stretch>
            </a:blipFill>
          </p:spPr>
          <p:txBody>
            <a:bodyPr/>
            <a:lstStyle/>
            <a:p>
              <a:endParaRPr lang="en-US"/>
            </a:p>
          </p:txBody>
        </p:sp>
      </p:grpSp>
      <p:sp>
        <p:nvSpPr>
          <p:cNvPr id="10" name="TextBox 10"/>
          <p:cNvSpPr txBox="1"/>
          <p:nvPr/>
        </p:nvSpPr>
        <p:spPr>
          <a:xfrm>
            <a:off x="0" y="3190875"/>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LABELS</a:t>
            </a:r>
          </a:p>
        </p:txBody>
      </p:sp>
      <p:sp>
        <p:nvSpPr>
          <p:cNvPr id="11" name="TextBox 11"/>
          <p:cNvSpPr txBox="1"/>
          <p:nvPr/>
        </p:nvSpPr>
        <p:spPr>
          <a:xfrm>
            <a:off x="-5232" y="3497538"/>
            <a:ext cx="3523837" cy="559918"/>
          </a:xfrm>
          <a:prstGeom prst="rect">
            <a:avLst/>
          </a:prstGeom>
        </p:spPr>
        <p:txBody>
          <a:bodyPr lIns="0" tIns="0" rIns="0" bIns="0" rtlCol="0" anchor="t">
            <a:spAutoFit/>
          </a:bodyPr>
          <a:lstStyle/>
          <a:p>
            <a:pPr algn="r">
              <a:lnSpc>
                <a:spcPts val="2211"/>
              </a:lnSpc>
            </a:pPr>
            <a:r>
              <a:rPr lang="en-US" sz="1579" dirty="0">
                <a:solidFill>
                  <a:srgbClr val="181818"/>
                </a:solidFill>
                <a:latin typeface="Roboto"/>
              </a:rPr>
              <a:t>unlabeled, unreadable, no code dates, or labeled incorrectly</a:t>
            </a:r>
          </a:p>
        </p:txBody>
      </p:sp>
      <p:sp>
        <p:nvSpPr>
          <p:cNvPr id="12" name="TextBox 12"/>
          <p:cNvSpPr txBox="1"/>
          <p:nvPr/>
        </p:nvSpPr>
        <p:spPr>
          <a:xfrm>
            <a:off x="2458187" y="4771274"/>
            <a:ext cx="3518604" cy="329540"/>
          </a:xfrm>
          <a:prstGeom prst="rect">
            <a:avLst/>
          </a:prstGeom>
        </p:spPr>
        <p:txBody>
          <a:bodyPr lIns="0" tIns="0" rIns="0" bIns="0" rtlCol="0" anchor="t">
            <a:spAutoFit/>
          </a:bodyPr>
          <a:lstStyle/>
          <a:p>
            <a:pPr algn="r">
              <a:lnSpc>
                <a:spcPts val="2384"/>
              </a:lnSpc>
            </a:pPr>
            <a:r>
              <a:rPr lang="en-US" sz="2649" dirty="0">
                <a:solidFill>
                  <a:srgbClr val="181818"/>
                </a:solidFill>
                <a:latin typeface="Roboto Bold"/>
              </a:rPr>
              <a:t>PACKAGING</a:t>
            </a:r>
          </a:p>
        </p:txBody>
      </p:sp>
      <p:sp>
        <p:nvSpPr>
          <p:cNvPr id="13" name="TextBox 13"/>
          <p:cNvSpPr txBox="1"/>
          <p:nvPr/>
        </p:nvSpPr>
        <p:spPr>
          <a:xfrm>
            <a:off x="4909165" y="3462218"/>
            <a:ext cx="3469659" cy="559664"/>
          </a:xfrm>
          <a:prstGeom prst="rect">
            <a:avLst/>
          </a:prstGeom>
        </p:spPr>
        <p:txBody>
          <a:bodyPr lIns="0" tIns="0" rIns="0" bIns="0" rtlCol="0" anchor="t">
            <a:spAutoFit/>
          </a:bodyPr>
          <a:lstStyle/>
          <a:p>
            <a:pPr algn="r">
              <a:lnSpc>
                <a:spcPts val="2224"/>
              </a:lnSpc>
            </a:pPr>
            <a:r>
              <a:rPr lang="en-US" sz="1589">
                <a:solidFill>
                  <a:srgbClr val="181818"/>
                </a:solidFill>
                <a:latin typeface="Roboto"/>
              </a:rPr>
              <a:t>gnaw marks, droppings, insects (dead or alive), pin-sized holes in packaging</a:t>
            </a:r>
          </a:p>
        </p:txBody>
      </p:sp>
      <p:sp>
        <p:nvSpPr>
          <p:cNvPr id="14" name="TextBox 14"/>
          <p:cNvSpPr txBox="1"/>
          <p:nvPr/>
        </p:nvSpPr>
        <p:spPr>
          <a:xfrm>
            <a:off x="4909165" y="3190875"/>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SIGNS OF PESTS</a:t>
            </a:r>
          </a:p>
        </p:txBody>
      </p:sp>
      <p:sp>
        <p:nvSpPr>
          <p:cNvPr id="15" name="TextBox 15"/>
          <p:cNvSpPr txBox="1"/>
          <p:nvPr/>
        </p:nvSpPr>
        <p:spPr>
          <a:xfrm>
            <a:off x="-103370" y="5279897"/>
            <a:ext cx="3641936" cy="835889"/>
          </a:xfrm>
          <a:prstGeom prst="rect">
            <a:avLst/>
          </a:prstGeom>
        </p:spPr>
        <p:txBody>
          <a:bodyPr lIns="0" tIns="0" rIns="0" bIns="0" rtlCol="0" anchor="t">
            <a:spAutoFit/>
          </a:bodyPr>
          <a:lstStyle/>
          <a:p>
            <a:pPr algn="r">
              <a:lnSpc>
                <a:spcPts val="2224"/>
              </a:lnSpc>
            </a:pPr>
            <a:r>
              <a:rPr lang="en-US" sz="1589">
                <a:solidFill>
                  <a:srgbClr val="181818"/>
                </a:solidFill>
                <a:latin typeface="Roboto"/>
              </a:rPr>
              <a:t>double-packaged food with inner package that is damaged, wet, and/or stained</a:t>
            </a:r>
          </a:p>
        </p:txBody>
      </p:sp>
      <p:sp>
        <p:nvSpPr>
          <p:cNvPr id="16" name="TextBox 16"/>
          <p:cNvSpPr txBox="1"/>
          <p:nvPr/>
        </p:nvSpPr>
        <p:spPr>
          <a:xfrm>
            <a:off x="4762082" y="5333539"/>
            <a:ext cx="3641936" cy="835889"/>
          </a:xfrm>
          <a:prstGeom prst="rect">
            <a:avLst/>
          </a:prstGeom>
        </p:spPr>
        <p:txBody>
          <a:bodyPr lIns="0" tIns="0" rIns="0" bIns="0" rtlCol="0" anchor="t">
            <a:spAutoFit/>
          </a:bodyPr>
          <a:lstStyle/>
          <a:p>
            <a:pPr algn="r">
              <a:lnSpc>
                <a:spcPts val="2224"/>
              </a:lnSpc>
            </a:pPr>
            <a:r>
              <a:rPr lang="en-US" sz="1589">
                <a:solidFill>
                  <a:srgbClr val="181818"/>
                </a:solidFill>
                <a:latin typeface="Roboto"/>
              </a:rPr>
              <a:t>single-packaged food that is exposed due to packaging that is open, ripped, etc.</a:t>
            </a:r>
          </a:p>
        </p:txBody>
      </p:sp>
      <p:grpSp>
        <p:nvGrpSpPr>
          <p:cNvPr id="17" name="Group 17"/>
          <p:cNvGrpSpPr/>
          <p:nvPr/>
        </p:nvGrpSpPr>
        <p:grpSpPr>
          <a:xfrm>
            <a:off x="0" y="731520"/>
            <a:ext cx="9753600" cy="1636953"/>
            <a:chOff x="0" y="0"/>
            <a:chExt cx="13004800" cy="2182604"/>
          </a:xfrm>
          <a:solidFill>
            <a:srgbClr val="E3F2CF"/>
          </a:solidFill>
        </p:grpSpPr>
        <p:sp>
          <p:nvSpPr>
            <p:cNvPr id="18" name="Freeform 18"/>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19" name="TextBox 19"/>
          <p:cNvSpPr txBox="1"/>
          <p:nvPr/>
        </p:nvSpPr>
        <p:spPr>
          <a:xfrm>
            <a:off x="235904" y="902970"/>
            <a:ext cx="9517696" cy="1507849"/>
          </a:xfrm>
          <a:prstGeom prst="rect">
            <a:avLst/>
          </a:prstGeom>
        </p:spPr>
        <p:txBody>
          <a:bodyPr lIns="0" tIns="0" rIns="0" bIns="0" rtlCol="0" anchor="t">
            <a:spAutoFit/>
          </a:bodyPr>
          <a:lstStyle/>
          <a:p>
            <a:pPr algn="ctr">
              <a:lnSpc>
                <a:spcPts val="5790"/>
              </a:lnSpc>
            </a:pPr>
            <a:r>
              <a:rPr lang="en-US" sz="6432" dirty="0">
                <a:solidFill>
                  <a:srgbClr val="181818"/>
                </a:solidFill>
                <a:latin typeface="Roboto Bold"/>
              </a:rPr>
              <a:t>CHECKING PACKAGING FOR DEFECTS</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9161" y="2863064"/>
            <a:ext cx="1044116" cy="1044112"/>
            <a:chOff x="0" y="0"/>
            <a:chExt cx="1392155" cy="1392149"/>
          </a:xfrm>
        </p:grpSpPr>
        <p:sp>
          <p:nvSpPr>
            <p:cNvPr id="3" name="Freeform 3"/>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24999" r="-24997" b="1"/>
              </a:stretch>
            </a:blipFill>
          </p:spPr>
          <p:txBody>
            <a:bodyPr/>
            <a:lstStyle/>
            <a:p>
              <a:endParaRPr lang="en-US"/>
            </a:p>
          </p:txBody>
        </p:sp>
      </p:grpSp>
      <p:grpSp>
        <p:nvGrpSpPr>
          <p:cNvPr id="4" name="Group 4"/>
          <p:cNvGrpSpPr/>
          <p:nvPr/>
        </p:nvGrpSpPr>
        <p:grpSpPr>
          <a:xfrm>
            <a:off x="3789927" y="4717510"/>
            <a:ext cx="1044116" cy="1044112"/>
            <a:chOff x="0" y="0"/>
            <a:chExt cx="1392155" cy="1392149"/>
          </a:xfrm>
        </p:grpSpPr>
        <p:sp>
          <p:nvSpPr>
            <p:cNvPr id="5" name="Freeform 5"/>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4"/>
              <a:stretch>
                <a:fillRect l="-16666" r="-16664" b="1"/>
              </a:stretch>
            </a:blipFill>
          </p:spPr>
          <p:txBody>
            <a:bodyPr/>
            <a:lstStyle/>
            <a:p>
              <a:endParaRPr lang="en-US"/>
            </a:p>
          </p:txBody>
        </p:sp>
      </p:grpSp>
      <p:grpSp>
        <p:nvGrpSpPr>
          <p:cNvPr id="6" name="Group 6"/>
          <p:cNvGrpSpPr/>
          <p:nvPr/>
        </p:nvGrpSpPr>
        <p:grpSpPr>
          <a:xfrm>
            <a:off x="8301492" y="2863064"/>
            <a:ext cx="1133263" cy="1133258"/>
            <a:chOff x="0" y="0"/>
            <a:chExt cx="1511017" cy="1511010"/>
          </a:xfrm>
        </p:grpSpPr>
        <p:sp>
          <p:nvSpPr>
            <p:cNvPr id="7" name="Freeform 7"/>
            <p:cNvSpPr/>
            <p:nvPr/>
          </p:nvSpPr>
          <p:spPr>
            <a:xfrm>
              <a:off x="0" y="0"/>
              <a:ext cx="1511046" cy="1511046"/>
            </a:xfrm>
            <a:custGeom>
              <a:avLst/>
              <a:gdLst/>
              <a:ahLst/>
              <a:cxnLst/>
              <a:rect l="l" t="t" r="r" b="b"/>
              <a:pathLst>
                <a:path w="1511046" h="1511046">
                  <a:moveTo>
                    <a:pt x="1511046" y="755523"/>
                  </a:moveTo>
                  <a:cubicBezTo>
                    <a:pt x="1511046" y="1172718"/>
                    <a:pt x="1172845" y="1511046"/>
                    <a:pt x="755523" y="1511046"/>
                  </a:cubicBezTo>
                  <a:cubicBezTo>
                    <a:pt x="338201" y="1511046"/>
                    <a:pt x="0" y="1172718"/>
                    <a:pt x="0" y="755523"/>
                  </a:cubicBezTo>
                  <a:cubicBezTo>
                    <a:pt x="0" y="338328"/>
                    <a:pt x="338201" y="0"/>
                    <a:pt x="755523" y="0"/>
                  </a:cubicBezTo>
                  <a:cubicBezTo>
                    <a:pt x="1172845" y="0"/>
                    <a:pt x="1511046" y="338201"/>
                    <a:pt x="1511046" y="755523"/>
                  </a:cubicBezTo>
                  <a:close/>
                </a:path>
              </a:pathLst>
            </a:custGeom>
            <a:blipFill>
              <a:blip r:embed="rId5"/>
              <a:stretch>
                <a:fillRect l="-140775" t="-72774" r="-42353" b="-204653"/>
              </a:stretch>
            </a:blipFill>
          </p:spPr>
          <p:txBody>
            <a:bodyPr/>
            <a:lstStyle/>
            <a:p>
              <a:endParaRPr lang="en-US"/>
            </a:p>
          </p:txBody>
        </p:sp>
      </p:grpSp>
      <p:grpSp>
        <p:nvGrpSpPr>
          <p:cNvPr id="8" name="Group 8"/>
          <p:cNvGrpSpPr/>
          <p:nvPr/>
        </p:nvGrpSpPr>
        <p:grpSpPr>
          <a:xfrm>
            <a:off x="8301492" y="4717510"/>
            <a:ext cx="1133263" cy="1133258"/>
            <a:chOff x="0" y="0"/>
            <a:chExt cx="1511017" cy="1511010"/>
          </a:xfrm>
        </p:grpSpPr>
        <p:sp>
          <p:nvSpPr>
            <p:cNvPr id="9" name="Freeform 9"/>
            <p:cNvSpPr/>
            <p:nvPr/>
          </p:nvSpPr>
          <p:spPr>
            <a:xfrm>
              <a:off x="0" y="0"/>
              <a:ext cx="1511046" cy="1511046"/>
            </a:xfrm>
            <a:custGeom>
              <a:avLst/>
              <a:gdLst/>
              <a:ahLst/>
              <a:cxnLst/>
              <a:rect l="l" t="t" r="r" b="b"/>
              <a:pathLst>
                <a:path w="1511046" h="1511046">
                  <a:moveTo>
                    <a:pt x="1511046" y="755523"/>
                  </a:moveTo>
                  <a:cubicBezTo>
                    <a:pt x="1511046" y="1172718"/>
                    <a:pt x="1172845" y="1511046"/>
                    <a:pt x="755523" y="1511046"/>
                  </a:cubicBezTo>
                  <a:cubicBezTo>
                    <a:pt x="338201" y="1511046"/>
                    <a:pt x="0" y="1172718"/>
                    <a:pt x="0" y="755523"/>
                  </a:cubicBezTo>
                  <a:cubicBezTo>
                    <a:pt x="0" y="338328"/>
                    <a:pt x="338201" y="0"/>
                    <a:pt x="755523" y="0"/>
                  </a:cubicBezTo>
                  <a:cubicBezTo>
                    <a:pt x="1172845" y="0"/>
                    <a:pt x="1511046" y="338201"/>
                    <a:pt x="1511046" y="755523"/>
                  </a:cubicBezTo>
                  <a:close/>
                </a:path>
              </a:pathLst>
            </a:custGeom>
            <a:blipFill>
              <a:blip r:embed="rId5"/>
              <a:stretch>
                <a:fillRect l="-191447" t="-226053" r="-72002" b="-158446"/>
              </a:stretch>
            </a:blipFill>
          </p:spPr>
          <p:txBody>
            <a:bodyPr/>
            <a:lstStyle/>
            <a:p>
              <a:endParaRPr lang="en-US"/>
            </a:p>
          </p:txBody>
        </p:sp>
      </p:grpSp>
      <p:sp>
        <p:nvSpPr>
          <p:cNvPr id="10" name="TextBox 10"/>
          <p:cNvSpPr txBox="1"/>
          <p:nvPr/>
        </p:nvSpPr>
        <p:spPr>
          <a:xfrm>
            <a:off x="107801" y="2995918"/>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MOLD</a:t>
            </a:r>
          </a:p>
        </p:txBody>
      </p:sp>
      <p:sp>
        <p:nvSpPr>
          <p:cNvPr id="11" name="TextBox 11"/>
          <p:cNvSpPr txBox="1"/>
          <p:nvPr/>
        </p:nvSpPr>
        <p:spPr>
          <a:xfrm>
            <a:off x="102568" y="3263010"/>
            <a:ext cx="3523837" cy="283693"/>
          </a:xfrm>
          <a:prstGeom prst="rect">
            <a:avLst/>
          </a:prstGeom>
        </p:spPr>
        <p:txBody>
          <a:bodyPr lIns="0" tIns="0" rIns="0" bIns="0" rtlCol="0" anchor="t">
            <a:spAutoFit/>
          </a:bodyPr>
          <a:lstStyle/>
          <a:p>
            <a:pPr algn="r">
              <a:lnSpc>
                <a:spcPts val="2211"/>
              </a:lnSpc>
            </a:pPr>
            <a:r>
              <a:rPr lang="en-US" sz="1579">
                <a:solidFill>
                  <a:srgbClr val="181818"/>
                </a:solidFill>
                <a:latin typeface="Roboto"/>
              </a:rPr>
              <a:t>decay, rot, and/or bad odors</a:t>
            </a:r>
          </a:p>
        </p:txBody>
      </p:sp>
      <p:sp>
        <p:nvSpPr>
          <p:cNvPr id="12" name="TextBox 12"/>
          <p:cNvSpPr txBox="1"/>
          <p:nvPr/>
        </p:nvSpPr>
        <p:spPr>
          <a:xfrm>
            <a:off x="228567" y="4850363"/>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SIGNS OF INSECTS</a:t>
            </a:r>
          </a:p>
        </p:txBody>
      </p:sp>
      <p:sp>
        <p:nvSpPr>
          <p:cNvPr id="13" name="TextBox 13"/>
          <p:cNvSpPr txBox="1"/>
          <p:nvPr/>
        </p:nvSpPr>
        <p:spPr>
          <a:xfrm>
            <a:off x="223334" y="5117455"/>
            <a:ext cx="3523837" cy="559918"/>
          </a:xfrm>
          <a:prstGeom prst="rect">
            <a:avLst/>
          </a:prstGeom>
        </p:spPr>
        <p:txBody>
          <a:bodyPr lIns="0" tIns="0" rIns="0" bIns="0" rtlCol="0" anchor="t">
            <a:spAutoFit/>
          </a:bodyPr>
          <a:lstStyle/>
          <a:p>
            <a:pPr algn="r">
              <a:lnSpc>
                <a:spcPts val="2211"/>
              </a:lnSpc>
            </a:pPr>
            <a:r>
              <a:rPr lang="en-US" sz="1579">
                <a:solidFill>
                  <a:srgbClr val="181818"/>
                </a:solidFill>
                <a:latin typeface="Roboto"/>
              </a:rPr>
              <a:t>live insects, insect bodies, or insect eggs</a:t>
            </a:r>
          </a:p>
        </p:txBody>
      </p:sp>
      <p:sp>
        <p:nvSpPr>
          <p:cNvPr id="14" name="TextBox 14"/>
          <p:cNvSpPr txBox="1"/>
          <p:nvPr/>
        </p:nvSpPr>
        <p:spPr>
          <a:xfrm>
            <a:off x="4879673" y="2928067"/>
            <a:ext cx="335532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SEVERE BRUISES</a:t>
            </a:r>
          </a:p>
        </p:txBody>
      </p:sp>
      <p:sp>
        <p:nvSpPr>
          <p:cNvPr id="15" name="TextBox 15"/>
          <p:cNvSpPr txBox="1"/>
          <p:nvPr/>
        </p:nvSpPr>
        <p:spPr>
          <a:xfrm>
            <a:off x="4874683" y="3195159"/>
            <a:ext cx="3360314" cy="559918"/>
          </a:xfrm>
          <a:prstGeom prst="rect">
            <a:avLst/>
          </a:prstGeom>
        </p:spPr>
        <p:txBody>
          <a:bodyPr lIns="0" tIns="0" rIns="0" bIns="0" rtlCol="0" anchor="t">
            <a:spAutoFit/>
          </a:bodyPr>
          <a:lstStyle/>
          <a:p>
            <a:pPr algn="r">
              <a:lnSpc>
                <a:spcPts val="2211"/>
              </a:lnSpc>
            </a:pPr>
            <a:r>
              <a:rPr lang="en-US" sz="1579">
                <a:solidFill>
                  <a:srgbClr val="181818"/>
                </a:solidFill>
                <a:latin typeface="Roboto"/>
              </a:rPr>
              <a:t>or skin not intact (bruises provide a way for pathogens to get inside)</a:t>
            </a:r>
          </a:p>
        </p:txBody>
      </p:sp>
      <p:sp>
        <p:nvSpPr>
          <p:cNvPr id="16" name="TextBox 16"/>
          <p:cNvSpPr txBox="1"/>
          <p:nvPr/>
        </p:nvSpPr>
        <p:spPr>
          <a:xfrm>
            <a:off x="4718510" y="4973078"/>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CUT PRODUCE</a:t>
            </a:r>
          </a:p>
        </p:txBody>
      </p:sp>
      <p:sp>
        <p:nvSpPr>
          <p:cNvPr id="17" name="TextBox 17"/>
          <p:cNvSpPr txBox="1"/>
          <p:nvPr/>
        </p:nvSpPr>
        <p:spPr>
          <a:xfrm>
            <a:off x="4713277" y="5240170"/>
            <a:ext cx="3523837" cy="559918"/>
          </a:xfrm>
          <a:prstGeom prst="rect">
            <a:avLst/>
          </a:prstGeom>
        </p:spPr>
        <p:txBody>
          <a:bodyPr lIns="0" tIns="0" rIns="0" bIns="0" rtlCol="0" anchor="t">
            <a:spAutoFit/>
          </a:bodyPr>
          <a:lstStyle/>
          <a:p>
            <a:pPr algn="r">
              <a:lnSpc>
                <a:spcPts val="2211"/>
              </a:lnSpc>
            </a:pPr>
            <a:r>
              <a:rPr lang="en-US" sz="1579">
                <a:solidFill>
                  <a:srgbClr val="181818"/>
                </a:solidFill>
                <a:latin typeface="Roboto"/>
                <a:ea typeface="Roboto"/>
              </a:rPr>
              <a:t> not at 41°F or lower or without code dates</a:t>
            </a:r>
          </a:p>
        </p:txBody>
      </p:sp>
      <p:grpSp>
        <p:nvGrpSpPr>
          <p:cNvPr id="18" name="Group 18"/>
          <p:cNvGrpSpPr/>
          <p:nvPr/>
        </p:nvGrpSpPr>
        <p:grpSpPr>
          <a:xfrm>
            <a:off x="0" y="731520"/>
            <a:ext cx="9753600" cy="1636953"/>
            <a:chOff x="0" y="0"/>
            <a:chExt cx="13004800" cy="2182604"/>
          </a:xfrm>
          <a:solidFill>
            <a:srgbClr val="E3F2CF"/>
          </a:solidFill>
        </p:grpSpPr>
        <p:sp>
          <p:nvSpPr>
            <p:cNvPr id="19" name="Freeform 19"/>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20" name="TextBox 20"/>
          <p:cNvSpPr txBox="1"/>
          <p:nvPr/>
        </p:nvSpPr>
        <p:spPr>
          <a:xfrm>
            <a:off x="235904" y="902970"/>
            <a:ext cx="9517696" cy="1540441"/>
          </a:xfrm>
          <a:prstGeom prst="rect">
            <a:avLst/>
          </a:prstGeom>
        </p:spPr>
        <p:txBody>
          <a:bodyPr lIns="0" tIns="0" rIns="0" bIns="0" rtlCol="0" anchor="t">
            <a:spAutoFit/>
          </a:bodyPr>
          <a:lstStyle/>
          <a:p>
            <a:pPr algn="ctr">
              <a:lnSpc>
                <a:spcPts val="5790"/>
              </a:lnSpc>
            </a:pPr>
            <a:r>
              <a:rPr lang="en-US" sz="6432">
                <a:solidFill>
                  <a:srgbClr val="181818"/>
                </a:solidFill>
                <a:latin typeface="Roboto Bold"/>
              </a:rPr>
              <a:t>CHECKING PRODUCE FOR DEFECTS</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15277" y="3513348"/>
            <a:ext cx="1044116" cy="1044112"/>
            <a:chOff x="0" y="0"/>
            <a:chExt cx="1392155" cy="1392149"/>
          </a:xfrm>
        </p:grpSpPr>
        <p:sp>
          <p:nvSpPr>
            <p:cNvPr id="3" name="Freeform 3"/>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41602" t="-49428" r="-145216" b="-233155"/>
              </a:stretch>
            </a:blipFill>
          </p:spPr>
          <p:txBody>
            <a:bodyPr/>
            <a:lstStyle/>
            <a:p>
              <a:endParaRPr lang="en-US"/>
            </a:p>
          </p:txBody>
        </p:sp>
      </p:grpSp>
      <p:grpSp>
        <p:nvGrpSpPr>
          <p:cNvPr id="4" name="Group 4"/>
          <p:cNvGrpSpPr/>
          <p:nvPr/>
        </p:nvGrpSpPr>
        <p:grpSpPr>
          <a:xfrm>
            <a:off x="8464783" y="3574325"/>
            <a:ext cx="1044116" cy="1044112"/>
            <a:chOff x="0" y="0"/>
            <a:chExt cx="1392155" cy="1392149"/>
          </a:xfrm>
        </p:grpSpPr>
        <p:sp>
          <p:nvSpPr>
            <p:cNvPr id="5" name="Freeform 5"/>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31355" t="-214375" r="-121825" b="-23339"/>
              </a:stretch>
            </a:blipFill>
          </p:spPr>
          <p:txBody>
            <a:bodyPr/>
            <a:lstStyle/>
            <a:p>
              <a:endParaRPr lang="en-US"/>
            </a:p>
          </p:txBody>
        </p:sp>
      </p:grpSp>
      <p:sp>
        <p:nvSpPr>
          <p:cNvPr id="6" name="TextBox 6"/>
          <p:cNvSpPr txBox="1"/>
          <p:nvPr/>
        </p:nvSpPr>
        <p:spPr>
          <a:xfrm>
            <a:off x="5233" y="3658746"/>
            <a:ext cx="3518604"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PACKAGING</a:t>
            </a:r>
          </a:p>
        </p:txBody>
      </p:sp>
      <p:sp>
        <p:nvSpPr>
          <p:cNvPr id="7" name="TextBox 7"/>
          <p:cNvSpPr txBox="1"/>
          <p:nvPr/>
        </p:nvSpPr>
        <p:spPr>
          <a:xfrm>
            <a:off x="235904" y="3932982"/>
            <a:ext cx="3287933" cy="835889"/>
          </a:xfrm>
          <a:prstGeom prst="rect">
            <a:avLst/>
          </a:prstGeom>
        </p:spPr>
        <p:txBody>
          <a:bodyPr lIns="0" tIns="0" rIns="0" bIns="0" rtlCol="0" anchor="t">
            <a:spAutoFit/>
          </a:bodyPr>
          <a:lstStyle/>
          <a:p>
            <a:pPr algn="r">
              <a:lnSpc>
                <a:spcPts val="2224"/>
              </a:lnSpc>
            </a:pPr>
            <a:r>
              <a:rPr lang="en-US" sz="1589">
                <a:solidFill>
                  <a:srgbClr val="181818"/>
                </a:solidFill>
                <a:latin typeface="Roboto"/>
              </a:rPr>
              <a:t>reject medications with broken tamper-resistant seals and damaged packaging</a:t>
            </a:r>
          </a:p>
        </p:txBody>
      </p:sp>
      <p:sp>
        <p:nvSpPr>
          <p:cNvPr id="8" name="TextBox 8"/>
          <p:cNvSpPr txBox="1"/>
          <p:nvPr/>
        </p:nvSpPr>
        <p:spPr>
          <a:xfrm>
            <a:off x="5079872" y="3580023"/>
            <a:ext cx="3293470" cy="329540"/>
          </a:xfrm>
          <a:prstGeom prst="rect">
            <a:avLst/>
          </a:prstGeom>
        </p:spPr>
        <p:txBody>
          <a:bodyPr lIns="0" tIns="0" rIns="0" bIns="0" rtlCol="0" anchor="t">
            <a:spAutoFit/>
          </a:bodyPr>
          <a:lstStyle/>
          <a:p>
            <a:pPr algn="r">
              <a:lnSpc>
                <a:spcPts val="2384"/>
              </a:lnSpc>
            </a:pPr>
            <a:r>
              <a:rPr lang="en-US" sz="2649" dirty="0">
                <a:solidFill>
                  <a:srgbClr val="181818"/>
                </a:solidFill>
                <a:latin typeface="Roboto Bold"/>
              </a:rPr>
              <a:t>LABELS</a:t>
            </a:r>
          </a:p>
        </p:txBody>
      </p:sp>
      <p:sp>
        <p:nvSpPr>
          <p:cNvPr id="9" name="TextBox 9"/>
          <p:cNvSpPr txBox="1"/>
          <p:nvPr/>
        </p:nvSpPr>
        <p:spPr>
          <a:xfrm>
            <a:off x="4754643" y="3854259"/>
            <a:ext cx="3618700" cy="835889"/>
          </a:xfrm>
          <a:prstGeom prst="rect">
            <a:avLst/>
          </a:prstGeom>
        </p:spPr>
        <p:txBody>
          <a:bodyPr lIns="0" tIns="0" rIns="0" bIns="0" rtlCol="0" anchor="t">
            <a:spAutoFit/>
          </a:bodyPr>
          <a:lstStyle/>
          <a:p>
            <a:pPr algn="r">
              <a:lnSpc>
                <a:spcPts val="2224"/>
              </a:lnSpc>
            </a:pPr>
            <a:r>
              <a:rPr lang="en-US" sz="1589" dirty="0">
                <a:solidFill>
                  <a:srgbClr val="181818"/>
                </a:solidFill>
                <a:latin typeface="Roboto"/>
              </a:rPr>
              <a:t>reject medications with labels that are not intact or readable or if the label does not include necessary information</a:t>
            </a:r>
          </a:p>
        </p:txBody>
      </p:sp>
      <p:grpSp>
        <p:nvGrpSpPr>
          <p:cNvPr id="10" name="Group 10"/>
          <p:cNvGrpSpPr/>
          <p:nvPr/>
        </p:nvGrpSpPr>
        <p:grpSpPr>
          <a:xfrm>
            <a:off x="0" y="731520"/>
            <a:ext cx="9753600" cy="1636953"/>
            <a:chOff x="0" y="0"/>
            <a:chExt cx="13004800" cy="2182604"/>
          </a:xfrm>
          <a:solidFill>
            <a:srgbClr val="E3F2CF"/>
          </a:solidFill>
        </p:grpSpPr>
        <p:sp>
          <p:nvSpPr>
            <p:cNvPr id="11" name="Freeform 11"/>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12" name="TextBox 12"/>
          <p:cNvSpPr txBox="1"/>
          <p:nvPr/>
        </p:nvSpPr>
        <p:spPr>
          <a:xfrm>
            <a:off x="235904" y="1027419"/>
            <a:ext cx="9517696" cy="1178505"/>
          </a:xfrm>
          <a:prstGeom prst="rect">
            <a:avLst/>
          </a:prstGeom>
        </p:spPr>
        <p:txBody>
          <a:bodyPr lIns="0" tIns="0" rIns="0" bIns="0" rtlCol="0" anchor="t">
            <a:spAutoFit/>
          </a:bodyPr>
          <a:lstStyle/>
          <a:p>
            <a:pPr algn="ctr">
              <a:lnSpc>
                <a:spcPts val="4440"/>
              </a:lnSpc>
            </a:pPr>
            <a:r>
              <a:rPr lang="en-US" sz="4932" dirty="0">
                <a:solidFill>
                  <a:srgbClr val="181818"/>
                </a:solidFill>
                <a:latin typeface="Roboto Bold"/>
              </a:rPr>
              <a:t>CHECKING OVER-THE-COUNTER PRODUCTS FOR DEFECTS</a:t>
            </a:r>
          </a:p>
        </p:txBody>
      </p:sp>
      <p:sp>
        <p:nvSpPr>
          <p:cNvPr id="13" name="TextBox 13"/>
          <p:cNvSpPr txBox="1"/>
          <p:nvPr/>
        </p:nvSpPr>
        <p:spPr>
          <a:xfrm>
            <a:off x="230367" y="5196457"/>
            <a:ext cx="3293470" cy="329540"/>
          </a:xfrm>
          <a:prstGeom prst="rect">
            <a:avLst/>
          </a:prstGeom>
        </p:spPr>
        <p:txBody>
          <a:bodyPr lIns="0" tIns="0" rIns="0" bIns="0" rtlCol="0" anchor="t">
            <a:spAutoFit/>
          </a:bodyPr>
          <a:lstStyle/>
          <a:p>
            <a:pPr algn="r">
              <a:lnSpc>
                <a:spcPts val="2384"/>
              </a:lnSpc>
            </a:pPr>
            <a:r>
              <a:rPr lang="en-US" sz="2649">
                <a:solidFill>
                  <a:srgbClr val="181818"/>
                </a:solidFill>
                <a:latin typeface="Roboto Bold"/>
              </a:rPr>
              <a:t>DATES</a:t>
            </a:r>
          </a:p>
        </p:txBody>
      </p:sp>
      <p:grpSp>
        <p:nvGrpSpPr>
          <p:cNvPr id="14" name="Group 14"/>
          <p:cNvGrpSpPr/>
          <p:nvPr/>
        </p:nvGrpSpPr>
        <p:grpSpPr>
          <a:xfrm>
            <a:off x="3523837" y="5129782"/>
            <a:ext cx="1044116" cy="1044112"/>
            <a:chOff x="0" y="0"/>
            <a:chExt cx="1392155" cy="1392149"/>
          </a:xfrm>
        </p:grpSpPr>
        <p:sp>
          <p:nvSpPr>
            <p:cNvPr id="15" name="Freeform 15"/>
            <p:cNvSpPr/>
            <p:nvPr/>
          </p:nvSpPr>
          <p:spPr>
            <a:xfrm>
              <a:off x="0" y="0"/>
              <a:ext cx="1392174" cy="1392174"/>
            </a:xfrm>
            <a:custGeom>
              <a:avLst/>
              <a:gdLst/>
              <a:ahLst/>
              <a:cxnLst/>
              <a:rect l="l" t="t" r="r" b="b"/>
              <a:pathLst>
                <a:path w="1392174" h="1392174">
                  <a:moveTo>
                    <a:pt x="1392174" y="696087"/>
                  </a:moveTo>
                  <a:cubicBezTo>
                    <a:pt x="1392174" y="1080516"/>
                    <a:pt x="1080516" y="1392174"/>
                    <a:pt x="696087" y="1392174"/>
                  </a:cubicBezTo>
                  <a:cubicBezTo>
                    <a:pt x="311658" y="1392174"/>
                    <a:pt x="0" y="1080516"/>
                    <a:pt x="0" y="696087"/>
                  </a:cubicBezTo>
                  <a:cubicBezTo>
                    <a:pt x="0" y="311658"/>
                    <a:pt x="311658" y="0"/>
                    <a:pt x="696087" y="0"/>
                  </a:cubicBezTo>
                  <a:cubicBezTo>
                    <a:pt x="1080516" y="0"/>
                    <a:pt x="1392174" y="311658"/>
                    <a:pt x="1392174" y="696087"/>
                  </a:cubicBezTo>
                  <a:close/>
                </a:path>
              </a:pathLst>
            </a:custGeom>
            <a:blipFill>
              <a:blip r:embed="rId3"/>
              <a:stretch>
                <a:fillRect l="-40453" t="-151716" r="-146365" b="-130867"/>
              </a:stretch>
            </a:blipFill>
          </p:spPr>
          <p:txBody>
            <a:bodyPr/>
            <a:lstStyle/>
            <a:p>
              <a:endParaRPr lang="en-US"/>
            </a:p>
          </p:txBody>
        </p:sp>
      </p:grpSp>
      <p:sp>
        <p:nvSpPr>
          <p:cNvPr id="16" name="TextBox 16"/>
          <p:cNvSpPr txBox="1"/>
          <p:nvPr/>
        </p:nvSpPr>
        <p:spPr>
          <a:xfrm>
            <a:off x="0" y="5546301"/>
            <a:ext cx="3618700" cy="559664"/>
          </a:xfrm>
          <a:prstGeom prst="rect">
            <a:avLst/>
          </a:prstGeom>
        </p:spPr>
        <p:txBody>
          <a:bodyPr lIns="0" tIns="0" rIns="0" bIns="0" rtlCol="0" anchor="t">
            <a:spAutoFit/>
          </a:bodyPr>
          <a:lstStyle/>
          <a:p>
            <a:pPr algn="r">
              <a:lnSpc>
                <a:spcPts val="2224"/>
              </a:lnSpc>
            </a:pPr>
            <a:r>
              <a:rPr lang="en-US" sz="1589">
                <a:solidFill>
                  <a:srgbClr val="181818"/>
                </a:solidFill>
                <a:latin typeface="Roboto"/>
              </a:rPr>
              <a:t>reject medications with dates that are expired or past the use-by date</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548201" y="2894685"/>
            <a:ext cx="2817999" cy="2004548"/>
          </a:xfrm>
          <a:custGeom>
            <a:avLst/>
            <a:gdLst/>
            <a:ahLst/>
            <a:cxnLst/>
            <a:rect l="l" t="t" r="r" b="b"/>
            <a:pathLst>
              <a:path w="2817999" h="2004548">
                <a:moveTo>
                  <a:pt x="0" y="0"/>
                </a:moveTo>
                <a:lnTo>
                  <a:pt x="2817999" y="0"/>
                </a:lnTo>
                <a:lnTo>
                  <a:pt x="2817999" y="2004548"/>
                </a:lnTo>
                <a:lnTo>
                  <a:pt x="0" y="2004548"/>
                </a:lnTo>
                <a:lnTo>
                  <a:pt x="0" y="0"/>
                </a:lnTo>
                <a:close/>
              </a:path>
            </a:pathLst>
          </a:custGeom>
          <a:blipFill>
            <a:blip r:embed="rId3">
              <a:extLst>
                <a:ext uri="{96DAC541-7B7A-43D3-8B79-37D633B846F1}">
                  <asvg:svgBlip xmlns:asvg="http://schemas.microsoft.com/office/drawing/2016/SVG/main" r:embed="rId4"/>
                </a:ext>
              </a:extLst>
            </a:blip>
            <a:stretch>
              <a:fillRect/>
            </a:stretch>
          </a:blipFill>
          <a:ln>
            <a:solidFill>
              <a:srgbClr val="004D28"/>
            </a:solidFill>
          </a:ln>
        </p:spPr>
        <p:txBody>
          <a:bodyPr/>
          <a:lstStyle/>
          <a:p>
            <a:endParaRPr lang="en-US"/>
          </a:p>
        </p:txBody>
      </p:sp>
      <p:sp>
        <p:nvSpPr>
          <p:cNvPr id="3" name="Freeform 3"/>
          <p:cNvSpPr/>
          <p:nvPr/>
        </p:nvSpPr>
        <p:spPr>
          <a:xfrm>
            <a:off x="3467800" y="2269558"/>
            <a:ext cx="2817999" cy="2004548"/>
          </a:xfrm>
          <a:custGeom>
            <a:avLst/>
            <a:gdLst/>
            <a:ahLst/>
            <a:cxnLst/>
            <a:rect l="l" t="t" r="r" b="b"/>
            <a:pathLst>
              <a:path w="2817999" h="2004548">
                <a:moveTo>
                  <a:pt x="0" y="0"/>
                </a:moveTo>
                <a:lnTo>
                  <a:pt x="2817999" y="0"/>
                </a:lnTo>
                <a:lnTo>
                  <a:pt x="2817999" y="2004548"/>
                </a:lnTo>
                <a:lnTo>
                  <a:pt x="0" y="2004548"/>
                </a:lnTo>
                <a:lnTo>
                  <a:pt x="0" y="0"/>
                </a:lnTo>
                <a:close/>
              </a:path>
            </a:pathLst>
          </a:custGeom>
          <a:blipFill>
            <a:blip r:embed="rId3">
              <a:extLst>
                <a:ext uri="{96DAC541-7B7A-43D3-8B79-37D633B846F1}">
                  <asvg:svgBlip xmlns:asvg="http://schemas.microsoft.com/office/drawing/2016/SVG/main" r:embed="rId4"/>
                </a:ext>
              </a:extLst>
            </a:blip>
            <a:stretch>
              <a:fillRect/>
            </a:stretch>
          </a:blipFill>
          <a:ln>
            <a:solidFill>
              <a:srgbClr val="004D28"/>
            </a:solidFill>
          </a:ln>
        </p:spPr>
        <p:txBody>
          <a:bodyPr/>
          <a:lstStyle/>
          <a:p>
            <a:endParaRPr lang="en-US"/>
          </a:p>
        </p:txBody>
      </p:sp>
      <p:sp>
        <p:nvSpPr>
          <p:cNvPr id="4" name="Freeform 4"/>
          <p:cNvSpPr/>
          <p:nvPr/>
        </p:nvSpPr>
        <p:spPr>
          <a:xfrm>
            <a:off x="6386961" y="1536119"/>
            <a:ext cx="2817999" cy="2004548"/>
          </a:xfrm>
          <a:custGeom>
            <a:avLst/>
            <a:gdLst/>
            <a:ahLst/>
            <a:cxnLst/>
            <a:rect l="l" t="t" r="r" b="b"/>
            <a:pathLst>
              <a:path w="2817999" h="2004548">
                <a:moveTo>
                  <a:pt x="0" y="0"/>
                </a:moveTo>
                <a:lnTo>
                  <a:pt x="2817999" y="0"/>
                </a:lnTo>
                <a:lnTo>
                  <a:pt x="2817999" y="2004548"/>
                </a:lnTo>
                <a:lnTo>
                  <a:pt x="0" y="2004548"/>
                </a:lnTo>
                <a:lnTo>
                  <a:pt x="0" y="0"/>
                </a:lnTo>
                <a:close/>
              </a:path>
            </a:pathLst>
          </a:custGeom>
          <a:blipFill>
            <a:blip r:embed="rId3">
              <a:extLst>
                <a:ext uri="{96DAC541-7B7A-43D3-8B79-37D633B846F1}">
                  <asvg:svgBlip xmlns:asvg="http://schemas.microsoft.com/office/drawing/2016/SVG/main" r:embed="rId4"/>
                </a:ext>
              </a:extLst>
            </a:blip>
            <a:stretch>
              <a:fillRect/>
            </a:stretch>
          </a:blipFill>
          <a:ln>
            <a:solidFill>
              <a:srgbClr val="004D28"/>
            </a:solidFill>
          </a:ln>
        </p:spPr>
        <p:txBody>
          <a:bodyPr/>
          <a:lstStyle/>
          <a:p>
            <a:endParaRPr lang="en-US"/>
          </a:p>
        </p:txBody>
      </p:sp>
      <p:sp>
        <p:nvSpPr>
          <p:cNvPr id="5" name="TextBox 5"/>
          <p:cNvSpPr txBox="1"/>
          <p:nvPr/>
        </p:nvSpPr>
        <p:spPr>
          <a:xfrm>
            <a:off x="310265" y="1220117"/>
            <a:ext cx="5267019" cy="885090"/>
          </a:xfrm>
          <a:prstGeom prst="rect">
            <a:avLst/>
          </a:prstGeom>
        </p:spPr>
        <p:txBody>
          <a:bodyPr lIns="0" tIns="0" rIns="0" bIns="0" rtlCol="0" anchor="t">
            <a:spAutoFit/>
          </a:bodyPr>
          <a:lstStyle/>
          <a:p>
            <a:pPr algn="ctr">
              <a:lnSpc>
                <a:spcPts val="6401"/>
              </a:lnSpc>
            </a:pPr>
            <a:r>
              <a:rPr lang="en-US" sz="7113">
                <a:solidFill>
                  <a:srgbClr val="181818"/>
                </a:solidFill>
                <a:latin typeface="Roboto Bold"/>
              </a:rPr>
              <a:t>RECALLS</a:t>
            </a:r>
          </a:p>
        </p:txBody>
      </p:sp>
      <p:grpSp>
        <p:nvGrpSpPr>
          <p:cNvPr id="6" name="Group 6"/>
          <p:cNvGrpSpPr/>
          <p:nvPr/>
        </p:nvGrpSpPr>
        <p:grpSpPr>
          <a:xfrm>
            <a:off x="3864434" y="1703354"/>
            <a:ext cx="52198" cy="52068"/>
            <a:chOff x="0" y="0"/>
            <a:chExt cx="69597" cy="69424"/>
          </a:xfrm>
        </p:grpSpPr>
        <p:sp>
          <p:nvSpPr>
            <p:cNvPr id="7" name="Freeform 7"/>
            <p:cNvSpPr/>
            <p:nvPr/>
          </p:nvSpPr>
          <p:spPr>
            <a:xfrm>
              <a:off x="0" y="0"/>
              <a:ext cx="69596" cy="69469"/>
            </a:xfrm>
            <a:custGeom>
              <a:avLst/>
              <a:gdLst/>
              <a:ahLst/>
              <a:cxnLst/>
              <a:rect l="l" t="t" r="r" b="b"/>
              <a:pathLst>
                <a:path w="69596" h="69469">
                  <a:moveTo>
                    <a:pt x="0" y="0"/>
                  </a:moveTo>
                  <a:lnTo>
                    <a:pt x="69596" y="0"/>
                  </a:lnTo>
                  <a:lnTo>
                    <a:pt x="69596" y="69469"/>
                  </a:lnTo>
                  <a:lnTo>
                    <a:pt x="0" y="69469"/>
                  </a:lnTo>
                  <a:lnTo>
                    <a:pt x="0" y="0"/>
                  </a:lnTo>
                  <a:close/>
                </a:path>
              </a:pathLst>
            </a:custGeom>
            <a:blipFill>
              <a:blip r:embed="rId5"/>
              <a:stretch>
                <a:fillRect t="-43" r="-1" b="20"/>
              </a:stretch>
            </a:blipFill>
          </p:spPr>
          <p:txBody>
            <a:bodyPr/>
            <a:lstStyle/>
            <a:p>
              <a:endParaRPr lang="en-US"/>
            </a:p>
          </p:txBody>
        </p:sp>
      </p:grpSp>
      <p:grpSp>
        <p:nvGrpSpPr>
          <p:cNvPr id="8" name="Group 8"/>
          <p:cNvGrpSpPr/>
          <p:nvPr/>
        </p:nvGrpSpPr>
        <p:grpSpPr>
          <a:xfrm>
            <a:off x="6776722" y="3752008"/>
            <a:ext cx="2387338" cy="3563192"/>
            <a:chOff x="0" y="0"/>
            <a:chExt cx="2938979" cy="4386536"/>
          </a:xfrm>
        </p:grpSpPr>
        <p:sp>
          <p:nvSpPr>
            <p:cNvPr id="9" name="Freeform 9"/>
            <p:cNvSpPr/>
            <p:nvPr/>
          </p:nvSpPr>
          <p:spPr>
            <a:xfrm>
              <a:off x="0" y="0"/>
              <a:ext cx="2939034" cy="4386580"/>
            </a:xfrm>
            <a:custGeom>
              <a:avLst/>
              <a:gdLst/>
              <a:ahLst/>
              <a:cxnLst/>
              <a:rect l="l" t="t" r="r" b="b"/>
              <a:pathLst>
                <a:path w="2939034" h="4386580">
                  <a:moveTo>
                    <a:pt x="0" y="0"/>
                  </a:moveTo>
                  <a:lnTo>
                    <a:pt x="2939034" y="0"/>
                  </a:lnTo>
                  <a:lnTo>
                    <a:pt x="2939034" y="4386580"/>
                  </a:lnTo>
                  <a:lnTo>
                    <a:pt x="0" y="4386580"/>
                  </a:lnTo>
                  <a:lnTo>
                    <a:pt x="0" y="0"/>
                  </a:lnTo>
                  <a:close/>
                </a:path>
              </a:pathLst>
            </a:custGeom>
            <a:blipFill>
              <a:blip r:embed="rId6"/>
              <a:stretch>
                <a:fillRect t="-24" r="1" b="-23"/>
              </a:stretch>
            </a:blipFill>
          </p:spPr>
          <p:txBody>
            <a:bodyPr/>
            <a:lstStyle/>
            <a:p>
              <a:endParaRPr lang="en-US"/>
            </a:p>
          </p:txBody>
        </p:sp>
      </p:grpSp>
      <p:grpSp>
        <p:nvGrpSpPr>
          <p:cNvPr id="10" name="Group 10"/>
          <p:cNvGrpSpPr/>
          <p:nvPr/>
        </p:nvGrpSpPr>
        <p:grpSpPr>
          <a:xfrm rot="3602716">
            <a:off x="7194346" y="6409035"/>
            <a:ext cx="617476" cy="388238"/>
            <a:chOff x="0" y="0"/>
            <a:chExt cx="760156" cy="477948"/>
          </a:xfrm>
        </p:grpSpPr>
        <p:sp>
          <p:nvSpPr>
            <p:cNvPr id="11" name="Freeform 11"/>
            <p:cNvSpPr/>
            <p:nvPr/>
          </p:nvSpPr>
          <p:spPr>
            <a:xfrm>
              <a:off x="0" y="0"/>
              <a:ext cx="760095" cy="477901"/>
            </a:xfrm>
            <a:custGeom>
              <a:avLst/>
              <a:gdLst/>
              <a:ahLst/>
              <a:cxnLst/>
              <a:rect l="l" t="t" r="r" b="b"/>
              <a:pathLst>
                <a:path w="760095" h="477901">
                  <a:moveTo>
                    <a:pt x="0" y="0"/>
                  </a:moveTo>
                  <a:lnTo>
                    <a:pt x="760095" y="0"/>
                  </a:lnTo>
                  <a:lnTo>
                    <a:pt x="760095" y="477901"/>
                  </a:lnTo>
                  <a:lnTo>
                    <a:pt x="0" y="477901"/>
                  </a:lnTo>
                  <a:lnTo>
                    <a:pt x="0" y="0"/>
                  </a:lnTo>
                  <a:close/>
                </a:path>
              </a:pathLst>
            </a:custGeom>
            <a:blipFill>
              <a:blip r:embed="rId7"/>
              <a:stretch>
                <a:fillRect l="-1" r="-9" b="-9"/>
              </a:stretch>
            </a:blipFill>
          </p:spPr>
          <p:txBody>
            <a:bodyPr/>
            <a:lstStyle/>
            <a:p>
              <a:endParaRPr lang="en-US"/>
            </a:p>
          </p:txBody>
        </p:sp>
      </p:grpSp>
      <p:sp>
        <p:nvSpPr>
          <p:cNvPr id="12" name="TextBox 12"/>
          <p:cNvSpPr txBox="1"/>
          <p:nvPr/>
        </p:nvSpPr>
        <p:spPr>
          <a:xfrm>
            <a:off x="7762868" y="4008802"/>
            <a:ext cx="1122150" cy="874607"/>
          </a:xfrm>
          <a:prstGeom prst="rect">
            <a:avLst/>
          </a:prstGeom>
        </p:spPr>
        <p:txBody>
          <a:bodyPr lIns="0" tIns="0" rIns="0" bIns="0" rtlCol="0" anchor="t">
            <a:spAutoFit/>
          </a:bodyPr>
          <a:lstStyle/>
          <a:p>
            <a:pPr algn="ctr">
              <a:lnSpc>
                <a:spcPts val="2266"/>
              </a:lnSpc>
            </a:pPr>
            <a:r>
              <a:rPr lang="en-US" sz="1619" spc="5">
                <a:solidFill>
                  <a:srgbClr val="000000"/>
                </a:solidFill>
                <a:latin typeface="Canva Student Font"/>
              </a:rPr>
              <a:t>Food Pantry Open </a:t>
            </a:r>
          </a:p>
          <a:p>
            <a:pPr algn="ctr">
              <a:lnSpc>
                <a:spcPts val="2266"/>
              </a:lnSpc>
            </a:pPr>
            <a:r>
              <a:rPr lang="en-US" sz="1619" spc="5">
                <a:solidFill>
                  <a:srgbClr val="000000"/>
                </a:solidFill>
                <a:latin typeface="Canva Student Font"/>
              </a:rPr>
              <a:t>M-F 12-2pm</a:t>
            </a:r>
          </a:p>
        </p:txBody>
      </p:sp>
      <p:grpSp>
        <p:nvGrpSpPr>
          <p:cNvPr id="13" name="Group 13"/>
          <p:cNvGrpSpPr/>
          <p:nvPr/>
        </p:nvGrpSpPr>
        <p:grpSpPr>
          <a:xfrm>
            <a:off x="7243300" y="6104979"/>
            <a:ext cx="519568" cy="285113"/>
            <a:chOff x="0" y="0"/>
            <a:chExt cx="639624" cy="350994"/>
          </a:xfrm>
        </p:grpSpPr>
        <p:sp>
          <p:nvSpPr>
            <p:cNvPr id="14" name="Freeform 14"/>
            <p:cNvSpPr/>
            <p:nvPr/>
          </p:nvSpPr>
          <p:spPr>
            <a:xfrm>
              <a:off x="0" y="0"/>
              <a:ext cx="639572" cy="351028"/>
            </a:xfrm>
            <a:custGeom>
              <a:avLst/>
              <a:gdLst/>
              <a:ahLst/>
              <a:cxnLst/>
              <a:rect l="l" t="t" r="r" b="b"/>
              <a:pathLst>
                <a:path w="639572" h="351028">
                  <a:moveTo>
                    <a:pt x="0" y="0"/>
                  </a:moveTo>
                  <a:lnTo>
                    <a:pt x="639572" y="0"/>
                  </a:lnTo>
                  <a:lnTo>
                    <a:pt x="639572" y="351028"/>
                  </a:lnTo>
                  <a:lnTo>
                    <a:pt x="0" y="351028"/>
                  </a:lnTo>
                  <a:lnTo>
                    <a:pt x="0" y="0"/>
                  </a:lnTo>
                  <a:close/>
                </a:path>
              </a:pathLst>
            </a:custGeom>
            <a:blipFill>
              <a:blip r:embed="rId8"/>
              <a:stretch>
                <a:fillRect t="-24" r="-8" b="-14"/>
              </a:stretch>
            </a:blipFill>
          </p:spPr>
          <p:txBody>
            <a:bodyPr/>
            <a:lstStyle/>
            <a:p>
              <a:endParaRPr lang="en-US"/>
            </a:p>
          </p:txBody>
        </p:sp>
      </p:grpSp>
      <p:grpSp>
        <p:nvGrpSpPr>
          <p:cNvPr id="15" name="Group 15"/>
          <p:cNvGrpSpPr/>
          <p:nvPr/>
        </p:nvGrpSpPr>
        <p:grpSpPr>
          <a:xfrm>
            <a:off x="7711599" y="3945525"/>
            <a:ext cx="1297878" cy="1505361"/>
            <a:chOff x="0" y="0"/>
            <a:chExt cx="1597777" cy="1853204"/>
          </a:xfrm>
        </p:grpSpPr>
        <p:sp>
          <p:nvSpPr>
            <p:cNvPr id="16" name="Freeform 16"/>
            <p:cNvSpPr/>
            <p:nvPr/>
          </p:nvSpPr>
          <p:spPr>
            <a:xfrm>
              <a:off x="0" y="0"/>
              <a:ext cx="1597787" cy="1853184"/>
            </a:xfrm>
            <a:custGeom>
              <a:avLst/>
              <a:gdLst/>
              <a:ahLst/>
              <a:cxnLst/>
              <a:rect l="l" t="t" r="r" b="b"/>
              <a:pathLst>
                <a:path w="1597787" h="1853184">
                  <a:moveTo>
                    <a:pt x="0" y="0"/>
                  </a:moveTo>
                  <a:lnTo>
                    <a:pt x="1597787" y="0"/>
                  </a:lnTo>
                  <a:lnTo>
                    <a:pt x="1597787" y="1853184"/>
                  </a:lnTo>
                  <a:lnTo>
                    <a:pt x="0" y="1853184"/>
                  </a:lnTo>
                  <a:lnTo>
                    <a:pt x="0" y="0"/>
                  </a:lnTo>
                  <a:close/>
                </a:path>
              </a:pathLst>
            </a:custGeom>
            <a:blipFill>
              <a:blip r:embed="rId9"/>
              <a:stretch>
                <a:fillRect l="-133" r="-132" b="-1"/>
              </a:stretch>
            </a:blipFill>
          </p:spPr>
          <p:txBody>
            <a:bodyPr/>
            <a:lstStyle/>
            <a:p>
              <a:endParaRPr lang="en-US"/>
            </a:p>
          </p:txBody>
        </p:sp>
      </p:grpSp>
      <p:grpSp>
        <p:nvGrpSpPr>
          <p:cNvPr id="17" name="Group 17"/>
          <p:cNvGrpSpPr/>
          <p:nvPr/>
        </p:nvGrpSpPr>
        <p:grpSpPr>
          <a:xfrm>
            <a:off x="8360538" y="3957452"/>
            <a:ext cx="102623" cy="150639"/>
            <a:chOff x="0" y="0"/>
            <a:chExt cx="126336" cy="185447"/>
          </a:xfrm>
        </p:grpSpPr>
        <p:sp>
          <p:nvSpPr>
            <p:cNvPr id="18" name="Freeform 18"/>
            <p:cNvSpPr/>
            <p:nvPr/>
          </p:nvSpPr>
          <p:spPr>
            <a:xfrm>
              <a:off x="0" y="0"/>
              <a:ext cx="126365" cy="185420"/>
            </a:xfrm>
            <a:custGeom>
              <a:avLst/>
              <a:gdLst/>
              <a:ahLst/>
              <a:cxnLst/>
              <a:rect l="l" t="t" r="r" b="b"/>
              <a:pathLst>
                <a:path w="126365" h="185420">
                  <a:moveTo>
                    <a:pt x="0" y="0"/>
                  </a:moveTo>
                  <a:lnTo>
                    <a:pt x="126365" y="0"/>
                  </a:lnTo>
                  <a:lnTo>
                    <a:pt x="126365" y="185420"/>
                  </a:lnTo>
                  <a:lnTo>
                    <a:pt x="0" y="185420"/>
                  </a:lnTo>
                  <a:lnTo>
                    <a:pt x="0" y="0"/>
                  </a:lnTo>
                  <a:close/>
                </a:path>
              </a:pathLst>
            </a:custGeom>
            <a:blipFill>
              <a:blip r:embed="rId10"/>
              <a:stretch>
                <a:fillRect l="-45" r="-22" b="-14"/>
              </a:stretch>
            </a:blipFill>
          </p:spPr>
          <p:txBody>
            <a:bodyPr/>
            <a:lstStyle/>
            <a:p>
              <a:endParaRPr lang="en-US"/>
            </a:p>
          </p:txBody>
        </p:sp>
      </p:grpSp>
      <p:sp>
        <p:nvSpPr>
          <p:cNvPr id="19" name="Freeform 19"/>
          <p:cNvSpPr/>
          <p:nvPr/>
        </p:nvSpPr>
        <p:spPr>
          <a:xfrm rot="6693719" flipV="1">
            <a:off x="8323943" y="3592979"/>
            <a:ext cx="1418240" cy="400653"/>
          </a:xfrm>
          <a:custGeom>
            <a:avLst/>
            <a:gdLst/>
            <a:ahLst/>
            <a:cxnLst/>
            <a:rect l="l" t="t" r="r" b="b"/>
            <a:pathLst>
              <a:path w="1418240" h="400653">
                <a:moveTo>
                  <a:pt x="0" y="400653"/>
                </a:moveTo>
                <a:lnTo>
                  <a:pt x="1418240" y="400653"/>
                </a:lnTo>
                <a:lnTo>
                  <a:pt x="1418240" y="0"/>
                </a:lnTo>
                <a:lnTo>
                  <a:pt x="0" y="0"/>
                </a:lnTo>
                <a:lnTo>
                  <a:pt x="0" y="400653"/>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20"/>
          <p:cNvSpPr txBox="1"/>
          <p:nvPr/>
        </p:nvSpPr>
        <p:spPr>
          <a:xfrm>
            <a:off x="3648017" y="2812683"/>
            <a:ext cx="2457566" cy="303288"/>
          </a:xfrm>
          <a:prstGeom prst="rect">
            <a:avLst/>
          </a:prstGeom>
        </p:spPr>
        <p:txBody>
          <a:bodyPr lIns="0" tIns="0" rIns="0" bIns="0" rtlCol="0" anchor="t">
            <a:spAutoFit/>
          </a:bodyPr>
          <a:lstStyle/>
          <a:p>
            <a:pPr algn="ctr">
              <a:lnSpc>
                <a:spcPts val="2547"/>
              </a:lnSpc>
            </a:pPr>
            <a:r>
              <a:rPr lang="en-US" sz="1959" dirty="0">
                <a:solidFill>
                  <a:srgbClr val="004D28"/>
                </a:solidFill>
                <a:latin typeface="Roboto Bold"/>
              </a:rPr>
              <a:t>Food Bank Response</a:t>
            </a:r>
          </a:p>
        </p:txBody>
      </p:sp>
      <p:sp>
        <p:nvSpPr>
          <p:cNvPr id="21" name="TextBox 21"/>
          <p:cNvSpPr txBox="1"/>
          <p:nvPr/>
        </p:nvSpPr>
        <p:spPr>
          <a:xfrm>
            <a:off x="3511760" y="3243257"/>
            <a:ext cx="2729640" cy="872628"/>
          </a:xfrm>
          <a:prstGeom prst="rect">
            <a:avLst/>
          </a:prstGeom>
        </p:spPr>
        <p:txBody>
          <a:bodyPr lIns="0" tIns="0" rIns="0" bIns="0" rtlCol="0" anchor="t">
            <a:spAutoFit/>
          </a:bodyPr>
          <a:lstStyle/>
          <a:p>
            <a:pPr algn="ctr">
              <a:lnSpc>
                <a:spcPts val="1773"/>
              </a:lnSpc>
            </a:pPr>
            <a:r>
              <a:rPr lang="en-US" sz="1266" dirty="0">
                <a:solidFill>
                  <a:srgbClr val="000000"/>
                </a:solidFill>
                <a:latin typeface="Roboto"/>
              </a:rPr>
              <a:t>The team in the warehouse looks for and discards recalled product. The Partner Development Team is then informed, and we inform our partners.</a:t>
            </a:r>
          </a:p>
        </p:txBody>
      </p:sp>
      <p:sp>
        <p:nvSpPr>
          <p:cNvPr id="22" name="TextBox 22"/>
          <p:cNvSpPr txBox="1"/>
          <p:nvPr/>
        </p:nvSpPr>
        <p:spPr>
          <a:xfrm>
            <a:off x="6567177" y="2086157"/>
            <a:ext cx="2457566" cy="326263"/>
          </a:xfrm>
          <a:prstGeom prst="rect">
            <a:avLst/>
          </a:prstGeom>
        </p:spPr>
        <p:txBody>
          <a:bodyPr lIns="0" tIns="0" rIns="0" bIns="0" rtlCol="0" anchor="t">
            <a:spAutoFit/>
          </a:bodyPr>
          <a:lstStyle/>
          <a:p>
            <a:pPr algn="ctr">
              <a:lnSpc>
                <a:spcPts val="2677"/>
              </a:lnSpc>
            </a:pPr>
            <a:r>
              <a:rPr lang="en-US" sz="2059" dirty="0">
                <a:solidFill>
                  <a:srgbClr val="004D28"/>
                </a:solidFill>
                <a:latin typeface="Roboto Bold"/>
              </a:rPr>
              <a:t>Partner Response</a:t>
            </a:r>
          </a:p>
        </p:txBody>
      </p:sp>
      <p:sp>
        <p:nvSpPr>
          <p:cNvPr id="23" name="TextBox 23"/>
          <p:cNvSpPr txBox="1"/>
          <p:nvPr/>
        </p:nvSpPr>
        <p:spPr>
          <a:xfrm>
            <a:off x="6492021" y="2555128"/>
            <a:ext cx="2649632" cy="772284"/>
          </a:xfrm>
          <a:prstGeom prst="rect">
            <a:avLst/>
          </a:prstGeom>
        </p:spPr>
        <p:txBody>
          <a:bodyPr lIns="0" tIns="0" rIns="0" bIns="0" rtlCol="0" anchor="t">
            <a:spAutoFit/>
          </a:bodyPr>
          <a:lstStyle/>
          <a:p>
            <a:pPr algn="ctr">
              <a:lnSpc>
                <a:spcPts val="2053"/>
              </a:lnSpc>
            </a:pPr>
            <a:r>
              <a:rPr lang="en-US" sz="1465" dirty="0">
                <a:solidFill>
                  <a:srgbClr val="000000"/>
                </a:solidFill>
                <a:latin typeface="Roboto"/>
              </a:rPr>
              <a:t>Take action and post recall in view of neighbors and on your website/social media.</a:t>
            </a:r>
          </a:p>
        </p:txBody>
      </p:sp>
      <p:sp>
        <p:nvSpPr>
          <p:cNvPr id="24" name="TextBox 24"/>
          <p:cNvSpPr txBox="1"/>
          <p:nvPr/>
        </p:nvSpPr>
        <p:spPr>
          <a:xfrm>
            <a:off x="728418" y="3395922"/>
            <a:ext cx="2457566" cy="397383"/>
          </a:xfrm>
          <a:prstGeom prst="rect">
            <a:avLst/>
          </a:prstGeom>
        </p:spPr>
        <p:txBody>
          <a:bodyPr lIns="0" tIns="0" rIns="0" bIns="0" rtlCol="0" anchor="t">
            <a:spAutoFit/>
          </a:bodyPr>
          <a:lstStyle/>
          <a:p>
            <a:pPr algn="ctr">
              <a:lnSpc>
                <a:spcPts val="3197"/>
              </a:lnSpc>
            </a:pPr>
            <a:r>
              <a:rPr lang="en-US" sz="2459" dirty="0">
                <a:solidFill>
                  <a:srgbClr val="004D28"/>
                </a:solidFill>
                <a:latin typeface="Roboto Bold"/>
              </a:rPr>
              <a:t>What is a recall?</a:t>
            </a:r>
          </a:p>
        </p:txBody>
      </p:sp>
      <p:sp>
        <p:nvSpPr>
          <p:cNvPr id="25" name="TextBox 25"/>
          <p:cNvSpPr txBox="1"/>
          <p:nvPr/>
        </p:nvSpPr>
        <p:spPr>
          <a:xfrm>
            <a:off x="644911" y="3874418"/>
            <a:ext cx="2607879" cy="735457"/>
          </a:xfrm>
          <a:prstGeom prst="rect">
            <a:avLst/>
          </a:prstGeom>
        </p:spPr>
        <p:txBody>
          <a:bodyPr lIns="0" tIns="0" rIns="0" bIns="0" rtlCol="0" anchor="t">
            <a:spAutoFit/>
          </a:bodyPr>
          <a:lstStyle/>
          <a:p>
            <a:pPr algn="ctr">
              <a:lnSpc>
                <a:spcPts val="1987"/>
              </a:lnSpc>
            </a:pPr>
            <a:r>
              <a:rPr lang="en-US" sz="1419">
                <a:solidFill>
                  <a:srgbClr val="000000"/>
                </a:solidFill>
                <a:latin typeface="Roboto"/>
              </a:rPr>
              <a:t>An industry and regulatory response to food which is unsafe for consumption.</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3F2CF"/>
        </a:solidFill>
        <a:effectLst/>
      </p:bgPr>
    </p:bg>
    <p:spTree>
      <p:nvGrpSpPr>
        <p:cNvPr id="1" name=""/>
        <p:cNvGrpSpPr/>
        <p:nvPr/>
      </p:nvGrpSpPr>
      <p:grpSpPr>
        <a:xfrm>
          <a:off x="0" y="0"/>
          <a:ext cx="0" cy="0"/>
          <a:chOff x="0" y="0"/>
          <a:chExt cx="0" cy="0"/>
        </a:xfrm>
      </p:grpSpPr>
      <p:grpSp>
        <p:nvGrpSpPr>
          <p:cNvPr id="2" name="Group 2"/>
          <p:cNvGrpSpPr/>
          <p:nvPr/>
        </p:nvGrpSpPr>
        <p:grpSpPr>
          <a:xfrm>
            <a:off x="1496554" y="4889235"/>
            <a:ext cx="360064" cy="360064"/>
            <a:chOff x="0" y="0"/>
            <a:chExt cx="480085" cy="480085"/>
          </a:xfrm>
        </p:grpSpPr>
        <p:sp>
          <p:nvSpPr>
            <p:cNvPr id="3" name="Freeform 3"/>
            <p:cNvSpPr/>
            <p:nvPr/>
          </p:nvSpPr>
          <p:spPr>
            <a:xfrm>
              <a:off x="0" y="0"/>
              <a:ext cx="480060" cy="480060"/>
            </a:xfrm>
            <a:custGeom>
              <a:avLst/>
              <a:gdLst/>
              <a:ahLst/>
              <a:cxnLst/>
              <a:rect l="l" t="t" r="r" b="b"/>
              <a:pathLst>
                <a:path w="480060" h="480060">
                  <a:moveTo>
                    <a:pt x="0" y="0"/>
                  </a:moveTo>
                  <a:lnTo>
                    <a:pt x="480060" y="0"/>
                  </a:lnTo>
                  <a:lnTo>
                    <a:pt x="480060" y="480060"/>
                  </a:lnTo>
                  <a:lnTo>
                    <a:pt x="0" y="480060"/>
                  </a:lnTo>
                  <a:lnTo>
                    <a:pt x="0" y="0"/>
                  </a:lnTo>
                  <a:close/>
                </a:path>
              </a:pathLst>
            </a:custGeom>
            <a:blipFill>
              <a:blip r:embed="rId3"/>
              <a:stretch>
                <a:fillRect r="-5" b="-5"/>
              </a:stretch>
            </a:blipFill>
          </p:spPr>
          <p:txBody>
            <a:bodyPr/>
            <a:lstStyle/>
            <a:p>
              <a:endParaRPr lang="en-US"/>
            </a:p>
          </p:txBody>
        </p:sp>
      </p:grpSp>
      <p:grpSp>
        <p:nvGrpSpPr>
          <p:cNvPr id="4" name="Group 4"/>
          <p:cNvGrpSpPr/>
          <p:nvPr/>
        </p:nvGrpSpPr>
        <p:grpSpPr>
          <a:xfrm>
            <a:off x="515990" y="3318100"/>
            <a:ext cx="3593355" cy="2636624"/>
            <a:chOff x="0" y="0"/>
            <a:chExt cx="4791140" cy="3515499"/>
          </a:xfrm>
        </p:grpSpPr>
        <p:sp>
          <p:nvSpPr>
            <p:cNvPr id="5" name="Freeform 5"/>
            <p:cNvSpPr/>
            <p:nvPr/>
          </p:nvSpPr>
          <p:spPr>
            <a:xfrm>
              <a:off x="0" y="0"/>
              <a:ext cx="4791202" cy="3515487"/>
            </a:xfrm>
            <a:custGeom>
              <a:avLst/>
              <a:gdLst/>
              <a:ahLst/>
              <a:cxnLst/>
              <a:rect l="l" t="t" r="r" b="b"/>
              <a:pathLst>
                <a:path w="4791202" h="3515487">
                  <a:moveTo>
                    <a:pt x="0" y="0"/>
                  </a:moveTo>
                  <a:lnTo>
                    <a:pt x="4791202" y="0"/>
                  </a:lnTo>
                  <a:lnTo>
                    <a:pt x="4791202" y="3515487"/>
                  </a:lnTo>
                  <a:lnTo>
                    <a:pt x="0" y="3515487"/>
                  </a:lnTo>
                  <a:lnTo>
                    <a:pt x="0" y="0"/>
                  </a:lnTo>
                  <a:close/>
                </a:path>
              </a:pathLst>
            </a:custGeom>
            <a:blipFill>
              <a:blip r:embed="rId4"/>
              <a:stretch>
                <a:fillRect t="-76" r="1" b="-77"/>
              </a:stretch>
            </a:blipFill>
          </p:spPr>
          <p:txBody>
            <a:bodyPr/>
            <a:lstStyle/>
            <a:p>
              <a:endParaRPr lang="en-US"/>
            </a:p>
          </p:txBody>
        </p:sp>
      </p:grpSp>
      <p:grpSp>
        <p:nvGrpSpPr>
          <p:cNvPr id="6" name="Group 6"/>
          <p:cNvGrpSpPr/>
          <p:nvPr/>
        </p:nvGrpSpPr>
        <p:grpSpPr>
          <a:xfrm>
            <a:off x="2423342" y="5042250"/>
            <a:ext cx="845497" cy="811677"/>
            <a:chOff x="0" y="0"/>
            <a:chExt cx="1127329" cy="1082236"/>
          </a:xfrm>
        </p:grpSpPr>
        <p:sp>
          <p:nvSpPr>
            <p:cNvPr id="7" name="Freeform 7"/>
            <p:cNvSpPr/>
            <p:nvPr/>
          </p:nvSpPr>
          <p:spPr>
            <a:xfrm>
              <a:off x="0" y="0"/>
              <a:ext cx="1127379" cy="1082294"/>
            </a:xfrm>
            <a:custGeom>
              <a:avLst/>
              <a:gdLst/>
              <a:ahLst/>
              <a:cxnLst/>
              <a:rect l="l" t="t" r="r" b="b"/>
              <a:pathLst>
                <a:path w="1127379" h="1082294">
                  <a:moveTo>
                    <a:pt x="0" y="0"/>
                  </a:moveTo>
                  <a:lnTo>
                    <a:pt x="1127379" y="0"/>
                  </a:lnTo>
                  <a:lnTo>
                    <a:pt x="1127379" y="1082294"/>
                  </a:lnTo>
                  <a:lnTo>
                    <a:pt x="0" y="1082294"/>
                  </a:lnTo>
                  <a:lnTo>
                    <a:pt x="0" y="0"/>
                  </a:lnTo>
                  <a:close/>
                </a:path>
              </a:pathLst>
            </a:custGeom>
            <a:blipFill>
              <a:blip r:embed="rId5"/>
              <a:stretch>
                <a:fillRect t="-327" r="4" b="-322"/>
              </a:stretch>
            </a:blipFill>
          </p:spPr>
          <p:txBody>
            <a:bodyPr/>
            <a:lstStyle/>
            <a:p>
              <a:endParaRPr lang="en-US"/>
            </a:p>
          </p:txBody>
        </p:sp>
      </p:grpSp>
      <p:grpSp>
        <p:nvGrpSpPr>
          <p:cNvPr id="8" name="Group 8"/>
          <p:cNvGrpSpPr/>
          <p:nvPr/>
        </p:nvGrpSpPr>
        <p:grpSpPr>
          <a:xfrm>
            <a:off x="1362357" y="5042250"/>
            <a:ext cx="845497" cy="811677"/>
            <a:chOff x="0" y="0"/>
            <a:chExt cx="1127329" cy="1082236"/>
          </a:xfrm>
        </p:grpSpPr>
        <p:sp>
          <p:nvSpPr>
            <p:cNvPr id="9" name="Freeform 9"/>
            <p:cNvSpPr/>
            <p:nvPr/>
          </p:nvSpPr>
          <p:spPr>
            <a:xfrm>
              <a:off x="0" y="0"/>
              <a:ext cx="1127379" cy="1082294"/>
            </a:xfrm>
            <a:custGeom>
              <a:avLst/>
              <a:gdLst/>
              <a:ahLst/>
              <a:cxnLst/>
              <a:rect l="l" t="t" r="r" b="b"/>
              <a:pathLst>
                <a:path w="1127379" h="1082294">
                  <a:moveTo>
                    <a:pt x="0" y="0"/>
                  </a:moveTo>
                  <a:lnTo>
                    <a:pt x="1127379" y="0"/>
                  </a:lnTo>
                  <a:lnTo>
                    <a:pt x="1127379" y="1082294"/>
                  </a:lnTo>
                  <a:lnTo>
                    <a:pt x="0" y="1082294"/>
                  </a:lnTo>
                  <a:lnTo>
                    <a:pt x="0" y="0"/>
                  </a:lnTo>
                  <a:close/>
                </a:path>
              </a:pathLst>
            </a:custGeom>
            <a:blipFill>
              <a:blip r:embed="rId5"/>
              <a:stretch>
                <a:fillRect t="-327" r="4" b="-322"/>
              </a:stretch>
            </a:blipFill>
          </p:spPr>
          <p:txBody>
            <a:bodyPr/>
            <a:lstStyle/>
            <a:p>
              <a:endParaRPr lang="en-US"/>
            </a:p>
          </p:txBody>
        </p:sp>
      </p:grpSp>
      <p:grpSp>
        <p:nvGrpSpPr>
          <p:cNvPr id="10" name="Group 10"/>
          <p:cNvGrpSpPr/>
          <p:nvPr/>
        </p:nvGrpSpPr>
        <p:grpSpPr>
          <a:xfrm>
            <a:off x="2788556" y="4010200"/>
            <a:ext cx="845497" cy="811677"/>
            <a:chOff x="0" y="0"/>
            <a:chExt cx="1127329" cy="1082236"/>
          </a:xfrm>
        </p:grpSpPr>
        <p:sp>
          <p:nvSpPr>
            <p:cNvPr id="11" name="Freeform 11"/>
            <p:cNvSpPr/>
            <p:nvPr/>
          </p:nvSpPr>
          <p:spPr>
            <a:xfrm>
              <a:off x="0" y="0"/>
              <a:ext cx="1127379" cy="1082294"/>
            </a:xfrm>
            <a:custGeom>
              <a:avLst/>
              <a:gdLst/>
              <a:ahLst/>
              <a:cxnLst/>
              <a:rect l="l" t="t" r="r" b="b"/>
              <a:pathLst>
                <a:path w="1127379" h="1082294">
                  <a:moveTo>
                    <a:pt x="0" y="0"/>
                  </a:moveTo>
                  <a:lnTo>
                    <a:pt x="1127379" y="0"/>
                  </a:lnTo>
                  <a:lnTo>
                    <a:pt x="1127379" y="1082294"/>
                  </a:lnTo>
                  <a:lnTo>
                    <a:pt x="0" y="1082294"/>
                  </a:lnTo>
                  <a:lnTo>
                    <a:pt x="0" y="0"/>
                  </a:lnTo>
                  <a:close/>
                </a:path>
              </a:pathLst>
            </a:custGeom>
            <a:blipFill>
              <a:blip r:embed="rId5"/>
              <a:stretch>
                <a:fillRect t="-327" r="4" b="-322"/>
              </a:stretch>
            </a:blipFill>
          </p:spPr>
          <p:txBody>
            <a:bodyPr/>
            <a:lstStyle/>
            <a:p>
              <a:endParaRPr lang="en-US"/>
            </a:p>
          </p:txBody>
        </p:sp>
      </p:grpSp>
      <p:grpSp>
        <p:nvGrpSpPr>
          <p:cNvPr id="12" name="Group 12"/>
          <p:cNvGrpSpPr/>
          <p:nvPr/>
        </p:nvGrpSpPr>
        <p:grpSpPr>
          <a:xfrm>
            <a:off x="991283" y="4382356"/>
            <a:ext cx="2642770" cy="783221"/>
            <a:chOff x="0" y="0"/>
            <a:chExt cx="3523693" cy="1044295"/>
          </a:xfrm>
        </p:grpSpPr>
        <p:sp>
          <p:nvSpPr>
            <p:cNvPr id="13" name="Freeform 13"/>
            <p:cNvSpPr/>
            <p:nvPr/>
          </p:nvSpPr>
          <p:spPr>
            <a:xfrm>
              <a:off x="0" y="0"/>
              <a:ext cx="3523742" cy="1044321"/>
            </a:xfrm>
            <a:custGeom>
              <a:avLst/>
              <a:gdLst/>
              <a:ahLst/>
              <a:cxnLst/>
              <a:rect l="l" t="t" r="r" b="b"/>
              <a:pathLst>
                <a:path w="3523742" h="1044321">
                  <a:moveTo>
                    <a:pt x="0" y="0"/>
                  </a:moveTo>
                  <a:lnTo>
                    <a:pt x="3523742" y="0"/>
                  </a:lnTo>
                  <a:lnTo>
                    <a:pt x="3523742" y="1044321"/>
                  </a:lnTo>
                  <a:lnTo>
                    <a:pt x="0" y="1044321"/>
                  </a:lnTo>
                  <a:lnTo>
                    <a:pt x="0" y="0"/>
                  </a:lnTo>
                  <a:close/>
                </a:path>
              </a:pathLst>
            </a:custGeom>
            <a:blipFill>
              <a:blip r:embed="rId6"/>
              <a:stretch>
                <a:fillRect t="-370" r="1" b="-368"/>
              </a:stretch>
            </a:blipFill>
          </p:spPr>
          <p:txBody>
            <a:bodyPr/>
            <a:lstStyle/>
            <a:p>
              <a:endParaRPr lang="en-US"/>
            </a:p>
          </p:txBody>
        </p:sp>
      </p:grpSp>
      <p:grpSp>
        <p:nvGrpSpPr>
          <p:cNvPr id="14" name="Group 14"/>
          <p:cNvGrpSpPr/>
          <p:nvPr/>
        </p:nvGrpSpPr>
        <p:grpSpPr>
          <a:xfrm>
            <a:off x="2000594" y="3570679"/>
            <a:ext cx="845497" cy="811677"/>
            <a:chOff x="0" y="0"/>
            <a:chExt cx="1127329" cy="1082236"/>
          </a:xfrm>
        </p:grpSpPr>
        <p:sp>
          <p:nvSpPr>
            <p:cNvPr id="15" name="Freeform 15"/>
            <p:cNvSpPr/>
            <p:nvPr/>
          </p:nvSpPr>
          <p:spPr>
            <a:xfrm>
              <a:off x="0" y="0"/>
              <a:ext cx="1127379" cy="1082294"/>
            </a:xfrm>
            <a:custGeom>
              <a:avLst/>
              <a:gdLst/>
              <a:ahLst/>
              <a:cxnLst/>
              <a:rect l="l" t="t" r="r" b="b"/>
              <a:pathLst>
                <a:path w="1127379" h="1082294">
                  <a:moveTo>
                    <a:pt x="0" y="0"/>
                  </a:moveTo>
                  <a:lnTo>
                    <a:pt x="1127379" y="0"/>
                  </a:lnTo>
                  <a:lnTo>
                    <a:pt x="1127379" y="1082294"/>
                  </a:lnTo>
                  <a:lnTo>
                    <a:pt x="0" y="1082294"/>
                  </a:lnTo>
                  <a:lnTo>
                    <a:pt x="0" y="0"/>
                  </a:lnTo>
                  <a:close/>
                </a:path>
              </a:pathLst>
            </a:custGeom>
            <a:blipFill>
              <a:blip r:embed="rId5"/>
              <a:stretch>
                <a:fillRect t="-327" r="4" b="-322"/>
              </a:stretch>
            </a:blipFill>
          </p:spPr>
          <p:txBody>
            <a:bodyPr/>
            <a:lstStyle/>
            <a:p>
              <a:endParaRPr lang="en-US"/>
            </a:p>
          </p:txBody>
        </p:sp>
      </p:grpSp>
      <p:grpSp>
        <p:nvGrpSpPr>
          <p:cNvPr id="16" name="Group 16"/>
          <p:cNvGrpSpPr/>
          <p:nvPr/>
        </p:nvGrpSpPr>
        <p:grpSpPr>
          <a:xfrm>
            <a:off x="515990" y="4636412"/>
            <a:ext cx="845497" cy="811677"/>
            <a:chOff x="0" y="0"/>
            <a:chExt cx="1127329" cy="1082236"/>
          </a:xfrm>
        </p:grpSpPr>
        <p:sp>
          <p:nvSpPr>
            <p:cNvPr id="17" name="Freeform 17"/>
            <p:cNvSpPr/>
            <p:nvPr/>
          </p:nvSpPr>
          <p:spPr>
            <a:xfrm>
              <a:off x="0" y="0"/>
              <a:ext cx="1127379" cy="1082294"/>
            </a:xfrm>
            <a:custGeom>
              <a:avLst/>
              <a:gdLst/>
              <a:ahLst/>
              <a:cxnLst/>
              <a:rect l="l" t="t" r="r" b="b"/>
              <a:pathLst>
                <a:path w="1127379" h="1082294">
                  <a:moveTo>
                    <a:pt x="0" y="0"/>
                  </a:moveTo>
                  <a:lnTo>
                    <a:pt x="1127379" y="0"/>
                  </a:lnTo>
                  <a:lnTo>
                    <a:pt x="1127379" y="1082294"/>
                  </a:lnTo>
                  <a:lnTo>
                    <a:pt x="0" y="1082294"/>
                  </a:lnTo>
                  <a:lnTo>
                    <a:pt x="0" y="0"/>
                  </a:lnTo>
                  <a:close/>
                </a:path>
              </a:pathLst>
            </a:custGeom>
            <a:blipFill>
              <a:blip r:embed="rId5"/>
              <a:stretch>
                <a:fillRect t="-327" r="4" b="-322"/>
              </a:stretch>
            </a:blipFill>
          </p:spPr>
          <p:txBody>
            <a:bodyPr/>
            <a:lstStyle/>
            <a:p>
              <a:endParaRPr lang="en-US"/>
            </a:p>
          </p:txBody>
        </p:sp>
      </p:grpSp>
      <p:sp>
        <p:nvSpPr>
          <p:cNvPr id="18" name="Freeform 18"/>
          <p:cNvSpPr/>
          <p:nvPr/>
        </p:nvSpPr>
        <p:spPr>
          <a:xfrm>
            <a:off x="392172" y="2613414"/>
            <a:ext cx="4062340" cy="4551642"/>
          </a:xfrm>
          <a:custGeom>
            <a:avLst/>
            <a:gdLst/>
            <a:ahLst/>
            <a:cxnLst/>
            <a:rect l="l" t="t" r="r" b="b"/>
            <a:pathLst>
              <a:path w="4062340" h="4551642">
                <a:moveTo>
                  <a:pt x="0" y="0"/>
                </a:moveTo>
                <a:lnTo>
                  <a:pt x="4062340" y="0"/>
                </a:lnTo>
                <a:lnTo>
                  <a:pt x="4062340" y="4551642"/>
                </a:lnTo>
                <a:lnTo>
                  <a:pt x="0" y="4551642"/>
                </a:lnTo>
                <a:lnTo>
                  <a:pt x="0" y="0"/>
                </a:lnTo>
                <a:close/>
              </a:path>
            </a:pathLst>
          </a:custGeom>
          <a:blipFill>
            <a:blip r:embed="rId7"/>
            <a:stretch>
              <a:fillRect/>
            </a:stretch>
          </a:blipFill>
        </p:spPr>
        <p:txBody>
          <a:bodyPr/>
          <a:lstStyle/>
          <a:p>
            <a:endParaRPr lang="en-US"/>
          </a:p>
        </p:txBody>
      </p:sp>
      <p:sp>
        <p:nvSpPr>
          <p:cNvPr id="19" name="Freeform 19"/>
          <p:cNvSpPr/>
          <p:nvPr/>
        </p:nvSpPr>
        <p:spPr>
          <a:xfrm>
            <a:off x="4673587" y="2295701"/>
            <a:ext cx="4705325" cy="4240674"/>
          </a:xfrm>
          <a:custGeom>
            <a:avLst/>
            <a:gdLst/>
            <a:ahLst/>
            <a:cxnLst/>
            <a:rect l="l" t="t" r="r" b="b"/>
            <a:pathLst>
              <a:path w="4705325" h="4240674">
                <a:moveTo>
                  <a:pt x="0" y="0"/>
                </a:moveTo>
                <a:lnTo>
                  <a:pt x="4705325" y="0"/>
                </a:lnTo>
                <a:lnTo>
                  <a:pt x="4705325" y="4240675"/>
                </a:lnTo>
                <a:lnTo>
                  <a:pt x="0" y="4240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6262157" y="3618770"/>
            <a:ext cx="1703166" cy="1017642"/>
          </a:xfrm>
          <a:custGeom>
            <a:avLst/>
            <a:gdLst/>
            <a:ahLst/>
            <a:cxnLst/>
            <a:rect l="l" t="t" r="r" b="b"/>
            <a:pathLst>
              <a:path w="1703166" h="1017642">
                <a:moveTo>
                  <a:pt x="0" y="0"/>
                </a:moveTo>
                <a:lnTo>
                  <a:pt x="1703166" y="0"/>
                </a:lnTo>
                <a:lnTo>
                  <a:pt x="1703166" y="1017642"/>
                </a:lnTo>
                <a:lnTo>
                  <a:pt x="0" y="10176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1"/>
          <p:cNvSpPr txBox="1"/>
          <p:nvPr/>
        </p:nvSpPr>
        <p:spPr>
          <a:xfrm>
            <a:off x="1171969" y="4554214"/>
            <a:ext cx="2281397" cy="333927"/>
          </a:xfrm>
          <a:prstGeom prst="rect">
            <a:avLst/>
          </a:prstGeom>
        </p:spPr>
        <p:txBody>
          <a:bodyPr lIns="0" tIns="0" rIns="0" bIns="0" rtlCol="0" anchor="t">
            <a:spAutoFit/>
          </a:bodyPr>
          <a:lstStyle/>
          <a:p>
            <a:pPr algn="ctr">
              <a:lnSpc>
                <a:spcPts val="2396"/>
              </a:lnSpc>
            </a:pPr>
            <a:r>
              <a:rPr lang="en-US" sz="1711">
                <a:solidFill>
                  <a:srgbClr val="181818"/>
                </a:solidFill>
                <a:latin typeface="Permanent Marker"/>
              </a:rPr>
              <a:t>CONTAMINATED</a:t>
            </a:r>
          </a:p>
        </p:txBody>
      </p:sp>
      <p:sp>
        <p:nvSpPr>
          <p:cNvPr id="22" name="TextBox 22"/>
          <p:cNvSpPr txBox="1"/>
          <p:nvPr/>
        </p:nvSpPr>
        <p:spPr>
          <a:xfrm>
            <a:off x="235904" y="902970"/>
            <a:ext cx="9517696" cy="1540441"/>
          </a:xfrm>
          <a:prstGeom prst="rect">
            <a:avLst/>
          </a:prstGeom>
        </p:spPr>
        <p:txBody>
          <a:bodyPr lIns="0" tIns="0" rIns="0" bIns="0" rtlCol="0" anchor="t">
            <a:spAutoFit/>
          </a:bodyPr>
          <a:lstStyle/>
          <a:p>
            <a:pPr algn="ctr">
              <a:lnSpc>
                <a:spcPts val="5790"/>
              </a:lnSpc>
            </a:pPr>
            <a:r>
              <a:rPr lang="en-US" sz="6432">
                <a:solidFill>
                  <a:srgbClr val="181818"/>
                </a:solidFill>
                <a:latin typeface="Roboto Bold"/>
              </a:rPr>
              <a:t>DISCARDING UNSAFE FOOD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80">
                                          <p:stCondLst>
                                            <p:cond delay="0"/>
                                          </p:stCondLst>
                                        </p:cTn>
                                        <p:tgtEl>
                                          <p:spTgt spid="20"/>
                                        </p:tgtEl>
                                      </p:cBhvr>
                                    </p:animEffect>
                                    <p:anim calcmode="lin" valueType="num">
                                      <p:cBhvr>
                                        <p:cTn id="6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5" dur="26">
                                          <p:stCondLst>
                                            <p:cond delay="650"/>
                                          </p:stCondLst>
                                        </p:cTn>
                                        <p:tgtEl>
                                          <p:spTgt spid="20"/>
                                        </p:tgtEl>
                                      </p:cBhvr>
                                      <p:to x="100000" y="60000"/>
                                    </p:animScale>
                                    <p:animScale>
                                      <p:cBhvr>
                                        <p:cTn id="66" dur="166" decel="50000">
                                          <p:stCondLst>
                                            <p:cond delay="676"/>
                                          </p:stCondLst>
                                        </p:cTn>
                                        <p:tgtEl>
                                          <p:spTgt spid="20"/>
                                        </p:tgtEl>
                                      </p:cBhvr>
                                      <p:to x="100000" y="100000"/>
                                    </p:animScale>
                                    <p:animScale>
                                      <p:cBhvr>
                                        <p:cTn id="67" dur="26">
                                          <p:stCondLst>
                                            <p:cond delay="1312"/>
                                          </p:stCondLst>
                                        </p:cTn>
                                        <p:tgtEl>
                                          <p:spTgt spid="20"/>
                                        </p:tgtEl>
                                      </p:cBhvr>
                                      <p:to x="100000" y="80000"/>
                                    </p:animScale>
                                    <p:animScale>
                                      <p:cBhvr>
                                        <p:cTn id="68" dur="166" decel="50000">
                                          <p:stCondLst>
                                            <p:cond delay="1338"/>
                                          </p:stCondLst>
                                        </p:cTn>
                                        <p:tgtEl>
                                          <p:spTgt spid="20"/>
                                        </p:tgtEl>
                                      </p:cBhvr>
                                      <p:to x="100000" y="100000"/>
                                    </p:animScale>
                                    <p:animScale>
                                      <p:cBhvr>
                                        <p:cTn id="69" dur="26">
                                          <p:stCondLst>
                                            <p:cond delay="1642"/>
                                          </p:stCondLst>
                                        </p:cTn>
                                        <p:tgtEl>
                                          <p:spTgt spid="20"/>
                                        </p:tgtEl>
                                      </p:cBhvr>
                                      <p:to x="100000" y="90000"/>
                                    </p:animScale>
                                    <p:animScale>
                                      <p:cBhvr>
                                        <p:cTn id="70" dur="166" decel="50000">
                                          <p:stCondLst>
                                            <p:cond delay="1668"/>
                                          </p:stCondLst>
                                        </p:cTn>
                                        <p:tgtEl>
                                          <p:spTgt spid="20"/>
                                        </p:tgtEl>
                                      </p:cBhvr>
                                      <p:to x="100000" y="100000"/>
                                    </p:animScale>
                                    <p:animScale>
                                      <p:cBhvr>
                                        <p:cTn id="71" dur="26">
                                          <p:stCondLst>
                                            <p:cond delay="1808"/>
                                          </p:stCondLst>
                                        </p:cTn>
                                        <p:tgtEl>
                                          <p:spTgt spid="20"/>
                                        </p:tgtEl>
                                      </p:cBhvr>
                                      <p:to x="100000" y="95000"/>
                                    </p:animScale>
                                    <p:animScale>
                                      <p:cBhvr>
                                        <p:cTn id="72" dur="166" decel="50000">
                                          <p:stCondLst>
                                            <p:cond delay="1834"/>
                                          </p:stCondLst>
                                        </p:cTn>
                                        <p:tgtEl>
                                          <p:spTgt spid="20"/>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down)">
                                      <p:cBhvr>
                                        <p:cTn id="75" dur="580">
                                          <p:stCondLst>
                                            <p:cond delay="0"/>
                                          </p:stCondLst>
                                        </p:cTn>
                                        <p:tgtEl>
                                          <p:spTgt spid="19"/>
                                        </p:tgtEl>
                                      </p:cBhvr>
                                    </p:animEffect>
                                    <p:anim calcmode="lin" valueType="num">
                                      <p:cBhvr>
                                        <p:cTn id="7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81" dur="26">
                                          <p:stCondLst>
                                            <p:cond delay="650"/>
                                          </p:stCondLst>
                                        </p:cTn>
                                        <p:tgtEl>
                                          <p:spTgt spid="19"/>
                                        </p:tgtEl>
                                      </p:cBhvr>
                                      <p:to x="100000" y="60000"/>
                                    </p:animScale>
                                    <p:animScale>
                                      <p:cBhvr>
                                        <p:cTn id="82" dur="166" decel="50000">
                                          <p:stCondLst>
                                            <p:cond delay="676"/>
                                          </p:stCondLst>
                                        </p:cTn>
                                        <p:tgtEl>
                                          <p:spTgt spid="19"/>
                                        </p:tgtEl>
                                      </p:cBhvr>
                                      <p:to x="100000" y="100000"/>
                                    </p:animScale>
                                    <p:animScale>
                                      <p:cBhvr>
                                        <p:cTn id="83" dur="26">
                                          <p:stCondLst>
                                            <p:cond delay="1312"/>
                                          </p:stCondLst>
                                        </p:cTn>
                                        <p:tgtEl>
                                          <p:spTgt spid="19"/>
                                        </p:tgtEl>
                                      </p:cBhvr>
                                      <p:to x="100000" y="80000"/>
                                    </p:animScale>
                                    <p:animScale>
                                      <p:cBhvr>
                                        <p:cTn id="84" dur="166" decel="50000">
                                          <p:stCondLst>
                                            <p:cond delay="1338"/>
                                          </p:stCondLst>
                                        </p:cTn>
                                        <p:tgtEl>
                                          <p:spTgt spid="19"/>
                                        </p:tgtEl>
                                      </p:cBhvr>
                                      <p:to x="100000" y="100000"/>
                                    </p:animScale>
                                    <p:animScale>
                                      <p:cBhvr>
                                        <p:cTn id="85" dur="26">
                                          <p:stCondLst>
                                            <p:cond delay="1642"/>
                                          </p:stCondLst>
                                        </p:cTn>
                                        <p:tgtEl>
                                          <p:spTgt spid="19"/>
                                        </p:tgtEl>
                                      </p:cBhvr>
                                      <p:to x="100000" y="90000"/>
                                    </p:animScale>
                                    <p:animScale>
                                      <p:cBhvr>
                                        <p:cTn id="86" dur="166" decel="50000">
                                          <p:stCondLst>
                                            <p:cond delay="1668"/>
                                          </p:stCondLst>
                                        </p:cTn>
                                        <p:tgtEl>
                                          <p:spTgt spid="19"/>
                                        </p:tgtEl>
                                      </p:cBhvr>
                                      <p:to x="100000" y="100000"/>
                                    </p:animScale>
                                    <p:animScale>
                                      <p:cBhvr>
                                        <p:cTn id="87" dur="26">
                                          <p:stCondLst>
                                            <p:cond delay="1808"/>
                                          </p:stCondLst>
                                        </p:cTn>
                                        <p:tgtEl>
                                          <p:spTgt spid="19"/>
                                        </p:tgtEl>
                                      </p:cBhvr>
                                      <p:to x="100000" y="95000"/>
                                    </p:animScale>
                                    <p:animScale>
                                      <p:cBhvr>
                                        <p:cTn id="88"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56846"/>
            <a:ext cx="9753600" cy="760557"/>
            <a:chOff x="0" y="0"/>
            <a:chExt cx="13004800" cy="1014076"/>
          </a:xfrm>
          <a:solidFill>
            <a:srgbClr val="E3F2CF"/>
          </a:solidFill>
        </p:grpSpPr>
        <p:sp>
          <p:nvSpPr>
            <p:cNvPr id="3" name="Freeform 3"/>
            <p:cNvSpPr/>
            <p:nvPr/>
          </p:nvSpPr>
          <p:spPr>
            <a:xfrm>
              <a:off x="0" y="0"/>
              <a:ext cx="13004761" cy="1014072"/>
            </a:xfrm>
            <a:custGeom>
              <a:avLst/>
              <a:gdLst/>
              <a:ahLst/>
              <a:cxnLst/>
              <a:rect l="l" t="t" r="r" b="b"/>
              <a:pathLst>
                <a:path w="13004761" h="1014072">
                  <a:moveTo>
                    <a:pt x="0" y="0"/>
                  </a:moveTo>
                  <a:lnTo>
                    <a:pt x="13004761" y="0"/>
                  </a:lnTo>
                  <a:lnTo>
                    <a:pt x="13004761" y="1014072"/>
                  </a:lnTo>
                  <a:lnTo>
                    <a:pt x="0" y="1014072"/>
                  </a:lnTo>
                  <a:lnTo>
                    <a:pt x="0" y="0"/>
                  </a:lnTo>
                  <a:close/>
                </a:path>
              </a:pathLst>
            </a:custGeom>
            <a:grpFill/>
            <a:ln w="12700">
              <a:solidFill>
                <a:srgbClr val="000000"/>
              </a:solidFill>
            </a:ln>
          </p:spPr>
          <p:txBody>
            <a:bodyPr/>
            <a:lstStyle/>
            <a:p>
              <a:endParaRPr lang="en-US"/>
            </a:p>
          </p:txBody>
        </p:sp>
      </p:grpSp>
      <p:sp>
        <p:nvSpPr>
          <p:cNvPr id="4" name="TextBox 4"/>
          <p:cNvSpPr txBox="1"/>
          <p:nvPr/>
        </p:nvSpPr>
        <p:spPr>
          <a:xfrm>
            <a:off x="1777474" y="3444570"/>
            <a:ext cx="6198651" cy="1004183"/>
          </a:xfrm>
          <a:prstGeom prst="rect">
            <a:avLst/>
          </a:prstGeom>
        </p:spPr>
        <p:txBody>
          <a:bodyPr lIns="0" tIns="0" rIns="0" bIns="0" rtlCol="0" anchor="t">
            <a:spAutoFit/>
          </a:bodyPr>
          <a:lstStyle/>
          <a:p>
            <a:pPr algn="ctr">
              <a:lnSpc>
                <a:spcPts val="7232"/>
              </a:lnSpc>
            </a:pPr>
            <a:r>
              <a:rPr lang="en-US" sz="8035">
                <a:solidFill>
                  <a:srgbClr val="181818"/>
                </a:solidFill>
                <a:latin typeface="Roboto Bold"/>
              </a:rPr>
              <a:t>REPACKING</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0583" y="5301959"/>
            <a:ext cx="2759447" cy="2300543"/>
            <a:chOff x="0" y="0"/>
            <a:chExt cx="4765127" cy="3972673"/>
          </a:xfrm>
        </p:grpSpPr>
        <p:sp>
          <p:nvSpPr>
            <p:cNvPr id="3" name="Freeform 3"/>
            <p:cNvSpPr/>
            <p:nvPr/>
          </p:nvSpPr>
          <p:spPr>
            <a:xfrm>
              <a:off x="0" y="0"/>
              <a:ext cx="4765167" cy="3972687"/>
            </a:xfrm>
            <a:custGeom>
              <a:avLst/>
              <a:gdLst/>
              <a:ahLst/>
              <a:cxnLst/>
              <a:rect l="l" t="t" r="r" b="b"/>
              <a:pathLst>
                <a:path w="4765167" h="3972687">
                  <a:moveTo>
                    <a:pt x="0" y="0"/>
                  </a:moveTo>
                  <a:lnTo>
                    <a:pt x="4765167" y="0"/>
                  </a:lnTo>
                  <a:lnTo>
                    <a:pt x="4765167" y="3972687"/>
                  </a:lnTo>
                  <a:lnTo>
                    <a:pt x="0" y="3972687"/>
                  </a:lnTo>
                  <a:lnTo>
                    <a:pt x="0" y="0"/>
                  </a:lnTo>
                  <a:close/>
                </a:path>
              </a:pathLst>
            </a:custGeom>
            <a:blipFill>
              <a:blip r:embed="rId3"/>
              <a:stretch>
                <a:fillRect l="-12500" r="-12499"/>
              </a:stretch>
            </a:blipFill>
          </p:spPr>
          <p:txBody>
            <a:bodyPr/>
            <a:lstStyle/>
            <a:p>
              <a:endParaRPr lang="en-US"/>
            </a:p>
          </p:txBody>
        </p:sp>
      </p:grpSp>
      <p:sp>
        <p:nvSpPr>
          <p:cNvPr id="4" name="Freeform 4" descr="A tray of cookies with a plastic cover  Description automatically generated"/>
          <p:cNvSpPr/>
          <p:nvPr/>
        </p:nvSpPr>
        <p:spPr>
          <a:xfrm>
            <a:off x="2037288" y="4889334"/>
            <a:ext cx="2713168" cy="2713168"/>
          </a:xfrm>
          <a:custGeom>
            <a:avLst/>
            <a:gdLst/>
            <a:ahLst/>
            <a:cxnLst/>
            <a:rect l="l" t="t" r="r" b="b"/>
            <a:pathLst>
              <a:path w="2713168" h="2713168">
                <a:moveTo>
                  <a:pt x="0" y="0"/>
                </a:moveTo>
                <a:lnTo>
                  <a:pt x="2713168" y="0"/>
                </a:lnTo>
                <a:lnTo>
                  <a:pt x="2713168" y="2713168"/>
                </a:lnTo>
                <a:lnTo>
                  <a:pt x="0" y="2713168"/>
                </a:lnTo>
                <a:lnTo>
                  <a:pt x="0" y="0"/>
                </a:lnTo>
                <a:close/>
              </a:path>
            </a:pathLst>
          </a:custGeom>
          <a:blipFill>
            <a:blip r:embed="rId4"/>
            <a:stretch>
              <a:fillRect/>
            </a:stretch>
          </a:blipFill>
        </p:spPr>
        <p:txBody>
          <a:bodyPr/>
          <a:lstStyle/>
          <a:p>
            <a:endParaRPr lang="en-US"/>
          </a:p>
        </p:txBody>
      </p:sp>
      <p:graphicFrame>
        <p:nvGraphicFramePr>
          <p:cNvPr id="5" name="Table 5"/>
          <p:cNvGraphicFramePr>
            <a:graphicFrameLocks noGrp="1"/>
          </p:cNvGraphicFramePr>
          <p:nvPr/>
        </p:nvGraphicFramePr>
        <p:xfrm>
          <a:off x="200953" y="2739672"/>
          <a:ext cx="8534400" cy="1351153"/>
        </p:xfrm>
        <a:graphic>
          <a:graphicData uri="http://schemas.openxmlformats.org/drawingml/2006/table">
            <a:tbl>
              <a:tblPr/>
              <a:tblGrid>
                <a:gridCol w="4351859">
                  <a:extLst>
                    <a:ext uri="{9D8B030D-6E8A-4147-A177-3AD203B41FA5}">
                      <a16:colId xmlns:a16="http://schemas.microsoft.com/office/drawing/2014/main" val="20000"/>
                    </a:ext>
                  </a:extLst>
                </a:gridCol>
                <a:gridCol w="4182541">
                  <a:extLst>
                    <a:ext uri="{9D8B030D-6E8A-4147-A177-3AD203B41FA5}">
                      <a16:colId xmlns:a16="http://schemas.microsoft.com/office/drawing/2014/main" val="20001"/>
                    </a:ext>
                  </a:extLst>
                </a:gridCol>
              </a:tblGrid>
              <a:tr h="594124">
                <a:tc>
                  <a:txBody>
                    <a:bodyPr/>
                    <a:lstStyle/>
                    <a:p>
                      <a:pPr algn="ctr">
                        <a:lnSpc>
                          <a:spcPts val="2770"/>
                        </a:lnSpc>
                        <a:defRPr/>
                      </a:pPr>
                      <a:r>
                        <a:rPr lang="en-US" sz="1979">
                          <a:solidFill>
                            <a:srgbClr val="FFFFFF"/>
                          </a:solidFill>
                          <a:latin typeface="Roboto Bold"/>
                        </a:rPr>
                        <a:t>Food Pantries</a:t>
                      </a:r>
                      <a:endParaRPr lang="en-US" sz="1100"/>
                    </a:p>
                  </a:txBody>
                  <a:tcPr marL="101600" marR="101600" marT="101600" marB="101600" anchor="ctr">
                    <a:lnL w="5419"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000000"/>
                    </a:solidFill>
                  </a:tcPr>
                </a:tc>
                <a:tc>
                  <a:txBody>
                    <a:bodyPr/>
                    <a:lstStyle/>
                    <a:p>
                      <a:pPr algn="ctr">
                        <a:lnSpc>
                          <a:spcPts val="2770"/>
                        </a:lnSpc>
                        <a:defRPr/>
                      </a:pPr>
                      <a:r>
                        <a:rPr lang="en-US" sz="1979">
                          <a:solidFill>
                            <a:srgbClr val="FFFFFF"/>
                          </a:solidFill>
                          <a:latin typeface="Roboto Bold"/>
                        </a:rPr>
                        <a:t>Kitchens</a:t>
                      </a:r>
                      <a:endParaRPr lang="en-US" sz="110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757029">
                <a:tc>
                  <a:txBody>
                    <a:bodyPr/>
                    <a:lstStyle/>
                    <a:p>
                      <a:pPr algn="ctr">
                        <a:lnSpc>
                          <a:spcPts val="2053"/>
                        </a:lnSpc>
                        <a:defRPr/>
                      </a:pPr>
                      <a:r>
                        <a:rPr lang="en-US" sz="1465">
                          <a:solidFill>
                            <a:srgbClr val="000000"/>
                          </a:solidFill>
                          <a:latin typeface="Roboto"/>
                        </a:rPr>
                        <a:t>Cannot repackage any food </a:t>
                      </a:r>
                      <a:r>
                        <a:rPr lang="en-US" sz="1465">
                          <a:solidFill>
                            <a:srgbClr val="000000"/>
                          </a:solidFill>
                          <a:latin typeface="Roboto Bold"/>
                        </a:rPr>
                        <a:t>besides bulk produce</a:t>
                      </a:r>
                      <a:endParaRPr lang="en-US" sz="1100"/>
                    </a:p>
                    <a:p>
                      <a:pPr algn="ctr">
                        <a:lnSpc>
                          <a:spcPts val="2053"/>
                        </a:lnSpc>
                      </a:pPr>
                      <a:r>
                        <a:rPr lang="en-US" sz="1465">
                          <a:solidFill>
                            <a:srgbClr val="000000"/>
                          </a:solidFill>
                          <a:latin typeface="Roboto Bold"/>
                        </a:rPr>
                        <a:t> and shelf-stable baked goods*</a:t>
                      </a:r>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FFFFFF"/>
                    </a:solidFill>
                  </a:tcPr>
                </a:tc>
                <a:tc>
                  <a:txBody>
                    <a:bodyPr/>
                    <a:lstStyle/>
                    <a:p>
                      <a:pPr algn="ctr">
                        <a:lnSpc>
                          <a:spcPts val="2053"/>
                        </a:lnSpc>
                        <a:defRPr/>
                      </a:pPr>
                      <a:r>
                        <a:rPr lang="en-US" sz="1465">
                          <a:solidFill>
                            <a:srgbClr val="000000"/>
                          </a:solidFill>
                          <a:latin typeface="Roboto Bold"/>
                        </a:rPr>
                        <a:t>Can repack bulk products for individual servings</a:t>
                      </a:r>
                      <a:endParaRPr lang="en-US" sz="110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pSp>
        <p:nvGrpSpPr>
          <p:cNvPr id="6" name="Group 6"/>
          <p:cNvGrpSpPr/>
          <p:nvPr/>
        </p:nvGrpSpPr>
        <p:grpSpPr>
          <a:xfrm>
            <a:off x="6320424" y="868117"/>
            <a:ext cx="2302781" cy="2035082"/>
            <a:chOff x="0" y="0"/>
            <a:chExt cx="4517415" cy="3992265"/>
          </a:xfrm>
        </p:grpSpPr>
        <p:sp>
          <p:nvSpPr>
            <p:cNvPr id="7" name="Freeform 7"/>
            <p:cNvSpPr/>
            <p:nvPr/>
          </p:nvSpPr>
          <p:spPr>
            <a:xfrm>
              <a:off x="0" y="0"/>
              <a:ext cx="4517390" cy="3992245"/>
            </a:xfrm>
            <a:custGeom>
              <a:avLst/>
              <a:gdLst/>
              <a:ahLst/>
              <a:cxnLst/>
              <a:rect l="l" t="t" r="r" b="b"/>
              <a:pathLst>
                <a:path w="4517390" h="3992245">
                  <a:moveTo>
                    <a:pt x="0" y="0"/>
                  </a:moveTo>
                  <a:lnTo>
                    <a:pt x="4517390" y="0"/>
                  </a:lnTo>
                  <a:lnTo>
                    <a:pt x="4517390" y="3992245"/>
                  </a:lnTo>
                  <a:lnTo>
                    <a:pt x="0" y="3992245"/>
                  </a:lnTo>
                  <a:lnTo>
                    <a:pt x="0" y="0"/>
                  </a:lnTo>
                  <a:close/>
                </a:path>
              </a:pathLst>
            </a:custGeom>
            <a:blipFill>
              <a:blip r:embed="rId5"/>
              <a:stretch>
                <a:fillRect t="-39" b="-39"/>
              </a:stretch>
            </a:blipFill>
          </p:spPr>
          <p:txBody>
            <a:bodyPr/>
            <a:lstStyle/>
            <a:p>
              <a:endParaRPr lang="en-US"/>
            </a:p>
          </p:txBody>
        </p:sp>
      </p:grpSp>
      <p:grpSp>
        <p:nvGrpSpPr>
          <p:cNvPr id="8" name="Group 8"/>
          <p:cNvGrpSpPr/>
          <p:nvPr/>
        </p:nvGrpSpPr>
        <p:grpSpPr>
          <a:xfrm rot="-881364">
            <a:off x="7991789" y="1844496"/>
            <a:ext cx="77283" cy="82326"/>
            <a:chOff x="0" y="0"/>
            <a:chExt cx="151608" cy="161500"/>
          </a:xfrm>
        </p:grpSpPr>
        <p:sp>
          <p:nvSpPr>
            <p:cNvPr id="9" name="Freeform 9"/>
            <p:cNvSpPr/>
            <p:nvPr/>
          </p:nvSpPr>
          <p:spPr>
            <a:xfrm>
              <a:off x="0" y="0"/>
              <a:ext cx="151638" cy="161544"/>
            </a:xfrm>
            <a:custGeom>
              <a:avLst/>
              <a:gdLst/>
              <a:ahLst/>
              <a:cxnLst/>
              <a:rect l="l" t="t" r="r" b="b"/>
              <a:pathLst>
                <a:path w="151638" h="161544">
                  <a:moveTo>
                    <a:pt x="0" y="0"/>
                  </a:moveTo>
                  <a:lnTo>
                    <a:pt x="151638" y="0"/>
                  </a:lnTo>
                  <a:lnTo>
                    <a:pt x="151638" y="161544"/>
                  </a:lnTo>
                  <a:lnTo>
                    <a:pt x="0" y="161544"/>
                  </a:lnTo>
                  <a:lnTo>
                    <a:pt x="0" y="0"/>
                  </a:lnTo>
                  <a:close/>
                </a:path>
              </a:pathLst>
            </a:custGeom>
            <a:blipFill>
              <a:blip r:embed="rId6"/>
              <a:stretch>
                <a:fillRect t="-848" r="19" b="-821"/>
              </a:stretch>
            </a:blipFill>
          </p:spPr>
          <p:txBody>
            <a:bodyPr/>
            <a:lstStyle/>
            <a:p>
              <a:endParaRPr lang="en-US"/>
            </a:p>
          </p:txBody>
        </p:sp>
      </p:grpSp>
      <p:grpSp>
        <p:nvGrpSpPr>
          <p:cNvPr id="10" name="Group 10"/>
          <p:cNvGrpSpPr/>
          <p:nvPr/>
        </p:nvGrpSpPr>
        <p:grpSpPr>
          <a:xfrm>
            <a:off x="7982826" y="-159737"/>
            <a:ext cx="1293324" cy="2931048"/>
            <a:chOff x="0" y="0"/>
            <a:chExt cx="2537143" cy="5749900"/>
          </a:xfrm>
        </p:grpSpPr>
        <p:sp>
          <p:nvSpPr>
            <p:cNvPr id="11" name="Freeform 11"/>
            <p:cNvSpPr/>
            <p:nvPr/>
          </p:nvSpPr>
          <p:spPr>
            <a:xfrm>
              <a:off x="0" y="0"/>
              <a:ext cx="2537206" cy="5749925"/>
            </a:xfrm>
            <a:custGeom>
              <a:avLst/>
              <a:gdLst/>
              <a:ahLst/>
              <a:cxnLst/>
              <a:rect l="l" t="t" r="r" b="b"/>
              <a:pathLst>
                <a:path w="2537206" h="5749925">
                  <a:moveTo>
                    <a:pt x="0" y="0"/>
                  </a:moveTo>
                  <a:lnTo>
                    <a:pt x="2537206" y="0"/>
                  </a:lnTo>
                  <a:lnTo>
                    <a:pt x="2537206" y="5749925"/>
                  </a:lnTo>
                  <a:lnTo>
                    <a:pt x="0" y="5749925"/>
                  </a:lnTo>
                  <a:lnTo>
                    <a:pt x="0" y="0"/>
                  </a:lnTo>
                  <a:close/>
                </a:path>
              </a:pathLst>
            </a:custGeom>
            <a:blipFill>
              <a:blip r:embed="rId7"/>
              <a:stretch>
                <a:fillRect l="-31" r="-29"/>
              </a:stretch>
            </a:blipFill>
          </p:spPr>
          <p:txBody>
            <a:bodyPr/>
            <a:lstStyle/>
            <a:p>
              <a:endParaRPr lang="en-US"/>
            </a:p>
          </p:txBody>
        </p:sp>
      </p:grpSp>
      <p:sp>
        <p:nvSpPr>
          <p:cNvPr id="12" name="TextBox 12"/>
          <p:cNvSpPr txBox="1"/>
          <p:nvPr/>
        </p:nvSpPr>
        <p:spPr>
          <a:xfrm>
            <a:off x="200953" y="1283168"/>
            <a:ext cx="4933265" cy="1078951"/>
          </a:xfrm>
          <a:prstGeom prst="rect">
            <a:avLst/>
          </a:prstGeom>
        </p:spPr>
        <p:txBody>
          <a:bodyPr lIns="0" tIns="0" rIns="0" bIns="0" rtlCol="0" anchor="t">
            <a:spAutoFit/>
          </a:bodyPr>
          <a:lstStyle/>
          <a:p>
            <a:pPr algn="ctr">
              <a:lnSpc>
                <a:spcPts val="4131"/>
              </a:lnSpc>
            </a:pPr>
            <a:r>
              <a:rPr lang="en-US" sz="4590">
                <a:solidFill>
                  <a:srgbClr val="181818"/>
                </a:solidFill>
                <a:latin typeface="Roboto Bold"/>
              </a:rPr>
              <a:t>GUIDELINES FOR REPACKING FOOD</a:t>
            </a:r>
          </a:p>
        </p:txBody>
      </p:sp>
      <p:sp>
        <p:nvSpPr>
          <p:cNvPr id="13" name="TextBox 13"/>
          <p:cNvSpPr txBox="1"/>
          <p:nvPr/>
        </p:nvSpPr>
        <p:spPr>
          <a:xfrm>
            <a:off x="8157282" y="1060178"/>
            <a:ext cx="793272" cy="187079"/>
          </a:xfrm>
          <a:prstGeom prst="rect">
            <a:avLst/>
          </a:prstGeom>
        </p:spPr>
        <p:txBody>
          <a:bodyPr lIns="0" tIns="0" rIns="0" bIns="0" rtlCol="0" anchor="t">
            <a:spAutoFit/>
          </a:bodyPr>
          <a:lstStyle/>
          <a:p>
            <a:pPr algn="ctr">
              <a:lnSpc>
                <a:spcPts val="1390"/>
              </a:lnSpc>
            </a:pPr>
            <a:r>
              <a:rPr lang="en-US" sz="883">
                <a:solidFill>
                  <a:srgbClr val="FFFFFF"/>
                </a:solidFill>
                <a:latin typeface="Dekko"/>
              </a:rPr>
              <a:t>Cheeseburger</a:t>
            </a:r>
          </a:p>
        </p:txBody>
      </p:sp>
      <p:sp>
        <p:nvSpPr>
          <p:cNvPr id="14" name="TextBox 14"/>
          <p:cNvSpPr txBox="1"/>
          <p:nvPr/>
        </p:nvSpPr>
        <p:spPr>
          <a:xfrm>
            <a:off x="8196671" y="1455651"/>
            <a:ext cx="647293" cy="185117"/>
          </a:xfrm>
          <a:prstGeom prst="rect">
            <a:avLst/>
          </a:prstGeom>
        </p:spPr>
        <p:txBody>
          <a:bodyPr lIns="0" tIns="0" rIns="0" bIns="0" rtlCol="0" anchor="t">
            <a:spAutoFit/>
          </a:bodyPr>
          <a:lstStyle/>
          <a:p>
            <a:pPr algn="ctr">
              <a:lnSpc>
                <a:spcPts val="1390"/>
              </a:lnSpc>
            </a:pPr>
            <a:r>
              <a:rPr lang="en-US" sz="883">
                <a:solidFill>
                  <a:srgbClr val="FFFFFF"/>
                </a:solidFill>
                <a:latin typeface="Dekko"/>
              </a:rPr>
              <a:t>Potato Salad</a:t>
            </a:r>
          </a:p>
        </p:txBody>
      </p:sp>
      <p:sp>
        <p:nvSpPr>
          <p:cNvPr id="15" name="TextBox 15"/>
          <p:cNvSpPr txBox="1"/>
          <p:nvPr/>
        </p:nvSpPr>
        <p:spPr>
          <a:xfrm>
            <a:off x="8148442" y="1852664"/>
            <a:ext cx="743752" cy="185117"/>
          </a:xfrm>
          <a:prstGeom prst="rect">
            <a:avLst/>
          </a:prstGeom>
        </p:spPr>
        <p:txBody>
          <a:bodyPr lIns="0" tIns="0" rIns="0" bIns="0" rtlCol="0" anchor="t">
            <a:spAutoFit/>
          </a:bodyPr>
          <a:lstStyle/>
          <a:p>
            <a:pPr algn="ctr">
              <a:lnSpc>
                <a:spcPts val="1390"/>
              </a:lnSpc>
            </a:pPr>
            <a:r>
              <a:rPr lang="en-US" sz="883">
                <a:solidFill>
                  <a:srgbClr val="FFFFFF"/>
                </a:solidFill>
                <a:latin typeface="Dekko"/>
              </a:rPr>
              <a:t>Apple slices</a:t>
            </a:r>
          </a:p>
        </p:txBody>
      </p:sp>
      <p:sp>
        <p:nvSpPr>
          <p:cNvPr id="16" name="TextBox 16"/>
          <p:cNvSpPr txBox="1"/>
          <p:nvPr/>
        </p:nvSpPr>
        <p:spPr>
          <a:xfrm>
            <a:off x="8118878" y="2238163"/>
            <a:ext cx="879537" cy="185117"/>
          </a:xfrm>
          <a:prstGeom prst="rect">
            <a:avLst/>
          </a:prstGeom>
        </p:spPr>
        <p:txBody>
          <a:bodyPr lIns="0" tIns="0" rIns="0" bIns="0" rtlCol="0" anchor="t">
            <a:spAutoFit/>
          </a:bodyPr>
          <a:lstStyle/>
          <a:p>
            <a:pPr algn="ctr">
              <a:lnSpc>
                <a:spcPts val="1390"/>
              </a:lnSpc>
            </a:pPr>
            <a:r>
              <a:rPr lang="en-US" sz="883">
                <a:solidFill>
                  <a:srgbClr val="FFFFFF"/>
                </a:solidFill>
                <a:latin typeface="Dekko"/>
              </a:rPr>
              <a:t>Orange Juice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2837">
            <a:off x="718696" y="801767"/>
            <a:ext cx="6505673" cy="7696652"/>
            <a:chOff x="0" y="0"/>
            <a:chExt cx="8674231" cy="10262203"/>
          </a:xfrm>
          <a:solidFill>
            <a:srgbClr val="E3F2CF"/>
          </a:solidFill>
        </p:grpSpPr>
        <p:sp>
          <p:nvSpPr>
            <p:cNvPr id="3" name="Freeform 3"/>
            <p:cNvSpPr/>
            <p:nvPr/>
          </p:nvSpPr>
          <p:spPr>
            <a:xfrm>
              <a:off x="0" y="0"/>
              <a:ext cx="8674227" cy="10262235"/>
            </a:xfrm>
            <a:custGeom>
              <a:avLst/>
              <a:gdLst/>
              <a:ahLst/>
              <a:cxnLst/>
              <a:rect l="l" t="t" r="r" b="b"/>
              <a:pathLst>
                <a:path w="8674227" h="10262235">
                  <a:moveTo>
                    <a:pt x="0" y="0"/>
                  </a:moveTo>
                  <a:lnTo>
                    <a:pt x="8674227" y="0"/>
                  </a:lnTo>
                  <a:lnTo>
                    <a:pt x="8674227" y="10262235"/>
                  </a:lnTo>
                  <a:lnTo>
                    <a:pt x="0" y="10262235"/>
                  </a:lnTo>
                  <a:lnTo>
                    <a:pt x="0" y="0"/>
                  </a:lnTo>
                  <a:close/>
                </a:path>
              </a:pathLst>
            </a:custGeom>
            <a:grpFill/>
            <a:ln w="12700">
              <a:solidFill>
                <a:srgbClr val="000000"/>
              </a:solidFill>
            </a:ln>
          </p:spPr>
          <p:txBody>
            <a:bodyPr/>
            <a:lstStyle/>
            <a:p>
              <a:endParaRPr lang="en-US"/>
            </a:p>
          </p:txBody>
        </p:sp>
      </p:grpSp>
      <p:grpSp>
        <p:nvGrpSpPr>
          <p:cNvPr id="4" name="Group 4"/>
          <p:cNvGrpSpPr/>
          <p:nvPr/>
        </p:nvGrpSpPr>
        <p:grpSpPr>
          <a:xfrm>
            <a:off x="2464008" y="1727761"/>
            <a:ext cx="2978791" cy="2843143"/>
            <a:chOff x="0" y="0"/>
            <a:chExt cx="3971721" cy="3790857"/>
          </a:xfrm>
          <a:solidFill>
            <a:srgbClr val="004D28"/>
          </a:solidFill>
        </p:grpSpPr>
        <p:sp>
          <p:nvSpPr>
            <p:cNvPr id="5" name="Freeform 5"/>
            <p:cNvSpPr/>
            <p:nvPr/>
          </p:nvSpPr>
          <p:spPr>
            <a:xfrm>
              <a:off x="0" y="0"/>
              <a:ext cx="3971798" cy="3790823"/>
            </a:xfrm>
            <a:custGeom>
              <a:avLst/>
              <a:gdLst/>
              <a:ahLst/>
              <a:cxnLst/>
              <a:rect l="l" t="t" r="r" b="b"/>
              <a:pathLst>
                <a:path w="3971798" h="3790823">
                  <a:moveTo>
                    <a:pt x="1985899" y="3048"/>
                  </a:moveTo>
                  <a:cubicBezTo>
                    <a:pt x="1307719" y="0"/>
                    <a:pt x="679831" y="360045"/>
                    <a:pt x="339979" y="946785"/>
                  </a:cubicBezTo>
                  <a:cubicBezTo>
                    <a:pt x="127" y="1533525"/>
                    <a:pt x="0" y="2257298"/>
                    <a:pt x="339979" y="2844038"/>
                  </a:cubicBezTo>
                  <a:cubicBezTo>
                    <a:pt x="679958" y="3430778"/>
                    <a:pt x="1307846" y="3790823"/>
                    <a:pt x="1985899" y="3787775"/>
                  </a:cubicBezTo>
                  <a:cubicBezTo>
                    <a:pt x="2663952" y="3790823"/>
                    <a:pt x="3291840" y="3430778"/>
                    <a:pt x="3631819" y="2844038"/>
                  </a:cubicBezTo>
                  <a:cubicBezTo>
                    <a:pt x="3971798" y="2257298"/>
                    <a:pt x="3971798" y="1533525"/>
                    <a:pt x="3631819" y="946785"/>
                  </a:cubicBezTo>
                  <a:cubicBezTo>
                    <a:pt x="3291840" y="360045"/>
                    <a:pt x="2663952" y="0"/>
                    <a:pt x="1985899" y="3048"/>
                  </a:cubicBezTo>
                  <a:close/>
                </a:path>
              </a:pathLst>
            </a:custGeom>
            <a:grpFill/>
          </p:spPr>
          <p:txBody>
            <a:bodyPr/>
            <a:lstStyle/>
            <a:p>
              <a:endParaRPr lang="en-US"/>
            </a:p>
          </p:txBody>
        </p:sp>
      </p:grpSp>
      <p:grpSp>
        <p:nvGrpSpPr>
          <p:cNvPr id="6" name="Group 6"/>
          <p:cNvGrpSpPr/>
          <p:nvPr/>
        </p:nvGrpSpPr>
        <p:grpSpPr>
          <a:xfrm>
            <a:off x="2713035" y="1965447"/>
            <a:ext cx="2480737" cy="2367770"/>
            <a:chOff x="0" y="0"/>
            <a:chExt cx="3307650" cy="3157026"/>
          </a:xfrm>
        </p:grpSpPr>
        <p:sp>
          <p:nvSpPr>
            <p:cNvPr id="7" name="Freeform 7"/>
            <p:cNvSpPr/>
            <p:nvPr/>
          </p:nvSpPr>
          <p:spPr>
            <a:xfrm>
              <a:off x="0" y="0"/>
              <a:ext cx="3307588" cy="3157093"/>
            </a:xfrm>
            <a:custGeom>
              <a:avLst/>
              <a:gdLst/>
              <a:ahLst/>
              <a:cxnLst/>
              <a:rect l="l" t="t" r="r" b="b"/>
              <a:pathLst>
                <a:path w="3307588" h="3157093">
                  <a:moveTo>
                    <a:pt x="1653794" y="2540"/>
                  </a:moveTo>
                  <a:cubicBezTo>
                    <a:pt x="1089152" y="0"/>
                    <a:pt x="566166" y="299847"/>
                    <a:pt x="283083" y="788416"/>
                  </a:cubicBezTo>
                  <a:cubicBezTo>
                    <a:pt x="0" y="1276985"/>
                    <a:pt x="0" y="1879854"/>
                    <a:pt x="283083" y="2368550"/>
                  </a:cubicBezTo>
                  <a:cubicBezTo>
                    <a:pt x="566166" y="2857246"/>
                    <a:pt x="1089152" y="3156966"/>
                    <a:pt x="1653794" y="3154553"/>
                  </a:cubicBezTo>
                  <a:cubicBezTo>
                    <a:pt x="2218563" y="3157093"/>
                    <a:pt x="2741422" y="2857246"/>
                    <a:pt x="3024505" y="2368550"/>
                  </a:cubicBezTo>
                  <a:cubicBezTo>
                    <a:pt x="3307588" y="1879854"/>
                    <a:pt x="3307588" y="1277112"/>
                    <a:pt x="3024505" y="788543"/>
                  </a:cubicBezTo>
                  <a:cubicBezTo>
                    <a:pt x="2741422" y="299974"/>
                    <a:pt x="2218563" y="0"/>
                    <a:pt x="1653794" y="2540"/>
                  </a:cubicBezTo>
                  <a:close/>
                </a:path>
              </a:pathLst>
            </a:custGeom>
            <a:blipFill>
              <a:blip r:embed="rId3"/>
              <a:stretch>
                <a:fillRect l="-24785" t="-80" r="-24787" b="-77"/>
              </a:stretch>
            </a:blipFill>
          </p:spPr>
          <p:txBody>
            <a:bodyPr/>
            <a:lstStyle/>
            <a:p>
              <a:endParaRPr lang="en-US"/>
            </a:p>
          </p:txBody>
        </p:sp>
      </p:grpSp>
      <p:sp>
        <p:nvSpPr>
          <p:cNvPr id="8" name="TextBox 8"/>
          <p:cNvSpPr txBox="1"/>
          <p:nvPr/>
        </p:nvSpPr>
        <p:spPr>
          <a:xfrm rot="-241268">
            <a:off x="2775271" y="5777658"/>
            <a:ext cx="2824307" cy="634150"/>
          </a:xfrm>
          <a:prstGeom prst="rect">
            <a:avLst/>
          </a:prstGeom>
        </p:spPr>
        <p:txBody>
          <a:bodyPr lIns="0" tIns="0" rIns="0" bIns="0" rtlCol="0" anchor="t">
            <a:spAutoFit/>
          </a:bodyPr>
          <a:lstStyle/>
          <a:p>
            <a:pPr algn="ctr">
              <a:lnSpc>
                <a:spcPts val="4422"/>
              </a:lnSpc>
            </a:pPr>
            <a:r>
              <a:rPr lang="en-US" sz="5528">
                <a:solidFill>
                  <a:srgbClr val="181818"/>
                </a:solidFill>
                <a:latin typeface="Roboto Bold"/>
              </a:rPr>
              <a:t>SAFETY</a:t>
            </a:r>
          </a:p>
        </p:txBody>
      </p:sp>
      <p:sp>
        <p:nvSpPr>
          <p:cNvPr id="9" name="TextBox 9"/>
          <p:cNvSpPr txBox="1"/>
          <p:nvPr/>
        </p:nvSpPr>
        <p:spPr>
          <a:xfrm rot="-241268">
            <a:off x="847202" y="4991827"/>
            <a:ext cx="6711515" cy="907440"/>
          </a:xfrm>
          <a:prstGeom prst="rect">
            <a:avLst/>
          </a:prstGeom>
        </p:spPr>
        <p:txBody>
          <a:bodyPr lIns="0" tIns="0" rIns="0" bIns="0" rtlCol="0" anchor="t">
            <a:spAutoFit/>
          </a:bodyPr>
          <a:lstStyle/>
          <a:p>
            <a:pPr algn="ctr">
              <a:lnSpc>
                <a:spcPts val="6341"/>
              </a:lnSpc>
            </a:pPr>
            <a:r>
              <a:rPr lang="en-US" sz="7926">
                <a:solidFill>
                  <a:srgbClr val="181818"/>
                </a:solidFill>
                <a:latin typeface="Roboto Bold"/>
              </a:rPr>
              <a:t>FOOD</a:t>
            </a:r>
          </a:p>
        </p:txBody>
      </p:sp>
      <p:sp>
        <p:nvSpPr>
          <p:cNvPr id="10" name="TextBox 10"/>
          <p:cNvSpPr txBox="1"/>
          <p:nvPr/>
        </p:nvSpPr>
        <p:spPr>
          <a:xfrm rot="-241268">
            <a:off x="2886584" y="6399821"/>
            <a:ext cx="2723908" cy="319947"/>
          </a:xfrm>
          <a:prstGeom prst="rect">
            <a:avLst/>
          </a:prstGeom>
        </p:spPr>
        <p:txBody>
          <a:bodyPr lIns="0" tIns="0" rIns="0" bIns="0" rtlCol="0" anchor="t">
            <a:spAutoFit/>
          </a:bodyPr>
          <a:lstStyle/>
          <a:p>
            <a:pPr algn="ctr">
              <a:lnSpc>
                <a:spcPts val="2151"/>
              </a:lnSpc>
            </a:pPr>
            <a:r>
              <a:rPr lang="en-US" sz="2689">
                <a:solidFill>
                  <a:srgbClr val="181818"/>
                </a:solidFill>
                <a:latin typeface="Roboto Bold"/>
              </a:rPr>
              <a:t>IS IMPORTANT!</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8505"/>
            <a:ext cx="9753600" cy="1636953"/>
            <a:chOff x="0" y="0"/>
            <a:chExt cx="13004800" cy="2182604"/>
          </a:xfrm>
          <a:solidFill>
            <a:srgbClr val="E3F2CF"/>
          </a:solidFill>
        </p:grpSpPr>
        <p:sp>
          <p:nvSpPr>
            <p:cNvPr id="3" name="Freeform 3"/>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4" name="Freeform 4"/>
          <p:cNvSpPr/>
          <p:nvPr/>
        </p:nvSpPr>
        <p:spPr>
          <a:xfrm>
            <a:off x="1060167" y="3006305"/>
            <a:ext cx="188909" cy="188909"/>
          </a:xfrm>
          <a:custGeom>
            <a:avLst/>
            <a:gdLst/>
            <a:ahLst/>
            <a:cxnLst/>
            <a:rect l="l" t="t" r="r" b="b"/>
            <a:pathLst>
              <a:path w="188909" h="188909">
                <a:moveTo>
                  <a:pt x="0" y="0"/>
                </a:moveTo>
                <a:lnTo>
                  <a:pt x="188909" y="0"/>
                </a:lnTo>
                <a:lnTo>
                  <a:pt x="188909" y="188909"/>
                </a:lnTo>
                <a:lnTo>
                  <a:pt x="0" y="188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860475" y="3006305"/>
            <a:ext cx="188909" cy="188909"/>
          </a:xfrm>
          <a:custGeom>
            <a:avLst/>
            <a:gdLst/>
            <a:ahLst/>
            <a:cxnLst/>
            <a:rect l="l" t="t" r="r" b="b"/>
            <a:pathLst>
              <a:path w="188909" h="188909">
                <a:moveTo>
                  <a:pt x="0" y="0"/>
                </a:moveTo>
                <a:lnTo>
                  <a:pt x="188909" y="0"/>
                </a:lnTo>
                <a:lnTo>
                  <a:pt x="188909" y="188909"/>
                </a:lnTo>
                <a:lnTo>
                  <a:pt x="0" y="1889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167392" y="4315978"/>
            <a:ext cx="2741513" cy="1864229"/>
          </a:xfrm>
          <a:custGeom>
            <a:avLst/>
            <a:gdLst/>
            <a:ahLst/>
            <a:cxnLst/>
            <a:rect l="l" t="t" r="r" b="b"/>
            <a:pathLst>
              <a:path w="2741513" h="1864229">
                <a:moveTo>
                  <a:pt x="0" y="0"/>
                </a:moveTo>
                <a:lnTo>
                  <a:pt x="2741512" y="0"/>
                </a:lnTo>
                <a:lnTo>
                  <a:pt x="2741512" y="1864228"/>
                </a:lnTo>
                <a:lnTo>
                  <a:pt x="0" y="1864228"/>
                </a:lnTo>
                <a:lnTo>
                  <a:pt x="0" y="0"/>
                </a:lnTo>
                <a:close/>
              </a:path>
            </a:pathLst>
          </a:custGeom>
          <a:blipFill>
            <a:blip r:embed="rId7"/>
            <a:stretch>
              <a:fillRect/>
            </a:stretch>
          </a:blipFill>
        </p:spPr>
        <p:txBody>
          <a:bodyPr/>
          <a:lstStyle/>
          <a:p>
            <a:endParaRPr lang="en-US"/>
          </a:p>
        </p:txBody>
      </p:sp>
      <p:sp>
        <p:nvSpPr>
          <p:cNvPr id="7" name="Freeform 7"/>
          <p:cNvSpPr/>
          <p:nvPr/>
        </p:nvSpPr>
        <p:spPr>
          <a:xfrm>
            <a:off x="7288559" y="5029982"/>
            <a:ext cx="1297651" cy="2102407"/>
          </a:xfrm>
          <a:custGeom>
            <a:avLst/>
            <a:gdLst/>
            <a:ahLst/>
            <a:cxnLst/>
            <a:rect l="l" t="t" r="r" b="b"/>
            <a:pathLst>
              <a:path w="1297651" h="2102407">
                <a:moveTo>
                  <a:pt x="0" y="0"/>
                </a:moveTo>
                <a:lnTo>
                  <a:pt x="1297650" y="0"/>
                </a:lnTo>
                <a:lnTo>
                  <a:pt x="1297650" y="2102407"/>
                </a:lnTo>
                <a:lnTo>
                  <a:pt x="0" y="2102407"/>
                </a:lnTo>
                <a:lnTo>
                  <a:pt x="0" y="0"/>
                </a:lnTo>
                <a:close/>
              </a:path>
            </a:pathLst>
          </a:custGeom>
          <a:blipFill>
            <a:blip r:embed="rId8"/>
            <a:stretch>
              <a:fillRect l="-143000" t="-121138" r="-346157" b="-21138"/>
            </a:stretch>
          </a:blipFill>
        </p:spPr>
        <p:txBody>
          <a:bodyPr/>
          <a:lstStyle/>
          <a:p>
            <a:endParaRPr lang="en-US"/>
          </a:p>
        </p:txBody>
      </p:sp>
      <p:sp>
        <p:nvSpPr>
          <p:cNvPr id="8" name="Freeform 8"/>
          <p:cNvSpPr/>
          <p:nvPr/>
        </p:nvSpPr>
        <p:spPr>
          <a:xfrm>
            <a:off x="5442182" y="4315978"/>
            <a:ext cx="2249512" cy="2249512"/>
          </a:xfrm>
          <a:custGeom>
            <a:avLst/>
            <a:gdLst/>
            <a:ahLst/>
            <a:cxnLst/>
            <a:rect l="l" t="t" r="r" b="b"/>
            <a:pathLst>
              <a:path w="2249512" h="2249512">
                <a:moveTo>
                  <a:pt x="0" y="0"/>
                </a:moveTo>
                <a:lnTo>
                  <a:pt x="2249512" y="0"/>
                </a:lnTo>
                <a:lnTo>
                  <a:pt x="2249512" y="2249512"/>
                </a:lnTo>
                <a:lnTo>
                  <a:pt x="0" y="2249512"/>
                </a:lnTo>
                <a:lnTo>
                  <a:pt x="0" y="0"/>
                </a:lnTo>
                <a:close/>
              </a:path>
            </a:pathLst>
          </a:custGeom>
          <a:blipFill>
            <a:blip r:embed="rId9"/>
            <a:stretch>
              <a:fillRect/>
            </a:stretch>
          </a:blipFill>
        </p:spPr>
        <p:txBody>
          <a:bodyPr/>
          <a:lstStyle/>
          <a:p>
            <a:endParaRPr lang="en-US"/>
          </a:p>
        </p:txBody>
      </p:sp>
      <p:sp>
        <p:nvSpPr>
          <p:cNvPr id="9" name="Freeform 9"/>
          <p:cNvSpPr/>
          <p:nvPr/>
        </p:nvSpPr>
        <p:spPr>
          <a:xfrm>
            <a:off x="1912015" y="4649353"/>
            <a:ext cx="3993778" cy="2665847"/>
          </a:xfrm>
          <a:custGeom>
            <a:avLst/>
            <a:gdLst/>
            <a:ahLst/>
            <a:cxnLst/>
            <a:rect l="l" t="t" r="r" b="b"/>
            <a:pathLst>
              <a:path w="3993778" h="2665847">
                <a:moveTo>
                  <a:pt x="0" y="0"/>
                </a:moveTo>
                <a:lnTo>
                  <a:pt x="3993778" y="0"/>
                </a:lnTo>
                <a:lnTo>
                  <a:pt x="3993778" y="2665847"/>
                </a:lnTo>
                <a:lnTo>
                  <a:pt x="0" y="2665847"/>
                </a:lnTo>
                <a:lnTo>
                  <a:pt x="0" y="0"/>
                </a:lnTo>
                <a:close/>
              </a:path>
            </a:pathLst>
          </a:custGeom>
          <a:blipFill>
            <a:blip r:embed="rId10"/>
            <a:stretch>
              <a:fillRect/>
            </a:stretch>
          </a:blipFill>
        </p:spPr>
        <p:txBody>
          <a:bodyPr/>
          <a:lstStyle/>
          <a:p>
            <a:endParaRPr lang="en-US"/>
          </a:p>
        </p:txBody>
      </p:sp>
      <p:sp>
        <p:nvSpPr>
          <p:cNvPr id="10" name="Freeform 10"/>
          <p:cNvSpPr/>
          <p:nvPr/>
        </p:nvSpPr>
        <p:spPr>
          <a:xfrm>
            <a:off x="1060167" y="4389120"/>
            <a:ext cx="2856586" cy="2926080"/>
          </a:xfrm>
          <a:custGeom>
            <a:avLst/>
            <a:gdLst/>
            <a:ahLst/>
            <a:cxnLst/>
            <a:rect l="l" t="t" r="r" b="b"/>
            <a:pathLst>
              <a:path w="2856586" h="2926080">
                <a:moveTo>
                  <a:pt x="0" y="0"/>
                </a:moveTo>
                <a:lnTo>
                  <a:pt x="2856585" y="0"/>
                </a:lnTo>
                <a:lnTo>
                  <a:pt x="2856585" y="2926080"/>
                </a:lnTo>
                <a:lnTo>
                  <a:pt x="0" y="29260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5629475" y="4303807"/>
            <a:ext cx="3063958" cy="2926080"/>
          </a:xfrm>
          <a:custGeom>
            <a:avLst/>
            <a:gdLst/>
            <a:ahLst/>
            <a:cxnLst/>
            <a:rect l="l" t="t" r="r" b="b"/>
            <a:pathLst>
              <a:path w="3063958" h="2926080">
                <a:moveTo>
                  <a:pt x="0" y="0"/>
                </a:moveTo>
                <a:lnTo>
                  <a:pt x="3063958" y="0"/>
                </a:lnTo>
                <a:lnTo>
                  <a:pt x="3063958" y="2926080"/>
                </a:lnTo>
                <a:lnTo>
                  <a:pt x="0" y="29260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955946" y="581790"/>
            <a:ext cx="7841709" cy="1223733"/>
          </a:xfrm>
          <a:prstGeom prst="rect">
            <a:avLst/>
          </a:prstGeom>
        </p:spPr>
        <p:txBody>
          <a:bodyPr lIns="0" tIns="0" rIns="0" bIns="0" rtlCol="0" anchor="t">
            <a:spAutoFit/>
          </a:bodyPr>
          <a:lstStyle/>
          <a:p>
            <a:pPr algn="ctr">
              <a:lnSpc>
                <a:spcPts val="4605"/>
              </a:lnSpc>
            </a:pPr>
            <a:r>
              <a:rPr lang="en-US" sz="5117" dirty="0">
                <a:solidFill>
                  <a:srgbClr val="181818"/>
                </a:solidFill>
                <a:latin typeface="Roboto Bold"/>
              </a:rPr>
              <a:t>Bulk Repacking Guidelines for Food Pantries</a:t>
            </a:r>
          </a:p>
        </p:txBody>
      </p:sp>
      <p:sp>
        <p:nvSpPr>
          <p:cNvPr id="13" name="TextBox 13"/>
          <p:cNvSpPr txBox="1"/>
          <p:nvPr/>
        </p:nvSpPr>
        <p:spPr>
          <a:xfrm>
            <a:off x="3727467" y="2171473"/>
            <a:ext cx="2298667" cy="431961"/>
          </a:xfrm>
          <a:prstGeom prst="rect">
            <a:avLst/>
          </a:prstGeom>
        </p:spPr>
        <p:txBody>
          <a:bodyPr lIns="0" tIns="0" rIns="0" bIns="0" rtlCol="0" anchor="t">
            <a:spAutoFit/>
          </a:bodyPr>
          <a:lstStyle/>
          <a:p>
            <a:pPr algn="just">
              <a:lnSpc>
                <a:spcPts val="3114"/>
              </a:lnSpc>
            </a:pPr>
            <a:r>
              <a:rPr lang="en-US" sz="3461">
                <a:solidFill>
                  <a:srgbClr val="4B7E1B"/>
                </a:solidFill>
                <a:latin typeface="Roboto Bold"/>
              </a:rPr>
              <a:t>PRODUCE</a:t>
            </a:r>
          </a:p>
        </p:txBody>
      </p:sp>
      <p:sp>
        <p:nvSpPr>
          <p:cNvPr id="14" name="TextBox 14"/>
          <p:cNvSpPr txBox="1"/>
          <p:nvPr/>
        </p:nvSpPr>
        <p:spPr>
          <a:xfrm>
            <a:off x="1343531" y="2960782"/>
            <a:ext cx="2854564" cy="1343025"/>
          </a:xfrm>
          <a:prstGeom prst="rect">
            <a:avLst/>
          </a:prstGeom>
        </p:spPr>
        <p:txBody>
          <a:bodyPr lIns="0" tIns="0" rIns="0" bIns="0" rtlCol="0" anchor="t">
            <a:spAutoFit/>
          </a:bodyPr>
          <a:lstStyle/>
          <a:p>
            <a:pPr algn="l">
              <a:lnSpc>
                <a:spcPts val="2160"/>
              </a:lnSpc>
            </a:pPr>
            <a:r>
              <a:rPr lang="en-US" sz="1800" spc="16">
                <a:solidFill>
                  <a:srgbClr val="000000"/>
                </a:solidFill>
                <a:latin typeface="Roboto Bold"/>
              </a:rPr>
              <a:t>What can be repacked:</a:t>
            </a:r>
          </a:p>
          <a:p>
            <a:pPr algn="l">
              <a:lnSpc>
                <a:spcPts val="2160"/>
              </a:lnSpc>
            </a:pPr>
            <a:r>
              <a:rPr lang="en-US" sz="1800" spc="16">
                <a:solidFill>
                  <a:srgbClr val="000000"/>
                </a:solidFill>
                <a:latin typeface="Roboto"/>
              </a:rPr>
              <a:t>Produce that has been exposed to air and is </a:t>
            </a:r>
            <a:r>
              <a:rPr lang="en-US" sz="1800" spc="16">
                <a:solidFill>
                  <a:srgbClr val="000000"/>
                </a:solidFill>
                <a:latin typeface="Roboto Bold"/>
              </a:rPr>
              <a:t>not </a:t>
            </a:r>
            <a:r>
              <a:rPr lang="en-US" sz="1800" spc="16">
                <a:solidFill>
                  <a:srgbClr val="000000"/>
                </a:solidFill>
                <a:latin typeface="Roboto"/>
              </a:rPr>
              <a:t>in a sealed bag or container.</a:t>
            </a:r>
          </a:p>
          <a:p>
            <a:pPr algn="l">
              <a:lnSpc>
                <a:spcPts val="2160"/>
              </a:lnSpc>
            </a:pPr>
            <a:endParaRPr lang="en-US" sz="1800" spc="16">
              <a:solidFill>
                <a:srgbClr val="000000"/>
              </a:solidFill>
              <a:latin typeface="Roboto"/>
            </a:endParaRPr>
          </a:p>
        </p:txBody>
      </p:sp>
      <p:sp>
        <p:nvSpPr>
          <p:cNvPr id="15" name="TextBox 15"/>
          <p:cNvSpPr txBox="1"/>
          <p:nvPr/>
        </p:nvSpPr>
        <p:spPr>
          <a:xfrm>
            <a:off x="5124250" y="2898709"/>
            <a:ext cx="3976462" cy="125920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Roboto Bold"/>
              </a:rPr>
              <a:t>What cannot be repacked:</a:t>
            </a:r>
          </a:p>
          <a:p>
            <a:pPr>
              <a:lnSpc>
                <a:spcPts val="2520"/>
              </a:lnSpc>
              <a:spcBef>
                <a:spcPct val="0"/>
              </a:spcBef>
            </a:pPr>
            <a:r>
              <a:rPr lang="en-US" sz="1800">
                <a:solidFill>
                  <a:srgbClr val="000000"/>
                </a:solidFill>
                <a:latin typeface="Roboto"/>
              </a:rPr>
              <a:t>Produce that has been pre-washed, cut, OR is in a sealed container or packaging (cut or uncut). </a:t>
            </a:r>
            <a:r>
              <a:rPr lang="en-US" sz="1800">
                <a:solidFill>
                  <a:srgbClr val="000000"/>
                </a:solidFill>
                <a:latin typeface="Roboto Bold"/>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8505"/>
            <a:ext cx="9753600" cy="1636953"/>
            <a:chOff x="0" y="0"/>
            <a:chExt cx="13004800" cy="2182604"/>
          </a:xfrm>
          <a:solidFill>
            <a:srgbClr val="E3F2CF"/>
          </a:solidFill>
        </p:grpSpPr>
        <p:sp>
          <p:nvSpPr>
            <p:cNvPr id="3" name="Freeform 3"/>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4" name="Freeform 4"/>
          <p:cNvSpPr/>
          <p:nvPr/>
        </p:nvSpPr>
        <p:spPr>
          <a:xfrm>
            <a:off x="137978" y="2982332"/>
            <a:ext cx="188909" cy="188909"/>
          </a:xfrm>
          <a:custGeom>
            <a:avLst/>
            <a:gdLst/>
            <a:ahLst/>
            <a:cxnLst/>
            <a:rect l="l" t="t" r="r" b="b"/>
            <a:pathLst>
              <a:path w="188909" h="188909">
                <a:moveTo>
                  <a:pt x="0" y="0"/>
                </a:moveTo>
                <a:lnTo>
                  <a:pt x="188910" y="0"/>
                </a:lnTo>
                <a:lnTo>
                  <a:pt x="188910" y="188909"/>
                </a:lnTo>
                <a:lnTo>
                  <a:pt x="0" y="188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860475" y="3006305"/>
            <a:ext cx="188909" cy="188909"/>
          </a:xfrm>
          <a:custGeom>
            <a:avLst/>
            <a:gdLst/>
            <a:ahLst/>
            <a:cxnLst/>
            <a:rect l="l" t="t" r="r" b="b"/>
            <a:pathLst>
              <a:path w="188909" h="188909">
                <a:moveTo>
                  <a:pt x="0" y="0"/>
                </a:moveTo>
                <a:lnTo>
                  <a:pt x="188909" y="0"/>
                </a:lnTo>
                <a:lnTo>
                  <a:pt x="188909" y="188909"/>
                </a:lnTo>
                <a:lnTo>
                  <a:pt x="0" y="1889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722960" y="5409492"/>
            <a:ext cx="2411105" cy="1808329"/>
          </a:xfrm>
          <a:custGeom>
            <a:avLst/>
            <a:gdLst/>
            <a:ahLst/>
            <a:cxnLst/>
            <a:rect l="l" t="t" r="r" b="b"/>
            <a:pathLst>
              <a:path w="2411105" h="1808329">
                <a:moveTo>
                  <a:pt x="0" y="0"/>
                </a:moveTo>
                <a:lnTo>
                  <a:pt x="2411105" y="0"/>
                </a:lnTo>
                <a:lnTo>
                  <a:pt x="2411105" y="1808329"/>
                </a:lnTo>
                <a:lnTo>
                  <a:pt x="0" y="1808329"/>
                </a:lnTo>
                <a:lnTo>
                  <a:pt x="0" y="0"/>
                </a:lnTo>
                <a:close/>
              </a:path>
            </a:pathLst>
          </a:custGeom>
          <a:blipFill>
            <a:blip r:embed="rId7"/>
            <a:stretch>
              <a:fillRect/>
            </a:stretch>
          </a:blipFill>
        </p:spPr>
        <p:txBody>
          <a:bodyPr/>
          <a:lstStyle/>
          <a:p>
            <a:endParaRPr lang="en-US"/>
          </a:p>
        </p:txBody>
      </p:sp>
      <p:sp>
        <p:nvSpPr>
          <p:cNvPr id="7" name="Freeform 7"/>
          <p:cNvSpPr/>
          <p:nvPr/>
        </p:nvSpPr>
        <p:spPr>
          <a:xfrm>
            <a:off x="5965109" y="5279906"/>
            <a:ext cx="1928964" cy="1733656"/>
          </a:xfrm>
          <a:custGeom>
            <a:avLst/>
            <a:gdLst/>
            <a:ahLst/>
            <a:cxnLst/>
            <a:rect l="l" t="t" r="r" b="b"/>
            <a:pathLst>
              <a:path w="1928964" h="1733656">
                <a:moveTo>
                  <a:pt x="0" y="0"/>
                </a:moveTo>
                <a:lnTo>
                  <a:pt x="1928964" y="0"/>
                </a:lnTo>
                <a:lnTo>
                  <a:pt x="1928964" y="1733656"/>
                </a:lnTo>
                <a:lnTo>
                  <a:pt x="0" y="1733656"/>
                </a:lnTo>
                <a:lnTo>
                  <a:pt x="0" y="0"/>
                </a:lnTo>
                <a:close/>
              </a:path>
            </a:pathLst>
          </a:custGeom>
          <a:blipFill>
            <a:blip r:embed="rId8"/>
            <a:stretch>
              <a:fillRect/>
            </a:stretch>
          </a:blipFill>
        </p:spPr>
        <p:txBody>
          <a:bodyPr/>
          <a:lstStyle/>
          <a:p>
            <a:endParaRPr lang="en-US"/>
          </a:p>
        </p:txBody>
      </p:sp>
      <p:sp>
        <p:nvSpPr>
          <p:cNvPr id="8" name="TextBox 8"/>
          <p:cNvSpPr txBox="1"/>
          <p:nvPr/>
        </p:nvSpPr>
        <p:spPr>
          <a:xfrm rot="-725309">
            <a:off x="7146601" y="5341907"/>
            <a:ext cx="602668" cy="116535"/>
          </a:xfrm>
          <a:prstGeom prst="rect">
            <a:avLst/>
          </a:prstGeom>
        </p:spPr>
        <p:txBody>
          <a:bodyPr lIns="0" tIns="0" rIns="0" bIns="0" rtlCol="0" anchor="t">
            <a:spAutoFit/>
          </a:bodyPr>
          <a:lstStyle/>
          <a:p>
            <a:pPr algn="ctr">
              <a:lnSpc>
                <a:spcPts val="921"/>
              </a:lnSpc>
            </a:pPr>
            <a:r>
              <a:rPr lang="en-US" sz="658">
                <a:solidFill>
                  <a:srgbClr val="FFFFFF"/>
                </a:solidFill>
                <a:latin typeface="Roboto Bold"/>
              </a:rPr>
              <a:t>Today's Menu</a:t>
            </a:r>
          </a:p>
        </p:txBody>
      </p:sp>
      <p:sp>
        <p:nvSpPr>
          <p:cNvPr id="9" name="Freeform 9"/>
          <p:cNvSpPr/>
          <p:nvPr/>
        </p:nvSpPr>
        <p:spPr>
          <a:xfrm>
            <a:off x="0" y="5676323"/>
            <a:ext cx="3136365" cy="2089603"/>
          </a:xfrm>
          <a:custGeom>
            <a:avLst/>
            <a:gdLst/>
            <a:ahLst/>
            <a:cxnLst/>
            <a:rect l="l" t="t" r="r" b="b"/>
            <a:pathLst>
              <a:path w="3136365" h="2089603">
                <a:moveTo>
                  <a:pt x="0" y="0"/>
                </a:moveTo>
                <a:lnTo>
                  <a:pt x="3136365" y="0"/>
                </a:lnTo>
                <a:lnTo>
                  <a:pt x="3136365" y="2089603"/>
                </a:lnTo>
                <a:lnTo>
                  <a:pt x="0" y="2089603"/>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421342" y="2936809"/>
            <a:ext cx="4240248" cy="3209925"/>
          </a:xfrm>
          <a:prstGeom prst="rect">
            <a:avLst/>
          </a:prstGeom>
        </p:spPr>
        <p:txBody>
          <a:bodyPr lIns="0" tIns="0" rIns="0" bIns="0" rtlCol="0" anchor="t">
            <a:spAutoFit/>
          </a:bodyPr>
          <a:lstStyle/>
          <a:p>
            <a:pPr algn="l">
              <a:lnSpc>
                <a:spcPts val="2160"/>
              </a:lnSpc>
            </a:pPr>
            <a:r>
              <a:rPr lang="en-US" sz="1800" spc="16" dirty="0">
                <a:solidFill>
                  <a:srgbClr val="000000"/>
                </a:solidFill>
                <a:latin typeface="Roboto Bold"/>
              </a:rPr>
              <a:t>What can be repacked:</a:t>
            </a:r>
          </a:p>
          <a:p>
            <a:pPr algn="l">
              <a:lnSpc>
                <a:spcPts val="2160"/>
              </a:lnSpc>
            </a:pPr>
            <a:r>
              <a:rPr lang="en-US" sz="1800" spc="16" dirty="0">
                <a:solidFill>
                  <a:srgbClr val="000000"/>
                </a:solidFill>
                <a:latin typeface="Roboto"/>
              </a:rPr>
              <a:t>Shelf-stable baked goods (not in manufacturer packaging) </a:t>
            </a:r>
          </a:p>
          <a:p>
            <a:pPr algn="l">
              <a:lnSpc>
                <a:spcPts val="2160"/>
              </a:lnSpc>
            </a:pPr>
            <a:endParaRPr lang="en-US" sz="1800" spc="16" dirty="0">
              <a:solidFill>
                <a:srgbClr val="000000"/>
              </a:solidFill>
              <a:latin typeface="Roboto"/>
            </a:endParaRPr>
          </a:p>
          <a:p>
            <a:pPr algn="l">
              <a:lnSpc>
                <a:spcPts val="2160"/>
              </a:lnSpc>
            </a:pPr>
            <a:r>
              <a:rPr lang="en-US" sz="1800" spc="16" dirty="0">
                <a:solidFill>
                  <a:srgbClr val="000000"/>
                </a:solidFill>
                <a:latin typeface="Roboto"/>
              </a:rPr>
              <a:t>Items that have been prepared by bakeries in the grocery store and sold in plastic clamshell containers. </a:t>
            </a:r>
          </a:p>
          <a:p>
            <a:pPr algn="l">
              <a:lnSpc>
                <a:spcPts val="2160"/>
              </a:lnSpc>
            </a:pPr>
            <a:endParaRPr lang="en-US" sz="1800" spc="16" dirty="0">
              <a:solidFill>
                <a:srgbClr val="000000"/>
              </a:solidFill>
              <a:latin typeface="Roboto"/>
            </a:endParaRPr>
          </a:p>
          <a:p>
            <a:pPr algn="l">
              <a:lnSpc>
                <a:spcPts val="2160"/>
              </a:lnSpc>
            </a:pPr>
            <a:r>
              <a:rPr lang="en-US" sz="1800" spc="16" dirty="0">
                <a:solidFill>
                  <a:srgbClr val="000000"/>
                </a:solidFill>
                <a:latin typeface="Roboto"/>
              </a:rPr>
              <a:t>Containers with larger numbers of individual servings, such as cookie trays or croissant.</a:t>
            </a:r>
          </a:p>
          <a:p>
            <a:pPr algn="l">
              <a:lnSpc>
                <a:spcPts val="2160"/>
              </a:lnSpc>
            </a:pPr>
            <a:endParaRPr lang="en-US" sz="1800" spc="16" dirty="0">
              <a:solidFill>
                <a:srgbClr val="000000"/>
              </a:solidFill>
              <a:latin typeface="Roboto"/>
            </a:endParaRPr>
          </a:p>
        </p:txBody>
      </p:sp>
      <p:sp>
        <p:nvSpPr>
          <p:cNvPr id="11" name="Freeform 11"/>
          <p:cNvSpPr/>
          <p:nvPr/>
        </p:nvSpPr>
        <p:spPr>
          <a:xfrm>
            <a:off x="7017965" y="5100889"/>
            <a:ext cx="1473621" cy="2709160"/>
          </a:xfrm>
          <a:custGeom>
            <a:avLst/>
            <a:gdLst/>
            <a:ahLst/>
            <a:cxnLst/>
            <a:rect l="l" t="t" r="r" b="b"/>
            <a:pathLst>
              <a:path w="1473621" h="2709160">
                <a:moveTo>
                  <a:pt x="0" y="0"/>
                </a:moveTo>
                <a:lnTo>
                  <a:pt x="1473621" y="0"/>
                </a:lnTo>
                <a:lnTo>
                  <a:pt x="1473621" y="2709160"/>
                </a:lnTo>
                <a:lnTo>
                  <a:pt x="0" y="2709160"/>
                </a:lnTo>
                <a:lnTo>
                  <a:pt x="0" y="0"/>
                </a:lnTo>
                <a:close/>
              </a:path>
            </a:pathLst>
          </a:custGeom>
          <a:blipFill>
            <a:blip r:embed="rId10"/>
            <a:stretch>
              <a:fillRect l="-42674" r="-41169"/>
            </a:stretch>
          </a:blipFill>
        </p:spPr>
        <p:txBody>
          <a:bodyPr/>
          <a:lstStyle/>
          <a:p>
            <a:endParaRPr lang="en-US"/>
          </a:p>
        </p:txBody>
      </p:sp>
      <p:sp>
        <p:nvSpPr>
          <p:cNvPr id="12" name="Freeform 12"/>
          <p:cNvSpPr/>
          <p:nvPr/>
        </p:nvSpPr>
        <p:spPr>
          <a:xfrm>
            <a:off x="6065158" y="5243764"/>
            <a:ext cx="1828915" cy="1746614"/>
          </a:xfrm>
          <a:custGeom>
            <a:avLst/>
            <a:gdLst/>
            <a:ahLst/>
            <a:cxnLst/>
            <a:rect l="l" t="t" r="r" b="b"/>
            <a:pathLst>
              <a:path w="1828915" h="1746614">
                <a:moveTo>
                  <a:pt x="0" y="0"/>
                </a:moveTo>
                <a:lnTo>
                  <a:pt x="1828915" y="0"/>
                </a:lnTo>
                <a:lnTo>
                  <a:pt x="1828915" y="1746614"/>
                </a:lnTo>
                <a:lnTo>
                  <a:pt x="0" y="17466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2133333" y="5499132"/>
            <a:ext cx="1590360" cy="1629050"/>
          </a:xfrm>
          <a:custGeom>
            <a:avLst/>
            <a:gdLst/>
            <a:ahLst/>
            <a:cxnLst/>
            <a:rect l="l" t="t" r="r" b="b"/>
            <a:pathLst>
              <a:path w="1590360" h="1629050">
                <a:moveTo>
                  <a:pt x="0" y="0"/>
                </a:moveTo>
                <a:lnTo>
                  <a:pt x="1590360" y="0"/>
                </a:lnTo>
                <a:lnTo>
                  <a:pt x="1590360" y="1629049"/>
                </a:lnTo>
                <a:lnTo>
                  <a:pt x="0" y="16290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TextBox 14"/>
          <p:cNvSpPr txBox="1"/>
          <p:nvPr/>
        </p:nvSpPr>
        <p:spPr>
          <a:xfrm>
            <a:off x="955946" y="581790"/>
            <a:ext cx="7841709" cy="1223733"/>
          </a:xfrm>
          <a:prstGeom prst="rect">
            <a:avLst/>
          </a:prstGeom>
        </p:spPr>
        <p:txBody>
          <a:bodyPr lIns="0" tIns="0" rIns="0" bIns="0" rtlCol="0" anchor="t">
            <a:spAutoFit/>
          </a:bodyPr>
          <a:lstStyle/>
          <a:p>
            <a:pPr algn="ctr">
              <a:lnSpc>
                <a:spcPts val="4605"/>
              </a:lnSpc>
            </a:pPr>
            <a:r>
              <a:rPr lang="en-US" sz="5117">
                <a:solidFill>
                  <a:srgbClr val="181818"/>
                </a:solidFill>
                <a:latin typeface="Roboto Bold"/>
              </a:rPr>
              <a:t>Bulk Repacking Guidelines for Food Pantries</a:t>
            </a:r>
          </a:p>
        </p:txBody>
      </p:sp>
      <p:sp>
        <p:nvSpPr>
          <p:cNvPr id="15" name="TextBox 15"/>
          <p:cNvSpPr txBox="1"/>
          <p:nvPr/>
        </p:nvSpPr>
        <p:spPr>
          <a:xfrm>
            <a:off x="3303228" y="2171473"/>
            <a:ext cx="3147145" cy="409151"/>
          </a:xfrm>
          <a:prstGeom prst="rect">
            <a:avLst/>
          </a:prstGeom>
        </p:spPr>
        <p:txBody>
          <a:bodyPr lIns="0" tIns="0" rIns="0" bIns="0" rtlCol="0" anchor="t">
            <a:spAutoFit/>
          </a:bodyPr>
          <a:lstStyle/>
          <a:p>
            <a:pPr algn="just">
              <a:lnSpc>
                <a:spcPts val="3114"/>
              </a:lnSpc>
            </a:pPr>
            <a:r>
              <a:rPr lang="en-US" sz="3461" dirty="0">
                <a:solidFill>
                  <a:srgbClr val="004D28"/>
                </a:solidFill>
                <a:latin typeface="Roboto Bold"/>
              </a:rPr>
              <a:t>BAKED</a:t>
            </a:r>
            <a:r>
              <a:rPr lang="en-US" sz="3461" dirty="0">
                <a:solidFill>
                  <a:srgbClr val="4B7E1B"/>
                </a:solidFill>
                <a:latin typeface="Roboto Bold"/>
              </a:rPr>
              <a:t> </a:t>
            </a:r>
            <a:r>
              <a:rPr lang="en-US" sz="3461" dirty="0">
                <a:solidFill>
                  <a:srgbClr val="004D28"/>
                </a:solidFill>
                <a:latin typeface="Roboto Bold"/>
              </a:rPr>
              <a:t>GOODS</a:t>
            </a:r>
          </a:p>
        </p:txBody>
      </p:sp>
      <p:sp>
        <p:nvSpPr>
          <p:cNvPr id="16" name="TextBox 16"/>
          <p:cNvSpPr txBox="1"/>
          <p:nvPr/>
        </p:nvSpPr>
        <p:spPr>
          <a:xfrm>
            <a:off x="5124250" y="2898709"/>
            <a:ext cx="4629350" cy="2202180"/>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Roboto Bold"/>
              </a:rPr>
              <a:t>What cannot be repacked:</a:t>
            </a:r>
          </a:p>
          <a:p>
            <a:pPr>
              <a:lnSpc>
                <a:spcPts val="2520"/>
              </a:lnSpc>
              <a:spcBef>
                <a:spcPct val="0"/>
              </a:spcBef>
            </a:pPr>
            <a:r>
              <a:rPr lang="en-US" sz="1800">
                <a:solidFill>
                  <a:srgbClr val="000000"/>
                </a:solidFill>
                <a:latin typeface="Roboto"/>
              </a:rPr>
              <a:t>Cakes, pies, pastries, etc. that must be cut to for individual servings.  </a:t>
            </a:r>
          </a:p>
          <a:p>
            <a:pPr>
              <a:lnSpc>
                <a:spcPts val="2520"/>
              </a:lnSpc>
              <a:spcBef>
                <a:spcPct val="0"/>
              </a:spcBef>
            </a:pPr>
            <a:endParaRPr lang="en-US" sz="1800">
              <a:solidFill>
                <a:srgbClr val="000000"/>
              </a:solidFill>
              <a:latin typeface="Roboto"/>
            </a:endParaRPr>
          </a:p>
          <a:p>
            <a:pPr>
              <a:lnSpc>
                <a:spcPts val="2520"/>
              </a:lnSpc>
              <a:spcBef>
                <a:spcPct val="0"/>
              </a:spcBef>
            </a:pPr>
            <a:r>
              <a:rPr lang="en-US" sz="1800">
                <a:solidFill>
                  <a:srgbClr val="000000"/>
                </a:solidFill>
                <a:latin typeface="Roboto"/>
              </a:rPr>
              <a:t>Any bread or pastry product from a manufacturer (such as a loaf of Sara Lee bread or sleeve of Thomas bagels).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8505"/>
            <a:ext cx="9753600" cy="1636953"/>
            <a:chOff x="0" y="0"/>
            <a:chExt cx="13004800" cy="2182604"/>
          </a:xfrm>
          <a:solidFill>
            <a:srgbClr val="E3F2CF"/>
          </a:solidFill>
        </p:grpSpPr>
        <p:sp>
          <p:nvSpPr>
            <p:cNvPr id="3" name="Freeform 3"/>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4" name="Freeform 4"/>
          <p:cNvSpPr/>
          <p:nvPr/>
        </p:nvSpPr>
        <p:spPr>
          <a:xfrm>
            <a:off x="2796575" y="2907629"/>
            <a:ext cx="188909" cy="188909"/>
          </a:xfrm>
          <a:custGeom>
            <a:avLst/>
            <a:gdLst/>
            <a:ahLst/>
            <a:cxnLst/>
            <a:rect l="l" t="t" r="r" b="b"/>
            <a:pathLst>
              <a:path w="188909" h="188909">
                <a:moveTo>
                  <a:pt x="0" y="0"/>
                </a:moveTo>
                <a:lnTo>
                  <a:pt x="188909" y="0"/>
                </a:lnTo>
                <a:lnTo>
                  <a:pt x="188909" y="188909"/>
                </a:lnTo>
                <a:lnTo>
                  <a:pt x="0" y="188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7045382" y="3657600"/>
            <a:ext cx="2708219" cy="3610958"/>
          </a:xfrm>
          <a:custGeom>
            <a:avLst/>
            <a:gdLst/>
            <a:ahLst/>
            <a:cxnLst/>
            <a:rect l="l" t="t" r="r" b="b"/>
            <a:pathLst>
              <a:path w="2708219" h="3610958">
                <a:moveTo>
                  <a:pt x="0" y="0"/>
                </a:moveTo>
                <a:lnTo>
                  <a:pt x="2708218" y="0"/>
                </a:lnTo>
                <a:lnTo>
                  <a:pt x="2708218" y="3610958"/>
                </a:lnTo>
                <a:lnTo>
                  <a:pt x="0" y="3610958"/>
                </a:lnTo>
                <a:lnTo>
                  <a:pt x="0" y="0"/>
                </a:lnTo>
                <a:close/>
              </a:path>
            </a:pathLst>
          </a:custGeom>
          <a:blipFill>
            <a:blip r:embed="rId5"/>
            <a:stretch>
              <a:fillRect/>
            </a:stretch>
          </a:blipFill>
        </p:spPr>
        <p:txBody>
          <a:bodyPr/>
          <a:lstStyle/>
          <a:p>
            <a:endParaRPr lang="en-US"/>
          </a:p>
        </p:txBody>
      </p:sp>
      <p:sp>
        <p:nvSpPr>
          <p:cNvPr id="6" name="Freeform 6"/>
          <p:cNvSpPr/>
          <p:nvPr/>
        </p:nvSpPr>
        <p:spPr>
          <a:xfrm>
            <a:off x="368664" y="4557819"/>
            <a:ext cx="2670078" cy="2710739"/>
          </a:xfrm>
          <a:custGeom>
            <a:avLst/>
            <a:gdLst/>
            <a:ahLst/>
            <a:cxnLst/>
            <a:rect l="l" t="t" r="r" b="b"/>
            <a:pathLst>
              <a:path w="2670078" h="2710739">
                <a:moveTo>
                  <a:pt x="0" y="0"/>
                </a:moveTo>
                <a:lnTo>
                  <a:pt x="2670078" y="0"/>
                </a:lnTo>
                <a:lnTo>
                  <a:pt x="2670078" y="2710739"/>
                </a:lnTo>
                <a:lnTo>
                  <a:pt x="0" y="2710739"/>
                </a:lnTo>
                <a:lnTo>
                  <a:pt x="0" y="0"/>
                </a:lnTo>
                <a:close/>
              </a:path>
            </a:pathLst>
          </a:custGeom>
          <a:blipFill>
            <a:blip r:embed="rId6"/>
            <a:stretch>
              <a:fillRect/>
            </a:stretch>
          </a:blipFill>
        </p:spPr>
        <p:txBody>
          <a:bodyPr/>
          <a:lstStyle/>
          <a:p>
            <a:endParaRPr lang="en-US"/>
          </a:p>
        </p:txBody>
      </p:sp>
      <p:sp>
        <p:nvSpPr>
          <p:cNvPr id="7" name="Freeform 7"/>
          <p:cNvSpPr/>
          <p:nvPr/>
        </p:nvSpPr>
        <p:spPr>
          <a:xfrm>
            <a:off x="3242131" y="4728784"/>
            <a:ext cx="3803250" cy="2539774"/>
          </a:xfrm>
          <a:custGeom>
            <a:avLst/>
            <a:gdLst/>
            <a:ahLst/>
            <a:cxnLst/>
            <a:rect l="l" t="t" r="r" b="b"/>
            <a:pathLst>
              <a:path w="3803250" h="2539774">
                <a:moveTo>
                  <a:pt x="0" y="0"/>
                </a:moveTo>
                <a:lnTo>
                  <a:pt x="3803251" y="0"/>
                </a:lnTo>
                <a:lnTo>
                  <a:pt x="3803251" y="2539774"/>
                </a:lnTo>
                <a:lnTo>
                  <a:pt x="0" y="2539774"/>
                </a:lnTo>
                <a:lnTo>
                  <a:pt x="0" y="0"/>
                </a:lnTo>
                <a:close/>
              </a:path>
            </a:pathLst>
          </a:custGeom>
          <a:blipFill>
            <a:blip r:embed="rId7"/>
            <a:stretch>
              <a:fillRect t="-12152"/>
            </a:stretch>
          </a:blipFill>
        </p:spPr>
        <p:txBody>
          <a:bodyPr/>
          <a:lstStyle/>
          <a:p>
            <a:endParaRPr lang="en-US"/>
          </a:p>
        </p:txBody>
      </p:sp>
      <p:sp>
        <p:nvSpPr>
          <p:cNvPr id="8" name="TextBox 8"/>
          <p:cNvSpPr txBox="1"/>
          <p:nvPr/>
        </p:nvSpPr>
        <p:spPr>
          <a:xfrm>
            <a:off x="955946" y="581790"/>
            <a:ext cx="7841709" cy="1223733"/>
          </a:xfrm>
          <a:prstGeom prst="rect">
            <a:avLst/>
          </a:prstGeom>
        </p:spPr>
        <p:txBody>
          <a:bodyPr lIns="0" tIns="0" rIns="0" bIns="0" rtlCol="0" anchor="t">
            <a:spAutoFit/>
          </a:bodyPr>
          <a:lstStyle/>
          <a:p>
            <a:pPr algn="ctr">
              <a:lnSpc>
                <a:spcPts val="4605"/>
              </a:lnSpc>
            </a:pPr>
            <a:r>
              <a:rPr lang="en-US" sz="5117">
                <a:solidFill>
                  <a:srgbClr val="181818"/>
                </a:solidFill>
                <a:latin typeface="Roboto Bold"/>
              </a:rPr>
              <a:t>Bulk Repacking Guidelines for Food Pantries</a:t>
            </a:r>
          </a:p>
        </p:txBody>
      </p:sp>
      <p:sp>
        <p:nvSpPr>
          <p:cNvPr id="9" name="TextBox 9"/>
          <p:cNvSpPr txBox="1"/>
          <p:nvPr/>
        </p:nvSpPr>
        <p:spPr>
          <a:xfrm>
            <a:off x="1154621" y="2171473"/>
            <a:ext cx="7867459" cy="436686"/>
          </a:xfrm>
          <a:prstGeom prst="rect">
            <a:avLst/>
          </a:prstGeom>
        </p:spPr>
        <p:txBody>
          <a:bodyPr lIns="0" tIns="0" rIns="0" bIns="0" rtlCol="0" anchor="t">
            <a:spAutoFit/>
          </a:bodyPr>
          <a:lstStyle/>
          <a:p>
            <a:pPr algn="ctr">
              <a:lnSpc>
                <a:spcPts val="3114"/>
              </a:lnSpc>
            </a:pPr>
            <a:r>
              <a:rPr lang="en-US" sz="3461">
                <a:solidFill>
                  <a:srgbClr val="4B7E1B"/>
                </a:solidFill>
                <a:latin typeface="Roboto Bold"/>
              </a:rPr>
              <a:t>OTHER BULK PRODUCTS</a:t>
            </a:r>
          </a:p>
        </p:txBody>
      </p:sp>
      <p:sp>
        <p:nvSpPr>
          <p:cNvPr id="10" name="TextBox 10"/>
          <p:cNvSpPr txBox="1"/>
          <p:nvPr/>
        </p:nvSpPr>
        <p:spPr>
          <a:xfrm>
            <a:off x="3068920" y="2821904"/>
            <a:ext cx="3976462" cy="1259205"/>
          </a:xfrm>
          <a:prstGeom prst="rect">
            <a:avLst/>
          </a:prstGeom>
        </p:spPr>
        <p:txBody>
          <a:bodyPr lIns="0" tIns="0" rIns="0" bIns="0" rtlCol="0" anchor="t">
            <a:spAutoFit/>
          </a:bodyPr>
          <a:lstStyle/>
          <a:p>
            <a:pPr>
              <a:lnSpc>
                <a:spcPts val="2520"/>
              </a:lnSpc>
              <a:spcBef>
                <a:spcPct val="0"/>
              </a:spcBef>
            </a:pPr>
            <a:r>
              <a:rPr lang="en-US" sz="1800">
                <a:solidFill>
                  <a:srgbClr val="000000"/>
                </a:solidFill>
                <a:latin typeface="Roboto Bold"/>
              </a:rPr>
              <a:t>What cannot be repacked:</a:t>
            </a:r>
          </a:p>
          <a:p>
            <a:pPr>
              <a:lnSpc>
                <a:spcPts val="2520"/>
              </a:lnSpc>
              <a:spcBef>
                <a:spcPct val="0"/>
              </a:spcBef>
            </a:pPr>
            <a:r>
              <a:rPr lang="en-US" sz="1800">
                <a:solidFill>
                  <a:srgbClr val="000000"/>
                </a:solidFill>
                <a:latin typeface="Roboto"/>
              </a:rPr>
              <a:t>Meats not individually wrapped, #10 cans, large sacks of grains (e.g., rice, flour)</a:t>
            </a:r>
          </a:p>
        </p:txBody>
      </p:sp>
      <p:sp>
        <p:nvSpPr>
          <p:cNvPr id="11" name="Freeform 11"/>
          <p:cNvSpPr/>
          <p:nvPr/>
        </p:nvSpPr>
        <p:spPr>
          <a:xfrm>
            <a:off x="3791344" y="4389120"/>
            <a:ext cx="3063958" cy="2926080"/>
          </a:xfrm>
          <a:custGeom>
            <a:avLst/>
            <a:gdLst/>
            <a:ahLst/>
            <a:cxnLst/>
            <a:rect l="l" t="t" r="r" b="b"/>
            <a:pathLst>
              <a:path w="3063958" h="2926080">
                <a:moveTo>
                  <a:pt x="0" y="0"/>
                </a:moveTo>
                <a:lnTo>
                  <a:pt x="3063958" y="0"/>
                </a:lnTo>
                <a:lnTo>
                  <a:pt x="3063958" y="2926080"/>
                </a:lnTo>
                <a:lnTo>
                  <a:pt x="0" y="2926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6954431" y="4342478"/>
            <a:ext cx="3063958" cy="2926080"/>
          </a:xfrm>
          <a:custGeom>
            <a:avLst/>
            <a:gdLst/>
            <a:ahLst/>
            <a:cxnLst/>
            <a:rect l="l" t="t" r="r" b="b"/>
            <a:pathLst>
              <a:path w="3063958" h="2926080">
                <a:moveTo>
                  <a:pt x="0" y="0"/>
                </a:moveTo>
                <a:lnTo>
                  <a:pt x="3063958" y="0"/>
                </a:lnTo>
                <a:lnTo>
                  <a:pt x="3063958" y="2926080"/>
                </a:lnTo>
                <a:lnTo>
                  <a:pt x="0" y="2926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69239" y="4342478"/>
            <a:ext cx="3063958" cy="2926080"/>
          </a:xfrm>
          <a:custGeom>
            <a:avLst/>
            <a:gdLst/>
            <a:ahLst/>
            <a:cxnLst/>
            <a:rect l="l" t="t" r="r" b="b"/>
            <a:pathLst>
              <a:path w="3063958" h="2926080">
                <a:moveTo>
                  <a:pt x="0" y="0"/>
                </a:moveTo>
                <a:lnTo>
                  <a:pt x="3063958" y="0"/>
                </a:lnTo>
                <a:lnTo>
                  <a:pt x="3063958" y="2926080"/>
                </a:lnTo>
                <a:lnTo>
                  <a:pt x="0" y="2926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05299" y="2765363"/>
          <a:ext cx="8534400" cy="4037203"/>
        </p:xfrm>
        <a:graphic>
          <a:graphicData uri="http://schemas.openxmlformats.org/drawingml/2006/table">
            <a:tbl>
              <a:tblPr/>
              <a:tblGrid>
                <a:gridCol w="4351859">
                  <a:extLst>
                    <a:ext uri="{9D8B030D-6E8A-4147-A177-3AD203B41FA5}">
                      <a16:colId xmlns:a16="http://schemas.microsoft.com/office/drawing/2014/main" val="20000"/>
                    </a:ext>
                  </a:extLst>
                </a:gridCol>
                <a:gridCol w="4182541">
                  <a:extLst>
                    <a:ext uri="{9D8B030D-6E8A-4147-A177-3AD203B41FA5}">
                      <a16:colId xmlns:a16="http://schemas.microsoft.com/office/drawing/2014/main" val="20001"/>
                    </a:ext>
                  </a:extLst>
                </a:gridCol>
              </a:tblGrid>
              <a:tr h="610830">
                <a:tc>
                  <a:txBody>
                    <a:bodyPr/>
                    <a:lstStyle/>
                    <a:p>
                      <a:pPr algn="ctr">
                        <a:lnSpc>
                          <a:spcPts val="2910"/>
                        </a:lnSpc>
                        <a:defRPr/>
                      </a:pPr>
                      <a:r>
                        <a:rPr lang="en-US" sz="2079" dirty="0">
                          <a:solidFill>
                            <a:srgbClr val="FFFFFF"/>
                          </a:solidFill>
                          <a:latin typeface="Roboto"/>
                        </a:rPr>
                        <a:t>Actions to Take Before</a:t>
                      </a:r>
                      <a:endParaRPr lang="en-US" sz="1100" dirty="0"/>
                    </a:p>
                  </a:txBody>
                  <a:tcPr marL="101600" marR="101600" marT="101600" marB="101600" anchor="ctr">
                    <a:lnL w="5419"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000000"/>
                    </a:solidFill>
                  </a:tcPr>
                </a:tc>
                <a:tc>
                  <a:txBody>
                    <a:bodyPr/>
                    <a:lstStyle/>
                    <a:p>
                      <a:pPr algn="ctr">
                        <a:lnSpc>
                          <a:spcPts val="2910"/>
                        </a:lnSpc>
                        <a:defRPr/>
                      </a:pPr>
                      <a:r>
                        <a:rPr lang="en-US" sz="2079" dirty="0">
                          <a:solidFill>
                            <a:srgbClr val="FFFFFF"/>
                          </a:solidFill>
                          <a:latin typeface="Roboto"/>
                        </a:rPr>
                        <a:t>Actions to Take After</a:t>
                      </a:r>
                      <a:endParaRPr lang="en-US" sz="1100" dirty="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870666">
                <a:tc>
                  <a:txBody>
                    <a:bodyPr/>
                    <a:lstStyle/>
                    <a:p>
                      <a:pPr algn="ctr">
                        <a:lnSpc>
                          <a:spcPts val="2613"/>
                        </a:lnSpc>
                        <a:defRPr/>
                      </a:pPr>
                      <a:r>
                        <a:rPr lang="en-US" sz="1865">
                          <a:solidFill>
                            <a:srgbClr val="000000"/>
                          </a:solidFill>
                          <a:latin typeface="Roboto Bold"/>
                        </a:rPr>
                        <a:t>On the shopping list: </a:t>
                      </a:r>
                      <a:r>
                        <a:rPr lang="en-US" sz="1865">
                          <a:solidFill>
                            <a:srgbClr val="000000"/>
                          </a:solidFill>
                          <a:latin typeface="Roboto"/>
                        </a:rPr>
                        <a:t>Review your order before hitting submit! Avoid items like “Assorted Meats packed in 1-40lb case” </a:t>
                      </a:r>
                      <a:endParaRPr lang="en-US" sz="110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FFFFFF"/>
                    </a:solidFill>
                  </a:tcPr>
                </a:tc>
                <a:tc>
                  <a:txBody>
                    <a:bodyPr/>
                    <a:lstStyle/>
                    <a:p>
                      <a:pPr algn="ctr">
                        <a:lnSpc>
                          <a:spcPts val="2613"/>
                        </a:lnSpc>
                        <a:defRPr/>
                      </a:pPr>
                      <a:r>
                        <a:rPr lang="en-US" sz="1865" dirty="0">
                          <a:solidFill>
                            <a:srgbClr val="000000"/>
                          </a:solidFill>
                          <a:latin typeface="Roboto Bold"/>
                        </a:rPr>
                        <a:t>If your pantry already received bulk product like #10 cans or bulk meat, contact a Dare to Care kitchen partner near you and work out a transfer, or</a:t>
                      </a:r>
                      <a:endParaRPr lang="en-US" sz="1100" dirty="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55707">
                <a:tc>
                  <a:txBody>
                    <a:bodyPr/>
                    <a:lstStyle/>
                    <a:p>
                      <a:pPr algn="ctr">
                        <a:lnSpc>
                          <a:spcPts val="2578"/>
                        </a:lnSpc>
                        <a:defRPr/>
                      </a:pPr>
                      <a:r>
                        <a:rPr lang="en-US" sz="1899" spc="17">
                          <a:solidFill>
                            <a:srgbClr val="000000"/>
                          </a:solidFill>
                          <a:latin typeface="Roboto Bold"/>
                        </a:rPr>
                        <a:t>At the dock: </a:t>
                      </a:r>
                      <a:r>
                        <a:rPr lang="en-US" sz="1899" spc="17">
                          <a:solidFill>
                            <a:srgbClr val="000000"/>
                          </a:solidFill>
                          <a:latin typeface="Roboto"/>
                        </a:rPr>
                        <a:t>Train your pickup personnel on what bulk product looks like. Advise them to reject any bulk product.</a:t>
                      </a:r>
                      <a:endParaRPr lang="en-US" sz="110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FFFFFF"/>
                    </a:solidFill>
                  </a:tcPr>
                </a:tc>
                <a:tc>
                  <a:txBody>
                    <a:bodyPr/>
                    <a:lstStyle/>
                    <a:p>
                      <a:pPr algn="ctr">
                        <a:lnSpc>
                          <a:spcPts val="2578"/>
                        </a:lnSpc>
                        <a:defRPr/>
                      </a:pPr>
                      <a:r>
                        <a:rPr lang="en-US" sz="1899" spc="17" dirty="0">
                          <a:solidFill>
                            <a:srgbClr val="000000"/>
                          </a:solidFill>
                          <a:latin typeface="Roboto"/>
                        </a:rPr>
                        <a:t>Distribute it to a family with a large household size.</a:t>
                      </a:r>
                      <a:endParaRPr lang="en-US" sz="1100" dirty="0"/>
                    </a:p>
                  </a:txBody>
                  <a:tcPr marL="101600" marR="101600" marT="101600" marB="101600" anchor="ctr">
                    <a:lnL w="8128" cap="flat" cmpd="sng" algn="ctr">
                      <a:solidFill>
                        <a:srgbClr val="000000"/>
                      </a:solidFill>
                      <a:prstDash val="solid"/>
                      <a:round/>
                      <a:headEnd type="none" w="med" len="med"/>
                      <a:tailEnd type="none" w="med" len="med"/>
                    </a:lnL>
                    <a:lnR w="8128" cap="flat" cmpd="sng" algn="ctr">
                      <a:solidFill>
                        <a:srgbClr val="000000"/>
                      </a:solidFill>
                      <a:prstDash val="solid"/>
                      <a:round/>
                      <a:headEnd type="none" w="med" len="med"/>
                      <a:tailEnd type="none" w="med" len="med"/>
                    </a:lnR>
                    <a:lnT w="8128" cap="flat" cmpd="sng" algn="ctr">
                      <a:solidFill>
                        <a:srgbClr val="000000"/>
                      </a:solidFill>
                      <a:prstDash val="solid"/>
                      <a:round/>
                      <a:headEnd type="none" w="med" len="med"/>
                      <a:tailEnd type="none" w="med" len="med"/>
                    </a:lnT>
                    <a:lnB w="812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3" name="TextBox 3"/>
          <p:cNvSpPr txBox="1"/>
          <p:nvPr/>
        </p:nvSpPr>
        <p:spPr>
          <a:xfrm>
            <a:off x="605299" y="1267086"/>
            <a:ext cx="8534400" cy="1282752"/>
          </a:xfrm>
          <a:prstGeom prst="rect">
            <a:avLst/>
          </a:prstGeom>
        </p:spPr>
        <p:txBody>
          <a:bodyPr lIns="0" tIns="0" rIns="0" bIns="0" rtlCol="0" anchor="t">
            <a:spAutoFit/>
          </a:bodyPr>
          <a:lstStyle/>
          <a:p>
            <a:pPr algn="ctr">
              <a:lnSpc>
                <a:spcPts val="4893"/>
              </a:lnSpc>
            </a:pPr>
            <a:r>
              <a:rPr lang="en-US" sz="5437" dirty="0">
                <a:solidFill>
                  <a:srgbClr val="004D28"/>
                </a:solidFill>
                <a:latin typeface="Roboto Bold"/>
              </a:rPr>
              <a:t>My pantry received bulk products, what should I do?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725309">
            <a:off x="7146601" y="5341907"/>
            <a:ext cx="602668" cy="116535"/>
          </a:xfrm>
          <a:prstGeom prst="rect">
            <a:avLst/>
          </a:prstGeom>
        </p:spPr>
        <p:txBody>
          <a:bodyPr lIns="0" tIns="0" rIns="0" bIns="0" rtlCol="0" anchor="t">
            <a:spAutoFit/>
          </a:bodyPr>
          <a:lstStyle/>
          <a:p>
            <a:pPr algn="ctr">
              <a:lnSpc>
                <a:spcPts val="921"/>
              </a:lnSpc>
            </a:pPr>
            <a:r>
              <a:rPr lang="en-US" sz="658">
                <a:solidFill>
                  <a:srgbClr val="FFFFFF"/>
                </a:solidFill>
                <a:latin typeface="Roboto Bold"/>
              </a:rPr>
              <a:t>Today's Menu</a:t>
            </a:r>
          </a:p>
        </p:txBody>
      </p:sp>
      <p:sp>
        <p:nvSpPr>
          <p:cNvPr id="3" name="TextBox 3"/>
          <p:cNvSpPr txBox="1"/>
          <p:nvPr/>
        </p:nvSpPr>
        <p:spPr>
          <a:xfrm>
            <a:off x="404700" y="2573655"/>
            <a:ext cx="6223526" cy="4581525"/>
          </a:xfrm>
          <a:prstGeom prst="rect">
            <a:avLst/>
          </a:prstGeom>
        </p:spPr>
        <p:txBody>
          <a:bodyPr lIns="0" tIns="0" rIns="0" bIns="0" rtlCol="0" anchor="t">
            <a:spAutoFit/>
          </a:bodyPr>
          <a:lstStyle/>
          <a:p>
            <a:pPr algn="l">
              <a:lnSpc>
                <a:spcPts val="2279"/>
              </a:lnSpc>
            </a:pPr>
            <a:r>
              <a:rPr lang="en-US" sz="1899" spc="17" dirty="0">
                <a:solidFill>
                  <a:srgbClr val="000000"/>
                </a:solidFill>
                <a:latin typeface="Roboto Bold"/>
              </a:rPr>
              <a:t>Gloves</a:t>
            </a:r>
          </a:p>
          <a:p>
            <a:pPr marL="228993" lvl="1" indent="-114497" algn="l">
              <a:lnSpc>
                <a:spcPts val="2279"/>
              </a:lnSpc>
              <a:buFont typeface="Arial"/>
              <a:buChar char="•"/>
            </a:pPr>
            <a:r>
              <a:rPr lang="en-US" sz="1899" spc="17" dirty="0">
                <a:solidFill>
                  <a:srgbClr val="000000"/>
                </a:solidFill>
                <a:latin typeface="Roboto"/>
              </a:rPr>
              <a:t>Single-use gloves must be worn during the repacking activity. Change when switching between tasks, product, and disposed whenever removed and not re-worn.</a:t>
            </a:r>
          </a:p>
          <a:p>
            <a:pPr algn="l">
              <a:lnSpc>
                <a:spcPts val="2279"/>
              </a:lnSpc>
            </a:pPr>
            <a:r>
              <a:rPr lang="en-US" sz="1899" spc="17" dirty="0">
                <a:solidFill>
                  <a:srgbClr val="000000"/>
                </a:solidFill>
                <a:latin typeface="Roboto"/>
              </a:rPr>
              <a:t>  </a:t>
            </a:r>
          </a:p>
          <a:p>
            <a:pPr algn="l">
              <a:lnSpc>
                <a:spcPts val="2279"/>
              </a:lnSpc>
            </a:pPr>
            <a:r>
              <a:rPr lang="en-US" sz="1899" spc="17" dirty="0">
                <a:solidFill>
                  <a:srgbClr val="000000"/>
                </a:solidFill>
                <a:latin typeface="Roboto Bold"/>
              </a:rPr>
              <a:t>Designated Space</a:t>
            </a:r>
          </a:p>
          <a:p>
            <a:pPr marL="228993" lvl="1" indent="-114497" algn="l">
              <a:lnSpc>
                <a:spcPts val="2279"/>
              </a:lnSpc>
              <a:buFont typeface="Arial"/>
              <a:buChar char="•"/>
            </a:pPr>
            <a:r>
              <a:rPr lang="en-US" sz="1899" spc="17" dirty="0">
                <a:solidFill>
                  <a:srgbClr val="000000"/>
                </a:solidFill>
                <a:latin typeface="Roboto"/>
              </a:rPr>
              <a:t>There should be a space in the facility that is used for repacking only.</a:t>
            </a:r>
          </a:p>
          <a:p>
            <a:pPr algn="l">
              <a:lnSpc>
                <a:spcPts val="2279"/>
              </a:lnSpc>
            </a:pPr>
            <a:endParaRPr lang="en-US" sz="1899" spc="17" dirty="0">
              <a:solidFill>
                <a:srgbClr val="000000"/>
              </a:solidFill>
              <a:latin typeface="Roboto"/>
            </a:endParaRPr>
          </a:p>
          <a:p>
            <a:pPr algn="l">
              <a:lnSpc>
                <a:spcPts val="2279"/>
              </a:lnSpc>
            </a:pPr>
            <a:r>
              <a:rPr lang="en-US" sz="1899" spc="17" dirty="0">
                <a:solidFill>
                  <a:srgbClr val="000000"/>
                </a:solidFill>
                <a:latin typeface="Roboto Bold"/>
              </a:rPr>
              <a:t>Cleaning and Sanitizing Surfaces</a:t>
            </a:r>
          </a:p>
          <a:p>
            <a:pPr marL="229235" lvl="1" indent="-114617" algn="l">
              <a:lnSpc>
                <a:spcPts val="2279"/>
              </a:lnSpc>
              <a:buFont typeface="Arial"/>
              <a:buChar char="•"/>
            </a:pPr>
            <a:r>
              <a:rPr lang="en-US" sz="1899" spc="17" dirty="0">
                <a:solidFill>
                  <a:srgbClr val="000000"/>
                </a:solidFill>
                <a:latin typeface="Roboto"/>
              </a:rPr>
              <a:t>Before and after repacking and after 4 hours.</a:t>
            </a:r>
          </a:p>
          <a:p>
            <a:pPr algn="l">
              <a:lnSpc>
                <a:spcPts val="2279"/>
              </a:lnSpc>
            </a:pPr>
            <a:endParaRPr lang="en-US" sz="1899" spc="17" dirty="0">
              <a:solidFill>
                <a:srgbClr val="000000"/>
              </a:solidFill>
              <a:latin typeface="Roboto"/>
            </a:endParaRPr>
          </a:p>
          <a:p>
            <a:pPr algn="l">
              <a:lnSpc>
                <a:spcPts val="2279"/>
              </a:lnSpc>
            </a:pPr>
            <a:r>
              <a:rPr lang="en-US" sz="1899" spc="17" dirty="0">
                <a:solidFill>
                  <a:srgbClr val="000000"/>
                </a:solidFill>
                <a:latin typeface="Roboto Bold"/>
              </a:rPr>
              <a:t>Use Food Safe Packaging</a:t>
            </a:r>
          </a:p>
          <a:p>
            <a:pPr marL="229235" lvl="1" indent="-114617" algn="l">
              <a:lnSpc>
                <a:spcPts val="2279"/>
              </a:lnSpc>
              <a:buFont typeface="Arial"/>
              <a:buChar char="•"/>
            </a:pPr>
            <a:r>
              <a:rPr lang="en-US" sz="1899" spc="17" dirty="0">
                <a:solidFill>
                  <a:srgbClr val="000000"/>
                </a:solidFill>
                <a:latin typeface="Roboto"/>
              </a:rPr>
              <a:t>Use packaging that is safe to hold food (i.e., no garbage or grocery bags).</a:t>
            </a:r>
          </a:p>
        </p:txBody>
      </p:sp>
      <p:sp>
        <p:nvSpPr>
          <p:cNvPr id="4" name="Freeform 4" descr="A person putting green lettuce in a box  Description automatically generated"/>
          <p:cNvSpPr/>
          <p:nvPr/>
        </p:nvSpPr>
        <p:spPr>
          <a:xfrm>
            <a:off x="6628226" y="2924408"/>
            <a:ext cx="4230772" cy="4230772"/>
          </a:xfrm>
          <a:custGeom>
            <a:avLst/>
            <a:gdLst/>
            <a:ahLst/>
            <a:cxnLst/>
            <a:rect l="l" t="t" r="r" b="b"/>
            <a:pathLst>
              <a:path w="4230772" h="4230772">
                <a:moveTo>
                  <a:pt x="0" y="0"/>
                </a:moveTo>
                <a:lnTo>
                  <a:pt x="4230772" y="0"/>
                </a:lnTo>
                <a:lnTo>
                  <a:pt x="4230772" y="4230772"/>
                </a:lnTo>
                <a:lnTo>
                  <a:pt x="0" y="4230772"/>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0" y="308505"/>
            <a:ext cx="9753600" cy="1636953"/>
            <a:chOff x="0" y="0"/>
            <a:chExt cx="13004800" cy="2182604"/>
          </a:xfrm>
          <a:solidFill>
            <a:srgbClr val="E3F2CF"/>
          </a:solidFill>
        </p:grpSpPr>
        <p:sp>
          <p:nvSpPr>
            <p:cNvPr id="6" name="Freeform 6"/>
            <p:cNvSpPr/>
            <p:nvPr/>
          </p:nvSpPr>
          <p:spPr>
            <a:xfrm>
              <a:off x="0" y="0"/>
              <a:ext cx="13004761" cy="2182595"/>
            </a:xfrm>
            <a:custGeom>
              <a:avLst/>
              <a:gdLst/>
              <a:ahLst/>
              <a:cxnLst/>
              <a:rect l="l" t="t" r="r" b="b"/>
              <a:pathLst>
                <a:path w="13004761" h="2182595">
                  <a:moveTo>
                    <a:pt x="0" y="0"/>
                  </a:moveTo>
                  <a:lnTo>
                    <a:pt x="13004761" y="0"/>
                  </a:lnTo>
                  <a:lnTo>
                    <a:pt x="13004761" y="2182595"/>
                  </a:lnTo>
                  <a:lnTo>
                    <a:pt x="0" y="2182595"/>
                  </a:lnTo>
                  <a:lnTo>
                    <a:pt x="0" y="0"/>
                  </a:lnTo>
                  <a:close/>
                </a:path>
              </a:pathLst>
            </a:custGeom>
            <a:grpFill/>
            <a:ln w="12700">
              <a:solidFill>
                <a:srgbClr val="000000"/>
              </a:solidFill>
            </a:ln>
          </p:spPr>
          <p:txBody>
            <a:bodyPr/>
            <a:lstStyle/>
            <a:p>
              <a:endParaRPr lang="en-US"/>
            </a:p>
          </p:txBody>
        </p:sp>
      </p:grpSp>
      <p:sp>
        <p:nvSpPr>
          <p:cNvPr id="7" name="TextBox 7"/>
          <p:cNvSpPr txBox="1"/>
          <p:nvPr/>
        </p:nvSpPr>
        <p:spPr>
          <a:xfrm>
            <a:off x="955946" y="581790"/>
            <a:ext cx="7841709" cy="1223733"/>
          </a:xfrm>
          <a:prstGeom prst="rect">
            <a:avLst/>
          </a:prstGeom>
        </p:spPr>
        <p:txBody>
          <a:bodyPr lIns="0" tIns="0" rIns="0" bIns="0" rtlCol="0" anchor="t">
            <a:spAutoFit/>
          </a:bodyPr>
          <a:lstStyle/>
          <a:p>
            <a:pPr algn="ctr">
              <a:lnSpc>
                <a:spcPts val="4605"/>
              </a:lnSpc>
            </a:pPr>
            <a:r>
              <a:rPr lang="en-US" sz="5117">
                <a:solidFill>
                  <a:srgbClr val="181818"/>
                </a:solidFill>
                <a:latin typeface="Roboto Bold"/>
              </a:rPr>
              <a:t>FOOD SAFETY FOR REPACKING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000"/>
                                        <p:tgtEl>
                                          <p:spTgt spid="3">
                                            <p:txEl>
                                              <p:pRg st="9" end="9"/>
                                            </p:txEl>
                                          </p:spTgt>
                                        </p:tgtEl>
                                      </p:cBhvr>
                                    </p:animEffect>
                                    <p:anim calcmode="lin" valueType="num">
                                      <p:cBhvr>
                                        <p:cTn id="4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1000"/>
                                        <p:tgtEl>
                                          <p:spTgt spid="3">
                                            <p:txEl>
                                              <p:pRg st="10" end="10"/>
                                            </p:txEl>
                                          </p:spTgt>
                                        </p:tgtEl>
                                      </p:cBhvr>
                                    </p:animEffect>
                                    <p:anim calcmode="lin" valueType="num">
                                      <p:cBhvr>
                                        <p:cTn id="4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30355" y="2471085"/>
            <a:ext cx="5248755" cy="769750"/>
          </a:xfrm>
          <a:prstGeom prst="rect">
            <a:avLst/>
          </a:prstGeom>
        </p:spPr>
        <p:txBody>
          <a:bodyPr lIns="0" tIns="0" rIns="0" bIns="0" rtlCol="0" anchor="t">
            <a:spAutoFit/>
          </a:bodyPr>
          <a:lstStyle/>
          <a:p>
            <a:pPr algn="ctr">
              <a:lnSpc>
                <a:spcPts val="5584"/>
              </a:lnSpc>
            </a:pPr>
            <a:r>
              <a:rPr lang="en-US" sz="6204">
                <a:solidFill>
                  <a:srgbClr val="181818"/>
                </a:solidFill>
                <a:latin typeface="Roboto Bold"/>
              </a:rPr>
              <a:t>MAINTAINING</a:t>
            </a:r>
          </a:p>
        </p:txBody>
      </p:sp>
      <p:sp>
        <p:nvSpPr>
          <p:cNvPr id="3" name="TextBox 3"/>
          <p:cNvSpPr txBox="1"/>
          <p:nvPr/>
        </p:nvSpPr>
        <p:spPr>
          <a:xfrm>
            <a:off x="843619" y="4106644"/>
            <a:ext cx="7799639" cy="1361593"/>
          </a:xfrm>
          <a:prstGeom prst="rect">
            <a:avLst/>
          </a:prstGeom>
        </p:spPr>
        <p:txBody>
          <a:bodyPr lIns="0" tIns="0" rIns="0" bIns="0" rtlCol="0" anchor="t">
            <a:spAutoFit/>
          </a:bodyPr>
          <a:lstStyle/>
          <a:p>
            <a:pPr algn="ctr">
              <a:lnSpc>
                <a:spcPts val="9089"/>
              </a:lnSpc>
            </a:pPr>
            <a:r>
              <a:rPr lang="en-US" sz="12986">
                <a:solidFill>
                  <a:srgbClr val="181818"/>
                </a:solidFill>
                <a:latin typeface="Roboto Bold"/>
              </a:rPr>
              <a:t>SPACE</a:t>
            </a:r>
          </a:p>
        </p:txBody>
      </p:sp>
      <p:grpSp>
        <p:nvGrpSpPr>
          <p:cNvPr id="4" name="Group 4"/>
          <p:cNvGrpSpPr/>
          <p:nvPr/>
        </p:nvGrpSpPr>
        <p:grpSpPr>
          <a:xfrm>
            <a:off x="0" y="3116766"/>
            <a:ext cx="9753600" cy="760557"/>
            <a:chOff x="0" y="0"/>
            <a:chExt cx="13004800" cy="1014076"/>
          </a:xfrm>
          <a:solidFill>
            <a:srgbClr val="E3F2CF"/>
          </a:solidFill>
        </p:grpSpPr>
        <p:sp>
          <p:nvSpPr>
            <p:cNvPr id="5" name="Freeform 5"/>
            <p:cNvSpPr/>
            <p:nvPr/>
          </p:nvSpPr>
          <p:spPr>
            <a:xfrm>
              <a:off x="0" y="0"/>
              <a:ext cx="13004761" cy="1014072"/>
            </a:xfrm>
            <a:custGeom>
              <a:avLst/>
              <a:gdLst/>
              <a:ahLst/>
              <a:cxnLst/>
              <a:rect l="l" t="t" r="r" b="b"/>
              <a:pathLst>
                <a:path w="13004761" h="1014072">
                  <a:moveTo>
                    <a:pt x="0" y="0"/>
                  </a:moveTo>
                  <a:lnTo>
                    <a:pt x="13004761" y="0"/>
                  </a:lnTo>
                  <a:lnTo>
                    <a:pt x="13004761" y="1014072"/>
                  </a:lnTo>
                  <a:lnTo>
                    <a:pt x="0" y="1014072"/>
                  </a:lnTo>
                  <a:lnTo>
                    <a:pt x="0" y="0"/>
                  </a:lnTo>
                  <a:close/>
                </a:path>
              </a:pathLst>
            </a:custGeom>
            <a:grpFill/>
            <a:ln w="12700">
              <a:solidFill>
                <a:srgbClr val="000000"/>
              </a:solidFill>
            </a:ln>
          </p:spPr>
          <p:txBody>
            <a:bodyPr/>
            <a:lstStyle/>
            <a:p>
              <a:endParaRPr lang="en-US"/>
            </a:p>
          </p:txBody>
        </p:sp>
      </p:grpSp>
      <p:sp>
        <p:nvSpPr>
          <p:cNvPr id="6" name="TextBox 6"/>
          <p:cNvSpPr txBox="1"/>
          <p:nvPr/>
        </p:nvSpPr>
        <p:spPr>
          <a:xfrm>
            <a:off x="1392005" y="2989264"/>
            <a:ext cx="6702866" cy="1251557"/>
          </a:xfrm>
          <a:prstGeom prst="rect">
            <a:avLst/>
          </a:prstGeom>
        </p:spPr>
        <p:txBody>
          <a:bodyPr lIns="0" tIns="0" rIns="0" bIns="0" rtlCol="0" anchor="t">
            <a:spAutoFit/>
          </a:bodyPr>
          <a:lstStyle/>
          <a:p>
            <a:pPr algn="ctr">
              <a:lnSpc>
                <a:spcPts val="9080"/>
              </a:lnSpc>
            </a:pPr>
            <a:r>
              <a:rPr lang="en-US" sz="10087">
                <a:solidFill>
                  <a:srgbClr val="181818"/>
                </a:solidFill>
                <a:latin typeface="Roboto Bold"/>
              </a:rPr>
              <a:t>A CLEAN</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05146" y="2415518"/>
            <a:ext cx="6096000" cy="3268980"/>
          </a:xfrm>
          <a:custGeom>
            <a:avLst/>
            <a:gdLst/>
            <a:ahLst/>
            <a:cxnLst/>
            <a:rect l="l" t="t" r="r" b="b"/>
            <a:pathLst>
              <a:path w="6096000" h="3268980">
                <a:moveTo>
                  <a:pt x="0" y="0"/>
                </a:moveTo>
                <a:lnTo>
                  <a:pt x="6096000" y="0"/>
                </a:lnTo>
                <a:lnTo>
                  <a:pt x="6096000" y="3268980"/>
                </a:lnTo>
                <a:lnTo>
                  <a:pt x="0" y="32689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786549" y="3034897"/>
            <a:ext cx="6180502" cy="1015111"/>
          </a:xfrm>
          <a:prstGeom prst="rect">
            <a:avLst/>
          </a:prstGeom>
        </p:spPr>
        <p:txBody>
          <a:bodyPr lIns="0" tIns="0" rIns="0" bIns="0" rtlCol="0" anchor="t">
            <a:spAutoFit/>
          </a:bodyPr>
          <a:lstStyle/>
          <a:p>
            <a:pPr algn="ctr">
              <a:lnSpc>
                <a:spcPts val="3707"/>
              </a:lnSpc>
            </a:pPr>
            <a:r>
              <a:rPr lang="en-US" sz="4999">
                <a:solidFill>
                  <a:srgbClr val="181818"/>
                </a:solidFill>
                <a:latin typeface="Roboto Bold"/>
              </a:rPr>
              <a:t>CLEANING VS. SANITIZING</a:t>
            </a:r>
          </a:p>
        </p:txBody>
      </p:sp>
      <p:sp>
        <p:nvSpPr>
          <p:cNvPr id="4" name="TextBox 4"/>
          <p:cNvSpPr txBox="1"/>
          <p:nvPr/>
        </p:nvSpPr>
        <p:spPr>
          <a:xfrm>
            <a:off x="981246" y="4437649"/>
            <a:ext cx="3032987" cy="263779"/>
          </a:xfrm>
          <a:prstGeom prst="rect">
            <a:avLst/>
          </a:prstGeom>
        </p:spPr>
        <p:txBody>
          <a:bodyPr lIns="0" tIns="0" rIns="0" bIns="0" rtlCol="0" anchor="t">
            <a:spAutoFit/>
          </a:bodyPr>
          <a:lstStyle/>
          <a:p>
            <a:pPr algn="ctr">
              <a:lnSpc>
                <a:spcPts val="1747"/>
              </a:lnSpc>
            </a:pPr>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626" y="3907167"/>
            <a:ext cx="1355846" cy="575310"/>
          </a:xfrm>
          <a:prstGeom prst="rect">
            <a:avLst/>
          </a:prstGeom>
        </p:spPr>
        <p:txBody>
          <a:bodyPr lIns="0" tIns="0" rIns="0" bIns="0" rtlCol="0" anchor="t">
            <a:spAutoFit/>
          </a:bodyPr>
          <a:lstStyle/>
          <a:p>
            <a:pPr algn="ctr">
              <a:lnSpc>
                <a:spcPts val="1440"/>
              </a:lnSpc>
            </a:pPr>
            <a:r>
              <a:rPr lang="en-US" sz="1600">
                <a:solidFill>
                  <a:srgbClr val="181818"/>
                </a:solidFill>
                <a:latin typeface="Roboto Bold"/>
              </a:rPr>
              <a:t>1. REMOVE FOOD FROM SURFACE</a:t>
            </a:r>
          </a:p>
        </p:txBody>
      </p:sp>
      <p:sp>
        <p:nvSpPr>
          <p:cNvPr id="3" name="TextBox 3"/>
          <p:cNvSpPr txBox="1"/>
          <p:nvPr/>
        </p:nvSpPr>
        <p:spPr>
          <a:xfrm>
            <a:off x="2281475" y="3997654"/>
            <a:ext cx="1335824" cy="394335"/>
          </a:xfrm>
          <a:prstGeom prst="rect">
            <a:avLst/>
          </a:prstGeom>
        </p:spPr>
        <p:txBody>
          <a:bodyPr lIns="0" tIns="0" rIns="0" bIns="0" rtlCol="0" anchor="t">
            <a:spAutoFit/>
          </a:bodyPr>
          <a:lstStyle/>
          <a:p>
            <a:pPr algn="ctr">
              <a:lnSpc>
                <a:spcPts val="1440"/>
              </a:lnSpc>
            </a:pPr>
            <a:r>
              <a:rPr lang="en-US" sz="1600" dirty="0">
                <a:solidFill>
                  <a:srgbClr val="181818"/>
                </a:solidFill>
                <a:latin typeface="Roboto Bold"/>
              </a:rPr>
              <a:t>2. WASH THE SURFACE</a:t>
            </a:r>
          </a:p>
        </p:txBody>
      </p:sp>
      <p:sp>
        <p:nvSpPr>
          <p:cNvPr id="4" name="TextBox 4"/>
          <p:cNvSpPr txBox="1"/>
          <p:nvPr/>
        </p:nvSpPr>
        <p:spPr>
          <a:xfrm>
            <a:off x="5724978" y="3997654"/>
            <a:ext cx="1384428" cy="394335"/>
          </a:xfrm>
          <a:prstGeom prst="rect">
            <a:avLst/>
          </a:prstGeom>
        </p:spPr>
        <p:txBody>
          <a:bodyPr lIns="0" tIns="0" rIns="0" bIns="0" rtlCol="0" anchor="t">
            <a:spAutoFit/>
          </a:bodyPr>
          <a:lstStyle/>
          <a:p>
            <a:pPr algn="ctr">
              <a:lnSpc>
                <a:spcPts val="1440"/>
              </a:lnSpc>
            </a:pPr>
            <a:r>
              <a:rPr lang="en-US" sz="1600" dirty="0">
                <a:solidFill>
                  <a:srgbClr val="181818"/>
                </a:solidFill>
                <a:latin typeface="Roboto Bold"/>
              </a:rPr>
              <a:t>4. SANITIZE THE SURFACE</a:t>
            </a:r>
          </a:p>
        </p:txBody>
      </p:sp>
      <p:sp>
        <p:nvSpPr>
          <p:cNvPr id="5" name="TextBox 5"/>
          <p:cNvSpPr txBox="1"/>
          <p:nvPr/>
        </p:nvSpPr>
        <p:spPr>
          <a:xfrm>
            <a:off x="7520410" y="3907167"/>
            <a:ext cx="1391519" cy="575310"/>
          </a:xfrm>
          <a:prstGeom prst="rect">
            <a:avLst/>
          </a:prstGeom>
        </p:spPr>
        <p:txBody>
          <a:bodyPr lIns="0" tIns="0" rIns="0" bIns="0" rtlCol="0" anchor="t">
            <a:spAutoFit/>
          </a:bodyPr>
          <a:lstStyle/>
          <a:p>
            <a:pPr algn="ctr">
              <a:lnSpc>
                <a:spcPts val="1440"/>
              </a:lnSpc>
            </a:pPr>
            <a:r>
              <a:rPr lang="en-US" sz="1600" dirty="0">
                <a:solidFill>
                  <a:srgbClr val="181818"/>
                </a:solidFill>
                <a:latin typeface="Roboto Bold"/>
              </a:rPr>
              <a:t>5.ALLOW THE SURFACE TO AIR DRY</a:t>
            </a:r>
          </a:p>
        </p:txBody>
      </p:sp>
      <p:sp>
        <p:nvSpPr>
          <p:cNvPr id="6" name="TextBox 6"/>
          <p:cNvSpPr txBox="1"/>
          <p:nvPr/>
        </p:nvSpPr>
        <p:spPr>
          <a:xfrm>
            <a:off x="4028303" y="3997654"/>
            <a:ext cx="1285672" cy="394335"/>
          </a:xfrm>
          <a:prstGeom prst="rect">
            <a:avLst/>
          </a:prstGeom>
        </p:spPr>
        <p:txBody>
          <a:bodyPr lIns="0" tIns="0" rIns="0" bIns="0" rtlCol="0" anchor="t">
            <a:spAutoFit/>
          </a:bodyPr>
          <a:lstStyle/>
          <a:p>
            <a:pPr algn="ctr">
              <a:lnSpc>
                <a:spcPts val="1440"/>
              </a:lnSpc>
            </a:pPr>
            <a:r>
              <a:rPr lang="en-US" sz="1600" dirty="0">
                <a:solidFill>
                  <a:srgbClr val="181818"/>
                </a:solidFill>
                <a:latin typeface="Roboto Bold"/>
              </a:rPr>
              <a:t>3. RINSE THE SURFACE</a:t>
            </a:r>
          </a:p>
        </p:txBody>
      </p:sp>
      <p:sp>
        <p:nvSpPr>
          <p:cNvPr id="7" name="TextBox 7"/>
          <p:cNvSpPr txBox="1"/>
          <p:nvPr/>
        </p:nvSpPr>
        <p:spPr>
          <a:xfrm>
            <a:off x="1695172" y="1757277"/>
            <a:ext cx="6036211" cy="1067600"/>
          </a:xfrm>
          <a:prstGeom prst="rect">
            <a:avLst/>
          </a:prstGeom>
        </p:spPr>
        <p:txBody>
          <a:bodyPr lIns="0" tIns="0" rIns="0" bIns="0" rtlCol="0" anchor="t">
            <a:spAutoFit/>
          </a:bodyPr>
          <a:lstStyle/>
          <a:p>
            <a:pPr algn="ctr">
              <a:lnSpc>
                <a:spcPts val="3888"/>
              </a:lnSpc>
            </a:pPr>
            <a:r>
              <a:rPr lang="en-US" sz="6000" dirty="0">
                <a:solidFill>
                  <a:srgbClr val="004D28"/>
                </a:solidFill>
                <a:latin typeface="Roboto Bold"/>
              </a:rPr>
              <a:t>HOW TO CLEAN &amp; SANITIZE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5905" y="1841170"/>
            <a:ext cx="7569980" cy="1405966"/>
          </a:xfrm>
          <a:prstGeom prst="rect">
            <a:avLst/>
          </a:prstGeom>
        </p:spPr>
        <p:txBody>
          <a:bodyPr lIns="0" tIns="0" rIns="0" bIns="0" rtlCol="0" anchor="t">
            <a:spAutoFit/>
          </a:bodyPr>
          <a:lstStyle/>
          <a:p>
            <a:pPr algn="ctr">
              <a:lnSpc>
                <a:spcPts val="5313"/>
              </a:lnSpc>
            </a:pPr>
            <a:r>
              <a:rPr lang="en-US" sz="5903" dirty="0">
                <a:solidFill>
                  <a:srgbClr val="181818"/>
                </a:solidFill>
                <a:latin typeface="Roboto Bold"/>
              </a:rPr>
              <a:t>When to Clean &amp; Sanitize Surfaces</a:t>
            </a:r>
          </a:p>
        </p:txBody>
      </p:sp>
      <p:grpSp>
        <p:nvGrpSpPr>
          <p:cNvPr id="3" name="Group 3"/>
          <p:cNvGrpSpPr/>
          <p:nvPr/>
        </p:nvGrpSpPr>
        <p:grpSpPr>
          <a:xfrm>
            <a:off x="2259019" y="4942130"/>
            <a:ext cx="1698034" cy="1955330"/>
            <a:chOff x="0" y="0"/>
            <a:chExt cx="2264046" cy="2607107"/>
          </a:xfrm>
        </p:grpSpPr>
        <p:sp>
          <p:nvSpPr>
            <p:cNvPr id="4" name="Freeform 4"/>
            <p:cNvSpPr/>
            <p:nvPr/>
          </p:nvSpPr>
          <p:spPr>
            <a:xfrm>
              <a:off x="0" y="0"/>
              <a:ext cx="2264063" cy="2607056"/>
            </a:xfrm>
            <a:custGeom>
              <a:avLst/>
              <a:gdLst/>
              <a:ahLst/>
              <a:cxnLst/>
              <a:rect l="l" t="t" r="r" b="b"/>
              <a:pathLst>
                <a:path w="2264063" h="2607056">
                  <a:moveTo>
                    <a:pt x="0" y="0"/>
                  </a:moveTo>
                  <a:lnTo>
                    <a:pt x="2264063" y="0"/>
                  </a:lnTo>
                  <a:lnTo>
                    <a:pt x="2264063" y="2607056"/>
                  </a:lnTo>
                  <a:lnTo>
                    <a:pt x="0" y="2607056"/>
                  </a:lnTo>
                  <a:lnTo>
                    <a:pt x="0" y="0"/>
                  </a:lnTo>
                  <a:close/>
                </a:path>
              </a:pathLst>
            </a:custGeom>
            <a:solidFill>
              <a:srgbClr val="CBE5B4"/>
            </a:solidFill>
            <a:ln w="12700">
              <a:solidFill>
                <a:srgbClr val="000000"/>
              </a:solidFill>
            </a:ln>
          </p:spPr>
          <p:txBody>
            <a:bodyPr/>
            <a:lstStyle/>
            <a:p>
              <a:endParaRPr lang="en-US"/>
            </a:p>
          </p:txBody>
        </p:sp>
      </p:grpSp>
      <p:grpSp>
        <p:nvGrpSpPr>
          <p:cNvPr id="5" name="Group 5"/>
          <p:cNvGrpSpPr/>
          <p:nvPr/>
        </p:nvGrpSpPr>
        <p:grpSpPr>
          <a:xfrm>
            <a:off x="4109453" y="3247136"/>
            <a:ext cx="1713881" cy="1694994"/>
            <a:chOff x="0" y="0"/>
            <a:chExt cx="2285175" cy="2259991"/>
          </a:xfrm>
        </p:grpSpPr>
        <p:sp>
          <p:nvSpPr>
            <p:cNvPr id="6" name="Freeform 6"/>
            <p:cNvSpPr/>
            <p:nvPr/>
          </p:nvSpPr>
          <p:spPr>
            <a:xfrm flipH="1" flipV="1">
              <a:off x="0" y="0"/>
              <a:ext cx="2285238" cy="2259975"/>
            </a:xfrm>
            <a:custGeom>
              <a:avLst/>
              <a:gdLst/>
              <a:ahLst/>
              <a:cxnLst/>
              <a:rect l="l" t="t" r="r" b="b"/>
              <a:pathLst>
                <a:path w="2285238" h="2259975">
                  <a:moveTo>
                    <a:pt x="2285238" y="2259975"/>
                  </a:moveTo>
                  <a:lnTo>
                    <a:pt x="0" y="2259975"/>
                  </a:lnTo>
                  <a:lnTo>
                    <a:pt x="0" y="0"/>
                  </a:lnTo>
                  <a:lnTo>
                    <a:pt x="2285238" y="0"/>
                  </a:lnTo>
                  <a:lnTo>
                    <a:pt x="2285238" y="2259975"/>
                  </a:lnTo>
                  <a:close/>
                </a:path>
              </a:pathLst>
            </a:custGeom>
            <a:solidFill>
              <a:srgbClr val="CBE5B4"/>
            </a:solidFill>
            <a:ln w="12700">
              <a:solidFill>
                <a:srgbClr val="000000"/>
              </a:solidFill>
            </a:ln>
          </p:spPr>
          <p:txBody>
            <a:bodyPr/>
            <a:lstStyle/>
            <a:p>
              <a:endParaRPr lang="en-US"/>
            </a:p>
          </p:txBody>
        </p:sp>
      </p:grpSp>
      <p:grpSp>
        <p:nvGrpSpPr>
          <p:cNvPr id="7" name="Group 7"/>
          <p:cNvGrpSpPr/>
          <p:nvPr/>
        </p:nvGrpSpPr>
        <p:grpSpPr>
          <a:xfrm>
            <a:off x="945905" y="3400178"/>
            <a:ext cx="1313114" cy="1462473"/>
            <a:chOff x="0" y="0"/>
            <a:chExt cx="1750819" cy="1949964"/>
          </a:xfrm>
        </p:grpSpPr>
        <p:sp>
          <p:nvSpPr>
            <p:cNvPr id="8" name="Freeform 8"/>
            <p:cNvSpPr/>
            <p:nvPr/>
          </p:nvSpPr>
          <p:spPr>
            <a:xfrm>
              <a:off x="0" y="0"/>
              <a:ext cx="1750822" cy="1949958"/>
            </a:xfrm>
            <a:custGeom>
              <a:avLst/>
              <a:gdLst/>
              <a:ahLst/>
              <a:cxnLst/>
              <a:rect l="l" t="t" r="r" b="b"/>
              <a:pathLst>
                <a:path w="1750822" h="1949958">
                  <a:moveTo>
                    <a:pt x="0" y="0"/>
                  </a:moveTo>
                  <a:lnTo>
                    <a:pt x="1750822" y="0"/>
                  </a:lnTo>
                  <a:lnTo>
                    <a:pt x="1750822" y="1949958"/>
                  </a:lnTo>
                  <a:lnTo>
                    <a:pt x="0" y="1949958"/>
                  </a:lnTo>
                  <a:lnTo>
                    <a:pt x="0" y="0"/>
                  </a:lnTo>
                  <a:close/>
                </a:path>
              </a:pathLst>
            </a:custGeom>
            <a:solidFill>
              <a:srgbClr val="CBE5B4"/>
            </a:solidFill>
            <a:ln w="12700">
              <a:solidFill>
                <a:srgbClr val="000000"/>
              </a:solidFill>
            </a:ln>
          </p:spPr>
          <p:txBody>
            <a:bodyPr/>
            <a:lstStyle/>
            <a:p>
              <a:endParaRPr lang="en-US"/>
            </a:p>
          </p:txBody>
        </p:sp>
      </p:grpSp>
      <p:grpSp>
        <p:nvGrpSpPr>
          <p:cNvPr id="9" name="Group 9"/>
          <p:cNvGrpSpPr/>
          <p:nvPr/>
        </p:nvGrpSpPr>
        <p:grpSpPr>
          <a:xfrm>
            <a:off x="5447287" y="5124798"/>
            <a:ext cx="1916392" cy="1772662"/>
            <a:chOff x="0" y="0"/>
            <a:chExt cx="2555189" cy="2363549"/>
          </a:xfrm>
        </p:grpSpPr>
        <p:sp>
          <p:nvSpPr>
            <p:cNvPr id="10" name="Freeform 10"/>
            <p:cNvSpPr/>
            <p:nvPr/>
          </p:nvSpPr>
          <p:spPr>
            <a:xfrm>
              <a:off x="0" y="0"/>
              <a:ext cx="2555240" cy="2363597"/>
            </a:xfrm>
            <a:custGeom>
              <a:avLst/>
              <a:gdLst/>
              <a:ahLst/>
              <a:cxnLst/>
              <a:rect l="l" t="t" r="r" b="b"/>
              <a:pathLst>
                <a:path w="2555240" h="2363597">
                  <a:moveTo>
                    <a:pt x="0" y="0"/>
                  </a:moveTo>
                  <a:lnTo>
                    <a:pt x="2555240" y="0"/>
                  </a:lnTo>
                  <a:lnTo>
                    <a:pt x="2555240" y="2363597"/>
                  </a:lnTo>
                  <a:lnTo>
                    <a:pt x="0" y="2363597"/>
                  </a:lnTo>
                  <a:lnTo>
                    <a:pt x="0" y="0"/>
                  </a:lnTo>
                  <a:close/>
                </a:path>
              </a:pathLst>
            </a:custGeom>
            <a:solidFill>
              <a:srgbClr val="CBE5B4"/>
            </a:solidFill>
            <a:ln w="12700">
              <a:solidFill>
                <a:srgbClr val="000000"/>
              </a:solidFill>
            </a:ln>
          </p:spPr>
          <p:txBody>
            <a:bodyPr/>
            <a:lstStyle/>
            <a:p>
              <a:endParaRPr lang="en-US"/>
            </a:p>
          </p:txBody>
        </p:sp>
      </p:grpSp>
      <p:grpSp>
        <p:nvGrpSpPr>
          <p:cNvPr id="11" name="Group 11"/>
          <p:cNvGrpSpPr/>
          <p:nvPr/>
        </p:nvGrpSpPr>
        <p:grpSpPr>
          <a:xfrm>
            <a:off x="7547136" y="3340530"/>
            <a:ext cx="1713881" cy="1908824"/>
            <a:chOff x="0" y="0"/>
            <a:chExt cx="2285175" cy="2545099"/>
          </a:xfrm>
        </p:grpSpPr>
        <p:sp>
          <p:nvSpPr>
            <p:cNvPr id="12" name="Freeform 12"/>
            <p:cNvSpPr/>
            <p:nvPr/>
          </p:nvSpPr>
          <p:spPr>
            <a:xfrm flipH="1" flipV="1">
              <a:off x="0" y="0"/>
              <a:ext cx="2285238" cy="2545080"/>
            </a:xfrm>
            <a:custGeom>
              <a:avLst/>
              <a:gdLst/>
              <a:ahLst/>
              <a:cxnLst/>
              <a:rect l="l" t="t" r="r" b="b"/>
              <a:pathLst>
                <a:path w="2285238" h="2545080">
                  <a:moveTo>
                    <a:pt x="2285238" y="2545080"/>
                  </a:moveTo>
                  <a:lnTo>
                    <a:pt x="0" y="2545080"/>
                  </a:lnTo>
                  <a:lnTo>
                    <a:pt x="0" y="0"/>
                  </a:lnTo>
                  <a:lnTo>
                    <a:pt x="2285238" y="0"/>
                  </a:lnTo>
                  <a:lnTo>
                    <a:pt x="2285238" y="2545080"/>
                  </a:lnTo>
                  <a:close/>
                </a:path>
              </a:pathLst>
            </a:custGeom>
            <a:solidFill>
              <a:srgbClr val="CBE5B4"/>
            </a:solidFill>
            <a:ln w="12700">
              <a:solidFill>
                <a:srgbClr val="000000"/>
              </a:solidFill>
            </a:ln>
          </p:spPr>
          <p:txBody>
            <a:bodyPr/>
            <a:lstStyle/>
            <a:p>
              <a:endParaRPr lang="en-US"/>
            </a:p>
          </p:txBody>
        </p:sp>
      </p:grpSp>
      <p:sp>
        <p:nvSpPr>
          <p:cNvPr id="13" name="TextBox 13"/>
          <p:cNvSpPr txBox="1"/>
          <p:nvPr/>
        </p:nvSpPr>
        <p:spPr>
          <a:xfrm>
            <a:off x="2536524" y="5660608"/>
            <a:ext cx="1314250" cy="982980"/>
          </a:xfrm>
          <a:prstGeom prst="rect">
            <a:avLst/>
          </a:prstGeom>
        </p:spPr>
        <p:txBody>
          <a:bodyPr lIns="0" tIns="0" rIns="0" bIns="0" rtlCol="0" anchor="t">
            <a:spAutoFit/>
          </a:bodyPr>
          <a:lstStyle/>
          <a:p>
            <a:pPr algn="ctr">
              <a:lnSpc>
                <a:spcPts val="1995"/>
              </a:lnSpc>
            </a:pPr>
            <a:r>
              <a:rPr lang="en-US" sz="1425">
                <a:solidFill>
                  <a:srgbClr val="181818"/>
                </a:solidFill>
                <a:latin typeface="Roboto Bold"/>
              </a:rPr>
              <a:t>BEFORE REPACKING BULK PRODUCT</a:t>
            </a:r>
          </a:p>
        </p:txBody>
      </p:sp>
      <p:sp>
        <p:nvSpPr>
          <p:cNvPr id="14" name="TextBox 14"/>
          <p:cNvSpPr txBox="1"/>
          <p:nvPr/>
        </p:nvSpPr>
        <p:spPr>
          <a:xfrm>
            <a:off x="4302044" y="3494441"/>
            <a:ext cx="1328700" cy="1137632"/>
          </a:xfrm>
          <a:prstGeom prst="rect">
            <a:avLst/>
          </a:prstGeom>
        </p:spPr>
        <p:txBody>
          <a:bodyPr lIns="0" tIns="0" rIns="0" bIns="0" rtlCol="0" anchor="t">
            <a:spAutoFit/>
          </a:bodyPr>
          <a:lstStyle/>
          <a:p>
            <a:pPr algn="ctr">
              <a:lnSpc>
                <a:spcPts val="1868"/>
              </a:lnSpc>
            </a:pPr>
            <a:r>
              <a:rPr lang="en-US" sz="1333">
                <a:solidFill>
                  <a:srgbClr val="181818"/>
                </a:solidFill>
                <a:latin typeface="Roboto Bold"/>
              </a:rPr>
              <a:t>WHEN CHANGING TO A NEW PRODUCT OR BETWEEN ALLERGENS</a:t>
            </a:r>
          </a:p>
        </p:txBody>
      </p:sp>
      <p:sp>
        <p:nvSpPr>
          <p:cNvPr id="15" name="TextBox 15"/>
          <p:cNvSpPr txBox="1"/>
          <p:nvPr/>
        </p:nvSpPr>
        <p:spPr>
          <a:xfrm>
            <a:off x="1000185" y="3881417"/>
            <a:ext cx="1204554" cy="471419"/>
          </a:xfrm>
          <a:prstGeom prst="rect">
            <a:avLst/>
          </a:prstGeom>
        </p:spPr>
        <p:txBody>
          <a:bodyPr lIns="0" tIns="0" rIns="0" bIns="0" rtlCol="0" anchor="t">
            <a:spAutoFit/>
          </a:bodyPr>
          <a:lstStyle/>
          <a:p>
            <a:pPr algn="ctr">
              <a:lnSpc>
                <a:spcPts val="1977"/>
              </a:lnSpc>
            </a:pPr>
            <a:r>
              <a:rPr lang="en-US" sz="1413">
                <a:solidFill>
                  <a:srgbClr val="181818"/>
                </a:solidFill>
                <a:latin typeface="Roboto Bold"/>
              </a:rPr>
              <a:t>BEFORE AND AFTER USE</a:t>
            </a:r>
          </a:p>
        </p:txBody>
      </p:sp>
      <p:sp>
        <p:nvSpPr>
          <p:cNvPr id="16" name="TextBox 16"/>
          <p:cNvSpPr txBox="1"/>
          <p:nvPr/>
        </p:nvSpPr>
        <p:spPr>
          <a:xfrm>
            <a:off x="5543637" y="5449141"/>
            <a:ext cx="1723691" cy="1286049"/>
          </a:xfrm>
          <a:prstGeom prst="rect">
            <a:avLst/>
          </a:prstGeom>
        </p:spPr>
        <p:txBody>
          <a:bodyPr lIns="0" tIns="0" rIns="0" bIns="0" rtlCol="0" anchor="t">
            <a:spAutoFit/>
          </a:bodyPr>
          <a:lstStyle/>
          <a:p>
            <a:pPr algn="ctr">
              <a:lnSpc>
                <a:spcPts val="2089"/>
              </a:lnSpc>
            </a:pPr>
            <a:r>
              <a:rPr lang="en-US" sz="1491">
                <a:solidFill>
                  <a:srgbClr val="181818"/>
                </a:solidFill>
                <a:latin typeface="Roboto Bold"/>
              </a:rPr>
              <a:t>AFTER FOUR HOURS IF THE SURFACES HAVE BEEN IN CONSTANT USE</a:t>
            </a:r>
          </a:p>
        </p:txBody>
      </p:sp>
      <p:sp>
        <p:nvSpPr>
          <p:cNvPr id="17" name="TextBox 17"/>
          <p:cNvSpPr txBox="1"/>
          <p:nvPr/>
        </p:nvSpPr>
        <p:spPr>
          <a:xfrm>
            <a:off x="7691663" y="3669303"/>
            <a:ext cx="1424827" cy="1213179"/>
          </a:xfrm>
          <a:prstGeom prst="rect">
            <a:avLst/>
          </a:prstGeom>
        </p:spPr>
        <p:txBody>
          <a:bodyPr lIns="0" tIns="0" rIns="0" bIns="0" rtlCol="0" anchor="t">
            <a:spAutoFit/>
          </a:bodyPr>
          <a:lstStyle/>
          <a:p>
            <a:pPr algn="ctr">
              <a:lnSpc>
                <a:spcPts val="2428"/>
              </a:lnSpc>
            </a:pPr>
            <a:r>
              <a:rPr lang="en-US" sz="1733">
                <a:solidFill>
                  <a:srgbClr val="181818"/>
                </a:solidFill>
                <a:latin typeface="Roboto Bold"/>
              </a:rPr>
              <a:t>Any time the item has become contaminated</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07791" y="2414708"/>
            <a:ext cx="2915107" cy="2926080"/>
          </a:xfrm>
          <a:custGeom>
            <a:avLst/>
            <a:gdLst/>
            <a:ahLst/>
            <a:cxnLst/>
            <a:rect l="l" t="t" r="r" b="b"/>
            <a:pathLst>
              <a:path w="2915107" h="2926080">
                <a:moveTo>
                  <a:pt x="0" y="0"/>
                </a:moveTo>
                <a:lnTo>
                  <a:pt x="2915107" y="0"/>
                </a:lnTo>
                <a:lnTo>
                  <a:pt x="2915107"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96868" y="3275433"/>
            <a:ext cx="6180502" cy="976097"/>
          </a:xfrm>
          <a:prstGeom prst="rect">
            <a:avLst/>
          </a:prstGeom>
        </p:spPr>
        <p:txBody>
          <a:bodyPr lIns="0" tIns="0" rIns="0" bIns="0" rtlCol="0" anchor="t">
            <a:spAutoFit/>
          </a:bodyPr>
          <a:lstStyle/>
          <a:p>
            <a:pPr algn="ctr">
              <a:lnSpc>
                <a:spcPts val="3707"/>
              </a:lnSpc>
            </a:pPr>
            <a:r>
              <a:rPr lang="en-US" sz="4119">
                <a:solidFill>
                  <a:srgbClr val="181818"/>
                </a:solidFill>
                <a:latin typeface="Roboto Bold"/>
              </a:rPr>
              <a:t>SPOTTING &amp; CONTROLLING PESTS</a:t>
            </a:r>
          </a:p>
        </p:txBody>
      </p:sp>
      <p:sp>
        <p:nvSpPr>
          <p:cNvPr id="4" name="TextBox 4"/>
          <p:cNvSpPr txBox="1"/>
          <p:nvPr/>
        </p:nvSpPr>
        <p:spPr>
          <a:xfrm>
            <a:off x="731520" y="4289630"/>
            <a:ext cx="5263471" cy="406502"/>
          </a:xfrm>
          <a:prstGeom prst="rect">
            <a:avLst/>
          </a:prstGeom>
        </p:spPr>
        <p:txBody>
          <a:bodyPr lIns="0" tIns="0" rIns="0" bIns="0" rtlCol="0" anchor="t">
            <a:spAutoFit/>
          </a:bodyPr>
          <a:lstStyle/>
          <a:p>
            <a:pPr algn="ctr">
              <a:lnSpc>
                <a:spcPts val="1502"/>
              </a:lnSpc>
            </a:pPr>
            <a:r>
              <a:rPr lang="en-US" sz="1669">
                <a:solidFill>
                  <a:srgbClr val="181818"/>
                </a:solidFill>
                <a:latin typeface="Roboto"/>
              </a:rPr>
              <a:t>Look for droppings, nests, and damages to products, packaging, and the facility.</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299635"/>
            <a:ext cx="9753600" cy="2715930"/>
            <a:chOff x="0" y="0"/>
            <a:chExt cx="13004800" cy="3621240"/>
          </a:xfrm>
        </p:grpSpPr>
        <p:sp>
          <p:nvSpPr>
            <p:cNvPr id="3" name="TextBox 3"/>
            <p:cNvSpPr txBox="1"/>
            <p:nvPr/>
          </p:nvSpPr>
          <p:spPr>
            <a:xfrm>
              <a:off x="2973807" y="180975"/>
              <a:ext cx="6998340" cy="1200095"/>
            </a:xfrm>
            <a:prstGeom prst="rect">
              <a:avLst/>
            </a:prstGeom>
          </p:spPr>
          <p:txBody>
            <a:bodyPr lIns="0" tIns="0" rIns="0" bIns="0" rtlCol="0" anchor="t">
              <a:spAutoFit/>
            </a:bodyPr>
            <a:lstStyle/>
            <a:p>
              <a:pPr algn="ctr">
                <a:lnSpc>
                  <a:spcPts val="6124"/>
                </a:lnSpc>
              </a:pPr>
              <a:r>
                <a:rPr lang="en-US" sz="6804">
                  <a:solidFill>
                    <a:srgbClr val="181818"/>
                  </a:solidFill>
                  <a:latin typeface="Roboto Bold"/>
                </a:rPr>
                <a:t>HOW FOOD</a:t>
              </a:r>
            </a:p>
          </p:txBody>
        </p:sp>
        <p:sp>
          <p:nvSpPr>
            <p:cNvPr id="4" name="TextBox 4"/>
            <p:cNvSpPr txBox="1"/>
            <p:nvPr/>
          </p:nvSpPr>
          <p:spPr>
            <a:xfrm>
              <a:off x="2747537" y="2214474"/>
              <a:ext cx="7224610" cy="1406767"/>
            </a:xfrm>
            <a:prstGeom prst="rect">
              <a:avLst/>
            </a:prstGeom>
          </p:spPr>
          <p:txBody>
            <a:bodyPr lIns="0" tIns="0" rIns="0" bIns="0" rtlCol="0" anchor="t">
              <a:spAutoFit/>
            </a:bodyPr>
            <a:lstStyle/>
            <a:p>
              <a:pPr algn="ctr">
                <a:lnSpc>
                  <a:spcPts val="6314"/>
                </a:lnSpc>
              </a:pPr>
              <a:r>
                <a:rPr lang="en-US" sz="9022">
                  <a:solidFill>
                    <a:srgbClr val="181818"/>
                  </a:solidFill>
                  <a:latin typeface="Roboto Bold"/>
                </a:rPr>
                <a:t>UNSAFE</a:t>
              </a:r>
            </a:p>
          </p:txBody>
        </p:sp>
        <p:grpSp>
          <p:nvGrpSpPr>
            <p:cNvPr id="5" name="Group 5"/>
            <p:cNvGrpSpPr/>
            <p:nvPr/>
          </p:nvGrpSpPr>
          <p:grpSpPr>
            <a:xfrm>
              <a:off x="0" y="1089508"/>
              <a:ext cx="13004800" cy="1014076"/>
              <a:chOff x="0" y="0"/>
              <a:chExt cx="13004800" cy="1014076"/>
            </a:xfrm>
          </p:grpSpPr>
          <p:sp>
            <p:nvSpPr>
              <p:cNvPr id="6" name="Freeform 6"/>
              <p:cNvSpPr/>
              <p:nvPr/>
            </p:nvSpPr>
            <p:spPr>
              <a:xfrm>
                <a:off x="0" y="0"/>
                <a:ext cx="13004761" cy="1014072"/>
              </a:xfrm>
              <a:custGeom>
                <a:avLst/>
                <a:gdLst/>
                <a:ahLst/>
                <a:cxnLst/>
                <a:rect l="l" t="t" r="r" b="b"/>
                <a:pathLst>
                  <a:path w="13004761" h="1014072">
                    <a:moveTo>
                      <a:pt x="0" y="0"/>
                    </a:moveTo>
                    <a:lnTo>
                      <a:pt x="13004761" y="0"/>
                    </a:lnTo>
                    <a:lnTo>
                      <a:pt x="13004761" y="1014072"/>
                    </a:lnTo>
                    <a:lnTo>
                      <a:pt x="0" y="1014072"/>
                    </a:lnTo>
                    <a:lnTo>
                      <a:pt x="0" y="0"/>
                    </a:lnTo>
                    <a:close/>
                  </a:path>
                </a:pathLst>
              </a:custGeom>
              <a:solidFill>
                <a:srgbClr val="E3F2CF"/>
              </a:solidFill>
              <a:ln w="12700">
                <a:solidFill>
                  <a:srgbClr val="000000"/>
                </a:solidFill>
              </a:ln>
            </p:spPr>
            <p:txBody>
              <a:bodyPr/>
              <a:lstStyle/>
              <a:p>
                <a:endParaRPr lang="en-US"/>
              </a:p>
            </p:txBody>
          </p:sp>
        </p:grpSp>
        <p:sp>
          <p:nvSpPr>
            <p:cNvPr id="7" name="TextBox 7"/>
            <p:cNvSpPr txBox="1"/>
            <p:nvPr/>
          </p:nvSpPr>
          <p:spPr>
            <a:xfrm>
              <a:off x="3129720" y="1051073"/>
              <a:ext cx="6625055" cy="1300497"/>
            </a:xfrm>
            <a:prstGeom prst="rect">
              <a:avLst/>
            </a:prstGeom>
          </p:spPr>
          <p:txBody>
            <a:bodyPr lIns="0" tIns="0" rIns="0" bIns="0" rtlCol="0" anchor="t">
              <a:spAutoFit/>
            </a:bodyPr>
            <a:lstStyle/>
            <a:p>
              <a:pPr algn="ctr">
                <a:lnSpc>
                  <a:spcPts val="6731"/>
                </a:lnSpc>
              </a:pPr>
              <a:r>
                <a:rPr lang="en-US" sz="7478">
                  <a:solidFill>
                    <a:srgbClr val="181818"/>
                  </a:solidFill>
                  <a:latin typeface="Roboto Bold"/>
                </a:rPr>
                <a:t>BECOMES</a:t>
              </a:r>
            </a:p>
          </p:txBody>
        </p:sp>
      </p:grpSp>
      <p:sp>
        <p:nvSpPr>
          <p:cNvPr id="8" name="Freeform 8"/>
          <p:cNvSpPr/>
          <p:nvPr/>
        </p:nvSpPr>
        <p:spPr>
          <a:xfrm>
            <a:off x="466191" y="4492218"/>
            <a:ext cx="2091155" cy="2158611"/>
          </a:xfrm>
          <a:custGeom>
            <a:avLst/>
            <a:gdLst/>
            <a:ahLst/>
            <a:cxnLst/>
            <a:rect l="l" t="t" r="r" b="b"/>
            <a:pathLst>
              <a:path w="2091155" h="2158611">
                <a:moveTo>
                  <a:pt x="0" y="0"/>
                </a:moveTo>
                <a:lnTo>
                  <a:pt x="2091155" y="0"/>
                </a:lnTo>
                <a:lnTo>
                  <a:pt x="2091155" y="2158612"/>
                </a:lnTo>
                <a:lnTo>
                  <a:pt x="0" y="215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42" y="-797698"/>
            <a:ext cx="9788007" cy="2337899"/>
            <a:chOff x="0" y="0"/>
            <a:chExt cx="13050676" cy="3117199"/>
          </a:xfrm>
          <a:solidFill>
            <a:srgbClr val="E3F2CF"/>
          </a:solidFill>
        </p:grpSpPr>
        <p:sp>
          <p:nvSpPr>
            <p:cNvPr id="3" name="Freeform 3"/>
            <p:cNvSpPr/>
            <p:nvPr/>
          </p:nvSpPr>
          <p:spPr>
            <a:xfrm>
              <a:off x="0" y="0"/>
              <a:ext cx="13050647" cy="3117215"/>
            </a:xfrm>
            <a:custGeom>
              <a:avLst/>
              <a:gdLst/>
              <a:ahLst/>
              <a:cxnLst/>
              <a:rect l="l" t="t" r="r" b="b"/>
              <a:pathLst>
                <a:path w="13050647" h="3117215">
                  <a:moveTo>
                    <a:pt x="0" y="0"/>
                  </a:moveTo>
                  <a:lnTo>
                    <a:pt x="13050647" y="0"/>
                  </a:lnTo>
                  <a:lnTo>
                    <a:pt x="13050647" y="3117215"/>
                  </a:lnTo>
                  <a:lnTo>
                    <a:pt x="0" y="3117215"/>
                  </a:lnTo>
                  <a:lnTo>
                    <a:pt x="0" y="0"/>
                  </a:lnTo>
                  <a:close/>
                </a:path>
              </a:pathLst>
            </a:custGeom>
            <a:grpFill/>
          </p:spPr>
          <p:txBody>
            <a:bodyPr/>
            <a:lstStyle/>
            <a:p>
              <a:endParaRPr lang="en-US"/>
            </a:p>
          </p:txBody>
        </p:sp>
      </p:grpSp>
      <p:graphicFrame>
        <p:nvGraphicFramePr>
          <p:cNvPr id="4" name="Table 4"/>
          <p:cNvGraphicFramePr>
            <a:graphicFrameLocks noGrp="1"/>
          </p:cNvGraphicFramePr>
          <p:nvPr>
            <p:extLst>
              <p:ext uri="{D42A27DB-BD31-4B8C-83A1-F6EECF244321}">
                <p14:modId xmlns:p14="http://schemas.microsoft.com/office/powerpoint/2010/main" val="3440337757"/>
              </p:ext>
            </p:extLst>
          </p:nvPr>
        </p:nvGraphicFramePr>
        <p:xfrm>
          <a:off x="473216" y="1678305"/>
          <a:ext cx="8801100" cy="5224579"/>
        </p:xfrm>
        <a:graphic>
          <a:graphicData uri="http://schemas.openxmlformats.org/drawingml/2006/table">
            <a:tbl>
              <a:tblPr/>
              <a:tblGrid>
                <a:gridCol w="536179">
                  <a:extLst>
                    <a:ext uri="{9D8B030D-6E8A-4147-A177-3AD203B41FA5}">
                      <a16:colId xmlns:a16="http://schemas.microsoft.com/office/drawing/2014/main" val="20000"/>
                    </a:ext>
                  </a:extLst>
                </a:gridCol>
                <a:gridCol w="8264921">
                  <a:extLst>
                    <a:ext uri="{9D8B030D-6E8A-4147-A177-3AD203B41FA5}">
                      <a16:colId xmlns:a16="http://schemas.microsoft.com/office/drawing/2014/main" val="20001"/>
                    </a:ext>
                  </a:extLst>
                </a:gridCol>
              </a:tblGrid>
              <a:tr h="581231">
                <a:tc>
                  <a:txBody>
                    <a:bodyPr/>
                    <a:lstStyle/>
                    <a:p>
                      <a:pPr algn="l">
                        <a:lnSpc>
                          <a:spcPts val="1679"/>
                        </a:lnSpc>
                        <a:defRPr/>
                      </a:pP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dirty="0">
                          <a:solidFill>
                            <a:srgbClr val="000000"/>
                          </a:solidFill>
                          <a:latin typeface="Roboto Bold"/>
                        </a:rPr>
                        <a:t>Has the primary contact been trained in Dare to Care’s Food Safety Training within the past 2 years?</a:t>
                      </a: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2900">
                <a:tc>
                  <a:txBody>
                    <a:bodyPr/>
                    <a:lstStyle/>
                    <a:p>
                      <a:pPr algn="l">
                        <a:lnSpc>
                          <a:spcPts val="1679"/>
                        </a:lnSpc>
                        <a:defRPr/>
                      </a:pP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dirty="0">
                          <a:solidFill>
                            <a:srgbClr val="000000"/>
                          </a:solidFill>
                          <a:latin typeface="Roboto Bold"/>
                        </a:rPr>
                        <a:t>Does at least one person on staff have a current food safety manager certification (kitchens only)?</a:t>
                      </a: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2900">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dirty="0">
                          <a:solidFill>
                            <a:srgbClr val="000000"/>
                          </a:solidFill>
                          <a:latin typeface="Roboto Bold"/>
                        </a:rPr>
                        <a:t>Does the facility have a current health inspection (kitchens only)?</a:t>
                      </a: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2900">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a:solidFill>
                            <a:srgbClr val="000000"/>
                          </a:solidFill>
                          <a:latin typeface="Roboto Bold"/>
                        </a:rPr>
                        <a:t>Besides bulk produce and shelf-stable baked goods not in retail packaging, food is not being repacked (pantries only).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2900">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a:solidFill>
                            <a:srgbClr val="000000"/>
                          </a:solidFill>
                          <a:latin typeface="Roboto Bold"/>
                        </a:rPr>
                        <a:t>Are temperatures being recorded (daily for kitchens, weekly for pantries)?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1231">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a:solidFill>
                            <a:srgbClr val="000000"/>
                          </a:solidFill>
                          <a:latin typeface="Roboto Bold"/>
                        </a:rPr>
                        <a:t>Does each dry, refrigerated, and frozen storage have a working thermometer and time and temperature chart?</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4643">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a:solidFill>
                            <a:srgbClr val="000000"/>
                          </a:solidFill>
                          <a:latin typeface="Roboto Bold"/>
                        </a:rPr>
                        <a:t>Are chemicals and cleaning products stored separately from food?</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4643">
                <a:tc>
                  <a:txBody>
                    <a:bodyPr/>
                    <a:lstStyle/>
                    <a:p>
                      <a:pPr algn="l">
                        <a:lnSpc>
                          <a:spcPts val="1679"/>
                        </a:lnSpc>
                        <a:defRPr/>
                      </a:pP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a:solidFill>
                            <a:srgbClr val="000000"/>
                          </a:solidFill>
                          <a:latin typeface="Roboto Bold"/>
                        </a:rPr>
                        <a:t>Is food stored 6 inches off the floor, 4 inches away from the walls, and 2 feet from the ceiling?</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81231">
                <a:tc>
                  <a:txBody>
                    <a:bodyPr/>
                    <a:lstStyle/>
                    <a:p>
                      <a:pPr algn="l">
                        <a:lnSpc>
                          <a:spcPts val="1679"/>
                        </a:lnSpc>
                        <a:defRPr/>
                      </a:pP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dirty="0">
                          <a:solidFill>
                            <a:srgbClr val="000000"/>
                          </a:solidFill>
                          <a:latin typeface="Roboto Bold"/>
                        </a:rPr>
                        <a:t>Is food stored in a temperature-controlled, locked area with limited access?</a:t>
                      </a: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5" name="Group 5"/>
          <p:cNvGrpSpPr/>
          <p:nvPr/>
        </p:nvGrpSpPr>
        <p:grpSpPr>
          <a:xfrm>
            <a:off x="8076778" y="84016"/>
            <a:ext cx="1139607" cy="1295008"/>
            <a:chOff x="0" y="0"/>
            <a:chExt cx="1519476" cy="1726677"/>
          </a:xfrm>
        </p:grpSpPr>
        <p:sp>
          <p:nvSpPr>
            <p:cNvPr id="6" name="Freeform 6"/>
            <p:cNvSpPr/>
            <p:nvPr/>
          </p:nvSpPr>
          <p:spPr>
            <a:xfrm>
              <a:off x="0" y="0"/>
              <a:ext cx="1519428" cy="1726692"/>
            </a:xfrm>
            <a:custGeom>
              <a:avLst/>
              <a:gdLst/>
              <a:ahLst/>
              <a:cxnLst/>
              <a:rect l="l" t="t" r="r" b="b"/>
              <a:pathLst>
                <a:path w="1519428" h="1726692">
                  <a:moveTo>
                    <a:pt x="0" y="0"/>
                  </a:moveTo>
                  <a:lnTo>
                    <a:pt x="1519428" y="0"/>
                  </a:lnTo>
                  <a:lnTo>
                    <a:pt x="1519428" y="1726692"/>
                  </a:lnTo>
                  <a:lnTo>
                    <a:pt x="0" y="1726692"/>
                  </a:lnTo>
                  <a:lnTo>
                    <a:pt x="0" y="0"/>
                  </a:lnTo>
                  <a:close/>
                </a:path>
              </a:pathLst>
            </a:custGeom>
            <a:blipFill>
              <a:blip r:embed="rId3"/>
              <a:stretch>
                <a:fillRect l="-133" r="-136"/>
              </a:stretch>
            </a:blipFill>
          </p:spPr>
          <p:txBody>
            <a:bodyPr/>
            <a:lstStyle/>
            <a:p>
              <a:endParaRPr lang="en-US"/>
            </a:p>
          </p:txBody>
        </p:sp>
      </p:grpSp>
      <p:sp>
        <p:nvSpPr>
          <p:cNvPr id="7" name="Freeform 7"/>
          <p:cNvSpPr/>
          <p:nvPr/>
        </p:nvSpPr>
        <p:spPr>
          <a:xfrm>
            <a:off x="540127" y="1678305"/>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710328" y="447451"/>
            <a:ext cx="6134241" cy="785166"/>
          </a:xfrm>
          <a:prstGeom prst="rect">
            <a:avLst/>
          </a:prstGeom>
        </p:spPr>
        <p:txBody>
          <a:bodyPr lIns="0" tIns="0" rIns="0" bIns="0" rtlCol="0" anchor="t">
            <a:spAutoFit/>
          </a:bodyPr>
          <a:lstStyle/>
          <a:p>
            <a:pPr algn="ctr">
              <a:lnSpc>
                <a:spcPts val="3292"/>
              </a:lnSpc>
            </a:pPr>
            <a:r>
              <a:rPr lang="en-US" sz="3021" spc="423">
                <a:solidFill>
                  <a:srgbClr val="181818"/>
                </a:solidFill>
                <a:latin typeface="League Spartan"/>
              </a:rPr>
              <a:t>FOOD SAFETY MONITORING CHECKLIST</a:t>
            </a:r>
          </a:p>
        </p:txBody>
      </p:sp>
      <p:sp>
        <p:nvSpPr>
          <p:cNvPr id="9" name="Freeform 9"/>
          <p:cNvSpPr/>
          <p:nvPr/>
        </p:nvSpPr>
        <p:spPr>
          <a:xfrm>
            <a:off x="540127" y="2256595"/>
            <a:ext cx="590447" cy="604811"/>
          </a:xfrm>
          <a:custGeom>
            <a:avLst/>
            <a:gdLst/>
            <a:ahLst/>
            <a:cxnLst/>
            <a:rect l="l" t="t" r="r" b="b"/>
            <a:pathLst>
              <a:path w="590447" h="604811">
                <a:moveTo>
                  <a:pt x="0" y="0"/>
                </a:moveTo>
                <a:lnTo>
                  <a:pt x="590447" y="0"/>
                </a:lnTo>
                <a:lnTo>
                  <a:pt x="590447" y="604812"/>
                </a:lnTo>
                <a:lnTo>
                  <a:pt x="0" y="604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540127" y="2834886"/>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540127" y="3413176"/>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540127" y="3991466"/>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540127" y="4569756"/>
            <a:ext cx="590447" cy="604811"/>
          </a:xfrm>
          <a:custGeom>
            <a:avLst/>
            <a:gdLst/>
            <a:ahLst/>
            <a:cxnLst/>
            <a:rect l="l" t="t" r="r" b="b"/>
            <a:pathLst>
              <a:path w="590447" h="604811">
                <a:moveTo>
                  <a:pt x="0" y="0"/>
                </a:moveTo>
                <a:lnTo>
                  <a:pt x="590447" y="0"/>
                </a:lnTo>
                <a:lnTo>
                  <a:pt x="590447" y="604812"/>
                </a:lnTo>
                <a:lnTo>
                  <a:pt x="0" y="604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40127" y="5148047"/>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540127" y="5726337"/>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540127" y="6304627"/>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down)">
                                      <p:cBhvr>
                                        <p:cTn id="97" dur="580">
                                          <p:stCondLst>
                                            <p:cond delay="0"/>
                                          </p:stCondLst>
                                        </p:cTn>
                                        <p:tgtEl>
                                          <p:spTgt spid="13"/>
                                        </p:tgtEl>
                                      </p:cBhvr>
                                    </p:animEffect>
                                    <p:anim calcmode="lin" valueType="num">
                                      <p:cBhvr>
                                        <p:cTn id="9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3" dur="26">
                                          <p:stCondLst>
                                            <p:cond delay="650"/>
                                          </p:stCondLst>
                                        </p:cTn>
                                        <p:tgtEl>
                                          <p:spTgt spid="13"/>
                                        </p:tgtEl>
                                      </p:cBhvr>
                                      <p:to x="100000" y="60000"/>
                                    </p:animScale>
                                    <p:animScale>
                                      <p:cBhvr>
                                        <p:cTn id="104" dur="166" decel="50000">
                                          <p:stCondLst>
                                            <p:cond delay="676"/>
                                          </p:stCondLst>
                                        </p:cTn>
                                        <p:tgtEl>
                                          <p:spTgt spid="13"/>
                                        </p:tgtEl>
                                      </p:cBhvr>
                                      <p:to x="100000" y="100000"/>
                                    </p:animScale>
                                    <p:animScale>
                                      <p:cBhvr>
                                        <p:cTn id="105" dur="26">
                                          <p:stCondLst>
                                            <p:cond delay="1312"/>
                                          </p:stCondLst>
                                        </p:cTn>
                                        <p:tgtEl>
                                          <p:spTgt spid="13"/>
                                        </p:tgtEl>
                                      </p:cBhvr>
                                      <p:to x="100000" y="80000"/>
                                    </p:animScale>
                                    <p:animScale>
                                      <p:cBhvr>
                                        <p:cTn id="106" dur="166" decel="50000">
                                          <p:stCondLst>
                                            <p:cond delay="1338"/>
                                          </p:stCondLst>
                                        </p:cTn>
                                        <p:tgtEl>
                                          <p:spTgt spid="13"/>
                                        </p:tgtEl>
                                      </p:cBhvr>
                                      <p:to x="100000" y="100000"/>
                                    </p:animScale>
                                    <p:animScale>
                                      <p:cBhvr>
                                        <p:cTn id="107" dur="26">
                                          <p:stCondLst>
                                            <p:cond delay="1642"/>
                                          </p:stCondLst>
                                        </p:cTn>
                                        <p:tgtEl>
                                          <p:spTgt spid="13"/>
                                        </p:tgtEl>
                                      </p:cBhvr>
                                      <p:to x="100000" y="90000"/>
                                    </p:animScale>
                                    <p:animScale>
                                      <p:cBhvr>
                                        <p:cTn id="108" dur="166" decel="50000">
                                          <p:stCondLst>
                                            <p:cond delay="1668"/>
                                          </p:stCondLst>
                                        </p:cTn>
                                        <p:tgtEl>
                                          <p:spTgt spid="13"/>
                                        </p:tgtEl>
                                      </p:cBhvr>
                                      <p:to x="100000" y="100000"/>
                                    </p:animScale>
                                    <p:animScale>
                                      <p:cBhvr>
                                        <p:cTn id="109" dur="26">
                                          <p:stCondLst>
                                            <p:cond delay="1808"/>
                                          </p:stCondLst>
                                        </p:cTn>
                                        <p:tgtEl>
                                          <p:spTgt spid="13"/>
                                        </p:tgtEl>
                                      </p:cBhvr>
                                      <p:to x="100000" y="95000"/>
                                    </p:animScale>
                                    <p:animScale>
                                      <p:cBhvr>
                                        <p:cTn id="110" dur="166" decel="50000">
                                          <p:stCondLst>
                                            <p:cond delay="1834"/>
                                          </p:stCondLst>
                                        </p:cTn>
                                        <p:tgtEl>
                                          <p:spTgt spid="13"/>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wipe(down)">
                                      <p:cBhvr>
                                        <p:cTn id="115" dur="580">
                                          <p:stCondLst>
                                            <p:cond delay="0"/>
                                          </p:stCondLst>
                                        </p:cTn>
                                        <p:tgtEl>
                                          <p:spTgt spid="14"/>
                                        </p:tgtEl>
                                      </p:cBhvr>
                                    </p:animEffect>
                                    <p:anim calcmode="lin" valueType="num">
                                      <p:cBhvr>
                                        <p:cTn id="11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21" dur="26">
                                          <p:stCondLst>
                                            <p:cond delay="650"/>
                                          </p:stCondLst>
                                        </p:cTn>
                                        <p:tgtEl>
                                          <p:spTgt spid="14"/>
                                        </p:tgtEl>
                                      </p:cBhvr>
                                      <p:to x="100000" y="60000"/>
                                    </p:animScale>
                                    <p:animScale>
                                      <p:cBhvr>
                                        <p:cTn id="122" dur="166" decel="50000">
                                          <p:stCondLst>
                                            <p:cond delay="676"/>
                                          </p:stCondLst>
                                        </p:cTn>
                                        <p:tgtEl>
                                          <p:spTgt spid="14"/>
                                        </p:tgtEl>
                                      </p:cBhvr>
                                      <p:to x="100000" y="100000"/>
                                    </p:animScale>
                                    <p:animScale>
                                      <p:cBhvr>
                                        <p:cTn id="123" dur="26">
                                          <p:stCondLst>
                                            <p:cond delay="1312"/>
                                          </p:stCondLst>
                                        </p:cTn>
                                        <p:tgtEl>
                                          <p:spTgt spid="14"/>
                                        </p:tgtEl>
                                      </p:cBhvr>
                                      <p:to x="100000" y="80000"/>
                                    </p:animScale>
                                    <p:animScale>
                                      <p:cBhvr>
                                        <p:cTn id="124" dur="166" decel="50000">
                                          <p:stCondLst>
                                            <p:cond delay="1338"/>
                                          </p:stCondLst>
                                        </p:cTn>
                                        <p:tgtEl>
                                          <p:spTgt spid="14"/>
                                        </p:tgtEl>
                                      </p:cBhvr>
                                      <p:to x="100000" y="100000"/>
                                    </p:animScale>
                                    <p:animScale>
                                      <p:cBhvr>
                                        <p:cTn id="125" dur="26">
                                          <p:stCondLst>
                                            <p:cond delay="1642"/>
                                          </p:stCondLst>
                                        </p:cTn>
                                        <p:tgtEl>
                                          <p:spTgt spid="14"/>
                                        </p:tgtEl>
                                      </p:cBhvr>
                                      <p:to x="100000" y="90000"/>
                                    </p:animScale>
                                    <p:animScale>
                                      <p:cBhvr>
                                        <p:cTn id="126" dur="166" decel="50000">
                                          <p:stCondLst>
                                            <p:cond delay="1668"/>
                                          </p:stCondLst>
                                        </p:cTn>
                                        <p:tgtEl>
                                          <p:spTgt spid="14"/>
                                        </p:tgtEl>
                                      </p:cBhvr>
                                      <p:to x="100000" y="100000"/>
                                    </p:animScale>
                                    <p:animScale>
                                      <p:cBhvr>
                                        <p:cTn id="127" dur="26">
                                          <p:stCondLst>
                                            <p:cond delay="1808"/>
                                          </p:stCondLst>
                                        </p:cTn>
                                        <p:tgtEl>
                                          <p:spTgt spid="14"/>
                                        </p:tgtEl>
                                      </p:cBhvr>
                                      <p:to x="100000" y="95000"/>
                                    </p:animScale>
                                    <p:animScale>
                                      <p:cBhvr>
                                        <p:cTn id="128" dur="166" decel="50000">
                                          <p:stCondLst>
                                            <p:cond delay="1834"/>
                                          </p:stCondLst>
                                        </p:cTn>
                                        <p:tgtEl>
                                          <p:spTgt spid="14"/>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wipe(down)">
                                      <p:cBhvr>
                                        <p:cTn id="133" dur="580">
                                          <p:stCondLst>
                                            <p:cond delay="0"/>
                                          </p:stCondLst>
                                        </p:cTn>
                                        <p:tgtEl>
                                          <p:spTgt spid="15"/>
                                        </p:tgtEl>
                                      </p:cBhvr>
                                    </p:animEffect>
                                    <p:anim calcmode="lin" valueType="num">
                                      <p:cBhvr>
                                        <p:cTn id="1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9" dur="26">
                                          <p:stCondLst>
                                            <p:cond delay="650"/>
                                          </p:stCondLst>
                                        </p:cTn>
                                        <p:tgtEl>
                                          <p:spTgt spid="15"/>
                                        </p:tgtEl>
                                      </p:cBhvr>
                                      <p:to x="100000" y="60000"/>
                                    </p:animScale>
                                    <p:animScale>
                                      <p:cBhvr>
                                        <p:cTn id="140" dur="166" decel="50000">
                                          <p:stCondLst>
                                            <p:cond delay="676"/>
                                          </p:stCondLst>
                                        </p:cTn>
                                        <p:tgtEl>
                                          <p:spTgt spid="15"/>
                                        </p:tgtEl>
                                      </p:cBhvr>
                                      <p:to x="100000" y="100000"/>
                                    </p:animScale>
                                    <p:animScale>
                                      <p:cBhvr>
                                        <p:cTn id="141" dur="26">
                                          <p:stCondLst>
                                            <p:cond delay="1312"/>
                                          </p:stCondLst>
                                        </p:cTn>
                                        <p:tgtEl>
                                          <p:spTgt spid="15"/>
                                        </p:tgtEl>
                                      </p:cBhvr>
                                      <p:to x="100000" y="80000"/>
                                    </p:animScale>
                                    <p:animScale>
                                      <p:cBhvr>
                                        <p:cTn id="142" dur="166" decel="50000">
                                          <p:stCondLst>
                                            <p:cond delay="1338"/>
                                          </p:stCondLst>
                                        </p:cTn>
                                        <p:tgtEl>
                                          <p:spTgt spid="15"/>
                                        </p:tgtEl>
                                      </p:cBhvr>
                                      <p:to x="100000" y="100000"/>
                                    </p:animScale>
                                    <p:animScale>
                                      <p:cBhvr>
                                        <p:cTn id="143" dur="26">
                                          <p:stCondLst>
                                            <p:cond delay="1642"/>
                                          </p:stCondLst>
                                        </p:cTn>
                                        <p:tgtEl>
                                          <p:spTgt spid="15"/>
                                        </p:tgtEl>
                                      </p:cBhvr>
                                      <p:to x="100000" y="90000"/>
                                    </p:animScale>
                                    <p:animScale>
                                      <p:cBhvr>
                                        <p:cTn id="144" dur="166" decel="50000">
                                          <p:stCondLst>
                                            <p:cond delay="1668"/>
                                          </p:stCondLst>
                                        </p:cTn>
                                        <p:tgtEl>
                                          <p:spTgt spid="15"/>
                                        </p:tgtEl>
                                      </p:cBhvr>
                                      <p:to x="100000" y="100000"/>
                                    </p:animScale>
                                    <p:animScale>
                                      <p:cBhvr>
                                        <p:cTn id="145" dur="26">
                                          <p:stCondLst>
                                            <p:cond delay="1808"/>
                                          </p:stCondLst>
                                        </p:cTn>
                                        <p:tgtEl>
                                          <p:spTgt spid="15"/>
                                        </p:tgtEl>
                                      </p:cBhvr>
                                      <p:to x="100000" y="95000"/>
                                    </p:animScale>
                                    <p:animScale>
                                      <p:cBhvr>
                                        <p:cTn id="146" dur="166" decel="50000">
                                          <p:stCondLst>
                                            <p:cond delay="1834"/>
                                          </p:stCondLst>
                                        </p:cTn>
                                        <p:tgtEl>
                                          <p:spTgt spid="15"/>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16"/>
                                        </p:tgtEl>
                                        <p:attrNameLst>
                                          <p:attrName>style.visibility</p:attrName>
                                        </p:attrNameLst>
                                      </p:cBhvr>
                                      <p:to>
                                        <p:strVal val="visible"/>
                                      </p:to>
                                    </p:set>
                                    <p:animEffect transition="in" filter="wipe(down)">
                                      <p:cBhvr>
                                        <p:cTn id="151" dur="580">
                                          <p:stCondLst>
                                            <p:cond delay="0"/>
                                          </p:stCondLst>
                                        </p:cTn>
                                        <p:tgtEl>
                                          <p:spTgt spid="16"/>
                                        </p:tgtEl>
                                      </p:cBhvr>
                                    </p:animEffect>
                                    <p:anim calcmode="lin" valueType="num">
                                      <p:cBhvr>
                                        <p:cTn id="15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57" dur="26">
                                          <p:stCondLst>
                                            <p:cond delay="650"/>
                                          </p:stCondLst>
                                        </p:cTn>
                                        <p:tgtEl>
                                          <p:spTgt spid="16"/>
                                        </p:tgtEl>
                                      </p:cBhvr>
                                      <p:to x="100000" y="60000"/>
                                    </p:animScale>
                                    <p:animScale>
                                      <p:cBhvr>
                                        <p:cTn id="158" dur="166" decel="50000">
                                          <p:stCondLst>
                                            <p:cond delay="676"/>
                                          </p:stCondLst>
                                        </p:cTn>
                                        <p:tgtEl>
                                          <p:spTgt spid="16"/>
                                        </p:tgtEl>
                                      </p:cBhvr>
                                      <p:to x="100000" y="100000"/>
                                    </p:animScale>
                                    <p:animScale>
                                      <p:cBhvr>
                                        <p:cTn id="159" dur="26">
                                          <p:stCondLst>
                                            <p:cond delay="1312"/>
                                          </p:stCondLst>
                                        </p:cTn>
                                        <p:tgtEl>
                                          <p:spTgt spid="16"/>
                                        </p:tgtEl>
                                      </p:cBhvr>
                                      <p:to x="100000" y="80000"/>
                                    </p:animScale>
                                    <p:animScale>
                                      <p:cBhvr>
                                        <p:cTn id="160" dur="166" decel="50000">
                                          <p:stCondLst>
                                            <p:cond delay="1338"/>
                                          </p:stCondLst>
                                        </p:cTn>
                                        <p:tgtEl>
                                          <p:spTgt spid="16"/>
                                        </p:tgtEl>
                                      </p:cBhvr>
                                      <p:to x="100000" y="100000"/>
                                    </p:animScale>
                                    <p:animScale>
                                      <p:cBhvr>
                                        <p:cTn id="161" dur="26">
                                          <p:stCondLst>
                                            <p:cond delay="1642"/>
                                          </p:stCondLst>
                                        </p:cTn>
                                        <p:tgtEl>
                                          <p:spTgt spid="16"/>
                                        </p:tgtEl>
                                      </p:cBhvr>
                                      <p:to x="100000" y="90000"/>
                                    </p:animScale>
                                    <p:animScale>
                                      <p:cBhvr>
                                        <p:cTn id="162" dur="166" decel="50000">
                                          <p:stCondLst>
                                            <p:cond delay="1668"/>
                                          </p:stCondLst>
                                        </p:cTn>
                                        <p:tgtEl>
                                          <p:spTgt spid="16"/>
                                        </p:tgtEl>
                                      </p:cBhvr>
                                      <p:to x="100000" y="100000"/>
                                    </p:animScale>
                                    <p:animScale>
                                      <p:cBhvr>
                                        <p:cTn id="163" dur="26">
                                          <p:stCondLst>
                                            <p:cond delay="1808"/>
                                          </p:stCondLst>
                                        </p:cTn>
                                        <p:tgtEl>
                                          <p:spTgt spid="16"/>
                                        </p:tgtEl>
                                      </p:cBhvr>
                                      <p:to x="100000" y="95000"/>
                                    </p:animScale>
                                    <p:animScale>
                                      <p:cBhvr>
                                        <p:cTn id="164"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42" y="-797698"/>
            <a:ext cx="9788007" cy="2337899"/>
            <a:chOff x="0" y="0"/>
            <a:chExt cx="13050676" cy="3117199"/>
          </a:xfrm>
          <a:solidFill>
            <a:srgbClr val="E3F2CF"/>
          </a:solidFill>
        </p:grpSpPr>
        <p:sp>
          <p:nvSpPr>
            <p:cNvPr id="3" name="Freeform 3"/>
            <p:cNvSpPr/>
            <p:nvPr/>
          </p:nvSpPr>
          <p:spPr>
            <a:xfrm>
              <a:off x="0" y="0"/>
              <a:ext cx="13050647" cy="3117215"/>
            </a:xfrm>
            <a:custGeom>
              <a:avLst/>
              <a:gdLst/>
              <a:ahLst/>
              <a:cxnLst/>
              <a:rect l="l" t="t" r="r" b="b"/>
              <a:pathLst>
                <a:path w="13050647" h="3117215">
                  <a:moveTo>
                    <a:pt x="0" y="0"/>
                  </a:moveTo>
                  <a:lnTo>
                    <a:pt x="13050647" y="0"/>
                  </a:lnTo>
                  <a:lnTo>
                    <a:pt x="13050647" y="3117215"/>
                  </a:lnTo>
                  <a:lnTo>
                    <a:pt x="0" y="3117215"/>
                  </a:lnTo>
                  <a:lnTo>
                    <a:pt x="0" y="0"/>
                  </a:lnTo>
                  <a:close/>
                </a:path>
              </a:pathLst>
            </a:custGeom>
            <a:grpFill/>
          </p:spPr>
          <p:txBody>
            <a:bodyPr/>
            <a:lstStyle/>
            <a:p>
              <a:endParaRPr lang="en-US"/>
            </a:p>
          </p:txBody>
        </p:sp>
      </p:grpSp>
      <p:graphicFrame>
        <p:nvGraphicFramePr>
          <p:cNvPr id="4" name="Table 4"/>
          <p:cNvGraphicFramePr>
            <a:graphicFrameLocks noGrp="1"/>
          </p:cNvGraphicFramePr>
          <p:nvPr/>
        </p:nvGraphicFramePr>
        <p:xfrm>
          <a:off x="473216" y="1678305"/>
          <a:ext cx="8801100" cy="2387600"/>
        </p:xfrm>
        <a:graphic>
          <a:graphicData uri="http://schemas.openxmlformats.org/drawingml/2006/table">
            <a:tbl>
              <a:tblPr/>
              <a:tblGrid>
                <a:gridCol w="536179">
                  <a:extLst>
                    <a:ext uri="{9D8B030D-6E8A-4147-A177-3AD203B41FA5}">
                      <a16:colId xmlns:a16="http://schemas.microsoft.com/office/drawing/2014/main" val="20000"/>
                    </a:ext>
                  </a:extLst>
                </a:gridCol>
                <a:gridCol w="8264921">
                  <a:extLst>
                    <a:ext uri="{9D8B030D-6E8A-4147-A177-3AD203B41FA5}">
                      <a16:colId xmlns:a16="http://schemas.microsoft.com/office/drawing/2014/main" val="20001"/>
                    </a:ext>
                  </a:extLst>
                </a:gridCol>
              </a:tblGrid>
              <a:tr h="595616">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a:solidFill>
                            <a:srgbClr val="000000"/>
                          </a:solidFill>
                          <a:latin typeface="Roboto Bold"/>
                        </a:rPr>
                        <a:t>Is food stored in a way that prevents cross contamination?</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7328">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a:solidFill>
                            <a:srgbClr val="000000"/>
                          </a:solidFill>
                          <a:latin typeface="Roboto Bold"/>
                        </a:rPr>
                        <a:t>Is the First Expired First Out (FEFO) method being utilized?</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7328">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a:solidFill>
                            <a:srgbClr val="000000"/>
                          </a:solidFill>
                          <a:latin typeface="Roboto Bold"/>
                        </a:rPr>
                        <a:t>Is there an extermination plan in place?</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7328">
                <a:tc>
                  <a:txBody>
                    <a:bodyPr/>
                    <a:lstStyle/>
                    <a:p>
                      <a:pPr algn="l">
                        <a:lnSpc>
                          <a:spcPts val="167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39"/>
                        </a:lnSpc>
                        <a:defRPr/>
                      </a:pPr>
                      <a:r>
                        <a:rPr lang="en-US" sz="1100" dirty="0">
                          <a:solidFill>
                            <a:srgbClr val="000000"/>
                          </a:solidFill>
                          <a:latin typeface="Roboto Bold"/>
                        </a:rPr>
                        <a:t>Are all recommendations from DTC's food safety training and its respective health department being followed?</a:t>
                      </a: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5" name="Group 5"/>
          <p:cNvGrpSpPr/>
          <p:nvPr/>
        </p:nvGrpSpPr>
        <p:grpSpPr>
          <a:xfrm>
            <a:off x="8076778" y="84016"/>
            <a:ext cx="1139607" cy="1295008"/>
            <a:chOff x="0" y="0"/>
            <a:chExt cx="1519476" cy="1726677"/>
          </a:xfrm>
        </p:grpSpPr>
        <p:sp>
          <p:nvSpPr>
            <p:cNvPr id="6" name="Freeform 6"/>
            <p:cNvSpPr/>
            <p:nvPr/>
          </p:nvSpPr>
          <p:spPr>
            <a:xfrm>
              <a:off x="0" y="0"/>
              <a:ext cx="1519428" cy="1726692"/>
            </a:xfrm>
            <a:custGeom>
              <a:avLst/>
              <a:gdLst/>
              <a:ahLst/>
              <a:cxnLst/>
              <a:rect l="l" t="t" r="r" b="b"/>
              <a:pathLst>
                <a:path w="1519428" h="1726692">
                  <a:moveTo>
                    <a:pt x="0" y="0"/>
                  </a:moveTo>
                  <a:lnTo>
                    <a:pt x="1519428" y="0"/>
                  </a:lnTo>
                  <a:lnTo>
                    <a:pt x="1519428" y="1726692"/>
                  </a:lnTo>
                  <a:lnTo>
                    <a:pt x="0" y="1726692"/>
                  </a:lnTo>
                  <a:lnTo>
                    <a:pt x="0" y="0"/>
                  </a:lnTo>
                  <a:close/>
                </a:path>
              </a:pathLst>
            </a:custGeom>
            <a:blipFill>
              <a:blip r:embed="rId3"/>
              <a:stretch>
                <a:fillRect l="-133" r="-136"/>
              </a:stretch>
            </a:blipFill>
          </p:spPr>
          <p:txBody>
            <a:bodyPr/>
            <a:lstStyle/>
            <a:p>
              <a:endParaRPr lang="en-US"/>
            </a:p>
          </p:txBody>
        </p:sp>
      </p:grpSp>
      <p:sp>
        <p:nvSpPr>
          <p:cNvPr id="7" name="TextBox 7"/>
          <p:cNvSpPr txBox="1"/>
          <p:nvPr/>
        </p:nvSpPr>
        <p:spPr>
          <a:xfrm>
            <a:off x="1710328" y="447451"/>
            <a:ext cx="6134241" cy="785166"/>
          </a:xfrm>
          <a:prstGeom prst="rect">
            <a:avLst/>
          </a:prstGeom>
        </p:spPr>
        <p:txBody>
          <a:bodyPr lIns="0" tIns="0" rIns="0" bIns="0" rtlCol="0" anchor="t">
            <a:spAutoFit/>
          </a:bodyPr>
          <a:lstStyle/>
          <a:p>
            <a:pPr algn="ctr">
              <a:lnSpc>
                <a:spcPts val="3292"/>
              </a:lnSpc>
            </a:pPr>
            <a:r>
              <a:rPr lang="en-US" sz="3021" spc="423">
                <a:solidFill>
                  <a:srgbClr val="181818"/>
                </a:solidFill>
                <a:latin typeface="League Spartan"/>
              </a:rPr>
              <a:t>FOOD SAFETY MONITORING CHECKLIST</a:t>
            </a:r>
          </a:p>
        </p:txBody>
      </p:sp>
      <p:sp>
        <p:nvSpPr>
          <p:cNvPr id="8" name="Freeform 8"/>
          <p:cNvSpPr/>
          <p:nvPr/>
        </p:nvSpPr>
        <p:spPr>
          <a:xfrm>
            <a:off x="540127" y="1678305"/>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540127" y="2256595"/>
            <a:ext cx="590447" cy="604811"/>
          </a:xfrm>
          <a:custGeom>
            <a:avLst/>
            <a:gdLst/>
            <a:ahLst/>
            <a:cxnLst/>
            <a:rect l="l" t="t" r="r" b="b"/>
            <a:pathLst>
              <a:path w="590447" h="604811">
                <a:moveTo>
                  <a:pt x="0" y="0"/>
                </a:moveTo>
                <a:lnTo>
                  <a:pt x="590447" y="0"/>
                </a:lnTo>
                <a:lnTo>
                  <a:pt x="590447" y="604812"/>
                </a:lnTo>
                <a:lnTo>
                  <a:pt x="0" y="604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540127" y="2834886"/>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540127" y="3413176"/>
            <a:ext cx="590447" cy="604811"/>
          </a:xfrm>
          <a:custGeom>
            <a:avLst/>
            <a:gdLst/>
            <a:ahLst/>
            <a:cxnLst/>
            <a:rect l="l" t="t" r="r" b="b"/>
            <a:pathLst>
              <a:path w="590447" h="604811">
                <a:moveTo>
                  <a:pt x="0" y="0"/>
                </a:moveTo>
                <a:lnTo>
                  <a:pt x="590447" y="0"/>
                </a:lnTo>
                <a:lnTo>
                  <a:pt x="590447" y="604811"/>
                </a:lnTo>
                <a:lnTo>
                  <a:pt x="0" y="604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586612">
            <a:off x="2801311" y="5281918"/>
            <a:ext cx="1232256" cy="530990"/>
            <a:chOff x="0" y="0"/>
            <a:chExt cx="1643008" cy="707987"/>
          </a:xfrm>
        </p:grpSpPr>
        <p:sp>
          <p:nvSpPr>
            <p:cNvPr id="3" name="Freeform 3"/>
            <p:cNvSpPr/>
            <p:nvPr/>
          </p:nvSpPr>
          <p:spPr>
            <a:xfrm>
              <a:off x="0" y="0"/>
              <a:ext cx="1642999" cy="708025"/>
            </a:xfrm>
            <a:custGeom>
              <a:avLst/>
              <a:gdLst/>
              <a:ahLst/>
              <a:cxnLst/>
              <a:rect l="l" t="t" r="r" b="b"/>
              <a:pathLst>
                <a:path w="1642999" h="708025">
                  <a:moveTo>
                    <a:pt x="0" y="0"/>
                  </a:moveTo>
                  <a:lnTo>
                    <a:pt x="1642999" y="0"/>
                  </a:lnTo>
                  <a:lnTo>
                    <a:pt x="1642999" y="708025"/>
                  </a:lnTo>
                  <a:lnTo>
                    <a:pt x="0" y="708025"/>
                  </a:lnTo>
                  <a:lnTo>
                    <a:pt x="0" y="0"/>
                  </a:lnTo>
                  <a:close/>
                </a:path>
              </a:pathLst>
            </a:custGeom>
            <a:blipFill>
              <a:blip r:embed="rId3"/>
              <a:stretch>
                <a:fillRect l="-400" r="-401" b="5"/>
              </a:stretch>
            </a:blipFill>
          </p:spPr>
          <p:txBody>
            <a:bodyPr/>
            <a:lstStyle/>
            <a:p>
              <a:endParaRPr lang="en-US"/>
            </a:p>
          </p:txBody>
        </p:sp>
      </p:grpSp>
      <p:grpSp>
        <p:nvGrpSpPr>
          <p:cNvPr id="4" name="Group 4"/>
          <p:cNvGrpSpPr/>
          <p:nvPr/>
        </p:nvGrpSpPr>
        <p:grpSpPr>
          <a:xfrm rot="6831910">
            <a:off x="5670110" y="1714876"/>
            <a:ext cx="1232256" cy="530990"/>
            <a:chOff x="0" y="0"/>
            <a:chExt cx="1643008" cy="707987"/>
          </a:xfrm>
        </p:grpSpPr>
        <p:sp>
          <p:nvSpPr>
            <p:cNvPr id="5" name="Freeform 5"/>
            <p:cNvSpPr/>
            <p:nvPr/>
          </p:nvSpPr>
          <p:spPr>
            <a:xfrm flipH="1" flipV="1">
              <a:off x="0" y="0"/>
              <a:ext cx="1642999" cy="708025"/>
            </a:xfrm>
            <a:custGeom>
              <a:avLst/>
              <a:gdLst/>
              <a:ahLst/>
              <a:cxnLst/>
              <a:rect l="l" t="t" r="r" b="b"/>
              <a:pathLst>
                <a:path w="1642999" h="708025">
                  <a:moveTo>
                    <a:pt x="1642999" y="708025"/>
                  </a:moveTo>
                  <a:lnTo>
                    <a:pt x="0" y="708025"/>
                  </a:lnTo>
                  <a:lnTo>
                    <a:pt x="0" y="0"/>
                  </a:lnTo>
                  <a:lnTo>
                    <a:pt x="1642999" y="0"/>
                  </a:lnTo>
                  <a:lnTo>
                    <a:pt x="1642999" y="708025"/>
                  </a:lnTo>
                  <a:close/>
                </a:path>
              </a:pathLst>
            </a:custGeom>
            <a:blipFill>
              <a:blip r:embed="rId3"/>
              <a:stretch>
                <a:fillRect l="-400" r="-401" b="5"/>
              </a:stretch>
            </a:blipFill>
          </p:spPr>
          <p:txBody>
            <a:bodyPr/>
            <a:lstStyle/>
            <a:p>
              <a:endParaRPr lang="en-US"/>
            </a:p>
          </p:txBody>
        </p:sp>
      </p:grpSp>
      <p:sp>
        <p:nvSpPr>
          <p:cNvPr id="6" name="Freeform 6"/>
          <p:cNvSpPr/>
          <p:nvPr/>
        </p:nvSpPr>
        <p:spPr>
          <a:xfrm>
            <a:off x="548640" y="3334855"/>
            <a:ext cx="2817999" cy="2004548"/>
          </a:xfrm>
          <a:custGeom>
            <a:avLst/>
            <a:gdLst/>
            <a:ahLst/>
            <a:cxnLst/>
            <a:rect l="l" t="t" r="r" b="b"/>
            <a:pathLst>
              <a:path w="2817999" h="2004548">
                <a:moveTo>
                  <a:pt x="0" y="0"/>
                </a:moveTo>
                <a:lnTo>
                  <a:pt x="2817999" y="0"/>
                </a:lnTo>
                <a:lnTo>
                  <a:pt x="2817999" y="2004548"/>
                </a:lnTo>
                <a:lnTo>
                  <a:pt x="0" y="20045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a:solidFill>
              <a:srgbClr val="004D28"/>
            </a:solidFill>
          </a:ln>
        </p:spPr>
        <p:txBody>
          <a:bodyPr/>
          <a:lstStyle/>
          <a:p>
            <a:endParaRPr lang="en-US"/>
          </a:p>
        </p:txBody>
      </p:sp>
      <p:sp>
        <p:nvSpPr>
          <p:cNvPr id="7" name="Freeform 7"/>
          <p:cNvSpPr/>
          <p:nvPr/>
        </p:nvSpPr>
        <p:spPr>
          <a:xfrm>
            <a:off x="3468239" y="2709728"/>
            <a:ext cx="2817999" cy="2004548"/>
          </a:xfrm>
          <a:custGeom>
            <a:avLst/>
            <a:gdLst/>
            <a:ahLst/>
            <a:cxnLst/>
            <a:rect l="l" t="t" r="r" b="b"/>
            <a:pathLst>
              <a:path w="2817999" h="2004548">
                <a:moveTo>
                  <a:pt x="0" y="0"/>
                </a:moveTo>
                <a:lnTo>
                  <a:pt x="2817999" y="0"/>
                </a:lnTo>
                <a:lnTo>
                  <a:pt x="2817999" y="2004548"/>
                </a:lnTo>
                <a:lnTo>
                  <a:pt x="0" y="20045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a:solidFill>
              <a:srgbClr val="004D28"/>
            </a:solidFill>
          </a:ln>
        </p:spPr>
        <p:txBody>
          <a:bodyPr/>
          <a:lstStyle/>
          <a:p>
            <a:endParaRPr lang="en-US"/>
          </a:p>
        </p:txBody>
      </p:sp>
      <p:sp>
        <p:nvSpPr>
          <p:cNvPr id="8" name="Freeform 8"/>
          <p:cNvSpPr/>
          <p:nvPr/>
        </p:nvSpPr>
        <p:spPr>
          <a:xfrm>
            <a:off x="6387400" y="1976289"/>
            <a:ext cx="2817999" cy="2004548"/>
          </a:xfrm>
          <a:custGeom>
            <a:avLst/>
            <a:gdLst/>
            <a:ahLst/>
            <a:cxnLst/>
            <a:rect l="l" t="t" r="r" b="b"/>
            <a:pathLst>
              <a:path w="2817999" h="2004548">
                <a:moveTo>
                  <a:pt x="0" y="0"/>
                </a:moveTo>
                <a:lnTo>
                  <a:pt x="2817999" y="0"/>
                </a:lnTo>
                <a:lnTo>
                  <a:pt x="2817999" y="2004548"/>
                </a:lnTo>
                <a:lnTo>
                  <a:pt x="0" y="20045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a:solidFill>
              <a:srgbClr val="004D28"/>
            </a:solidFill>
          </a:ln>
        </p:spPr>
        <p:txBody>
          <a:bodyPr/>
          <a:lstStyle/>
          <a:p>
            <a:endParaRPr lang="en-US"/>
          </a:p>
        </p:txBody>
      </p:sp>
      <p:grpSp>
        <p:nvGrpSpPr>
          <p:cNvPr id="9" name="Group 9"/>
          <p:cNvGrpSpPr/>
          <p:nvPr/>
        </p:nvGrpSpPr>
        <p:grpSpPr>
          <a:xfrm>
            <a:off x="3864434" y="1703354"/>
            <a:ext cx="52198" cy="52068"/>
            <a:chOff x="0" y="0"/>
            <a:chExt cx="69597" cy="69424"/>
          </a:xfrm>
        </p:grpSpPr>
        <p:sp>
          <p:nvSpPr>
            <p:cNvPr id="10" name="Freeform 10"/>
            <p:cNvSpPr/>
            <p:nvPr/>
          </p:nvSpPr>
          <p:spPr>
            <a:xfrm>
              <a:off x="0" y="0"/>
              <a:ext cx="69596" cy="69469"/>
            </a:xfrm>
            <a:custGeom>
              <a:avLst/>
              <a:gdLst/>
              <a:ahLst/>
              <a:cxnLst/>
              <a:rect l="l" t="t" r="r" b="b"/>
              <a:pathLst>
                <a:path w="69596" h="69469">
                  <a:moveTo>
                    <a:pt x="0" y="0"/>
                  </a:moveTo>
                  <a:lnTo>
                    <a:pt x="69596" y="0"/>
                  </a:lnTo>
                  <a:lnTo>
                    <a:pt x="69596" y="69469"/>
                  </a:lnTo>
                  <a:lnTo>
                    <a:pt x="0" y="69469"/>
                  </a:lnTo>
                  <a:lnTo>
                    <a:pt x="0" y="0"/>
                  </a:lnTo>
                  <a:close/>
                </a:path>
              </a:pathLst>
            </a:custGeom>
            <a:blipFill>
              <a:blip r:embed="rId6"/>
              <a:stretch>
                <a:fillRect t="-43" r="-1" b="20"/>
              </a:stretch>
            </a:blipFill>
          </p:spPr>
          <p:txBody>
            <a:bodyPr/>
            <a:lstStyle/>
            <a:p>
              <a:endParaRPr lang="en-US"/>
            </a:p>
          </p:txBody>
        </p:sp>
      </p:grpSp>
      <p:sp>
        <p:nvSpPr>
          <p:cNvPr id="11" name="TextBox 11"/>
          <p:cNvSpPr txBox="1"/>
          <p:nvPr/>
        </p:nvSpPr>
        <p:spPr>
          <a:xfrm>
            <a:off x="3648455" y="3262377"/>
            <a:ext cx="2457566" cy="282448"/>
          </a:xfrm>
          <a:prstGeom prst="rect">
            <a:avLst/>
          </a:prstGeom>
        </p:spPr>
        <p:txBody>
          <a:bodyPr lIns="0" tIns="0" rIns="0" bIns="0" rtlCol="0" anchor="t">
            <a:spAutoFit/>
          </a:bodyPr>
          <a:lstStyle/>
          <a:p>
            <a:pPr algn="ctr">
              <a:lnSpc>
                <a:spcPts val="2288"/>
              </a:lnSpc>
            </a:pPr>
            <a:r>
              <a:rPr lang="en-US" sz="1760" dirty="0">
                <a:solidFill>
                  <a:srgbClr val="004D28"/>
                </a:solidFill>
                <a:latin typeface="Roboto Bold"/>
              </a:rPr>
              <a:t>FDA Act</a:t>
            </a:r>
          </a:p>
        </p:txBody>
      </p:sp>
      <p:sp>
        <p:nvSpPr>
          <p:cNvPr id="12" name="TextBox 12"/>
          <p:cNvSpPr txBox="1"/>
          <p:nvPr/>
        </p:nvSpPr>
        <p:spPr>
          <a:xfrm>
            <a:off x="3512199" y="3603317"/>
            <a:ext cx="2729640" cy="725322"/>
          </a:xfrm>
          <a:prstGeom prst="rect">
            <a:avLst/>
          </a:prstGeom>
        </p:spPr>
        <p:txBody>
          <a:bodyPr lIns="0" tIns="0" rIns="0" bIns="0" rtlCol="0" anchor="t">
            <a:spAutoFit/>
          </a:bodyPr>
          <a:lstStyle/>
          <a:p>
            <a:pPr algn="ctr">
              <a:lnSpc>
                <a:spcPts val="1492"/>
              </a:lnSpc>
            </a:pPr>
            <a:r>
              <a:rPr lang="en-US" sz="1066" dirty="0">
                <a:solidFill>
                  <a:srgbClr val="000000"/>
                </a:solidFill>
                <a:latin typeface="Roboto"/>
              </a:rPr>
              <a:t> Dare to Care and its partner agencies must ensure that any donated product adheres to the standards set forth by the Food, Drug, and Cosmetics Act of 1938</a:t>
            </a:r>
          </a:p>
        </p:txBody>
      </p:sp>
      <p:sp>
        <p:nvSpPr>
          <p:cNvPr id="13" name="TextBox 13"/>
          <p:cNvSpPr txBox="1"/>
          <p:nvPr/>
        </p:nvSpPr>
        <p:spPr>
          <a:xfrm>
            <a:off x="6567616" y="2526327"/>
            <a:ext cx="2457566" cy="282448"/>
          </a:xfrm>
          <a:prstGeom prst="rect">
            <a:avLst/>
          </a:prstGeom>
        </p:spPr>
        <p:txBody>
          <a:bodyPr lIns="0" tIns="0" rIns="0" bIns="0" rtlCol="0" anchor="t">
            <a:spAutoFit/>
          </a:bodyPr>
          <a:lstStyle/>
          <a:p>
            <a:pPr algn="ctr">
              <a:lnSpc>
                <a:spcPts val="2288"/>
              </a:lnSpc>
            </a:pPr>
            <a:r>
              <a:rPr lang="en-US" sz="1760" dirty="0">
                <a:solidFill>
                  <a:srgbClr val="004D28"/>
                </a:solidFill>
                <a:latin typeface="Roboto Bold"/>
              </a:rPr>
              <a:t>USDA Regulations</a:t>
            </a:r>
          </a:p>
        </p:txBody>
      </p:sp>
      <p:sp>
        <p:nvSpPr>
          <p:cNvPr id="14" name="TextBox 14"/>
          <p:cNvSpPr txBox="1"/>
          <p:nvPr/>
        </p:nvSpPr>
        <p:spPr>
          <a:xfrm>
            <a:off x="6471583" y="2859195"/>
            <a:ext cx="2649632" cy="363372"/>
          </a:xfrm>
          <a:prstGeom prst="rect">
            <a:avLst/>
          </a:prstGeom>
        </p:spPr>
        <p:txBody>
          <a:bodyPr lIns="0" tIns="0" rIns="0" bIns="0" rtlCol="0" anchor="t">
            <a:spAutoFit/>
          </a:bodyPr>
          <a:lstStyle/>
          <a:p>
            <a:pPr algn="ctr">
              <a:lnSpc>
                <a:spcPts val="1492"/>
              </a:lnSpc>
            </a:pPr>
            <a:r>
              <a:rPr lang="en-US" sz="1066" dirty="0">
                <a:solidFill>
                  <a:srgbClr val="000000"/>
                </a:solidFill>
                <a:latin typeface="Roboto"/>
              </a:rPr>
              <a:t>all partners that receive TEFAP must agree to and adhere all USDA regulations </a:t>
            </a:r>
          </a:p>
        </p:txBody>
      </p:sp>
      <p:sp>
        <p:nvSpPr>
          <p:cNvPr id="15" name="TextBox 15"/>
          <p:cNvSpPr txBox="1"/>
          <p:nvPr/>
        </p:nvSpPr>
        <p:spPr>
          <a:xfrm>
            <a:off x="728856" y="3845617"/>
            <a:ext cx="2457566" cy="282448"/>
          </a:xfrm>
          <a:prstGeom prst="rect">
            <a:avLst/>
          </a:prstGeom>
        </p:spPr>
        <p:txBody>
          <a:bodyPr lIns="0" tIns="0" rIns="0" bIns="0" rtlCol="0" anchor="t">
            <a:spAutoFit/>
          </a:bodyPr>
          <a:lstStyle/>
          <a:p>
            <a:pPr algn="ctr">
              <a:lnSpc>
                <a:spcPts val="2288"/>
              </a:lnSpc>
            </a:pPr>
            <a:r>
              <a:rPr lang="en-US" sz="1760" dirty="0">
                <a:solidFill>
                  <a:srgbClr val="004D28"/>
                </a:solidFill>
                <a:latin typeface="Roboto Bold"/>
              </a:rPr>
              <a:t>Good Samaritan Act</a:t>
            </a:r>
          </a:p>
        </p:txBody>
      </p:sp>
      <p:sp>
        <p:nvSpPr>
          <p:cNvPr id="16" name="TextBox 16"/>
          <p:cNvSpPr txBox="1"/>
          <p:nvPr/>
        </p:nvSpPr>
        <p:spPr>
          <a:xfrm>
            <a:off x="653700" y="4208944"/>
            <a:ext cx="2607879" cy="571627"/>
          </a:xfrm>
          <a:prstGeom prst="rect">
            <a:avLst/>
          </a:prstGeom>
        </p:spPr>
        <p:txBody>
          <a:bodyPr lIns="0" tIns="0" rIns="0" bIns="0" rtlCol="0" anchor="t">
            <a:spAutoFit/>
          </a:bodyPr>
          <a:lstStyle/>
          <a:p>
            <a:pPr algn="ctr">
              <a:lnSpc>
                <a:spcPts val="1567"/>
              </a:lnSpc>
            </a:pPr>
            <a:r>
              <a:rPr lang="en-US" sz="1120" dirty="0">
                <a:solidFill>
                  <a:srgbClr val="000000"/>
                </a:solidFill>
                <a:latin typeface="Roboto"/>
              </a:rPr>
              <a:t>protects nonprofit organizations that act in good faith to donate, recover and distribute excess food</a:t>
            </a:r>
          </a:p>
        </p:txBody>
      </p:sp>
      <p:sp>
        <p:nvSpPr>
          <p:cNvPr id="17" name="TextBox 17"/>
          <p:cNvSpPr txBox="1"/>
          <p:nvPr/>
        </p:nvSpPr>
        <p:spPr>
          <a:xfrm>
            <a:off x="202637" y="1224575"/>
            <a:ext cx="6117884" cy="633187"/>
          </a:xfrm>
          <a:prstGeom prst="rect">
            <a:avLst/>
          </a:prstGeom>
        </p:spPr>
        <p:txBody>
          <a:bodyPr lIns="0" tIns="0" rIns="0" bIns="0" rtlCol="0" anchor="t">
            <a:spAutoFit/>
          </a:bodyPr>
          <a:lstStyle/>
          <a:p>
            <a:pPr algn="ctr">
              <a:lnSpc>
                <a:spcPts val="4815"/>
              </a:lnSpc>
            </a:pPr>
            <a:r>
              <a:rPr lang="en-US" sz="5350" b="1" dirty="0">
                <a:solidFill>
                  <a:srgbClr val="181818"/>
                </a:solidFill>
                <a:latin typeface="Roboto"/>
              </a:rPr>
              <a:t>Acts &amp; Regulations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2" grpId="0"/>
      <p:bldP spid="13" grpId="0"/>
      <p:bldP spid="14" grpId="0"/>
      <p:bldP spid="15"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AFEFF"/>
        </a:solidFill>
        <a:effectLst/>
      </p:bgPr>
    </p:bg>
    <p:spTree>
      <p:nvGrpSpPr>
        <p:cNvPr id="1" name=""/>
        <p:cNvGrpSpPr/>
        <p:nvPr/>
      </p:nvGrpSpPr>
      <p:grpSpPr>
        <a:xfrm>
          <a:off x="0" y="0"/>
          <a:ext cx="0" cy="0"/>
          <a:chOff x="0" y="0"/>
          <a:chExt cx="0" cy="0"/>
        </a:xfrm>
      </p:grpSpPr>
      <p:sp>
        <p:nvSpPr>
          <p:cNvPr id="2" name="Freeform 2"/>
          <p:cNvSpPr/>
          <p:nvPr/>
        </p:nvSpPr>
        <p:spPr>
          <a:xfrm>
            <a:off x="0" y="2300134"/>
            <a:ext cx="4953708" cy="5015066"/>
          </a:xfrm>
          <a:custGeom>
            <a:avLst/>
            <a:gdLst/>
            <a:ahLst/>
            <a:cxnLst/>
            <a:rect l="l" t="t" r="r" b="b"/>
            <a:pathLst>
              <a:path w="4953708" h="5015066">
                <a:moveTo>
                  <a:pt x="0" y="0"/>
                </a:moveTo>
                <a:lnTo>
                  <a:pt x="4953708" y="0"/>
                </a:lnTo>
                <a:lnTo>
                  <a:pt x="4953708" y="5015066"/>
                </a:lnTo>
                <a:lnTo>
                  <a:pt x="0" y="5015066"/>
                </a:lnTo>
                <a:lnTo>
                  <a:pt x="0" y="0"/>
                </a:lnTo>
                <a:close/>
              </a:path>
            </a:pathLst>
          </a:custGeom>
          <a:solidFill>
            <a:srgbClr val="E3F2CF"/>
          </a:solidFill>
        </p:spPr>
        <p:txBody>
          <a:bodyPr/>
          <a:lstStyle/>
          <a:p>
            <a:endParaRPr lang="en-US"/>
          </a:p>
        </p:txBody>
      </p:sp>
      <p:sp>
        <p:nvSpPr>
          <p:cNvPr id="3" name="Freeform 3"/>
          <p:cNvSpPr/>
          <p:nvPr/>
        </p:nvSpPr>
        <p:spPr>
          <a:xfrm>
            <a:off x="3845368" y="4807667"/>
            <a:ext cx="2845613" cy="2926080"/>
          </a:xfrm>
          <a:custGeom>
            <a:avLst/>
            <a:gdLst/>
            <a:ahLst/>
            <a:cxnLst/>
            <a:rect l="l" t="t" r="r" b="b"/>
            <a:pathLst>
              <a:path w="2845613" h="2926080">
                <a:moveTo>
                  <a:pt x="0" y="0"/>
                </a:moveTo>
                <a:lnTo>
                  <a:pt x="2845613" y="0"/>
                </a:lnTo>
                <a:lnTo>
                  <a:pt x="2845613"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38311" y="4452047"/>
            <a:ext cx="4564727" cy="578623"/>
          </a:xfrm>
          <a:prstGeom prst="rect">
            <a:avLst/>
          </a:prstGeom>
        </p:spPr>
        <p:txBody>
          <a:bodyPr lIns="0" tIns="0" rIns="0" bIns="0" rtlCol="0" anchor="t">
            <a:spAutoFit/>
          </a:bodyPr>
          <a:lstStyle/>
          <a:p>
            <a:pPr algn="l">
              <a:lnSpc>
                <a:spcPts val="5009"/>
              </a:lnSpc>
            </a:pPr>
            <a:r>
              <a:rPr lang="en-US" sz="5112" spc="60">
                <a:solidFill>
                  <a:srgbClr val="000000"/>
                </a:solidFill>
                <a:latin typeface="League Spartan"/>
              </a:rPr>
              <a:t>QUESTIONS?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31181" y="-294184"/>
            <a:ext cx="4445385" cy="2945068"/>
            <a:chOff x="0" y="0"/>
            <a:chExt cx="5927180" cy="3926757"/>
          </a:xfrm>
          <a:solidFill>
            <a:srgbClr val="E3F2CF"/>
          </a:solidFill>
        </p:grpSpPr>
        <p:sp>
          <p:nvSpPr>
            <p:cNvPr id="3" name="Freeform 3"/>
            <p:cNvSpPr/>
            <p:nvPr/>
          </p:nvSpPr>
          <p:spPr>
            <a:xfrm>
              <a:off x="0" y="0"/>
              <a:ext cx="5927217" cy="3926713"/>
            </a:xfrm>
            <a:custGeom>
              <a:avLst/>
              <a:gdLst/>
              <a:ahLst/>
              <a:cxnLst/>
              <a:rect l="l" t="t" r="r" b="b"/>
              <a:pathLst>
                <a:path w="5927217" h="3926713">
                  <a:moveTo>
                    <a:pt x="0" y="0"/>
                  </a:moveTo>
                  <a:lnTo>
                    <a:pt x="5927217" y="0"/>
                  </a:lnTo>
                  <a:lnTo>
                    <a:pt x="5927217" y="3926713"/>
                  </a:lnTo>
                  <a:lnTo>
                    <a:pt x="0" y="3926713"/>
                  </a:lnTo>
                  <a:lnTo>
                    <a:pt x="0" y="0"/>
                  </a:lnTo>
                  <a:close/>
                </a:path>
              </a:pathLst>
            </a:custGeom>
            <a:grpFill/>
            <a:ln w="12700">
              <a:solidFill>
                <a:srgbClr val="000000"/>
              </a:solidFill>
            </a:ln>
          </p:spPr>
          <p:txBody>
            <a:bodyPr/>
            <a:lstStyle/>
            <a:p>
              <a:endParaRPr lang="en-US"/>
            </a:p>
          </p:txBody>
        </p:sp>
      </p:grpSp>
      <p:sp>
        <p:nvSpPr>
          <p:cNvPr id="4" name="Freeform 4"/>
          <p:cNvSpPr/>
          <p:nvPr/>
        </p:nvSpPr>
        <p:spPr>
          <a:xfrm>
            <a:off x="595679" y="431422"/>
            <a:ext cx="1170433" cy="1170432"/>
          </a:xfrm>
          <a:custGeom>
            <a:avLst/>
            <a:gdLst/>
            <a:ahLst/>
            <a:cxnLst/>
            <a:rect l="l" t="t" r="r" b="b"/>
            <a:pathLst>
              <a:path w="1170433" h="1170432">
                <a:moveTo>
                  <a:pt x="0" y="0"/>
                </a:moveTo>
                <a:lnTo>
                  <a:pt x="1170433" y="0"/>
                </a:lnTo>
                <a:lnTo>
                  <a:pt x="1170433" y="1170432"/>
                </a:lnTo>
                <a:lnTo>
                  <a:pt x="0" y="11704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643644" y="472990"/>
            <a:ext cx="1170432" cy="1170432"/>
          </a:xfrm>
          <a:custGeom>
            <a:avLst/>
            <a:gdLst/>
            <a:ahLst/>
            <a:cxnLst/>
            <a:rect l="l" t="t" r="r" b="b"/>
            <a:pathLst>
              <a:path w="1170432" h="1170432">
                <a:moveTo>
                  <a:pt x="0" y="0"/>
                </a:moveTo>
                <a:lnTo>
                  <a:pt x="1170432" y="0"/>
                </a:lnTo>
                <a:lnTo>
                  <a:pt x="1170432" y="1170432"/>
                </a:lnTo>
                <a:lnTo>
                  <a:pt x="0" y="1170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737036" y="562376"/>
            <a:ext cx="502648" cy="801637"/>
            <a:chOff x="0" y="0"/>
            <a:chExt cx="670197" cy="1068849"/>
          </a:xfrm>
        </p:grpSpPr>
        <p:sp>
          <p:nvSpPr>
            <p:cNvPr id="7" name="Freeform 7"/>
            <p:cNvSpPr/>
            <p:nvPr/>
          </p:nvSpPr>
          <p:spPr>
            <a:xfrm>
              <a:off x="0" y="0"/>
              <a:ext cx="670179" cy="1068832"/>
            </a:xfrm>
            <a:custGeom>
              <a:avLst/>
              <a:gdLst/>
              <a:ahLst/>
              <a:cxnLst/>
              <a:rect l="l" t="t" r="r" b="b"/>
              <a:pathLst>
                <a:path w="670179" h="1068832">
                  <a:moveTo>
                    <a:pt x="0" y="0"/>
                  </a:moveTo>
                  <a:lnTo>
                    <a:pt x="670179" y="0"/>
                  </a:lnTo>
                  <a:lnTo>
                    <a:pt x="670179" y="1068832"/>
                  </a:lnTo>
                  <a:lnTo>
                    <a:pt x="0" y="1068832"/>
                  </a:lnTo>
                  <a:lnTo>
                    <a:pt x="0" y="0"/>
                  </a:lnTo>
                  <a:close/>
                </a:path>
              </a:pathLst>
            </a:custGeom>
            <a:blipFill>
              <a:blip r:embed="rId7"/>
              <a:stretch>
                <a:fillRect l="-136" r="-139" b="-1"/>
              </a:stretch>
            </a:blipFill>
          </p:spPr>
          <p:txBody>
            <a:bodyPr/>
            <a:lstStyle/>
            <a:p>
              <a:endParaRPr lang="en-US"/>
            </a:p>
          </p:txBody>
        </p:sp>
      </p:grpSp>
      <p:sp>
        <p:nvSpPr>
          <p:cNvPr id="8" name="Freeform 8"/>
          <p:cNvSpPr/>
          <p:nvPr/>
        </p:nvSpPr>
        <p:spPr>
          <a:xfrm rot="-213288">
            <a:off x="-458377" y="3157545"/>
            <a:ext cx="5361968" cy="3786890"/>
          </a:xfrm>
          <a:custGeom>
            <a:avLst/>
            <a:gdLst/>
            <a:ahLst/>
            <a:cxnLst/>
            <a:rect l="l" t="t" r="r" b="b"/>
            <a:pathLst>
              <a:path w="5361968" h="3786890">
                <a:moveTo>
                  <a:pt x="0" y="0"/>
                </a:moveTo>
                <a:lnTo>
                  <a:pt x="5361968" y="0"/>
                </a:lnTo>
                <a:lnTo>
                  <a:pt x="5361968" y="3786890"/>
                </a:lnTo>
                <a:lnTo>
                  <a:pt x="0" y="3786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4146318" y="741807"/>
            <a:ext cx="3688036" cy="4801872"/>
          </a:xfrm>
          <a:custGeom>
            <a:avLst/>
            <a:gdLst/>
            <a:ahLst/>
            <a:cxnLst/>
            <a:rect l="l" t="t" r="r" b="b"/>
            <a:pathLst>
              <a:path w="3688036" h="4801872">
                <a:moveTo>
                  <a:pt x="0" y="0"/>
                </a:moveTo>
                <a:lnTo>
                  <a:pt x="3688036" y="0"/>
                </a:lnTo>
                <a:lnTo>
                  <a:pt x="3688036" y="4801872"/>
                </a:lnTo>
                <a:lnTo>
                  <a:pt x="0" y="4801872"/>
                </a:lnTo>
                <a:lnTo>
                  <a:pt x="0" y="0"/>
                </a:lnTo>
                <a:close/>
              </a:path>
            </a:pathLst>
          </a:custGeom>
          <a:blipFill>
            <a:blip r:embed="rId10"/>
            <a:stretch>
              <a:fillRect l="-939" r="-939"/>
            </a:stretch>
          </a:blipFill>
        </p:spPr>
        <p:txBody>
          <a:bodyPr/>
          <a:lstStyle/>
          <a:p>
            <a:endParaRPr lang="en-US"/>
          </a:p>
        </p:txBody>
      </p:sp>
      <p:sp>
        <p:nvSpPr>
          <p:cNvPr id="10" name="Freeform 10"/>
          <p:cNvSpPr/>
          <p:nvPr/>
        </p:nvSpPr>
        <p:spPr>
          <a:xfrm>
            <a:off x="4306316" y="5376164"/>
            <a:ext cx="70104" cy="126492"/>
          </a:xfrm>
          <a:custGeom>
            <a:avLst/>
            <a:gdLst/>
            <a:ahLst/>
            <a:cxnLst/>
            <a:rect l="l" t="t" r="r" b="b"/>
            <a:pathLst>
              <a:path w="70104" h="126492">
                <a:moveTo>
                  <a:pt x="0" y="0"/>
                </a:moveTo>
                <a:lnTo>
                  <a:pt x="70104" y="0"/>
                </a:lnTo>
                <a:lnTo>
                  <a:pt x="70104" y="126492"/>
                </a:lnTo>
                <a:lnTo>
                  <a:pt x="0" y="1264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3969068" y="5357812"/>
            <a:ext cx="71437" cy="172402"/>
          </a:xfrm>
          <a:custGeom>
            <a:avLst/>
            <a:gdLst/>
            <a:ahLst/>
            <a:cxnLst/>
            <a:rect l="l" t="t" r="r" b="b"/>
            <a:pathLst>
              <a:path w="71437" h="172402">
                <a:moveTo>
                  <a:pt x="0" y="0"/>
                </a:moveTo>
                <a:lnTo>
                  <a:pt x="71437" y="0"/>
                </a:lnTo>
                <a:lnTo>
                  <a:pt x="71437" y="172403"/>
                </a:lnTo>
                <a:lnTo>
                  <a:pt x="0" y="1724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2" name="Group 12"/>
          <p:cNvGrpSpPr/>
          <p:nvPr/>
        </p:nvGrpSpPr>
        <p:grpSpPr>
          <a:xfrm>
            <a:off x="7259946" y="4396197"/>
            <a:ext cx="2477338" cy="2477338"/>
            <a:chOff x="0" y="0"/>
            <a:chExt cx="3303117" cy="3303117"/>
          </a:xfrm>
        </p:grpSpPr>
        <p:sp>
          <p:nvSpPr>
            <p:cNvPr id="13" name="Freeform 13"/>
            <p:cNvSpPr/>
            <p:nvPr/>
          </p:nvSpPr>
          <p:spPr>
            <a:xfrm>
              <a:off x="0" y="0"/>
              <a:ext cx="3303143" cy="3303143"/>
            </a:xfrm>
            <a:custGeom>
              <a:avLst/>
              <a:gdLst/>
              <a:ahLst/>
              <a:cxnLst/>
              <a:rect l="l" t="t" r="r" b="b"/>
              <a:pathLst>
                <a:path w="3303143" h="3303143">
                  <a:moveTo>
                    <a:pt x="0" y="0"/>
                  </a:moveTo>
                  <a:lnTo>
                    <a:pt x="3303143" y="0"/>
                  </a:lnTo>
                  <a:lnTo>
                    <a:pt x="3303143" y="3303143"/>
                  </a:lnTo>
                  <a:lnTo>
                    <a:pt x="0" y="3303143"/>
                  </a:lnTo>
                  <a:lnTo>
                    <a:pt x="0" y="0"/>
                  </a:lnTo>
                  <a:close/>
                </a:path>
              </a:pathLst>
            </a:custGeom>
            <a:blipFill>
              <a:blip r:embed="rId15"/>
              <a:stretch>
                <a:fillRect/>
              </a:stretch>
            </a:blipFill>
          </p:spPr>
          <p:txBody>
            <a:bodyPr/>
            <a:lstStyle/>
            <a:p>
              <a:endParaRPr lang="en-US"/>
            </a:p>
          </p:txBody>
        </p:sp>
      </p:grpSp>
      <p:sp>
        <p:nvSpPr>
          <p:cNvPr id="14" name="Freeform 14"/>
          <p:cNvSpPr/>
          <p:nvPr/>
        </p:nvSpPr>
        <p:spPr>
          <a:xfrm>
            <a:off x="6603055" y="431422"/>
            <a:ext cx="1387408" cy="1387408"/>
          </a:xfrm>
          <a:custGeom>
            <a:avLst/>
            <a:gdLst/>
            <a:ahLst/>
            <a:cxnLst/>
            <a:rect l="l" t="t" r="r" b="b"/>
            <a:pathLst>
              <a:path w="1387408" h="1387408">
                <a:moveTo>
                  <a:pt x="0" y="0"/>
                </a:moveTo>
                <a:lnTo>
                  <a:pt x="1387408" y="0"/>
                </a:lnTo>
                <a:lnTo>
                  <a:pt x="1387408" y="1387408"/>
                </a:lnTo>
                <a:lnTo>
                  <a:pt x="0" y="13874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223318">
            <a:off x="619269" y="3848046"/>
            <a:ext cx="3104205" cy="671284"/>
          </a:xfrm>
          <a:custGeom>
            <a:avLst/>
            <a:gdLst/>
            <a:ahLst/>
            <a:cxnLst/>
            <a:rect l="l" t="t" r="r" b="b"/>
            <a:pathLst>
              <a:path w="3104205" h="671284">
                <a:moveTo>
                  <a:pt x="0" y="0"/>
                </a:moveTo>
                <a:lnTo>
                  <a:pt x="3104205" y="0"/>
                </a:lnTo>
                <a:lnTo>
                  <a:pt x="3104205" y="671284"/>
                </a:lnTo>
                <a:lnTo>
                  <a:pt x="0" y="6712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6" name="TextBox 16"/>
          <p:cNvSpPr txBox="1"/>
          <p:nvPr/>
        </p:nvSpPr>
        <p:spPr>
          <a:xfrm rot="-203108">
            <a:off x="488057" y="4595906"/>
            <a:ext cx="3719313" cy="499440"/>
          </a:xfrm>
          <a:prstGeom prst="rect">
            <a:avLst/>
          </a:prstGeom>
        </p:spPr>
        <p:txBody>
          <a:bodyPr lIns="0" tIns="0" rIns="0" bIns="0" rtlCol="0" anchor="t">
            <a:spAutoFit/>
          </a:bodyPr>
          <a:lstStyle/>
          <a:p>
            <a:pPr algn="ctr">
              <a:lnSpc>
                <a:spcPts val="1897"/>
              </a:lnSpc>
            </a:pPr>
            <a:r>
              <a:rPr lang="en-US" sz="2108">
                <a:solidFill>
                  <a:srgbClr val="181818"/>
                </a:solidFill>
                <a:latin typeface="Roboto Bold"/>
              </a:rPr>
              <a:t>You have completed the biennial Food Safety Training!</a:t>
            </a:r>
          </a:p>
        </p:txBody>
      </p:sp>
      <p:sp>
        <p:nvSpPr>
          <p:cNvPr id="17" name="TextBox 17"/>
          <p:cNvSpPr txBox="1"/>
          <p:nvPr/>
        </p:nvSpPr>
        <p:spPr>
          <a:xfrm>
            <a:off x="7267108" y="3867681"/>
            <a:ext cx="2674111" cy="459462"/>
          </a:xfrm>
          <a:prstGeom prst="rect">
            <a:avLst/>
          </a:prstGeom>
        </p:spPr>
        <p:txBody>
          <a:bodyPr lIns="0" tIns="0" rIns="0" bIns="0" rtlCol="0" anchor="t">
            <a:spAutoFit/>
          </a:bodyPr>
          <a:lstStyle/>
          <a:p>
            <a:pPr algn="ctr">
              <a:lnSpc>
                <a:spcPts val="1679"/>
              </a:lnSpc>
            </a:pPr>
            <a:r>
              <a:rPr lang="en-US" sz="1399">
                <a:solidFill>
                  <a:srgbClr val="000000"/>
                </a:solidFill>
                <a:latin typeface="Calibri (MS) Bold"/>
              </a:rPr>
              <a:t>We want your </a:t>
            </a:r>
          </a:p>
          <a:p>
            <a:pPr algn="ctr">
              <a:lnSpc>
                <a:spcPts val="1679"/>
              </a:lnSpc>
            </a:pPr>
            <a:r>
              <a:rPr lang="en-US" sz="1399">
                <a:solidFill>
                  <a:srgbClr val="000000"/>
                </a:solidFill>
                <a:latin typeface="Calibri (MS) Bold"/>
              </a:rPr>
              <a:t>feedback!</a:t>
            </a:r>
          </a:p>
        </p:txBody>
      </p:sp>
      <p:sp>
        <p:nvSpPr>
          <p:cNvPr id="18" name="TextBox 18"/>
          <p:cNvSpPr txBox="1"/>
          <p:nvPr/>
        </p:nvSpPr>
        <p:spPr>
          <a:xfrm>
            <a:off x="6846930" y="833289"/>
            <a:ext cx="899657" cy="496799"/>
          </a:xfrm>
          <a:prstGeom prst="rect">
            <a:avLst/>
          </a:prstGeom>
        </p:spPr>
        <p:txBody>
          <a:bodyPr lIns="0" tIns="0" rIns="0" bIns="0" rtlCol="0" anchor="t">
            <a:spAutoFit/>
          </a:bodyPr>
          <a:lstStyle/>
          <a:p>
            <a:pPr algn="ctr">
              <a:lnSpc>
                <a:spcPts val="2015"/>
              </a:lnSpc>
            </a:pPr>
            <a:r>
              <a:rPr lang="en-US" sz="1439" spc="5" dirty="0">
                <a:solidFill>
                  <a:srgbClr val="FFFFFF"/>
                </a:solidFill>
                <a:latin typeface="Roboto Bold"/>
              </a:rPr>
              <a:t>SIGN </a:t>
            </a:r>
          </a:p>
          <a:p>
            <a:pPr algn="ctr">
              <a:lnSpc>
                <a:spcPts val="2015"/>
              </a:lnSpc>
            </a:pPr>
            <a:r>
              <a:rPr lang="en-US" sz="1439" spc="5" dirty="0">
                <a:solidFill>
                  <a:srgbClr val="FFFFFF"/>
                </a:solidFill>
                <a:latin typeface="Roboto Bold"/>
              </a:rPr>
              <a:t>NOW!</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F2CF"/>
        </a:solidFill>
        <a:effectLst/>
      </p:bgPr>
    </p:bg>
    <p:spTree>
      <p:nvGrpSpPr>
        <p:cNvPr id="1" name=""/>
        <p:cNvGrpSpPr/>
        <p:nvPr/>
      </p:nvGrpSpPr>
      <p:grpSpPr>
        <a:xfrm>
          <a:off x="0" y="0"/>
          <a:ext cx="0" cy="0"/>
          <a:chOff x="0" y="0"/>
          <a:chExt cx="0" cy="0"/>
        </a:xfrm>
      </p:grpSpPr>
      <p:grpSp>
        <p:nvGrpSpPr>
          <p:cNvPr id="2" name="Group 2"/>
          <p:cNvGrpSpPr/>
          <p:nvPr/>
        </p:nvGrpSpPr>
        <p:grpSpPr>
          <a:xfrm>
            <a:off x="907408" y="2952299"/>
            <a:ext cx="2526786" cy="2814194"/>
            <a:chOff x="0" y="0"/>
            <a:chExt cx="2685845" cy="2991344"/>
          </a:xfrm>
        </p:grpSpPr>
        <p:sp>
          <p:nvSpPr>
            <p:cNvPr id="3" name="Freeform 3"/>
            <p:cNvSpPr/>
            <p:nvPr/>
          </p:nvSpPr>
          <p:spPr>
            <a:xfrm>
              <a:off x="0" y="0"/>
              <a:ext cx="2685796" cy="2991358"/>
            </a:xfrm>
            <a:custGeom>
              <a:avLst/>
              <a:gdLst/>
              <a:ahLst/>
              <a:cxnLst/>
              <a:rect l="l" t="t" r="r" b="b"/>
              <a:pathLst>
                <a:path w="2685796" h="2991358">
                  <a:moveTo>
                    <a:pt x="0" y="0"/>
                  </a:moveTo>
                  <a:lnTo>
                    <a:pt x="2685796" y="0"/>
                  </a:lnTo>
                  <a:lnTo>
                    <a:pt x="2685796" y="2991358"/>
                  </a:lnTo>
                  <a:lnTo>
                    <a:pt x="0" y="2991358"/>
                  </a:lnTo>
                  <a:lnTo>
                    <a:pt x="0" y="0"/>
                  </a:lnTo>
                  <a:close/>
                </a:path>
              </a:pathLst>
            </a:custGeom>
            <a:solidFill>
              <a:srgbClr val="FAFEFF"/>
            </a:solidFill>
            <a:ln w="12700">
              <a:solidFill>
                <a:srgbClr val="000000"/>
              </a:solidFill>
            </a:ln>
          </p:spPr>
          <p:txBody>
            <a:bodyPr/>
            <a:lstStyle/>
            <a:p>
              <a:endParaRPr lang="en-US"/>
            </a:p>
          </p:txBody>
        </p:sp>
      </p:grpSp>
      <p:grpSp>
        <p:nvGrpSpPr>
          <p:cNvPr id="4" name="Group 4"/>
          <p:cNvGrpSpPr/>
          <p:nvPr/>
        </p:nvGrpSpPr>
        <p:grpSpPr>
          <a:xfrm>
            <a:off x="3682292" y="2952299"/>
            <a:ext cx="2526786" cy="2814194"/>
            <a:chOff x="0" y="0"/>
            <a:chExt cx="2685845" cy="2991344"/>
          </a:xfrm>
        </p:grpSpPr>
        <p:sp>
          <p:nvSpPr>
            <p:cNvPr id="5" name="Freeform 5"/>
            <p:cNvSpPr/>
            <p:nvPr/>
          </p:nvSpPr>
          <p:spPr>
            <a:xfrm>
              <a:off x="0" y="0"/>
              <a:ext cx="2685796" cy="2991358"/>
            </a:xfrm>
            <a:custGeom>
              <a:avLst/>
              <a:gdLst/>
              <a:ahLst/>
              <a:cxnLst/>
              <a:rect l="l" t="t" r="r" b="b"/>
              <a:pathLst>
                <a:path w="2685796" h="2991358">
                  <a:moveTo>
                    <a:pt x="0" y="0"/>
                  </a:moveTo>
                  <a:lnTo>
                    <a:pt x="2685796" y="0"/>
                  </a:lnTo>
                  <a:lnTo>
                    <a:pt x="2685796" y="2991358"/>
                  </a:lnTo>
                  <a:lnTo>
                    <a:pt x="0" y="2991358"/>
                  </a:lnTo>
                  <a:lnTo>
                    <a:pt x="0" y="0"/>
                  </a:lnTo>
                  <a:close/>
                </a:path>
              </a:pathLst>
            </a:custGeom>
            <a:solidFill>
              <a:srgbClr val="FAFEFF"/>
            </a:solidFill>
            <a:ln w="12700">
              <a:solidFill>
                <a:srgbClr val="000000"/>
              </a:solidFill>
            </a:ln>
          </p:spPr>
          <p:txBody>
            <a:bodyPr/>
            <a:lstStyle/>
            <a:p>
              <a:endParaRPr lang="en-US"/>
            </a:p>
          </p:txBody>
        </p:sp>
      </p:grpSp>
      <p:grpSp>
        <p:nvGrpSpPr>
          <p:cNvPr id="6" name="Group 6"/>
          <p:cNvGrpSpPr/>
          <p:nvPr/>
        </p:nvGrpSpPr>
        <p:grpSpPr>
          <a:xfrm>
            <a:off x="6457176" y="2952299"/>
            <a:ext cx="2526786" cy="2814194"/>
            <a:chOff x="0" y="0"/>
            <a:chExt cx="2685845" cy="2991344"/>
          </a:xfrm>
        </p:grpSpPr>
        <p:sp>
          <p:nvSpPr>
            <p:cNvPr id="7" name="Freeform 7"/>
            <p:cNvSpPr/>
            <p:nvPr/>
          </p:nvSpPr>
          <p:spPr>
            <a:xfrm>
              <a:off x="0" y="0"/>
              <a:ext cx="2685796" cy="2991358"/>
            </a:xfrm>
            <a:custGeom>
              <a:avLst/>
              <a:gdLst/>
              <a:ahLst/>
              <a:cxnLst/>
              <a:rect l="l" t="t" r="r" b="b"/>
              <a:pathLst>
                <a:path w="2685796" h="2991358">
                  <a:moveTo>
                    <a:pt x="0" y="0"/>
                  </a:moveTo>
                  <a:lnTo>
                    <a:pt x="2685796" y="0"/>
                  </a:lnTo>
                  <a:lnTo>
                    <a:pt x="2685796" y="2991358"/>
                  </a:lnTo>
                  <a:lnTo>
                    <a:pt x="0" y="2991358"/>
                  </a:lnTo>
                  <a:lnTo>
                    <a:pt x="0" y="0"/>
                  </a:lnTo>
                  <a:close/>
                </a:path>
              </a:pathLst>
            </a:custGeom>
            <a:solidFill>
              <a:srgbClr val="FAFEFF"/>
            </a:solidFill>
            <a:ln w="12700">
              <a:solidFill>
                <a:srgbClr val="000000"/>
              </a:solidFill>
            </a:ln>
          </p:spPr>
          <p:txBody>
            <a:bodyPr/>
            <a:lstStyle/>
            <a:p>
              <a:endParaRPr lang="en-US"/>
            </a:p>
          </p:txBody>
        </p:sp>
      </p:grpSp>
      <p:sp>
        <p:nvSpPr>
          <p:cNvPr id="8" name="Freeform 8"/>
          <p:cNvSpPr/>
          <p:nvPr/>
        </p:nvSpPr>
        <p:spPr>
          <a:xfrm>
            <a:off x="1055676" y="5446540"/>
            <a:ext cx="2072409" cy="1313389"/>
          </a:xfrm>
          <a:custGeom>
            <a:avLst/>
            <a:gdLst/>
            <a:ahLst/>
            <a:cxnLst/>
            <a:rect l="l" t="t" r="r" b="b"/>
            <a:pathLst>
              <a:path w="2072409" h="1313389">
                <a:moveTo>
                  <a:pt x="0" y="0"/>
                </a:moveTo>
                <a:lnTo>
                  <a:pt x="2072408" y="0"/>
                </a:lnTo>
                <a:lnTo>
                  <a:pt x="2072408" y="1313389"/>
                </a:lnTo>
                <a:lnTo>
                  <a:pt x="0" y="13133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477858" y="5249421"/>
            <a:ext cx="798314" cy="1527873"/>
          </a:xfrm>
          <a:custGeom>
            <a:avLst/>
            <a:gdLst/>
            <a:ahLst/>
            <a:cxnLst/>
            <a:rect l="l" t="t" r="r" b="b"/>
            <a:pathLst>
              <a:path w="798314" h="1527873">
                <a:moveTo>
                  <a:pt x="0" y="0"/>
                </a:moveTo>
                <a:lnTo>
                  <a:pt x="798314" y="0"/>
                </a:lnTo>
                <a:lnTo>
                  <a:pt x="798314" y="1527873"/>
                </a:lnTo>
                <a:lnTo>
                  <a:pt x="0" y="1527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4424702" y="5446540"/>
            <a:ext cx="1041965" cy="1041965"/>
          </a:xfrm>
          <a:custGeom>
            <a:avLst/>
            <a:gdLst/>
            <a:ahLst/>
            <a:cxnLst/>
            <a:rect l="l" t="t" r="r" b="b"/>
            <a:pathLst>
              <a:path w="1041965" h="1041965">
                <a:moveTo>
                  <a:pt x="0" y="0"/>
                </a:moveTo>
                <a:lnTo>
                  <a:pt x="1041966" y="0"/>
                </a:lnTo>
                <a:lnTo>
                  <a:pt x="1041966" y="1041965"/>
                </a:lnTo>
                <a:lnTo>
                  <a:pt x="0" y="10419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384799" y="1196196"/>
            <a:ext cx="8984003" cy="1745221"/>
          </a:xfrm>
          <a:prstGeom prst="rect">
            <a:avLst/>
          </a:prstGeom>
        </p:spPr>
        <p:txBody>
          <a:bodyPr lIns="0" tIns="0" rIns="0" bIns="0" rtlCol="0" anchor="t">
            <a:spAutoFit/>
          </a:bodyPr>
          <a:lstStyle/>
          <a:p>
            <a:pPr algn="ctr">
              <a:lnSpc>
                <a:spcPts val="6664"/>
              </a:lnSpc>
            </a:pPr>
            <a:r>
              <a:rPr lang="en-US" sz="7404">
                <a:solidFill>
                  <a:srgbClr val="181818"/>
                </a:solidFill>
                <a:latin typeface="Roboto Bold"/>
              </a:rPr>
              <a:t>HAZARDS FROM THE ENVIRONMENT</a:t>
            </a:r>
          </a:p>
        </p:txBody>
      </p:sp>
      <p:sp>
        <p:nvSpPr>
          <p:cNvPr id="12" name="TextBox 12"/>
          <p:cNvSpPr txBox="1"/>
          <p:nvPr/>
        </p:nvSpPr>
        <p:spPr>
          <a:xfrm>
            <a:off x="3949640" y="3163645"/>
            <a:ext cx="1986475" cy="631192"/>
          </a:xfrm>
          <a:prstGeom prst="rect">
            <a:avLst/>
          </a:prstGeom>
        </p:spPr>
        <p:txBody>
          <a:bodyPr lIns="0" tIns="0" rIns="0" bIns="0" rtlCol="0" anchor="t">
            <a:spAutoFit/>
          </a:bodyPr>
          <a:lstStyle/>
          <a:p>
            <a:pPr algn="ctr">
              <a:lnSpc>
                <a:spcPts val="2369"/>
              </a:lnSpc>
            </a:pPr>
            <a:r>
              <a:rPr lang="en-US" sz="2634">
                <a:solidFill>
                  <a:srgbClr val="181818"/>
                </a:solidFill>
                <a:latin typeface="Roboto Bold"/>
              </a:rPr>
              <a:t>PHYSICAL HAZARDS</a:t>
            </a:r>
          </a:p>
        </p:txBody>
      </p:sp>
      <p:sp>
        <p:nvSpPr>
          <p:cNvPr id="13" name="TextBox 13"/>
          <p:cNvSpPr txBox="1"/>
          <p:nvPr/>
        </p:nvSpPr>
        <p:spPr>
          <a:xfrm>
            <a:off x="3949640" y="3869618"/>
            <a:ext cx="2174812" cy="1576922"/>
          </a:xfrm>
          <a:prstGeom prst="rect">
            <a:avLst/>
          </a:prstGeom>
        </p:spPr>
        <p:txBody>
          <a:bodyPr lIns="0" tIns="0" rIns="0" bIns="0" rtlCol="0" anchor="t">
            <a:spAutoFit/>
          </a:bodyPr>
          <a:lstStyle/>
          <a:p>
            <a:pPr algn="ctr">
              <a:lnSpc>
                <a:spcPts val="3161"/>
              </a:lnSpc>
            </a:pPr>
            <a:r>
              <a:rPr lang="en-US" sz="2257">
                <a:solidFill>
                  <a:srgbClr val="181818"/>
                </a:solidFill>
                <a:latin typeface="Roboto"/>
              </a:rPr>
              <a:t>Jewelry, glass, brittle plastics, ceramics, bandages</a:t>
            </a:r>
          </a:p>
        </p:txBody>
      </p:sp>
      <p:sp>
        <p:nvSpPr>
          <p:cNvPr id="14" name="TextBox 14"/>
          <p:cNvSpPr txBox="1"/>
          <p:nvPr/>
        </p:nvSpPr>
        <p:spPr>
          <a:xfrm>
            <a:off x="6757670" y="3163700"/>
            <a:ext cx="1718842" cy="631082"/>
          </a:xfrm>
          <a:prstGeom prst="rect">
            <a:avLst/>
          </a:prstGeom>
        </p:spPr>
        <p:txBody>
          <a:bodyPr lIns="0" tIns="0" rIns="0" bIns="0" rtlCol="0" anchor="t">
            <a:spAutoFit/>
          </a:bodyPr>
          <a:lstStyle/>
          <a:p>
            <a:pPr algn="ctr">
              <a:lnSpc>
                <a:spcPts val="2370"/>
              </a:lnSpc>
            </a:pPr>
            <a:r>
              <a:rPr lang="en-US" sz="2634">
                <a:solidFill>
                  <a:srgbClr val="181818"/>
                </a:solidFill>
                <a:latin typeface="Roboto Bold"/>
              </a:rPr>
              <a:t>CHEMICAL HAZARDS</a:t>
            </a:r>
          </a:p>
        </p:txBody>
      </p:sp>
      <p:sp>
        <p:nvSpPr>
          <p:cNvPr id="15" name="TextBox 15"/>
          <p:cNvSpPr txBox="1"/>
          <p:nvPr/>
        </p:nvSpPr>
        <p:spPr>
          <a:xfrm>
            <a:off x="6883329" y="4066736"/>
            <a:ext cx="1674480" cy="1182685"/>
          </a:xfrm>
          <a:prstGeom prst="rect">
            <a:avLst/>
          </a:prstGeom>
        </p:spPr>
        <p:txBody>
          <a:bodyPr lIns="0" tIns="0" rIns="0" bIns="0" rtlCol="0" anchor="t">
            <a:spAutoFit/>
          </a:bodyPr>
          <a:lstStyle/>
          <a:p>
            <a:pPr algn="ctr">
              <a:lnSpc>
                <a:spcPts val="3160"/>
              </a:lnSpc>
            </a:pPr>
            <a:r>
              <a:rPr lang="en-US" sz="2257">
                <a:solidFill>
                  <a:srgbClr val="181818"/>
                </a:solidFill>
                <a:latin typeface="Roboto"/>
              </a:rPr>
              <a:t>Cleaners, sanitizers, pesticides</a:t>
            </a:r>
          </a:p>
        </p:txBody>
      </p:sp>
      <p:sp>
        <p:nvSpPr>
          <p:cNvPr id="16" name="TextBox 16"/>
          <p:cNvSpPr txBox="1"/>
          <p:nvPr/>
        </p:nvSpPr>
        <p:spPr>
          <a:xfrm>
            <a:off x="1141610" y="3163700"/>
            <a:ext cx="1986475" cy="631082"/>
          </a:xfrm>
          <a:prstGeom prst="rect">
            <a:avLst/>
          </a:prstGeom>
        </p:spPr>
        <p:txBody>
          <a:bodyPr lIns="0" tIns="0" rIns="0" bIns="0" rtlCol="0" anchor="t">
            <a:spAutoFit/>
          </a:bodyPr>
          <a:lstStyle/>
          <a:p>
            <a:pPr algn="ctr">
              <a:lnSpc>
                <a:spcPts val="2370"/>
              </a:lnSpc>
            </a:pPr>
            <a:r>
              <a:rPr lang="en-US" sz="2634">
                <a:solidFill>
                  <a:srgbClr val="181818"/>
                </a:solidFill>
                <a:latin typeface="Roboto Bold"/>
              </a:rPr>
              <a:t>BIOLOGICAL HAZARDS</a:t>
            </a:r>
          </a:p>
        </p:txBody>
      </p:sp>
      <p:sp>
        <p:nvSpPr>
          <p:cNvPr id="17" name="TextBox 17"/>
          <p:cNvSpPr txBox="1"/>
          <p:nvPr/>
        </p:nvSpPr>
        <p:spPr>
          <a:xfrm>
            <a:off x="1382770" y="3846225"/>
            <a:ext cx="1504153" cy="1623706"/>
          </a:xfrm>
          <a:prstGeom prst="rect">
            <a:avLst/>
          </a:prstGeom>
        </p:spPr>
        <p:txBody>
          <a:bodyPr lIns="0" tIns="0" rIns="0" bIns="0" rtlCol="0" anchor="t">
            <a:spAutoFit/>
          </a:bodyPr>
          <a:lstStyle/>
          <a:p>
            <a:pPr algn="ctr">
              <a:lnSpc>
                <a:spcPts val="3218"/>
              </a:lnSpc>
            </a:pPr>
            <a:r>
              <a:rPr lang="en-US" sz="2299">
                <a:solidFill>
                  <a:srgbClr val="181818"/>
                </a:solidFill>
                <a:latin typeface="Roboto"/>
              </a:rPr>
              <a:t>Bacteria, viruses, parasites, fungi</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F2CF"/>
        </a:solidFill>
        <a:effectLst/>
      </p:bgPr>
    </p:bg>
    <p:spTree>
      <p:nvGrpSpPr>
        <p:cNvPr id="1" name=""/>
        <p:cNvGrpSpPr/>
        <p:nvPr/>
      </p:nvGrpSpPr>
      <p:grpSpPr>
        <a:xfrm>
          <a:off x="0" y="0"/>
          <a:ext cx="0" cy="0"/>
          <a:chOff x="0" y="0"/>
          <a:chExt cx="0" cy="0"/>
        </a:xfrm>
      </p:grpSpPr>
      <p:grpSp>
        <p:nvGrpSpPr>
          <p:cNvPr id="2" name="Group 2"/>
          <p:cNvGrpSpPr/>
          <p:nvPr/>
        </p:nvGrpSpPr>
        <p:grpSpPr>
          <a:xfrm>
            <a:off x="661537" y="3259961"/>
            <a:ext cx="2104153" cy="1877956"/>
            <a:chOff x="0" y="0"/>
            <a:chExt cx="2805537" cy="2503941"/>
          </a:xfrm>
        </p:grpSpPr>
        <p:sp>
          <p:nvSpPr>
            <p:cNvPr id="3" name="Freeform 3"/>
            <p:cNvSpPr/>
            <p:nvPr/>
          </p:nvSpPr>
          <p:spPr>
            <a:xfrm>
              <a:off x="0" y="0"/>
              <a:ext cx="2805557" cy="2503932"/>
            </a:xfrm>
            <a:custGeom>
              <a:avLst/>
              <a:gdLst/>
              <a:ahLst/>
              <a:cxnLst/>
              <a:rect l="l" t="t" r="r" b="b"/>
              <a:pathLst>
                <a:path w="2805557" h="2503932">
                  <a:moveTo>
                    <a:pt x="0" y="0"/>
                  </a:moveTo>
                  <a:lnTo>
                    <a:pt x="2805557" y="0"/>
                  </a:lnTo>
                  <a:lnTo>
                    <a:pt x="2805557" y="2503932"/>
                  </a:lnTo>
                  <a:lnTo>
                    <a:pt x="0" y="2503932"/>
                  </a:lnTo>
                  <a:lnTo>
                    <a:pt x="0" y="0"/>
                  </a:lnTo>
                  <a:close/>
                </a:path>
              </a:pathLst>
            </a:custGeom>
            <a:solidFill>
              <a:srgbClr val="FFFFFF"/>
            </a:solidFill>
            <a:ln w="12700">
              <a:solidFill>
                <a:srgbClr val="000000"/>
              </a:solidFill>
            </a:ln>
          </p:spPr>
          <p:txBody>
            <a:bodyPr/>
            <a:lstStyle/>
            <a:p>
              <a:endParaRPr lang="en-US"/>
            </a:p>
          </p:txBody>
        </p:sp>
      </p:grpSp>
      <p:sp>
        <p:nvSpPr>
          <p:cNvPr id="4" name="TextBox 4"/>
          <p:cNvSpPr txBox="1"/>
          <p:nvPr/>
        </p:nvSpPr>
        <p:spPr>
          <a:xfrm>
            <a:off x="905816" y="3946063"/>
            <a:ext cx="1615593" cy="737323"/>
          </a:xfrm>
          <a:prstGeom prst="rect">
            <a:avLst/>
          </a:prstGeom>
        </p:spPr>
        <p:txBody>
          <a:bodyPr lIns="0" tIns="0" rIns="0" bIns="0" rtlCol="0" anchor="t">
            <a:spAutoFit/>
          </a:bodyPr>
          <a:lstStyle/>
          <a:p>
            <a:pPr algn="ctr">
              <a:lnSpc>
                <a:spcPts val="1889"/>
              </a:lnSpc>
            </a:pPr>
            <a:r>
              <a:rPr lang="en-US" sz="2100" dirty="0">
                <a:solidFill>
                  <a:srgbClr val="181818"/>
                </a:solidFill>
                <a:latin typeface="Roboto Bold"/>
              </a:rPr>
              <a:t>POOR PERSONAL HYGIENE</a:t>
            </a:r>
          </a:p>
        </p:txBody>
      </p:sp>
      <p:grpSp>
        <p:nvGrpSpPr>
          <p:cNvPr id="5" name="Group 5"/>
          <p:cNvGrpSpPr/>
          <p:nvPr/>
        </p:nvGrpSpPr>
        <p:grpSpPr>
          <a:xfrm>
            <a:off x="2770328" y="3259961"/>
            <a:ext cx="2104153" cy="1877956"/>
            <a:chOff x="0" y="0"/>
            <a:chExt cx="2805537" cy="2503941"/>
          </a:xfrm>
        </p:grpSpPr>
        <p:sp>
          <p:nvSpPr>
            <p:cNvPr id="6" name="Freeform 6"/>
            <p:cNvSpPr/>
            <p:nvPr/>
          </p:nvSpPr>
          <p:spPr>
            <a:xfrm flipH="1" flipV="1">
              <a:off x="0" y="0"/>
              <a:ext cx="2805557" cy="2503932"/>
            </a:xfrm>
            <a:custGeom>
              <a:avLst/>
              <a:gdLst/>
              <a:ahLst/>
              <a:cxnLst/>
              <a:rect l="l" t="t" r="r" b="b"/>
              <a:pathLst>
                <a:path w="2805557" h="2503932">
                  <a:moveTo>
                    <a:pt x="2805557" y="2503932"/>
                  </a:moveTo>
                  <a:lnTo>
                    <a:pt x="0" y="2503932"/>
                  </a:lnTo>
                  <a:lnTo>
                    <a:pt x="0" y="0"/>
                  </a:lnTo>
                  <a:lnTo>
                    <a:pt x="2805557" y="0"/>
                  </a:lnTo>
                  <a:lnTo>
                    <a:pt x="2805557" y="2503932"/>
                  </a:lnTo>
                  <a:close/>
                </a:path>
              </a:pathLst>
            </a:custGeom>
            <a:solidFill>
              <a:srgbClr val="FFFFFF"/>
            </a:solidFill>
            <a:ln w="12700">
              <a:solidFill>
                <a:srgbClr val="000000"/>
              </a:solidFill>
            </a:ln>
          </p:spPr>
          <p:txBody>
            <a:bodyPr/>
            <a:lstStyle/>
            <a:p>
              <a:endParaRPr lang="en-US"/>
            </a:p>
          </p:txBody>
        </p:sp>
      </p:grpSp>
      <p:sp>
        <p:nvSpPr>
          <p:cNvPr id="7" name="TextBox 7"/>
          <p:cNvSpPr txBox="1"/>
          <p:nvPr/>
        </p:nvSpPr>
        <p:spPr>
          <a:xfrm>
            <a:off x="2668327" y="3993715"/>
            <a:ext cx="2283619" cy="661070"/>
          </a:xfrm>
          <a:prstGeom prst="rect">
            <a:avLst/>
          </a:prstGeom>
        </p:spPr>
        <p:txBody>
          <a:bodyPr wrap="square" lIns="0" tIns="0" rIns="0" bIns="0" rtlCol="0" anchor="t">
            <a:spAutoFit/>
          </a:bodyPr>
          <a:lstStyle/>
          <a:p>
            <a:pPr algn="ctr">
              <a:lnSpc>
                <a:spcPts val="1664"/>
              </a:lnSpc>
            </a:pPr>
            <a:r>
              <a:rPr lang="en-US" sz="2000" dirty="0">
                <a:solidFill>
                  <a:srgbClr val="181818"/>
                </a:solidFill>
                <a:latin typeface="Roboto Bold"/>
              </a:rPr>
              <a:t>CROSS-CONTAMINATION</a:t>
            </a:r>
          </a:p>
          <a:p>
            <a:pPr algn="ctr">
              <a:lnSpc>
                <a:spcPts val="1664"/>
              </a:lnSpc>
            </a:pPr>
            <a:r>
              <a:rPr lang="en-US" sz="2000" dirty="0">
                <a:solidFill>
                  <a:srgbClr val="181818"/>
                </a:solidFill>
                <a:latin typeface="Roboto Bold"/>
              </a:rPr>
              <a:t>&amp; CONTACT</a:t>
            </a:r>
          </a:p>
        </p:txBody>
      </p:sp>
      <p:grpSp>
        <p:nvGrpSpPr>
          <p:cNvPr id="8" name="Group 8"/>
          <p:cNvGrpSpPr/>
          <p:nvPr/>
        </p:nvGrpSpPr>
        <p:grpSpPr>
          <a:xfrm>
            <a:off x="4879118" y="3259961"/>
            <a:ext cx="2104153" cy="1877956"/>
            <a:chOff x="0" y="0"/>
            <a:chExt cx="2805537" cy="2503941"/>
          </a:xfrm>
        </p:grpSpPr>
        <p:sp>
          <p:nvSpPr>
            <p:cNvPr id="9" name="Freeform 9"/>
            <p:cNvSpPr/>
            <p:nvPr/>
          </p:nvSpPr>
          <p:spPr>
            <a:xfrm>
              <a:off x="0" y="0"/>
              <a:ext cx="2805557" cy="2503932"/>
            </a:xfrm>
            <a:custGeom>
              <a:avLst/>
              <a:gdLst/>
              <a:ahLst/>
              <a:cxnLst/>
              <a:rect l="l" t="t" r="r" b="b"/>
              <a:pathLst>
                <a:path w="2805557" h="2503932">
                  <a:moveTo>
                    <a:pt x="0" y="0"/>
                  </a:moveTo>
                  <a:lnTo>
                    <a:pt x="2805557" y="0"/>
                  </a:lnTo>
                  <a:lnTo>
                    <a:pt x="2805557" y="2503932"/>
                  </a:lnTo>
                  <a:lnTo>
                    <a:pt x="0" y="2503932"/>
                  </a:lnTo>
                  <a:lnTo>
                    <a:pt x="0" y="0"/>
                  </a:lnTo>
                  <a:close/>
                </a:path>
              </a:pathLst>
            </a:custGeom>
            <a:solidFill>
              <a:srgbClr val="FFFFFF"/>
            </a:solidFill>
            <a:ln w="12700">
              <a:solidFill>
                <a:srgbClr val="000000"/>
              </a:solidFill>
            </a:ln>
          </p:spPr>
          <p:txBody>
            <a:bodyPr/>
            <a:lstStyle/>
            <a:p>
              <a:endParaRPr lang="en-US"/>
            </a:p>
          </p:txBody>
        </p:sp>
      </p:grpSp>
      <p:sp>
        <p:nvSpPr>
          <p:cNvPr id="10" name="TextBox 10"/>
          <p:cNvSpPr txBox="1"/>
          <p:nvPr/>
        </p:nvSpPr>
        <p:spPr>
          <a:xfrm>
            <a:off x="4986780" y="3946128"/>
            <a:ext cx="1960642" cy="737191"/>
          </a:xfrm>
          <a:prstGeom prst="rect">
            <a:avLst/>
          </a:prstGeom>
        </p:spPr>
        <p:txBody>
          <a:bodyPr lIns="0" tIns="0" rIns="0" bIns="0" rtlCol="0" anchor="t">
            <a:spAutoFit/>
          </a:bodyPr>
          <a:lstStyle/>
          <a:p>
            <a:pPr algn="ctr">
              <a:lnSpc>
                <a:spcPts val="1890"/>
              </a:lnSpc>
            </a:pPr>
            <a:r>
              <a:rPr lang="en-US" sz="2100" dirty="0">
                <a:solidFill>
                  <a:srgbClr val="181818"/>
                </a:solidFill>
                <a:latin typeface="Roboto Bold"/>
              </a:rPr>
              <a:t>TIME-TEMPERATURE ABUSE</a:t>
            </a:r>
          </a:p>
        </p:txBody>
      </p:sp>
      <p:grpSp>
        <p:nvGrpSpPr>
          <p:cNvPr id="11" name="Group 11"/>
          <p:cNvGrpSpPr/>
          <p:nvPr/>
        </p:nvGrpSpPr>
        <p:grpSpPr>
          <a:xfrm>
            <a:off x="6987909" y="3259961"/>
            <a:ext cx="2104153" cy="1877956"/>
            <a:chOff x="0" y="0"/>
            <a:chExt cx="2805537" cy="2503941"/>
          </a:xfrm>
        </p:grpSpPr>
        <p:sp>
          <p:nvSpPr>
            <p:cNvPr id="12" name="Freeform 12"/>
            <p:cNvSpPr/>
            <p:nvPr/>
          </p:nvSpPr>
          <p:spPr>
            <a:xfrm>
              <a:off x="0" y="0"/>
              <a:ext cx="2805557" cy="2503932"/>
            </a:xfrm>
            <a:custGeom>
              <a:avLst/>
              <a:gdLst/>
              <a:ahLst/>
              <a:cxnLst/>
              <a:rect l="l" t="t" r="r" b="b"/>
              <a:pathLst>
                <a:path w="2805557" h="2503932">
                  <a:moveTo>
                    <a:pt x="0" y="0"/>
                  </a:moveTo>
                  <a:lnTo>
                    <a:pt x="2805557" y="0"/>
                  </a:lnTo>
                  <a:lnTo>
                    <a:pt x="2805557" y="2503932"/>
                  </a:lnTo>
                  <a:lnTo>
                    <a:pt x="0" y="2503932"/>
                  </a:lnTo>
                  <a:lnTo>
                    <a:pt x="0" y="0"/>
                  </a:lnTo>
                  <a:close/>
                </a:path>
              </a:pathLst>
            </a:custGeom>
            <a:solidFill>
              <a:srgbClr val="FFFFFF"/>
            </a:solidFill>
            <a:ln w="12700">
              <a:solidFill>
                <a:srgbClr val="000000"/>
              </a:solidFill>
            </a:ln>
          </p:spPr>
          <p:txBody>
            <a:bodyPr/>
            <a:lstStyle/>
            <a:p>
              <a:endParaRPr lang="en-US"/>
            </a:p>
          </p:txBody>
        </p:sp>
      </p:grpSp>
      <p:sp>
        <p:nvSpPr>
          <p:cNvPr id="13" name="TextBox 13"/>
          <p:cNvSpPr txBox="1"/>
          <p:nvPr/>
        </p:nvSpPr>
        <p:spPr>
          <a:xfrm>
            <a:off x="7206425" y="3946051"/>
            <a:ext cx="1667122" cy="737348"/>
          </a:xfrm>
          <a:prstGeom prst="rect">
            <a:avLst/>
          </a:prstGeom>
        </p:spPr>
        <p:txBody>
          <a:bodyPr lIns="0" tIns="0" rIns="0" bIns="0" rtlCol="0" anchor="t">
            <a:spAutoFit/>
          </a:bodyPr>
          <a:lstStyle/>
          <a:p>
            <a:pPr algn="ctr">
              <a:lnSpc>
                <a:spcPts val="1889"/>
              </a:lnSpc>
            </a:pPr>
            <a:r>
              <a:rPr lang="en-US" sz="2100" dirty="0">
                <a:solidFill>
                  <a:srgbClr val="181818"/>
                </a:solidFill>
                <a:latin typeface="Roboto Bold"/>
              </a:rPr>
              <a:t>POOR CLEANING &amp; SANITIZING</a:t>
            </a:r>
          </a:p>
        </p:txBody>
      </p:sp>
      <p:sp>
        <p:nvSpPr>
          <p:cNvPr id="14" name="TextBox 14"/>
          <p:cNvSpPr txBox="1"/>
          <p:nvPr/>
        </p:nvSpPr>
        <p:spPr>
          <a:xfrm>
            <a:off x="387117" y="1185096"/>
            <a:ext cx="8984003" cy="1745221"/>
          </a:xfrm>
          <a:prstGeom prst="rect">
            <a:avLst/>
          </a:prstGeom>
        </p:spPr>
        <p:txBody>
          <a:bodyPr lIns="0" tIns="0" rIns="0" bIns="0" rtlCol="0" anchor="t">
            <a:spAutoFit/>
          </a:bodyPr>
          <a:lstStyle/>
          <a:p>
            <a:pPr algn="ctr">
              <a:lnSpc>
                <a:spcPts val="6664"/>
              </a:lnSpc>
            </a:pPr>
            <a:r>
              <a:rPr lang="en-US" sz="7404">
                <a:solidFill>
                  <a:srgbClr val="181818"/>
                </a:solidFill>
                <a:latin typeface="Roboto Bold"/>
              </a:rPr>
              <a:t>HOW PEOPLE MAKE FOOD UNSAFE</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93973" y="3611966"/>
            <a:ext cx="3157219" cy="3360177"/>
          </a:xfrm>
          <a:custGeom>
            <a:avLst/>
            <a:gdLst/>
            <a:ahLst/>
            <a:cxnLst/>
            <a:rect l="l" t="t" r="r" b="b"/>
            <a:pathLst>
              <a:path w="3157219" h="3360177">
                <a:moveTo>
                  <a:pt x="0" y="0"/>
                </a:moveTo>
                <a:lnTo>
                  <a:pt x="3157219" y="0"/>
                </a:lnTo>
                <a:lnTo>
                  <a:pt x="3157219" y="3360177"/>
                </a:lnTo>
                <a:lnTo>
                  <a:pt x="0" y="3360177"/>
                </a:lnTo>
                <a:lnTo>
                  <a:pt x="0" y="0"/>
                </a:lnTo>
                <a:close/>
              </a:path>
            </a:pathLst>
          </a:custGeom>
          <a:solidFill>
            <a:srgbClr val="E3F2CF"/>
          </a:solidFill>
        </p:spPr>
        <p:txBody>
          <a:bodyPr/>
          <a:lstStyle/>
          <a:p>
            <a:endParaRPr lang="en-US"/>
          </a:p>
        </p:txBody>
      </p:sp>
      <p:sp>
        <p:nvSpPr>
          <p:cNvPr id="3" name="Freeform 3"/>
          <p:cNvSpPr/>
          <p:nvPr/>
        </p:nvSpPr>
        <p:spPr>
          <a:xfrm>
            <a:off x="6947296" y="3860800"/>
            <a:ext cx="2640008" cy="3111344"/>
          </a:xfrm>
          <a:custGeom>
            <a:avLst/>
            <a:gdLst/>
            <a:ahLst/>
            <a:cxnLst/>
            <a:rect l="l" t="t" r="r" b="b"/>
            <a:pathLst>
              <a:path w="2640008" h="3111344">
                <a:moveTo>
                  <a:pt x="0" y="0"/>
                </a:moveTo>
                <a:lnTo>
                  <a:pt x="2640008" y="0"/>
                </a:lnTo>
                <a:lnTo>
                  <a:pt x="2640008" y="3111344"/>
                </a:lnTo>
                <a:lnTo>
                  <a:pt x="0" y="3111344"/>
                </a:lnTo>
                <a:lnTo>
                  <a:pt x="0" y="0"/>
                </a:lnTo>
                <a:close/>
              </a:path>
            </a:pathLst>
          </a:custGeom>
          <a:solidFill>
            <a:srgbClr val="E3F2CF"/>
          </a:solidFill>
        </p:spPr>
        <p:txBody>
          <a:bodyPr/>
          <a:lstStyle/>
          <a:p>
            <a:endParaRPr lang="en-US"/>
          </a:p>
        </p:txBody>
      </p:sp>
      <p:sp>
        <p:nvSpPr>
          <p:cNvPr id="4" name="Freeform 4"/>
          <p:cNvSpPr/>
          <p:nvPr/>
        </p:nvSpPr>
        <p:spPr>
          <a:xfrm>
            <a:off x="3603988" y="237995"/>
            <a:ext cx="3147204" cy="2954523"/>
          </a:xfrm>
          <a:custGeom>
            <a:avLst/>
            <a:gdLst/>
            <a:ahLst/>
            <a:cxnLst/>
            <a:rect l="l" t="t" r="r" b="b"/>
            <a:pathLst>
              <a:path w="3147204" h="2954523">
                <a:moveTo>
                  <a:pt x="0" y="0"/>
                </a:moveTo>
                <a:lnTo>
                  <a:pt x="3147204" y="0"/>
                </a:lnTo>
                <a:lnTo>
                  <a:pt x="3147204" y="2954523"/>
                </a:lnTo>
                <a:lnTo>
                  <a:pt x="0" y="2954523"/>
                </a:lnTo>
                <a:lnTo>
                  <a:pt x="0" y="0"/>
                </a:lnTo>
                <a:close/>
              </a:path>
            </a:pathLst>
          </a:custGeom>
          <a:solidFill>
            <a:srgbClr val="E3F2CF"/>
          </a:solidFill>
        </p:spPr>
        <p:txBody>
          <a:bodyPr/>
          <a:lstStyle/>
          <a:p>
            <a:endParaRPr lang="en-US"/>
          </a:p>
        </p:txBody>
      </p:sp>
      <p:sp>
        <p:nvSpPr>
          <p:cNvPr id="5" name="Freeform 5"/>
          <p:cNvSpPr/>
          <p:nvPr/>
        </p:nvSpPr>
        <p:spPr>
          <a:xfrm>
            <a:off x="6935042" y="251790"/>
            <a:ext cx="2622589" cy="3286290"/>
          </a:xfrm>
          <a:custGeom>
            <a:avLst/>
            <a:gdLst/>
            <a:ahLst/>
            <a:cxnLst/>
            <a:rect l="l" t="t" r="r" b="b"/>
            <a:pathLst>
              <a:path w="2622589" h="3286290">
                <a:moveTo>
                  <a:pt x="0" y="0"/>
                </a:moveTo>
                <a:lnTo>
                  <a:pt x="2622589" y="0"/>
                </a:lnTo>
                <a:lnTo>
                  <a:pt x="2622589" y="3286290"/>
                </a:lnTo>
                <a:lnTo>
                  <a:pt x="0" y="3286290"/>
                </a:lnTo>
                <a:lnTo>
                  <a:pt x="0" y="0"/>
                </a:lnTo>
                <a:close/>
              </a:path>
            </a:pathLst>
          </a:custGeom>
          <a:solidFill>
            <a:srgbClr val="E3F2CF"/>
          </a:solidFill>
        </p:spPr>
        <p:txBody>
          <a:bodyPr/>
          <a:lstStyle/>
          <a:p>
            <a:endParaRPr lang="en-US"/>
          </a:p>
        </p:txBody>
      </p:sp>
      <p:sp>
        <p:nvSpPr>
          <p:cNvPr id="6" name="TextBox 6"/>
          <p:cNvSpPr txBox="1"/>
          <p:nvPr/>
        </p:nvSpPr>
        <p:spPr>
          <a:xfrm>
            <a:off x="3645746" y="4794497"/>
            <a:ext cx="3053674" cy="1925955"/>
          </a:xfrm>
          <a:prstGeom prst="rect">
            <a:avLst/>
          </a:prstGeom>
        </p:spPr>
        <p:txBody>
          <a:bodyPr lIns="0" tIns="0" rIns="0" bIns="0" rtlCol="0" anchor="t">
            <a:spAutoFit/>
          </a:bodyPr>
          <a:lstStyle/>
          <a:p>
            <a:pPr algn="ctr">
              <a:lnSpc>
                <a:spcPts val="1919"/>
              </a:lnSpc>
            </a:pPr>
            <a:r>
              <a:rPr lang="en-US" sz="1800">
                <a:solidFill>
                  <a:srgbClr val="181818"/>
                </a:solidFill>
                <a:latin typeface="Roboto Bold"/>
              </a:rPr>
              <a:t>DON'T</a:t>
            </a:r>
            <a:r>
              <a:rPr lang="en-US" sz="1800">
                <a:solidFill>
                  <a:srgbClr val="181818"/>
                </a:solidFill>
                <a:latin typeface="Roboto"/>
              </a:rPr>
              <a:t> transfer pathogens from one food to another.</a:t>
            </a:r>
          </a:p>
          <a:p>
            <a:pPr algn="ctr">
              <a:lnSpc>
                <a:spcPts val="1919"/>
              </a:lnSpc>
            </a:pPr>
            <a:endParaRPr lang="en-US" sz="1800">
              <a:solidFill>
                <a:srgbClr val="181818"/>
              </a:solidFill>
              <a:latin typeface="Roboto"/>
            </a:endParaRPr>
          </a:p>
          <a:p>
            <a:pPr algn="ctr">
              <a:lnSpc>
                <a:spcPts val="1919"/>
              </a:lnSpc>
            </a:pPr>
            <a:r>
              <a:rPr lang="en-US" sz="1800">
                <a:solidFill>
                  <a:srgbClr val="181818"/>
                </a:solidFill>
                <a:latin typeface="Roboto Bold"/>
              </a:rPr>
              <a:t>DON'T</a:t>
            </a:r>
            <a:r>
              <a:rPr lang="en-US" sz="1800">
                <a:solidFill>
                  <a:srgbClr val="181818"/>
                </a:solidFill>
                <a:latin typeface="Roboto"/>
              </a:rPr>
              <a:t> transfer pathogens from one surface to another.</a:t>
            </a:r>
          </a:p>
          <a:p>
            <a:pPr algn="ctr">
              <a:lnSpc>
                <a:spcPts val="1919"/>
              </a:lnSpc>
            </a:pPr>
            <a:endParaRPr lang="en-US" sz="1800">
              <a:solidFill>
                <a:srgbClr val="181818"/>
              </a:solidFill>
              <a:latin typeface="Roboto"/>
            </a:endParaRPr>
          </a:p>
          <a:p>
            <a:pPr algn="ctr">
              <a:lnSpc>
                <a:spcPts val="1919"/>
              </a:lnSpc>
            </a:pPr>
            <a:r>
              <a:rPr lang="en-US" sz="1800">
                <a:solidFill>
                  <a:srgbClr val="181818"/>
                </a:solidFill>
                <a:latin typeface="Roboto Bold"/>
              </a:rPr>
              <a:t>DON’T</a:t>
            </a:r>
            <a:r>
              <a:rPr lang="en-US" sz="1800">
                <a:solidFill>
                  <a:srgbClr val="181818"/>
                </a:solidFill>
                <a:latin typeface="Roboto"/>
              </a:rPr>
              <a:t> transfer allergens to non-allergen foods</a:t>
            </a:r>
          </a:p>
        </p:txBody>
      </p:sp>
      <p:sp>
        <p:nvSpPr>
          <p:cNvPr id="7" name="TextBox 7"/>
          <p:cNvSpPr txBox="1"/>
          <p:nvPr/>
        </p:nvSpPr>
        <p:spPr>
          <a:xfrm>
            <a:off x="3603988" y="3743325"/>
            <a:ext cx="3147204" cy="803522"/>
          </a:xfrm>
          <a:prstGeom prst="rect">
            <a:avLst/>
          </a:prstGeom>
        </p:spPr>
        <p:txBody>
          <a:bodyPr lIns="0" tIns="0" rIns="0" bIns="0" rtlCol="0" anchor="t">
            <a:spAutoFit/>
          </a:bodyPr>
          <a:lstStyle/>
          <a:p>
            <a:pPr algn="ctr">
              <a:lnSpc>
                <a:spcPts val="2072"/>
              </a:lnSpc>
            </a:pPr>
            <a:r>
              <a:rPr lang="en-US" sz="2499">
                <a:solidFill>
                  <a:srgbClr val="181818"/>
                </a:solidFill>
                <a:latin typeface="Roboto Bold"/>
              </a:rPr>
              <a:t>Prevent Cross-Contamination </a:t>
            </a:r>
          </a:p>
          <a:p>
            <a:pPr algn="ctr">
              <a:lnSpc>
                <a:spcPts val="2073"/>
              </a:lnSpc>
            </a:pPr>
            <a:r>
              <a:rPr lang="en-US" sz="2499">
                <a:solidFill>
                  <a:srgbClr val="181818"/>
                </a:solidFill>
                <a:latin typeface="Roboto Bold"/>
              </a:rPr>
              <a:t>&amp; Contact</a:t>
            </a:r>
          </a:p>
        </p:txBody>
      </p:sp>
      <p:sp>
        <p:nvSpPr>
          <p:cNvPr id="8" name="TextBox 8"/>
          <p:cNvSpPr txBox="1"/>
          <p:nvPr/>
        </p:nvSpPr>
        <p:spPr>
          <a:xfrm>
            <a:off x="7253839" y="5245215"/>
            <a:ext cx="2115810" cy="1624626"/>
          </a:xfrm>
          <a:prstGeom prst="rect">
            <a:avLst/>
          </a:prstGeom>
        </p:spPr>
        <p:txBody>
          <a:bodyPr lIns="0" tIns="0" rIns="0" bIns="0" rtlCol="0" anchor="t">
            <a:spAutoFit/>
          </a:bodyPr>
          <a:lstStyle/>
          <a:p>
            <a:pPr algn="ctr">
              <a:lnSpc>
                <a:spcPts val="2132"/>
              </a:lnSpc>
            </a:pPr>
            <a:r>
              <a:rPr lang="en-US" sz="2000" dirty="0">
                <a:solidFill>
                  <a:srgbClr val="181818"/>
                </a:solidFill>
                <a:latin typeface="Roboto"/>
              </a:rPr>
              <a:t>Keep everything clean. </a:t>
            </a:r>
          </a:p>
          <a:p>
            <a:pPr algn="ctr">
              <a:lnSpc>
                <a:spcPts val="2133"/>
              </a:lnSpc>
            </a:pPr>
            <a:endParaRPr lang="en-US" sz="2000" dirty="0">
              <a:solidFill>
                <a:srgbClr val="181818"/>
              </a:solidFill>
              <a:latin typeface="Roboto"/>
            </a:endParaRPr>
          </a:p>
          <a:p>
            <a:pPr algn="ctr">
              <a:lnSpc>
                <a:spcPts val="2133"/>
              </a:lnSpc>
            </a:pPr>
            <a:r>
              <a:rPr lang="en-US" sz="2000" dirty="0">
                <a:solidFill>
                  <a:srgbClr val="181818"/>
                </a:solidFill>
                <a:latin typeface="Roboto"/>
              </a:rPr>
              <a:t>Clean and sanitize anything that touches food.</a:t>
            </a:r>
          </a:p>
        </p:txBody>
      </p:sp>
      <p:sp>
        <p:nvSpPr>
          <p:cNvPr id="9" name="TextBox 9"/>
          <p:cNvSpPr txBox="1"/>
          <p:nvPr/>
        </p:nvSpPr>
        <p:spPr>
          <a:xfrm>
            <a:off x="7036183" y="4064068"/>
            <a:ext cx="2551121" cy="803451"/>
          </a:xfrm>
          <a:prstGeom prst="rect">
            <a:avLst/>
          </a:prstGeom>
        </p:spPr>
        <p:txBody>
          <a:bodyPr lIns="0" tIns="0" rIns="0" bIns="0" rtlCol="0" anchor="t">
            <a:spAutoFit/>
          </a:bodyPr>
          <a:lstStyle/>
          <a:p>
            <a:pPr algn="ctr">
              <a:lnSpc>
                <a:spcPts val="2073"/>
              </a:lnSpc>
            </a:pPr>
            <a:r>
              <a:rPr lang="en-US" sz="2499" dirty="0">
                <a:solidFill>
                  <a:srgbClr val="181818"/>
                </a:solidFill>
                <a:latin typeface="Roboto Bold"/>
              </a:rPr>
              <a:t>Clean &amp; Sanitize Surfaces Correctly</a:t>
            </a:r>
          </a:p>
        </p:txBody>
      </p:sp>
      <p:sp>
        <p:nvSpPr>
          <p:cNvPr id="10" name="TextBox 10"/>
          <p:cNvSpPr txBox="1"/>
          <p:nvPr/>
        </p:nvSpPr>
        <p:spPr>
          <a:xfrm>
            <a:off x="3716645" y="1632112"/>
            <a:ext cx="3034547" cy="557742"/>
          </a:xfrm>
          <a:prstGeom prst="rect">
            <a:avLst/>
          </a:prstGeom>
        </p:spPr>
        <p:txBody>
          <a:bodyPr lIns="0" tIns="0" rIns="0" bIns="0" rtlCol="0" anchor="t">
            <a:spAutoFit/>
          </a:bodyPr>
          <a:lstStyle/>
          <a:p>
            <a:pPr algn="ctr">
              <a:lnSpc>
                <a:spcPts val="2133"/>
              </a:lnSpc>
            </a:pPr>
            <a:r>
              <a:rPr lang="en-US" sz="2000">
                <a:solidFill>
                  <a:srgbClr val="181818"/>
                </a:solidFill>
                <a:latin typeface="Roboto Bold"/>
              </a:rPr>
              <a:t>DON'T</a:t>
            </a:r>
            <a:r>
              <a:rPr lang="en-US" sz="2000">
                <a:solidFill>
                  <a:srgbClr val="181818"/>
                </a:solidFill>
                <a:latin typeface="Roboto"/>
              </a:rPr>
              <a:t> transfer pathogens from your body to food. </a:t>
            </a:r>
          </a:p>
        </p:txBody>
      </p:sp>
      <p:sp>
        <p:nvSpPr>
          <p:cNvPr id="11" name="TextBox 11"/>
          <p:cNvSpPr txBox="1"/>
          <p:nvPr/>
        </p:nvSpPr>
        <p:spPr>
          <a:xfrm>
            <a:off x="3916442" y="837050"/>
            <a:ext cx="2522298" cy="546276"/>
          </a:xfrm>
          <a:prstGeom prst="rect">
            <a:avLst/>
          </a:prstGeom>
        </p:spPr>
        <p:txBody>
          <a:bodyPr lIns="0" tIns="0" rIns="0" bIns="0" rtlCol="0" anchor="t">
            <a:spAutoFit/>
          </a:bodyPr>
          <a:lstStyle/>
          <a:p>
            <a:pPr algn="ctr">
              <a:lnSpc>
                <a:spcPts val="2073"/>
              </a:lnSpc>
            </a:pPr>
            <a:r>
              <a:rPr lang="en-US" sz="2499">
                <a:solidFill>
                  <a:srgbClr val="181818"/>
                </a:solidFill>
                <a:latin typeface="Roboto Bold"/>
              </a:rPr>
              <a:t>Practice Good </a:t>
            </a:r>
          </a:p>
          <a:p>
            <a:pPr algn="ctr">
              <a:lnSpc>
                <a:spcPts val="2073"/>
              </a:lnSpc>
            </a:pPr>
            <a:r>
              <a:rPr lang="en-US" sz="2499">
                <a:solidFill>
                  <a:srgbClr val="181818"/>
                </a:solidFill>
                <a:latin typeface="Roboto Bold"/>
              </a:rPr>
              <a:t>Personal Hygiene</a:t>
            </a:r>
          </a:p>
        </p:txBody>
      </p:sp>
      <p:sp>
        <p:nvSpPr>
          <p:cNvPr id="12" name="TextBox 12"/>
          <p:cNvSpPr txBox="1"/>
          <p:nvPr/>
        </p:nvSpPr>
        <p:spPr>
          <a:xfrm>
            <a:off x="7036183" y="1682138"/>
            <a:ext cx="2438675" cy="1357842"/>
          </a:xfrm>
          <a:prstGeom prst="rect">
            <a:avLst/>
          </a:prstGeom>
        </p:spPr>
        <p:txBody>
          <a:bodyPr lIns="0" tIns="0" rIns="0" bIns="0" rtlCol="0" anchor="t">
            <a:spAutoFit/>
          </a:bodyPr>
          <a:lstStyle/>
          <a:p>
            <a:pPr algn="ctr">
              <a:lnSpc>
                <a:spcPts val="2133"/>
              </a:lnSpc>
            </a:pPr>
            <a:r>
              <a:rPr lang="en-US" sz="2000">
                <a:solidFill>
                  <a:srgbClr val="181818"/>
                </a:solidFill>
                <a:latin typeface="Roboto Bold"/>
              </a:rPr>
              <a:t>DON'T</a:t>
            </a:r>
            <a:r>
              <a:rPr lang="en-US" sz="2000">
                <a:solidFill>
                  <a:srgbClr val="181818"/>
                </a:solidFill>
                <a:latin typeface="Roboto"/>
              </a:rPr>
              <a:t> let food stay too long at temperatures that are good for pathogen growth.</a:t>
            </a:r>
          </a:p>
        </p:txBody>
      </p:sp>
      <p:sp>
        <p:nvSpPr>
          <p:cNvPr id="13" name="TextBox 13"/>
          <p:cNvSpPr txBox="1"/>
          <p:nvPr/>
        </p:nvSpPr>
        <p:spPr>
          <a:xfrm>
            <a:off x="6935043" y="708462"/>
            <a:ext cx="2622588" cy="803451"/>
          </a:xfrm>
          <a:prstGeom prst="rect">
            <a:avLst/>
          </a:prstGeom>
        </p:spPr>
        <p:txBody>
          <a:bodyPr lIns="0" tIns="0" rIns="0" bIns="0" rtlCol="0" anchor="t">
            <a:spAutoFit/>
          </a:bodyPr>
          <a:lstStyle/>
          <a:p>
            <a:pPr algn="ctr">
              <a:lnSpc>
                <a:spcPts val="2073"/>
              </a:lnSpc>
            </a:pPr>
            <a:r>
              <a:rPr lang="en-US" sz="2499">
                <a:solidFill>
                  <a:srgbClr val="181818"/>
                </a:solidFill>
                <a:latin typeface="Roboto Bold"/>
              </a:rPr>
              <a:t>Control the Time &amp; Temperature of Food</a:t>
            </a:r>
          </a:p>
        </p:txBody>
      </p:sp>
      <p:sp>
        <p:nvSpPr>
          <p:cNvPr id="14" name="TextBox 14"/>
          <p:cNvSpPr txBox="1"/>
          <p:nvPr/>
        </p:nvSpPr>
        <p:spPr>
          <a:xfrm>
            <a:off x="548640" y="2406693"/>
            <a:ext cx="3045333" cy="2209827"/>
          </a:xfrm>
          <a:prstGeom prst="rect">
            <a:avLst/>
          </a:prstGeom>
        </p:spPr>
        <p:txBody>
          <a:bodyPr lIns="0" tIns="0" rIns="0" bIns="0" rtlCol="0" anchor="t">
            <a:spAutoFit/>
          </a:bodyPr>
          <a:lstStyle/>
          <a:p>
            <a:pPr algn="l">
              <a:lnSpc>
                <a:spcPts val="4398"/>
              </a:lnSpc>
            </a:pPr>
            <a:r>
              <a:rPr lang="en-US" sz="3666">
                <a:solidFill>
                  <a:srgbClr val="181818"/>
                </a:solidFill>
                <a:latin typeface="Roboto Bold"/>
              </a:rPr>
              <a:t>What is your role in keeping food safe?</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5793</TotalTime>
  <Words>9260</Words>
  <Application>Microsoft Office PowerPoint</Application>
  <PresentationFormat>Custom</PresentationFormat>
  <Paragraphs>1266</Paragraphs>
  <Slides>64</Slides>
  <Notes>64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64</vt:i4>
      </vt:variant>
    </vt:vector>
  </HeadingPairs>
  <TitlesOfParts>
    <vt:vector size="80" baseType="lpstr">
      <vt:lpstr>Roboto</vt:lpstr>
      <vt:lpstr>Arial</vt:lpstr>
      <vt:lpstr>Calibri (MS)</vt:lpstr>
      <vt:lpstr>Calibri</vt:lpstr>
      <vt:lpstr>Beth Ellen</vt:lpstr>
      <vt:lpstr>Sigher</vt:lpstr>
      <vt:lpstr>Dekko</vt:lpstr>
      <vt:lpstr>Hibernate Two</vt:lpstr>
      <vt:lpstr>Canva Student Font</vt:lpstr>
      <vt:lpstr>League Spartan</vt:lpstr>
      <vt:lpstr>Permanent Marker</vt:lpstr>
      <vt:lpstr>Calibri (MS) Bold</vt:lpstr>
      <vt:lpstr>Roboto Bold</vt:lpstr>
      <vt:lpstr>Roboto Bold Italics</vt:lpstr>
      <vt:lpstr>Efour Digital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Safety Training_2024</dc:title>
  <dc:creator>Maddie Monahan</dc:creator>
  <cp:lastModifiedBy>Maddie Monahan</cp:lastModifiedBy>
  <cp:revision>4</cp:revision>
  <dcterms:created xsi:type="dcterms:W3CDTF">2006-08-16T00:00:00Z</dcterms:created>
  <dcterms:modified xsi:type="dcterms:W3CDTF">2024-03-22T15:09:08Z</dcterms:modified>
  <dc:identifier>DAF_fkOaUTU</dc:identifier>
</cp:coreProperties>
</file>